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38404800" cy="49377600"/>
  <p:notesSz cx="6858000" cy="9296400"/>
  <p:defaultTextStyle>
    <a:defPPr>
      <a:defRPr lang="en-US"/>
    </a:defPPr>
    <a:lvl1pPr algn="l" rtl="0" eaLnBrk="0" fontAlgn="base" hangingPunct="0">
      <a:spcBef>
        <a:spcPct val="0"/>
      </a:spcBef>
      <a:spcAft>
        <a:spcPct val="0"/>
      </a:spcAft>
      <a:defRPr sz="5486" kern="1200">
        <a:solidFill>
          <a:schemeClr val="tx1"/>
        </a:solidFill>
        <a:latin typeface="Times New Roman" pitchFamily="18" charset="0"/>
        <a:ea typeface="+mn-ea"/>
        <a:cs typeface="+mn-cs"/>
      </a:defRPr>
    </a:lvl1pPr>
    <a:lvl2pPr marL="1045022" algn="l" rtl="0" eaLnBrk="0" fontAlgn="base" hangingPunct="0">
      <a:spcBef>
        <a:spcPct val="0"/>
      </a:spcBef>
      <a:spcAft>
        <a:spcPct val="0"/>
      </a:spcAft>
      <a:defRPr sz="5486" kern="1200">
        <a:solidFill>
          <a:schemeClr val="tx1"/>
        </a:solidFill>
        <a:latin typeface="Times New Roman" pitchFamily="18" charset="0"/>
        <a:ea typeface="+mn-ea"/>
        <a:cs typeface="+mn-cs"/>
      </a:defRPr>
    </a:lvl2pPr>
    <a:lvl3pPr marL="2090044" algn="l" rtl="0" eaLnBrk="0" fontAlgn="base" hangingPunct="0">
      <a:spcBef>
        <a:spcPct val="0"/>
      </a:spcBef>
      <a:spcAft>
        <a:spcPct val="0"/>
      </a:spcAft>
      <a:defRPr sz="5486" kern="1200">
        <a:solidFill>
          <a:schemeClr val="tx1"/>
        </a:solidFill>
        <a:latin typeface="Times New Roman" pitchFamily="18" charset="0"/>
        <a:ea typeface="+mn-ea"/>
        <a:cs typeface="+mn-cs"/>
      </a:defRPr>
    </a:lvl3pPr>
    <a:lvl4pPr marL="3135066" algn="l" rtl="0" eaLnBrk="0" fontAlgn="base" hangingPunct="0">
      <a:spcBef>
        <a:spcPct val="0"/>
      </a:spcBef>
      <a:spcAft>
        <a:spcPct val="0"/>
      </a:spcAft>
      <a:defRPr sz="5486" kern="1200">
        <a:solidFill>
          <a:schemeClr val="tx1"/>
        </a:solidFill>
        <a:latin typeface="Times New Roman" pitchFamily="18" charset="0"/>
        <a:ea typeface="+mn-ea"/>
        <a:cs typeface="+mn-cs"/>
      </a:defRPr>
    </a:lvl4pPr>
    <a:lvl5pPr marL="4180088" algn="l" rtl="0" eaLnBrk="0" fontAlgn="base" hangingPunct="0">
      <a:spcBef>
        <a:spcPct val="0"/>
      </a:spcBef>
      <a:spcAft>
        <a:spcPct val="0"/>
      </a:spcAft>
      <a:defRPr sz="5486" kern="1200">
        <a:solidFill>
          <a:schemeClr val="tx1"/>
        </a:solidFill>
        <a:latin typeface="Times New Roman" pitchFamily="18" charset="0"/>
        <a:ea typeface="+mn-ea"/>
        <a:cs typeface="+mn-cs"/>
      </a:defRPr>
    </a:lvl5pPr>
    <a:lvl6pPr marL="5225110" algn="l" defTabSz="2090044" rtl="0" eaLnBrk="1" latinLnBrk="0" hangingPunct="1">
      <a:defRPr sz="5486" kern="1200">
        <a:solidFill>
          <a:schemeClr val="tx1"/>
        </a:solidFill>
        <a:latin typeface="Times New Roman" pitchFamily="18" charset="0"/>
        <a:ea typeface="+mn-ea"/>
        <a:cs typeface="+mn-cs"/>
      </a:defRPr>
    </a:lvl6pPr>
    <a:lvl7pPr marL="6270132" algn="l" defTabSz="2090044" rtl="0" eaLnBrk="1" latinLnBrk="0" hangingPunct="1">
      <a:defRPr sz="5486" kern="1200">
        <a:solidFill>
          <a:schemeClr val="tx1"/>
        </a:solidFill>
        <a:latin typeface="Times New Roman" pitchFamily="18" charset="0"/>
        <a:ea typeface="+mn-ea"/>
        <a:cs typeface="+mn-cs"/>
      </a:defRPr>
    </a:lvl7pPr>
    <a:lvl8pPr marL="7315154" algn="l" defTabSz="2090044" rtl="0" eaLnBrk="1" latinLnBrk="0" hangingPunct="1">
      <a:defRPr sz="5486" kern="1200">
        <a:solidFill>
          <a:schemeClr val="tx1"/>
        </a:solidFill>
        <a:latin typeface="Times New Roman" pitchFamily="18" charset="0"/>
        <a:ea typeface="+mn-ea"/>
        <a:cs typeface="+mn-cs"/>
      </a:defRPr>
    </a:lvl8pPr>
    <a:lvl9pPr marL="8360176" algn="l" defTabSz="2090044" rtl="0" eaLnBrk="1" latinLnBrk="0" hangingPunct="1">
      <a:defRPr sz="5486"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0738" userDrawn="1">
          <p15:clr>
            <a:srgbClr val="A4A3A4"/>
          </p15:clr>
        </p15:guide>
        <p15:guide id="2" pos="18571" userDrawn="1">
          <p15:clr>
            <a:srgbClr val="A4A3A4"/>
          </p15:clr>
        </p15:guide>
        <p15:guide id="3" orient="horz" pos="30873" userDrawn="1">
          <p15:clr>
            <a:srgbClr val="A4A3A4"/>
          </p15:clr>
        </p15:guide>
        <p15:guide id="4" pos="18335"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CCFF66"/>
    <a:srgbClr val="000099"/>
    <a:srgbClr val="333399"/>
    <a:srgbClr val="FFBF0B"/>
    <a:srgbClr val="FF3300"/>
    <a:srgbClr val="99FF33"/>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79" autoAdjust="0"/>
    <p:restoredTop sz="99565" autoAdjust="0"/>
  </p:normalViewPr>
  <p:slideViewPr>
    <p:cSldViewPr snapToGrid="0" showGuides="1">
      <p:cViewPr>
        <p:scale>
          <a:sx n="20" d="100"/>
          <a:sy n="20" d="100"/>
        </p:scale>
        <p:origin x="1752" y="-854"/>
      </p:cViewPr>
      <p:guideLst>
        <p:guide orient="horz" pos="30738"/>
        <p:guide pos="18571"/>
        <p:guide orient="horz" pos="30873"/>
        <p:guide pos="183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37" d="100"/>
          <a:sy n="37" d="100"/>
        </p:scale>
        <p:origin x="-1488" y="-84"/>
      </p:cViewPr>
      <p:guideLst>
        <p:guide orient="horz" pos="2928"/>
        <p:guide pos="215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55925" cy="4605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defRPr>
            </a:lvl1pPr>
          </a:lstStyle>
          <a:p>
            <a:endParaRPr lang="en-US"/>
          </a:p>
        </p:txBody>
      </p:sp>
      <p:sp>
        <p:nvSpPr>
          <p:cNvPr id="7171" name="Rectangle 3"/>
          <p:cNvSpPr>
            <a:spLocks noGrp="1" noChangeArrowheads="1"/>
          </p:cNvSpPr>
          <p:nvPr>
            <p:ph type="dt" sz="quarter" idx="1"/>
          </p:nvPr>
        </p:nvSpPr>
        <p:spPr bwMode="auto">
          <a:xfrm>
            <a:off x="3889376" y="0"/>
            <a:ext cx="2957513" cy="4605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defRPr>
            </a:lvl1pPr>
          </a:lstStyle>
          <a:p>
            <a:endParaRPr lang="en-US"/>
          </a:p>
        </p:txBody>
      </p:sp>
      <p:sp>
        <p:nvSpPr>
          <p:cNvPr id="7172" name="Rectangle 4"/>
          <p:cNvSpPr>
            <a:spLocks noGrp="1" noChangeArrowheads="1"/>
          </p:cNvSpPr>
          <p:nvPr>
            <p:ph type="ftr" sz="quarter" idx="2"/>
          </p:nvPr>
        </p:nvSpPr>
        <p:spPr bwMode="auto">
          <a:xfrm>
            <a:off x="1" y="8817909"/>
            <a:ext cx="2955925" cy="45896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C0C0C0"/>
                  </a:outerShdw>
                </a:effectLst>
              </a:defRPr>
            </a:lvl1pPr>
          </a:lstStyle>
          <a:p>
            <a:endParaRPr lang="en-US"/>
          </a:p>
        </p:txBody>
      </p:sp>
      <p:sp>
        <p:nvSpPr>
          <p:cNvPr id="7173" name="Rectangle 5"/>
          <p:cNvSpPr>
            <a:spLocks noGrp="1" noChangeArrowheads="1"/>
          </p:cNvSpPr>
          <p:nvPr>
            <p:ph type="sldNum" sz="quarter" idx="3"/>
          </p:nvPr>
        </p:nvSpPr>
        <p:spPr bwMode="auto">
          <a:xfrm>
            <a:off x="3889376" y="8817909"/>
            <a:ext cx="2957513" cy="45896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fld id="{A10B7BC5-5774-4716-A0E9-9B3AAA921926}" type="slidenum">
              <a:rPr lang="en-US"/>
              <a:pPr/>
              <a:t>‹#›</a:t>
            </a:fld>
            <a:endParaRPr lang="en-US"/>
          </a:p>
        </p:txBody>
      </p:sp>
    </p:spTree>
    <p:extLst>
      <p:ext uri="{BB962C8B-B14F-4D97-AF65-F5344CB8AC3E}">
        <p14:creationId xmlns:p14="http://schemas.microsoft.com/office/powerpoint/2010/main" val="3164284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55925" cy="460589"/>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9376" y="0"/>
            <a:ext cx="2957513" cy="460589"/>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2051050" y="690563"/>
            <a:ext cx="2743200" cy="352583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33450" y="4446388"/>
            <a:ext cx="4979988" cy="4140413"/>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1" y="8817909"/>
            <a:ext cx="2955925" cy="458961"/>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9376" y="8817909"/>
            <a:ext cx="2957513" cy="458961"/>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a:defRPr sz="1200"/>
            </a:lvl1pPr>
          </a:lstStyle>
          <a:p>
            <a:fld id="{FAB16BA0-E5BB-4D3E-94BF-2D1F9096648E}" type="slidenum">
              <a:rPr lang="en-US"/>
              <a:pPr/>
              <a:t>‹#›</a:t>
            </a:fld>
            <a:endParaRPr lang="en-US"/>
          </a:p>
        </p:txBody>
      </p:sp>
    </p:spTree>
    <p:extLst>
      <p:ext uri="{BB962C8B-B14F-4D97-AF65-F5344CB8AC3E}">
        <p14:creationId xmlns:p14="http://schemas.microsoft.com/office/powerpoint/2010/main" val="38455833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743" kern="1200">
        <a:solidFill>
          <a:schemeClr val="tx1"/>
        </a:solidFill>
        <a:latin typeface="Times New Roman" pitchFamily="18" charset="0"/>
        <a:ea typeface="+mn-ea"/>
        <a:cs typeface="+mn-cs"/>
      </a:defRPr>
    </a:lvl1pPr>
    <a:lvl2pPr marL="1045022" algn="l" rtl="0" eaLnBrk="0" fontAlgn="base" hangingPunct="0">
      <a:spcBef>
        <a:spcPct val="30000"/>
      </a:spcBef>
      <a:spcAft>
        <a:spcPct val="0"/>
      </a:spcAft>
      <a:defRPr sz="2743" kern="1200">
        <a:solidFill>
          <a:schemeClr val="tx1"/>
        </a:solidFill>
        <a:latin typeface="Times New Roman" pitchFamily="18" charset="0"/>
        <a:ea typeface="+mn-ea"/>
        <a:cs typeface="+mn-cs"/>
      </a:defRPr>
    </a:lvl2pPr>
    <a:lvl3pPr marL="2090044" algn="l" rtl="0" eaLnBrk="0" fontAlgn="base" hangingPunct="0">
      <a:spcBef>
        <a:spcPct val="30000"/>
      </a:spcBef>
      <a:spcAft>
        <a:spcPct val="0"/>
      </a:spcAft>
      <a:defRPr sz="2743" kern="1200">
        <a:solidFill>
          <a:schemeClr val="tx1"/>
        </a:solidFill>
        <a:latin typeface="Times New Roman" pitchFamily="18" charset="0"/>
        <a:ea typeface="+mn-ea"/>
        <a:cs typeface="+mn-cs"/>
      </a:defRPr>
    </a:lvl3pPr>
    <a:lvl4pPr marL="3135066" algn="l" rtl="0" eaLnBrk="0" fontAlgn="base" hangingPunct="0">
      <a:spcBef>
        <a:spcPct val="30000"/>
      </a:spcBef>
      <a:spcAft>
        <a:spcPct val="0"/>
      </a:spcAft>
      <a:defRPr sz="2743" kern="1200">
        <a:solidFill>
          <a:schemeClr val="tx1"/>
        </a:solidFill>
        <a:latin typeface="Times New Roman" pitchFamily="18" charset="0"/>
        <a:ea typeface="+mn-ea"/>
        <a:cs typeface="+mn-cs"/>
      </a:defRPr>
    </a:lvl4pPr>
    <a:lvl5pPr marL="4180088" algn="l" rtl="0" eaLnBrk="0" fontAlgn="base" hangingPunct="0">
      <a:spcBef>
        <a:spcPct val="30000"/>
      </a:spcBef>
      <a:spcAft>
        <a:spcPct val="0"/>
      </a:spcAft>
      <a:defRPr sz="2743" kern="1200">
        <a:solidFill>
          <a:schemeClr val="tx1"/>
        </a:solidFill>
        <a:latin typeface="Times New Roman" pitchFamily="18" charset="0"/>
        <a:ea typeface="+mn-ea"/>
        <a:cs typeface="+mn-cs"/>
      </a:defRPr>
    </a:lvl5pPr>
    <a:lvl6pPr marL="5225110" algn="l" defTabSz="2090044" rtl="0" eaLnBrk="1" latinLnBrk="0" hangingPunct="1">
      <a:defRPr sz="2743" kern="1200">
        <a:solidFill>
          <a:schemeClr val="tx1"/>
        </a:solidFill>
        <a:latin typeface="+mn-lt"/>
        <a:ea typeface="+mn-ea"/>
        <a:cs typeface="+mn-cs"/>
      </a:defRPr>
    </a:lvl6pPr>
    <a:lvl7pPr marL="6270132" algn="l" defTabSz="2090044" rtl="0" eaLnBrk="1" latinLnBrk="0" hangingPunct="1">
      <a:defRPr sz="2743" kern="1200">
        <a:solidFill>
          <a:schemeClr val="tx1"/>
        </a:solidFill>
        <a:latin typeface="+mn-lt"/>
        <a:ea typeface="+mn-ea"/>
        <a:cs typeface="+mn-cs"/>
      </a:defRPr>
    </a:lvl7pPr>
    <a:lvl8pPr marL="7315154" algn="l" defTabSz="2090044" rtl="0" eaLnBrk="1" latinLnBrk="0" hangingPunct="1">
      <a:defRPr sz="2743" kern="1200">
        <a:solidFill>
          <a:schemeClr val="tx1"/>
        </a:solidFill>
        <a:latin typeface="+mn-lt"/>
        <a:ea typeface="+mn-ea"/>
        <a:cs typeface="+mn-cs"/>
      </a:defRPr>
    </a:lvl8pPr>
    <a:lvl9pPr marL="8360176" algn="l" defTabSz="2090044" rtl="0" eaLnBrk="1" latinLnBrk="0" hangingPunct="1">
      <a:defRPr sz="274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A6BAC9-C9D6-47C9-A7CE-AC4DF8C2A774}" type="slidenum">
              <a:rPr lang="en-US"/>
              <a:pPr/>
              <a:t>1</a:t>
            </a:fld>
            <a:endParaRPr lang="en-US"/>
          </a:p>
        </p:txBody>
      </p:sp>
      <p:sp>
        <p:nvSpPr>
          <p:cNvPr id="5122" name="Rectangle 2"/>
          <p:cNvSpPr>
            <a:spLocks noGrp="1" noRot="1" noChangeAspect="1" noChangeArrowheads="1" noTextEdit="1"/>
          </p:cNvSpPr>
          <p:nvPr>
            <p:ph type="sldImg"/>
          </p:nvPr>
        </p:nvSpPr>
        <p:spPr>
          <a:xfrm>
            <a:off x="2051050" y="690563"/>
            <a:ext cx="2743200" cy="3525837"/>
          </a:xfrm>
          <a:ln/>
        </p:spPr>
      </p:sp>
      <p:sp>
        <p:nvSpPr>
          <p:cNvPr id="5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04151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917" y="15340016"/>
            <a:ext cx="32642969" cy="10582275"/>
          </a:xfrm>
        </p:spPr>
        <p:txBody>
          <a:bodyPr/>
          <a:lstStyle/>
          <a:p>
            <a:r>
              <a:rPr lang="en-US"/>
              <a:t>Click to edit Master title style</a:t>
            </a:r>
          </a:p>
        </p:txBody>
      </p:sp>
      <p:sp>
        <p:nvSpPr>
          <p:cNvPr id="3" name="Subtitle 2"/>
          <p:cNvSpPr>
            <a:spLocks noGrp="1"/>
          </p:cNvSpPr>
          <p:nvPr>
            <p:ph type="subTitle" idx="1"/>
          </p:nvPr>
        </p:nvSpPr>
        <p:spPr>
          <a:xfrm>
            <a:off x="5761831" y="27979691"/>
            <a:ext cx="26881138" cy="12620625"/>
          </a:xfrm>
        </p:spPr>
        <p:txBody>
          <a:bodyPr/>
          <a:lstStyle>
            <a:lvl1pPr marL="0" indent="0" algn="ctr">
              <a:buNone/>
              <a:defRPr/>
            </a:lvl1pPr>
            <a:lvl2pPr marL="800100" indent="0" algn="ctr">
              <a:buNone/>
              <a:defRPr/>
            </a:lvl2pPr>
            <a:lvl3pPr marL="1600200" indent="0" algn="ctr">
              <a:buNone/>
              <a:defRPr/>
            </a:lvl3pPr>
            <a:lvl4pPr marL="2400300" indent="0" algn="ctr">
              <a:buNone/>
              <a:defRPr/>
            </a:lvl4pPr>
            <a:lvl5pPr marL="3200400" indent="0" algn="ctr">
              <a:buNone/>
              <a:defRPr/>
            </a:lvl5pPr>
            <a:lvl6pPr marL="4000500" indent="0" algn="ctr">
              <a:buNone/>
              <a:defRPr/>
            </a:lvl6pPr>
            <a:lvl7pPr marL="4800600" indent="0" algn="ctr">
              <a:buNone/>
              <a:defRPr/>
            </a:lvl7pPr>
            <a:lvl8pPr marL="5600700" indent="0" algn="ctr">
              <a:buNone/>
              <a:defRPr/>
            </a:lvl8pPr>
            <a:lvl9pPr marL="64008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4E9F2C-7E1D-4EEA-9519-BA02290DDDE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4E380D-3DC1-4395-85EA-334D5FAE201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364531" y="4386264"/>
            <a:ext cx="8159354" cy="395049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80917" y="4386264"/>
            <a:ext cx="24216915" cy="395049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E6D528-7502-43C4-A20F-6104CC1FF4A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08EAE1-C7BA-44F1-A510-A4028086438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3" y="31727775"/>
            <a:ext cx="32642969" cy="9810750"/>
          </a:xfrm>
        </p:spPr>
        <p:txBody>
          <a:bodyPr anchor="t"/>
          <a:lstStyle>
            <a:lvl1pPr algn="l">
              <a:defRPr sz="7000" b="1" cap="all"/>
            </a:lvl1pPr>
          </a:lstStyle>
          <a:p>
            <a:r>
              <a:rPr lang="en-US"/>
              <a:t>Click to edit Master title style</a:t>
            </a:r>
          </a:p>
        </p:txBody>
      </p:sp>
      <p:sp>
        <p:nvSpPr>
          <p:cNvPr id="3" name="Text Placeholder 2"/>
          <p:cNvSpPr>
            <a:spLocks noGrp="1"/>
          </p:cNvSpPr>
          <p:nvPr>
            <p:ph type="body" idx="1"/>
          </p:nvPr>
        </p:nvSpPr>
        <p:spPr>
          <a:xfrm>
            <a:off x="3033713" y="20926425"/>
            <a:ext cx="32642969" cy="10801350"/>
          </a:xfrm>
        </p:spPr>
        <p:txBody>
          <a:bodyPr anchor="b"/>
          <a:lstStyle>
            <a:lvl1pPr marL="0" indent="0">
              <a:buNone/>
              <a:defRPr sz="3500"/>
            </a:lvl1pPr>
            <a:lvl2pPr marL="800100" indent="0">
              <a:buNone/>
              <a:defRPr sz="3150"/>
            </a:lvl2pPr>
            <a:lvl3pPr marL="1600200" indent="0">
              <a:buNone/>
              <a:defRPr sz="2800"/>
            </a:lvl3pPr>
            <a:lvl4pPr marL="2400300" indent="0">
              <a:buNone/>
              <a:defRPr sz="2450"/>
            </a:lvl4pPr>
            <a:lvl5pPr marL="3200400" indent="0">
              <a:buNone/>
              <a:defRPr sz="2450"/>
            </a:lvl5pPr>
            <a:lvl6pPr marL="4000500" indent="0">
              <a:buNone/>
              <a:defRPr sz="2450"/>
            </a:lvl6pPr>
            <a:lvl7pPr marL="4800600" indent="0">
              <a:buNone/>
              <a:defRPr sz="2450"/>
            </a:lvl7pPr>
            <a:lvl8pPr marL="5600700" indent="0">
              <a:buNone/>
              <a:defRPr sz="2450"/>
            </a:lvl8pPr>
            <a:lvl9pPr marL="6400800" indent="0">
              <a:buNone/>
              <a:defRPr sz="24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4891ED-5B14-4834-B528-EFBC6BE8504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80916" y="14268450"/>
            <a:ext cx="16188134" cy="29622750"/>
          </a:xfrm>
        </p:spPr>
        <p:txBody>
          <a:bodyPr/>
          <a:lstStyle>
            <a:lvl1pPr>
              <a:defRPr sz="4900"/>
            </a:lvl1pPr>
            <a:lvl2pPr>
              <a:defRPr sz="4200"/>
            </a:lvl2pPr>
            <a:lvl3pPr>
              <a:defRPr sz="3500"/>
            </a:lvl3pPr>
            <a:lvl4pPr>
              <a:defRPr sz="3150"/>
            </a:lvl4pPr>
            <a:lvl5pPr>
              <a:defRPr sz="3150"/>
            </a:lvl5pPr>
            <a:lvl6pPr>
              <a:defRPr sz="3150"/>
            </a:lvl6pPr>
            <a:lvl7pPr>
              <a:defRPr sz="3150"/>
            </a:lvl7pPr>
            <a:lvl8pPr>
              <a:defRPr sz="3150"/>
            </a:lvl8pPr>
            <a:lvl9pPr>
              <a:defRPr sz="3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335751" y="14268450"/>
            <a:ext cx="16188135" cy="29622750"/>
          </a:xfrm>
        </p:spPr>
        <p:txBody>
          <a:bodyPr/>
          <a:lstStyle>
            <a:lvl1pPr>
              <a:defRPr sz="4900"/>
            </a:lvl1pPr>
            <a:lvl2pPr>
              <a:defRPr sz="4200"/>
            </a:lvl2pPr>
            <a:lvl3pPr>
              <a:defRPr sz="3500"/>
            </a:lvl3pPr>
            <a:lvl4pPr>
              <a:defRPr sz="3150"/>
            </a:lvl4pPr>
            <a:lvl5pPr>
              <a:defRPr sz="3150"/>
            </a:lvl5pPr>
            <a:lvl6pPr>
              <a:defRPr sz="3150"/>
            </a:lvl6pPr>
            <a:lvl7pPr>
              <a:defRPr sz="3150"/>
            </a:lvl7pPr>
            <a:lvl8pPr>
              <a:defRPr sz="3150"/>
            </a:lvl8pPr>
            <a:lvl9pPr>
              <a:defRPr sz="3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FEEBEF-B069-44F6-AF70-CB4A51791F9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19686" y="1976439"/>
            <a:ext cx="34565431" cy="8229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19685" y="11053764"/>
            <a:ext cx="16968788" cy="4605336"/>
          </a:xfrm>
        </p:spPr>
        <p:txBody>
          <a:bodyPr anchor="b"/>
          <a:lstStyle>
            <a:lvl1pPr marL="0" indent="0">
              <a:buNone/>
              <a:defRPr sz="4200" b="1"/>
            </a:lvl1pPr>
            <a:lvl2pPr marL="800100" indent="0">
              <a:buNone/>
              <a:defRPr sz="3500" b="1"/>
            </a:lvl2pPr>
            <a:lvl3pPr marL="1600200" indent="0">
              <a:buNone/>
              <a:defRPr sz="3150" b="1"/>
            </a:lvl3pPr>
            <a:lvl4pPr marL="2400300" indent="0">
              <a:buNone/>
              <a:defRPr sz="2800" b="1"/>
            </a:lvl4pPr>
            <a:lvl5pPr marL="3200400" indent="0">
              <a:buNone/>
              <a:defRPr sz="2800" b="1"/>
            </a:lvl5pPr>
            <a:lvl6pPr marL="4000500" indent="0">
              <a:buNone/>
              <a:defRPr sz="2800" b="1"/>
            </a:lvl6pPr>
            <a:lvl7pPr marL="4800600" indent="0">
              <a:buNone/>
              <a:defRPr sz="2800" b="1"/>
            </a:lvl7pPr>
            <a:lvl8pPr marL="5600700" indent="0">
              <a:buNone/>
              <a:defRPr sz="2800" b="1"/>
            </a:lvl8pPr>
            <a:lvl9pPr marL="6400800" indent="0">
              <a:buNone/>
              <a:defRPr sz="2800" b="1"/>
            </a:lvl9pPr>
          </a:lstStyle>
          <a:p>
            <a:pPr lvl="0"/>
            <a:r>
              <a:rPr lang="en-US"/>
              <a:t>Click to edit Master text styles</a:t>
            </a:r>
          </a:p>
        </p:txBody>
      </p:sp>
      <p:sp>
        <p:nvSpPr>
          <p:cNvPr id="4" name="Content Placeholder 3"/>
          <p:cNvSpPr>
            <a:spLocks noGrp="1"/>
          </p:cNvSpPr>
          <p:nvPr>
            <p:ph sz="half" idx="2"/>
          </p:nvPr>
        </p:nvSpPr>
        <p:spPr>
          <a:xfrm>
            <a:off x="1919685" y="15659102"/>
            <a:ext cx="16968788" cy="28451175"/>
          </a:xfrm>
        </p:spPr>
        <p:txBody>
          <a:bodyPr/>
          <a:lstStyle>
            <a:lvl1pPr>
              <a:defRPr sz="4200"/>
            </a:lvl1pPr>
            <a:lvl2pPr>
              <a:defRPr sz="3500"/>
            </a:lvl2pPr>
            <a:lvl3pPr>
              <a:defRPr sz="315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507995" y="11053764"/>
            <a:ext cx="16977123" cy="4605336"/>
          </a:xfrm>
        </p:spPr>
        <p:txBody>
          <a:bodyPr anchor="b"/>
          <a:lstStyle>
            <a:lvl1pPr marL="0" indent="0">
              <a:buNone/>
              <a:defRPr sz="4200" b="1"/>
            </a:lvl1pPr>
            <a:lvl2pPr marL="800100" indent="0">
              <a:buNone/>
              <a:defRPr sz="3500" b="1"/>
            </a:lvl2pPr>
            <a:lvl3pPr marL="1600200" indent="0">
              <a:buNone/>
              <a:defRPr sz="3150" b="1"/>
            </a:lvl3pPr>
            <a:lvl4pPr marL="2400300" indent="0">
              <a:buNone/>
              <a:defRPr sz="2800" b="1"/>
            </a:lvl4pPr>
            <a:lvl5pPr marL="3200400" indent="0">
              <a:buNone/>
              <a:defRPr sz="2800" b="1"/>
            </a:lvl5pPr>
            <a:lvl6pPr marL="4000500" indent="0">
              <a:buNone/>
              <a:defRPr sz="2800" b="1"/>
            </a:lvl6pPr>
            <a:lvl7pPr marL="4800600" indent="0">
              <a:buNone/>
              <a:defRPr sz="2800" b="1"/>
            </a:lvl7pPr>
            <a:lvl8pPr marL="5600700" indent="0">
              <a:buNone/>
              <a:defRPr sz="2800" b="1"/>
            </a:lvl8pPr>
            <a:lvl9pPr marL="6400800" indent="0">
              <a:buNone/>
              <a:defRPr sz="2800" b="1"/>
            </a:lvl9pPr>
          </a:lstStyle>
          <a:p>
            <a:pPr lvl="0"/>
            <a:r>
              <a:rPr lang="en-US"/>
              <a:t>Click to edit Master text styles</a:t>
            </a:r>
          </a:p>
        </p:txBody>
      </p:sp>
      <p:sp>
        <p:nvSpPr>
          <p:cNvPr id="6" name="Content Placeholder 5"/>
          <p:cNvSpPr>
            <a:spLocks noGrp="1"/>
          </p:cNvSpPr>
          <p:nvPr>
            <p:ph sz="quarter" idx="4"/>
          </p:nvPr>
        </p:nvSpPr>
        <p:spPr>
          <a:xfrm>
            <a:off x="19507995" y="15659102"/>
            <a:ext cx="16977123" cy="28451175"/>
          </a:xfrm>
        </p:spPr>
        <p:txBody>
          <a:bodyPr/>
          <a:lstStyle>
            <a:lvl1pPr>
              <a:defRPr sz="4200"/>
            </a:lvl1pPr>
            <a:lvl2pPr>
              <a:defRPr sz="3500"/>
            </a:lvl2pPr>
            <a:lvl3pPr>
              <a:defRPr sz="315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8FDA45D-74DB-4010-BDE0-F9C80FD63D5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D47BA96-D676-482C-BFA5-8E39A40B901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FDF40A0-CD01-4917-89A8-4FF160893D0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9685" y="1966916"/>
            <a:ext cx="12634913" cy="8367711"/>
          </a:xfrm>
        </p:spPr>
        <p:txBody>
          <a:bodyPr anchor="b"/>
          <a:lstStyle>
            <a:lvl1pPr algn="l">
              <a:defRPr sz="3500" b="1"/>
            </a:lvl1pPr>
          </a:lstStyle>
          <a:p>
            <a:r>
              <a:rPr lang="en-US"/>
              <a:t>Click to edit Master title style</a:t>
            </a:r>
          </a:p>
        </p:txBody>
      </p:sp>
      <p:sp>
        <p:nvSpPr>
          <p:cNvPr id="3" name="Content Placeholder 2"/>
          <p:cNvSpPr>
            <a:spLocks noGrp="1"/>
          </p:cNvSpPr>
          <p:nvPr>
            <p:ph idx="1"/>
          </p:nvPr>
        </p:nvSpPr>
        <p:spPr>
          <a:xfrm>
            <a:off x="15015767" y="1966916"/>
            <a:ext cx="21469350" cy="42143361"/>
          </a:xfrm>
        </p:spPr>
        <p:txBody>
          <a:bodyPr/>
          <a:lstStyle>
            <a:lvl1pPr>
              <a:defRPr sz="5600"/>
            </a:lvl1pPr>
            <a:lvl2pPr>
              <a:defRPr sz="4900"/>
            </a:lvl2pPr>
            <a:lvl3pPr>
              <a:defRPr sz="4200"/>
            </a:lvl3pPr>
            <a:lvl4pPr>
              <a:defRPr sz="3500"/>
            </a:lvl4pPr>
            <a:lvl5pPr>
              <a:defRPr sz="3500"/>
            </a:lvl5pPr>
            <a:lvl6pPr>
              <a:defRPr sz="3500"/>
            </a:lvl6pPr>
            <a:lvl7pPr>
              <a:defRPr sz="3500"/>
            </a:lvl7pPr>
            <a:lvl8pPr>
              <a:defRPr sz="3500"/>
            </a:lvl8pPr>
            <a:lvl9pPr>
              <a:defRPr sz="3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19685" y="10334625"/>
            <a:ext cx="12634913" cy="33775650"/>
          </a:xfrm>
        </p:spPr>
        <p:txBody>
          <a:bodyPr/>
          <a:lstStyle>
            <a:lvl1pPr marL="0" indent="0">
              <a:buNone/>
              <a:defRPr sz="2450"/>
            </a:lvl1pPr>
            <a:lvl2pPr marL="800100" indent="0">
              <a:buNone/>
              <a:defRPr sz="2100"/>
            </a:lvl2pPr>
            <a:lvl3pPr marL="1600200" indent="0">
              <a:buNone/>
              <a:defRPr sz="1750"/>
            </a:lvl3pPr>
            <a:lvl4pPr marL="2400300" indent="0">
              <a:buNone/>
              <a:defRPr sz="1575"/>
            </a:lvl4pPr>
            <a:lvl5pPr marL="3200400" indent="0">
              <a:buNone/>
              <a:defRPr sz="1575"/>
            </a:lvl5pPr>
            <a:lvl6pPr marL="4000500" indent="0">
              <a:buNone/>
              <a:defRPr sz="1575"/>
            </a:lvl6pPr>
            <a:lvl7pPr marL="4800600" indent="0">
              <a:buNone/>
              <a:defRPr sz="1575"/>
            </a:lvl7pPr>
            <a:lvl8pPr marL="5600700" indent="0">
              <a:buNone/>
              <a:defRPr sz="1575"/>
            </a:lvl8pPr>
            <a:lvl9pPr marL="6400800" indent="0">
              <a:buNone/>
              <a:defRPr sz="15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85188E2-303B-4004-BE94-007DC5C1B76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8720" y="34566225"/>
            <a:ext cx="23041769" cy="4076700"/>
          </a:xfrm>
        </p:spPr>
        <p:txBody>
          <a:bodyPr anchor="b"/>
          <a:lstStyle>
            <a:lvl1pPr algn="l">
              <a:defRPr sz="3500" b="1"/>
            </a:lvl1pPr>
          </a:lstStyle>
          <a:p>
            <a:r>
              <a:rPr lang="en-US"/>
              <a:t>Click to edit Master title style</a:t>
            </a:r>
          </a:p>
        </p:txBody>
      </p:sp>
      <p:sp>
        <p:nvSpPr>
          <p:cNvPr id="3" name="Picture Placeholder 2"/>
          <p:cNvSpPr>
            <a:spLocks noGrp="1"/>
          </p:cNvSpPr>
          <p:nvPr>
            <p:ph type="pic" idx="1"/>
          </p:nvPr>
        </p:nvSpPr>
        <p:spPr>
          <a:xfrm>
            <a:off x="7528720" y="4410075"/>
            <a:ext cx="23041769" cy="29627514"/>
          </a:xfrm>
        </p:spPr>
        <p:txBody>
          <a:bodyPr/>
          <a:lstStyle>
            <a:lvl1pPr marL="0" indent="0">
              <a:buNone/>
              <a:defRPr sz="5600"/>
            </a:lvl1pPr>
            <a:lvl2pPr marL="800100" indent="0">
              <a:buNone/>
              <a:defRPr sz="4900"/>
            </a:lvl2pPr>
            <a:lvl3pPr marL="1600200" indent="0">
              <a:buNone/>
              <a:defRPr sz="4200"/>
            </a:lvl3pPr>
            <a:lvl4pPr marL="2400300" indent="0">
              <a:buNone/>
              <a:defRPr sz="3500"/>
            </a:lvl4pPr>
            <a:lvl5pPr marL="3200400" indent="0">
              <a:buNone/>
              <a:defRPr sz="3500"/>
            </a:lvl5pPr>
            <a:lvl6pPr marL="4000500" indent="0">
              <a:buNone/>
              <a:defRPr sz="3500"/>
            </a:lvl6pPr>
            <a:lvl7pPr marL="4800600" indent="0">
              <a:buNone/>
              <a:defRPr sz="3500"/>
            </a:lvl7pPr>
            <a:lvl8pPr marL="5600700" indent="0">
              <a:buNone/>
              <a:defRPr sz="3500"/>
            </a:lvl8pPr>
            <a:lvl9pPr marL="6400800" indent="0">
              <a:buNone/>
              <a:defRPr sz="3500"/>
            </a:lvl9pPr>
          </a:lstStyle>
          <a:p>
            <a:endParaRPr lang="en-US"/>
          </a:p>
        </p:txBody>
      </p:sp>
      <p:sp>
        <p:nvSpPr>
          <p:cNvPr id="4" name="Text Placeholder 3"/>
          <p:cNvSpPr>
            <a:spLocks noGrp="1"/>
          </p:cNvSpPr>
          <p:nvPr>
            <p:ph type="body" sz="half" idx="2"/>
          </p:nvPr>
        </p:nvSpPr>
        <p:spPr>
          <a:xfrm>
            <a:off x="7528720" y="38642925"/>
            <a:ext cx="23041769" cy="5795964"/>
          </a:xfrm>
        </p:spPr>
        <p:txBody>
          <a:bodyPr/>
          <a:lstStyle>
            <a:lvl1pPr marL="0" indent="0">
              <a:buNone/>
              <a:defRPr sz="2450"/>
            </a:lvl1pPr>
            <a:lvl2pPr marL="800100" indent="0">
              <a:buNone/>
              <a:defRPr sz="2100"/>
            </a:lvl2pPr>
            <a:lvl3pPr marL="1600200" indent="0">
              <a:buNone/>
              <a:defRPr sz="1750"/>
            </a:lvl3pPr>
            <a:lvl4pPr marL="2400300" indent="0">
              <a:buNone/>
              <a:defRPr sz="1575"/>
            </a:lvl4pPr>
            <a:lvl5pPr marL="3200400" indent="0">
              <a:buNone/>
              <a:defRPr sz="1575"/>
            </a:lvl5pPr>
            <a:lvl6pPr marL="4000500" indent="0">
              <a:buNone/>
              <a:defRPr sz="1575"/>
            </a:lvl6pPr>
            <a:lvl7pPr marL="4800600" indent="0">
              <a:buNone/>
              <a:defRPr sz="1575"/>
            </a:lvl7pPr>
            <a:lvl8pPr marL="5600700" indent="0">
              <a:buNone/>
              <a:defRPr sz="1575"/>
            </a:lvl8pPr>
            <a:lvl9pPr marL="6400800" indent="0">
              <a:buNone/>
              <a:defRPr sz="15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AD4F08-0EE0-470E-A12D-6F4B459A09E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80917" y="4386266"/>
            <a:ext cx="32642969" cy="8234361"/>
          </a:xfrm>
          <a:prstGeom prst="rect">
            <a:avLst/>
          </a:prstGeom>
          <a:noFill/>
          <a:ln w="9525">
            <a:noFill/>
            <a:miter lim="800000"/>
            <a:headEnd/>
            <a:tailEnd/>
          </a:ln>
          <a:effectLst/>
        </p:spPr>
        <p:txBody>
          <a:bodyPr vert="horz" wrap="square" lIns="230701" tIns="115352" rIns="230701" bIns="11535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880917" y="14268450"/>
            <a:ext cx="32642969" cy="29622750"/>
          </a:xfrm>
          <a:prstGeom prst="rect">
            <a:avLst/>
          </a:prstGeom>
          <a:noFill/>
          <a:ln w="9525">
            <a:noFill/>
            <a:miter lim="800000"/>
            <a:headEnd/>
            <a:tailEnd/>
          </a:ln>
          <a:effectLst/>
        </p:spPr>
        <p:txBody>
          <a:bodyPr vert="horz" wrap="square" lIns="230701" tIns="115352" rIns="230701" bIns="11535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880917" y="44991341"/>
            <a:ext cx="8001000" cy="3286125"/>
          </a:xfrm>
          <a:prstGeom prst="rect">
            <a:avLst/>
          </a:prstGeom>
          <a:noFill/>
          <a:ln w="9525">
            <a:noFill/>
            <a:miter lim="800000"/>
            <a:headEnd/>
            <a:tailEnd/>
          </a:ln>
          <a:effectLst/>
        </p:spPr>
        <p:txBody>
          <a:bodyPr vert="horz" wrap="square" lIns="230701" tIns="115352" rIns="230701" bIns="115352" numCol="1" anchor="t" anchorCtr="0" compatLnSpc="1">
            <a:prstTxWarp prst="textNoShape">
              <a:avLst/>
            </a:prstTxWarp>
          </a:bodyPr>
          <a:lstStyle>
            <a:lvl1pPr defTabSz="4036617">
              <a:defRPr sz="6125"/>
            </a:lvl1pPr>
          </a:lstStyle>
          <a:p>
            <a:endParaRPr lang="en-US"/>
          </a:p>
        </p:txBody>
      </p:sp>
      <p:sp>
        <p:nvSpPr>
          <p:cNvPr id="1029" name="Rectangle 5"/>
          <p:cNvSpPr>
            <a:spLocks noGrp="1" noChangeArrowheads="1"/>
          </p:cNvSpPr>
          <p:nvPr>
            <p:ph type="ftr" sz="quarter" idx="3"/>
          </p:nvPr>
        </p:nvSpPr>
        <p:spPr bwMode="auto">
          <a:xfrm>
            <a:off x="13121086" y="44991341"/>
            <a:ext cx="12162631" cy="3286125"/>
          </a:xfrm>
          <a:prstGeom prst="rect">
            <a:avLst/>
          </a:prstGeom>
          <a:noFill/>
          <a:ln w="9525">
            <a:noFill/>
            <a:miter lim="800000"/>
            <a:headEnd/>
            <a:tailEnd/>
          </a:ln>
          <a:effectLst/>
        </p:spPr>
        <p:txBody>
          <a:bodyPr vert="horz" wrap="square" lIns="230701" tIns="115352" rIns="230701" bIns="115352" numCol="1" anchor="t" anchorCtr="0" compatLnSpc="1">
            <a:prstTxWarp prst="textNoShape">
              <a:avLst/>
            </a:prstTxWarp>
          </a:bodyPr>
          <a:lstStyle>
            <a:lvl1pPr algn="ctr" defTabSz="4036617">
              <a:defRPr sz="6125"/>
            </a:lvl1pPr>
          </a:lstStyle>
          <a:p>
            <a:endParaRPr lang="en-US"/>
          </a:p>
        </p:txBody>
      </p:sp>
      <p:sp>
        <p:nvSpPr>
          <p:cNvPr id="1030" name="Rectangle 6"/>
          <p:cNvSpPr>
            <a:spLocks noGrp="1" noChangeArrowheads="1"/>
          </p:cNvSpPr>
          <p:nvPr>
            <p:ph type="sldNum" sz="quarter" idx="4"/>
          </p:nvPr>
        </p:nvSpPr>
        <p:spPr bwMode="auto">
          <a:xfrm>
            <a:off x="27522885" y="44991341"/>
            <a:ext cx="8001000" cy="3286125"/>
          </a:xfrm>
          <a:prstGeom prst="rect">
            <a:avLst/>
          </a:prstGeom>
          <a:noFill/>
          <a:ln w="9525">
            <a:noFill/>
            <a:miter lim="800000"/>
            <a:headEnd/>
            <a:tailEnd/>
          </a:ln>
          <a:effectLst/>
        </p:spPr>
        <p:txBody>
          <a:bodyPr vert="horz" wrap="square" lIns="230701" tIns="115352" rIns="230701" bIns="115352" numCol="1" anchor="t" anchorCtr="0" compatLnSpc="1">
            <a:prstTxWarp prst="textNoShape">
              <a:avLst/>
            </a:prstTxWarp>
          </a:bodyPr>
          <a:lstStyle>
            <a:lvl1pPr algn="r" defTabSz="4036617">
              <a:defRPr sz="6125"/>
            </a:lvl1pPr>
          </a:lstStyle>
          <a:p>
            <a:fld id="{A159C1AC-DF2E-42F4-BB02-B7921C811F3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36617" rtl="0" eaLnBrk="0" fontAlgn="base" hangingPunct="0">
        <a:spcBef>
          <a:spcPct val="0"/>
        </a:spcBef>
        <a:spcAft>
          <a:spcPct val="0"/>
        </a:spcAft>
        <a:defRPr sz="19425">
          <a:solidFill>
            <a:schemeClr val="tx2"/>
          </a:solidFill>
          <a:latin typeface="+mj-lt"/>
          <a:ea typeface="+mj-ea"/>
          <a:cs typeface="+mj-cs"/>
        </a:defRPr>
      </a:lvl1pPr>
      <a:lvl2pPr algn="ctr" defTabSz="4036617" rtl="0" eaLnBrk="0" fontAlgn="base" hangingPunct="0">
        <a:spcBef>
          <a:spcPct val="0"/>
        </a:spcBef>
        <a:spcAft>
          <a:spcPct val="0"/>
        </a:spcAft>
        <a:defRPr sz="19425">
          <a:solidFill>
            <a:schemeClr val="tx2"/>
          </a:solidFill>
          <a:latin typeface="Times New Roman" pitchFamily="18" charset="0"/>
        </a:defRPr>
      </a:lvl2pPr>
      <a:lvl3pPr algn="ctr" defTabSz="4036617" rtl="0" eaLnBrk="0" fontAlgn="base" hangingPunct="0">
        <a:spcBef>
          <a:spcPct val="0"/>
        </a:spcBef>
        <a:spcAft>
          <a:spcPct val="0"/>
        </a:spcAft>
        <a:defRPr sz="19425">
          <a:solidFill>
            <a:schemeClr val="tx2"/>
          </a:solidFill>
          <a:latin typeface="Times New Roman" pitchFamily="18" charset="0"/>
        </a:defRPr>
      </a:lvl3pPr>
      <a:lvl4pPr algn="ctr" defTabSz="4036617" rtl="0" eaLnBrk="0" fontAlgn="base" hangingPunct="0">
        <a:spcBef>
          <a:spcPct val="0"/>
        </a:spcBef>
        <a:spcAft>
          <a:spcPct val="0"/>
        </a:spcAft>
        <a:defRPr sz="19425">
          <a:solidFill>
            <a:schemeClr val="tx2"/>
          </a:solidFill>
          <a:latin typeface="Times New Roman" pitchFamily="18" charset="0"/>
        </a:defRPr>
      </a:lvl4pPr>
      <a:lvl5pPr algn="ctr" defTabSz="4036617" rtl="0" eaLnBrk="0" fontAlgn="base" hangingPunct="0">
        <a:spcBef>
          <a:spcPct val="0"/>
        </a:spcBef>
        <a:spcAft>
          <a:spcPct val="0"/>
        </a:spcAft>
        <a:defRPr sz="19425">
          <a:solidFill>
            <a:schemeClr val="tx2"/>
          </a:solidFill>
          <a:latin typeface="Times New Roman" pitchFamily="18" charset="0"/>
        </a:defRPr>
      </a:lvl5pPr>
      <a:lvl6pPr marL="800100" algn="ctr" defTabSz="4036617" rtl="0" eaLnBrk="0" fontAlgn="base" hangingPunct="0">
        <a:spcBef>
          <a:spcPct val="0"/>
        </a:spcBef>
        <a:spcAft>
          <a:spcPct val="0"/>
        </a:spcAft>
        <a:defRPr sz="19425">
          <a:solidFill>
            <a:schemeClr val="tx2"/>
          </a:solidFill>
          <a:latin typeface="Times New Roman" pitchFamily="18" charset="0"/>
        </a:defRPr>
      </a:lvl6pPr>
      <a:lvl7pPr marL="1600200" algn="ctr" defTabSz="4036617" rtl="0" eaLnBrk="0" fontAlgn="base" hangingPunct="0">
        <a:spcBef>
          <a:spcPct val="0"/>
        </a:spcBef>
        <a:spcAft>
          <a:spcPct val="0"/>
        </a:spcAft>
        <a:defRPr sz="19425">
          <a:solidFill>
            <a:schemeClr val="tx2"/>
          </a:solidFill>
          <a:latin typeface="Times New Roman" pitchFamily="18" charset="0"/>
        </a:defRPr>
      </a:lvl7pPr>
      <a:lvl8pPr marL="2400300" algn="ctr" defTabSz="4036617" rtl="0" eaLnBrk="0" fontAlgn="base" hangingPunct="0">
        <a:spcBef>
          <a:spcPct val="0"/>
        </a:spcBef>
        <a:spcAft>
          <a:spcPct val="0"/>
        </a:spcAft>
        <a:defRPr sz="19425">
          <a:solidFill>
            <a:schemeClr val="tx2"/>
          </a:solidFill>
          <a:latin typeface="Times New Roman" pitchFamily="18" charset="0"/>
        </a:defRPr>
      </a:lvl8pPr>
      <a:lvl9pPr marL="3200400" algn="ctr" defTabSz="4036617" rtl="0" eaLnBrk="0" fontAlgn="base" hangingPunct="0">
        <a:spcBef>
          <a:spcPct val="0"/>
        </a:spcBef>
        <a:spcAft>
          <a:spcPct val="0"/>
        </a:spcAft>
        <a:defRPr sz="19425">
          <a:solidFill>
            <a:schemeClr val="tx2"/>
          </a:solidFill>
          <a:latin typeface="Times New Roman" pitchFamily="18" charset="0"/>
        </a:defRPr>
      </a:lvl9pPr>
    </p:titleStyle>
    <p:bodyStyle>
      <a:lvl1pPr marL="1511300" indent="-1511300" algn="l" defTabSz="4036617" rtl="0" eaLnBrk="0" fontAlgn="base" hangingPunct="0">
        <a:spcBef>
          <a:spcPct val="20000"/>
        </a:spcBef>
        <a:spcAft>
          <a:spcPct val="0"/>
        </a:spcAft>
        <a:buChar char="•"/>
        <a:defRPr sz="14000">
          <a:solidFill>
            <a:schemeClr val="tx1"/>
          </a:solidFill>
          <a:latin typeface="+mn-lt"/>
          <a:ea typeface="+mn-ea"/>
          <a:cs typeface="+mn-cs"/>
        </a:defRPr>
      </a:lvl1pPr>
      <a:lvl2pPr marL="3278188" indent="-1261269" algn="l" defTabSz="4036617" rtl="0" eaLnBrk="0" fontAlgn="base" hangingPunct="0">
        <a:spcBef>
          <a:spcPct val="20000"/>
        </a:spcBef>
        <a:spcAft>
          <a:spcPct val="0"/>
        </a:spcAft>
        <a:buChar char="–"/>
        <a:defRPr sz="12425">
          <a:solidFill>
            <a:schemeClr val="tx1"/>
          </a:solidFill>
          <a:latin typeface="+mn-lt"/>
        </a:defRPr>
      </a:lvl2pPr>
      <a:lvl3pPr marL="5045075" indent="-1008460" algn="l" defTabSz="4036617" rtl="0" eaLnBrk="0" fontAlgn="base" hangingPunct="0">
        <a:spcBef>
          <a:spcPct val="20000"/>
        </a:spcBef>
        <a:spcAft>
          <a:spcPct val="0"/>
        </a:spcAft>
        <a:buChar char="•"/>
        <a:defRPr sz="10675">
          <a:solidFill>
            <a:schemeClr val="tx1"/>
          </a:solidFill>
          <a:latin typeface="+mn-lt"/>
        </a:defRPr>
      </a:lvl3pPr>
      <a:lvl4pPr marL="7067550" indent="-1014017" algn="l" defTabSz="4036617" rtl="0" eaLnBrk="0" fontAlgn="base" hangingPunct="0">
        <a:spcBef>
          <a:spcPct val="20000"/>
        </a:spcBef>
        <a:spcAft>
          <a:spcPct val="0"/>
        </a:spcAft>
        <a:buChar char="–"/>
        <a:defRPr sz="8575">
          <a:solidFill>
            <a:schemeClr val="tx1"/>
          </a:solidFill>
          <a:latin typeface="+mn-lt"/>
        </a:defRPr>
      </a:lvl4pPr>
      <a:lvl5pPr marL="9084469" indent="-1008460" algn="l" defTabSz="4036617" rtl="0" eaLnBrk="0" fontAlgn="base" hangingPunct="0">
        <a:spcBef>
          <a:spcPct val="20000"/>
        </a:spcBef>
        <a:spcAft>
          <a:spcPct val="0"/>
        </a:spcAft>
        <a:buChar char="»"/>
        <a:defRPr sz="8575">
          <a:solidFill>
            <a:schemeClr val="tx1"/>
          </a:solidFill>
          <a:latin typeface="+mn-lt"/>
        </a:defRPr>
      </a:lvl5pPr>
      <a:lvl6pPr marL="9884569" indent="-1008460" algn="l" defTabSz="4036617" rtl="0" eaLnBrk="0" fontAlgn="base" hangingPunct="0">
        <a:spcBef>
          <a:spcPct val="20000"/>
        </a:spcBef>
        <a:spcAft>
          <a:spcPct val="0"/>
        </a:spcAft>
        <a:buChar char="»"/>
        <a:defRPr sz="8575">
          <a:solidFill>
            <a:schemeClr val="tx1"/>
          </a:solidFill>
          <a:latin typeface="+mn-lt"/>
        </a:defRPr>
      </a:lvl6pPr>
      <a:lvl7pPr marL="10684669" indent="-1008460" algn="l" defTabSz="4036617" rtl="0" eaLnBrk="0" fontAlgn="base" hangingPunct="0">
        <a:spcBef>
          <a:spcPct val="20000"/>
        </a:spcBef>
        <a:spcAft>
          <a:spcPct val="0"/>
        </a:spcAft>
        <a:buChar char="»"/>
        <a:defRPr sz="8575">
          <a:solidFill>
            <a:schemeClr val="tx1"/>
          </a:solidFill>
          <a:latin typeface="+mn-lt"/>
        </a:defRPr>
      </a:lvl7pPr>
      <a:lvl8pPr marL="11484769" indent="-1008460" algn="l" defTabSz="4036617" rtl="0" eaLnBrk="0" fontAlgn="base" hangingPunct="0">
        <a:spcBef>
          <a:spcPct val="20000"/>
        </a:spcBef>
        <a:spcAft>
          <a:spcPct val="0"/>
        </a:spcAft>
        <a:buChar char="»"/>
        <a:defRPr sz="8575">
          <a:solidFill>
            <a:schemeClr val="tx1"/>
          </a:solidFill>
          <a:latin typeface="+mn-lt"/>
        </a:defRPr>
      </a:lvl8pPr>
      <a:lvl9pPr marL="12284869" indent="-1008460" algn="l" defTabSz="4036617" rtl="0" eaLnBrk="0" fontAlgn="base" hangingPunct="0">
        <a:spcBef>
          <a:spcPct val="20000"/>
        </a:spcBef>
        <a:spcAft>
          <a:spcPct val="0"/>
        </a:spcAft>
        <a:buChar char="»"/>
        <a:defRPr sz="8575">
          <a:solidFill>
            <a:schemeClr val="tx1"/>
          </a:solidFill>
          <a:latin typeface="+mn-lt"/>
        </a:defRPr>
      </a:lvl9pPr>
    </p:bodyStyle>
    <p:otherStyle>
      <a:defPPr>
        <a:defRPr lang="en-US"/>
      </a:defPPr>
      <a:lvl1pPr marL="0" algn="l" defTabSz="1600200" rtl="0" eaLnBrk="1" latinLnBrk="0" hangingPunct="1">
        <a:defRPr sz="3150" kern="1200">
          <a:solidFill>
            <a:schemeClr val="tx1"/>
          </a:solidFill>
          <a:latin typeface="+mn-lt"/>
          <a:ea typeface="+mn-ea"/>
          <a:cs typeface="+mn-cs"/>
        </a:defRPr>
      </a:lvl1pPr>
      <a:lvl2pPr marL="800100" algn="l" defTabSz="1600200" rtl="0" eaLnBrk="1" latinLnBrk="0" hangingPunct="1">
        <a:defRPr sz="3150" kern="1200">
          <a:solidFill>
            <a:schemeClr val="tx1"/>
          </a:solidFill>
          <a:latin typeface="+mn-lt"/>
          <a:ea typeface="+mn-ea"/>
          <a:cs typeface="+mn-cs"/>
        </a:defRPr>
      </a:lvl2pPr>
      <a:lvl3pPr marL="1600200" algn="l" defTabSz="1600200" rtl="0" eaLnBrk="1" latinLnBrk="0" hangingPunct="1">
        <a:defRPr sz="3150" kern="1200">
          <a:solidFill>
            <a:schemeClr val="tx1"/>
          </a:solidFill>
          <a:latin typeface="+mn-lt"/>
          <a:ea typeface="+mn-ea"/>
          <a:cs typeface="+mn-cs"/>
        </a:defRPr>
      </a:lvl3pPr>
      <a:lvl4pPr marL="2400300" algn="l" defTabSz="1600200" rtl="0" eaLnBrk="1" latinLnBrk="0" hangingPunct="1">
        <a:defRPr sz="3150" kern="1200">
          <a:solidFill>
            <a:schemeClr val="tx1"/>
          </a:solidFill>
          <a:latin typeface="+mn-lt"/>
          <a:ea typeface="+mn-ea"/>
          <a:cs typeface="+mn-cs"/>
        </a:defRPr>
      </a:lvl4pPr>
      <a:lvl5pPr marL="3200400" algn="l" defTabSz="1600200" rtl="0" eaLnBrk="1" latinLnBrk="0" hangingPunct="1">
        <a:defRPr sz="3150" kern="1200">
          <a:solidFill>
            <a:schemeClr val="tx1"/>
          </a:solidFill>
          <a:latin typeface="+mn-lt"/>
          <a:ea typeface="+mn-ea"/>
          <a:cs typeface="+mn-cs"/>
        </a:defRPr>
      </a:lvl5pPr>
      <a:lvl6pPr marL="4000500" algn="l" defTabSz="1600200" rtl="0" eaLnBrk="1" latinLnBrk="0" hangingPunct="1">
        <a:defRPr sz="3150" kern="1200">
          <a:solidFill>
            <a:schemeClr val="tx1"/>
          </a:solidFill>
          <a:latin typeface="+mn-lt"/>
          <a:ea typeface="+mn-ea"/>
          <a:cs typeface="+mn-cs"/>
        </a:defRPr>
      </a:lvl6pPr>
      <a:lvl7pPr marL="4800600" algn="l" defTabSz="1600200" rtl="0" eaLnBrk="1" latinLnBrk="0" hangingPunct="1">
        <a:defRPr sz="3150" kern="1200">
          <a:solidFill>
            <a:schemeClr val="tx1"/>
          </a:solidFill>
          <a:latin typeface="+mn-lt"/>
          <a:ea typeface="+mn-ea"/>
          <a:cs typeface="+mn-cs"/>
        </a:defRPr>
      </a:lvl7pPr>
      <a:lvl8pPr marL="5600700" algn="l" defTabSz="1600200" rtl="0" eaLnBrk="1" latinLnBrk="0" hangingPunct="1">
        <a:defRPr sz="3150" kern="1200">
          <a:solidFill>
            <a:schemeClr val="tx1"/>
          </a:solidFill>
          <a:latin typeface="+mn-lt"/>
          <a:ea typeface="+mn-ea"/>
          <a:cs typeface="+mn-cs"/>
        </a:defRPr>
      </a:lvl8pPr>
      <a:lvl9pPr marL="6400800" algn="l" defTabSz="1600200" rtl="0" eaLnBrk="1" latinLnBrk="0" hangingPunct="1">
        <a:defRPr sz="31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34" name="Text Box 486"/>
          <p:cNvSpPr txBox="1">
            <a:spLocks noChangeArrowheads="1"/>
          </p:cNvSpPr>
          <p:nvPr/>
        </p:nvSpPr>
        <p:spPr bwMode="auto">
          <a:xfrm>
            <a:off x="14506930" y="33513530"/>
            <a:ext cx="323012" cy="1638935"/>
          </a:xfrm>
          <a:prstGeom prst="rect">
            <a:avLst/>
          </a:prstGeom>
          <a:noFill/>
          <a:ln w="9525">
            <a:noFill/>
            <a:miter lim="800000"/>
            <a:headEnd/>
            <a:tailEnd/>
          </a:ln>
          <a:effectLst/>
        </p:spPr>
        <p:txBody>
          <a:bodyPr wrap="none" lIns="159912" tIns="79959" rIns="159912" bIns="79959">
            <a:spAutoFit/>
          </a:bodyPr>
          <a:lstStyle/>
          <a:p>
            <a:pPr defTabSz="1597423" eaLnBrk="1" hangingPunct="1"/>
            <a:endParaRPr lang="en-US" sz="9601"/>
          </a:p>
        </p:txBody>
      </p:sp>
      <p:sp>
        <p:nvSpPr>
          <p:cNvPr id="2535" name="Text Box 487"/>
          <p:cNvSpPr txBox="1">
            <a:spLocks noChangeArrowheads="1"/>
          </p:cNvSpPr>
          <p:nvPr/>
        </p:nvSpPr>
        <p:spPr bwMode="auto">
          <a:xfrm>
            <a:off x="16696093" y="30415923"/>
            <a:ext cx="323012" cy="430784"/>
          </a:xfrm>
          <a:prstGeom prst="rect">
            <a:avLst/>
          </a:prstGeom>
          <a:noFill/>
          <a:ln w="9525">
            <a:noFill/>
            <a:miter lim="800000"/>
            <a:headEnd/>
            <a:tailEnd/>
          </a:ln>
          <a:effectLst/>
        </p:spPr>
        <p:txBody>
          <a:bodyPr wrap="none" lIns="159912" tIns="79959" rIns="159912" bIns="79959">
            <a:spAutoFit/>
          </a:bodyPr>
          <a:lstStyle/>
          <a:p>
            <a:pPr defTabSz="1597423" eaLnBrk="1" hangingPunct="1"/>
            <a:endParaRPr lang="en-US" sz="1750"/>
          </a:p>
        </p:txBody>
      </p:sp>
      <p:sp>
        <p:nvSpPr>
          <p:cNvPr id="2541" name="Text Box 493"/>
          <p:cNvSpPr txBox="1">
            <a:spLocks noChangeArrowheads="1"/>
          </p:cNvSpPr>
          <p:nvPr/>
        </p:nvSpPr>
        <p:spPr bwMode="auto">
          <a:xfrm>
            <a:off x="11331533" y="35586405"/>
            <a:ext cx="323012" cy="430784"/>
          </a:xfrm>
          <a:prstGeom prst="rect">
            <a:avLst/>
          </a:prstGeom>
          <a:noFill/>
          <a:ln w="9525">
            <a:noFill/>
            <a:miter lim="800000"/>
            <a:headEnd/>
            <a:tailEnd/>
          </a:ln>
          <a:effectLst/>
        </p:spPr>
        <p:txBody>
          <a:bodyPr wrap="none" lIns="159912" tIns="79959" rIns="159912" bIns="79959">
            <a:spAutoFit/>
          </a:bodyPr>
          <a:lstStyle/>
          <a:p>
            <a:pPr defTabSz="1597423" eaLnBrk="1" hangingPunct="1"/>
            <a:endParaRPr lang="en-US" sz="1750"/>
          </a:p>
        </p:txBody>
      </p:sp>
      <p:sp>
        <p:nvSpPr>
          <p:cNvPr id="2551" name="Text Box 503"/>
          <p:cNvSpPr txBox="1">
            <a:spLocks noChangeArrowheads="1"/>
          </p:cNvSpPr>
          <p:nvPr/>
        </p:nvSpPr>
        <p:spPr bwMode="auto">
          <a:xfrm>
            <a:off x="26532849" y="35178296"/>
            <a:ext cx="323042" cy="484663"/>
          </a:xfrm>
          <a:prstGeom prst="rect">
            <a:avLst/>
          </a:prstGeom>
          <a:noFill/>
          <a:ln w="9525">
            <a:noFill/>
            <a:miter lim="800000"/>
            <a:headEnd/>
            <a:tailEnd/>
          </a:ln>
          <a:effectLst/>
        </p:spPr>
        <p:txBody>
          <a:bodyPr wrap="none" lIns="159927" tIns="79968" rIns="159927" bIns="79968">
            <a:spAutoFit/>
          </a:bodyPr>
          <a:lstStyle/>
          <a:p>
            <a:pPr defTabSz="1597423" eaLnBrk="1" hangingPunct="1"/>
            <a:endParaRPr lang="en-US" sz="2100"/>
          </a:p>
        </p:txBody>
      </p:sp>
      <p:sp>
        <p:nvSpPr>
          <p:cNvPr id="2565" name="Text Box 517"/>
          <p:cNvSpPr txBox="1">
            <a:spLocks noChangeArrowheads="1"/>
          </p:cNvSpPr>
          <p:nvPr/>
        </p:nvSpPr>
        <p:spPr bwMode="auto">
          <a:xfrm>
            <a:off x="-811212" y="22892599"/>
            <a:ext cx="184731" cy="1569789"/>
          </a:xfrm>
          <a:prstGeom prst="rect">
            <a:avLst/>
          </a:prstGeom>
          <a:noFill/>
          <a:ln w="9525">
            <a:noFill/>
            <a:miter lim="800000"/>
            <a:headEnd/>
            <a:tailEnd/>
          </a:ln>
          <a:effectLst/>
        </p:spPr>
        <p:txBody>
          <a:bodyPr wrap="none">
            <a:spAutoFit/>
          </a:bodyPr>
          <a:lstStyle/>
          <a:p>
            <a:endParaRPr lang="en-US" sz="9601">
              <a:effectLst>
                <a:outerShdw blurRad="38100" dist="38100" dir="2700000" algn="tl">
                  <a:srgbClr val="C0C0C0"/>
                </a:outerShdw>
              </a:effectLst>
            </a:endParaRPr>
          </a:p>
        </p:txBody>
      </p:sp>
      <p:grpSp>
        <p:nvGrpSpPr>
          <p:cNvPr id="15" name="Group 14"/>
          <p:cNvGrpSpPr/>
          <p:nvPr/>
        </p:nvGrpSpPr>
        <p:grpSpPr>
          <a:xfrm>
            <a:off x="29340094" y="45892601"/>
            <a:ext cx="8624805" cy="2094671"/>
            <a:chOff x="16776517" y="15462486"/>
            <a:chExt cx="5010502" cy="1196954"/>
          </a:xfrm>
        </p:grpSpPr>
        <p:sp>
          <p:nvSpPr>
            <p:cNvPr id="84" name="Text Box 524"/>
            <p:cNvSpPr txBox="1">
              <a:spLocks noChangeArrowheads="1"/>
            </p:cNvSpPr>
            <p:nvPr/>
          </p:nvSpPr>
          <p:spPr bwMode="auto">
            <a:xfrm>
              <a:off x="16776517" y="15462486"/>
              <a:ext cx="4954083" cy="360538"/>
            </a:xfrm>
            <a:prstGeom prst="rect">
              <a:avLst/>
            </a:prstGeom>
            <a:solidFill>
              <a:schemeClr val="accent3">
                <a:lumMod val="75000"/>
              </a:schemeClr>
            </a:solidFill>
            <a:ln w="9525">
              <a:noFill/>
              <a:miter lim="800000"/>
              <a:headEnd/>
              <a:tailEnd/>
            </a:ln>
            <a:effectLst/>
          </p:spPr>
          <p:txBody>
            <a:bodyPr wrap="square">
              <a:spAutoFit/>
            </a:bodyPr>
            <a:lstStyle/>
            <a:p>
              <a:pPr algn="ctr"/>
              <a:r>
                <a:rPr lang="en-US" sz="3500" b="1" dirty="0">
                  <a:latin typeface="Arial" charset="0"/>
                </a:rPr>
                <a:t>ACKNOWLEDGMENTS </a:t>
              </a:r>
              <a:endParaRPr lang="en-US" sz="2800" b="1" dirty="0">
                <a:latin typeface="Arial" charset="0"/>
              </a:endParaRPr>
            </a:p>
          </p:txBody>
        </p:sp>
        <p:sp>
          <p:nvSpPr>
            <p:cNvPr id="85" name="Rectangle 473"/>
            <p:cNvSpPr>
              <a:spLocks noChangeArrowheads="1"/>
            </p:cNvSpPr>
            <p:nvPr/>
          </p:nvSpPr>
          <p:spPr bwMode="auto">
            <a:xfrm>
              <a:off x="16832936" y="15920777"/>
              <a:ext cx="4954083" cy="738663"/>
            </a:xfrm>
            <a:prstGeom prst="rect">
              <a:avLst/>
            </a:prstGeom>
            <a:noFill/>
            <a:ln w="9525">
              <a:noFill/>
              <a:miter lim="800000"/>
              <a:headEnd/>
              <a:tailEnd/>
            </a:ln>
            <a:effectLst/>
          </p:spPr>
          <p:txBody>
            <a:bodyPr wrap="square" lIns="0" tIns="0" rIns="0" bIns="0">
              <a:spAutoFit/>
            </a:bodyPr>
            <a:lstStyle/>
            <a:p>
              <a:pPr algn="just"/>
              <a:r>
                <a:rPr lang="en-US" sz="2800" dirty="0">
                  <a:latin typeface="Arial" pitchFamily="34" charset="0"/>
                  <a:cs typeface="Arial" pitchFamily="34" charset="0"/>
                </a:rPr>
                <a:t>The work was made possible by the support provided by the CDC (Center for Disease Control and Prevention, Atlanta, GA, USA).</a:t>
              </a:r>
            </a:p>
          </p:txBody>
        </p:sp>
      </p:grpSp>
      <p:grpSp>
        <p:nvGrpSpPr>
          <p:cNvPr id="20" name="Group 19"/>
          <p:cNvGrpSpPr/>
          <p:nvPr/>
        </p:nvGrpSpPr>
        <p:grpSpPr>
          <a:xfrm>
            <a:off x="29340094" y="37945752"/>
            <a:ext cx="8545480" cy="6784713"/>
            <a:chOff x="29426557" y="33882011"/>
            <a:chExt cx="8730860" cy="6784713"/>
          </a:xfrm>
        </p:grpSpPr>
        <p:sp>
          <p:nvSpPr>
            <p:cNvPr id="2572" name="Text Box 524"/>
            <p:cNvSpPr txBox="1">
              <a:spLocks noChangeArrowheads="1"/>
            </p:cNvSpPr>
            <p:nvPr/>
          </p:nvSpPr>
          <p:spPr bwMode="auto">
            <a:xfrm>
              <a:off x="29426557" y="33882011"/>
              <a:ext cx="8730860" cy="630942"/>
            </a:xfrm>
            <a:prstGeom prst="rect">
              <a:avLst/>
            </a:prstGeom>
            <a:solidFill>
              <a:schemeClr val="accent3">
                <a:lumMod val="75000"/>
              </a:schemeClr>
            </a:solidFill>
            <a:ln w="9525">
              <a:noFill/>
              <a:miter lim="800000"/>
              <a:headEnd/>
              <a:tailEnd/>
            </a:ln>
            <a:effectLst/>
          </p:spPr>
          <p:txBody>
            <a:bodyPr wrap="square">
              <a:spAutoFit/>
            </a:bodyPr>
            <a:lstStyle/>
            <a:p>
              <a:pPr algn="ctr"/>
              <a:r>
                <a:rPr lang="en-US" sz="3500" b="1" dirty="0">
                  <a:latin typeface="Arial" charset="0"/>
                </a:rPr>
                <a:t>SUMMARY</a:t>
              </a:r>
              <a:endParaRPr lang="en-US" sz="2800" b="1" dirty="0">
                <a:latin typeface="Arial" charset="0"/>
              </a:endParaRPr>
            </a:p>
          </p:txBody>
        </p:sp>
        <p:sp>
          <p:nvSpPr>
            <p:cNvPr id="74" name="Rectangle 473"/>
            <p:cNvSpPr>
              <a:spLocks noChangeArrowheads="1"/>
            </p:cNvSpPr>
            <p:nvPr/>
          </p:nvSpPr>
          <p:spPr bwMode="auto">
            <a:xfrm>
              <a:off x="29426557" y="34634303"/>
              <a:ext cx="8730860" cy="6032421"/>
            </a:xfrm>
            <a:prstGeom prst="rect">
              <a:avLst/>
            </a:prstGeom>
            <a:noFill/>
            <a:ln w="9525">
              <a:noFill/>
              <a:miter lim="800000"/>
              <a:headEnd/>
              <a:tailEnd/>
            </a:ln>
            <a:effectLst/>
          </p:spPr>
          <p:txBody>
            <a:bodyPr wrap="square" lIns="0" tIns="0" rIns="0" bIns="0">
              <a:spAutoFit/>
            </a:bodyPr>
            <a:lstStyle/>
            <a:p>
              <a:pPr algn="just"/>
              <a:r>
                <a:rPr lang="en-US" sz="2800" dirty="0">
                  <a:latin typeface="Arial" panose="020B0604020202020204" pitchFamily="34" charset="0"/>
                  <a:cs typeface="Arial" panose="020B0604020202020204" pitchFamily="34" charset="0"/>
                </a:rPr>
                <a:t>The recombinant strain designated as RF1_2k/1b was first time reported in Russia. Other groups have also described this genotype among patients in Ireland, Estonia, Uzbekistan, Cyprus, France, Germany, and Israel. This strain was later fully sequenced showing recombination breakpoint positions in NS2-NS3 region of HCV genome. National population-based seroprevalence survey conducted in 2015 reported that HCV genotype 2 is the third most common genotype accounting for 24.5% from all HCV infection in the country. These whole genome sequence-based study shows the occurrence of RF1_2k/1b recombinant strain in ethnic Georgian population suggesting that this strain may be circulating in Georgia.</a:t>
              </a:r>
            </a:p>
          </p:txBody>
        </p:sp>
      </p:grpSp>
      <p:grpSp>
        <p:nvGrpSpPr>
          <p:cNvPr id="19" name="Group 18"/>
          <p:cNvGrpSpPr/>
          <p:nvPr/>
        </p:nvGrpSpPr>
        <p:grpSpPr>
          <a:xfrm>
            <a:off x="428756" y="452653"/>
            <a:ext cx="37665768" cy="5894289"/>
            <a:chOff x="428756" y="452653"/>
            <a:chExt cx="37665768" cy="5894289"/>
          </a:xfrm>
        </p:grpSpPr>
        <p:sp>
          <p:nvSpPr>
            <p:cNvPr id="2194" name="Text Box 146"/>
            <p:cNvSpPr txBox="1">
              <a:spLocks noChangeArrowheads="1"/>
            </p:cNvSpPr>
            <p:nvPr/>
          </p:nvSpPr>
          <p:spPr bwMode="auto">
            <a:xfrm>
              <a:off x="428756" y="452653"/>
              <a:ext cx="37665768" cy="5894289"/>
            </a:xfrm>
            <a:prstGeom prst="rect">
              <a:avLst/>
            </a:prstGeom>
            <a:solidFill>
              <a:schemeClr val="accent3">
                <a:lumMod val="85000"/>
              </a:schemeClr>
            </a:solidFill>
            <a:ln w="38100">
              <a:noFill/>
              <a:miter lim="800000"/>
              <a:headEnd/>
              <a:tailEnd/>
            </a:ln>
            <a:effectLst>
              <a:prstShdw prst="shdw17" dist="17961" dir="2700000">
                <a:srgbClr val="CCFFFF">
                  <a:gamma/>
                  <a:shade val="60000"/>
                  <a:invGamma/>
                </a:srgbClr>
              </a:prstShdw>
            </a:effectLst>
          </p:spPr>
          <p:txBody>
            <a:bodyPr wrap="square" lIns="107048" tIns="53522" rIns="107048" bIns="53522">
              <a:spAutoFit/>
            </a:bodyPr>
            <a:lstStyle/>
            <a:p>
              <a:pPr algn="ctr" defTabSz="1072356"/>
              <a:r>
                <a:rPr lang="en-US" sz="8000" b="1" dirty="0">
                  <a:effectLst>
                    <a:outerShdw blurRad="38100" dist="38100" dir="2700000" algn="tl">
                      <a:srgbClr val="FFFFFF"/>
                    </a:outerShdw>
                  </a:effectLst>
                  <a:latin typeface="Arial" charset="0"/>
                  <a:cs typeface="Arial" charset="0"/>
                </a:rPr>
                <a:t>NEXT GENERATION SEQUENCE-BASED CHARACTERIZATION OF HEPATITIS C VIRUS  RF1_2k/1b STRAIN IN COUNTRY OF </a:t>
              </a:r>
              <a:r>
                <a:rPr lang="en-US" sz="8000" b="1" dirty="0" smtClean="0">
                  <a:effectLst>
                    <a:outerShdw blurRad="38100" dist="38100" dir="2700000" algn="tl">
                      <a:srgbClr val="FFFFFF"/>
                    </a:outerShdw>
                  </a:effectLst>
                  <a:latin typeface="Arial" charset="0"/>
                  <a:cs typeface="Arial" charset="0"/>
                </a:rPr>
                <a:t>GEORGIA</a:t>
              </a:r>
              <a:endParaRPr lang="en-US" sz="2800" b="1" dirty="0" smtClean="0">
                <a:effectLst>
                  <a:outerShdw blurRad="38100" dist="38100" dir="2700000" algn="tl">
                    <a:srgbClr val="FFFFFF"/>
                  </a:outerShdw>
                </a:effectLst>
                <a:latin typeface="Arial" charset="0"/>
                <a:cs typeface="Arial" charset="0"/>
              </a:endParaRPr>
            </a:p>
            <a:p>
              <a:pPr algn="ctr" defTabSz="1072356"/>
              <a:endParaRPr lang="en-US" sz="2400" b="1" dirty="0">
                <a:latin typeface="Arial" charset="0"/>
              </a:endParaRPr>
            </a:p>
            <a:p>
              <a:pPr algn="ctr"/>
              <a:r>
                <a:rPr lang="en-US" sz="4800" b="1" dirty="0" smtClean="0">
                  <a:latin typeface="Arial" pitchFamily="34" charset="0"/>
                  <a:cs typeface="Arial" pitchFamily="34" charset="0"/>
                </a:rPr>
                <a:t>Adam </a:t>
              </a:r>
              <a:r>
                <a:rPr lang="en-US" sz="4800" b="1" dirty="0">
                  <a:latin typeface="Arial" pitchFamily="34" charset="0"/>
                  <a:cs typeface="Arial" pitchFamily="34" charset="0"/>
                </a:rPr>
                <a:t>Kotorashvili</a:t>
              </a:r>
              <a:r>
                <a:rPr lang="en-US" sz="4800" b="1" baseline="30000" dirty="0">
                  <a:latin typeface="Arial" pitchFamily="34" charset="0"/>
                  <a:cs typeface="Arial" pitchFamily="34" charset="0"/>
                </a:rPr>
                <a:t>1</a:t>
              </a:r>
              <a:r>
                <a:rPr lang="en-US" sz="4800" b="1" dirty="0">
                  <a:latin typeface="Arial" pitchFamily="34" charset="0"/>
                  <a:cs typeface="Arial" pitchFamily="34" charset="0"/>
                </a:rPr>
                <a:t>, </a:t>
              </a:r>
              <a:r>
                <a:rPr lang="en-US" sz="4800" b="1" dirty="0" err="1">
                  <a:latin typeface="Arial" pitchFamily="34" charset="0"/>
                  <a:cs typeface="Arial" pitchFamily="34" charset="0"/>
                </a:rPr>
                <a:t>Nato</a:t>
              </a:r>
              <a:r>
                <a:rPr lang="en-US" sz="4800" b="1" dirty="0">
                  <a:latin typeface="Arial" pitchFamily="34" charset="0"/>
                  <a:cs typeface="Arial" pitchFamily="34" charset="0"/>
                </a:rPr>
                <a:t> Kotaria</a:t>
              </a:r>
              <a:r>
                <a:rPr lang="en-US" sz="4800" b="1" baseline="30000" dirty="0">
                  <a:latin typeface="Arial" pitchFamily="34" charset="0"/>
                  <a:cs typeface="Arial" pitchFamily="34" charset="0"/>
                </a:rPr>
                <a:t>1</a:t>
              </a:r>
              <a:r>
                <a:rPr lang="en-US" sz="4800" b="1" dirty="0">
                  <a:latin typeface="Arial" pitchFamily="34" charset="0"/>
                  <a:cs typeface="Arial" pitchFamily="34" charset="0"/>
                </a:rPr>
                <a:t>, Maia Zarandia</a:t>
              </a:r>
              <a:r>
                <a:rPr lang="en-US" sz="4800" b="1" baseline="30000" dirty="0">
                  <a:latin typeface="Arial" pitchFamily="34" charset="0"/>
                  <a:cs typeface="Arial" pitchFamily="34" charset="0"/>
                </a:rPr>
                <a:t>1</a:t>
              </a:r>
              <a:r>
                <a:rPr lang="en-US" sz="4800" b="1" dirty="0">
                  <a:latin typeface="Arial" pitchFamily="34" charset="0"/>
                  <a:cs typeface="Arial" pitchFamily="34" charset="0"/>
                </a:rPr>
                <a:t>, Marika Karchava</a:t>
              </a:r>
              <a:r>
                <a:rPr lang="en-US" sz="4800" b="1" baseline="30000" dirty="0">
                  <a:latin typeface="Arial" pitchFamily="34" charset="0"/>
                  <a:cs typeface="Arial" pitchFamily="34" charset="0"/>
                </a:rPr>
                <a:t>2</a:t>
              </a:r>
              <a:r>
                <a:rPr lang="en-US" sz="4800" b="1" dirty="0">
                  <a:latin typeface="Arial" pitchFamily="34" charset="0"/>
                  <a:cs typeface="Arial" pitchFamily="34" charset="0"/>
                </a:rPr>
                <a:t>, Nikoloz Chkhartishvili</a:t>
              </a:r>
              <a:r>
                <a:rPr lang="en-US" sz="4800" b="1" baseline="30000" dirty="0">
                  <a:latin typeface="Arial" pitchFamily="34" charset="0"/>
                  <a:cs typeface="Arial" pitchFamily="34" charset="0"/>
                </a:rPr>
                <a:t>2</a:t>
              </a:r>
              <a:r>
                <a:rPr lang="en-US" sz="4800" b="1" dirty="0">
                  <a:latin typeface="Arial" pitchFamily="34" charset="0"/>
                  <a:cs typeface="Arial" pitchFamily="34" charset="0"/>
                </a:rPr>
                <a:t>, </a:t>
              </a:r>
            </a:p>
            <a:p>
              <a:pPr algn="ctr"/>
              <a:r>
                <a:rPr lang="en-US" sz="4800" b="1" dirty="0" err="1">
                  <a:latin typeface="Arial" pitchFamily="34" charset="0"/>
                  <a:cs typeface="Arial" pitchFamily="34" charset="0"/>
                </a:rPr>
                <a:t>Tengiz</a:t>
              </a:r>
              <a:r>
                <a:rPr lang="en-US" sz="4800" b="1" dirty="0">
                  <a:latin typeface="Arial" pitchFamily="34" charset="0"/>
                  <a:cs typeface="Arial" pitchFamily="34" charset="0"/>
                </a:rPr>
                <a:t> Tsertsvadze</a:t>
              </a:r>
              <a:r>
                <a:rPr lang="en-US" sz="4800" b="1" baseline="30000" dirty="0">
                  <a:latin typeface="Arial" pitchFamily="34" charset="0"/>
                  <a:cs typeface="Arial" pitchFamily="34" charset="0"/>
                </a:rPr>
                <a:t>2</a:t>
              </a:r>
              <a:r>
                <a:rPr lang="en-US" sz="4800" b="1" dirty="0">
                  <a:latin typeface="Arial" pitchFamily="34" charset="0"/>
                  <a:cs typeface="Arial" pitchFamily="34" charset="0"/>
                </a:rPr>
                <a:t>, and </a:t>
              </a:r>
              <a:r>
                <a:rPr lang="en-US" sz="4800" b="1" dirty="0" err="1">
                  <a:latin typeface="Arial" pitchFamily="34" charset="0"/>
                  <a:cs typeface="Arial" pitchFamily="34" charset="0"/>
                </a:rPr>
                <a:t>Paata</a:t>
              </a:r>
              <a:r>
                <a:rPr lang="en-US" sz="4800" b="1" dirty="0">
                  <a:latin typeface="Arial" pitchFamily="34" charset="0"/>
                  <a:cs typeface="Arial" pitchFamily="34" charset="0"/>
                </a:rPr>
                <a:t> Imnadze</a:t>
              </a:r>
              <a:r>
                <a:rPr lang="en-US" sz="4800" b="1" baseline="30000" dirty="0">
                  <a:latin typeface="Arial" pitchFamily="34" charset="0"/>
                  <a:cs typeface="Arial" pitchFamily="34" charset="0"/>
                </a:rPr>
                <a:t>1</a:t>
              </a:r>
            </a:p>
            <a:p>
              <a:pPr algn="just"/>
              <a:endParaRPr lang="en-US" sz="2000" dirty="0">
                <a:latin typeface="Arial" pitchFamily="34" charset="0"/>
                <a:cs typeface="Arial" pitchFamily="34" charset="0"/>
              </a:endParaRPr>
            </a:p>
            <a:p>
              <a:pPr algn="ctr"/>
              <a:r>
                <a:rPr lang="en-US" sz="3200" baseline="30000" dirty="0">
                  <a:latin typeface="Arial" pitchFamily="34" charset="0"/>
                  <a:cs typeface="Arial" pitchFamily="34" charset="0"/>
                </a:rPr>
                <a:t>1</a:t>
              </a:r>
              <a:r>
                <a:rPr lang="en-US" sz="3200" dirty="0">
                  <a:latin typeface="Arial" pitchFamily="34" charset="0"/>
                  <a:cs typeface="Arial" pitchFamily="34" charset="0"/>
                </a:rPr>
                <a:t>Lugar Center for Public Health Research at the National Center for Disease Control and Public Health, Tbilisi, Georgia; </a:t>
              </a:r>
            </a:p>
            <a:p>
              <a:pPr algn="ctr"/>
              <a:r>
                <a:rPr lang="en-US" sz="3200" baseline="30000" dirty="0">
                  <a:latin typeface="Arial" pitchFamily="34" charset="0"/>
                  <a:cs typeface="Arial" pitchFamily="34" charset="0"/>
                </a:rPr>
                <a:t>2</a:t>
              </a:r>
              <a:r>
                <a:rPr lang="en-US" sz="3200" dirty="0">
                  <a:latin typeface="Arial" pitchFamily="34" charset="0"/>
                  <a:cs typeface="Arial" pitchFamily="34" charset="0"/>
                </a:rPr>
                <a:t>Infectious Diseases, AIDSs and Clinical Immunology Research Center, Tbilisi, </a:t>
              </a:r>
              <a:r>
                <a:rPr lang="en-US" sz="3200" dirty="0" smtClean="0">
                  <a:latin typeface="Arial" pitchFamily="34" charset="0"/>
                  <a:cs typeface="Arial" pitchFamily="34" charset="0"/>
                </a:rPr>
                <a:t>Georgia</a:t>
              </a:r>
              <a:endParaRPr lang="en-US" sz="3200" dirty="0">
                <a:latin typeface="Arial" pitchFamily="34" charset="0"/>
                <a:cs typeface="Arial" pitchFamily="34" charset="0"/>
              </a:endParaRPr>
            </a:p>
          </p:txBody>
        </p:sp>
        <p:pic>
          <p:nvPicPr>
            <p:cNvPr id="13326" name="Picture 14" descr="http://www.ncdc.ge/images/logo.png"/>
            <p:cNvPicPr>
              <a:picLocks noChangeAspect="1" noChangeArrowheads="1"/>
            </p:cNvPicPr>
            <p:nvPr/>
          </p:nvPicPr>
          <p:blipFill>
            <a:blip r:embed="rId3" cstate="print"/>
            <a:srcRect/>
            <a:stretch>
              <a:fillRect/>
            </a:stretch>
          </p:blipFill>
          <p:spPr bwMode="auto">
            <a:xfrm>
              <a:off x="509940" y="3434408"/>
              <a:ext cx="3681060" cy="2862778"/>
            </a:xfrm>
            <a:prstGeom prst="rect">
              <a:avLst/>
            </a:prstGeom>
            <a:noFill/>
          </p:spPr>
        </p:pic>
        <p:pic>
          <p:nvPicPr>
            <p:cNvPr id="3074" name="Picture 2" descr="შიდსის ცენტრი-ის სურათის შედეგი"/>
            <p:cNvPicPr>
              <a:picLocks noChangeAspect="1" noChangeArrowheads="1"/>
            </p:cNvPicPr>
            <p:nvPr/>
          </p:nvPicPr>
          <p:blipFill>
            <a:blip r:embed="rId4" cstate="print"/>
            <a:srcRect/>
            <a:stretch>
              <a:fillRect/>
            </a:stretch>
          </p:blipFill>
          <p:spPr bwMode="auto">
            <a:xfrm>
              <a:off x="34823400" y="2999755"/>
              <a:ext cx="3271124" cy="3287480"/>
            </a:xfrm>
            <a:prstGeom prst="rect">
              <a:avLst/>
            </a:prstGeom>
            <a:noFill/>
          </p:spPr>
        </p:pic>
      </p:grpSp>
      <p:grpSp>
        <p:nvGrpSpPr>
          <p:cNvPr id="11" name="Group 10"/>
          <p:cNvGrpSpPr/>
          <p:nvPr/>
        </p:nvGrpSpPr>
        <p:grpSpPr>
          <a:xfrm>
            <a:off x="509940" y="7089565"/>
            <a:ext cx="8983774" cy="30795762"/>
            <a:chOff x="385012" y="2901160"/>
            <a:chExt cx="4764503" cy="17597578"/>
          </a:xfrm>
        </p:grpSpPr>
        <p:sp>
          <p:nvSpPr>
            <p:cNvPr id="2481" name="Text Box 433"/>
            <p:cNvSpPr txBox="1">
              <a:spLocks noChangeArrowheads="1"/>
            </p:cNvSpPr>
            <p:nvPr/>
          </p:nvSpPr>
          <p:spPr bwMode="auto">
            <a:xfrm>
              <a:off x="385012" y="2901160"/>
              <a:ext cx="4764503" cy="444137"/>
            </a:xfrm>
            <a:prstGeom prst="rect">
              <a:avLst/>
            </a:prstGeom>
            <a:solidFill>
              <a:schemeClr val="accent3">
                <a:lumMod val="75000"/>
              </a:schemeClr>
            </a:solidFill>
            <a:ln w="9525">
              <a:noFill/>
              <a:miter lim="800000"/>
              <a:headEnd/>
              <a:tailEnd/>
            </a:ln>
            <a:effectLst/>
          </p:spPr>
          <p:txBody>
            <a:bodyPr wrap="square">
              <a:spAutoFit/>
            </a:bodyPr>
            <a:lstStyle/>
            <a:p>
              <a:pPr algn="ctr"/>
              <a:r>
                <a:rPr lang="en-US" sz="4400" b="1" dirty="0">
                  <a:latin typeface="Arial" charset="0"/>
                </a:rPr>
                <a:t>INTRODUCTON</a:t>
              </a:r>
              <a:endParaRPr lang="en-US" sz="4000" b="1" dirty="0">
                <a:latin typeface="Arial" charset="0"/>
              </a:endParaRPr>
            </a:p>
          </p:txBody>
        </p:sp>
        <p:sp>
          <p:nvSpPr>
            <p:cNvPr id="78" name="TextBox 77"/>
            <p:cNvSpPr txBox="1"/>
            <p:nvPr/>
          </p:nvSpPr>
          <p:spPr>
            <a:xfrm>
              <a:off x="385012" y="3474298"/>
              <a:ext cx="4764503" cy="17024440"/>
            </a:xfrm>
            <a:prstGeom prst="rect">
              <a:avLst/>
            </a:prstGeom>
            <a:noFill/>
          </p:spPr>
          <p:txBody>
            <a:bodyPr wrap="square" lIns="0" tIns="0" rIns="0" bIns="0" rtlCol="0">
              <a:spAutoFit/>
            </a:bodyPr>
            <a:lstStyle/>
            <a:p>
              <a:pPr algn="just"/>
              <a:r>
                <a:rPr lang="en-US" sz="2800" dirty="0">
                  <a:latin typeface="Arial" pitchFamily="34" charset="0"/>
                  <a:cs typeface="Arial" pitchFamily="34" charset="0"/>
                </a:rPr>
                <a:t>Hepatitis C virus (HCV) is a single-stranded positive-sense RNA virus, belonging to the </a:t>
              </a:r>
              <a:r>
                <a:rPr lang="en-US" sz="2800" dirty="0" err="1">
                  <a:latin typeface="Arial" pitchFamily="34" charset="0"/>
                  <a:cs typeface="Arial" pitchFamily="34" charset="0"/>
                </a:rPr>
                <a:t>Flaviviridae</a:t>
              </a:r>
              <a:r>
                <a:rPr lang="en-US" sz="2800" dirty="0">
                  <a:latin typeface="Arial" pitchFamily="34" charset="0"/>
                  <a:cs typeface="Arial" pitchFamily="34" charset="0"/>
                </a:rPr>
                <a:t> family, and exhibits substantial global sequence diversity. Globally, around 140 million people live with chronic HCV infection. The HCV particle consists of a core of genetic material (RNA), surrounded by an icosahedral protective shell of protein, and further encased in a lipid (fatty) envelope of cellular origin. Two viral envelope </a:t>
              </a:r>
              <a:r>
                <a:rPr lang="en-US" sz="2800" dirty="0" err="1">
                  <a:latin typeface="Arial" pitchFamily="34" charset="0"/>
                  <a:cs typeface="Arial" pitchFamily="34" charset="0"/>
                </a:rPr>
                <a:t>glycoproteins</a:t>
              </a:r>
              <a:r>
                <a:rPr lang="en-US" sz="2800" dirty="0">
                  <a:latin typeface="Arial" pitchFamily="34" charset="0"/>
                  <a:cs typeface="Arial" pitchFamily="34" charset="0"/>
                </a:rPr>
                <a:t>, E1 and E2, are embedded in the lipid envelope (Figure 1). The structural organization of the ORF genome-encoded protein is as follows: NH2–C–E1–E2–p7–NS2–NS3–NS4A–NS4B–NS5A–NS5B–COOH (Figure 2). This polyprotein yields at least ten different parts through the cleaving activity of host and viral proteases. HCV includes three structural proteins (core, E1, and E2), a small protein (p7), and six non-structural proteins (NS2, NS3, NS4A, NS4B, NS5A, and NS5B). The core protein forms the viral </a:t>
              </a:r>
              <a:r>
                <a:rPr lang="en-US" sz="2800" dirty="0" err="1">
                  <a:latin typeface="Arial" pitchFamily="34" charset="0"/>
                  <a:cs typeface="Arial" pitchFamily="34" charset="0"/>
                </a:rPr>
                <a:t>capsid</a:t>
              </a:r>
              <a:r>
                <a:rPr lang="en-US" sz="2800" dirty="0">
                  <a:latin typeface="Arial" pitchFamily="34" charset="0"/>
                  <a:cs typeface="Arial" pitchFamily="34" charset="0"/>
                </a:rPr>
                <a:t> through its RNA-binding capacity. The two envelope </a:t>
              </a:r>
              <a:r>
                <a:rPr lang="en-US" sz="2800" dirty="0" err="1">
                  <a:latin typeface="Arial" pitchFamily="34" charset="0"/>
                  <a:cs typeface="Arial" pitchFamily="34" charset="0"/>
                </a:rPr>
                <a:t>glycoproteins</a:t>
              </a:r>
              <a:r>
                <a:rPr lang="en-US" sz="2800" dirty="0">
                  <a:latin typeface="Arial" pitchFamily="34" charset="0"/>
                  <a:cs typeface="Arial" pitchFamily="34" charset="0"/>
                </a:rPr>
                <a:t> (E1 and E2) make viral entry possible. This constitutes a crucial step in its viral life cycle. E2 contains highly variable regions (HVRs) with amino acid sequences differing up to 80% between different isolates. </a:t>
              </a:r>
            </a:p>
            <a:p>
              <a:pPr algn="just"/>
              <a:endParaRPr lang="en-US" sz="2000" dirty="0">
                <a:latin typeface="Arial" pitchFamily="34" charset="0"/>
                <a:cs typeface="Arial" pitchFamily="34" charset="0"/>
              </a:endParaRPr>
            </a:p>
            <a:p>
              <a:pPr algn="just"/>
              <a:r>
                <a:rPr lang="en-US" sz="2800" dirty="0">
                  <a:latin typeface="Arial" pitchFamily="34" charset="0"/>
                  <a:cs typeface="Arial" pitchFamily="34" charset="0"/>
                </a:rPr>
                <a:t>The C-terminal domain of NS3 has helicase/</a:t>
              </a:r>
              <a:r>
                <a:rPr lang="en-US" sz="2800" dirty="0" err="1">
                  <a:latin typeface="Arial" pitchFamily="34" charset="0"/>
                  <a:cs typeface="Arial" pitchFamily="34" charset="0"/>
                </a:rPr>
                <a:t>NTPase</a:t>
              </a:r>
              <a:r>
                <a:rPr lang="en-US" sz="2800" dirty="0">
                  <a:latin typeface="Arial" pitchFamily="34" charset="0"/>
                  <a:cs typeface="Arial" pitchFamily="34" charset="0"/>
                </a:rPr>
                <a:t> activity. Its functions include RNA binding and unwinding of regions of the extensive secondary structure, aside from RNA-stimulated </a:t>
              </a:r>
              <a:r>
                <a:rPr lang="en-US" sz="2800" dirty="0" err="1">
                  <a:latin typeface="Arial" pitchFamily="34" charset="0"/>
                  <a:cs typeface="Arial" pitchFamily="34" charset="0"/>
                </a:rPr>
                <a:t>NTPase</a:t>
              </a:r>
              <a:r>
                <a:rPr lang="en-US" sz="2800" dirty="0">
                  <a:latin typeface="Arial" pitchFamily="34" charset="0"/>
                  <a:cs typeface="Arial" pitchFamily="34" charset="0"/>
                </a:rPr>
                <a:t> activity. NS4A acts as a cofactor for NS3 protease activity. The NS3/4A protease activity results in cleavage of the viral nonstructural proteins. Recruitment of other viral non-structural proteins, NS4B forms the replication complex. The role of NS5A is not entirely clear. It is also probably important in viral replication. NS5B being an RNA-dependent RNA polymerase (</a:t>
              </a:r>
              <a:r>
                <a:rPr lang="en-US" sz="2800" dirty="0" err="1">
                  <a:latin typeface="Arial" pitchFamily="34" charset="0"/>
                  <a:cs typeface="Arial" pitchFamily="34" charset="0"/>
                </a:rPr>
                <a:t>RdRP</a:t>
              </a:r>
              <a:r>
                <a:rPr lang="en-US" sz="2800" dirty="0">
                  <a:latin typeface="Arial" pitchFamily="34" charset="0"/>
                  <a:cs typeface="Arial" pitchFamily="34" charset="0"/>
                </a:rPr>
                <a:t>) ensures the synthesis of new genomic RNA, and is consequently considered a central component of the HCV replication complex. The high genomic heterogeneity of HCV is the result of the lack of proof-reading activity of this </a:t>
              </a:r>
              <a:r>
                <a:rPr lang="en-US" sz="2800" dirty="0" err="1">
                  <a:latin typeface="Arial" pitchFamily="34" charset="0"/>
                  <a:cs typeface="Arial" pitchFamily="34" charset="0"/>
                </a:rPr>
                <a:t>RdRP</a:t>
              </a:r>
              <a:r>
                <a:rPr lang="en-US" sz="2800" dirty="0">
                  <a:latin typeface="Arial" pitchFamily="34" charset="0"/>
                  <a:cs typeface="Arial" pitchFamily="34" charset="0"/>
                </a:rPr>
                <a:t> (Figure 2).</a:t>
              </a:r>
            </a:p>
            <a:p>
              <a:pPr algn="just"/>
              <a:endParaRPr lang="en-US" sz="2000" dirty="0">
                <a:latin typeface="Arial" pitchFamily="34" charset="0"/>
                <a:cs typeface="Arial" pitchFamily="34" charset="0"/>
              </a:endParaRPr>
            </a:p>
            <a:p>
              <a:pPr algn="just"/>
              <a:r>
                <a:rPr lang="en-US" sz="2800" dirty="0">
                  <a:latin typeface="Arial" pitchFamily="34" charset="0"/>
                  <a:cs typeface="Arial" pitchFamily="34" charset="0"/>
                </a:rPr>
                <a:t>HCV strains isolated in different parts of the world were classified into six major genotypes (i.e., genotypes one to six) and numerous subtypes (Table 1 A &amp; B). Until 2001, HCV was thought to evolve in a clonal manner, with diversity generated through the accumulation of mutations. However, several events of inter- and intra-genotypic homologous recombination have been reported to date from various parts of the world. A 2k/1b recombinant was found in St. Petersburg, Russia, thought to have emerged by homologous recombination during minus-strand synthesis via template switching and seems to be circulating among intravenous drug users in Russia. Isolates of this strain, labeled RF1_2k/1b, have also been found in Ireland, Estonia, Uzbekistan, Western Siberia, and France. </a:t>
              </a:r>
            </a:p>
            <a:p>
              <a:pPr algn="just"/>
              <a:endParaRPr lang="en-US" sz="2000" dirty="0">
                <a:latin typeface="Arial" pitchFamily="34" charset="0"/>
                <a:cs typeface="Arial" pitchFamily="34" charset="0"/>
              </a:endParaRPr>
            </a:p>
            <a:p>
              <a:pPr algn="just"/>
              <a:r>
                <a:rPr lang="en-US" sz="2800" dirty="0">
                  <a:latin typeface="Arial" pitchFamily="34" charset="0"/>
                  <a:cs typeface="Arial" pitchFamily="34" charset="0"/>
                </a:rPr>
                <a:t>Previous studies showed that RF1_2k/1b  strain is common among ethnic Georgian patients previously assumed to be infected by genotype 2. More than 70% of HCV genotype 2 patients are infected with RF1_2k/1b strain based on the discordant results from 5’UTR and 3’UTR amplification based genotyping methods. The purpose of the study was to confirm and characterize the presence of suspected HCV  RF1_2k/1b strain among Georgian patients using Next Genome Sequence (NGS) technology. HCV recombinant RF1_2k/1b appears to be widespread in Georgia, highlighting the need for further studies investigating recombination events in epidemiological studies. </a:t>
              </a:r>
            </a:p>
          </p:txBody>
        </p:sp>
      </p:grpSp>
      <p:grpSp>
        <p:nvGrpSpPr>
          <p:cNvPr id="2" name="Group 1"/>
          <p:cNvGrpSpPr/>
          <p:nvPr/>
        </p:nvGrpSpPr>
        <p:grpSpPr>
          <a:xfrm>
            <a:off x="302765" y="38095208"/>
            <a:ext cx="9064958" cy="10738876"/>
            <a:chOff x="368901" y="11509759"/>
            <a:chExt cx="4826987" cy="5513862"/>
          </a:xfrm>
        </p:grpSpPr>
        <p:sp>
          <p:nvSpPr>
            <p:cNvPr id="79" name="Text Box 433"/>
            <p:cNvSpPr txBox="1">
              <a:spLocks noChangeArrowheads="1"/>
            </p:cNvSpPr>
            <p:nvPr/>
          </p:nvSpPr>
          <p:spPr bwMode="auto">
            <a:xfrm>
              <a:off x="417975" y="11509759"/>
              <a:ext cx="4654550" cy="363463"/>
            </a:xfrm>
            <a:prstGeom prst="rect">
              <a:avLst/>
            </a:prstGeom>
            <a:solidFill>
              <a:schemeClr val="accent3">
                <a:lumMod val="75000"/>
              </a:schemeClr>
            </a:solidFill>
            <a:ln w="9525">
              <a:noFill/>
              <a:miter lim="800000"/>
              <a:headEnd/>
              <a:tailEnd/>
            </a:ln>
            <a:effectLst/>
          </p:spPr>
          <p:txBody>
            <a:bodyPr>
              <a:spAutoFit/>
            </a:bodyPr>
            <a:lstStyle/>
            <a:p>
              <a:pPr algn="ctr"/>
              <a:r>
                <a:rPr lang="en-US" sz="4000" b="1" dirty="0">
                  <a:latin typeface="Arial" charset="0"/>
                </a:rPr>
                <a:t>Structure of HCV</a:t>
              </a:r>
              <a:endParaRPr lang="en-US" sz="3600" b="1" dirty="0">
                <a:latin typeface="Arial" charset="0"/>
              </a:endParaRPr>
            </a:p>
          </p:txBody>
        </p:sp>
        <p:sp>
          <p:nvSpPr>
            <p:cNvPr id="80" name="Rectangle 370"/>
            <p:cNvSpPr>
              <a:spLocks noChangeArrowheads="1"/>
            </p:cNvSpPr>
            <p:nvPr/>
          </p:nvSpPr>
          <p:spPr bwMode="auto">
            <a:xfrm>
              <a:off x="417975" y="11942821"/>
              <a:ext cx="4645556" cy="616307"/>
            </a:xfrm>
            <a:prstGeom prst="rect">
              <a:avLst/>
            </a:prstGeom>
            <a:noFill/>
            <a:ln w="9525">
              <a:noFill/>
              <a:miter lim="800000"/>
              <a:headEnd/>
              <a:tailEnd/>
            </a:ln>
            <a:effectLst/>
          </p:spPr>
          <p:txBody>
            <a:bodyPr wrap="square" lIns="0" rIns="0">
              <a:spAutoFit/>
            </a:bodyPr>
            <a:lstStyle/>
            <a:p>
              <a:pPr algn="ctr"/>
              <a:r>
                <a:rPr lang="en-US" sz="3600" b="1" dirty="0">
                  <a:effectLst>
                    <a:outerShdw blurRad="38100" dist="38100" dir="2700000" algn="tl">
                      <a:srgbClr val="C0C0C0"/>
                    </a:outerShdw>
                  </a:effectLst>
                  <a:latin typeface="Arial" charset="0"/>
                </a:rPr>
                <a:t>Simplified diagram of the structure of HCV</a:t>
              </a:r>
            </a:p>
          </p:txBody>
        </p:sp>
        <p:pic>
          <p:nvPicPr>
            <p:cNvPr id="16" name="Picture 5" descr="https://upload.wikimedia.org/wikipedia/commons/9/96/HCV_structure.png"/>
            <p:cNvPicPr>
              <a:picLocks noChangeAspect="1" noChangeArrowheads="1"/>
            </p:cNvPicPr>
            <p:nvPr/>
          </p:nvPicPr>
          <p:blipFill>
            <a:blip r:embed="rId5" cstate="print"/>
            <a:srcRect b="9936"/>
            <a:stretch>
              <a:fillRect/>
            </a:stretch>
          </p:blipFill>
          <p:spPr bwMode="auto">
            <a:xfrm>
              <a:off x="741609" y="12517369"/>
              <a:ext cx="3998288" cy="2957582"/>
            </a:xfrm>
            <a:prstGeom prst="rect">
              <a:avLst/>
            </a:prstGeom>
            <a:noFill/>
          </p:spPr>
        </p:pic>
        <p:sp>
          <p:nvSpPr>
            <p:cNvPr id="91" name="Text Box 484"/>
            <p:cNvSpPr txBox="1">
              <a:spLocks noChangeArrowheads="1"/>
            </p:cNvSpPr>
            <p:nvPr/>
          </p:nvSpPr>
          <p:spPr bwMode="auto">
            <a:xfrm>
              <a:off x="368901" y="15474952"/>
              <a:ext cx="4826987" cy="1548669"/>
            </a:xfrm>
            <a:prstGeom prst="rect">
              <a:avLst/>
            </a:prstGeom>
            <a:noFill/>
            <a:ln w="9525">
              <a:noFill/>
              <a:miter lim="800000"/>
              <a:headEnd/>
              <a:tailEnd/>
            </a:ln>
            <a:effectLst/>
          </p:spPr>
          <p:txBody>
            <a:bodyPr wrap="square" lIns="0" tIns="0" rIns="0" bIns="0">
              <a:spAutoFit/>
            </a:bodyPr>
            <a:lstStyle/>
            <a:p>
              <a:pPr algn="just" defTabSz="1597423" eaLnBrk="1" hangingPunct="1"/>
              <a:r>
                <a:rPr lang="en-US" sz="2800" b="1" u="sng" dirty="0" smtClean="0">
                  <a:latin typeface="Arial" panose="020B0604020202020204" pitchFamily="34" charset="0"/>
                  <a:cs typeface="Arial" panose="020B0604020202020204" pitchFamily="34" charset="0"/>
                </a:rPr>
                <a:t>Figure 1.</a:t>
              </a:r>
              <a:r>
                <a:rPr lang="en-US" sz="2800" b="1"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Simplified diagram of structure of HCV particle. The HCV particle consists of a core of genetic material (RNA), surrounded by an icosahedral protective shell of protein, and further encased in a lipid (fatty) envelope of cellular origin. Two viral envelope glycoproteins, E1 and </a:t>
              </a:r>
              <a:r>
                <a:rPr lang="en-US" sz="2800" dirty="0">
                  <a:latin typeface="Arial" panose="020B0604020202020204" pitchFamily="34" charset="0"/>
                  <a:cs typeface="Arial" panose="020B0604020202020204" pitchFamily="34" charset="0"/>
                </a:rPr>
                <a:t>E2, are embedded in the lipid envelope (source Wikimedia Commons</a:t>
              </a:r>
              <a:r>
                <a:rPr lang="en-US" sz="2800" dirty="0"/>
                <a:t>)</a:t>
              </a:r>
              <a:endParaRPr lang="en-US" sz="2800" dirty="0">
                <a:latin typeface="Arial" charset="0"/>
              </a:endParaRPr>
            </a:p>
          </p:txBody>
        </p:sp>
      </p:grpSp>
      <p:grpSp>
        <p:nvGrpSpPr>
          <p:cNvPr id="17" name="Group 16"/>
          <p:cNvGrpSpPr/>
          <p:nvPr/>
        </p:nvGrpSpPr>
        <p:grpSpPr>
          <a:xfrm>
            <a:off x="10089797" y="7784865"/>
            <a:ext cx="9132736" cy="13635746"/>
            <a:chOff x="5460579" y="3070838"/>
            <a:chExt cx="5265491" cy="5073175"/>
          </a:xfrm>
        </p:grpSpPr>
        <p:pic>
          <p:nvPicPr>
            <p:cNvPr id="3079" name="Picture 7" descr="https://upload.wikimedia.org/wikipedia/commons/c/c0/HCV_genome.png"/>
            <p:cNvPicPr>
              <a:picLocks noChangeAspect="1" noChangeArrowheads="1"/>
            </p:cNvPicPr>
            <p:nvPr/>
          </p:nvPicPr>
          <p:blipFill>
            <a:blip r:embed="rId6" cstate="print"/>
            <a:srcRect t="9888"/>
            <a:stretch>
              <a:fillRect/>
            </a:stretch>
          </p:blipFill>
          <p:spPr bwMode="auto">
            <a:xfrm>
              <a:off x="5460579" y="3070838"/>
              <a:ext cx="5265491" cy="3577067"/>
            </a:xfrm>
            <a:prstGeom prst="rect">
              <a:avLst/>
            </a:prstGeom>
            <a:noFill/>
          </p:spPr>
        </p:pic>
        <p:sp>
          <p:nvSpPr>
            <p:cNvPr id="92" name="Text Box 484"/>
            <p:cNvSpPr txBox="1">
              <a:spLocks noChangeArrowheads="1"/>
            </p:cNvSpPr>
            <p:nvPr/>
          </p:nvSpPr>
          <p:spPr bwMode="auto">
            <a:xfrm>
              <a:off x="5510462" y="6701210"/>
              <a:ext cx="5165724" cy="1442803"/>
            </a:xfrm>
            <a:prstGeom prst="rect">
              <a:avLst/>
            </a:prstGeom>
            <a:noFill/>
            <a:ln w="9525">
              <a:noFill/>
              <a:miter lim="800000"/>
              <a:headEnd/>
              <a:tailEnd/>
            </a:ln>
            <a:effectLst/>
          </p:spPr>
          <p:txBody>
            <a:bodyPr wrap="square" lIns="0" tIns="0" rIns="0" bIns="0">
              <a:spAutoFit/>
            </a:bodyPr>
            <a:lstStyle/>
            <a:p>
              <a:pPr algn="just" defTabSz="1597423" eaLnBrk="1" hangingPunct="1"/>
              <a:r>
                <a:rPr lang="en-US" sz="2800" b="1" u="sng" dirty="0">
                  <a:latin typeface="Arial" panose="020B0604020202020204" pitchFamily="34" charset="0"/>
                  <a:cs typeface="Arial" panose="020B0604020202020204" pitchFamily="34" charset="0"/>
                </a:rPr>
                <a:t>Figure 2.</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Genome organization of</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HCV. At the 5' and 3' ends of the RNA are the UTR, that are not translated into proteins, but are important to translation and replication of the viral RNA. The 5' UTR has a ribosome binding site (IRES — Internal ribosome entry site) that starts the translation of a very long protein containing about 3,000 amino acids. The large pre-protein is later cut by cellular and viral proteases into the ten smaller proteins (Wikimedia Commons</a:t>
              </a:r>
              <a:r>
                <a:rPr lang="en-US" sz="2800" dirty="0"/>
                <a:t>).</a:t>
              </a:r>
              <a:endParaRPr lang="en-US" sz="2800" dirty="0">
                <a:latin typeface="Arial" charset="0"/>
              </a:endParaRPr>
            </a:p>
          </p:txBody>
        </p:sp>
      </p:grpSp>
      <p:grpSp>
        <p:nvGrpSpPr>
          <p:cNvPr id="5" name="Group 4"/>
          <p:cNvGrpSpPr/>
          <p:nvPr/>
        </p:nvGrpSpPr>
        <p:grpSpPr>
          <a:xfrm>
            <a:off x="19460198" y="7170718"/>
            <a:ext cx="9284706" cy="14915236"/>
            <a:chOff x="11100010" y="2939749"/>
            <a:chExt cx="5305546" cy="8522993"/>
          </a:xfrm>
        </p:grpSpPr>
        <p:sp>
          <p:nvSpPr>
            <p:cNvPr id="2573" name="Text Box 525"/>
            <p:cNvSpPr txBox="1">
              <a:spLocks noChangeArrowheads="1"/>
            </p:cNvSpPr>
            <p:nvPr/>
          </p:nvSpPr>
          <p:spPr bwMode="auto">
            <a:xfrm>
              <a:off x="11100010" y="2939749"/>
              <a:ext cx="5247649" cy="444137"/>
            </a:xfrm>
            <a:prstGeom prst="rect">
              <a:avLst/>
            </a:prstGeom>
            <a:solidFill>
              <a:schemeClr val="accent3">
                <a:lumMod val="75000"/>
              </a:schemeClr>
            </a:solidFill>
            <a:ln w="9525">
              <a:noFill/>
              <a:miter lim="800000"/>
              <a:headEnd/>
              <a:tailEnd/>
            </a:ln>
            <a:effectLst/>
          </p:spPr>
          <p:txBody>
            <a:bodyPr wrap="square">
              <a:spAutoFit/>
            </a:bodyPr>
            <a:lstStyle/>
            <a:p>
              <a:pPr algn="ctr"/>
              <a:r>
                <a:rPr lang="en-US" sz="4400" b="1" dirty="0">
                  <a:latin typeface="Arial" charset="0"/>
                </a:rPr>
                <a:t>MATERIALS AND METHODS</a:t>
              </a:r>
              <a:endParaRPr lang="en-US" sz="4000" b="1" dirty="0">
                <a:latin typeface="Arial" charset="0"/>
              </a:endParaRPr>
            </a:p>
          </p:txBody>
        </p:sp>
        <p:sp>
          <p:nvSpPr>
            <p:cNvPr id="132" name="Rectangle 131"/>
            <p:cNvSpPr/>
            <p:nvPr/>
          </p:nvSpPr>
          <p:spPr>
            <a:xfrm>
              <a:off x="11141559" y="3467718"/>
              <a:ext cx="5247648" cy="404506"/>
            </a:xfrm>
            <a:prstGeom prst="rect">
              <a:avLst/>
            </a:prstGeom>
          </p:spPr>
          <p:txBody>
            <a:bodyPr wrap="square">
              <a:spAutoFit/>
            </a:bodyPr>
            <a:lstStyle/>
            <a:p>
              <a:pPr algn="ctr"/>
              <a:r>
                <a:rPr lang="en-US" sz="4000" b="1" dirty="0">
                  <a:effectLst>
                    <a:outerShdw blurRad="38100" dist="38100" dir="2700000" algn="tl">
                      <a:srgbClr val="C0C0C0"/>
                    </a:outerShdw>
                  </a:effectLst>
                  <a:latin typeface="Arial" charset="0"/>
                </a:rPr>
                <a:t> RNA isolation, detection, </a:t>
              </a:r>
              <a:r>
                <a:rPr lang="en-US" sz="3600" b="1" dirty="0">
                  <a:effectLst>
                    <a:outerShdw blurRad="38100" dist="38100" dir="2700000" algn="tl">
                      <a:srgbClr val="C0C0C0"/>
                    </a:outerShdw>
                  </a:effectLst>
                  <a:latin typeface="Arial" charset="0"/>
                </a:rPr>
                <a:t>sequencing</a:t>
              </a:r>
              <a:r>
                <a:rPr lang="en-US" sz="4000" b="1" dirty="0">
                  <a:effectLst>
                    <a:outerShdw blurRad="38100" dist="38100" dir="2700000" algn="tl">
                      <a:srgbClr val="C0C0C0"/>
                    </a:outerShdw>
                  </a:effectLst>
                  <a:latin typeface="Arial" charset="0"/>
                </a:rPr>
                <a:t>   </a:t>
              </a:r>
            </a:p>
          </p:txBody>
        </p:sp>
        <p:sp>
          <p:nvSpPr>
            <p:cNvPr id="94" name="Rectangle 93"/>
            <p:cNvSpPr/>
            <p:nvPr/>
          </p:nvSpPr>
          <p:spPr>
            <a:xfrm>
              <a:off x="11186342" y="3970580"/>
              <a:ext cx="5219214" cy="7492162"/>
            </a:xfrm>
            <a:prstGeom prst="rect">
              <a:avLst/>
            </a:prstGeom>
          </p:spPr>
          <p:txBody>
            <a:bodyPr wrap="square" lIns="0" tIns="0" rIns="0" bIns="0">
              <a:spAutoFit/>
            </a:bodyPr>
            <a:lstStyle/>
            <a:p>
              <a:pPr algn="just"/>
              <a:r>
                <a:rPr lang="en-US" sz="2800" dirty="0">
                  <a:solidFill>
                    <a:srgbClr val="000000"/>
                  </a:solidFill>
                  <a:latin typeface="Arial"/>
                </a:rPr>
                <a:t>In this study HCV genotype 2 clinical samples from chronic HCV patients enrolled in national hepatitis C elimination program at Infectious Diseases, AIDS and Clinical Immunology Research Center of Georgia were analyzed. HCV viral load was done by </a:t>
              </a:r>
              <a:r>
                <a:rPr lang="en-US" sz="2800" dirty="0" err="1">
                  <a:solidFill>
                    <a:srgbClr val="000000"/>
                  </a:solidFill>
                  <a:latin typeface="Arial"/>
                </a:rPr>
                <a:t>Cobas</a:t>
              </a:r>
              <a:r>
                <a:rPr lang="en-US" sz="2800" dirty="0">
                  <a:solidFill>
                    <a:srgbClr val="000000"/>
                  </a:solidFill>
                  <a:latin typeface="Arial"/>
                </a:rPr>
                <a:t> </a:t>
              </a:r>
              <a:r>
                <a:rPr lang="en-US" sz="2800" dirty="0" err="1">
                  <a:solidFill>
                    <a:srgbClr val="000000"/>
                  </a:solidFill>
                  <a:latin typeface="Arial"/>
                </a:rPr>
                <a:t>Taqman</a:t>
              </a:r>
              <a:r>
                <a:rPr lang="en-US" sz="2800" dirty="0">
                  <a:solidFill>
                    <a:srgbClr val="000000"/>
                  </a:solidFill>
                  <a:latin typeface="Arial"/>
                </a:rPr>
                <a:t>  with the detection limit of 25 </a:t>
              </a:r>
              <a:r>
                <a:rPr lang="en-US" sz="2800" dirty="0" err="1">
                  <a:solidFill>
                    <a:srgbClr val="000000"/>
                  </a:solidFill>
                  <a:latin typeface="Arial"/>
                </a:rPr>
                <a:t>Iu</a:t>
              </a:r>
              <a:r>
                <a:rPr lang="en-US" sz="2800" dirty="0">
                  <a:solidFill>
                    <a:srgbClr val="000000"/>
                  </a:solidFill>
                  <a:latin typeface="Arial"/>
                </a:rPr>
                <a:t>/ml and initial HCV genotyping by INNO </a:t>
              </a:r>
              <a:r>
                <a:rPr lang="en-US" sz="2800" dirty="0" err="1">
                  <a:solidFill>
                    <a:srgbClr val="000000"/>
                  </a:solidFill>
                  <a:latin typeface="Arial"/>
                </a:rPr>
                <a:t>LiPA</a:t>
              </a:r>
              <a:r>
                <a:rPr lang="en-US" sz="2800" dirty="0">
                  <a:solidFill>
                    <a:srgbClr val="000000"/>
                  </a:solidFill>
                  <a:latin typeface="Arial"/>
                </a:rPr>
                <a:t> line probe assay. The NGS of HCV conducted at Genome Center of National Center for Disease Control and Public Health (NCDC)/Lugar Center.  </a:t>
              </a:r>
            </a:p>
            <a:p>
              <a:pPr algn="just"/>
              <a:endParaRPr lang="en-US" sz="2000" dirty="0">
                <a:solidFill>
                  <a:srgbClr val="000000"/>
                </a:solidFill>
                <a:latin typeface="Arial"/>
              </a:endParaRPr>
            </a:p>
            <a:p>
              <a:pPr algn="just"/>
              <a:r>
                <a:rPr lang="en-US" sz="2800" dirty="0">
                  <a:solidFill>
                    <a:srgbClr val="000000"/>
                  </a:solidFill>
                  <a:latin typeface="Arial"/>
                </a:rPr>
                <a:t>RNA library preparation was conducted using </a:t>
              </a:r>
              <a:r>
                <a:rPr lang="en-US" sz="2800" dirty="0" err="1">
                  <a:solidFill>
                    <a:srgbClr val="000000"/>
                  </a:solidFill>
                  <a:latin typeface="Arial"/>
                </a:rPr>
                <a:t>NEBNext</a:t>
              </a:r>
              <a:r>
                <a:rPr lang="en-US" sz="2800" dirty="0">
                  <a:solidFill>
                    <a:srgbClr val="000000"/>
                  </a:solidFill>
                  <a:latin typeface="Arial"/>
                </a:rPr>
                <a:t> Ultra RNA Library Prep Kit for Illumina (New England </a:t>
              </a:r>
              <a:r>
                <a:rPr lang="en-US" sz="2800" dirty="0" err="1">
                  <a:solidFill>
                    <a:srgbClr val="000000"/>
                  </a:solidFill>
                  <a:latin typeface="Arial"/>
                </a:rPr>
                <a:t>BioLabs</a:t>
              </a:r>
              <a:r>
                <a:rPr lang="en-US" sz="2800" dirty="0">
                  <a:solidFill>
                    <a:srgbClr val="000000"/>
                  </a:solidFill>
                  <a:latin typeface="Arial"/>
                </a:rPr>
                <a:t>). RNA was reverse transcribed, amplified (12 PCR cycles) using indexed primers, and then purified using appropriate volume </a:t>
              </a:r>
              <a:r>
                <a:rPr lang="en-US" sz="2800" dirty="0" err="1">
                  <a:solidFill>
                    <a:srgbClr val="000000"/>
                  </a:solidFill>
                  <a:latin typeface="Arial"/>
                </a:rPr>
                <a:t>Ampure</a:t>
              </a:r>
              <a:r>
                <a:rPr lang="en-US" sz="2800" dirty="0">
                  <a:solidFill>
                    <a:srgbClr val="000000"/>
                  </a:solidFill>
                  <a:latin typeface="Arial"/>
                </a:rPr>
                <a:t> XP beads (Beckman Coulter). Libraries were quantified (Qubit HS DNA assay kit; Invitrogen) and assessed for fragment sizes (</a:t>
              </a:r>
              <a:r>
                <a:rPr lang="en-US" sz="2800" dirty="0" err="1">
                  <a:solidFill>
                    <a:srgbClr val="000000"/>
                  </a:solidFill>
                  <a:latin typeface="Arial"/>
                </a:rPr>
                <a:t>Bioanalyzer</a:t>
              </a:r>
              <a:r>
                <a:rPr lang="en-US" sz="2800" dirty="0">
                  <a:solidFill>
                    <a:srgbClr val="000000"/>
                  </a:solidFill>
                  <a:latin typeface="Arial"/>
                </a:rPr>
                <a:t> 2100, High Sensitivity kit; Agilent). </a:t>
              </a:r>
              <a:r>
                <a:rPr lang="en-US" sz="2800" dirty="0" err="1">
                  <a:solidFill>
                    <a:srgbClr val="000000"/>
                  </a:solidFill>
                  <a:latin typeface="Arial"/>
                </a:rPr>
                <a:t>Metagenomic</a:t>
              </a:r>
              <a:r>
                <a:rPr lang="en-US" sz="2800" dirty="0">
                  <a:solidFill>
                    <a:srgbClr val="000000"/>
                  </a:solidFill>
                  <a:latin typeface="Arial"/>
                </a:rPr>
                <a:t> (host-pathogen) RNA sequencing libraries were sequenced with 500 cycle sequencing kit on the Illumina </a:t>
              </a:r>
              <a:r>
                <a:rPr lang="en-US" sz="2800" dirty="0" err="1">
                  <a:solidFill>
                    <a:srgbClr val="000000"/>
                  </a:solidFill>
                  <a:latin typeface="Arial"/>
                </a:rPr>
                <a:t>MiSeq</a:t>
              </a:r>
              <a:r>
                <a:rPr lang="en-US" sz="2800" dirty="0">
                  <a:solidFill>
                    <a:srgbClr val="000000"/>
                  </a:solidFill>
                  <a:latin typeface="Arial"/>
                </a:rPr>
                <a:t> sequencing system with v3 chemistry.</a:t>
              </a:r>
            </a:p>
            <a:p>
              <a:pPr algn="just"/>
              <a:endParaRPr lang="en-US" sz="2000" dirty="0">
                <a:solidFill>
                  <a:srgbClr val="000000"/>
                </a:solidFill>
                <a:latin typeface="Arial"/>
              </a:endParaRPr>
            </a:p>
            <a:p>
              <a:pPr algn="just"/>
              <a:r>
                <a:rPr lang="en-US" sz="2800" dirty="0">
                  <a:solidFill>
                    <a:srgbClr val="000000"/>
                  </a:solidFill>
                  <a:latin typeface="Arial"/>
                </a:rPr>
                <a:t>Low-quality bases were trimmed from </a:t>
              </a:r>
              <a:r>
                <a:rPr lang="en-US" sz="2800" dirty="0" err="1">
                  <a:solidFill>
                    <a:srgbClr val="000000"/>
                  </a:solidFill>
                  <a:latin typeface="Arial"/>
                </a:rPr>
                <a:t>demultiplexed</a:t>
              </a:r>
              <a:r>
                <a:rPr lang="en-US" sz="2800" dirty="0">
                  <a:solidFill>
                    <a:srgbClr val="000000"/>
                  </a:solidFill>
                  <a:latin typeface="Arial"/>
                </a:rPr>
                <a:t> sequences using CLC Bio workbench 8.5. Human sequences were excluded by mapping reads to the human reference genomes available at NCBI. HCV-derived paired reads were assembled </a:t>
              </a:r>
              <a:r>
                <a:rPr lang="en-US" sz="2800" i="1" dirty="0">
                  <a:solidFill>
                    <a:srgbClr val="000000"/>
                  </a:solidFill>
                  <a:latin typeface="Arial"/>
                </a:rPr>
                <a:t>de novo </a:t>
              </a:r>
              <a:r>
                <a:rPr lang="en-US" sz="2800" dirty="0">
                  <a:solidFill>
                    <a:srgbClr val="000000"/>
                  </a:solidFill>
                  <a:latin typeface="Arial"/>
                </a:rPr>
                <a:t>into</a:t>
              </a:r>
              <a:r>
                <a:rPr lang="en-US" sz="2800" i="1" dirty="0">
                  <a:solidFill>
                    <a:srgbClr val="000000"/>
                  </a:solidFill>
                  <a:latin typeface="Arial"/>
                </a:rPr>
                <a:t> </a:t>
              </a:r>
              <a:r>
                <a:rPr lang="en-US" sz="2800" dirty="0" err="1">
                  <a:solidFill>
                    <a:srgbClr val="000000"/>
                  </a:solidFill>
                  <a:latin typeface="Arial"/>
                </a:rPr>
                <a:t>contiges</a:t>
              </a:r>
              <a:r>
                <a:rPr lang="en-US" sz="2800" dirty="0">
                  <a:solidFill>
                    <a:srgbClr val="000000"/>
                  </a:solidFill>
                  <a:latin typeface="Arial"/>
                </a:rPr>
                <a:t>; reads were mapped back to the assembly using CLC Bio Workbench 8.5. Genotypes 2k, 1b and recombinant RF 2k/1b available at NCBI were used for analysis as references.</a:t>
              </a:r>
            </a:p>
          </p:txBody>
        </p:sp>
      </p:grpSp>
      <p:grpSp>
        <p:nvGrpSpPr>
          <p:cNvPr id="3" name="Group 2"/>
          <p:cNvGrpSpPr/>
          <p:nvPr/>
        </p:nvGrpSpPr>
        <p:grpSpPr>
          <a:xfrm>
            <a:off x="9983519" y="22466445"/>
            <a:ext cx="8935636" cy="9529001"/>
            <a:chOff x="5629698" y="8313507"/>
            <a:chExt cx="4947673" cy="2945349"/>
          </a:xfrm>
        </p:grpSpPr>
        <p:pic>
          <p:nvPicPr>
            <p:cNvPr id="3080" name="Picture 8"/>
            <p:cNvPicPr>
              <a:picLocks noChangeAspect="1" noChangeArrowheads="1"/>
            </p:cNvPicPr>
            <p:nvPr/>
          </p:nvPicPr>
          <p:blipFill>
            <a:blip r:embed="rId7" cstate="print"/>
            <a:srcRect/>
            <a:stretch>
              <a:fillRect/>
            </a:stretch>
          </p:blipFill>
          <p:spPr bwMode="auto">
            <a:xfrm>
              <a:off x="5629698" y="8659737"/>
              <a:ext cx="4947673" cy="2599119"/>
            </a:xfrm>
            <a:prstGeom prst="rect">
              <a:avLst/>
            </a:prstGeom>
            <a:noFill/>
            <a:ln w="9525">
              <a:solidFill>
                <a:schemeClr val="accent6">
                  <a:lumMod val="40000"/>
                  <a:lumOff val="60000"/>
                </a:schemeClr>
              </a:solidFill>
              <a:miter lim="800000"/>
              <a:headEnd/>
              <a:tailEnd/>
            </a:ln>
            <a:effectLst/>
          </p:spPr>
        </p:pic>
        <p:sp>
          <p:nvSpPr>
            <p:cNvPr id="43" name="TextBox 42"/>
            <p:cNvSpPr txBox="1"/>
            <p:nvPr/>
          </p:nvSpPr>
          <p:spPr>
            <a:xfrm>
              <a:off x="5629698" y="8313507"/>
              <a:ext cx="327696" cy="338927"/>
            </a:xfrm>
            <a:prstGeom prst="rect">
              <a:avLst/>
            </a:prstGeom>
            <a:noFill/>
          </p:spPr>
          <p:txBody>
            <a:bodyPr wrap="none" rtlCol="0">
              <a:spAutoFit/>
            </a:bodyPr>
            <a:lstStyle/>
            <a:p>
              <a:r>
                <a:rPr lang="en-US" sz="4400" b="1" dirty="0">
                  <a:latin typeface="Arial" pitchFamily="34" charset="0"/>
                  <a:cs typeface="Arial" pitchFamily="34" charset="0"/>
                </a:rPr>
                <a:t>A</a:t>
              </a:r>
            </a:p>
          </p:txBody>
        </p:sp>
      </p:grpSp>
      <p:grpSp>
        <p:nvGrpSpPr>
          <p:cNvPr id="13" name="Group 12"/>
          <p:cNvGrpSpPr/>
          <p:nvPr/>
        </p:nvGrpSpPr>
        <p:grpSpPr>
          <a:xfrm>
            <a:off x="10017457" y="33847135"/>
            <a:ext cx="9065558" cy="13331024"/>
            <a:chOff x="5494876" y="11392659"/>
            <a:chExt cx="5217972" cy="5329342"/>
          </a:xfrm>
        </p:grpSpPr>
        <p:sp>
          <p:nvSpPr>
            <p:cNvPr id="93" name="Text Box 484"/>
            <p:cNvSpPr txBox="1">
              <a:spLocks noChangeArrowheads="1"/>
            </p:cNvSpPr>
            <p:nvPr/>
          </p:nvSpPr>
          <p:spPr bwMode="auto">
            <a:xfrm>
              <a:off x="5494876" y="15725660"/>
              <a:ext cx="5143500" cy="996341"/>
            </a:xfrm>
            <a:prstGeom prst="rect">
              <a:avLst/>
            </a:prstGeom>
            <a:noFill/>
            <a:ln w="9525">
              <a:noFill/>
              <a:miter lim="800000"/>
              <a:headEnd/>
              <a:tailEnd/>
            </a:ln>
            <a:effectLst/>
          </p:spPr>
          <p:txBody>
            <a:bodyPr wrap="square" lIns="0" tIns="0" rIns="0" bIns="79959">
              <a:spAutoFit/>
            </a:bodyPr>
            <a:lstStyle/>
            <a:p>
              <a:pPr algn="just" defTabSz="1597423" eaLnBrk="1" hangingPunct="1"/>
              <a:r>
                <a:rPr lang="en-US" sz="2800" b="1" u="sng" dirty="0">
                  <a:latin typeface="Arial" panose="020B0604020202020204" pitchFamily="34" charset="0"/>
                  <a:cs typeface="Arial" panose="020B0604020202020204" pitchFamily="34" charset="0"/>
                </a:rPr>
                <a:t>Table 1.</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HCV is classified into seven genotypes numbered 1-7 and subtypes  by numbers and letters (e.g. 1b). Genotypes 5 and 7 are represented with one subtype 5a and 7a accordingly. </a:t>
              </a:r>
              <a:r>
                <a:rPr lang="en-US" sz="2800" b="1" dirty="0">
                  <a:latin typeface="Arial" panose="020B0604020202020204" pitchFamily="34" charset="0"/>
                  <a:cs typeface="Arial" panose="020B0604020202020204" pitchFamily="34" charset="0"/>
                </a:rPr>
                <a:t>(A) </a:t>
              </a:r>
              <a:r>
                <a:rPr lang="en-US" sz="2800" dirty="0">
                  <a:latin typeface="Arial" panose="020B0604020202020204" pitchFamily="34" charset="0"/>
                  <a:cs typeface="Arial" panose="020B0604020202020204" pitchFamily="34" charset="0"/>
                </a:rPr>
                <a:t>HCV </a:t>
              </a:r>
              <a:r>
                <a:rPr lang="en-US" sz="2800" dirty="0" err="1">
                  <a:latin typeface="Arial" panose="020B0604020202020204" pitchFamily="34" charset="0"/>
                  <a:cs typeface="Arial" panose="020B0604020202020204" pitchFamily="34" charset="0"/>
                </a:rPr>
                <a:t>intergenotypic</a:t>
              </a:r>
              <a:r>
                <a:rPr lang="en-US" sz="2800" dirty="0">
                  <a:latin typeface="Arial" panose="020B0604020202020204" pitchFamily="34" charset="0"/>
                  <a:cs typeface="Arial" panose="020B0604020202020204" pitchFamily="34" charset="0"/>
                </a:rPr>
                <a:t>  recombination tends to occur between the structural and</a:t>
              </a:r>
              <a:r>
                <a:rPr lang="en-US" sz="2800" b="1" dirty="0">
                  <a:latin typeface="Arial" panose="020B0604020202020204" pitchFamily="34" charset="0"/>
                  <a:cs typeface="Arial" panose="020B0604020202020204" pitchFamily="34" charset="0"/>
                </a:rPr>
                <a:t> (B) </a:t>
              </a:r>
              <a:r>
                <a:rPr lang="en-US" sz="2800" dirty="0">
                  <a:latin typeface="Arial" panose="020B0604020202020204" pitchFamily="34" charset="0"/>
                  <a:cs typeface="Arial" panose="020B0604020202020204" pitchFamily="34" charset="0"/>
                </a:rPr>
                <a:t>nonstructural genome regions.  </a:t>
              </a:r>
              <a:endParaRPr lang="en-US" sz="2800" dirty="0">
                <a:latin typeface="Arial" charset="0"/>
              </a:endParaRPr>
            </a:p>
          </p:txBody>
        </p:sp>
        <p:grpSp>
          <p:nvGrpSpPr>
            <p:cNvPr id="4" name="Group 3"/>
            <p:cNvGrpSpPr/>
            <p:nvPr/>
          </p:nvGrpSpPr>
          <p:grpSpPr>
            <a:xfrm>
              <a:off x="5568756" y="11392659"/>
              <a:ext cx="5144092" cy="4074288"/>
              <a:chOff x="5619749" y="11222861"/>
              <a:chExt cx="4956175" cy="4074288"/>
            </a:xfrm>
          </p:grpSpPr>
          <p:pic>
            <p:nvPicPr>
              <p:cNvPr id="42" name="Picture 3"/>
              <p:cNvPicPr>
                <a:picLocks noChangeAspect="1" noChangeArrowheads="1"/>
              </p:cNvPicPr>
              <p:nvPr/>
            </p:nvPicPr>
            <p:blipFill>
              <a:blip r:embed="rId8" cstate="print"/>
              <a:srcRect t="7127" b="12695"/>
              <a:stretch>
                <a:fillRect/>
              </a:stretch>
            </p:blipFill>
            <p:spPr bwMode="auto">
              <a:xfrm>
                <a:off x="5619749" y="11640954"/>
                <a:ext cx="4956175" cy="3656195"/>
              </a:xfrm>
              <a:prstGeom prst="rect">
                <a:avLst/>
              </a:prstGeom>
              <a:noFill/>
              <a:ln w="9525">
                <a:solidFill>
                  <a:schemeClr val="accent2">
                    <a:lumMod val="60000"/>
                    <a:lumOff val="40000"/>
                  </a:schemeClr>
                </a:solidFill>
                <a:miter lim="800000"/>
                <a:headEnd/>
                <a:tailEnd/>
              </a:ln>
              <a:effectLst/>
            </p:spPr>
          </p:pic>
          <p:sp>
            <p:nvSpPr>
              <p:cNvPr id="44" name="TextBox 43"/>
              <p:cNvSpPr txBox="1"/>
              <p:nvPr/>
            </p:nvSpPr>
            <p:spPr>
              <a:xfrm>
                <a:off x="5696831" y="11222861"/>
                <a:ext cx="328202" cy="439681"/>
              </a:xfrm>
              <a:prstGeom prst="rect">
                <a:avLst/>
              </a:prstGeom>
              <a:noFill/>
            </p:spPr>
            <p:txBody>
              <a:bodyPr wrap="none" rtlCol="0">
                <a:spAutoFit/>
              </a:bodyPr>
              <a:lstStyle/>
              <a:p>
                <a:r>
                  <a:rPr lang="en-US" sz="4400" b="1" dirty="0">
                    <a:latin typeface="Arial" pitchFamily="34" charset="0"/>
                    <a:cs typeface="Arial" pitchFamily="34" charset="0"/>
                  </a:rPr>
                  <a:t>B</a:t>
                </a:r>
              </a:p>
            </p:txBody>
          </p:sp>
        </p:grpSp>
      </p:grpSp>
      <p:grpSp>
        <p:nvGrpSpPr>
          <p:cNvPr id="10" name="Group 9"/>
          <p:cNvGrpSpPr/>
          <p:nvPr/>
        </p:nvGrpSpPr>
        <p:grpSpPr>
          <a:xfrm>
            <a:off x="29256459" y="21430200"/>
            <a:ext cx="8708440" cy="15426517"/>
            <a:chOff x="16868548" y="5930195"/>
            <a:chExt cx="4976252" cy="8600118"/>
          </a:xfrm>
        </p:grpSpPr>
        <p:sp>
          <p:nvSpPr>
            <p:cNvPr id="118" name="Rectangle 446"/>
            <p:cNvSpPr>
              <a:spLocks noChangeArrowheads="1"/>
            </p:cNvSpPr>
            <p:nvPr/>
          </p:nvSpPr>
          <p:spPr bwMode="auto">
            <a:xfrm>
              <a:off x="16916342" y="5930195"/>
              <a:ext cx="4928458" cy="1029492"/>
            </a:xfrm>
            <a:prstGeom prst="rect">
              <a:avLst/>
            </a:prstGeom>
            <a:noFill/>
            <a:ln w="9525">
              <a:noFill/>
              <a:miter lim="800000"/>
              <a:headEnd/>
              <a:tailEnd/>
            </a:ln>
            <a:effectLst/>
          </p:spPr>
          <p:txBody>
            <a:bodyPr wrap="square" lIns="0" tIns="0" rIns="0" bIns="0">
              <a:spAutoFit/>
            </a:bodyPr>
            <a:lstStyle/>
            <a:p>
              <a:pPr algn="ctr"/>
              <a:r>
                <a:rPr lang="en-US" sz="4000" b="1" dirty="0">
                  <a:effectLst>
                    <a:outerShdw blurRad="38100" dist="38100" dir="2700000" algn="tl">
                      <a:srgbClr val="C0C0C0"/>
                    </a:outerShdw>
                  </a:effectLst>
                  <a:latin typeface="Arial" charset="0"/>
                </a:rPr>
                <a:t>Reference based analysis of HCV3 specimen using HCV RF1_2k/1b and subtypes 2k and 1b references</a:t>
              </a:r>
            </a:p>
          </p:txBody>
        </p:sp>
        <p:sp>
          <p:nvSpPr>
            <p:cNvPr id="114" name="Text Box 513"/>
            <p:cNvSpPr txBox="1">
              <a:spLocks noChangeArrowheads="1"/>
            </p:cNvSpPr>
            <p:nvPr/>
          </p:nvSpPr>
          <p:spPr bwMode="auto">
            <a:xfrm>
              <a:off x="16916589" y="13089024"/>
              <a:ext cx="4872715" cy="1441289"/>
            </a:xfrm>
            <a:prstGeom prst="rect">
              <a:avLst/>
            </a:prstGeom>
            <a:noFill/>
            <a:ln w="9525">
              <a:noFill/>
              <a:miter lim="800000"/>
              <a:headEnd/>
              <a:tailEnd/>
            </a:ln>
            <a:effectLst/>
          </p:spPr>
          <p:txBody>
            <a:bodyPr wrap="square" lIns="0" tIns="0" rIns="0" bIns="0">
              <a:spAutoFit/>
            </a:bodyPr>
            <a:lstStyle/>
            <a:p>
              <a:pPr algn="just"/>
              <a:r>
                <a:rPr lang="en-US" sz="2800" b="1" u="sng" dirty="0">
                  <a:latin typeface="Arial" panose="020B0604020202020204" pitchFamily="34" charset="0"/>
                  <a:cs typeface="Arial" panose="020B0604020202020204" pitchFamily="34" charset="0"/>
                </a:rPr>
                <a:t>Figure 5</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Read mapping analysis of HCV clinical specimen HCV3 for analysis, HCV RF1_2k/1b (accession number JX227952), subtype 2k (accession number AB031663), and subtype 1b (accession number M58335) references were used. With RF1_2k/1b, we got almost 100% coverage. </a:t>
              </a:r>
            </a:p>
          </p:txBody>
        </p:sp>
        <p:pic>
          <p:nvPicPr>
            <p:cNvPr id="48" name="Picture 2" descr="C:\Users\akotorashvili\AppData\Local\Temp\HCV3_R2_trimmed mapping.png"/>
            <p:cNvPicPr>
              <a:picLocks noChangeAspect="1" noChangeArrowheads="1"/>
            </p:cNvPicPr>
            <p:nvPr/>
          </p:nvPicPr>
          <p:blipFill>
            <a:blip r:embed="rId9" cstate="print"/>
            <a:srcRect/>
            <a:stretch>
              <a:fillRect/>
            </a:stretch>
          </p:blipFill>
          <p:spPr bwMode="auto">
            <a:xfrm>
              <a:off x="16868548" y="7070208"/>
              <a:ext cx="4976252" cy="5923447"/>
            </a:xfrm>
            <a:prstGeom prst="rect">
              <a:avLst/>
            </a:prstGeom>
            <a:noFill/>
          </p:spPr>
        </p:pic>
      </p:grpSp>
      <p:grpSp>
        <p:nvGrpSpPr>
          <p:cNvPr id="8" name="Group 7"/>
          <p:cNvGrpSpPr/>
          <p:nvPr/>
        </p:nvGrpSpPr>
        <p:grpSpPr>
          <a:xfrm>
            <a:off x="29077591" y="7195920"/>
            <a:ext cx="9016935" cy="1995311"/>
            <a:chOff x="16651705" y="2970052"/>
            <a:chExt cx="4981075" cy="1140178"/>
          </a:xfrm>
        </p:grpSpPr>
        <p:sp>
          <p:nvSpPr>
            <p:cNvPr id="2571" name="Text Box 523"/>
            <p:cNvSpPr txBox="1">
              <a:spLocks noChangeArrowheads="1"/>
            </p:cNvSpPr>
            <p:nvPr/>
          </p:nvSpPr>
          <p:spPr bwMode="auto">
            <a:xfrm>
              <a:off x="16651705" y="2970052"/>
              <a:ext cx="4981074" cy="439680"/>
            </a:xfrm>
            <a:prstGeom prst="rect">
              <a:avLst/>
            </a:prstGeom>
            <a:solidFill>
              <a:schemeClr val="accent3">
                <a:lumMod val="75000"/>
              </a:schemeClr>
            </a:solidFill>
            <a:ln w="9525">
              <a:noFill/>
              <a:miter lim="800000"/>
              <a:headEnd/>
              <a:tailEnd/>
            </a:ln>
            <a:effectLst/>
          </p:spPr>
          <p:txBody>
            <a:bodyPr wrap="square">
              <a:spAutoFit/>
            </a:bodyPr>
            <a:lstStyle/>
            <a:p>
              <a:pPr algn="ctr"/>
              <a:r>
                <a:rPr lang="en-US" sz="4400" b="1" dirty="0">
                  <a:latin typeface="Arial" charset="0"/>
                </a:rPr>
                <a:t>RESULTS</a:t>
              </a:r>
              <a:endParaRPr lang="en-US" sz="4000" b="1" dirty="0">
                <a:latin typeface="Arial" charset="0"/>
              </a:endParaRPr>
            </a:p>
          </p:txBody>
        </p:sp>
        <p:sp>
          <p:nvSpPr>
            <p:cNvPr id="50" name="Rectangle 490"/>
            <p:cNvSpPr>
              <a:spLocks noChangeArrowheads="1"/>
            </p:cNvSpPr>
            <p:nvPr/>
          </p:nvSpPr>
          <p:spPr bwMode="auto">
            <a:xfrm>
              <a:off x="16651706" y="3477090"/>
              <a:ext cx="4981074" cy="633140"/>
            </a:xfrm>
            <a:prstGeom prst="rect">
              <a:avLst/>
            </a:prstGeom>
            <a:noFill/>
            <a:ln w="9525">
              <a:noFill/>
              <a:miter lim="800000"/>
              <a:headEnd/>
              <a:tailEnd/>
            </a:ln>
            <a:effectLst/>
          </p:spPr>
          <p:txBody>
            <a:bodyPr wrap="square" lIns="0" tIns="0" rIns="0" bIns="0">
              <a:spAutoFit/>
            </a:bodyPr>
            <a:lstStyle/>
            <a:p>
              <a:pPr algn="ctr"/>
              <a:r>
                <a:rPr lang="en-US" sz="3600" b="1" dirty="0">
                  <a:effectLst>
                    <a:outerShdw blurRad="38100" dist="38100" dir="2700000" algn="tl">
                      <a:srgbClr val="C0C0C0"/>
                    </a:outerShdw>
                  </a:effectLst>
                  <a:latin typeface="Arial" charset="0"/>
                </a:rPr>
                <a:t> Read mapping to HCV  subtype 1b reference of HCV2 specimen</a:t>
              </a:r>
            </a:p>
          </p:txBody>
        </p:sp>
      </p:grpSp>
      <p:grpSp>
        <p:nvGrpSpPr>
          <p:cNvPr id="18" name="Group 17"/>
          <p:cNvGrpSpPr/>
          <p:nvPr/>
        </p:nvGrpSpPr>
        <p:grpSpPr>
          <a:xfrm>
            <a:off x="19265411" y="22572135"/>
            <a:ext cx="9595551" cy="26452449"/>
            <a:chOff x="10940236" y="7168244"/>
            <a:chExt cx="5483172" cy="9765941"/>
          </a:xfrm>
        </p:grpSpPr>
        <p:grpSp>
          <p:nvGrpSpPr>
            <p:cNvPr id="12" name="Group 11"/>
            <p:cNvGrpSpPr/>
            <p:nvPr/>
          </p:nvGrpSpPr>
          <p:grpSpPr>
            <a:xfrm>
              <a:off x="11113125" y="7168244"/>
              <a:ext cx="5247649" cy="995324"/>
              <a:chOff x="11113125" y="7003144"/>
              <a:chExt cx="5247649" cy="995324"/>
            </a:xfrm>
          </p:grpSpPr>
          <p:sp>
            <p:nvSpPr>
              <p:cNvPr id="2570" name="Text Box 522"/>
              <p:cNvSpPr txBox="1">
                <a:spLocks noChangeArrowheads="1"/>
              </p:cNvSpPr>
              <p:nvPr/>
            </p:nvSpPr>
            <p:spPr bwMode="auto">
              <a:xfrm>
                <a:off x="11113125" y="7003144"/>
                <a:ext cx="5247649" cy="286948"/>
              </a:xfrm>
              <a:prstGeom prst="rect">
                <a:avLst/>
              </a:prstGeom>
              <a:solidFill>
                <a:schemeClr val="accent3">
                  <a:lumMod val="75000"/>
                </a:schemeClr>
              </a:solidFill>
              <a:ln w="9525">
                <a:noFill/>
                <a:miter lim="800000"/>
                <a:headEnd/>
                <a:tailEnd/>
              </a:ln>
              <a:effectLst/>
            </p:spPr>
            <p:txBody>
              <a:bodyPr wrap="square">
                <a:spAutoFit/>
              </a:bodyPr>
              <a:lstStyle/>
              <a:p>
                <a:pPr algn="ctr"/>
                <a:r>
                  <a:rPr lang="en-US" sz="4400" b="1" dirty="0">
                    <a:latin typeface="Arial" charset="0"/>
                  </a:rPr>
                  <a:t>RESULTS</a:t>
                </a:r>
                <a:endParaRPr lang="en-US" sz="4000" b="1" dirty="0">
                  <a:latin typeface="Arial" charset="0"/>
                </a:endParaRPr>
              </a:p>
            </p:txBody>
          </p:sp>
          <p:sp>
            <p:nvSpPr>
              <p:cNvPr id="2538" name="Rectangle 490"/>
              <p:cNvSpPr>
                <a:spLocks noChangeArrowheads="1"/>
              </p:cNvSpPr>
              <p:nvPr/>
            </p:nvSpPr>
            <p:spPr bwMode="auto">
              <a:xfrm>
                <a:off x="11113125" y="7384879"/>
                <a:ext cx="5247649" cy="613589"/>
              </a:xfrm>
              <a:prstGeom prst="rect">
                <a:avLst/>
              </a:prstGeom>
              <a:noFill/>
              <a:ln w="9525">
                <a:noFill/>
                <a:miter lim="800000"/>
                <a:headEnd/>
                <a:tailEnd/>
              </a:ln>
              <a:effectLst/>
            </p:spPr>
            <p:txBody>
              <a:bodyPr wrap="square" lIns="0" tIns="0" rIns="0" bIns="0">
                <a:spAutoFit/>
              </a:bodyPr>
              <a:lstStyle/>
              <a:p>
                <a:pPr algn="ctr"/>
                <a:r>
                  <a:rPr lang="en-US" sz="3600" b="1" dirty="0">
                    <a:effectLst>
                      <a:outerShdw blurRad="38100" dist="38100" dir="2700000" algn="tl">
                        <a:srgbClr val="000000">
                          <a:alpha val="43137"/>
                        </a:srgbClr>
                      </a:outerShdw>
                    </a:effectLst>
                    <a:latin typeface="Arial" charset="0"/>
                  </a:rPr>
                  <a:t> Reference based analysis of HCV2 specimen using HCV RF1_2k/1b and subtype 2k references</a:t>
                </a:r>
              </a:p>
            </p:txBody>
          </p:sp>
        </p:grpSp>
        <p:grpSp>
          <p:nvGrpSpPr>
            <p:cNvPr id="6" name="Group 5"/>
            <p:cNvGrpSpPr/>
            <p:nvPr/>
          </p:nvGrpSpPr>
          <p:grpSpPr>
            <a:xfrm>
              <a:off x="10940236" y="8302094"/>
              <a:ext cx="5429999" cy="3721000"/>
              <a:chOff x="10940236" y="8258550"/>
              <a:chExt cx="5429999" cy="3721000"/>
            </a:xfrm>
          </p:grpSpPr>
          <p:pic>
            <p:nvPicPr>
              <p:cNvPr id="47" name="Picture 2" descr="C:\Users\akotorashvili\AppData\Local\Temp\HCV2_R2_trimmed mapping.png"/>
              <p:cNvPicPr>
                <a:picLocks noChangeAspect="1" noChangeArrowheads="1"/>
              </p:cNvPicPr>
              <p:nvPr/>
            </p:nvPicPr>
            <p:blipFill>
              <a:blip r:embed="rId10" cstate="print"/>
              <a:srcRect/>
              <a:stretch>
                <a:fillRect/>
              </a:stretch>
            </p:blipFill>
            <p:spPr bwMode="auto">
              <a:xfrm>
                <a:off x="10940236" y="8278058"/>
                <a:ext cx="5429999" cy="3701492"/>
              </a:xfrm>
              <a:prstGeom prst="rect">
                <a:avLst/>
              </a:prstGeom>
              <a:noFill/>
            </p:spPr>
          </p:pic>
          <p:sp>
            <p:nvSpPr>
              <p:cNvPr id="52" name="TextBox 51"/>
              <p:cNvSpPr txBox="1"/>
              <p:nvPr/>
            </p:nvSpPr>
            <p:spPr>
              <a:xfrm>
                <a:off x="11060793" y="8258550"/>
                <a:ext cx="296052" cy="369332"/>
              </a:xfrm>
              <a:prstGeom prst="rect">
                <a:avLst/>
              </a:prstGeom>
              <a:noFill/>
            </p:spPr>
            <p:txBody>
              <a:bodyPr wrap="none" rtlCol="0">
                <a:spAutoFit/>
              </a:bodyPr>
              <a:lstStyle/>
              <a:p>
                <a:r>
                  <a:rPr lang="en-US" sz="3600" b="1" dirty="0">
                    <a:latin typeface="Arial" pitchFamily="34" charset="0"/>
                    <a:cs typeface="Arial" pitchFamily="34" charset="0"/>
                  </a:rPr>
                  <a:t>A</a:t>
                </a:r>
              </a:p>
            </p:txBody>
          </p:sp>
        </p:grpSp>
        <p:grpSp>
          <p:nvGrpSpPr>
            <p:cNvPr id="14" name="Group 13"/>
            <p:cNvGrpSpPr/>
            <p:nvPr/>
          </p:nvGrpSpPr>
          <p:grpSpPr>
            <a:xfrm>
              <a:off x="11031411" y="12087995"/>
              <a:ext cx="5391997" cy="4846190"/>
              <a:chOff x="11031411" y="12087995"/>
              <a:chExt cx="5391997" cy="4846190"/>
            </a:xfrm>
          </p:grpSpPr>
          <p:sp>
            <p:nvSpPr>
              <p:cNvPr id="90" name="Text Box 484"/>
              <p:cNvSpPr txBox="1">
                <a:spLocks noChangeArrowheads="1"/>
              </p:cNvSpPr>
              <p:nvPr/>
            </p:nvSpPr>
            <p:spPr bwMode="auto">
              <a:xfrm>
                <a:off x="11071557" y="15726519"/>
                <a:ext cx="5351851" cy="1207666"/>
              </a:xfrm>
              <a:prstGeom prst="rect">
                <a:avLst/>
              </a:prstGeom>
              <a:noFill/>
              <a:ln w="9525">
                <a:noFill/>
                <a:miter lim="800000"/>
                <a:headEnd/>
                <a:tailEnd/>
              </a:ln>
              <a:effectLst/>
            </p:spPr>
            <p:txBody>
              <a:bodyPr wrap="square" lIns="0" tIns="0" rIns="0" bIns="0">
                <a:spAutoFit/>
              </a:bodyPr>
              <a:lstStyle/>
              <a:p>
                <a:pPr algn="just" defTabSz="1597423" eaLnBrk="1" hangingPunct="1"/>
                <a:r>
                  <a:rPr lang="en-US" sz="2800" b="1" u="sng" dirty="0">
                    <a:latin typeface="Arial" panose="020B0604020202020204" pitchFamily="34" charset="0"/>
                    <a:cs typeface="Arial" panose="020B0604020202020204" pitchFamily="34" charset="0"/>
                  </a:rPr>
                  <a:t>Figure 3.</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Read mapping analysis of HCV clinical specimen HCV2 for analysis, HCV RF1_2k/1b (accession number JX227952, A), and HCV subtype 2k (accession number AB031663, and B) references were used. With RF1_2k/1b, we got almost 100% coverage, while 2k reference mostly covered the left part of the entire genome, suggesting that we have recombination with 2k subtype. </a:t>
                </a:r>
                <a:endParaRPr lang="en-US" sz="2800" dirty="0">
                  <a:latin typeface="Arial" charset="0"/>
                </a:endParaRPr>
              </a:p>
            </p:txBody>
          </p:sp>
          <p:grpSp>
            <p:nvGrpSpPr>
              <p:cNvPr id="7" name="Group 6"/>
              <p:cNvGrpSpPr/>
              <p:nvPr/>
            </p:nvGrpSpPr>
            <p:grpSpPr>
              <a:xfrm>
                <a:off x="11031411" y="12087995"/>
                <a:ext cx="5356141" cy="3651145"/>
                <a:chOff x="11020525" y="12033565"/>
                <a:chExt cx="5356141" cy="3651145"/>
              </a:xfrm>
            </p:grpSpPr>
            <p:pic>
              <p:nvPicPr>
                <p:cNvPr id="49" name="Picture 2" descr="C:\Users\akotorashvili\AppData\Local\Temp\HCV2_mapping_2k.png"/>
                <p:cNvPicPr>
                  <a:picLocks noChangeAspect="1" noChangeArrowheads="1"/>
                </p:cNvPicPr>
                <p:nvPr/>
              </p:nvPicPr>
              <p:blipFill>
                <a:blip r:embed="rId11" cstate="print"/>
                <a:srcRect/>
                <a:stretch>
                  <a:fillRect/>
                </a:stretch>
              </p:blipFill>
              <p:spPr bwMode="auto">
                <a:xfrm>
                  <a:off x="11020525" y="12033565"/>
                  <a:ext cx="5356141" cy="3651145"/>
                </a:xfrm>
                <a:prstGeom prst="rect">
                  <a:avLst/>
                </a:prstGeom>
                <a:noFill/>
              </p:spPr>
            </p:pic>
            <p:sp>
              <p:nvSpPr>
                <p:cNvPr id="53" name="TextBox 52"/>
                <p:cNvSpPr txBox="1"/>
                <p:nvPr/>
              </p:nvSpPr>
              <p:spPr>
                <a:xfrm>
                  <a:off x="11103667" y="12050327"/>
                  <a:ext cx="296052" cy="369332"/>
                </a:xfrm>
                <a:prstGeom prst="rect">
                  <a:avLst/>
                </a:prstGeom>
                <a:noFill/>
              </p:spPr>
              <p:txBody>
                <a:bodyPr wrap="none" rtlCol="0">
                  <a:spAutoFit/>
                </a:bodyPr>
                <a:lstStyle/>
                <a:p>
                  <a:r>
                    <a:rPr lang="en-US" sz="3600" b="1" dirty="0">
                      <a:latin typeface="Arial" pitchFamily="34" charset="0"/>
                      <a:cs typeface="Arial" pitchFamily="34" charset="0"/>
                    </a:rPr>
                    <a:t>B</a:t>
                  </a:r>
                </a:p>
              </p:txBody>
            </p:sp>
          </p:grpSp>
        </p:grpSp>
      </p:grpSp>
      <p:grpSp>
        <p:nvGrpSpPr>
          <p:cNvPr id="9" name="Group 8"/>
          <p:cNvGrpSpPr/>
          <p:nvPr/>
        </p:nvGrpSpPr>
        <p:grpSpPr>
          <a:xfrm>
            <a:off x="29261206" y="9355458"/>
            <a:ext cx="8849079" cy="11216680"/>
            <a:chOff x="16605356" y="3949147"/>
            <a:chExt cx="5198883" cy="5865880"/>
          </a:xfrm>
        </p:grpSpPr>
        <p:pic>
          <p:nvPicPr>
            <p:cNvPr id="51" name="Picture 2" descr="C:\Users\akotorashvili\AppData\Local\Temp\HCV2_mapping_1b.png"/>
            <p:cNvPicPr>
              <a:picLocks noChangeAspect="1" noChangeArrowheads="1"/>
            </p:cNvPicPr>
            <p:nvPr/>
          </p:nvPicPr>
          <p:blipFill>
            <a:blip r:embed="rId12" cstate="print"/>
            <a:srcRect/>
            <a:stretch>
              <a:fillRect/>
            </a:stretch>
          </p:blipFill>
          <p:spPr bwMode="auto">
            <a:xfrm>
              <a:off x="16651705" y="3949147"/>
              <a:ext cx="5152534" cy="4635520"/>
            </a:xfrm>
            <a:prstGeom prst="rect">
              <a:avLst/>
            </a:prstGeom>
            <a:noFill/>
          </p:spPr>
        </p:pic>
        <p:sp>
          <p:nvSpPr>
            <p:cNvPr id="54" name="Text Box 484"/>
            <p:cNvSpPr txBox="1">
              <a:spLocks noChangeArrowheads="1"/>
            </p:cNvSpPr>
            <p:nvPr/>
          </p:nvSpPr>
          <p:spPr bwMode="auto">
            <a:xfrm>
              <a:off x="16605356" y="8688343"/>
              <a:ext cx="5066864" cy="1126684"/>
            </a:xfrm>
            <a:prstGeom prst="rect">
              <a:avLst/>
            </a:prstGeom>
            <a:noFill/>
            <a:ln w="9525">
              <a:noFill/>
              <a:miter lim="800000"/>
              <a:headEnd/>
              <a:tailEnd/>
            </a:ln>
            <a:effectLst/>
          </p:spPr>
          <p:txBody>
            <a:bodyPr wrap="square" lIns="0" tIns="0" rIns="0" bIns="0">
              <a:spAutoFit/>
            </a:bodyPr>
            <a:lstStyle/>
            <a:p>
              <a:pPr algn="just" defTabSz="1597423" eaLnBrk="1" hangingPunct="1"/>
              <a:r>
                <a:rPr lang="en-US" sz="2800" b="1" u="sng" dirty="0">
                  <a:latin typeface="Arial" panose="020B0604020202020204" pitchFamily="34" charset="0"/>
                  <a:cs typeface="Arial" panose="020B0604020202020204" pitchFamily="34" charset="0"/>
                </a:rPr>
                <a:t>Figure 4.</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Read mapping analysis of HCV clinical specimen HCV2 for analysis we used 1b (accession number M58335) reference. With 1b reference, most of the reads were aligned with the left part of the genome, suggesting the we have recombination with 1b subtype.</a:t>
              </a:r>
              <a:endParaRPr lang="en-US" sz="2400" dirty="0">
                <a:latin typeface="Arial" charset="0"/>
              </a:endParaRPr>
            </a:p>
          </p:txBody>
        </p:sp>
      </p:gr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31423</TotalTime>
  <Words>1514</Words>
  <Application>Microsoft Office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PowerPoint Presentation</vt:lpstr>
    </vt:vector>
  </TitlesOfParts>
  <Company>MegaPrint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36x72 poster template</dc:title>
  <dc:creator>Jay Buckley</dc:creator>
  <dc:description>Call if we can help   800-590-7850</dc:description>
  <cp:lastModifiedBy>Sabrina Hill</cp:lastModifiedBy>
  <cp:revision>1906</cp:revision>
  <cp:lastPrinted>2000-08-03T00:31:24Z</cp:lastPrinted>
  <dcterms:created xsi:type="dcterms:W3CDTF">2000-02-09T15:01:13Z</dcterms:created>
  <dcterms:modified xsi:type="dcterms:W3CDTF">2017-04-25T21:03:11Z</dcterms:modified>
</cp:coreProperties>
</file>