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89" r:id="rId2"/>
    <p:sldId id="320" r:id="rId3"/>
    <p:sldId id="385" r:id="rId4"/>
    <p:sldId id="321" r:id="rId5"/>
    <p:sldId id="371" r:id="rId6"/>
    <p:sldId id="459" r:id="rId7"/>
    <p:sldId id="389" r:id="rId8"/>
    <p:sldId id="434" r:id="rId9"/>
    <p:sldId id="436" r:id="rId10"/>
    <p:sldId id="390" r:id="rId11"/>
    <p:sldId id="391" r:id="rId12"/>
    <p:sldId id="392" r:id="rId13"/>
    <p:sldId id="393" r:id="rId14"/>
    <p:sldId id="435" r:id="rId15"/>
    <p:sldId id="388" r:id="rId16"/>
    <p:sldId id="437" r:id="rId17"/>
    <p:sldId id="438" r:id="rId18"/>
    <p:sldId id="439" r:id="rId19"/>
    <p:sldId id="447" r:id="rId20"/>
    <p:sldId id="448" r:id="rId21"/>
    <p:sldId id="449" r:id="rId22"/>
    <p:sldId id="450" r:id="rId23"/>
    <p:sldId id="453" r:id="rId24"/>
    <p:sldId id="454" r:id="rId25"/>
    <p:sldId id="455" r:id="rId26"/>
    <p:sldId id="456" r:id="rId27"/>
    <p:sldId id="394" r:id="rId28"/>
    <p:sldId id="395" r:id="rId29"/>
    <p:sldId id="399" r:id="rId30"/>
    <p:sldId id="403" r:id="rId31"/>
    <p:sldId id="402" r:id="rId32"/>
    <p:sldId id="414" r:id="rId33"/>
    <p:sldId id="415" r:id="rId34"/>
    <p:sldId id="416" r:id="rId35"/>
    <p:sldId id="417" r:id="rId36"/>
    <p:sldId id="419" r:id="rId37"/>
    <p:sldId id="420" r:id="rId38"/>
    <p:sldId id="421" r:id="rId39"/>
    <p:sldId id="423" r:id="rId40"/>
    <p:sldId id="427" r:id="rId41"/>
    <p:sldId id="429" r:id="rId42"/>
    <p:sldId id="430" r:id="rId43"/>
    <p:sldId id="431" r:id="rId44"/>
    <p:sldId id="432" r:id="rId45"/>
    <p:sldId id="433" r:id="rId46"/>
    <p:sldId id="461" r:id="rId47"/>
    <p:sldId id="460" r:id="rId48"/>
  </p:sldIdLst>
  <p:sldSz cx="9144000" cy="6858000" type="screen4x3"/>
  <p:notesSz cx="6834188" cy="9979025"/>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99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6" d="100"/>
          <a:sy n="66" d="100"/>
        </p:scale>
        <p:origin x="1280" y="48"/>
      </p:cViewPr>
      <p:guideLst>
        <p:guide orient="horz" pos="2160"/>
        <p:guide pos="2880"/>
      </p:guideLst>
    </p:cSldViewPr>
  </p:slideViewPr>
  <p:outlineViewPr>
    <p:cViewPr>
      <p:scale>
        <a:sx n="33" d="100"/>
        <a:sy n="33" d="100"/>
      </p:scale>
      <p:origin x="0" y="93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61481" cy="498951"/>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71125" y="1"/>
            <a:ext cx="2961481" cy="498951"/>
          </a:xfrm>
          <a:prstGeom prst="rect">
            <a:avLst/>
          </a:prstGeom>
        </p:spPr>
        <p:txBody>
          <a:bodyPr vert="horz" lIns="91440" tIns="45720" rIns="91440" bIns="45720" rtlCol="0"/>
          <a:lstStyle>
            <a:lvl1pPr algn="r">
              <a:defRPr sz="1200"/>
            </a:lvl1pPr>
          </a:lstStyle>
          <a:p>
            <a:fld id="{51EB415B-DCD2-44AD-A52B-304A5D521460}" type="datetimeFigureOut">
              <a:rPr lang="pl-PL" smtClean="0"/>
              <a:pPr/>
              <a:t>30.05.2017</a:t>
            </a:fld>
            <a:endParaRPr lang="pl-PL"/>
          </a:p>
        </p:txBody>
      </p:sp>
      <p:sp>
        <p:nvSpPr>
          <p:cNvPr id="4" name="Symbol zastępczy stopki 3"/>
          <p:cNvSpPr>
            <a:spLocks noGrp="1"/>
          </p:cNvSpPr>
          <p:nvPr>
            <p:ph type="ftr" sz="quarter" idx="2"/>
          </p:nvPr>
        </p:nvSpPr>
        <p:spPr>
          <a:xfrm>
            <a:off x="0" y="9478343"/>
            <a:ext cx="2961481" cy="498951"/>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71125" y="9478343"/>
            <a:ext cx="2961481" cy="498951"/>
          </a:xfrm>
          <a:prstGeom prst="rect">
            <a:avLst/>
          </a:prstGeom>
        </p:spPr>
        <p:txBody>
          <a:bodyPr vert="horz" lIns="91440" tIns="45720" rIns="91440" bIns="45720" rtlCol="0" anchor="b"/>
          <a:lstStyle>
            <a:lvl1pPr algn="r">
              <a:defRPr sz="1200"/>
            </a:lvl1pPr>
          </a:lstStyle>
          <a:p>
            <a:fld id="{B5758D73-AD14-4B89-A68F-25FC48400B83}" type="slidenum">
              <a:rPr lang="pl-PL" smtClean="0"/>
              <a:pPr/>
              <a:t>‹#›</a:t>
            </a:fld>
            <a:endParaRPr lang="pl-PL"/>
          </a:p>
        </p:txBody>
      </p:sp>
    </p:spTree>
    <p:extLst>
      <p:ext uri="{BB962C8B-B14F-4D97-AF65-F5344CB8AC3E}">
        <p14:creationId xmlns:p14="http://schemas.microsoft.com/office/powerpoint/2010/main" val="31133246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61481" cy="498951"/>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71125" y="1"/>
            <a:ext cx="2961481" cy="498951"/>
          </a:xfrm>
          <a:prstGeom prst="rect">
            <a:avLst/>
          </a:prstGeom>
        </p:spPr>
        <p:txBody>
          <a:bodyPr vert="horz" lIns="91440" tIns="45720" rIns="91440" bIns="45720" rtlCol="0"/>
          <a:lstStyle>
            <a:lvl1pPr algn="r">
              <a:defRPr sz="1200"/>
            </a:lvl1pPr>
          </a:lstStyle>
          <a:p>
            <a:fld id="{9F152A82-1D2F-4D59-999D-81EE8AC5BEE6}" type="datetimeFigureOut">
              <a:rPr lang="pl-PL" smtClean="0"/>
              <a:pPr/>
              <a:t>30.05.2017</a:t>
            </a:fld>
            <a:endParaRPr lang="pl-PL"/>
          </a:p>
        </p:txBody>
      </p:sp>
      <p:sp>
        <p:nvSpPr>
          <p:cNvPr id="4" name="Symbol zastępczy obrazu slajdu 3"/>
          <p:cNvSpPr>
            <a:spLocks noGrp="1" noRot="1" noChangeAspect="1"/>
          </p:cNvSpPr>
          <p:nvPr>
            <p:ph type="sldImg" idx="2"/>
          </p:nvPr>
        </p:nvSpPr>
        <p:spPr>
          <a:xfrm>
            <a:off x="923925" y="749300"/>
            <a:ext cx="4986338" cy="374015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3419" y="4740037"/>
            <a:ext cx="5467350" cy="4490562"/>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78343"/>
            <a:ext cx="2961481" cy="498951"/>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71125" y="9478343"/>
            <a:ext cx="2961481" cy="498951"/>
          </a:xfrm>
          <a:prstGeom prst="rect">
            <a:avLst/>
          </a:prstGeom>
        </p:spPr>
        <p:txBody>
          <a:bodyPr vert="horz" lIns="91440" tIns="45720" rIns="91440" bIns="45720" rtlCol="0" anchor="b"/>
          <a:lstStyle>
            <a:lvl1pPr algn="r">
              <a:defRPr sz="1200"/>
            </a:lvl1pPr>
          </a:lstStyle>
          <a:p>
            <a:fld id="{76CC953E-52CB-4C33-9937-895A32D07367}" type="slidenum">
              <a:rPr lang="pl-PL" smtClean="0"/>
              <a:pPr/>
              <a:t>‹#›</a:t>
            </a:fld>
            <a:endParaRPr lang="pl-PL"/>
          </a:p>
        </p:txBody>
      </p:sp>
    </p:spTree>
    <p:extLst>
      <p:ext uri="{BB962C8B-B14F-4D97-AF65-F5344CB8AC3E}">
        <p14:creationId xmlns:p14="http://schemas.microsoft.com/office/powerpoint/2010/main" val="1692987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10</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567288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31</a:t>
            </a:fld>
            <a:endParaRPr lang="pl-PL"/>
          </a:p>
        </p:txBody>
      </p:sp>
    </p:spTree>
    <p:extLst>
      <p:ext uri="{BB962C8B-B14F-4D97-AF65-F5344CB8AC3E}">
        <p14:creationId xmlns:p14="http://schemas.microsoft.com/office/powerpoint/2010/main" val="3298167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33</a:t>
            </a:fld>
            <a:endParaRPr lang="pl-PL"/>
          </a:p>
        </p:txBody>
      </p:sp>
    </p:spTree>
    <p:extLst>
      <p:ext uri="{BB962C8B-B14F-4D97-AF65-F5344CB8AC3E}">
        <p14:creationId xmlns:p14="http://schemas.microsoft.com/office/powerpoint/2010/main" val="3889126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34</a:t>
            </a:fld>
            <a:endParaRPr lang="pl-PL"/>
          </a:p>
        </p:txBody>
      </p:sp>
    </p:spTree>
    <p:extLst>
      <p:ext uri="{BB962C8B-B14F-4D97-AF65-F5344CB8AC3E}">
        <p14:creationId xmlns:p14="http://schemas.microsoft.com/office/powerpoint/2010/main" val="932169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35</a:t>
            </a:fld>
            <a:endParaRPr lang="pl-PL"/>
          </a:p>
        </p:txBody>
      </p:sp>
    </p:spTree>
    <p:extLst>
      <p:ext uri="{BB962C8B-B14F-4D97-AF65-F5344CB8AC3E}">
        <p14:creationId xmlns:p14="http://schemas.microsoft.com/office/powerpoint/2010/main" val="3889715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39</a:t>
            </a:fld>
            <a:endParaRPr lang="pl-PL"/>
          </a:p>
        </p:txBody>
      </p:sp>
    </p:spTree>
    <p:extLst>
      <p:ext uri="{BB962C8B-B14F-4D97-AF65-F5344CB8AC3E}">
        <p14:creationId xmlns:p14="http://schemas.microsoft.com/office/powerpoint/2010/main" val="33461469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40</a:t>
            </a:fld>
            <a:endParaRPr lang="pl-PL"/>
          </a:p>
        </p:txBody>
      </p:sp>
    </p:spTree>
    <p:extLst>
      <p:ext uri="{BB962C8B-B14F-4D97-AF65-F5344CB8AC3E}">
        <p14:creationId xmlns:p14="http://schemas.microsoft.com/office/powerpoint/2010/main" val="2891676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41</a:t>
            </a:fld>
            <a:endParaRPr lang="pl-PL"/>
          </a:p>
        </p:txBody>
      </p:sp>
    </p:spTree>
    <p:extLst>
      <p:ext uri="{BB962C8B-B14F-4D97-AF65-F5344CB8AC3E}">
        <p14:creationId xmlns:p14="http://schemas.microsoft.com/office/powerpoint/2010/main" val="3998491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42</a:t>
            </a:fld>
            <a:endParaRPr lang="pl-PL"/>
          </a:p>
        </p:txBody>
      </p:sp>
    </p:spTree>
    <p:extLst>
      <p:ext uri="{BB962C8B-B14F-4D97-AF65-F5344CB8AC3E}">
        <p14:creationId xmlns:p14="http://schemas.microsoft.com/office/powerpoint/2010/main" val="17600523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43</a:t>
            </a:fld>
            <a:endParaRPr lang="pl-PL"/>
          </a:p>
        </p:txBody>
      </p:sp>
    </p:spTree>
    <p:extLst>
      <p:ext uri="{BB962C8B-B14F-4D97-AF65-F5344CB8AC3E}">
        <p14:creationId xmlns:p14="http://schemas.microsoft.com/office/powerpoint/2010/main" val="31630203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44</a:t>
            </a:fld>
            <a:endParaRPr lang="pl-PL"/>
          </a:p>
        </p:txBody>
      </p:sp>
    </p:spTree>
    <p:extLst>
      <p:ext uri="{BB962C8B-B14F-4D97-AF65-F5344CB8AC3E}">
        <p14:creationId xmlns:p14="http://schemas.microsoft.com/office/powerpoint/2010/main" val="3094738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11</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2912819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45</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33411852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46</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3730640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47</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905202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12</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2654844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13</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2804911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14</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2618706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2A78B5B8-B197-4813-8C2A-DC87D69E3B5F}" type="slidenum">
              <a:rPr lang="pl-PL" sz="1300">
                <a:latin typeface="Arial" charset="0"/>
              </a:rPr>
              <a:pPr algn="r">
                <a:buClrTx/>
                <a:buFontTx/>
                <a:buNone/>
              </a:pPr>
              <a:t>27</a:t>
            </a:fld>
            <a:endParaRPr lang="pl-PL" sz="1300" dirty="0">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1456209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pPr>
              <a:defRPr/>
            </a:pPr>
            <a:fld id="{CE0C9336-4679-4DB0-B295-5958CD3D14B2}" type="slidenum">
              <a:rPr lang="pl-PL" smtClean="0"/>
              <a:pPr>
                <a:defRPr/>
              </a:pPr>
              <a:t>28</a:t>
            </a:fld>
            <a:endParaRPr lang="pl-PL"/>
          </a:p>
        </p:txBody>
      </p:sp>
    </p:spTree>
    <p:extLst>
      <p:ext uri="{BB962C8B-B14F-4D97-AF65-F5344CB8AC3E}">
        <p14:creationId xmlns:p14="http://schemas.microsoft.com/office/powerpoint/2010/main" val="3098776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txBox="1">
            <a:spLocks noGrp="1" noChangeArrowheads="1"/>
          </p:cNvSpPr>
          <p:nvPr/>
        </p:nvSpPr>
        <p:spPr bwMode="auto">
          <a:xfrm>
            <a:off x="8351923" y="4680532"/>
            <a:ext cx="6389370" cy="246389"/>
          </a:xfrm>
          <a:prstGeom prst="rect">
            <a:avLst/>
          </a:prstGeom>
          <a:noFill/>
          <a:ln w="9525">
            <a:noFill/>
            <a:miter lim="800000"/>
            <a:headEnd/>
            <a:tailEnd/>
          </a:ln>
        </p:spPr>
        <p:txBody>
          <a:bodyPr lIns="99048" tIns="49524" rIns="99048" bIns="49524" anchor="b"/>
          <a:lstStyle/>
          <a:p>
            <a:pPr algn="r">
              <a:buClrTx/>
              <a:buFontTx/>
              <a:buNone/>
            </a:pPr>
            <a:fld id="{79025C86-A8D1-4F70-9619-3C1A49E16E01}" type="slidenum">
              <a:rPr lang="pl-PL" sz="1300">
                <a:latin typeface="Arial" charset="0"/>
              </a:rPr>
              <a:pPr algn="r">
                <a:buClrTx/>
                <a:buFontTx/>
                <a:buNone/>
              </a:pPr>
              <a:t>29</a:t>
            </a:fld>
            <a:endParaRPr lang="pl-PL" sz="1300" dirty="0">
              <a:latin typeface="Arial" charset="0"/>
            </a:endParaRPr>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2229699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1215EF54-AD96-4977-BB8C-1BB0ED009CBC}" type="slidenum">
              <a:rPr lang="pl-PL" smtClean="0"/>
              <a:pPr/>
              <a:t>30</a:t>
            </a:fld>
            <a:endParaRPr lang="pl-PL"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pl-PL" smtClean="0"/>
          </a:p>
        </p:txBody>
      </p:sp>
    </p:spTree>
    <p:extLst>
      <p:ext uri="{BB962C8B-B14F-4D97-AF65-F5344CB8AC3E}">
        <p14:creationId xmlns:p14="http://schemas.microsoft.com/office/powerpoint/2010/main" val="116084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4E56135-7E87-4BFB-9D7A-2C1B36203E61}"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4E56135-7E87-4BFB-9D7A-2C1B36203E6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4E56135-7E87-4BFB-9D7A-2C1B36203E61}"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4E56135-7E87-4BFB-9D7A-2C1B36203E61}" type="slidenum">
              <a:rPr lang="pl-PL" smtClean="0"/>
              <a:pPr/>
              <a:t>‹#›</a:t>
            </a:fld>
            <a:endParaRPr lang="pl-PL"/>
          </a:p>
        </p:txBody>
      </p:sp>
      <p:pic>
        <p:nvPicPr>
          <p:cNvPr id="7"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4E56135-7E87-4BFB-9D7A-2C1B36203E61}" type="slidenum">
              <a:rPr lang="pl-PL" smtClean="0"/>
              <a:pPr/>
              <a:t>‹#›</a:t>
            </a:fld>
            <a:endParaRPr lang="pl-PL"/>
          </a:p>
        </p:txBody>
      </p:sp>
      <p:pic>
        <p:nvPicPr>
          <p:cNvPr id="7"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4E56135-7E87-4BFB-9D7A-2C1B36203E61}" type="slidenum">
              <a:rPr lang="pl-PL" smtClean="0"/>
              <a:pPr/>
              <a:t>‹#›</a:t>
            </a:fld>
            <a:endParaRPr lang="pl-PL"/>
          </a:p>
        </p:txBody>
      </p:sp>
      <p:pic>
        <p:nvPicPr>
          <p:cNvPr id="8"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4E56135-7E87-4BFB-9D7A-2C1B36203E61}" type="slidenum">
              <a:rPr lang="pl-PL" smtClean="0"/>
              <a:pPr/>
              <a:t>‹#›</a:t>
            </a:fld>
            <a:endParaRPr lang="pl-PL"/>
          </a:p>
        </p:txBody>
      </p:sp>
      <p:pic>
        <p:nvPicPr>
          <p:cNvPr id="10"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4E56135-7E87-4BFB-9D7A-2C1B36203E61}" type="slidenum">
              <a:rPr lang="pl-PL" smtClean="0"/>
              <a:pPr/>
              <a:t>‹#›</a:t>
            </a:fld>
            <a:endParaRPr lang="pl-PL"/>
          </a:p>
        </p:txBody>
      </p:sp>
      <p:pic>
        <p:nvPicPr>
          <p:cNvPr id="6"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4E56135-7E87-4BFB-9D7A-2C1B36203E61}" type="slidenum">
              <a:rPr lang="pl-PL" smtClean="0"/>
              <a:pPr/>
              <a:t>‹#›</a:t>
            </a:fld>
            <a:endParaRPr lang="pl-PL"/>
          </a:p>
        </p:txBody>
      </p:sp>
      <p:pic>
        <p:nvPicPr>
          <p:cNvPr id="5"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4E56135-7E87-4BFB-9D7A-2C1B36203E61}" type="slidenum">
              <a:rPr lang="pl-PL" smtClean="0"/>
              <a:pPr/>
              <a:t>‹#›</a:t>
            </a:fld>
            <a:endParaRPr lang="pl-PL"/>
          </a:p>
        </p:txBody>
      </p:sp>
      <p:pic>
        <p:nvPicPr>
          <p:cNvPr id="8"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849416FE-128F-41A8-B7FE-A06E5D46C666}" type="datetimeFigureOut">
              <a:rPr lang="pl-PL" smtClean="0"/>
              <a:pPr/>
              <a:t>30.05.2017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4E56135-7E87-4BFB-9D7A-2C1B36203E61}" type="slidenum">
              <a:rPr lang="pl-PL" smtClean="0"/>
              <a:pPr/>
              <a:t>‹#›</a:t>
            </a:fld>
            <a:endParaRPr lang="pl-PL"/>
          </a:p>
        </p:txBody>
      </p:sp>
      <p:pic>
        <p:nvPicPr>
          <p:cNvPr id="8" name="Picture 7" descr="OBM_2a_CMYK"/>
          <p:cNvPicPr>
            <a:picLocks noChangeAspect="1" noChangeArrowheads="1"/>
          </p:cNvPicPr>
          <p:nvPr userDrawn="1"/>
        </p:nvPicPr>
        <p:blipFill>
          <a:blip r:embed="rId2" cstate="print"/>
          <a:srcRect/>
          <a:stretch>
            <a:fillRect/>
          </a:stretch>
        </p:blipFill>
        <p:spPr bwMode="auto">
          <a:xfrm>
            <a:off x="0" y="6122988"/>
            <a:ext cx="1785938" cy="735012"/>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416FE-128F-41A8-B7FE-A06E5D46C666}" type="datetimeFigureOut">
              <a:rPr lang="pl-PL" smtClean="0"/>
              <a:pPr/>
              <a:t>30.05.2017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E56135-7E87-4BFB-9D7A-2C1B36203E61}"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844824"/>
            <a:ext cx="7772400" cy="3168352"/>
          </a:xfrm>
        </p:spPr>
        <p:txBody>
          <a:bodyPr>
            <a:normAutofit/>
          </a:bodyPr>
          <a:lstStyle/>
          <a:p>
            <a:r>
              <a:rPr lang="pl-PL" sz="3600" b="1" dirty="0" smtClean="0"/>
              <a:t>How to </a:t>
            </a:r>
            <a:r>
              <a:rPr lang="pl-PL" sz="3600" b="1" dirty="0" err="1" smtClean="0"/>
              <a:t>explain</a:t>
            </a:r>
            <a:r>
              <a:rPr lang="pl-PL" sz="3600" b="1" dirty="0" smtClean="0"/>
              <a:t> </a:t>
            </a:r>
            <a:r>
              <a:rPr lang="pl-PL" sz="3600" b="1" dirty="0" err="1" smtClean="0"/>
              <a:t>temporary</a:t>
            </a:r>
            <a:r>
              <a:rPr lang="pl-PL" sz="3600" b="1" dirty="0" smtClean="0"/>
              <a:t> </a:t>
            </a:r>
            <a:r>
              <a:rPr lang="pl-PL" sz="3600" b="1" dirty="0" err="1" smtClean="0"/>
              <a:t>labour</a:t>
            </a:r>
            <a:r>
              <a:rPr lang="pl-PL" sz="3600" b="1" dirty="0" smtClean="0"/>
              <a:t> </a:t>
            </a:r>
            <a:r>
              <a:rPr lang="pl-PL" sz="3600" b="1" dirty="0" err="1" smtClean="0"/>
              <a:t>migration</a:t>
            </a:r>
            <a:r>
              <a:rPr lang="pl-PL" sz="3600" b="1" dirty="0" smtClean="0"/>
              <a:t> and </a:t>
            </a:r>
            <a:r>
              <a:rPr lang="pl-PL" sz="3600" b="1" dirty="0" err="1" smtClean="0"/>
              <a:t>understand</a:t>
            </a:r>
            <a:r>
              <a:rPr lang="pl-PL" sz="3600" b="1" dirty="0" smtClean="0"/>
              <a:t> </a:t>
            </a:r>
            <a:r>
              <a:rPr lang="pl-PL" sz="3600" b="1" dirty="0" err="1" smtClean="0"/>
              <a:t>its</a:t>
            </a:r>
            <a:r>
              <a:rPr lang="pl-PL" sz="3600" b="1" dirty="0" smtClean="0"/>
              <a:t> </a:t>
            </a:r>
            <a:r>
              <a:rPr lang="pl-PL" sz="3600" b="1" dirty="0" err="1" smtClean="0"/>
              <a:t>impacts</a:t>
            </a:r>
            <a:r>
              <a:rPr lang="pl-PL" sz="3600" b="1" dirty="0" smtClean="0"/>
              <a:t>?</a:t>
            </a:r>
            <a:r>
              <a:rPr lang="pl-PL" sz="3100" dirty="0" smtClean="0"/>
              <a:t/>
            </a:r>
            <a:br>
              <a:rPr lang="pl-PL" sz="3100" dirty="0" smtClean="0"/>
            </a:br>
            <a:r>
              <a:rPr lang="pl-PL" sz="3100" dirty="0" smtClean="0"/>
              <a:t/>
            </a:r>
            <a:br>
              <a:rPr lang="pl-PL" sz="3100" dirty="0" smtClean="0"/>
            </a:br>
            <a:r>
              <a:rPr lang="pl-PL" sz="2700" dirty="0" smtClean="0"/>
              <a:t>Paweł Kaczmarczyk</a:t>
            </a:r>
            <a:br>
              <a:rPr lang="pl-PL" sz="2700" dirty="0" smtClean="0"/>
            </a:br>
            <a:r>
              <a:rPr lang="pl-PL" sz="2700" dirty="0" smtClean="0"/>
              <a:t>Centre of Migration Research </a:t>
            </a:r>
            <a:br>
              <a:rPr lang="pl-PL" sz="2700" dirty="0" smtClean="0"/>
            </a:br>
            <a:r>
              <a:rPr lang="pl-PL" sz="2700" dirty="0" smtClean="0"/>
              <a:t>University of Warsaw</a:t>
            </a:r>
            <a:endParaRPr lang="pl-PL" sz="2700" i="1" dirty="0"/>
          </a:p>
        </p:txBody>
      </p:sp>
      <p:sp>
        <p:nvSpPr>
          <p:cNvPr id="4" name="Podtytuł 2"/>
          <p:cNvSpPr txBox="1">
            <a:spLocks/>
          </p:cNvSpPr>
          <p:nvPr/>
        </p:nvSpPr>
        <p:spPr>
          <a:xfrm>
            <a:off x="467544" y="5805264"/>
            <a:ext cx="8429684" cy="764704"/>
          </a:xfrm>
          <a:prstGeom prst="rect">
            <a:avLst/>
          </a:prstGeom>
        </p:spPr>
        <p:txBody>
          <a:bodyPr vert="horz" lIns="91440" tIns="45720" rIns="91440" bIns="45720" rtlCol="0">
            <a:noAutofit/>
          </a:bodyPr>
          <a:lstStyle/>
          <a:p>
            <a:pPr lvl="0" algn="ctr">
              <a:spcBef>
                <a:spcPct val="20000"/>
              </a:spcBef>
              <a:defRPr/>
            </a:pPr>
            <a:r>
              <a:rPr lang="en-US" sz="1600" i="1" dirty="0" smtClean="0">
                <a:solidFill>
                  <a:prstClr val="black"/>
                </a:solidFill>
              </a:rPr>
              <a:t>Piloting </a:t>
            </a:r>
            <a:r>
              <a:rPr lang="en-US" sz="1600" i="1" dirty="0">
                <a:solidFill>
                  <a:prstClr val="black"/>
                </a:solidFill>
              </a:rPr>
              <a:t>Temporary </a:t>
            </a:r>
            <a:r>
              <a:rPr lang="en-US" sz="1600" i="1" dirty="0" err="1">
                <a:solidFill>
                  <a:prstClr val="black"/>
                </a:solidFill>
              </a:rPr>
              <a:t>Labour</a:t>
            </a:r>
            <a:r>
              <a:rPr lang="en-US" sz="1600" i="1" dirty="0">
                <a:solidFill>
                  <a:prstClr val="black"/>
                </a:solidFill>
              </a:rPr>
              <a:t> Migration of Georgian Workers to Poland and Estonia</a:t>
            </a:r>
          </a:p>
          <a:p>
            <a:pPr lvl="0" algn="ctr">
              <a:spcBef>
                <a:spcPct val="20000"/>
              </a:spcBef>
              <a:defRPr/>
            </a:pPr>
            <a:r>
              <a:rPr lang="en-US" sz="1600" i="1" dirty="0">
                <a:solidFill>
                  <a:prstClr val="black"/>
                </a:solidFill>
              </a:rPr>
              <a:t>Workshop on Temporary </a:t>
            </a:r>
            <a:r>
              <a:rPr lang="en-US" sz="1600" i="1" dirty="0" err="1">
                <a:solidFill>
                  <a:prstClr val="black"/>
                </a:solidFill>
              </a:rPr>
              <a:t>Labour</a:t>
            </a:r>
            <a:r>
              <a:rPr lang="en-US" sz="1600" i="1" dirty="0">
                <a:solidFill>
                  <a:prstClr val="black"/>
                </a:solidFill>
              </a:rPr>
              <a:t> Migration</a:t>
            </a:r>
          </a:p>
          <a:p>
            <a:pPr lvl="0" algn="ctr">
              <a:spcBef>
                <a:spcPct val="20000"/>
              </a:spcBef>
              <a:defRPr/>
            </a:pPr>
            <a:r>
              <a:rPr lang="pl-PL" sz="1600" dirty="0">
                <a:solidFill>
                  <a:prstClr val="black"/>
                </a:solidFill>
              </a:rPr>
              <a:t>Tbilisi, May 30th 2017</a:t>
            </a:r>
          </a:p>
        </p:txBody>
      </p:sp>
      <p:pic>
        <p:nvPicPr>
          <p:cNvPr id="5" name="Picture 7" descr="OBM_2a_CMYK"/>
          <p:cNvPicPr>
            <a:picLocks noChangeAspect="1" noChangeArrowheads="1"/>
          </p:cNvPicPr>
          <p:nvPr/>
        </p:nvPicPr>
        <p:blipFill>
          <a:blip r:embed="rId2" cstate="print"/>
          <a:srcRect/>
          <a:stretch>
            <a:fillRect/>
          </a:stretch>
        </p:blipFill>
        <p:spPr bwMode="auto">
          <a:xfrm>
            <a:off x="0" y="0"/>
            <a:ext cx="2786050" cy="13336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428596" y="214290"/>
            <a:ext cx="8389938" cy="500043"/>
          </a:xfrm>
        </p:spPr>
        <p:txBody>
          <a:bodyPr>
            <a:noAutofit/>
          </a:bodyPr>
          <a:lstStyle/>
          <a:p>
            <a:pPr algn="l" eaLnBrk="1" hangingPunct="1"/>
            <a:r>
              <a:rPr lang="pl-PL" sz="2800" b="1" dirty="0" err="1">
                <a:solidFill>
                  <a:srgbClr val="002060"/>
                </a:solidFill>
                <a:cs typeface="Arial" pitchFamily="34" charset="0"/>
              </a:rPr>
              <a:t>Migration</a:t>
            </a:r>
            <a:r>
              <a:rPr lang="pl-PL" sz="2800" b="1" dirty="0">
                <a:solidFill>
                  <a:srgbClr val="002060"/>
                </a:solidFill>
                <a:cs typeface="Arial" pitchFamily="34" charset="0"/>
              </a:rPr>
              <a:t> </a:t>
            </a:r>
            <a:r>
              <a:rPr lang="pl-PL" sz="2800" b="1" dirty="0" err="1">
                <a:solidFill>
                  <a:srgbClr val="002060"/>
                </a:solidFill>
                <a:cs typeface="Arial" pitchFamily="34" charset="0"/>
              </a:rPr>
              <a:t>in</a:t>
            </a:r>
            <a:r>
              <a:rPr lang="pl-PL" sz="2800" b="1" dirty="0">
                <a:solidFill>
                  <a:srgbClr val="002060"/>
                </a:solidFill>
                <a:cs typeface="Arial" pitchFamily="34" charset="0"/>
              </a:rPr>
              <a:t> </a:t>
            </a:r>
            <a:r>
              <a:rPr lang="pl-PL" sz="2800" b="1" dirty="0" err="1">
                <a:solidFill>
                  <a:srgbClr val="002060"/>
                </a:solidFill>
                <a:cs typeface="Arial" pitchFamily="34" charset="0"/>
              </a:rPr>
              <a:t>the</a:t>
            </a:r>
            <a:r>
              <a:rPr lang="pl-PL" sz="2800" b="1" dirty="0">
                <a:solidFill>
                  <a:srgbClr val="002060"/>
                </a:solidFill>
                <a:cs typeface="Arial" pitchFamily="34" charset="0"/>
              </a:rPr>
              <a:t> 21. </a:t>
            </a:r>
            <a:r>
              <a:rPr lang="pl-PL" sz="2800" b="1" dirty="0" err="1">
                <a:solidFill>
                  <a:srgbClr val="002060"/>
                </a:solidFill>
                <a:cs typeface="Arial" pitchFamily="34" charset="0"/>
              </a:rPr>
              <a:t>century</a:t>
            </a:r>
            <a:r>
              <a:rPr lang="pl-PL" sz="2800" b="1" dirty="0">
                <a:solidFill>
                  <a:srgbClr val="002060"/>
                </a:solidFill>
                <a:cs typeface="Arial" pitchFamily="34" charset="0"/>
              </a:rPr>
              <a:t> – a global </a:t>
            </a:r>
            <a:r>
              <a:rPr lang="pl-PL" sz="2800" b="1" dirty="0" err="1">
                <a:solidFill>
                  <a:srgbClr val="002060"/>
                </a:solidFill>
                <a:cs typeface="Arial" pitchFamily="34" charset="0"/>
              </a:rPr>
              <a:t>picture</a:t>
            </a:r>
            <a:endParaRPr lang="pl-PL" sz="2800" b="1" dirty="0">
              <a:solidFill>
                <a:srgbClr val="002060"/>
              </a:solidFill>
              <a:cs typeface="Arial" pitchFamily="34" charset="0"/>
            </a:endParaRPr>
          </a:p>
        </p:txBody>
      </p:sp>
      <p:sp>
        <p:nvSpPr>
          <p:cNvPr id="29699" name="Rectangle 3"/>
          <p:cNvSpPr>
            <a:spLocks noGrp="1" noChangeArrowheads="1"/>
          </p:cNvSpPr>
          <p:nvPr>
            <p:ph type="body" idx="4294967295"/>
          </p:nvPr>
        </p:nvSpPr>
        <p:spPr>
          <a:xfrm>
            <a:off x="428596" y="908720"/>
            <a:ext cx="8715404" cy="5415881"/>
          </a:xfrm>
        </p:spPr>
        <p:txBody>
          <a:bodyPr/>
          <a:lstStyle/>
          <a:p>
            <a:pPr eaLnBrk="1" hangingPunct="1">
              <a:lnSpc>
                <a:spcPct val="90000"/>
              </a:lnSpc>
              <a:spcBef>
                <a:spcPct val="90000"/>
              </a:spcBef>
              <a:buClr>
                <a:schemeClr val="tx1"/>
              </a:buClr>
              <a:buNone/>
            </a:pPr>
            <a:r>
              <a:rPr lang="pl-PL" sz="2000" dirty="0" smtClean="0">
                <a:sym typeface="Wingdings" pitchFamily="2" charset="2"/>
              </a:rPr>
              <a:t>	</a:t>
            </a:r>
            <a:r>
              <a:rPr lang="pl-PL" sz="2400" b="1" dirty="0" smtClean="0">
                <a:sym typeface="Wingdings" pitchFamily="2" charset="2"/>
              </a:rPr>
              <a:t>Basic data (HDR 2009):</a:t>
            </a:r>
          </a:p>
          <a:p>
            <a:pPr eaLnBrk="1" hangingPunct="1">
              <a:lnSpc>
                <a:spcPct val="90000"/>
              </a:lnSpc>
              <a:spcBef>
                <a:spcPct val="90000"/>
              </a:spcBef>
              <a:buClr>
                <a:schemeClr val="tx1"/>
              </a:buClr>
            </a:pPr>
            <a:r>
              <a:rPr lang="pl-PL" sz="2000" dirty="0" err="1" smtClean="0">
                <a:sym typeface="Wingdings" pitchFamily="2" charset="2"/>
              </a:rPr>
              <a:t>Number</a:t>
            </a:r>
            <a:r>
              <a:rPr lang="pl-PL" sz="2000" dirty="0" smtClean="0">
                <a:sym typeface="Wingdings" pitchFamily="2" charset="2"/>
              </a:rPr>
              <a:t> of </a:t>
            </a:r>
            <a:r>
              <a:rPr lang="pl-PL" sz="2000" dirty="0" err="1" smtClean="0">
                <a:sym typeface="Wingdings" pitchFamily="2" charset="2"/>
              </a:rPr>
              <a:t>internal</a:t>
            </a:r>
            <a:r>
              <a:rPr lang="pl-PL" sz="2000" dirty="0" smtClean="0">
                <a:sym typeface="Wingdings" pitchFamily="2" charset="2"/>
              </a:rPr>
              <a:t> </a:t>
            </a:r>
            <a:r>
              <a:rPr lang="pl-PL" sz="2000" dirty="0" err="1" smtClean="0">
                <a:sym typeface="Wingdings" pitchFamily="2" charset="2"/>
              </a:rPr>
              <a:t>migrants</a:t>
            </a:r>
            <a:r>
              <a:rPr lang="pl-PL" sz="2000" dirty="0" smtClean="0">
                <a:sym typeface="Wingdings" pitchFamily="2" charset="2"/>
              </a:rPr>
              <a:t>: 740 </a:t>
            </a:r>
            <a:r>
              <a:rPr lang="pl-PL" sz="2000" dirty="0" err="1" smtClean="0">
                <a:sym typeface="Wingdings" pitchFamily="2" charset="2"/>
              </a:rPr>
              <a:t>million</a:t>
            </a:r>
            <a:endParaRPr lang="pl-PL" sz="2000" dirty="0" smtClean="0">
              <a:sym typeface="Wingdings" pitchFamily="2" charset="2"/>
            </a:endParaRPr>
          </a:p>
          <a:p>
            <a:pPr eaLnBrk="1" hangingPunct="1">
              <a:lnSpc>
                <a:spcPct val="90000"/>
              </a:lnSpc>
              <a:spcBef>
                <a:spcPct val="90000"/>
              </a:spcBef>
              <a:buClr>
                <a:schemeClr val="tx1"/>
              </a:buClr>
            </a:pPr>
            <a:r>
              <a:rPr lang="pl-PL" sz="2000" b="1" dirty="0" err="1" smtClean="0">
                <a:sym typeface="Wingdings" pitchFamily="2" charset="2"/>
              </a:rPr>
              <a:t>Number</a:t>
            </a:r>
            <a:r>
              <a:rPr lang="pl-PL" sz="2000" b="1" dirty="0" smtClean="0">
                <a:sym typeface="Wingdings" pitchFamily="2" charset="2"/>
              </a:rPr>
              <a:t> of international </a:t>
            </a:r>
            <a:r>
              <a:rPr lang="pl-PL" sz="2000" b="1" dirty="0" err="1" smtClean="0">
                <a:sym typeface="Wingdings" pitchFamily="2" charset="2"/>
              </a:rPr>
              <a:t>migrants</a:t>
            </a:r>
            <a:r>
              <a:rPr lang="pl-PL" sz="2000" b="1" dirty="0" smtClean="0">
                <a:sym typeface="Wingdings" pitchFamily="2" charset="2"/>
              </a:rPr>
              <a:t>: 200 </a:t>
            </a:r>
            <a:r>
              <a:rPr lang="pl-PL" sz="2000" b="1" dirty="0" err="1" smtClean="0">
                <a:sym typeface="Wingdings" pitchFamily="2" charset="2"/>
              </a:rPr>
              <a:t>million</a:t>
            </a:r>
            <a:endParaRPr lang="pl-PL" sz="2000" b="1" dirty="0" smtClean="0">
              <a:sym typeface="Wingdings" pitchFamily="2" charset="2"/>
            </a:endParaRPr>
          </a:p>
          <a:p>
            <a:pPr eaLnBrk="1" hangingPunct="1">
              <a:lnSpc>
                <a:spcPct val="90000"/>
              </a:lnSpc>
              <a:spcBef>
                <a:spcPct val="90000"/>
              </a:spcBef>
              <a:buClr>
                <a:schemeClr val="tx1"/>
              </a:buClr>
            </a:pPr>
            <a:r>
              <a:rPr lang="pl-PL" sz="2000" b="1" dirty="0" err="1" smtClean="0">
                <a:sym typeface="Wingdings" pitchFamily="2" charset="2"/>
              </a:rPr>
              <a:t>Number</a:t>
            </a:r>
            <a:r>
              <a:rPr lang="pl-PL" sz="2000" b="1" dirty="0" smtClean="0">
                <a:sym typeface="Wingdings" pitchFamily="2" charset="2"/>
              </a:rPr>
              <a:t> of </a:t>
            </a:r>
            <a:r>
              <a:rPr lang="pl-PL" sz="2000" b="1" dirty="0" err="1" smtClean="0">
                <a:sym typeface="Wingdings" pitchFamily="2" charset="2"/>
              </a:rPr>
              <a:t>South</a:t>
            </a:r>
            <a:r>
              <a:rPr lang="pl-PL" sz="2000" b="1" dirty="0" smtClean="0">
                <a:sym typeface="Wingdings" pitchFamily="2" charset="2"/>
              </a:rPr>
              <a:t> – North </a:t>
            </a:r>
            <a:r>
              <a:rPr lang="pl-PL" sz="2000" b="1" dirty="0" err="1" smtClean="0">
                <a:sym typeface="Wingdings" pitchFamily="2" charset="2"/>
              </a:rPr>
              <a:t>migrants</a:t>
            </a:r>
            <a:r>
              <a:rPr lang="pl-PL" sz="2000" b="1" dirty="0" smtClean="0">
                <a:sym typeface="Wingdings" pitchFamily="2" charset="2"/>
              </a:rPr>
              <a:t>: &lt; 70 </a:t>
            </a:r>
            <a:r>
              <a:rPr lang="pl-PL" sz="2000" b="1" dirty="0" err="1" smtClean="0">
                <a:sym typeface="Wingdings" pitchFamily="2" charset="2"/>
              </a:rPr>
              <a:t>million</a:t>
            </a:r>
            <a:endParaRPr lang="pl-PL" sz="2000" b="1" dirty="0" smtClean="0">
              <a:sym typeface="Wingdings" pitchFamily="2" charset="2"/>
            </a:endParaRPr>
          </a:p>
          <a:p>
            <a:pPr eaLnBrk="1" hangingPunct="1">
              <a:lnSpc>
                <a:spcPct val="90000"/>
              </a:lnSpc>
              <a:spcBef>
                <a:spcPct val="90000"/>
              </a:spcBef>
              <a:buClr>
                <a:schemeClr val="tx1"/>
              </a:buClr>
            </a:pPr>
            <a:r>
              <a:rPr lang="pl-PL" sz="2000" dirty="0" err="1" smtClean="0">
                <a:sym typeface="Wingdings" pitchFamily="2" charset="2"/>
              </a:rPr>
              <a:t>Number</a:t>
            </a:r>
            <a:r>
              <a:rPr lang="pl-PL" sz="2000" dirty="0" smtClean="0">
                <a:sym typeface="Wingdings" pitchFamily="2" charset="2"/>
              </a:rPr>
              <a:t> of </a:t>
            </a:r>
            <a:r>
              <a:rPr lang="pl-PL" sz="2000" dirty="0" err="1" smtClean="0">
                <a:sym typeface="Wingdings" pitchFamily="2" charset="2"/>
              </a:rPr>
              <a:t>South</a:t>
            </a:r>
            <a:r>
              <a:rPr lang="pl-PL" sz="2000" dirty="0" smtClean="0">
                <a:sym typeface="Wingdings" pitchFamily="2" charset="2"/>
              </a:rPr>
              <a:t> – </a:t>
            </a:r>
            <a:r>
              <a:rPr lang="pl-PL" sz="2000" dirty="0" err="1" smtClean="0">
                <a:sym typeface="Wingdings" pitchFamily="2" charset="2"/>
              </a:rPr>
              <a:t>South</a:t>
            </a:r>
            <a:r>
              <a:rPr lang="pl-PL" sz="2000" dirty="0" smtClean="0">
                <a:sym typeface="Wingdings" pitchFamily="2" charset="2"/>
              </a:rPr>
              <a:t> / North – </a:t>
            </a:r>
            <a:r>
              <a:rPr lang="pl-PL" sz="2000" dirty="0" err="1" smtClean="0">
                <a:sym typeface="Wingdings" pitchFamily="2" charset="2"/>
              </a:rPr>
              <a:t>North</a:t>
            </a:r>
            <a:r>
              <a:rPr lang="pl-PL" sz="2000" dirty="0" smtClean="0">
                <a:sym typeface="Wingdings" pitchFamily="2" charset="2"/>
              </a:rPr>
              <a:t> </a:t>
            </a:r>
            <a:r>
              <a:rPr lang="pl-PL" sz="2000" dirty="0" err="1" smtClean="0">
                <a:sym typeface="Wingdings" pitchFamily="2" charset="2"/>
              </a:rPr>
              <a:t>migrants</a:t>
            </a:r>
            <a:r>
              <a:rPr lang="pl-PL" sz="2000" dirty="0" smtClean="0">
                <a:sym typeface="Wingdings" pitchFamily="2" charset="2"/>
              </a:rPr>
              <a:t>: ~130 </a:t>
            </a:r>
            <a:r>
              <a:rPr lang="pl-PL" sz="2000" dirty="0" err="1" smtClean="0">
                <a:sym typeface="Wingdings" pitchFamily="2" charset="2"/>
              </a:rPr>
              <a:t>million</a:t>
            </a:r>
            <a:endParaRPr lang="pl-PL" sz="2000" dirty="0" smtClean="0">
              <a:sym typeface="Wingdings" pitchFamily="2" charset="2"/>
            </a:endParaRPr>
          </a:p>
          <a:p>
            <a:pPr eaLnBrk="1" hangingPunct="1">
              <a:lnSpc>
                <a:spcPct val="90000"/>
              </a:lnSpc>
              <a:spcBef>
                <a:spcPct val="90000"/>
              </a:spcBef>
              <a:buClr>
                <a:schemeClr val="tx1"/>
              </a:buClr>
            </a:pPr>
            <a:r>
              <a:rPr lang="pl-PL" sz="2000" dirty="0" err="1" smtClean="0">
                <a:sym typeface="Wingdings" pitchFamily="2" charset="2"/>
              </a:rPr>
              <a:t>Number</a:t>
            </a:r>
            <a:r>
              <a:rPr lang="pl-PL" sz="2000" dirty="0" smtClean="0">
                <a:sym typeface="Wingdings" pitchFamily="2" charset="2"/>
              </a:rPr>
              <a:t> of </a:t>
            </a:r>
            <a:r>
              <a:rPr lang="pl-PL" sz="2000" dirty="0" err="1" smtClean="0">
                <a:sym typeface="Wingdings" pitchFamily="2" charset="2"/>
              </a:rPr>
              <a:t>refugees</a:t>
            </a:r>
            <a:r>
              <a:rPr lang="pl-PL" sz="2000" dirty="0" smtClean="0">
                <a:sym typeface="Wingdings" pitchFamily="2" charset="2"/>
              </a:rPr>
              <a:t>: 14 </a:t>
            </a:r>
            <a:r>
              <a:rPr lang="pl-PL" sz="2000" dirty="0" err="1" smtClean="0">
                <a:sym typeface="Wingdings" pitchFamily="2" charset="2"/>
              </a:rPr>
              <a:t>million</a:t>
            </a:r>
            <a:endParaRPr lang="pl-PL" sz="2000" dirty="0" smtClean="0">
              <a:sym typeface="Wingdings" pitchFamily="2" charset="2"/>
            </a:endParaRPr>
          </a:p>
          <a:p>
            <a:pPr eaLnBrk="1" hangingPunct="1">
              <a:lnSpc>
                <a:spcPct val="90000"/>
              </a:lnSpc>
              <a:spcBef>
                <a:spcPct val="90000"/>
              </a:spcBef>
              <a:buClr>
                <a:schemeClr val="tx1"/>
              </a:buClr>
            </a:pPr>
            <a:r>
              <a:rPr lang="pl-PL" sz="2000" dirty="0" err="1" smtClean="0">
                <a:sym typeface="Wingdings" pitchFamily="2" charset="2"/>
              </a:rPr>
              <a:t>Number</a:t>
            </a:r>
            <a:r>
              <a:rPr lang="pl-PL" sz="2000" dirty="0" smtClean="0">
                <a:sym typeface="Wingdings" pitchFamily="2" charset="2"/>
              </a:rPr>
              <a:t> of </a:t>
            </a:r>
            <a:r>
              <a:rPr lang="pl-PL" sz="2000" dirty="0" err="1" smtClean="0">
                <a:sym typeface="Wingdings" pitchFamily="2" charset="2"/>
              </a:rPr>
              <a:t>internally</a:t>
            </a:r>
            <a:r>
              <a:rPr lang="pl-PL" sz="2000" dirty="0" smtClean="0">
                <a:sym typeface="Wingdings" pitchFamily="2" charset="2"/>
              </a:rPr>
              <a:t> </a:t>
            </a:r>
            <a:r>
              <a:rPr lang="pl-PL" sz="2000" dirty="0" err="1" smtClean="0">
                <a:sym typeface="Wingdings" pitchFamily="2" charset="2"/>
              </a:rPr>
              <a:t>displaced</a:t>
            </a:r>
            <a:r>
              <a:rPr lang="pl-PL" sz="2000" dirty="0" smtClean="0">
                <a:sym typeface="Wingdings" pitchFamily="2" charset="2"/>
              </a:rPr>
              <a:t> </a:t>
            </a:r>
            <a:r>
              <a:rPr lang="pl-PL" sz="2000" dirty="0" err="1" smtClean="0">
                <a:sym typeface="Wingdings" pitchFamily="2" charset="2"/>
              </a:rPr>
              <a:t>persons</a:t>
            </a:r>
            <a:r>
              <a:rPr lang="pl-PL" sz="2000" dirty="0" smtClean="0">
                <a:sym typeface="Wingdings" pitchFamily="2" charset="2"/>
              </a:rPr>
              <a:t>: 26 </a:t>
            </a:r>
            <a:r>
              <a:rPr lang="pl-PL" sz="2000" dirty="0" err="1" smtClean="0">
                <a:sym typeface="Wingdings" pitchFamily="2" charset="2"/>
              </a:rPr>
              <a:t>million</a:t>
            </a:r>
            <a:endParaRPr lang="pl-PL" sz="2000" dirty="0" smtClean="0">
              <a:sym typeface="Wingdings" pitchFamily="2" charset="2"/>
            </a:endParaRPr>
          </a:p>
          <a:p>
            <a:pPr eaLnBrk="1" hangingPunct="1">
              <a:lnSpc>
                <a:spcPct val="90000"/>
              </a:lnSpc>
              <a:spcBef>
                <a:spcPct val="90000"/>
              </a:spcBef>
              <a:buClr>
                <a:schemeClr val="tx1"/>
              </a:buClr>
              <a:buNone/>
            </a:pPr>
            <a:endParaRPr lang="pl-PL" sz="2000" dirty="0" smtClean="0">
              <a:sym typeface="Wingdings" pitchFamily="2" charset="2"/>
            </a:endParaRPr>
          </a:p>
        </p:txBody>
      </p:sp>
    </p:spTree>
    <p:extLst>
      <p:ext uri="{BB962C8B-B14F-4D97-AF65-F5344CB8AC3E}">
        <p14:creationId xmlns:p14="http://schemas.microsoft.com/office/powerpoint/2010/main" val="232681693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500034" y="142852"/>
            <a:ext cx="8389938" cy="428604"/>
          </a:xfrm>
        </p:spPr>
        <p:txBody>
          <a:bodyPr>
            <a:noAutofit/>
          </a:bodyPr>
          <a:lstStyle/>
          <a:p>
            <a:pPr algn="l" eaLnBrk="1" hangingPunct="1"/>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dirty="0" err="1">
                <a:solidFill>
                  <a:srgbClr val="002060"/>
                </a:solidFill>
                <a:cs typeface="Arial" pitchFamily="34" charset="0"/>
              </a:rPr>
              <a:t>migrate</a:t>
            </a:r>
            <a:r>
              <a:rPr lang="pl-PL" sz="2800" b="1" dirty="0">
                <a:solidFill>
                  <a:srgbClr val="002060"/>
                </a:solidFill>
                <a:cs typeface="Arial" pitchFamily="34" charset="0"/>
              </a:rPr>
              <a:t>?</a:t>
            </a:r>
          </a:p>
        </p:txBody>
      </p:sp>
      <p:pic>
        <p:nvPicPr>
          <p:cNvPr id="149507" name="Picture 3"/>
          <p:cNvPicPr>
            <a:picLocks noChangeAspect="1" noChangeArrowheads="1"/>
          </p:cNvPicPr>
          <p:nvPr/>
        </p:nvPicPr>
        <p:blipFill>
          <a:blip r:embed="rId3" cstate="print"/>
          <a:srcRect/>
          <a:stretch>
            <a:fillRect/>
          </a:stretch>
        </p:blipFill>
        <p:spPr bwMode="auto">
          <a:xfrm>
            <a:off x="714348" y="673733"/>
            <a:ext cx="7751512" cy="6184267"/>
          </a:xfrm>
          <a:prstGeom prst="rect">
            <a:avLst/>
          </a:prstGeom>
          <a:noFill/>
          <a:ln w="9525" cap="flat" cmpd="sng">
            <a:noFill/>
            <a:prstDash val="solid"/>
            <a:miter lim="800000"/>
            <a:headEnd type="none" w="med" len="med"/>
            <a:tailEnd type="none" w="med" len="med"/>
          </a:ln>
          <a:effectLst/>
        </p:spPr>
      </p:pic>
      <p:sp>
        <p:nvSpPr>
          <p:cNvPr id="5" name="pole tekstowe 4"/>
          <p:cNvSpPr txBox="1"/>
          <p:nvPr/>
        </p:nvSpPr>
        <p:spPr>
          <a:xfrm>
            <a:off x="7215206" y="6581001"/>
            <a:ext cx="1928794" cy="276999"/>
          </a:xfrm>
          <a:prstGeom prst="rect">
            <a:avLst/>
          </a:prstGeom>
          <a:noFill/>
        </p:spPr>
        <p:txBody>
          <a:bodyPr wrap="square" rtlCol="0">
            <a:spAutoFit/>
          </a:bodyPr>
          <a:lstStyle/>
          <a:p>
            <a:pPr>
              <a:buNone/>
            </a:pPr>
            <a:r>
              <a:rPr lang="pl-PL" sz="1200" dirty="0" err="1" smtClean="0"/>
              <a:t>Source</a:t>
            </a:r>
            <a:r>
              <a:rPr lang="pl-PL" sz="1200" dirty="0" smtClean="0"/>
              <a:t>: HDR 2009</a:t>
            </a:r>
            <a:endParaRPr lang="pl-PL" sz="1200" dirty="0"/>
          </a:p>
        </p:txBody>
      </p:sp>
    </p:spTree>
    <p:extLst>
      <p:ext uri="{BB962C8B-B14F-4D97-AF65-F5344CB8AC3E}">
        <p14:creationId xmlns:p14="http://schemas.microsoft.com/office/powerpoint/2010/main" val="153880717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500034" y="0"/>
            <a:ext cx="8389938" cy="500043"/>
          </a:xfrm>
        </p:spPr>
        <p:txBody>
          <a:bodyPr>
            <a:noAutofit/>
          </a:bodyPr>
          <a:lstStyle/>
          <a:p>
            <a:pPr algn="l"/>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dirty="0" err="1">
                <a:solidFill>
                  <a:srgbClr val="002060"/>
                </a:solidFill>
                <a:cs typeface="Arial" pitchFamily="34" charset="0"/>
              </a:rPr>
              <a:t>migrate</a:t>
            </a:r>
            <a:r>
              <a:rPr lang="pl-PL" sz="2800" b="1" dirty="0">
                <a:solidFill>
                  <a:srgbClr val="002060"/>
                </a:solidFill>
                <a:cs typeface="Arial" pitchFamily="34" charset="0"/>
              </a:rPr>
              <a:t>?</a:t>
            </a:r>
          </a:p>
        </p:txBody>
      </p:sp>
      <p:pic>
        <p:nvPicPr>
          <p:cNvPr id="149506" name="Picture 2"/>
          <p:cNvPicPr>
            <a:picLocks noChangeAspect="1" noChangeArrowheads="1"/>
          </p:cNvPicPr>
          <p:nvPr/>
        </p:nvPicPr>
        <p:blipFill>
          <a:blip r:embed="rId3" cstate="print"/>
          <a:srcRect/>
          <a:stretch>
            <a:fillRect/>
          </a:stretch>
        </p:blipFill>
        <p:spPr bwMode="auto">
          <a:xfrm>
            <a:off x="1691680" y="449357"/>
            <a:ext cx="4320480" cy="6403173"/>
          </a:xfrm>
          <a:prstGeom prst="rect">
            <a:avLst/>
          </a:prstGeom>
          <a:noFill/>
          <a:ln w="9525" cap="flat" cmpd="sng">
            <a:noFill/>
            <a:prstDash val="solid"/>
            <a:miter lim="800000"/>
            <a:headEnd type="none" w="med" len="med"/>
            <a:tailEnd type="none" w="med" len="med"/>
          </a:ln>
          <a:effectLst/>
        </p:spPr>
      </p:pic>
      <p:sp>
        <p:nvSpPr>
          <p:cNvPr id="5" name="pole tekstowe 4"/>
          <p:cNvSpPr txBox="1"/>
          <p:nvPr/>
        </p:nvSpPr>
        <p:spPr>
          <a:xfrm>
            <a:off x="5857884" y="6581001"/>
            <a:ext cx="1928794" cy="276999"/>
          </a:xfrm>
          <a:prstGeom prst="rect">
            <a:avLst/>
          </a:prstGeom>
          <a:noFill/>
        </p:spPr>
        <p:txBody>
          <a:bodyPr wrap="square" rtlCol="0">
            <a:spAutoFit/>
          </a:bodyPr>
          <a:lstStyle/>
          <a:p>
            <a:pPr>
              <a:buNone/>
            </a:pPr>
            <a:r>
              <a:rPr lang="pl-PL" sz="1200" dirty="0" err="1" smtClean="0"/>
              <a:t>Source</a:t>
            </a:r>
            <a:r>
              <a:rPr lang="pl-PL" sz="1200" dirty="0" smtClean="0"/>
              <a:t>: HDR 2009</a:t>
            </a:r>
            <a:endParaRPr lang="pl-PL" sz="1200" dirty="0"/>
          </a:p>
        </p:txBody>
      </p:sp>
    </p:spTree>
    <p:extLst>
      <p:ext uri="{BB962C8B-B14F-4D97-AF65-F5344CB8AC3E}">
        <p14:creationId xmlns:p14="http://schemas.microsoft.com/office/powerpoint/2010/main" val="5368850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500034" y="0"/>
            <a:ext cx="8389938" cy="500043"/>
          </a:xfrm>
        </p:spPr>
        <p:txBody>
          <a:bodyPr>
            <a:noAutofit/>
          </a:bodyPr>
          <a:lstStyle/>
          <a:p>
            <a:pPr algn="l"/>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u="sng" dirty="0">
                <a:solidFill>
                  <a:srgbClr val="002060"/>
                </a:solidFill>
                <a:cs typeface="Arial" pitchFamily="34" charset="0"/>
              </a:rPr>
              <a:t>not</a:t>
            </a:r>
            <a:r>
              <a:rPr lang="pl-PL" sz="2800" b="1" dirty="0">
                <a:solidFill>
                  <a:srgbClr val="002060"/>
                </a:solidFill>
                <a:cs typeface="Arial" pitchFamily="34" charset="0"/>
              </a:rPr>
              <a:t> </a:t>
            </a:r>
            <a:r>
              <a:rPr lang="pl-PL" sz="2800" b="1" dirty="0" err="1">
                <a:solidFill>
                  <a:srgbClr val="002060"/>
                </a:solidFill>
                <a:cs typeface="Arial" pitchFamily="34" charset="0"/>
              </a:rPr>
              <a:t>migrate</a:t>
            </a:r>
            <a:r>
              <a:rPr lang="pl-PL" sz="2800" b="1" dirty="0">
                <a:solidFill>
                  <a:srgbClr val="002060"/>
                </a:solidFill>
                <a:cs typeface="Arial" pitchFamily="34" charset="0"/>
              </a:rPr>
              <a:t>?</a:t>
            </a:r>
          </a:p>
        </p:txBody>
      </p:sp>
      <p:pic>
        <p:nvPicPr>
          <p:cNvPr id="150530" name="Picture 2"/>
          <p:cNvPicPr>
            <a:picLocks noChangeAspect="1" noChangeArrowheads="1"/>
          </p:cNvPicPr>
          <p:nvPr/>
        </p:nvPicPr>
        <p:blipFill>
          <a:blip r:embed="rId3" cstate="print"/>
          <a:srcRect/>
          <a:stretch>
            <a:fillRect/>
          </a:stretch>
        </p:blipFill>
        <p:spPr bwMode="auto">
          <a:xfrm>
            <a:off x="0" y="1285859"/>
            <a:ext cx="9144000" cy="3964469"/>
          </a:xfrm>
          <a:prstGeom prst="rect">
            <a:avLst/>
          </a:prstGeom>
          <a:noFill/>
          <a:ln w="9525" cap="flat" cmpd="sng">
            <a:noFill/>
            <a:prstDash val="solid"/>
            <a:miter lim="800000"/>
            <a:headEnd type="none" w="med" len="med"/>
            <a:tailEnd type="none" w="med" len="med"/>
          </a:ln>
          <a:effectLst/>
        </p:spPr>
      </p:pic>
      <p:sp>
        <p:nvSpPr>
          <p:cNvPr id="5" name="pole tekstowe 4"/>
          <p:cNvSpPr txBox="1"/>
          <p:nvPr/>
        </p:nvSpPr>
        <p:spPr>
          <a:xfrm>
            <a:off x="7215206" y="5286388"/>
            <a:ext cx="1928794" cy="276999"/>
          </a:xfrm>
          <a:prstGeom prst="rect">
            <a:avLst/>
          </a:prstGeom>
          <a:noFill/>
        </p:spPr>
        <p:txBody>
          <a:bodyPr wrap="square" rtlCol="0">
            <a:spAutoFit/>
          </a:bodyPr>
          <a:lstStyle/>
          <a:p>
            <a:pPr>
              <a:buNone/>
            </a:pPr>
            <a:r>
              <a:rPr lang="pl-PL" sz="1200" dirty="0" err="1" smtClean="0"/>
              <a:t>Source</a:t>
            </a:r>
            <a:r>
              <a:rPr lang="pl-PL" sz="1200" dirty="0" smtClean="0"/>
              <a:t>: HDR 2009</a:t>
            </a:r>
            <a:endParaRPr lang="pl-PL" sz="1200" dirty="0"/>
          </a:p>
        </p:txBody>
      </p:sp>
    </p:spTree>
    <p:extLst>
      <p:ext uri="{BB962C8B-B14F-4D97-AF65-F5344CB8AC3E}">
        <p14:creationId xmlns:p14="http://schemas.microsoft.com/office/powerpoint/2010/main" val="91662058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81311" y="0"/>
            <a:ext cx="8389938" cy="500043"/>
          </a:xfrm>
        </p:spPr>
        <p:txBody>
          <a:bodyPr>
            <a:noAutofit/>
          </a:bodyPr>
          <a:lstStyle/>
          <a:p>
            <a:pPr algn="l"/>
            <a:r>
              <a:rPr lang="pl-PL" sz="2800" b="1" dirty="0">
                <a:solidFill>
                  <a:srgbClr val="002060"/>
                </a:solidFill>
                <a:cs typeface="Arial" pitchFamily="34" charset="0"/>
              </a:rPr>
              <a:t>Role of </a:t>
            </a:r>
            <a:r>
              <a:rPr lang="pl-PL" sz="2800" b="1" dirty="0" err="1">
                <a:solidFill>
                  <a:srgbClr val="002060"/>
                </a:solidFill>
                <a:cs typeface="Arial" pitchFamily="34" charset="0"/>
              </a:rPr>
              <a:t>temporary</a:t>
            </a:r>
            <a:r>
              <a:rPr lang="pl-PL" sz="2800" b="1" dirty="0">
                <a:solidFill>
                  <a:srgbClr val="002060"/>
                </a:solidFill>
                <a:cs typeface="Arial" pitchFamily="34" charset="0"/>
              </a:rPr>
              <a:t>/</a:t>
            </a:r>
            <a:r>
              <a:rPr lang="pl-PL" sz="2800" b="1" dirty="0" err="1">
                <a:solidFill>
                  <a:srgbClr val="002060"/>
                </a:solidFill>
                <a:cs typeface="Arial" pitchFamily="34" charset="0"/>
              </a:rPr>
              <a:t>circular</a:t>
            </a:r>
            <a:r>
              <a:rPr lang="pl-PL" sz="2800" b="1" dirty="0">
                <a:solidFill>
                  <a:srgbClr val="002060"/>
                </a:solidFill>
                <a:cs typeface="Arial" pitchFamily="34" charset="0"/>
              </a:rPr>
              <a:t> </a:t>
            </a:r>
            <a:r>
              <a:rPr lang="pl-PL" sz="2800" b="1" dirty="0" err="1">
                <a:solidFill>
                  <a:srgbClr val="002060"/>
                </a:solidFill>
                <a:cs typeface="Arial" pitchFamily="34" charset="0"/>
              </a:rPr>
              <a:t>migration</a:t>
            </a:r>
            <a:endParaRPr lang="pl-PL" sz="2800" b="1" dirty="0">
              <a:solidFill>
                <a:srgbClr val="002060"/>
              </a:solidFill>
              <a:cs typeface="Arial" pitchFamily="34" charset="0"/>
            </a:endParaRPr>
          </a:p>
        </p:txBody>
      </p:sp>
      <p:pic>
        <p:nvPicPr>
          <p:cNvPr id="2" name="Obraz 1"/>
          <p:cNvPicPr>
            <a:picLocks noChangeAspect="1"/>
          </p:cNvPicPr>
          <p:nvPr/>
        </p:nvPicPr>
        <p:blipFill>
          <a:blip r:embed="rId3"/>
          <a:stretch>
            <a:fillRect/>
          </a:stretch>
        </p:blipFill>
        <p:spPr>
          <a:xfrm>
            <a:off x="1756000" y="399754"/>
            <a:ext cx="5120256" cy="6443313"/>
          </a:xfrm>
          <a:prstGeom prst="rect">
            <a:avLst/>
          </a:prstGeom>
        </p:spPr>
      </p:pic>
      <p:sp>
        <p:nvSpPr>
          <p:cNvPr id="5" name="pole tekstowe 4"/>
          <p:cNvSpPr txBox="1"/>
          <p:nvPr/>
        </p:nvSpPr>
        <p:spPr>
          <a:xfrm>
            <a:off x="6765986" y="6566068"/>
            <a:ext cx="2486534" cy="276999"/>
          </a:xfrm>
          <a:prstGeom prst="rect">
            <a:avLst/>
          </a:prstGeom>
          <a:noFill/>
        </p:spPr>
        <p:txBody>
          <a:bodyPr wrap="square" rtlCol="0">
            <a:spAutoFit/>
          </a:bodyPr>
          <a:lstStyle/>
          <a:p>
            <a:pPr>
              <a:buNone/>
            </a:pPr>
            <a:r>
              <a:rPr lang="pl-PL" sz="1200" dirty="0" smtClean="0"/>
              <a:t>Source: </a:t>
            </a:r>
            <a:r>
              <a:rPr lang="pl-PL" sz="1200" dirty="0" err="1" smtClean="0"/>
              <a:t>Wickramasekara</a:t>
            </a:r>
            <a:r>
              <a:rPr lang="pl-PL" sz="1200" dirty="0" smtClean="0"/>
              <a:t> 2011</a:t>
            </a:r>
            <a:endParaRPr lang="pl-PL" sz="1200" dirty="0"/>
          </a:p>
        </p:txBody>
      </p:sp>
    </p:spTree>
    <p:extLst>
      <p:ext uri="{BB962C8B-B14F-4D97-AF65-F5344CB8AC3E}">
        <p14:creationId xmlns:p14="http://schemas.microsoft.com/office/powerpoint/2010/main" val="113947088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99592" y="46178"/>
            <a:ext cx="9144000" cy="381000"/>
          </a:xfrm>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pl-PL" sz="2800" b="1" dirty="0">
              <a:solidFill>
                <a:srgbClr val="002060"/>
              </a:solidFill>
              <a:cs typeface="Arial" pitchFamily="34" charset="0"/>
            </a:endParaRPr>
          </a:p>
        </p:txBody>
      </p:sp>
      <p:sp>
        <p:nvSpPr>
          <p:cNvPr id="14339" name="Rectangle 3"/>
          <p:cNvSpPr>
            <a:spLocks noChangeArrowheads="1"/>
          </p:cNvSpPr>
          <p:nvPr/>
        </p:nvSpPr>
        <p:spPr bwMode="auto">
          <a:xfrm>
            <a:off x="5076825" y="6477000"/>
            <a:ext cx="4067175" cy="549275"/>
          </a:xfrm>
          <a:prstGeom prst="rect">
            <a:avLst/>
          </a:prstGeom>
          <a:noFill/>
          <a:ln w="9525">
            <a:noFill/>
            <a:miter lim="800000"/>
            <a:headEnd/>
            <a:tailEnd/>
          </a:ln>
        </p:spPr>
        <p:txBody>
          <a:bodyPr>
            <a:spAutoFit/>
          </a:bodyPr>
          <a:lstStyle/>
          <a:p>
            <a:r>
              <a:rPr lang="en-US" sz="1200" b="0" i="1">
                <a:solidFill>
                  <a:schemeClr val="tx1"/>
                </a:solidFill>
                <a:latin typeface="Arial" charset="0"/>
                <a:cs typeface="Times New Roman" pitchFamily="18" charset="0"/>
              </a:rPr>
              <a:t>Source: Own elaboration based on Massey 1999.</a:t>
            </a:r>
            <a:endParaRPr lang="pl-PL" sz="1200" b="0">
              <a:solidFill>
                <a:schemeClr val="tx1"/>
              </a:solidFill>
              <a:latin typeface="Arial" charset="0"/>
              <a:cs typeface="Times New Roman" pitchFamily="18" charset="0"/>
            </a:endParaRPr>
          </a:p>
          <a:p>
            <a:pPr eaLnBrk="0" hangingPunct="0"/>
            <a:endParaRPr lang="pl-PL" sz="1800" b="0">
              <a:solidFill>
                <a:schemeClr val="tx1"/>
              </a:solidFill>
              <a:latin typeface="Arial" charset="0"/>
            </a:endParaRPr>
          </a:p>
        </p:txBody>
      </p:sp>
      <p:pic>
        <p:nvPicPr>
          <p:cNvPr id="14340" name="Picture 4"/>
          <p:cNvPicPr>
            <a:picLocks noChangeAspect="1" noChangeArrowheads="1"/>
          </p:cNvPicPr>
          <p:nvPr/>
        </p:nvPicPr>
        <p:blipFill>
          <a:blip r:embed="rId2" cstate="print"/>
          <a:srcRect/>
          <a:stretch>
            <a:fillRect/>
          </a:stretch>
        </p:blipFill>
        <p:spPr bwMode="auto">
          <a:xfrm>
            <a:off x="250824" y="620712"/>
            <a:ext cx="8497639" cy="5746023"/>
          </a:xfrm>
          <a:prstGeom prst="rect">
            <a:avLst/>
          </a:prstGeom>
          <a:noFill/>
          <a:ln w="9525">
            <a:noFill/>
            <a:miter lim="800000"/>
            <a:headEnd/>
            <a:tailEnd/>
          </a:ln>
        </p:spPr>
      </p:pic>
    </p:spTree>
    <p:extLst>
      <p:ext uri="{BB962C8B-B14F-4D97-AF65-F5344CB8AC3E}">
        <p14:creationId xmlns:p14="http://schemas.microsoft.com/office/powerpoint/2010/main" val="4239987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000" b="1" dirty="0" err="1" smtClean="0"/>
              <a:t>Permanency</a:t>
            </a:r>
            <a:r>
              <a:rPr lang="pl-PL" sz="2000" b="1" dirty="0" smtClean="0"/>
              <a:t> </a:t>
            </a:r>
            <a:r>
              <a:rPr lang="pl-PL" sz="2000" b="1" dirty="0" err="1" smtClean="0"/>
              <a:t>assumed</a:t>
            </a:r>
            <a:r>
              <a:rPr lang="pl-PL" sz="2000" b="1" dirty="0" smtClean="0"/>
              <a:t> (?)</a:t>
            </a:r>
          </a:p>
          <a:p>
            <a:pPr>
              <a:spcBef>
                <a:spcPct val="70000"/>
              </a:spcBef>
              <a:buFont typeface="Wingdings" pitchFamily="2" charset="2"/>
              <a:buChar char="q"/>
            </a:pPr>
            <a:r>
              <a:rPr lang="pl-PL" sz="2000" b="1" dirty="0" err="1" smtClean="0"/>
              <a:t>Neoclassical</a:t>
            </a:r>
            <a:r>
              <a:rPr lang="pl-PL" sz="2000" b="1" dirty="0" smtClean="0"/>
              <a:t> </a:t>
            </a:r>
            <a:r>
              <a:rPr lang="pl-PL" sz="2000" b="1" dirty="0" err="1" smtClean="0"/>
              <a:t>economics</a:t>
            </a:r>
            <a:r>
              <a:rPr lang="pl-PL" sz="2000" b="1" dirty="0" smtClean="0"/>
              <a:t> (H-O model): </a:t>
            </a:r>
            <a:r>
              <a:rPr lang="pl-PL" sz="2000" i="1" dirty="0">
                <a:sym typeface="Wingdings" pitchFamily="2" charset="2"/>
              </a:rPr>
              <a:t> </a:t>
            </a:r>
            <a:r>
              <a:rPr lang="en-US" sz="2000" dirty="0">
                <a:cs typeface="Times New Roman" pitchFamily="18" charset="0"/>
                <a:sym typeface="Wingdings" pitchFamily="2" charset="2"/>
              </a:rPr>
              <a:t>migration is perceived purely instrumentally, as a consequence of wage differential and as a means to equalize inequalities in wages and living conditions on the international </a:t>
            </a:r>
            <a:r>
              <a:rPr lang="en-US" sz="2000" dirty="0" smtClean="0">
                <a:cs typeface="Times New Roman" pitchFamily="18" charset="0"/>
                <a:sym typeface="Wingdings" pitchFamily="2" charset="2"/>
              </a:rPr>
              <a:t>level</a:t>
            </a:r>
            <a:r>
              <a:rPr lang="pl-PL" sz="2000" i="1" dirty="0" smtClean="0">
                <a:sym typeface="Wingdings" pitchFamily="2" charset="2"/>
              </a:rPr>
              <a:t>; </a:t>
            </a:r>
            <a:r>
              <a:rPr lang="pl-PL" sz="2000" dirty="0" err="1" smtClean="0">
                <a:sym typeface="Wingdings" pitchFamily="2" charset="2"/>
              </a:rPr>
              <a:t>international</a:t>
            </a:r>
            <a:r>
              <a:rPr lang="pl-PL" sz="2000" dirty="0" smtClean="0">
                <a:sym typeface="Wingdings" pitchFamily="2" charset="2"/>
              </a:rPr>
              <a:t> trade and </a:t>
            </a:r>
            <a:r>
              <a:rPr lang="pl-PL" sz="2000" dirty="0" err="1" smtClean="0">
                <a:sym typeface="Wingdings" pitchFamily="2" charset="2"/>
              </a:rPr>
              <a:t>capital</a:t>
            </a:r>
            <a:r>
              <a:rPr lang="pl-PL" sz="2000" dirty="0" smtClean="0">
                <a:sym typeface="Wingdings" pitchFamily="2" charset="2"/>
              </a:rPr>
              <a:t> </a:t>
            </a:r>
            <a:r>
              <a:rPr lang="pl-PL" sz="2000" dirty="0" err="1" smtClean="0">
                <a:sym typeface="Wingdings" pitchFamily="2" charset="2"/>
              </a:rPr>
              <a:t>flows</a:t>
            </a:r>
            <a:r>
              <a:rPr lang="pl-PL" sz="2000" dirty="0" smtClean="0">
                <a:sym typeface="Wingdings" pitchFamily="2" charset="2"/>
              </a:rPr>
              <a:t> as </a:t>
            </a:r>
            <a:r>
              <a:rPr lang="pl-PL" sz="2000" dirty="0" err="1" smtClean="0">
                <a:sym typeface="Wingdings" pitchFamily="2" charset="2"/>
              </a:rPr>
              <a:t>substitutes</a:t>
            </a:r>
            <a:r>
              <a:rPr lang="pl-PL" sz="2000" dirty="0" smtClean="0">
                <a:sym typeface="Wingdings" pitchFamily="2" charset="2"/>
              </a:rPr>
              <a:t> to </a:t>
            </a:r>
            <a:r>
              <a:rPr lang="pl-PL" sz="2000" dirty="0" err="1" smtClean="0">
                <a:sym typeface="Wingdings" pitchFamily="2" charset="2"/>
              </a:rPr>
              <a:t>migration</a:t>
            </a:r>
            <a:r>
              <a:rPr lang="pl-PL" sz="2000" dirty="0" smtClean="0">
                <a:sym typeface="Wingdings" pitchFamily="2" charset="2"/>
              </a:rPr>
              <a:t> </a:t>
            </a:r>
            <a:r>
              <a:rPr lang="pl-PL" sz="2000" dirty="0" err="1" smtClean="0">
                <a:sym typeface="Wingdings" pitchFamily="2" charset="2"/>
              </a:rPr>
              <a:t>flows</a:t>
            </a:r>
            <a:endParaRPr lang="pl-PL" sz="2000" dirty="0"/>
          </a:p>
          <a:p>
            <a:pPr>
              <a:spcBef>
                <a:spcPct val="70000"/>
              </a:spcBef>
              <a:buFont typeface="Wingdings" pitchFamily="2" charset="2"/>
              <a:buChar char="q"/>
            </a:pPr>
            <a:r>
              <a:rPr lang="pl-PL" sz="2000" b="1" dirty="0" err="1" smtClean="0">
                <a:sym typeface="Wingdings" panose="05000000000000000000" pitchFamily="2" charset="2"/>
              </a:rPr>
              <a:t>Structural</a:t>
            </a:r>
            <a:r>
              <a:rPr lang="pl-PL" sz="2000" b="1" dirty="0" smtClean="0">
                <a:sym typeface="Wingdings" panose="05000000000000000000" pitchFamily="2" charset="2"/>
              </a:rPr>
              <a:t> </a:t>
            </a:r>
            <a:r>
              <a:rPr lang="pl-PL" sz="2000" b="1" dirty="0" err="1" smtClean="0">
                <a:sym typeface="Wingdings" panose="05000000000000000000" pitchFamily="2" charset="2"/>
              </a:rPr>
              <a:t>approaches</a:t>
            </a:r>
            <a:r>
              <a:rPr lang="pl-PL" sz="2000" b="1" dirty="0" smtClean="0">
                <a:sym typeface="Wingdings" panose="05000000000000000000" pitchFamily="2" charset="2"/>
              </a:rPr>
              <a:t> </a:t>
            </a:r>
            <a:r>
              <a:rPr lang="pl-PL" sz="2000" dirty="0" smtClean="0">
                <a:sym typeface="Wingdings" panose="05000000000000000000" pitchFamily="2" charset="2"/>
              </a:rPr>
              <a:t> </a:t>
            </a:r>
            <a:r>
              <a:rPr lang="pl-PL" sz="2000" dirty="0" err="1" smtClean="0">
                <a:sym typeface="Wingdings" panose="05000000000000000000" pitchFamily="2" charset="2"/>
              </a:rPr>
              <a:t>world</a:t>
            </a:r>
            <a:r>
              <a:rPr lang="pl-PL" sz="2000" dirty="0" smtClean="0">
                <a:sym typeface="Wingdings" panose="05000000000000000000" pitchFamily="2" charset="2"/>
              </a:rPr>
              <a:t> system </a:t>
            </a:r>
            <a:r>
              <a:rPr lang="pl-PL" sz="2000" dirty="0" err="1" smtClean="0">
                <a:sym typeface="Wingdings" panose="05000000000000000000" pitchFamily="2" charset="2"/>
              </a:rPr>
              <a:t>theory</a:t>
            </a:r>
            <a:r>
              <a:rPr lang="pl-PL" sz="2000" dirty="0" smtClean="0">
                <a:sym typeface="Wingdings" panose="05000000000000000000" pitchFamily="2" charset="2"/>
              </a:rPr>
              <a:t>: mobile </a:t>
            </a:r>
            <a:r>
              <a:rPr lang="pl-PL" sz="2000" dirty="0" err="1" smtClean="0">
                <a:sym typeface="Wingdings" panose="05000000000000000000" pitchFamily="2" charset="2"/>
              </a:rPr>
              <a:t>populations</a:t>
            </a:r>
            <a:r>
              <a:rPr lang="pl-PL" sz="2000" dirty="0" smtClean="0">
                <a:sym typeface="Wingdings" panose="05000000000000000000" pitchFamily="2" charset="2"/>
              </a:rPr>
              <a:t> as </a:t>
            </a:r>
            <a:r>
              <a:rPr lang="pl-PL" sz="2000" dirty="0" err="1" smtClean="0">
                <a:sym typeface="Wingdings" panose="05000000000000000000" pitchFamily="2" charset="2"/>
              </a:rPr>
              <a:t>an</a:t>
            </a:r>
            <a:r>
              <a:rPr lang="pl-PL" sz="2000" dirty="0" smtClean="0">
                <a:sym typeface="Wingdings" panose="05000000000000000000" pitchFamily="2" charset="2"/>
              </a:rPr>
              <a:t> </a:t>
            </a:r>
            <a:r>
              <a:rPr lang="pl-PL" sz="2000" dirty="0" err="1" smtClean="0">
                <a:sym typeface="Wingdings" panose="05000000000000000000" pitchFamily="2" charset="2"/>
              </a:rPr>
              <a:t>outcome</a:t>
            </a:r>
            <a:r>
              <a:rPr lang="pl-PL" sz="2000" dirty="0" smtClean="0">
                <a:sym typeface="Wingdings" panose="05000000000000000000" pitchFamily="2" charset="2"/>
              </a:rPr>
              <a:t> of </a:t>
            </a:r>
            <a:r>
              <a:rPr lang="pl-PL" sz="2000" dirty="0" err="1" smtClean="0">
                <a:sym typeface="Wingdings" panose="05000000000000000000" pitchFamily="2" charset="2"/>
              </a:rPr>
              <a:t>capitalist</a:t>
            </a:r>
            <a:r>
              <a:rPr lang="pl-PL" sz="2000" dirty="0" smtClean="0">
                <a:sym typeface="Wingdings" panose="05000000000000000000" pitchFamily="2" charset="2"/>
              </a:rPr>
              <a:t> </a:t>
            </a:r>
            <a:r>
              <a:rPr lang="pl-PL" sz="2000" dirty="0" err="1" smtClean="0">
                <a:sym typeface="Wingdings" panose="05000000000000000000" pitchFamily="2" charset="2"/>
              </a:rPr>
              <a:t>penetration</a:t>
            </a:r>
            <a:r>
              <a:rPr lang="pl-PL" sz="2000" dirty="0" smtClean="0">
                <a:sym typeface="Wingdings" panose="05000000000000000000" pitchFamily="2" charset="2"/>
              </a:rPr>
              <a:t>; </a:t>
            </a:r>
            <a:r>
              <a:rPr lang="pl-PL" sz="2000" dirty="0" err="1" smtClean="0">
                <a:sym typeface="Wingdings" panose="05000000000000000000" pitchFamily="2" charset="2"/>
              </a:rPr>
              <a:t>decisive</a:t>
            </a:r>
            <a:r>
              <a:rPr lang="pl-PL" sz="2000" dirty="0" smtClean="0">
                <a:sym typeface="Wingdings" panose="05000000000000000000" pitchFamily="2" charset="2"/>
              </a:rPr>
              <a:t> role of </a:t>
            </a:r>
            <a:r>
              <a:rPr lang="pl-PL" sz="2000" dirty="0" err="1" smtClean="0">
                <a:sym typeface="Wingdings" panose="05000000000000000000" pitchFamily="2" charset="2"/>
              </a:rPr>
              <a:t>structure</a:t>
            </a:r>
            <a:r>
              <a:rPr lang="pl-PL" sz="2000" dirty="0" smtClean="0">
                <a:sym typeface="Wingdings" panose="05000000000000000000" pitchFamily="2" charset="2"/>
              </a:rPr>
              <a:t> of </a:t>
            </a:r>
            <a:r>
              <a:rPr lang="pl-PL" sz="2000" dirty="0" err="1" smtClean="0">
                <a:sym typeface="Wingdings" panose="05000000000000000000" pitchFamily="2" charset="2"/>
              </a:rPr>
              <a:t>power</a:t>
            </a:r>
            <a:r>
              <a:rPr lang="pl-PL" sz="2000" dirty="0" smtClean="0">
                <a:sym typeface="Wingdings" panose="05000000000000000000" pitchFamily="2" charset="2"/>
              </a:rPr>
              <a:t> (</a:t>
            </a:r>
            <a:r>
              <a:rPr lang="pl-PL" sz="2000" dirty="0" err="1" smtClean="0">
                <a:sym typeface="Wingdings" panose="05000000000000000000" pitchFamily="2" charset="2"/>
              </a:rPr>
              <a:t>political</a:t>
            </a:r>
            <a:r>
              <a:rPr lang="pl-PL" sz="2000" dirty="0" smtClean="0">
                <a:sym typeface="Wingdings" panose="05000000000000000000" pitchFamily="2" charset="2"/>
              </a:rPr>
              <a:t>/</a:t>
            </a:r>
            <a:r>
              <a:rPr lang="pl-PL" sz="2000" dirty="0" err="1" smtClean="0">
                <a:sym typeface="Wingdings" panose="05000000000000000000" pitchFamily="2" charset="2"/>
              </a:rPr>
              <a:t>economic</a:t>
            </a:r>
            <a:r>
              <a:rPr lang="pl-PL" sz="2000" dirty="0" smtClean="0">
                <a:sym typeface="Wingdings" panose="05000000000000000000" pitchFamily="2" charset="2"/>
              </a:rPr>
              <a:t>) and </a:t>
            </a:r>
            <a:r>
              <a:rPr lang="pl-PL" sz="2000" dirty="0" err="1" smtClean="0">
                <a:sym typeface="Wingdings" panose="05000000000000000000" pitchFamily="2" charset="2"/>
              </a:rPr>
              <a:t>links</a:t>
            </a:r>
            <a:r>
              <a:rPr lang="pl-PL" sz="2000" dirty="0" smtClean="0">
                <a:sym typeface="Wingdings" panose="05000000000000000000" pitchFamily="2" charset="2"/>
              </a:rPr>
              <a:t> </a:t>
            </a:r>
            <a:r>
              <a:rPr lang="pl-PL" sz="2000" dirty="0" err="1" smtClean="0">
                <a:sym typeface="Wingdings" panose="05000000000000000000" pitchFamily="2" charset="2"/>
              </a:rPr>
              <a:t>within</a:t>
            </a:r>
            <a:r>
              <a:rPr lang="pl-PL" sz="2000" dirty="0" smtClean="0">
                <a:sym typeface="Wingdings" panose="05000000000000000000" pitchFamily="2" charset="2"/>
              </a:rPr>
              <a:t> the </a:t>
            </a:r>
            <a:r>
              <a:rPr lang="pl-PL" sz="2000" dirty="0" err="1" smtClean="0">
                <a:sym typeface="Wingdings" panose="05000000000000000000" pitchFamily="2" charset="2"/>
              </a:rPr>
              <a:t>stratified</a:t>
            </a:r>
            <a:r>
              <a:rPr lang="pl-PL" sz="2000" dirty="0" smtClean="0">
                <a:sym typeface="Wingdings" panose="05000000000000000000" pitchFamily="2" charset="2"/>
              </a:rPr>
              <a:t> </a:t>
            </a:r>
            <a:r>
              <a:rPr lang="pl-PL" sz="2000" dirty="0" err="1" smtClean="0">
                <a:sym typeface="Wingdings" panose="05000000000000000000" pitchFamily="2" charset="2"/>
              </a:rPr>
              <a:t>world</a:t>
            </a:r>
            <a:r>
              <a:rPr lang="pl-PL" sz="2000" dirty="0" smtClean="0">
                <a:sym typeface="Wingdings" panose="05000000000000000000" pitchFamily="2" charset="2"/>
              </a:rPr>
              <a:t> order</a:t>
            </a:r>
          </a:p>
          <a:p>
            <a:pPr>
              <a:spcBef>
                <a:spcPct val="70000"/>
              </a:spcBef>
              <a:buFont typeface="Wingdings" pitchFamily="2" charset="2"/>
              <a:buChar char="q"/>
            </a:pPr>
            <a:r>
              <a:rPr lang="pl-PL" sz="2000" b="1" dirty="0" smtClean="0">
                <a:sym typeface="Wingdings" panose="05000000000000000000" pitchFamily="2" charset="2"/>
              </a:rPr>
              <a:t>Human </a:t>
            </a:r>
            <a:r>
              <a:rPr lang="pl-PL" sz="2000" b="1" dirty="0" err="1" smtClean="0">
                <a:sym typeface="Wingdings" panose="05000000000000000000" pitchFamily="2" charset="2"/>
              </a:rPr>
              <a:t>capital</a:t>
            </a:r>
            <a:r>
              <a:rPr lang="pl-PL" sz="2000" b="1" dirty="0" smtClean="0">
                <a:sym typeface="Wingdings" panose="05000000000000000000" pitchFamily="2" charset="2"/>
              </a:rPr>
              <a:t> </a:t>
            </a:r>
            <a:r>
              <a:rPr lang="pl-PL" sz="2000" b="1" dirty="0" err="1" smtClean="0">
                <a:sym typeface="Wingdings" panose="05000000000000000000" pitchFamily="2" charset="2"/>
              </a:rPr>
              <a:t>approach</a:t>
            </a:r>
            <a:r>
              <a:rPr lang="pl-PL" sz="2000" b="1" dirty="0" smtClean="0">
                <a:sym typeface="Wingdings" panose="05000000000000000000" pitchFamily="2" charset="2"/>
              </a:rPr>
              <a:t> </a:t>
            </a:r>
            <a:r>
              <a:rPr lang="pl-PL" sz="2000" dirty="0" smtClean="0">
                <a:sym typeface="Wingdings" panose="05000000000000000000" pitchFamily="2" charset="2"/>
              </a:rPr>
              <a:t> </a:t>
            </a:r>
            <a:r>
              <a:rPr lang="pl-PL" sz="2000" dirty="0" smtClean="0"/>
              <a:t>m</a:t>
            </a:r>
            <a:r>
              <a:rPr lang="en-US" sz="2000" dirty="0" err="1" smtClean="0">
                <a:cs typeface="Arial" charset="0"/>
              </a:rPr>
              <a:t>igration</a:t>
            </a:r>
            <a:r>
              <a:rPr lang="en-US" sz="2000" dirty="0" smtClean="0">
                <a:cs typeface="Arial" charset="0"/>
              </a:rPr>
              <a:t> </a:t>
            </a:r>
            <a:r>
              <a:rPr lang="en-US" sz="2000" dirty="0">
                <a:cs typeface="Arial" charset="0"/>
              </a:rPr>
              <a:t>as an </a:t>
            </a:r>
            <a:r>
              <a:rPr lang="en-US" sz="2000" b="1" dirty="0">
                <a:cs typeface="Arial" charset="0"/>
              </a:rPr>
              <a:t>investment </a:t>
            </a:r>
            <a:r>
              <a:rPr lang="en-US" sz="2000" dirty="0">
                <a:cs typeface="Arial" charset="0"/>
              </a:rPr>
              <a:t>decision met with an intention to find maximal pay for </a:t>
            </a:r>
            <a:r>
              <a:rPr lang="pl-PL" sz="2000" dirty="0"/>
              <a:t>a </a:t>
            </a:r>
            <a:r>
              <a:rPr lang="en-US" sz="2000" dirty="0">
                <a:cs typeface="Arial" charset="0"/>
              </a:rPr>
              <a:t>given level of skills </a:t>
            </a:r>
            <a:r>
              <a:rPr lang="pl-PL" sz="2000" dirty="0">
                <a:sym typeface="Wingdings" pitchFamily="2" charset="2"/>
              </a:rPr>
              <a:t> </a:t>
            </a:r>
            <a:r>
              <a:rPr lang="en-US" sz="2000" dirty="0">
                <a:cs typeface="Arial" charset="0"/>
              </a:rPr>
              <a:t>investment which improves the productivity of human capital </a:t>
            </a:r>
            <a:r>
              <a:rPr lang="pl-PL" sz="2000" dirty="0" smtClean="0">
                <a:cs typeface="Arial" charset="0"/>
                <a:sym typeface="Wingdings" panose="05000000000000000000" pitchFamily="2" charset="2"/>
              </a:rPr>
              <a:t> BUT: </a:t>
            </a:r>
            <a:r>
              <a:rPr lang="pl-PL" sz="2000" dirty="0" err="1" smtClean="0">
                <a:cs typeface="Arial" charset="0"/>
                <a:sym typeface="Wingdings" panose="05000000000000000000" pitchFamily="2" charset="2"/>
              </a:rPr>
              <a:t>selectivity</a:t>
            </a:r>
            <a:r>
              <a:rPr lang="pl-PL" sz="2000" dirty="0" smtClean="0">
                <a:cs typeface="Arial" charset="0"/>
                <a:sym typeface="Wingdings" panose="05000000000000000000" pitchFamily="2" charset="2"/>
              </a:rPr>
              <a:t> of </a:t>
            </a:r>
            <a:r>
              <a:rPr lang="pl-PL" sz="2000" dirty="0" err="1" smtClean="0">
                <a:cs typeface="Arial" charset="0"/>
                <a:sym typeface="Wingdings" panose="05000000000000000000" pitchFamily="2" charset="2"/>
              </a:rPr>
              <a:t>migration</a:t>
            </a:r>
            <a:r>
              <a:rPr lang="pl-PL" sz="2000" dirty="0" smtClean="0">
                <a:cs typeface="Arial" charset="0"/>
                <a:sym typeface="Wingdings" panose="05000000000000000000" pitchFamily="2" charset="2"/>
              </a:rPr>
              <a:t> as </a:t>
            </a:r>
            <a:r>
              <a:rPr lang="pl-PL" sz="2000" dirty="0" err="1" smtClean="0">
                <a:cs typeface="Arial" charset="0"/>
                <a:sym typeface="Wingdings" panose="05000000000000000000" pitchFamily="2" charset="2"/>
              </a:rPr>
              <a:t>an</a:t>
            </a:r>
            <a:r>
              <a:rPr lang="pl-PL" sz="2000" dirty="0" smtClean="0">
                <a:cs typeface="Arial" charset="0"/>
                <a:sym typeface="Wingdings" panose="05000000000000000000" pitchFamily="2" charset="2"/>
              </a:rPr>
              <a:t> </a:t>
            </a:r>
            <a:r>
              <a:rPr lang="pl-PL" sz="2000" dirty="0" err="1" smtClean="0">
                <a:cs typeface="Arial" charset="0"/>
                <a:sym typeface="Wingdings" panose="05000000000000000000" pitchFamily="2" charset="2"/>
              </a:rPr>
              <a:t>issue</a:t>
            </a:r>
            <a:r>
              <a:rPr lang="pl-PL" sz="2000" dirty="0" smtClean="0">
                <a:cs typeface="Arial" charset="0"/>
                <a:sym typeface="Wingdings" panose="05000000000000000000" pitchFamily="2" charset="2"/>
              </a:rPr>
              <a:t>!</a:t>
            </a:r>
            <a:endParaRPr lang="pl-PL" sz="2000" dirty="0"/>
          </a:p>
          <a:p>
            <a:pPr>
              <a:spcBef>
                <a:spcPct val="70000"/>
              </a:spcBef>
              <a:buFont typeface="Wingdings" pitchFamily="2" charset="2"/>
              <a:buChar char="q"/>
            </a:pPr>
            <a:endParaRPr lang="pl-PL" sz="2400" dirty="0" smtClean="0">
              <a:sym typeface="Wingdings" panose="05000000000000000000" pitchFamily="2" charset="2"/>
            </a:endParaRPr>
          </a:p>
        </p:txBody>
      </p:sp>
    </p:spTree>
    <p:extLst>
      <p:ext uri="{BB962C8B-B14F-4D97-AF65-F5344CB8AC3E}">
        <p14:creationId xmlns:p14="http://schemas.microsoft.com/office/powerpoint/2010/main" val="2450388457"/>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000" b="1" dirty="0" smtClean="0"/>
              <a:t>Critical </a:t>
            </a:r>
            <a:r>
              <a:rPr lang="pl-PL" sz="2000" b="1" dirty="0" err="1" smtClean="0"/>
              <a:t>importance</a:t>
            </a:r>
            <a:r>
              <a:rPr lang="pl-PL" sz="2000" b="1" dirty="0" smtClean="0"/>
              <a:t> of </a:t>
            </a:r>
            <a:r>
              <a:rPr lang="pl-PL" sz="2000" b="1" dirty="0" err="1" smtClean="0"/>
              <a:t>temporariness</a:t>
            </a:r>
            <a:r>
              <a:rPr lang="pl-PL" sz="2000" b="1" dirty="0" smtClean="0"/>
              <a:t>:</a:t>
            </a:r>
          </a:p>
          <a:p>
            <a:pPr>
              <a:spcBef>
                <a:spcPct val="70000"/>
              </a:spcBef>
              <a:buFont typeface="Wingdings" pitchFamily="2" charset="2"/>
              <a:buChar char="q"/>
            </a:pPr>
            <a:r>
              <a:rPr lang="pl-PL" sz="2000" dirty="0" smtClean="0"/>
              <a:t>Dual </a:t>
            </a:r>
            <a:r>
              <a:rPr lang="pl-PL" sz="2000" dirty="0" err="1" smtClean="0"/>
              <a:t>labor</a:t>
            </a:r>
            <a:r>
              <a:rPr lang="pl-PL" sz="2000" dirty="0" smtClean="0"/>
              <a:t> market </a:t>
            </a:r>
            <a:r>
              <a:rPr lang="pl-PL" sz="2000" dirty="0" err="1" smtClean="0"/>
              <a:t>theory</a:t>
            </a:r>
            <a:endParaRPr lang="pl-PL" sz="2000" dirty="0" smtClean="0"/>
          </a:p>
          <a:p>
            <a:pPr>
              <a:spcBef>
                <a:spcPct val="70000"/>
              </a:spcBef>
              <a:buFont typeface="Wingdings" pitchFamily="2" charset="2"/>
              <a:buChar char="q"/>
            </a:pPr>
            <a:r>
              <a:rPr lang="pl-PL" sz="2000" dirty="0" smtClean="0">
                <a:sym typeface="Wingdings" panose="05000000000000000000" pitchFamily="2" charset="2"/>
              </a:rPr>
              <a:t>NELM</a:t>
            </a:r>
          </a:p>
          <a:p>
            <a:pPr>
              <a:spcBef>
                <a:spcPct val="70000"/>
              </a:spcBef>
              <a:buFont typeface="Wingdings" pitchFamily="2" charset="2"/>
              <a:buChar char="q"/>
            </a:pPr>
            <a:r>
              <a:rPr lang="pl-PL" sz="2000" dirty="0" smtClean="0">
                <a:sym typeface="Wingdings" panose="05000000000000000000" pitchFamily="2" charset="2"/>
              </a:rPr>
              <a:t>Network </a:t>
            </a:r>
            <a:r>
              <a:rPr lang="pl-PL" sz="2000" dirty="0" err="1" smtClean="0">
                <a:sym typeface="Wingdings" panose="05000000000000000000" pitchFamily="2" charset="2"/>
              </a:rPr>
              <a:t>theory</a:t>
            </a:r>
            <a:r>
              <a:rPr lang="pl-PL" sz="2000" dirty="0" smtClean="0">
                <a:sym typeface="Wingdings" panose="05000000000000000000" pitchFamily="2" charset="2"/>
              </a:rPr>
              <a:t>/</a:t>
            </a:r>
            <a:r>
              <a:rPr lang="pl-PL" sz="2000" dirty="0" err="1" smtClean="0">
                <a:sym typeface="Wingdings" panose="05000000000000000000" pitchFamily="2" charset="2"/>
              </a:rPr>
              <a:t>theories</a:t>
            </a:r>
            <a:endParaRPr lang="pl-PL" sz="2000" dirty="0" smtClean="0">
              <a:sym typeface="Wingdings" panose="05000000000000000000" pitchFamily="2" charset="2"/>
            </a:endParaRPr>
          </a:p>
        </p:txBody>
      </p:sp>
    </p:spTree>
    <p:extLst>
      <p:ext uri="{BB962C8B-B14F-4D97-AF65-F5344CB8AC3E}">
        <p14:creationId xmlns:p14="http://schemas.microsoft.com/office/powerpoint/2010/main" val="2596725056"/>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400" b="1" dirty="0" smtClean="0"/>
              <a:t>Dual </a:t>
            </a:r>
            <a:r>
              <a:rPr lang="pl-PL" sz="2400" b="1" dirty="0" err="1" smtClean="0"/>
              <a:t>labor</a:t>
            </a:r>
            <a:r>
              <a:rPr lang="pl-PL" sz="2400" b="1" dirty="0" smtClean="0"/>
              <a:t> market </a:t>
            </a:r>
            <a:r>
              <a:rPr lang="pl-PL" sz="2400" b="1" dirty="0" err="1" smtClean="0"/>
              <a:t>theory</a:t>
            </a:r>
            <a:r>
              <a:rPr lang="pl-PL" sz="2400" b="1" dirty="0" smtClean="0"/>
              <a:t> – </a:t>
            </a:r>
            <a:r>
              <a:rPr lang="pl-PL" sz="2400" b="1" dirty="0" err="1" smtClean="0"/>
              <a:t>primary</a:t>
            </a:r>
            <a:r>
              <a:rPr lang="pl-PL" sz="2400" b="1" dirty="0" smtClean="0"/>
              <a:t> and </a:t>
            </a:r>
            <a:r>
              <a:rPr lang="pl-PL" sz="2400" b="1" dirty="0" err="1" smtClean="0"/>
              <a:t>secondary</a:t>
            </a:r>
            <a:r>
              <a:rPr lang="pl-PL" sz="2400" b="1" dirty="0" smtClean="0"/>
              <a:t> </a:t>
            </a:r>
            <a:r>
              <a:rPr lang="pl-PL" sz="2400" b="1" dirty="0" err="1" smtClean="0"/>
              <a:t>markets</a:t>
            </a:r>
            <a:r>
              <a:rPr lang="pl-PL" sz="2400" b="1" dirty="0" smtClean="0"/>
              <a:t>/</a:t>
            </a:r>
            <a:r>
              <a:rPr lang="pl-PL" sz="2400" b="1" dirty="0" err="1" smtClean="0"/>
              <a:t>segments</a:t>
            </a:r>
            <a:endParaRPr lang="pl-PL" sz="2400" b="1" dirty="0" smtClean="0"/>
          </a:p>
        </p:txBody>
      </p:sp>
      <p:pic>
        <p:nvPicPr>
          <p:cNvPr id="2" name="Obraz 1"/>
          <p:cNvPicPr>
            <a:picLocks noChangeAspect="1"/>
          </p:cNvPicPr>
          <p:nvPr/>
        </p:nvPicPr>
        <p:blipFill>
          <a:blip r:embed="rId3"/>
          <a:stretch>
            <a:fillRect/>
          </a:stretch>
        </p:blipFill>
        <p:spPr>
          <a:xfrm>
            <a:off x="683568" y="1484784"/>
            <a:ext cx="7920880" cy="4480789"/>
          </a:xfrm>
          <a:prstGeom prst="rect">
            <a:avLst/>
          </a:prstGeom>
        </p:spPr>
      </p:pic>
    </p:spTree>
    <p:extLst>
      <p:ext uri="{BB962C8B-B14F-4D97-AF65-F5344CB8AC3E}">
        <p14:creationId xmlns:p14="http://schemas.microsoft.com/office/powerpoint/2010/main" val="3296938777"/>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fontScale="92500" lnSpcReduction="10000"/>
          </a:bodyPr>
          <a:lstStyle/>
          <a:p>
            <a:pPr marL="0" indent="0">
              <a:spcBef>
                <a:spcPct val="70000"/>
              </a:spcBef>
              <a:buNone/>
            </a:pPr>
            <a:r>
              <a:rPr lang="en-US" sz="2400" b="1" dirty="0"/>
              <a:t>Why secondary </a:t>
            </a:r>
            <a:r>
              <a:rPr lang="en-US" sz="2400" b="1" dirty="0" smtClean="0"/>
              <a:t>sector</a:t>
            </a:r>
            <a:r>
              <a:rPr lang="pl-PL" sz="2400" b="1" dirty="0" smtClean="0"/>
              <a:t>s</a:t>
            </a:r>
            <a:r>
              <a:rPr lang="en-US" sz="2400" b="1" dirty="0" smtClean="0"/>
              <a:t> </a:t>
            </a:r>
            <a:r>
              <a:rPr lang="en-US" sz="2400" b="1" dirty="0"/>
              <a:t>can be attractive for </a:t>
            </a:r>
            <a:r>
              <a:rPr lang="en-US" sz="2400" b="1" dirty="0" smtClean="0"/>
              <a:t>immigrants</a:t>
            </a:r>
            <a:r>
              <a:rPr lang="pl-PL" sz="2400" b="1" dirty="0" smtClean="0"/>
              <a:t>?</a:t>
            </a:r>
          </a:p>
          <a:p>
            <a:pPr marL="0" indent="0">
              <a:spcBef>
                <a:spcPct val="70000"/>
              </a:spcBef>
              <a:buNone/>
            </a:pPr>
            <a:r>
              <a:rPr lang="pl-PL" sz="2400" b="1" dirty="0" err="1" smtClean="0"/>
              <a:t>Wages</a:t>
            </a:r>
            <a:r>
              <a:rPr lang="pl-PL" sz="2400" b="1" dirty="0" smtClean="0"/>
              <a:t>? </a:t>
            </a:r>
            <a:r>
              <a:rPr lang="pl-PL" sz="2400" b="1" dirty="0" err="1" smtClean="0"/>
              <a:t>Work</a:t>
            </a:r>
            <a:r>
              <a:rPr lang="pl-PL" sz="2400" b="1" dirty="0" smtClean="0"/>
              <a:t> </a:t>
            </a:r>
            <a:r>
              <a:rPr lang="pl-PL" sz="2400" b="1" dirty="0" err="1" smtClean="0"/>
              <a:t>opportunities</a:t>
            </a:r>
            <a:r>
              <a:rPr lang="pl-PL" sz="2400" b="1" dirty="0" smtClean="0"/>
              <a:t>? </a:t>
            </a:r>
            <a:r>
              <a:rPr lang="pl-PL" sz="2400" b="1" dirty="0" err="1" smtClean="0"/>
              <a:t>Yes</a:t>
            </a:r>
            <a:r>
              <a:rPr lang="pl-PL" sz="2400" b="1" dirty="0" smtClean="0"/>
              <a:t>, but not </a:t>
            </a:r>
            <a:r>
              <a:rPr lang="pl-PL" sz="2400" b="1" dirty="0" err="1" smtClean="0"/>
              <a:t>only</a:t>
            </a:r>
            <a:r>
              <a:rPr lang="pl-PL" sz="2400" b="1" dirty="0" smtClean="0"/>
              <a:t>…</a:t>
            </a:r>
            <a:endParaRPr lang="pl-PL" sz="2400" b="1" dirty="0" smtClean="0"/>
          </a:p>
          <a:p>
            <a:pPr marL="0" indent="0">
              <a:spcBef>
                <a:spcPct val="70000"/>
              </a:spcBef>
              <a:buNone/>
            </a:pPr>
            <a:r>
              <a:rPr lang="pl-PL" sz="2400" dirty="0" smtClean="0">
                <a:cs typeface="Times New Roman" pitchFamily="18" charset="0"/>
              </a:rPr>
              <a:t>I</a:t>
            </a:r>
            <a:r>
              <a:rPr lang="en-US" sz="2400" dirty="0" err="1" smtClean="0">
                <a:cs typeface="Times New Roman" pitchFamily="18" charset="0"/>
              </a:rPr>
              <a:t>mmigrants</a:t>
            </a:r>
            <a:r>
              <a:rPr lang="en-US" sz="2400" dirty="0" smtClean="0">
                <a:cs typeface="Times New Roman" pitchFamily="18" charset="0"/>
              </a:rPr>
              <a:t> </a:t>
            </a:r>
            <a:r>
              <a:rPr lang="en-US" sz="2400" dirty="0">
                <a:cs typeface="Times New Roman" pitchFamily="18" charset="0"/>
              </a:rPr>
              <a:t>usually perceive their stay in the destination country as </a:t>
            </a:r>
            <a:r>
              <a:rPr lang="en-US" sz="2400" b="1" dirty="0">
                <a:cs typeface="Times New Roman" pitchFamily="18" charset="0"/>
              </a:rPr>
              <a:t>temporary</a:t>
            </a:r>
            <a:r>
              <a:rPr lang="en-US" sz="2400" dirty="0">
                <a:cs typeface="Times New Roman" pitchFamily="18" charset="0"/>
              </a:rPr>
              <a:t>. </a:t>
            </a:r>
            <a:r>
              <a:rPr lang="en-US" sz="2400" i="1" dirty="0">
                <a:cs typeface="Times New Roman" pitchFamily="18" charset="0"/>
              </a:rPr>
              <a:t>„The temporary character of the migration flow appears to create a sharp distinction between work, on the one hand, and the social identity of the worker, on the other. The individual’s society identity is located in the place of origin, the home community. The migration to the industrial community and the work performed there is </a:t>
            </a:r>
            <a:r>
              <a:rPr lang="en-US" sz="2400" i="1" u="sng" dirty="0">
                <a:cs typeface="Times New Roman" pitchFamily="18" charset="0"/>
              </a:rPr>
              <a:t>purely instrumental</a:t>
            </a:r>
            <a:r>
              <a:rPr lang="en-US" sz="2400" i="1" dirty="0">
                <a:cs typeface="Times New Roman" pitchFamily="18" charset="0"/>
              </a:rPr>
              <a:t>: a means to gather income, income that can be taken back to his or her role within that social structure. From the perspective of the migrant, the work is essentially asocial: It is purely a means to an end. In this sense, the migrant is initially a true economic man, probably the closest thing in real life to the Homo </a:t>
            </a:r>
            <a:r>
              <a:rPr lang="en-US" sz="2400" i="1" dirty="0" err="1">
                <a:cs typeface="Times New Roman" pitchFamily="18" charset="0"/>
              </a:rPr>
              <a:t>economicus</a:t>
            </a:r>
            <a:r>
              <a:rPr lang="en-US" sz="2400" i="1" dirty="0">
                <a:cs typeface="Times New Roman" pitchFamily="18" charset="0"/>
              </a:rPr>
              <a:t> of economic theory”</a:t>
            </a:r>
            <a:r>
              <a:rPr lang="en-US" sz="2400" dirty="0">
                <a:cs typeface="Times New Roman" pitchFamily="18" charset="0"/>
              </a:rPr>
              <a:t> (</a:t>
            </a:r>
            <a:r>
              <a:rPr lang="en-US" sz="2400" dirty="0" err="1">
                <a:cs typeface="Times New Roman" pitchFamily="18" charset="0"/>
              </a:rPr>
              <a:t>Piore</a:t>
            </a:r>
            <a:r>
              <a:rPr lang="en-US" sz="2400" dirty="0">
                <a:cs typeface="Times New Roman" pitchFamily="18" charset="0"/>
              </a:rPr>
              <a:t> 1979: 54).</a:t>
            </a:r>
            <a:r>
              <a:rPr lang="en-US" sz="2400" dirty="0"/>
              <a:t> </a:t>
            </a:r>
            <a:endParaRPr lang="pl-PL" sz="2400" dirty="0" smtClean="0"/>
          </a:p>
          <a:p>
            <a:pPr marL="0" indent="0">
              <a:spcBef>
                <a:spcPct val="70000"/>
              </a:spcBef>
              <a:buNone/>
            </a:pPr>
            <a:r>
              <a:rPr lang="pl-PL" sz="2400" dirty="0" smtClean="0"/>
              <a:t>PLUS: </a:t>
            </a:r>
            <a:r>
              <a:rPr lang="pl-PL" sz="2400" u="sng" dirty="0" smtClean="0"/>
              <a:t>role of </a:t>
            </a:r>
            <a:r>
              <a:rPr lang="pl-PL" sz="2400" u="sng" dirty="0" err="1" smtClean="0"/>
              <a:t>hierachy</a:t>
            </a:r>
            <a:r>
              <a:rPr lang="pl-PL" sz="2400" u="sng" dirty="0" smtClean="0"/>
              <a:t> and </a:t>
            </a:r>
            <a:r>
              <a:rPr lang="pl-PL" sz="2400" u="sng" dirty="0" err="1" smtClean="0"/>
              <a:t>hierarchical</a:t>
            </a:r>
            <a:r>
              <a:rPr lang="pl-PL" sz="2400" u="sng" dirty="0" smtClean="0"/>
              <a:t> </a:t>
            </a:r>
            <a:r>
              <a:rPr lang="pl-PL" sz="2400" u="sng" dirty="0" err="1" smtClean="0"/>
              <a:t>constraints</a:t>
            </a:r>
            <a:endParaRPr lang="en-US" sz="2400" u="sng" dirty="0"/>
          </a:p>
          <a:p>
            <a:pPr marL="0" indent="0">
              <a:spcBef>
                <a:spcPct val="70000"/>
              </a:spcBef>
              <a:buNone/>
            </a:pPr>
            <a:endParaRPr lang="pl-PL" sz="2400" b="1" dirty="0" smtClean="0"/>
          </a:p>
        </p:txBody>
      </p:sp>
    </p:spTree>
    <p:extLst>
      <p:ext uri="{BB962C8B-B14F-4D97-AF65-F5344CB8AC3E}">
        <p14:creationId xmlns:p14="http://schemas.microsoft.com/office/powerpoint/2010/main" val="3449469735"/>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4" y="0"/>
            <a:ext cx="7992690" cy="504056"/>
          </a:xfrm>
          <a:noFill/>
        </p:spPr>
        <p:txBody>
          <a:bodyPr>
            <a:noAutofit/>
          </a:bodyPr>
          <a:lstStyle/>
          <a:p>
            <a:pPr algn="l"/>
            <a:r>
              <a:rPr lang="pl-PL" sz="2800" b="1" dirty="0" err="1" smtClean="0">
                <a:solidFill>
                  <a:srgbClr val="002060"/>
                </a:solidFill>
                <a:cs typeface="Arial" pitchFamily="34" charset="0"/>
              </a:rPr>
              <a:t>Aims</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92696"/>
            <a:ext cx="8509029" cy="4872604"/>
          </a:xfrm>
        </p:spPr>
        <p:txBody>
          <a:bodyPr>
            <a:normAutofit/>
          </a:bodyPr>
          <a:lstStyle/>
          <a:p>
            <a:pPr>
              <a:spcBef>
                <a:spcPct val="70000"/>
              </a:spcBef>
              <a:buFont typeface="Wingdings" pitchFamily="2" charset="2"/>
              <a:buChar char="q"/>
            </a:pPr>
            <a:r>
              <a:rPr lang="pl-PL" sz="2400" dirty="0" smtClean="0"/>
              <a:t>To </a:t>
            </a:r>
            <a:r>
              <a:rPr lang="pl-PL" sz="2400" dirty="0" err="1" smtClean="0"/>
              <a:t>discuss</a:t>
            </a:r>
            <a:r>
              <a:rPr lang="pl-PL" sz="2400" dirty="0" smtClean="0"/>
              <a:t> </a:t>
            </a:r>
            <a:r>
              <a:rPr lang="pl-PL" sz="2400" dirty="0" err="1" smtClean="0"/>
              <a:t>migration</a:t>
            </a:r>
            <a:r>
              <a:rPr lang="pl-PL" sz="2400" dirty="0" smtClean="0"/>
              <a:t> – </a:t>
            </a:r>
            <a:r>
              <a:rPr lang="pl-PL" sz="2400" dirty="0" err="1" smtClean="0"/>
              <a:t>its</a:t>
            </a:r>
            <a:r>
              <a:rPr lang="pl-PL" sz="2400" dirty="0" smtClean="0"/>
              <a:t> </a:t>
            </a:r>
            <a:r>
              <a:rPr lang="pl-PL" sz="2400" dirty="0" err="1" smtClean="0"/>
              <a:t>drivers</a:t>
            </a:r>
            <a:r>
              <a:rPr lang="pl-PL" sz="2400" dirty="0" smtClean="0"/>
              <a:t> and </a:t>
            </a:r>
            <a:r>
              <a:rPr lang="pl-PL" sz="2400" dirty="0" err="1" smtClean="0"/>
              <a:t>outcomes</a:t>
            </a:r>
            <a:r>
              <a:rPr lang="pl-PL" sz="2400" dirty="0" smtClean="0"/>
              <a:t> – in a </a:t>
            </a:r>
            <a:r>
              <a:rPr lang="pl-PL" sz="2400" dirty="0" err="1" smtClean="0"/>
              <a:t>broader</a:t>
            </a:r>
            <a:r>
              <a:rPr lang="pl-PL" sz="2400" dirty="0" smtClean="0"/>
              <a:t> </a:t>
            </a:r>
            <a:r>
              <a:rPr lang="pl-PL" sz="2400" dirty="0" err="1" smtClean="0"/>
              <a:t>context</a:t>
            </a:r>
            <a:r>
              <a:rPr lang="pl-PL" sz="2400" dirty="0" smtClean="0"/>
              <a:t> of development</a:t>
            </a:r>
            <a:endParaRPr lang="pl-PL" sz="2400" dirty="0" smtClean="0"/>
          </a:p>
          <a:p>
            <a:pPr>
              <a:spcBef>
                <a:spcPct val="70000"/>
              </a:spcBef>
              <a:buFont typeface="Wingdings" pitchFamily="2" charset="2"/>
              <a:buChar char="q"/>
            </a:pPr>
            <a:r>
              <a:rPr lang="pl-PL" sz="2400" dirty="0" smtClean="0"/>
              <a:t>To </a:t>
            </a:r>
            <a:r>
              <a:rPr lang="pl-PL" sz="2400" dirty="0" err="1" smtClean="0"/>
              <a:t>discuss</a:t>
            </a:r>
            <a:r>
              <a:rPr lang="pl-PL" sz="2400" dirty="0" smtClean="0"/>
              <a:t> </a:t>
            </a:r>
            <a:r>
              <a:rPr lang="pl-PL" sz="2400" dirty="0" err="1" smtClean="0"/>
              <a:t>peculiarities</a:t>
            </a:r>
            <a:r>
              <a:rPr lang="pl-PL" sz="2400" dirty="0" smtClean="0"/>
              <a:t> of </a:t>
            </a:r>
            <a:r>
              <a:rPr lang="pl-PL" sz="2400" dirty="0" err="1" smtClean="0"/>
              <a:t>temporary</a:t>
            </a:r>
            <a:r>
              <a:rPr lang="pl-PL" sz="2400" dirty="0" smtClean="0"/>
              <a:t>/</a:t>
            </a:r>
            <a:r>
              <a:rPr lang="pl-PL" sz="2400" dirty="0" err="1" smtClean="0"/>
              <a:t>circular</a:t>
            </a:r>
            <a:r>
              <a:rPr lang="pl-PL" sz="2400" dirty="0" smtClean="0"/>
              <a:t> </a:t>
            </a:r>
            <a:r>
              <a:rPr lang="pl-PL" sz="2400" dirty="0" err="1" smtClean="0"/>
              <a:t>migration</a:t>
            </a:r>
            <a:r>
              <a:rPr lang="pl-PL" sz="2400" dirty="0" smtClean="0"/>
              <a:t> – with </a:t>
            </a:r>
            <a:r>
              <a:rPr lang="pl-PL" sz="2400" dirty="0" err="1" smtClean="0"/>
              <a:t>regard</a:t>
            </a:r>
            <a:r>
              <a:rPr lang="pl-PL" sz="2400" dirty="0" smtClean="0"/>
              <a:t> to </a:t>
            </a:r>
            <a:r>
              <a:rPr lang="pl-PL" sz="2400" dirty="0" err="1" smtClean="0"/>
              <a:t>its</a:t>
            </a:r>
            <a:r>
              <a:rPr lang="pl-PL" sz="2400" dirty="0" smtClean="0"/>
              <a:t> </a:t>
            </a:r>
            <a:r>
              <a:rPr lang="pl-PL" sz="2400" dirty="0" err="1" smtClean="0"/>
              <a:t>drivers</a:t>
            </a:r>
            <a:r>
              <a:rPr lang="pl-PL" sz="2400" dirty="0" smtClean="0"/>
              <a:t> and </a:t>
            </a:r>
            <a:r>
              <a:rPr lang="pl-PL" sz="2400" dirty="0" err="1" smtClean="0"/>
              <a:t>outcomes</a:t>
            </a:r>
            <a:endParaRPr lang="pl-PL" sz="2400" dirty="0" smtClean="0"/>
          </a:p>
          <a:p>
            <a:pPr>
              <a:spcBef>
                <a:spcPct val="70000"/>
              </a:spcBef>
              <a:buFont typeface="Wingdings" pitchFamily="2" charset="2"/>
              <a:buChar char="q"/>
            </a:pPr>
            <a:r>
              <a:rPr lang="pl-PL" sz="2400" dirty="0" smtClean="0"/>
              <a:t>To </a:t>
            </a:r>
            <a:r>
              <a:rPr lang="pl-PL" sz="2400" dirty="0" err="1"/>
              <a:t>provide</a:t>
            </a:r>
            <a:r>
              <a:rPr lang="pl-PL" sz="2400" dirty="0"/>
              <a:t> a </a:t>
            </a:r>
            <a:r>
              <a:rPr lang="pl-PL" sz="2400" dirty="0" err="1"/>
              <a:t>background</a:t>
            </a:r>
            <a:r>
              <a:rPr lang="pl-PL" sz="2400" dirty="0"/>
              <a:t> for </a:t>
            </a:r>
            <a:r>
              <a:rPr lang="pl-PL" sz="2400" dirty="0" err="1"/>
              <a:t>workshops</a:t>
            </a:r>
            <a:r>
              <a:rPr lang="pl-PL" sz="2400" dirty="0"/>
              <a:t> on </a:t>
            </a:r>
            <a:r>
              <a:rPr lang="pl-PL" sz="2400" dirty="0" err="1"/>
              <a:t>temporary</a:t>
            </a:r>
            <a:r>
              <a:rPr lang="pl-PL" sz="2400" dirty="0"/>
              <a:t> </a:t>
            </a:r>
            <a:r>
              <a:rPr lang="pl-PL" sz="2400" dirty="0" err="1"/>
              <a:t>migration</a:t>
            </a:r>
            <a:r>
              <a:rPr lang="pl-PL" sz="2400" dirty="0"/>
              <a:t> as a </a:t>
            </a:r>
            <a:r>
              <a:rPr lang="pl-PL" sz="2400" dirty="0" err="1"/>
              <a:t>risk</a:t>
            </a:r>
            <a:r>
              <a:rPr lang="pl-PL" sz="2400" dirty="0"/>
              <a:t>/</a:t>
            </a:r>
            <a:r>
              <a:rPr lang="pl-PL" sz="2400" dirty="0" err="1"/>
              <a:t>opportunity</a:t>
            </a:r>
            <a:r>
              <a:rPr lang="pl-PL" sz="2400" dirty="0"/>
              <a:t>/challenge</a:t>
            </a:r>
          </a:p>
          <a:p>
            <a:pPr>
              <a:spcBef>
                <a:spcPct val="70000"/>
              </a:spcBef>
              <a:buFont typeface="Wingdings" pitchFamily="2" charset="2"/>
              <a:buChar char="q"/>
            </a:pPr>
            <a:endParaRPr lang="pl-PL" sz="2000" b="1" dirty="0" smtClean="0"/>
          </a:p>
          <a:p>
            <a:pPr>
              <a:spcBef>
                <a:spcPct val="70000"/>
              </a:spcBef>
              <a:buNone/>
            </a:pPr>
            <a:r>
              <a:rPr lang="en-US" sz="2400" dirty="0" smtClean="0">
                <a:sym typeface="Wingdings" pitchFamily="2" charset="2"/>
              </a:rPr>
              <a:t>	</a:t>
            </a:r>
            <a:endParaRPr lang="en-US" sz="2400" dirty="0" smtClean="0"/>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400" b="1" dirty="0" smtClean="0"/>
              <a:t>New </a:t>
            </a:r>
            <a:r>
              <a:rPr lang="pl-PL" sz="2400" b="1" dirty="0" err="1" smtClean="0"/>
              <a:t>Economics</a:t>
            </a:r>
            <a:r>
              <a:rPr lang="pl-PL" sz="2400" b="1" dirty="0" smtClean="0"/>
              <a:t> of </a:t>
            </a:r>
            <a:r>
              <a:rPr lang="pl-PL" sz="2400" b="1" dirty="0" err="1" smtClean="0"/>
              <a:t>Labor</a:t>
            </a:r>
            <a:r>
              <a:rPr lang="pl-PL" sz="2400" b="1" dirty="0" smtClean="0"/>
              <a:t> Migration</a:t>
            </a:r>
          </a:p>
          <a:p>
            <a:pPr marL="571500" indent="-571500">
              <a:lnSpc>
                <a:spcPct val="90000"/>
              </a:lnSpc>
              <a:spcBef>
                <a:spcPct val="75000"/>
              </a:spcBef>
              <a:buNone/>
            </a:pPr>
            <a:r>
              <a:rPr lang="pl-PL" sz="2000" b="1" dirty="0" err="1"/>
              <a:t>Assumptions</a:t>
            </a:r>
            <a:r>
              <a:rPr lang="pl-PL" sz="2000" b="1" dirty="0"/>
              <a:t>: </a:t>
            </a:r>
          </a:p>
          <a:p>
            <a:pPr marL="571500" indent="-571500">
              <a:lnSpc>
                <a:spcPct val="90000"/>
              </a:lnSpc>
              <a:spcBef>
                <a:spcPct val="75000"/>
              </a:spcBef>
              <a:buFont typeface="Wingdings" pitchFamily="2" charset="2"/>
              <a:buChar char="q"/>
            </a:pPr>
            <a:r>
              <a:rPr lang="en-US" sz="2000" dirty="0" err="1"/>
              <a:t>Labour</a:t>
            </a:r>
            <a:r>
              <a:rPr lang="en-US" sz="2000" dirty="0"/>
              <a:t> is a specific factor of production</a:t>
            </a:r>
            <a:r>
              <a:rPr lang="pl-PL" sz="2000" dirty="0"/>
              <a:t> </a:t>
            </a:r>
          </a:p>
          <a:p>
            <a:pPr marL="571500" indent="-571500">
              <a:lnSpc>
                <a:spcPct val="90000"/>
              </a:lnSpc>
              <a:spcBef>
                <a:spcPct val="75000"/>
              </a:spcBef>
              <a:buFont typeface="Wingdings" pitchFamily="2" charset="2"/>
              <a:buChar char="q"/>
            </a:pPr>
            <a:r>
              <a:rPr lang="en-US" sz="2000" dirty="0">
                <a:solidFill>
                  <a:srgbClr val="000000"/>
                </a:solidFill>
                <a:ea typeface="Times New Roman" pitchFamily="18" charset="0"/>
                <a:cs typeface="Arial" charset="0"/>
              </a:rPr>
              <a:t>Individuals are acting in a social context</a:t>
            </a:r>
            <a:r>
              <a:rPr lang="pl-PL" sz="2000" dirty="0"/>
              <a:t> </a:t>
            </a:r>
            <a:r>
              <a:rPr lang="pl-PL" sz="2000" dirty="0">
                <a:sym typeface="Wingdings" pitchFamily="2" charset="2"/>
              </a:rPr>
              <a:t> </a:t>
            </a:r>
            <a:r>
              <a:rPr lang="en-US" sz="2000" dirty="0">
                <a:solidFill>
                  <a:srgbClr val="000000"/>
                </a:solidFill>
                <a:cs typeface="Times New Roman" pitchFamily="18" charset="0"/>
                <a:sym typeface="Wingdings" pitchFamily="2" charset="2"/>
              </a:rPr>
              <a:t>focus on the family or the household</a:t>
            </a:r>
            <a:r>
              <a:rPr lang="pl-PL" sz="2000" dirty="0">
                <a:sym typeface="Wingdings" pitchFamily="2" charset="2"/>
              </a:rPr>
              <a:t> </a:t>
            </a:r>
          </a:p>
          <a:p>
            <a:pPr marL="571500" indent="-571500">
              <a:lnSpc>
                <a:spcPct val="90000"/>
              </a:lnSpc>
              <a:spcBef>
                <a:spcPct val="75000"/>
              </a:spcBef>
              <a:buFont typeface="Wingdings" pitchFamily="2" charset="2"/>
              <a:buChar char="q"/>
            </a:pPr>
            <a:r>
              <a:rPr lang="en-US" sz="2000" dirty="0">
                <a:solidFill>
                  <a:srgbClr val="000000"/>
                </a:solidFill>
                <a:cs typeface="Times New Roman" pitchFamily="18" charset="0"/>
                <a:sym typeface="Wingdings" pitchFamily="2" charset="2"/>
              </a:rPr>
              <a:t>Migration is to be perceived as a complex social phenomenon</a:t>
            </a:r>
            <a:r>
              <a:rPr lang="en-US" sz="2000" dirty="0">
                <a:sym typeface="Wingdings" pitchFamily="2" charset="2"/>
              </a:rPr>
              <a:t> </a:t>
            </a:r>
            <a:r>
              <a:rPr lang="pl-PL" sz="2000" dirty="0">
                <a:sym typeface="Wingdings" pitchFamily="2" charset="2"/>
              </a:rPr>
              <a:t>- </a:t>
            </a:r>
            <a:r>
              <a:rPr lang="en-US" sz="2000" i="1" dirty="0">
                <a:solidFill>
                  <a:srgbClr val="000000"/>
                </a:solidFill>
                <a:cs typeface="Times New Roman" pitchFamily="18" charset="0"/>
                <a:sym typeface="Wingdings" pitchFamily="2" charset="2"/>
              </a:rPr>
              <a:t>„Migration can be looked upon as a process of innovation, adoption and diffusion”</a:t>
            </a:r>
            <a:r>
              <a:rPr lang="en-US" sz="2000" dirty="0">
                <a:solidFill>
                  <a:srgbClr val="000000"/>
                </a:solidFill>
                <a:cs typeface="Times New Roman" pitchFamily="18" charset="0"/>
                <a:sym typeface="Wingdings" pitchFamily="2" charset="2"/>
              </a:rPr>
              <a:t> (Stark </a:t>
            </a:r>
            <a:r>
              <a:rPr lang="en-US" sz="2000" dirty="0" err="1">
                <a:solidFill>
                  <a:srgbClr val="000000"/>
                </a:solidFill>
                <a:cs typeface="Times New Roman" pitchFamily="18" charset="0"/>
                <a:sym typeface="Wingdings" pitchFamily="2" charset="2"/>
              </a:rPr>
              <a:t>i</a:t>
            </a:r>
            <a:r>
              <a:rPr lang="en-US" sz="2000" dirty="0">
                <a:solidFill>
                  <a:srgbClr val="000000"/>
                </a:solidFill>
                <a:cs typeface="Times New Roman" pitchFamily="18" charset="0"/>
                <a:sym typeface="Wingdings" pitchFamily="2" charset="2"/>
              </a:rPr>
              <a:t> Bloom 1985: 176)</a:t>
            </a:r>
            <a:r>
              <a:rPr lang="pl-PL" sz="2000" dirty="0">
                <a:sym typeface="Wingdings" pitchFamily="2" charset="2"/>
              </a:rPr>
              <a:t> </a:t>
            </a:r>
          </a:p>
          <a:p>
            <a:pPr marL="571500" indent="-571500">
              <a:lnSpc>
                <a:spcPct val="90000"/>
              </a:lnSpc>
              <a:spcBef>
                <a:spcPct val="75000"/>
              </a:spcBef>
              <a:buFont typeface="Wingdings" pitchFamily="2" charset="2"/>
              <a:buChar char="q"/>
            </a:pPr>
            <a:r>
              <a:rPr lang="en-US" sz="2000" dirty="0">
                <a:solidFill>
                  <a:srgbClr val="000000"/>
                </a:solidFill>
                <a:cs typeface="Times New Roman" pitchFamily="18" charset="0"/>
                <a:sym typeface="Wingdings" pitchFamily="2" charset="2"/>
              </a:rPr>
              <a:t>Migration does</a:t>
            </a:r>
            <a:r>
              <a:rPr lang="pl-PL" sz="2000" dirty="0">
                <a:solidFill>
                  <a:srgbClr val="000000"/>
                </a:solidFill>
                <a:cs typeface="Times New Roman" pitchFamily="18" charset="0"/>
                <a:sym typeface="Wingdings" pitchFamily="2" charset="2"/>
              </a:rPr>
              <a:t> </a:t>
            </a:r>
            <a:r>
              <a:rPr lang="en-US" sz="2000" dirty="0">
                <a:solidFill>
                  <a:srgbClr val="000000"/>
                </a:solidFill>
                <a:cs typeface="Times New Roman" pitchFamily="18" charset="0"/>
                <a:sym typeface="Wingdings" pitchFamily="2" charset="2"/>
              </a:rPr>
              <a:t>n</a:t>
            </a:r>
            <a:r>
              <a:rPr lang="pl-PL" sz="2000" dirty="0">
                <a:solidFill>
                  <a:srgbClr val="000000"/>
                </a:solidFill>
                <a:cs typeface="Times New Roman" pitchFamily="18" charset="0"/>
                <a:sym typeface="Wingdings" pitchFamily="2" charset="2"/>
              </a:rPr>
              <a:t>o</a:t>
            </a:r>
            <a:r>
              <a:rPr lang="en-US" sz="2000" dirty="0">
                <a:solidFill>
                  <a:srgbClr val="000000"/>
                </a:solidFill>
                <a:cs typeface="Times New Roman" pitchFamily="18" charset="0"/>
                <a:sym typeface="Wingdings" pitchFamily="2" charset="2"/>
              </a:rPr>
              <a:t>t have to be permanent, in contemporary world temporary mobility is very common.</a:t>
            </a:r>
            <a:endParaRPr lang="pl-PL" sz="2000" dirty="0">
              <a:solidFill>
                <a:srgbClr val="000000"/>
              </a:solidFill>
              <a:cs typeface="Times New Roman" pitchFamily="18" charset="0"/>
              <a:sym typeface="Wingdings" pitchFamily="2" charset="2"/>
            </a:endParaRPr>
          </a:p>
          <a:p>
            <a:pPr marL="0" indent="0">
              <a:spcBef>
                <a:spcPct val="70000"/>
              </a:spcBef>
              <a:buNone/>
            </a:pPr>
            <a:endParaRPr lang="pl-PL" sz="2400" b="1" dirty="0" smtClean="0"/>
          </a:p>
        </p:txBody>
      </p:sp>
    </p:spTree>
    <p:extLst>
      <p:ext uri="{BB962C8B-B14F-4D97-AF65-F5344CB8AC3E}">
        <p14:creationId xmlns:p14="http://schemas.microsoft.com/office/powerpoint/2010/main" val="3754007104"/>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400" b="1" dirty="0" smtClean="0"/>
              <a:t>New </a:t>
            </a:r>
            <a:r>
              <a:rPr lang="pl-PL" sz="2400" b="1" dirty="0" err="1" smtClean="0"/>
              <a:t>Economics</a:t>
            </a:r>
            <a:r>
              <a:rPr lang="pl-PL" sz="2400" b="1" dirty="0" smtClean="0"/>
              <a:t> of </a:t>
            </a:r>
            <a:r>
              <a:rPr lang="pl-PL" sz="2400" b="1" dirty="0" err="1" smtClean="0"/>
              <a:t>Labor</a:t>
            </a:r>
            <a:r>
              <a:rPr lang="pl-PL" sz="2400" b="1" dirty="0" smtClean="0"/>
              <a:t> Migration</a:t>
            </a:r>
          </a:p>
          <a:p>
            <a:pPr marL="571500" indent="-571500">
              <a:lnSpc>
                <a:spcPct val="90000"/>
              </a:lnSpc>
              <a:spcBef>
                <a:spcPct val="75000"/>
              </a:spcBef>
              <a:buNone/>
            </a:pPr>
            <a:r>
              <a:rPr lang="pl-PL" sz="2000" b="1" dirty="0" err="1"/>
              <a:t>Key</a:t>
            </a:r>
            <a:r>
              <a:rPr lang="pl-PL" sz="2000" b="1" dirty="0"/>
              <a:t> idea:</a:t>
            </a:r>
          </a:p>
          <a:p>
            <a:pPr marL="571500" indent="-571500">
              <a:lnSpc>
                <a:spcPct val="90000"/>
              </a:lnSpc>
              <a:spcBef>
                <a:spcPct val="75000"/>
              </a:spcBef>
              <a:buNone/>
            </a:pPr>
            <a:r>
              <a:rPr lang="pl-PL" sz="2000" b="1" dirty="0"/>
              <a:t>	</a:t>
            </a:r>
            <a:r>
              <a:rPr lang="en-US" sz="2000" dirty="0">
                <a:cs typeface="Arial" charset="0"/>
              </a:rPr>
              <a:t>migration decisions are not made by isolated individuals but by larger units of related people (families, households, communities) </a:t>
            </a:r>
            <a:endParaRPr lang="pl-PL" sz="2000" dirty="0"/>
          </a:p>
          <a:p>
            <a:pPr marL="571500" indent="-571500">
              <a:lnSpc>
                <a:spcPct val="90000"/>
              </a:lnSpc>
              <a:spcBef>
                <a:spcPct val="75000"/>
              </a:spcBef>
              <a:buNone/>
            </a:pPr>
            <a:r>
              <a:rPr lang="pl-PL" sz="2000" dirty="0"/>
              <a:t>	</a:t>
            </a:r>
            <a:r>
              <a:rPr lang="pl-PL" sz="2000" dirty="0">
                <a:sym typeface="Wingdings" pitchFamily="2" charset="2"/>
              </a:rPr>
              <a:t> </a:t>
            </a:r>
            <a:r>
              <a:rPr lang="en-US" sz="2000" dirty="0">
                <a:cs typeface="Arial" charset="0"/>
              </a:rPr>
              <a:t>people can act collectively not only to maximize expected income but also to </a:t>
            </a:r>
            <a:r>
              <a:rPr lang="en-US" sz="2000" b="1" dirty="0">
                <a:cs typeface="Arial" charset="0"/>
              </a:rPr>
              <a:t>minimize risk</a:t>
            </a:r>
            <a:r>
              <a:rPr lang="en-US" sz="2000" dirty="0">
                <a:cs typeface="Arial" charset="0"/>
              </a:rPr>
              <a:t> and to </a:t>
            </a:r>
            <a:r>
              <a:rPr lang="en-US" sz="2000" b="1" dirty="0">
                <a:cs typeface="Arial" charset="0"/>
              </a:rPr>
              <a:t>loosen constraints</a:t>
            </a:r>
            <a:r>
              <a:rPr lang="en-US" sz="2000" dirty="0">
                <a:cs typeface="Arial" charset="0"/>
              </a:rPr>
              <a:t> associated with various kinds of </a:t>
            </a:r>
            <a:r>
              <a:rPr lang="en-US" sz="2000" b="1" dirty="0">
                <a:cs typeface="Arial" charset="0"/>
              </a:rPr>
              <a:t>market failures</a:t>
            </a:r>
            <a:endParaRPr lang="pl-PL" sz="2000" b="1" dirty="0"/>
          </a:p>
          <a:p>
            <a:pPr marL="571500" indent="-571500">
              <a:lnSpc>
                <a:spcPct val="90000"/>
              </a:lnSpc>
              <a:spcBef>
                <a:spcPct val="75000"/>
              </a:spcBef>
              <a:buNone/>
            </a:pPr>
            <a:r>
              <a:rPr lang="pl-PL" sz="2000" dirty="0"/>
              <a:t>	</a:t>
            </a:r>
            <a:r>
              <a:rPr lang="pl-PL" sz="2000" dirty="0">
                <a:sym typeface="Wingdings" pitchFamily="2" charset="2"/>
              </a:rPr>
              <a:t> </a:t>
            </a:r>
            <a:r>
              <a:rPr lang="en-US" sz="2000" dirty="0">
                <a:cs typeface="Times New Roman" pitchFamily="18" charset="0"/>
                <a:sym typeface="Wingdings" pitchFamily="2" charset="2"/>
              </a:rPr>
              <a:t>household</a:t>
            </a:r>
            <a:r>
              <a:rPr lang="pl-PL" sz="2000" dirty="0">
                <a:sym typeface="Wingdings" pitchFamily="2" charset="2"/>
              </a:rPr>
              <a:t>s</a:t>
            </a:r>
            <a:r>
              <a:rPr lang="en-US" sz="2000" dirty="0">
                <a:cs typeface="Times New Roman" pitchFamily="18" charset="0"/>
                <a:sym typeface="Wingdings" pitchFamily="2" charset="2"/>
              </a:rPr>
              <a:t> are able to control risks to their economic well-being by diversifying the allocation of resources</a:t>
            </a:r>
            <a:r>
              <a:rPr lang="pl-PL" sz="2000" dirty="0">
                <a:sym typeface="Wingdings" pitchFamily="2" charset="2"/>
              </a:rPr>
              <a:t> (family </a:t>
            </a:r>
            <a:r>
              <a:rPr lang="pl-PL" sz="2000" dirty="0" err="1">
                <a:sym typeface="Wingdings" pitchFamily="2" charset="2"/>
              </a:rPr>
              <a:t>labour</a:t>
            </a:r>
            <a:r>
              <a:rPr lang="pl-PL" sz="2000" dirty="0">
                <a:sym typeface="Wingdings" pitchFamily="2" charset="2"/>
              </a:rPr>
              <a:t>) </a:t>
            </a:r>
            <a:r>
              <a:rPr lang="en-US" sz="2000" dirty="0">
                <a:cs typeface="Times New Roman" pitchFamily="18" charset="0"/>
                <a:sym typeface="Wingdings" pitchFamily="2" charset="2"/>
              </a:rPr>
              <a:t>to different </a:t>
            </a:r>
            <a:r>
              <a:rPr lang="en-US" sz="2000" dirty="0" err="1">
                <a:cs typeface="Times New Roman" pitchFamily="18" charset="0"/>
                <a:sym typeface="Wingdings" pitchFamily="2" charset="2"/>
              </a:rPr>
              <a:t>labour</a:t>
            </a:r>
            <a:r>
              <a:rPr lang="en-US" sz="2000" dirty="0">
                <a:cs typeface="Times New Roman" pitchFamily="18" charset="0"/>
                <a:sym typeface="Wingdings" pitchFamily="2" charset="2"/>
              </a:rPr>
              <a:t> markets</a:t>
            </a:r>
            <a:r>
              <a:rPr lang="pl-PL" sz="2000" dirty="0">
                <a:sym typeface="Wingdings" pitchFamily="2" charset="2"/>
              </a:rPr>
              <a:t>. </a:t>
            </a:r>
            <a:endParaRPr lang="pl-PL" sz="2000" dirty="0"/>
          </a:p>
          <a:p>
            <a:pPr marL="0" indent="0">
              <a:spcBef>
                <a:spcPct val="70000"/>
              </a:spcBef>
              <a:buNone/>
            </a:pPr>
            <a:endParaRPr lang="pl-PL" sz="2400" b="1" dirty="0" smtClean="0"/>
          </a:p>
        </p:txBody>
      </p:sp>
    </p:spTree>
    <p:extLst>
      <p:ext uri="{BB962C8B-B14F-4D97-AF65-F5344CB8AC3E}">
        <p14:creationId xmlns:p14="http://schemas.microsoft.com/office/powerpoint/2010/main" val="147245958"/>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400" b="1" dirty="0" smtClean="0"/>
              <a:t>New </a:t>
            </a:r>
            <a:r>
              <a:rPr lang="pl-PL" sz="2400" b="1" dirty="0" err="1" smtClean="0"/>
              <a:t>Economics</a:t>
            </a:r>
            <a:r>
              <a:rPr lang="pl-PL" sz="2400" b="1" dirty="0" smtClean="0"/>
              <a:t> of </a:t>
            </a:r>
            <a:r>
              <a:rPr lang="pl-PL" sz="2400" b="1" dirty="0" err="1" smtClean="0"/>
              <a:t>Labor</a:t>
            </a:r>
            <a:r>
              <a:rPr lang="pl-PL" sz="2400" b="1" dirty="0" smtClean="0"/>
              <a:t> Migration</a:t>
            </a:r>
          </a:p>
          <a:p>
            <a:pPr marL="571500" indent="-571500">
              <a:lnSpc>
                <a:spcPct val="90000"/>
              </a:lnSpc>
              <a:spcBef>
                <a:spcPct val="75000"/>
              </a:spcBef>
              <a:buNone/>
            </a:pPr>
            <a:r>
              <a:rPr lang="pl-PL" sz="2000" b="1" dirty="0" err="1"/>
              <a:t>Key</a:t>
            </a:r>
            <a:r>
              <a:rPr lang="pl-PL" sz="2000" b="1" dirty="0"/>
              <a:t> idea:</a:t>
            </a:r>
          </a:p>
          <a:p>
            <a:pPr marL="571500" indent="-571500">
              <a:lnSpc>
                <a:spcPct val="90000"/>
              </a:lnSpc>
              <a:spcBef>
                <a:spcPct val="75000"/>
              </a:spcBef>
              <a:buNone/>
            </a:pPr>
            <a:r>
              <a:rPr lang="pl-PL" sz="2000" b="1" dirty="0"/>
              <a:t>	</a:t>
            </a:r>
            <a:r>
              <a:rPr lang="en-US" sz="2000" dirty="0">
                <a:cs typeface="Arial" charset="0"/>
              </a:rPr>
              <a:t>migration decisions are not made by isolated individuals but by larger units of related people (families, households, communities) </a:t>
            </a:r>
            <a:endParaRPr lang="pl-PL" sz="2000" dirty="0"/>
          </a:p>
          <a:p>
            <a:pPr marL="571500" indent="-571500">
              <a:lnSpc>
                <a:spcPct val="90000"/>
              </a:lnSpc>
              <a:spcBef>
                <a:spcPct val="75000"/>
              </a:spcBef>
              <a:buNone/>
            </a:pPr>
            <a:r>
              <a:rPr lang="pl-PL" sz="2000" dirty="0"/>
              <a:t>	</a:t>
            </a:r>
            <a:r>
              <a:rPr lang="pl-PL" sz="2000" dirty="0">
                <a:sym typeface="Wingdings" pitchFamily="2" charset="2"/>
              </a:rPr>
              <a:t> </a:t>
            </a:r>
            <a:r>
              <a:rPr lang="en-US" sz="2000" dirty="0">
                <a:cs typeface="Arial" charset="0"/>
              </a:rPr>
              <a:t>people can act collectively not only to maximize expected income but also to </a:t>
            </a:r>
            <a:r>
              <a:rPr lang="en-US" sz="2000" b="1" dirty="0">
                <a:cs typeface="Arial" charset="0"/>
              </a:rPr>
              <a:t>minimize risk</a:t>
            </a:r>
            <a:r>
              <a:rPr lang="en-US" sz="2000" dirty="0">
                <a:cs typeface="Arial" charset="0"/>
              </a:rPr>
              <a:t> and to </a:t>
            </a:r>
            <a:r>
              <a:rPr lang="en-US" sz="2000" b="1" dirty="0">
                <a:cs typeface="Arial" charset="0"/>
              </a:rPr>
              <a:t>loosen constraints</a:t>
            </a:r>
            <a:r>
              <a:rPr lang="en-US" sz="2000" dirty="0">
                <a:cs typeface="Arial" charset="0"/>
              </a:rPr>
              <a:t> associated with various kinds of </a:t>
            </a:r>
            <a:r>
              <a:rPr lang="en-US" sz="2000" b="1" dirty="0">
                <a:cs typeface="Arial" charset="0"/>
              </a:rPr>
              <a:t>market failures</a:t>
            </a:r>
            <a:endParaRPr lang="pl-PL" sz="2000" b="1" dirty="0"/>
          </a:p>
          <a:p>
            <a:pPr marL="571500" indent="-571500">
              <a:lnSpc>
                <a:spcPct val="90000"/>
              </a:lnSpc>
              <a:spcBef>
                <a:spcPct val="75000"/>
              </a:spcBef>
              <a:buNone/>
            </a:pPr>
            <a:r>
              <a:rPr lang="pl-PL" sz="2000" dirty="0"/>
              <a:t>	</a:t>
            </a:r>
            <a:r>
              <a:rPr lang="pl-PL" sz="2000" dirty="0">
                <a:sym typeface="Wingdings" pitchFamily="2" charset="2"/>
              </a:rPr>
              <a:t> </a:t>
            </a:r>
            <a:r>
              <a:rPr lang="en-US" sz="2000" dirty="0">
                <a:cs typeface="Times New Roman" pitchFamily="18" charset="0"/>
                <a:sym typeface="Wingdings" pitchFamily="2" charset="2"/>
              </a:rPr>
              <a:t>household</a:t>
            </a:r>
            <a:r>
              <a:rPr lang="pl-PL" sz="2000" dirty="0">
                <a:sym typeface="Wingdings" pitchFamily="2" charset="2"/>
              </a:rPr>
              <a:t>s</a:t>
            </a:r>
            <a:r>
              <a:rPr lang="en-US" sz="2000" dirty="0">
                <a:cs typeface="Times New Roman" pitchFamily="18" charset="0"/>
                <a:sym typeface="Wingdings" pitchFamily="2" charset="2"/>
              </a:rPr>
              <a:t> are able to control risks to their economic well-being by diversifying the allocation of resources</a:t>
            </a:r>
            <a:r>
              <a:rPr lang="pl-PL" sz="2000" dirty="0">
                <a:sym typeface="Wingdings" pitchFamily="2" charset="2"/>
              </a:rPr>
              <a:t> (family </a:t>
            </a:r>
            <a:r>
              <a:rPr lang="pl-PL" sz="2000" dirty="0" err="1">
                <a:sym typeface="Wingdings" pitchFamily="2" charset="2"/>
              </a:rPr>
              <a:t>labour</a:t>
            </a:r>
            <a:r>
              <a:rPr lang="pl-PL" sz="2000" dirty="0">
                <a:sym typeface="Wingdings" pitchFamily="2" charset="2"/>
              </a:rPr>
              <a:t>) </a:t>
            </a:r>
            <a:r>
              <a:rPr lang="en-US" sz="2000" dirty="0">
                <a:cs typeface="Times New Roman" pitchFamily="18" charset="0"/>
                <a:sym typeface="Wingdings" pitchFamily="2" charset="2"/>
              </a:rPr>
              <a:t>to different </a:t>
            </a:r>
            <a:r>
              <a:rPr lang="en-US" sz="2000" dirty="0" err="1">
                <a:cs typeface="Times New Roman" pitchFamily="18" charset="0"/>
                <a:sym typeface="Wingdings" pitchFamily="2" charset="2"/>
              </a:rPr>
              <a:t>labour</a:t>
            </a:r>
            <a:r>
              <a:rPr lang="en-US" sz="2000" dirty="0">
                <a:cs typeface="Times New Roman" pitchFamily="18" charset="0"/>
                <a:sym typeface="Wingdings" pitchFamily="2" charset="2"/>
              </a:rPr>
              <a:t> markets</a:t>
            </a:r>
            <a:r>
              <a:rPr lang="pl-PL" sz="2000" dirty="0">
                <a:sym typeface="Wingdings" pitchFamily="2" charset="2"/>
              </a:rPr>
              <a:t>. </a:t>
            </a:r>
            <a:endParaRPr lang="pl-PL" sz="2000" dirty="0" smtClean="0">
              <a:sym typeface="Wingdings" pitchFamily="2" charset="2"/>
            </a:endParaRPr>
          </a:p>
          <a:p>
            <a:pPr marL="571500" indent="-571500">
              <a:lnSpc>
                <a:spcPct val="90000"/>
              </a:lnSpc>
              <a:spcBef>
                <a:spcPct val="75000"/>
              </a:spcBef>
              <a:buNone/>
            </a:pPr>
            <a:r>
              <a:rPr lang="pl-PL" sz="2000" b="1" dirty="0" smtClean="0">
                <a:sym typeface="Wingdings" pitchFamily="2" charset="2"/>
              </a:rPr>
              <a:t>CRITICAL ROLE OF MARKET FAILURES AND RISK DIVERSIFICATION ACTIVITIES</a:t>
            </a:r>
            <a:endParaRPr lang="pl-PL" sz="2000" b="1" dirty="0"/>
          </a:p>
          <a:p>
            <a:pPr marL="0" indent="0">
              <a:spcBef>
                <a:spcPct val="70000"/>
              </a:spcBef>
              <a:buNone/>
            </a:pPr>
            <a:endParaRPr lang="pl-PL" sz="2400" b="1" dirty="0" smtClean="0"/>
          </a:p>
        </p:txBody>
      </p:sp>
    </p:spTree>
    <p:extLst>
      <p:ext uri="{BB962C8B-B14F-4D97-AF65-F5344CB8AC3E}">
        <p14:creationId xmlns:p14="http://schemas.microsoft.com/office/powerpoint/2010/main" val="2588998882"/>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472608"/>
          </a:xfrm>
        </p:spPr>
        <p:txBody>
          <a:bodyPr>
            <a:normAutofit/>
          </a:bodyPr>
          <a:lstStyle/>
          <a:p>
            <a:pPr marL="0" indent="0">
              <a:spcBef>
                <a:spcPct val="70000"/>
              </a:spcBef>
              <a:buNone/>
            </a:pPr>
            <a:r>
              <a:rPr lang="pl-PL" sz="2400" b="1" dirty="0" smtClean="0"/>
              <a:t>New </a:t>
            </a:r>
            <a:r>
              <a:rPr lang="pl-PL" sz="2400" b="1" dirty="0" err="1" smtClean="0"/>
              <a:t>Economics</a:t>
            </a:r>
            <a:r>
              <a:rPr lang="pl-PL" sz="2400" b="1" dirty="0" smtClean="0"/>
              <a:t> of </a:t>
            </a:r>
            <a:r>
              <a:rPr lang="pl-PL" sz="2400" b="1" dirty="0" err="1" smtClean="0"/>
              <a:t>Labor</a:t>
            </a:r>
            <a:r>
              <a:rPr lang="pl-PL" sz="2400" b="1" dirty="0" smtClean="0"/>
              <a:t> Migration</a:t>
            </a:r>
          </a:p>
          <a:p>
            <a:pPr marL="571500" indent="-571500">
              <a:lnSpc>
                <a:spcPct val="90000"/>
              </a:lnSpc>
              <a:spcBef>
                <a:spcPct val="75000"/>
              </a:spcBef>
              <a:buNone/>
            </a:pPr>
            <a:r>
              <a:rPr lang="en-US" sz="2000" b="1" dirty="0"/>
              <a:t>Relative deprivation: </a:t>
            </a:r>
          </a:p>
          <a:p>
            <a:pPr marL="571500" indent="-571500">
              <a:spcBef>
                <a:spcPct val="75000"/>
              </a:spcBef>
              <a:buFont typeface="Wingdings" pitchFamily="2" charset="2"/>
              <a:buChar char="q"/>
            </a:pPr>
            <a:r>
              <a:rPr lang="en-US" sz="2000" dirty="0">
                <a:solidFill>
                  <a:srgbClr val="000000"/>
                </a:solidFill>
                <a:cs typeface="Arial" charset="0"/>
              </a:rPr>
              <a:t>P</a:t>
            </a:r>
            <a:r>
              <a:rPr lang="en-US" sz="2000" dirty="0">
                <a:solidFill>
                  <a:srgbClr val="000000"/>
                </a:solidFill>
                <a:ea typeface="Times New Roman" pitchFamily="18" charset="0"/>
                <a:cs typeface="Arial" charset="0"/>
              </a:rPr>
              <a:t>eople are acting in a social context</a:t>
            </a:r>
            <a:r>
              <a:rPr lang="en-US" sz="2000" dirty="0">
                <a:solidFill>
                  <a:srgbClr val="000000"/>
                </a:solidFill>
                <a:cs typeface="Arial" charset="0"/>
              </a:rPr>
              <a:t> </a:t>
            </a:r>
            <a:r>
              <a:rPr lang="en-US" sz="2000" dirty="0">
                <a:solidFill>
                  <a:srgbClr val="000000"/>
                </a:solidFill>
                <a:cs typeface="Arial" charset="0"/>
                <a:sym typeface="Wingdings" pitchFamily="2" charset="2"/>
              </a:rPr>
              <a:t> </a:t>
            </a:r>
            <a:r>
              <a:rPr lang="en-US" sz="2000" i="1" dirty="0">
                <a:solidFill>
                  <a:srgbClr val="000000"/>
                </a:solidFill>
                <a:cs typeface="Times New Roman" pitchFamily="18" charset="0"/>
                <a:sym typeface="Wingdings" pitchFamily="2" charset="2"/>
              </a:rPr>
              <a:t>„a person may migrate from one location to another to change his relative position in the same reference group, or to change his reference group” </a:t>
            </a:r>
            <a:r>
              <a:rPr lang="en-US" sz="2000" dirty="0">
                <a:solidFill>
                  <a:srgbClr val="000000"/>
                </a:solidFill>
                <a:cs typeface="Times New Roman" pitchFamily="18" charset="0"/>
                <a:sym typeface="Wingdings" pitchFamily="2" charset="2"/>
              </a:rPr>
              <a:t>(Stark </a:t>
            </a:r>
            <a:r>
              <a:rPr lang="en-US" sz="2000" dirty="0" err="1">
                <a:solidFill>
                  <a:srgbClr val="000000"/>
                </a:solidFill>
                <a:cs typeface="Times New Roman" pitchFamily="18" charset="0"/>
                <a:sym typeface="Wingdings" pitchFamily="2" charset="2"/>
              </a:rPr>
              <a:t>i</a:t>
            </a:r>
            <a:r>
              <a:rPr lang="en-US" sz="2000" dirty="0">
                <a:solidFill>
                  <a:srgbClr val="000000"/>
                </a:solidFill>
                <a:cs typeface="Times New Roman" pitchFamily="18" charset="0"/>
                <a:sym typeface="Wingdings" pitchFamily="2" charset="2"/>
              </a:rPr>
              <a:t> Bloom 1985: 173)</a:t>
            </a:r>
            <a:endParaRPr lang="en-US" sz="2000" dirty="0"/>
          </a:p>
          <a:p>
            <a:pPr marL="571500" indent="-571500">
              <a:spcBef>
                <a:spcPct val="75000"/>
              </a:spcBef>
              <a:buFont typeface="Wingdings" pitchFamily="2" charset="2"/>
              <a:buChar char="q"/>
            </a:pPr>
            <a:r>
              <a:rPr lang="en-US" sz="2000" dirty="0">
                <a:solidFill>
                  <a:srgbClr val="000000"/>
                </a:solidFill>
                <a:cs typeface="Arial" charset="0"/>
                <a:sym typeface="Wingdings" pitchFamily="2" charset="2"/>
              </a:rPr>
              <a:t>P</a:t>
            </a:r>
            <a:r>
              <a:rPr lang="en-US" sz="2000" dirty="0">
                <a:solidFill>
                  <a:srgbClr val="000000"/>
                </a:solidFill>
                <a:cs typeface="Times New Roman" pitchFamily="18" charset="0"/>
                <a:sym typeface="Wingdings" pitchFamily="2" charset="2"/>
              </a:rPr>
              <a:t>eople rarely base their decisions on an evaluation of absolute income alone but also take into consideration their relative income </a:t>
            </a:r>
            <a:endParaRPr lang="en-US" sz="2000" dirty="0">
              <a:sym typeface="Wingdings" pitchFamily="2" charset="2"/>
            </a:endParaRPr>
          </a:p>
          <a:p>
            <a:pPr marL="571500" indent="-571500">
              <a:spcBef>
                <a:spcPct val="75000"/>
              </a:spcBef>
              <a:buFont typeface="Wingdings" pitchFamily="2" charset="2"/>
              <a:buChar char="q"/>
            </a:pPr>
            <a:r>
              <a:rPr lang="en-US" sz="2000" dirty="0">
                <a:solidFill>
                  <a:srgbClr val="000000"/>
                </a:solidFill>
                <a:cs typeface="Arial" charset="0"/>
                <a:sym typeface="Wingdings" pitchFamily="2" charset="2"/>
              </a:rPr>
              <a:t>Relative deprivation and temporary migration</a:t>
            </a:r>
            <a:r>
              <a:rPr lang="pl-PL" sz="2000" dirty="0">
                <a:solidFill>
                  <a:srgbClr val="000000"/>
                </a:solidFill>
                <a:cs typeface="Arial" charset="0"/>
                <a:sym typeface="Wingdings" pitchFamily="2" charset="2"/>
              </a:rPr>
              <a:t>.</a:t>
            </a:r>
            <a:endParaRPr lang="en-US" sz="2000" dirty="0">
              <a:sym typeface="Wingdings" pitchFamily="2" charset="2"/>
            </a:endParaRPr>
          </a:p>
          <a:p>
            <a:pPr marL="0" indent="0">
              <a:spcBef>
                <a:spcPct val="70000"/>
              </a:spcBef>
              <a:buNone/>
            </a:pPr>
            <a:endParaRPr lang="pl-PL" sz="2400" b="1" dirty="0" smtClean="0"/>
          </a:p>
        </p:txBody>
      </p:sp>
    </p:spTree>
    <p:extLst>
      <p:ext uri="{BB962C8B-B14F-4D97-AF65-F5344CB8AC3E}">
        <p14:creationId xmlns:p14="http://schemas.microsoft.com/office/powerpoint/2010/main" val="2497038736"/>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832648"/>
          </a:xfrm>
        </p:spPr>
        <p:txBody>
          <a:bodyPr>
            <a:normAutofit fontScale="92500"/>
          </a:bodyPr>
          <a:lstStyle/>
          <a:p>
            <a:pPr marL="0" indent="0">
              <a:spcBef>
                <a:spcPct val="70000"/>
              </a:spcBef>
              <a:buNone/>
            </a:pPr>
            <a:r>
              <a:rPr lang="pl-PL" sz="2400" b="1" dirty="0" smtClean="0"/>
              <a:t>New </a:t>
            </a:r>
            <a:r>
              <a:rPr lang="pl-PL" sz="2400" b="1" dirty="0" err="1" smtClean="0"/>
              <a:t>Economics</a:t>
            </a:r>
            <a:r>
              <a:rPr lang="pl-PL" sz="2400" b="1" dirty="0" smtClean="0"/>
              <a:t> of </a:t>
            </a:r>
            <a:r>
              <a:rPr lang="pl-PL" sz="2400" b="1" dirty="0" err="1" smtClean="0"/>
              <a:t>Labor</a:t>
            </a:r>
            <a:r>
              <a:rPr lang="pl-PL" sz="2400" b="1" dirty="0" smtClean="0"/>
              <a:t> Migration – </a:t>
            </a:r>
            <a:r>
              <a:rPr lang="pl-PL" sz="2400" b="1" dirty="0" err="1" smtClean="0"/>
              <a:t>conclusions</a:t>
            </a:r>
            <a:r>
              <a:rPr lang="pl-PL" sz="2400" b="1" dirty="0" smtClean="0"/>
              <a:t>: </a:t>
            </a:r>
          </a:p>
          <a:p>
            <a:pPr marL="571500" indent="-571500">
              <a:lnSpc>
                <a:spcPct val="80000"/>
              </a:lnSpc>
              <a:spcBef>
                <a:spcPct val="75000"/>
              </a:spcBef>
              <a:buFont typeface="Wingdings" pitchFamily="2" charset="2"/>
              <a:buChar char="q"/>
            </a:pPr>
            <a:r>
              <a:rPr lang="en-US" sz="2200" dirty="0">
                <a:cs typeface="Arial" charset="0"/>
              </a:rPr>
              <a:t>Not the autonomous individual but families or households are the appropriate units of analysis for migration research.</a:t>
            </a:r>
            <a:endParaRPr lang="en-US" sz="2200" dirty="0">
              <a:cs typeface="Times New Roman" pitchFamily="18" charset="0"/>
            </a:endParaRPr>
          </a:p>
          <a:p>
            <a:pPr marL="571500" indent="-571500">
              <a:lnSpc>
                <a:spcPct val="80000"/>
              </a:lnSpc>
              <a:spcBef>
                <a:spcPct val="75000"/>
              </a:spcBef>
              <a:buFont typeface="Wingdings" pitchFamily="2" charset="2"/>
              <a:buChar char="q"/>
            </a:pPr>
            <a:r>
              <a:rPr lang="en-US" sz="2200" dirty="0">
                <a:cs typeface="Arial" charset="0"/>
              </a:rPr>
              <a:t>A wage differential is not a necessary condition for international migration to occur – households may have strong incentives to diversify risk through migration even in the absence of wage differentials.</a:t>
            </a:r>
            <a:endParaRPr lang="en-US" sz="2200" dirty="0">
              <a:cs typeface="Times New Roman" pitchFamily="18" charset="0"/>
            </a:endParaRPr>
          </a:p>
          <a:p>
            <a:pPr marL="571500" indent="-571500">
              <a:lnSpc>
                <a:spcPct val="80000"/>
              </a:lnSpc>
              <a:spcBef>
                <a:spcPct val="75000"/>
              </a:spcBef>
              <a:buFont typeface="Wingdings" pitchFamily="2" charset="2"/>
              <a:buChar char="q"/>
            </a:pPr>
            <a:r>
              <a:rPr lang="en-US" sz="2200" b="1" dirty="0">
                <a:solidFill>
                  <a:srgbClr val="FF0000"/>
                </a:solidFill>
              </a:rPr>
              <a:t>There is no trade-off between mobility and activities in the country</a:t>
            </a:r>
            <a:r>
              <a:rPr lang="pl-PL" sz="2200" b="1" dirty="0">
                <a:solidFill>
                  <a:srgbClr val="FF0000"/>
                </a:solidFill>
              </a:rPr>
              <a:t>/region</a:t>
            </a:r>
            <a:r>
              <a:rPr lang="en-US" sz="2200" b="1" dirty="0">
                <a:solidFill>
                  <a:srgbClr val="FF0000"/>
                </a:solidFill>
              </a:rPr>
              <a:t> of origin.</a:t>
            </a:r>
            <a:r>
              <a:rPr lang="en-US" sz="2200" b="1" dirty="0">
                <a:solidFill>
                  <a:srgbClr val="FF0000"/>
                </a:solidFill>
                <a:cs typeface="Arial" charset="0"/>
              </a:rPr>
              <a:t> Indeed, there are strong incentives for household to engage in both migration and local activities.</a:t>
            </a:r>
            <a:endParaRPr lang="en-US" sz="2200" b="1" dirty="0">
              <a:solidFill>
                <a:srgbClr val="FF0000"/>
              </a:solidFill>
              <a:cs typeface="Times New Roman" pitchFamily="18" charset="0"/>
            </a:endParaRPr>
          </a:p>
          <a:p>
            <a:pPr marL="571500" indent="-571500">
              <a:lnSpc>
                <a:spcPct val="75000"/>
              </a:lnSpc>
              <a:spcBef>
                <a:spcPct val="45000"/>
              </a:spcBef>
              <a:buFont typeface="Wingdings" pitchFamily="2" charset="2"/>
              <a:buChar char="q"/>
            </a:pPr>
            <a:r>
              <a:rPr lang="en-US" sz="2200" b="1" dirty="0">
                <a:solidFill>
                  <a:srgbClr val="FF0000"/>
                </a:solidFill>
              </a:rPr>
              <a:t>D</a:t>
            </a:r>
            <a:r>
              <a:rPr lang="en-US" sz="2200" b="1" dirty="0">
                <a:solidFill>
                  <a:srgbClr val="FF0000"/>
                </a:solidFill>
                <a:cs typeface="Arial" charset="0"/>
              </a:rPr>
              <a:t>evelopment </a:t>
            </a:r>
            <a:r>
              <a:rPr lang="en-US" sz="2200" b="1" dirty="0">
                <a:solidFill>
                  <a:srgbClr val="FF0000"/>
                </a:solidFill>
              </a:rPr>
              <a:t>in </a:t>
            </a:r>
            <a:r>
              <a:rPr lang="en-US" sz="2200" b="1" dirty="0">
                <a:solidFill>
                  <a:srgbClr val="FF0000"/>
                </a:solidFill>
                <a:cs typeface="Arial" charset="0"/>
              </a:rPr>
              <a:t>regions need not to reduce the pressures for international migration, in opposite, it may intensify them (change in modes of </a:t>
            </a:r>
            <a:r>
              <a:rPr lang="en-US" sz="2200" b="1" dirty="0" err="1">
                <a:solidFill>
                  <a:srgbClr val="FF0000"/>
                </a:solidFill>
                <a:cs typeface="Arial" charset="0"/>
              </a:rPr>
              <a:t>behaviour</a:t>
            </a:r>
            <a:r>
              <a:rPr lang="en-US" sz="2200" b="1" dirty="0">
                <a:solidFill>
                  <a:srgbClr val="FF0000"/>
                </a:solidFill>
                <a:cs typeface="Arial" charset="0"/>
              </a:rPr>
              <a:t>, change in income structure).</a:t>
            </a:r>
            <a:endParaRPr lang="en-US" sz="2200" b="1" dirty="0">
              <a:solidFill>
                <a:srgbClr val="FF0000"/>
              </a:solidFill>
              <a:cs typeface="Times New Roman" pitchFamily="18" charset="0"/>
            </a:endParaRPr>
          </a:p>
          <a:p>
            <a:pPr marL="571500" indent="-571500">
              <a:lnSpc>
                <a:spcPct val="75000"/>
              </a:lnSpc>
              <a:spcBef>
                <a:spcPct val="45000"/>
              </a:spcBef>
              <a:buFont typeface="Wingdings" pitchFamily="2" charset="2"/>
              <a:buChar char="q"/>
            </a:pPr>
            <a:r>
              <a:rPr lang="en-US" sz="2200" dirty="0">
                <a:cs typeface="Arial" charset="0"/>
              </a:rPr>
              <a:t>International </a:t>
            </a:r>
            <a:r>
              <a:rPr lang="en-US" sz="2200" dirty="0" err="1">
                <a:cs typeface="Arial" charset="0"/>
              </a:rPr>
              <a:t>labour</a:t>
            </a:r>
            <a:r>
              <a:rPr lang="en-US" sz="2200" dirty="0">
                <a:cs typeface="Arial" charset="0"/>
              </a:rPr>
              <a:t> movement does not necessarily stop when wage differentials have been eliminated between different </a:t>
            </a:r>
            <a:r>
              <a:rPr lang="en-US" sz="2200" dirty="0" err="1">
                <a:cs typeface="Arial" charset="0"/>
              </a:rPr>
              <a:t>labour</a:t>
            </a:r>
            <a:r>
              <a:rPr lang="en-US" sz="2200" dirty="0">
                <a:cs typeface="Arial" charset="0"/>
              </a:rPr>
              <a:t> markets. Incentives for migration will continue to exist if other markets (insurance, futures, capital, consumer credit) are absent or imperfect.</a:t>
            </a:r>
            <a:endParaRPr lang="en-US" sz="2200" dirty="0">
              <a:cs typeface="Times New Roman" pitchFamily="18" charset="0"/>
            </a:endParaRPr>
          </a:p>
          <a:p>
            <a:pPr marL="571500" indent="-571500">
              <a:lnSpc>
                <a:spcPct val="75000"/>
              </a:lnSpc>
              <a:spcBef>
                <a:spcPct val="45000"/>
              </a:spcBef>
              <a:buFont typeface="Wingdings" pitchFamily="2" charset="2"/>
              <a:buChar char="q"/>
            </a:pPr>
            <a:r>
              <a:rPr lang="en-US" sz="2200" dirty="0">
                <a:cs typeface="Arial" charset="0"/>
              </a:rPr>
              <a:t>The same expected gain in income may not have the same effects on the probability of migration. </a:t>
            </a:r>
            <a:r>
              <a:rPr lang="en-US" sz="2200" b="1" dirty="0">
                <a:solidFill>
                  <a:srgbClr val="FF0000"/>
                </a:solidFill>
                <a:cs typeface="Arial" charset="0"/>
              </a:rPr>
              <a:t>Income distribution can be crucial factor in determining the scale of migration.   </a:t>
            </a:r>
          </a:p>
          <a:p>
            <a:pPr marL="0" indent="0">
              <a:spcBef>
                <a:spcPct val="70000"/>
              </a:spcBef>
              <a:buNone/>
            </a:pPr>
            <a:endParaRPr lang="pl-PL" sz="2400" b="1" dirty="0" smtClean="0"/>
          </a:p>
        </p:txBody>
      </p:sp>
    </p:spTree>
    <p:extLst>
      <p:ext uri="{BB962C8B-B14F-4D97-AF65-F5344CB8AC3E}">
        <p14:creationId xmlns:p14="http://schemas.microsoft.com/office/powerpoint/2010/main" val="2097578262"/>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676456" cy="5688632"/>
          </a:xfrm>
        </p:spPr>
        <p:txBody>
          <a:bodyPr>
            <a:normAutofit fontScale="92500" lnSpcReduction="10000"/>
          </a:bodyPr>
          <a:lstStyle/>
          <a:p>
            <a:pPr>
              <a:buNone/>
            </a:pPr>
            <a:r>
              <a:rPr lang="en-US" sz="2400" b="1" dirty="0">
                <a:cs typeface="Arial" charset="0"/>
              </a:rPr>
              <a:t>The perpetuation of migration </a:t>
            </a:r>
            <a:r>
              <a:rPr lang="en-US" sz="2400" b="1" dirty="0">
                <a:cs typeface="Times New Roman" pitchFamily="18" charset="0"/>
                <a:sym typeface="Wingdings" pitchFamily="2" charset="2"/>
              </a:rPr>
              <a:t></a:t>
            </a:r>
            <a:r>
              <a:rPr lang="en-US" sz="2400" b="1" dirty="0">
                <a:cs typeface="Arial" charset="0"/>
              </a:rPr>
              <a:t> social capital theory and network theory</a:t>
            </a:r>
            <a:endParaRPr lang="pl-PL" sz="2400" b="1" dirty="0"/>
          </a:p>
          <a:p>
            <a:pPr>
              <a:buNone/>
            </a:pPr>
            <a:r>
              <a:rPr lang="pl-PL" sz="2000" b="1" dirty="0" smtClean="0"/>
              <a:t>	General idea: </a:t>
            </a:r>
            <a:r>
              <a:rPr lang="en-US" sz="2000" dirty="0" smtClean="0">
                <a:cs typeface="Arial" charset="0"/>
              </a:rPr>
              <a:t>People </a:t>
            </a:r>
            <a:r>
              <a:rPr lang="en-US" sz="2000" dirty="0">
                <a:cs typeface="Arial" charset="0"/>
              </a:rPr>
              <a:t>gain access to social capital through membership in </a:t>
            </a:r>
            <a:r>
              <a:rPr lang="en-US" sz="2000" u="sng" dirty="0">
                <a:cs typeface="Arial" charset="0"/>
              </a:rPr>
              <a:t>networks</a:t>
            </a:r>
            <a:r>
              <a:rPr lang="en-US" sz="2000" dirty="0">
                <a:cs typeface="Arial" charset="0"/>
              </a:rPr>
              <a:t> and social institutions and then convert it into other forms of capital to improve or maintain their position in the society. </a:t>
            </a:r>
            <a:endParaRPr lang="en-US" sz="2000" dirty="0">
              <a:cs typeface="Times New Roman" pitchFamily="18" charset="0"/>
            </a:endParaRPr>
          </a:p>
          <a:p>
            <a:pPr>
              <a:buNone/>
            </a:pPr>
            <a:r>
              <a:rPr lang="pl-PL" sz="2000" dirty="0"/>
              <a:t>	</a:t>
            </a:r>
            <a:r>
              <a:rPr lang="pl-PL" sz="2000" dirty="0" err="1" smtClean="0"/>
              <a:t>Fawcett</a:t>
            </a:r>
            <a:r>
              <a:rPr lang="pl-PL" sz="2000" dirty="0"/>
              <a:t>: </a:t>
            </a:r>
            <a:r>
              <a:rPr lang="pl-PL" sz="2000" i="1" dirty="0"/>
              <a:t>‘</a:t>
            </a:r>
            <a:r>
              <a:rPr lang="en-US" sz="2000" i="1" dirty="0">
                <a:cs typeface="Arial" charset="0"/>
              </a:rPr>
              <a:t>Migrant networks are sets of interpersonal ties that connect migrants, former migrants, and non-migrants in origin and destination areas through ties of kinship, friendship and shared community origin</a:t>
            </a:r>
            <a:r>
              <a:rPr lang="pl-PL" sz="2000" i="1" dirty="0"/>
              <a:t>’</a:t>
            </a:r>
            <a:r>
              <a:rPr lang="en-US" sz="2000" i="1" dirty="0">
                <a:cs typeface="Arial" charset="0"/>
              </a:rPr>
              <a:t>. </a:t>
            </a:r>
            <a:endParaRPr lang="pl-PL" sz="2000" i="1" dirty="0" smtClean="0">
              <a:cs typeface="Arial" charset="0"/>
            </a:endParaRPr>
          </a:p>
          <a:p>
            <a:pPr>
              <a:lnSpc>
                <a:spcPct val="80000"/>
              </a:lnSpc>
              <a:spcBef>
                <a:spcPct val="60000"/>
              </a:spcBef>
              <a:buNone/>
            </a:pPr>
            <a:endParaRPr lang="pl-PL" sz="2000" b="1" dirty="0" smtClean="0">
              <a:cs typeface="Arial" charset="0"/>
            </a:endParaRPr>
          </a:p>
          <a:p>
            <a:pPr>
              <a:lnSpc>
                <a:spcPct val="80000"/>
              </a:lnSpc>
              <a:spcBef>
                <a:spcPct val="60000"/>
              </a:spcBef>
              <a:buNone/>
            </a:pPr>
            <a:r>
              <a:rPr lang="en-US" sz="2000" b="1" dirty="0" smtClean="0">
                <a:cs typeface="Arial" charset="0"/>
              </a:rPr>
              <a:t>The </a:t>
            </a:r>
            <a:r>
              <a:rPr lang="en-US" sz="2000" b="1" dirty="0">
                <a:cs typeface="Arial" charset="0"/>
              </a:rPr>
              <a:t>meaning of networks:</a:t>
            </a:r>
            <a:endParaRPr lang="en-US" sz="2000" b="1" dirty="0">
              <a:cs typeface="Times New Roman" pitchFamily="18" charset="0"/>
            </a:endParaRPr>
          </a:p>
          <a:p>
            <a:pPr>
              <a:lnSpc>
                <a:spcPct val="80000"/>
              </a:lnSpc>
              <a:spcBef>
                <a:spcPct val="60000"/>
              </a:spcBef>
              <a:buFont typeface="Wingdings" pitchFamily="2" charset="2"/>
              <a:buChar char="q"/>
            </a:pPr>
            <a:r>
              <a:rPr lang="en-GB" sz="2000" dirty="0">
                <a:cs typeface="Arial" charset="0"/>
              </a:rPr>
              <a:t>serving as a channel of information, other resources, and normative structures</a:t>
            </a:r>
            <a:endParaRPr lang="pl-PL" sz="2000" dirty="0"/>
          </a:p>
          <a:p>
            <a:pPr>
              <a:lnSpc>
                <a:spcPct val="80000"/>
              </a:lnSpc>
              <a:spcBef>
                <a:spcPct val="60000"/>
              </a:spcBef>
              <a:buFont typeface="Wingdings" pitchFamily="2" charset="2"/>
              <a:buChar char="q"/>
            </a:pPr>
            <a:r>
              <a:rPr lang="en-GB" sz="2000" dirty="0">
                <a:cs typeface="Arial" charset="0"/>
              </a:rPr>
              <a:t>influencing the selection of destinations and origin sites</a:t>
            </a:r>
            <a:endParaRPr lang="pl-PL" sz="2000" dirty="0"/>
          </a:p>
          <a:p>
            <a:pPr>
              <a:lnSpc>
                <a:spcPct val="80000"/>
              </a:lnSpc>
              <a:spcBef>
                <a:spcPct val="60000"/>
              </a:spcBef>
              <a:buFont typeface="Wingdings" pitchFamily="2" charset="2"/>
              <a:buChar char="q"/>
            </a:pPr>
            <a:r>
              <a:rPr lang="en-GB" sz="2000" dirty="0">
                <a:cs typeface="Arial" charset="0"/>
              </a:rPr>
              <a:t>determining, to a degree, who migrates from communities and households</a:t>
            </a:r>
            <a:endParaRPr lang="pl-PL" sz="2000" dirty="0"/>
          </a:p>
          <a:p>
            <a:pPr>
              <a:lnSpc>
                <a:spcPct val="80000"/>
              </a:lnSpc>
              <a:spcBef>
                <a:spcPct val="60000"/>
              </a:spcBef>
              <a:buFont typeface="Wingdings" pitchFamily="2" charset="2"/>
              <a:buChar char="q"/>
            </a:pPr>
            <a:r>
              <a:rPr lang="pl-PL" sz="2000" b="1" dirty="0">
                <a:solidFill>
                  <a:srgbClr val="FF0000"/>
                </a:solidFill>
              </a:rPr>
              <a:t>n</a:t>
            </a:r>
            <a:r>
              <a:rPr lang="en-US" sz="2000" b="1" dirty="0" err="1">
                <a:solidFill>
                  <a:srgbClr val="FF0000"/>
                </a:solidFill>
                <a:cs typeface="Arial" charset="0"/>
              </a:rPr>
              <a:t>etworks</a:t>
            </a:r>
            <a:r>
              <a:rPr lang="en-US" sz="2000" b="1" dirty="0">
                <a:solidFill>
                  <a:srgbClr val="FF0000"/>
                </a:solidFill>
                <a:cs typeface="Arial" charset="0"/>
              </a:rPr>
              <a:t> make international migration extremely attractive as a strategy for risk diversification or utility maximization</a:t>
            </a:r>
            <a:endParaRPr lang="pl-PL" sz="2000" b="1" dirty="0">
              <a:solidFill>
                <a:srgbClr val="FF0000"/>
              </a:solidFill>
            </a:endParaRPr>
          </a:p>
          <a:p>
            <a:pPr>
              <a:lnSpc>
                <a:spcPct val="80000"/>
              </a:lnSpc>
              <a:spcBef>
                <a:spcPct val="60000"/>
              </a:spcBef>
              <a:buFont typeface="Wingdings" pitchFamily="2" charset="2"/>
              <a:buChar char="q"/>
            </a:pPr>
            <a:r>
              <a:rPr lang="en-GB" sz="2000" dirty="0">
                <a:cs typeface="Arial" charset="0"/>
              </a:rPr>
              <a:t>shaping the size and momentum of migration</a:t>
            </a:r>
            <a:endParaRPr lang="pl-PL" sz="2000" dirty="0"/>
          </a:p>
          <a:p>
            <a:pPr>
              <a:lnSpc>
                <a:spcPct val="80000"/>
              </a:lnSpc>
              <a:spcBef>
                <a:spcPct val="60000"/>
              </a:spcBef>
              <a:buFont typeface="Wingdings" pitchFamily="2" charset="2"/>
              <a:buChar char="q"/>
            </a:pPr>
            <a:r>
              <a:rPr lang="en-US" sz="2000" b="1" dirty="0">
                <a:solidFill>
                  <a:srgbClr val="FF0000"/>
                </a:solidFill>
                <a:cs typeface="Arial" charset="0"/>
              </a:rPr>
              <a:t>thanks to migrant networks, migration may become a self-perpetuating process</a:t>
            </a:r>
            <a:r>
              <a:rPr lang="pl-PL" sz="2000" b="1" dirty="0" smtClean="0">
                <a:solidFill>
                  <a:srgbClr val="FF0000"/>
                </a:solidFill>
              </a:rPr>
              <a:t>.</a:t>
            </a:r>
            <a:endParaRPr lang="en-US" sz="2000" b="1" i="1" dirty="0">
              <a:solidFill>
                <a:srgbClr val="FF0000"/>
              </a:solidFill>
              <a:cs typeface="Arial" charset="0"/>
            </a:endParaRPr>
          </a:p>
          <a:p>
            <a:pPr marL="0" indent="0">
              <a:spcBef>
                <a:spcPct val="70000"/>
              </a:spcBef>
              <a:buNone/>
            </a:pPr>
            <a:endParaRPr lang="pl-PL" sz="2400" b="1" dirty="0" smtClean="0"/>
          </a:p>
        </p:txBody>
      </p:sp>
    </p:spTree>
    <p:extLst>
      <p:ext uri="{BB962C8B-B14F-4D97-AF65-F5344CB8AC3E}">
        <p14:creationId xmlns:p14="http://schemas.microsoft.com/office/powerpoint/2010/main" val="2661146479"/>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smtClean="0">
                <a:solidFill>
                  <a:srgbClr val="002060"/>
                </a:solidFill>
                <a:cs typeface="Arial" pitchFamily="34" charset="0"/>
              </a:rPr>
              <a:t>How to </a:t>
            </a:r>
            <a:r>
              <a:rPr lang="pl-PL" sz="2800" b="1" dirty="0" err="1" smtClean="0">
                <a:solidFill>
                  <a:srgbClr val="002060"/>
                </a:solidFill>
                <a:cs typeface="Arial" pitchFamily="34" charset="0"/>
              </a:rPr>
              <a:t>explain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509029" cy="5688632"/>
          </a:xfrm>
        </p:spPr>
        <p:txBody>
          <a:bodyPr>
            <a:normAutofit/>
          </a:bodyPr>
          <a:lstStyle/>
          <a:p>
            <a:pPr>
              <a:buNone/>
            </a:pPr>
            <a:r>
              <a:rPr lang="en-GB" sz="2000" b="1" dirty="0" err="1">
                <a:cs typeface="Arial" charset="0"/>
              </a:rPr>
              <a:t>Guilmoto</a:t>
            </a:r>
            <a:r>
              <a:rPr lang="en-GB" sz="2000" b="1" dirty="0">
                <a:cs typeface="Arial" charset="0"/>
              </a:rPr>
              <a:t> and S</a:t>
            </a:r>
            <a:r>
              <a:rPr lang="pl-PL" sz="2000" b="1" dirty="0"/>
              <a:t>a</a:t>
            </a:r>
            <a:r>
              <a:rPr lang="en-GB" sz="2000" b="1" dirty="0" err="1">
                <a:cs typeface="Arial" charset="0"/>
              </a:rPr>
              <a:t>ndron</a:t>
            </a:r>
            <a:r>
              <a:rPr lang="en-GB" sz="2000" b="1" dirty="0">
                <a:cs typeface="Arial" charset="0"/>
              </a:rPr>
              <a:t> </a:t>
            </a:r>
            <a:r>
              <a:rPr lang="pl-PL" sz="2000" b="1" dirty="0"/>
              <a:t>(2001) </a:t>
            </a:r>
            <a:r>
              <a:rPr lang="en-GB" sz="2000" b="1" dirty="0">
                <a:cs typeface="Arial" charset="0"/>
                <a:sym typeface="Wingdings" pitchFamily="2" charset="2"/>
              </a:rPr>
              <a:t></a:t>
            </a:r>
            <a:r>
              <a:rPr lang="en-GB" sz="2000" b="1" dirty="0">
                <a:cs typeface="Arial" charset="0"/>
              </a:rPr>
              <a:t> an institutionalist approach</a:t>
            </a:r>
            <a:endParaRPr lang="en-US" sz="2000" b="1" dirty="0">
              <a:cs typeface="Times New Roman" pitchFamily="18" charset="0"/>
            </a:endParaRPr>
          </a:p>
          <a:p>
            <a:pPr>
              <a:lnSpc>
                <a:spcPct val="80000"/>
              </a:lnSpc>
              <a:spcBef>
                <a:spcPct val="45000"/>
              </a:spcBef>
              <a:buFont typeface="Wingdings" pitchFamily="2" charset="2"/>
              <a:buChar char="q"/>
            </a:pPr>
            <a:r>
              <a:rPr lang="pl-PL" sz="2000" b="1" dirty="0" err="1"/>
              <a:t>Transaction</a:t>
            </a:r>
            <a:r>
              <a:rPr lang="pl-PL" sz="2000" b="1" dirty="0"/>
              <a:t> </a:t>
            </a:r>
            <a:r>
              <a:rPr lang="pl-PL" sz="2000" b="1" dirty="0" err="1"/>
              <a:t>costs</a:t>
            </a:r>
            <a:r>
              <a:rPr lang="pl-PL" sz="2000" dirty="0"/>
              <a:t>: </a:t>
            </a:r>
            <a:r>
              <a:rPr lang="en-GB" sz="2000" dirty="0">
                <a:cs typeface="Arial" charset="0"/>
              </a:rPr>
              <a:t>cost of acquiring information about employment opportunities, accommodation, legal rules, but also negotiating the contract, sending money home etc.</a:t>
            </a:r>
            <a:r>
              <a:rPr lang="pl-PL" sz="2000" dirty="0"/>
              <a:t> </a:t>
            </a:r>
            <a:endParaRPr lang="en-US" sz="2000" dirty="0"/>
          </a:p>
          <a:p>
            <a:pPr>
              <a:lnSpc>
                <a:spcPct val="80000"/>
              </a:lnSpc>
              <a:spcBef>
                <a:spcPct val="45000"/>
              </a:spcBef>
              <a:buFont typeface="Wingdings" pitchFamily="2" charset="2"/>
              <a:buChar char="q"/>
            </a:pPr>
            <a:r>
              <a:rPr lang="pl-PL" sz="2000" dirty="0"/>
              <a:t>T</a:t>
            </a:r>
            <a:r>
              <a:rPr lang="en-GB" sz="2000" dirty="0">
                <a:cs typeface="Arial" charset="0"/>
              </a:rPr>
              <a:t>he lack of efficient markets can be compensated by additional institutions</a:t>
            </a:r>
            <a:r>
              <a:rPr lang="pl-PL" sz="2000" dirty="0"/>
              <a:t> – migrant networks - m</a:t>
            </a:r>
            <a:r>
              <a:rPr lang="en-GB" sz="2000" dirty="0" err="1">
                <a:cs typeface="Arial" charset="0"/>
              </a:rPr>
              <a:t>igrant</a:t>
            </a:r>
            <a:r>
              <a:rPr lang="en-GB" sz="2000" dirty="0">
                <a:cs typeface="Arial" charset="0"/>
              </a:rPr>
              <a:t> networks are, in fact, a kind of </a:t>
            </a:r>
            <a:r>
              <a:rPr lang="en-GB" sz="2000" b="1" dirty="0">
                <a:cs typeface="Arial" charset="0"/>
              </a:rPr>
              <a:t>infrastructure</a:t>
            </a:r>
            <a:r>
              <a:rPr lang="en-GB" sz="2000" dirty="0">
                <a:cs typeface="Arial" charset="0"/>
              </a:rPr>
              <a:t> which helps to control the level of risk and reduce the transaction costs associated with mobility. </a:t>
            </a:r>
            <a:endParaRPr lang="en-US" sz="2000" dirty="0">
              <a:cs typeface="Times New Roman" pitchFamily="18" charset="0"/>
            </a:endParaRPr>
          </a:p>
          <a:p>
            <a:pPr>
              <a:lnSpc>
                <a:spcPct val="80000"/>
              </a:lnSpc>
              <a:spcBef>
                <a:spcPct val="45000"/>
              </a:spcBef>
              <a:buFont typeface="Wingdings" pitchFamily="2" charset="2"/>
              <a:buChar char="q"/>
            </a:pPr>
            <a:r>
              <a:rPr lang="pl-PL" sz="2000" b="1" dirty="0" err="1"/>
              <a:t>Process</a:t>
            </a:r>
            <a:r>
              <a:rPr lang="pl-PL" sz="2000" b="1" dirty="0"/>
              <a:t>: </a:t>
            </a:r>
          </a:p>
          <a:p>
            <a:pPr>
              <a:lnSpc>
                <a:spcPct val="80000"/>
              </a:lnSpc>
              <a:spcBef>
                <a:spcPct val="45000"/>
              </a:spcBef>
              <a:buNone/>
            </a:pPr>
            <a:r>
              <a:rPr lang="pl-PL" sz="2000" dirty="0"/>
              <a:t>	</a:t>
            </a:r>
            <a:r>
              <a:rPr lang="pl-PL" sz="2000" b="1" dirty="0" err="1">
                <a:solidFill>
                  <a:srgbClr val="CC3300"/>
                </a:solidFill>
                <a:cs typeface="Arial" charset="0"/>
              </a:rPr>
              <a:t>Presence</a:t>
            </a:r>
            <a:r>
              <a:rPr lang="pl-PL" sz="2000" b="1" dirty="0">
                <a:solidFill>
                  <a:srgbClr val="CC3300"/>
                </a:solidFill>
                <a:cs typeface="Arial" charset="0"/>
              </a:rPr>
              <a:t> of m</a:t>
            </a:r>
            <a:r>
              <a:rPr lang="en-GB" sz="2000" b="1" dirty="0" err="1" smtClean="0">
                <a:solidFill>
                  <a:srgbClr val="CC3300"/>
                </a:solidFill>
                <a:cs typeface="Arial" charset="0"/>
              </a:rPr>
              <a:t>arket</a:t>
            </a:r>
            <a:r>
              <a:rPr lang="en-GB" sz="2000" b="1" dirty="0" smtClean="0">
                <a:solidFill>
                  <a:srgbClr val="CC3300"/>
                </a:solidFill>
                <a:cs typeface="Arial" charset="0"/>
              </a:rPr>
              <a:t> </a:t>
            </a:r>
            <a:r>
              <a:rPr lang="en-GB" sz="2000" b="1" dirty="0">
                <a:solidFill>
                  <a:srgbClr val="CC3300"/>
                </a:solidFill>
                <a:cs typeface="Arial" charset="0"/>
              </a:rPr>
              <a:t>failures </a:t>
            </a:r>
            <a:r>
              <a:rPr lang="en-GB" sz="2000" b="1" dirty="0">
                <a:solidFill>
                  <a:srgbClr val="CC3300"/>
                </a:solidFill>
                <a:cs typeface="Arial" charset="0"/>
                <a:sym typeface="Wingdings" pitchFamily="2" charset="2"/>
              </a:rPr>
              <a:t></a:t>
            </a:r>
            <a:r>
              <a:rPr lang="en-GB" sz="2000" b="1" dirty="0">
                <a:solidFill>
                  <a:srgbClr val="CC3300"/>
                </a:solidFill>
                <a:cs typeface="Arial" charset="0"/>
              </a:rPr>
              <a:t> development of networks as a migration infrastructure </a:t>
            </a:r>
            <a:r>
              <a:rPr lang="en-GB" sz="2000" b="1" dirty="0">
                <a:solidFill>
                  <a:srgbClr val="CC3300"/>
                </a:solidFill>
                <a:cs typeface="Arial" charset="0"/>
                <a:sym typeface="Wingdings" pitchFamily="2" charset="2"/>
              </a:rPr>
              <a:t></a:t>
            </a:r>
            <a:r>
              <a:rPr lang="en-GB" sz="2000" b="1" dirty="0">
                <a:solidFill>
                  <a:srgbClr val="CC3300"/>
                </a:solidFill>
                <a:cs typeface="Arial" charset="0"/>
              </a:rPr>
              <a:t> institutionalization of migration </a:t>
            </a:r>
            <a:r>
              <a:rPr lang="en-GB" sz="2000" b="1" dirty="0">
                <a:solidFill>
                  <a:srgbClr val="CC3300"/>
                </a:solidFill>
                <a:cs typeface="Arial" charset="0"/>
                <a:sym typeface="Wingdings" pitchFamily="2" charset="2"/>
              </a:rPr>
              <a:t></a:t>
            </a:r>
            <a:r>
              <a:rPr lang="en-GB" sz="2000" b="1" dirty="0">
                <a:solidFill>
                  <a:srgbClr val="CC3300"/>
                </a:solidFill>
                <a:cs typeface="Arial" charset="0"/>
              </a:rPr>
              <a:t> mass process </a:t>
            </a:r>
            <a:r>
              <a:rPr lang="en-GB" sz="2000" b="1" dirty="0">
                <a:solidFill>
                  <a:srgbClr val="CC3300"/>
                </a:solidFill>
                <a:cs typeface="Arial" charset="0"/>
                <a:sym typeface="Wingdings" pitchFamily="2" charset="2"/>
              </a:rPr>
              <a:t></a:t>
            </a:r>
            <a:r>
              <a:rPr lang="en-GB" sz="2000" b="1" dirty="0">
                <a:solidFill>
                  <a:srgbClr val="CC3300"/>
                </a:solidFill>
                <a:cs typeface="Arial" charset="0"/>
              </a:rPr>
              <a:t> limits to potential migrants </a:t>
            </a:r>
            <a:r>
              <a:rPr lang="en-GB" sz="2000" dirty="0">
                <a:solidFill>
                  <a:srgbClr val="CC3300"/>
                </a:solidFill>
                <a:cs typeface="Arial" charset="0"/>
              </a:rPr>
              <a:t>(limited choices, e.g. destinations). </a:t>
            </a:r>
            <a:endParaRPr lang="en-US" sz="2000" dirty="0">
              <a:solidFill>
                <a:srgbClr val="CC3300"/>
              </a:solidFill>
              <a:cs typeface="Times New Roman" pitchFamily="18" charset="0"/>
            </a:endParaRPr>
          </a:p>
        </p:txBody>
      </p:sp>
    </p:spTree>
    <p:extLst>
      <p:ext uri="{BB962C8B-B14F-4D97-AF65-F5344CB8AC3E}">
        <p14:creationId xmlns:p14="http://schemas.microsoft.com/office/powerpoint/2010/main" val="810443361"/>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571500" y="142875"/>
            <a:ext cx="8389938" cy="500043"/>
          </a:xfrm>
        </p:spPr>
        <p:txBody>
          <a:bodyPr>
            <a:noAutofit/>
          </a:bodyPr>
          <a:lstStyle/>
          <a:p>
            <a:pPr algn="l" eaLnBrk="1" hangingPunct="1"/>
            <a:r>
              <a:rPr lang="pl-PL" sz="2800" b="1" dirty="0" err="1">
                <a:solidFill>
                  <a:srgbClr val="002060"/>
                </a:solidFill>
                <a:cs typeface="Arial" pitchFamily="34" charset="0"/>
              </a:rPr>
              <a:t>Towards</a:t>
            </a:r>
            <a:r>
              <a:rPr lang="pl-PL" sz="2800" b="1" dirty="0">
                <a:solidFill>
                  <a:srgbClr val="002060"/>
                </a:solidFill>
                <a:cs typeface="Arial" pitchFamily="34" charset="0"/>
              </a:rPr>
              <a:t> </a:t>
            </a:r>
            <a:r>
              <a:rPr lang="pl-PL" sz="2800" b="1" dirty="0" err="1">
                <a:solidFill>
                  <a:srgbClr val="002060"/>
                </a:solidFill>
                <a:cs typeface="Arial" pitchFamily="34" charset="0"/>
              </a:rPr>
              <a:t>explaining</a:t>
            </a:r>
            <a:r>
              <a:rPr lang="pl-PL" sz="2800" b="1" dirty="0">
                <a:solidFill>
                  <a:srgbClr val="002060"/>
                </a:solidFill>
                <a:cs typeface="Arial" pitchFamily="34" charset="0"/>
              </a:rPr>
              <a:t> </a:t>
            </a:r>
            <a:r>
              <a:rPr lang="pl-PL" sz="2800" b="1" dirty="0" err="1">
                <a:solidFill>
                  <a:srgbClr val="002060"/>
                </a:solidFill>
                <a:cs typeface="Arial" pitchFamily="34" charset="0"/>
              </a:rPr>
              <a:t>outcomes</a:t>
            </a:r>
            <a:r>
              <a:rPr lang="pl-PL" sz="2800" b="1" dirty="0">
                <a:solidFill>
                  <a:srgbClr val="002060"/>
                </a:solidFill>
                <a:cs typeface="Arial" pitchFamily="34" charset="0"/>
              </a:rPr>
              <a:t> of </a:t>
            </a:r>
            <a:r>
              <a:rPr lang="pl-PL" sz="2800" b="1" dirty="0" err="1">
                <a:solidFill>
                  <a:srgbClr val="002060"/>
                </a:solidFill>
                <a:cs typeface="Arial" pitchFamily="34" charset="0"/>
              </a:rPr>
              <a:t>migration</a:t>
            </a:r>
            <a:r>
              <a:rPr lang="pl-PL" sz="2800" b="1" dirty="0">
                <a:solidFill>
                  <a:srgbClr val="002060"/>
                </a:solidFill>
                <a:cs typeface="Arial" pitchFamily="34" charset="0"/>
              </a:rPr>
              <a:t> – </a:t>
            </a:r>
            <a:r>
              <a:rPr lang="pl-PL" sz="2800" b="1" dirty="0" err="1">
                <a:solidFill>
                  <a:srgbClr val="002060"/>
                </a:solidFill>
                <a:cs typeface="Arial" pitchFamily="34" charset="0"/>
              </a:rPr>
              <a:t>sending</a:t>
            </a:r>
            <a:r>
              <a:rPr lang="pl-PL" sz="2800" b="1" dirty="0">
                <a:solidFill>
                  <a:srgbClr val="002060"/>
                </a:solidFill>
                <a:cs typeface="Arial" pitchFamily="34" charset="0"/>
              </a:rPr>
              <a:t> </a:t>
            </a:r>
            <a:r>
              <a:rPr lang="pl-PL" sz="2800" b="1" dirty="0" err="1">
                <a:solidFill>
                  <a:srgbClr val="002060"/>
                </a:solidFill>
                <a:cs typeface="Arial" pitchFamily="34" charset="0"/>
              </a:rPr>
              <a:t>countries</a:t>
            </a:r>
            <a:r>
              <a:rPr lang="pl-PL" sz="2800" b="1" dirty="0">
                <a:solidFill>
                  <a:srgbClr val="002060"/>
                </a:solidFill>
                <a:cs typeface="Arial" pitchFamily="34" charset="0"/>
              </a:rPr>
              <a:t> </a:t>
            </a:r>
            <a:r>
              <a:rPr lang="pl-PL" sz="2800" b="1" dirty="0" err="1">
                <a:solidFill>
                  <a:srgbClr val="002060"/>
                </a:solidFill>
                <a:cs typeface="Arial" pitchFamily="34" charset="0"/>
              </a:rPr>
              <a:t>perspective</a:t>
            </a:r>
            <a:endParaRPr lang="pl-PL" sz="2800" b="1" dirty="0">
              <a:solidFill>
                <a:srgbClr val="002060"/>
              </a:solidFill>
              <a:cs typeface="Arial" pitchFamily="34" charset="0"/>
            </a:endParaRPr>
          </a:p>
        </p:txBody>
      </p:sp>
      <p:sp>
        <p:nvSpPr>
          <p:cNvPr id="29699" name="Rectangle 3"/>
          <p:cNvSpPr>
            <a:spLocks noGrp="1" noChangeArrowheads="1"/>
          </p:cNvSpPr>
          <p:nvPr>
            <p:ph type="body" idx="4294967295"/>
          </p:nvPr>
        </p:nvSpPr>
        <p:spPr>
          <a:xfrm>
            <a:off x="428596" y="1052736"/>
            <a:ext cx="8715404" cy="5271865"/>
          </a:xfrm>
        </p:spPr>
        <p:txBody>
          <a:bodyPr/>
          <a:lstStyle/>
          <a:p>
            <a:pPr eaLnBrk="1" hangingPunct="1">
              <a:lnSpc>
                <a:spcPct val="90000"/>
              </a:lnSpc>
              <a:spcBef>
                <a:spcPct val="90000"/>
              </a:spcBef>
              <a:buClr>
                <a:schemeClr val="tx1"/>
              </a:buClr>
              <a:buNone/>
            </a:pPr>
            <a:r>
              <a:rPr lang="pl-PL" sz="2000" dirty="0" smtClean="0">
                <a:sym typeface="Wingdings" pitchFamily="2" charset="2"/>
              </a:rPr>
              <a:t>	</a:t>
            </a:r>
            <a:r>
              <a:rPr lang="pl-PL" sz="2000" b="1" dirty="0" smtClean="0">
                <a:sym typeface="Wingdings" pitchFamily="2" charset="2"/>
              </a:rPr>
              <a:t>LABOUR MARKET IMPACTS</a:t>
            </a:r>
          </a:p>
          <a:p>
            <a:pPr eaLnBrk="1" hangingPunct="1">
              <a:lnSpc>
                <a:spcPct val="90000"/>
              </a:lnSpc>
              <a:spcBef>
                <a:spcPct val="90000"/>
              </a:spcBef>
              <a:buClr>
                <a:schemeClr val="tx1"/>
              </a:buClr>
            </a:pPr>
            <a:r>
              <a:rPr lang="pl-PL" sz="2000" dirty="0" smtClean="0">
                <a:sym typeface="Wingdings" pitchFamily="2" charset="2"/>
              </a:rPr>
              <a:t>Permanent </a:t>
            </a:r>
            <a:r>
              <a:rPr lang="pl-PL" sz="2000" dirty="0" err="1" smtClean="0">
                <a:sym typeface="Wingdings" pitchFamily="2" charset="2"/>
              </a:rPr>
              <a:t>or</a:t>
            </a:r>
            <a:r>
              <a:rPr lang="pl-PL" sz="2000" dirty="0" smtClean="0">
                <a:sym typeface="Wingdings" pitchFamily="2" charset="2"/>
              </a:rPr>
              <a:t> </a:t>
            </a:r>
            <a:r>
              <a:rPr lang="pl-PL" sz="2000" dirty="0" err="1" smtClean="0">
                <a:sym typeface="Wingdings" pitchFamily="2" charset="2"/>
              </a:rPr>
              <a:t>temporary</a:t>
            </a:r>
            <a:r>
              <a:rPr lang="pl-PL" sz="2000" dirty="0" smtClean="0">
                <a:sym typeface="Wingdings" pitchFamily="2" charset="2"/>
              </a:rPr>
              <a:t> </a:t>
            </a:r>
            <a:r>
              <a:rPr lang="en-US" sz="2000" dirty="0" smtClean="0">
                <a:sym typeface="Wingdings" pitchFamily="2" charset="2"/>
              </a:rPr>
              <a:t>loss </a:t>
            </a:r>
            <a:r>
              <a:rPr lang="en-US" sz="2000" dirty="0" smtClean="0">
                <a:sym typeface="Wingdings" pitchFamily="2" charset="2"/>
              </a:rPr>
              <a:t>of </a:t>
            </a:r>
            <a:r>
              <a:rPr lang="en-US" sz="2000" dirty="0" err="1" smtClean="0">
                <a:sym typeface="Wingdings" pitchFamily="2" charset="2"/>
              </a:rPr>
              <a:t>labour</a:t>
            </a:r>
            <a:r>
              <a:rPr lang="pl-PL" sz="2000" dirty="0" smtClean="0">
                <a:sym typeface="Wingdings" pitchFamily="2" charset="2"/>
              </a:rPr>
              <a:t> / ‘export of </a:t>
            </a:r>
            <a:r>
              <a:rPr lang="pl-PL" sz="2000" dirty="0" err="1" smtClean="0">
                <a:sym typeface="Wingdings" pitchFamily="2" charset="2"/>
              </a:rPr>
              <a:t>unemployment</a:t>
            </a:r>
            <a:r>
              <a:rPr lang="pl-PL" sz="2000" dirty="0" smtClean="0">
                <a:sym typeface="Wingdings" pitchFamily="2" charset="2"/>
              </a:rPr>
              <a:t>’</a:t>
            </a:r>
            <a:endParaRPr lang="en-US" sz="2000" dirty="0" smtClean="0">
              <a:sym typeface="Wingdings" pitchFamily="2" charset="2"/>
            </a:endParaRPr>
          </a:p>
          <a:p>
            <a:pPr eaLnBrk="1" hangingPunct="1">
              <a:lnSpc>
                <a:spcPct val="90000"/>
              </a:lnSpc>
              <a:spcBef>
                <a:spcPct val="90000"/>
              </a:spcBef>
              <a:buClr>
                <a:schemeClr val="tx1"/>
              </a:buClr>
            </a:pPr>
            <a:r>
              <a:rPr lang="en-US" sz="2000" dirty="0" smtClean="0">
                <a:sym typeface="Wingdings" pitchFamily="2" charset="2"/>
              </a:rPr>
              <a:t>loss of scarce human capital needed to maintain or increase productivity in the sending country</a:t>
            </a:r>
            <a:r>
              <a:rPr lang="pl-PL" sz="2000" dirty="0" smtClean="0">
                <a:sym typeface="Wingdings" pitchFamily="2" charset="2"/>
              </a:rPr>
              <a:t>  </a:t>
            </a:r>
            <a:r>
              <a:rPr lang="pl-PL" sz="2000" dirty="0" err="1" smtClean="0">
                <a:sym typeface="Wingdings" pitchFamily="2" charset="2"/>
              </a:rPr>
              <a:t>brain</a:t>
            </a:r>
            <a:r>
              <a:rPr lang="pl-PL" sz="2000" dirty="0" smtClean="0">
                <a:sym typeface="Wingdings" pitchFamily="2" charset="2"/>
              </a:rPr>
              <a:t> </a:t>
            </a:r>
            <a:r>
              <a:rPr lang="pl-PL" sz="2000" dirty="0" err="1" smtClean="0">
                <a:sym typeface="Wingdings" pitchFamily="2" charset="2"/>
              </a:rPr>
              <a:t>drain</a:t>
            </a:r>
            <a:endParaRPr lang="en-US" sz="2000" dirty="0" smtClean="0">
              <a:sym typeface="Wingdings" pitchFamily="2" charset="2"/>
            </a:endParaRPr>
          </a:p>
          <a:p>
            <a:pPr eaLnBrk="1" hangingPunct="1">
              <a:lnSpc>
                <a:spcPct val="90000"/>
              </a:lnSpc>
              <a:spcBef>
                <a:spcPct val="90000"/>
              </a:spcBef>
              <a:buClr>
                <a:schemeClr val="tx1"/>
              </a:buClr>
              <a:buNone/>
            </a:pPr>
            <a:endParaRPr lang="pl-PL" sz="2000" dirty="0" smtClean="0">
              <a:sym typeface="Wingdings" pitchFamily="2" charset="2"/>
            </a:endParaRPr>
          </a:p>
          <a:p>
            <a:pPr eaLnBrk="1" hangingPunct="1">
              <a:lnSpc>
                <a:spcPct val="90000"/>
              </a:lnSpc>
              <a:spcBef>
                <a:spcPct val="90000"/>
              </a:spcBef>
              <a:buClr>
                <a:schemeClr val="tx1"/>
              </a:buClr>
              <a:buNone/>
            </a:pPr>
            <a:r>
              <a:rPr lang="pl-PL" sz="2000" dirty="0" smtClean="0">
                <a:sym typeface="Wingdings" pitchFamily="2" charset="2"/>
              </a:rPr>
              <a:t>	</a:t>
            </a:r>
            <a:r>
              <a:rPr lang="pl-PL" sz="2000" b="1" dirty="0" smtClean="0">
                <a:sym typeface="Wingdings" pitchFamily="2" charset="2"/>
              </a:rPr>
              <a:t>REMITTANCES</a:t>
            </a:r>
          </a:p>
          <a:p>
            <a:pPr eaLnBrk="1" hangingPunct="1">
              <a:lnSpc>
                <a:spcPct val="90000"/>
              </a:lnSpc>
              <a:spcBef>
                <a:spcPct val="90000"/>
              </a:spcBef>
              <a:buClr>
                <a:schemeClr val="tx1"/>
              </a:buClr>
            </a:pPr>
            <a:r>
              <a:rPr lang="en-US" sz="2000" dirty="0" smtClean="0">
                <a:sym typeface="Wingdings" pitchFamily="2" charset="2"/>
              </a:rPr>
              <a:t>remittances  direct </a:t>
            </a:r>
            <a:r>
              <a:rPr lang="pl-PL" sz="2000" dirty="0" smtClean="0">
                <a:sym typeface="Wingdings" pitchFamily="2" charset="2"/>
              </a:rPr>
              <a:t>and </a:t>
            </a:r>
            <a:r>
              <a:rPr lang="pl-PL" sz="2000" dirty="0" err="1" smtClean="0">
                <a:sym typeface="Wingdings" pitchFamily="2" charset="2"/>
              </a:rPr>
              <a:t>indirect</a:t>
            </a:r>
            <a:r>
              <a:rPr lang="pl-PL" sz="2000" dirty="0" smtClean="0">
                <a:sym typeface="Wingdings" pitchFamily="2" charset="2"/>
              </a:rPr>
              <a:t> </a:t>
            </a:r>
            <a:r>
              <a:rPr lang="pl-PL" sz="2000" dirty="0" err="1" smtClean="0">
                <a:sym typeface="Wingdings" pitchFamily="2" charset="2"/>
              </a:rPr>
              <a:t>impacts</a:t>
            </a:r>
            <a:endParaRPr lang="pl-PL" sz="2000" dirty="0" smtClean="0">
              <a:sym typeface="Wingdings" pitchFamily="2" charset="2"/>
            </a:endParaRPr>
          </a:p>
          <a:p>
            <a:pPr eaLnBrk="1" hangingPunct="1">
              <a:lnSpc>
                <a:spcPct val="90000"/>
              </a:lnSpc>
              <a:spcBef>
                <a:spcPct val="90000"/>
              </a:spcBef>
              <a:buClr>
                <a:schemeClr val="tx1"/>
              </a:buClr>
            </a:pPr>
            <a:r>
              <a:rPr lang="pl-PL" sz="2000" dirty="0" smtClean="0">
                <a:sym typeface="Wingdings" pitchFamily="2" charset="2"/>
              </a:rPr>
              <a:t>‘</a:t>
            </a:r>
            <a:r>
              <a:rPr lang="pl-PL" sz="2000" dirty="0" err="1" smtClean="0">
                <a:sym typeface="Wingdings" pitchFamily="2" charset="2"/>
              </a:rPr>
              <a:t>social</a:t>
            </a:r>
            <a:r>
              <a:rPr lang="pl-PL" sz="2000" dirty="0" smtClean="0">
                <a:sym typeface="Wingdings" pitchFamily="2" charset="2"/>
              </a:rPr>
              <a:t> </a:t>
            </a:r>
            <a:r>
              <a:rPr lang="pl-PL" sz="2000" dirty="0" err="1" smtClean="0">
                <a:sym typeface="Wingdings" pitchFamily="2" charset="2"/>
              </a:rPr>
              <a:t>remittances</a:t>
            </a:r>
            <a:r>
              <a:rPr lang="pl-PL" sz="2000" dirty="0" smtClean="0">
                <a:sym typeface="Wingdings" pitchFamily="2" charset="2"/>
              </a:rPr>
              <a:t>’</a:t>
            </a:r>
          </a:p>
          <a:p>
            <a:pPr eaLnBrk="1" hangingPunct="1">
              <a:lnSpc>
                <a:spcPct val="90000"/>
              </a:lnSpc>
              <a:spcBef>
                <a:spcPct val="90000"/>
              </a:spcBef>
              <a:buClr>
                <a:schemeClr val="tx1"/>
              </a:buClr>
            </a:pPr>
            <a:endParaRPr lang="pl-PL" sz="2400" dirty="0" smtClean="0"/>
          </a:p>
        </p:txBody>
      </p:sp>
    </p:spTree>
    <p:extLst>
      <p:ext uri="{BB962C8B-B14F-4D97-AF65-F5344CB8AC3E}">
        <p14:creationId xmlns:p14="http://schemas.microsoft.com/office/powerpoint/2010/main" val="3377124520"/>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500063" y="0"/>
            <a:ext cx="8389937" cy="549275"/>
          </a:xfrm>
        </p:spPr>
        <p:txBody>
          <a:bodyPr/>
          <a:lstStyle/>
          <a:p>
            <a:pPr algn="l" eaLnBrk="1" hangingPunct="1"/>
            <a:r>
              <a:rPr lang="pl-PL" sz="2800" dirty="0" smtClean="0"/>
              <a:t> </a:t>
            </a:r>
            <a:r>
              <a:rPr lang="pl-PL" sz="2800" b="1" dirty="0" err="1">
                <a:solidFill>
                  <a:srgbClr val="002060"/>
                </a:solidFill>
                <a:cs typeface="Arial" pitchFamily="34" charset="0"/>
              </a:rPr>
              <a:t>Labour</a:t>
            </a:r>
            <a:r>
              <a:rPr lang="pl-PL" sz="2800" b="1" dirty="0">
                <a:solidFill>
                  <a:srgbClr val="002060"/>
                </a:solidFill>
                <a:cs typeface="Arial" pitchFamily="34" charset="0"/>
              </a:rPr>
              <a:t> market </a:t>
            </a:r>
            <a:r>
              <a:rPr lang="pl-PL" sz="2800" b="1" dirty="0" err="1">
                <a:solidFill>
                  <a:srgbClr val="002060"/>
                </a:solidFill>
                <a:cs typeface="Arial" pitchFamily="34" charset="0"/>
              </a:rPr>
              <a:t>impacts</a:t>
            </a:r>
            <a:endParaRPr lang="en-GB" sz="2800" b="1" dirty="0">
              <a:solidFill>
                <a:srgbClr val="002060"/>
              </a:solidFill>
              <a:cs typeface="Arial" pitchFamily="34" charset="0"/>
            </a:endParaRPr>
          </a:p>
        </p:txBody>
      </p:sp>
      <p:sp>
        <p:nvSpPr>
          <p:cNvPr id="12291" name="Rectangle 3"/>
          <p:cNvSpPr txBox="1">
            <a:spLocks noChangeArrowheads="1"/>
          </p:cNvSpPr>
          <p:nvPr/>
        </p:nvSpPr>
        <p:spPr bwMode="auto">
          <a:xfrm>
            <a:off x="500063" y="692695"/>
            <a:ext cx="8429655" cy="4379379"/>
          </a:xfrm>
          <a:prstGeom prst="rect">
            <a:avLst/>
          </a:prstGeom>
          <a:noFill/>
          <a:ln w="9525">
            <a:noFill/>
            <a:miter lim="800000"/>
            <a:headEnd/>
            <a:tailEnd/>
          </a:ln>
        </p:spPr>
        <p:txBody>
          <a:bodyPr/>
          <a:lstStyle/>
          <a:p>
            <a:pPr marL="469900" indent="-469900" algn="l">
              <a:lnSpc>
                <a:spcPct val="85000"/>
              </a:lnSpc>
              <a:spcBef>
                <a:spcPct val="90000"/>
              </a:spcBef>
              <a:buClrTx/>
              <a:buFont typeface="Wingdings" pitchFamily="2" charset="2"/>
              <a:buChar char="q"/>
            </a:pPr>
            <a:r>
              <a:rPr lang="pl-PL" sz="2000" b="0" dirty="0" smtClean="0">
                <a:solidFill>
                  <a:srgbClr val="000000"/>
                </a:solidFill>
                <a:latin typeface="+mn-lt"/>
              </a:rPr>
              <a:t>(E)</a:t>
            </a:r>
            <a:r>
              <a:rPr lang="pl-PL" sz="2000" b="0" dirty="0" err="1" smtClean="0">
                <a:solidFill>
                  <a:srgbClr val="000000"/>
                </a:solidFill>
                <a:latin typeface="+mn-lt"/>
              </a:rPr>
              <a:t>migration</a:t>
            </a:r>
            <a:r>
              <a:rPr lang="pl-PL" sz="2000" b="0" dirty="0" smtClean="0">
                <a:solidFill>
                  <a:srgbClr val="000000"/>
                </a:solidFill>
                <a:latin typeface="+mn-lt"/>
              </a:rPr>
              <a:t> as a </a:t>
            </a:r>
            <a:r>
              <a:rPr lang="pl-PL" sz="2000" b="0" dirty="0" err="1" smtClean="0">
                <a:solidFill>
                  <a:srgbClr val="000000"/>
                </a:solidFill>
                <a:latin typeface="+mn-lt"/>
              </a:rPr>
              <a:t>shock</a:t>
            </a:r>
            <a:r>
              <a:rPr lang="pl-PL" sz="2000" b="0" dirty="0" smtClean="0">
                <a:solidFill>
                  <a:srgbClr val="000000"/>
                </a:solidFill>
                <a:latin typeface="+mn-lt"/>
              </a:rPr>
              <a:t> to </a:t>
            </a:r>
            <a:r>
              <a:rPr lang="pl-PL" sz="2000" b="0" dirty="0" err="1" smtClean="0">
                <a:solidFill>
                  <a:srgbClr val="000000"/>
                </a:solidFill>
                <a:latin typeface="+mn-lt"/>
              </a:rPr>
              <a:t>labour</a:t>
            </a:r>
            <a:r>
              <a:rPr lang="pl-PL" sz="2000" b="0" dirty="0" smtClean="0">
                <a:solidFill>
                  <a:srgbClr val="000000"/>
                </a:solidFill>
                <a:latin typeface="+mn-lt"/>
              </a:rPr>
              <a:t> market </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loss</a:t>
            </a:r>
            <a:r>
              <a:rPr lang="pl-PL" sz="2000" b="0" dirty="0" smtClean="0">
                <a:solidFill>
                  <a:srgbClr val="000000"/>
                </a:solidFill>
                <a:latin typeface="+mn-lt"/>
                <a:sym typeface="Wingdings" pitchFamily="2" charset="2"/>
              </a:rPr>
              <a:t> of </a:t>
            </a:r>
            <a:r>
              <a:rPr lang="pl-PL" sz="2000" b="0" dirty="0" err="1" smtClean="0">
                <a:solidFill>
                  <a:srgbClr val="000000"/>
                </a:solidFill>
                <a:latin typeface="+mn-lt"/>
                <a:sym typeface="Wingdings" pitchFamily="2" charset="2"/>
              </a:rPr>
              <a:t>labour</a:t>
            </a:r>
            <a:r>
              <a:rPr lang="pl-PL" sz="2000" b="0" dirty="0" smtClean="0">
                <a:solidFill>
                  <a:srgbClr val="000000"/>
                </a:solidFill>
                <a:latin typeface="+mn-lt"/>
                <a:sym typeface="Wingdings" pitchFamily="2" charset="2"/>
              </a:rPr>
              <a:t>  </a:t>
            </a:r>
            <a:r>
              <a:rPr lang="pl-PL" sz="2000" b="0" dirty="0" err="1" smtClean="0">
                <a:solidFill>
                  <a:srgbClr val="000000"/>
                </a:solidFill>
                <a:latin typeface="+mn-lt"/>
                <a:sym typeface="Wingdings" pitchFamily="2" charset="2"/>
              </a:rPr>
              <a:t>labour</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shortages</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pressure</a:t>
            </a:r>
            <a:r>
              <a:rPr lang="pl-PL" sz="2000" b="0" dirty="0" smtClean="0">
                <a:solidFill>
                  <a:srgbClr val="000000"/>
                </a:solidFill>
                <a:latin typeface="+mn-lt"/>
                <a:sym typeface="Wingdings" pitchFamily="2" charset="2"/>
              </a:rPr>
              <a:t> on </a:t>
            </a:r>
            <a:r>
              <a:rPr lang="pl-PL" sz="2000" b="0" dirty="0" err="1" smtClean="0">
                <a:solidFill>
                  <a:srgbClr val="000000"/>
                </a:solidFill>
                <a:latin typeface="+mn-lt"/>
                <a:sym typeface="Wingdings" pitchFamily="2" charset="2"/>
              </a:rPr>
              <a:t>wages</a:t>
            </a:r>
            <a:r>
              <a:rPr lang="pl-PL" sz="2000" b="0" dirty="0" smtClean="0">
                <a:solidFill>
                  <a:srgbClr val="000000"/>
                </a:solidFill>
                <a:latin typeface="+mn-lt"/>
              </a:rPr>
              <a:t> </a:t>
            </a:r>
            <a:endParaRPr lang="pl-PL" sz="2000" b="0" dirty="0">
              <a:solidFill>
                <a:srgbClr val="000000"/>
              </a:solidFill>
              <a:latin typeface="+mn-lt"/>
            </a:endParaRPr>
          </a:p>
          <a:p>
            <a:pPr marL="469900" indent="-469900" algn="l">
              <a:lnSpc>
                <a:spcPct val="85000"/>
              </a:lnSpc>
              <a:spcBef>
                <a:spcPct val="90000"/>
              </a:spcBef>
              <a:buClrTx/>
              <a:buFont typeface="Wingdings" pitchFamily="2" charset="2"/>
              <a:buChar char="q"/>
            </a:pPr>
            <a:r>
              <a:rPr lang="pl-PL" sz="2000" b="0" dirty="0" smtClean="0">
                <a:solidFill>
                  <a:srgbClr val="000000"/>
                </a:solidFill>
                <a:latin typeface="+mn-lt"/>
                <a:sym typeface="Wingdings" pitchFamily="2" charset="2"/>
              </a:rPr>
              <a:t>BUT: </a:t>
            </a:r>
            <a:r>
              <a:rPr lang="pl-PL" sz="2000" b="0" dirty="0" err="1" smtClean="0">
                <a:solidFill>
                  <a:srgbClr val="000000"/>
                </a:solidFill>
                <a:latin typeface="+mn-lt"/>
                <a:sym typeface="Wingdings" pitchFamily="2" charset="2"/>
              </a:rPr>
              <a:t>if</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there</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is</a:t>
            </a:r>
            <a:r>
              <a:rPr lang="pl-PL" sz="2000" b="0" dirty="0" smtClean="0">
                <a:solidFill>
                  <a:srgbClr val="000000"/>
                </a:solidFill>
                <a:latin typeface="+mn-lt"/>
                <a:sym typeface="Wingdings" pitchFamily="2" charset="2"/>
              </a:rPr>
              <a:t> an </a:t>
            </a:r>
            <a:r>
              <a:rPr lang="pl-PL" sz="2000" b="0" dirty="0" err="1" smtClean="0">
                <a:solidFill>
                  <a:srgbClr val="000000"/>
                </a:solidFill>
                <a:latin typeface="+mn-lt"/>
                <a:sym typeface="Wingdings" pitchFamily="2" charset="2"/>
              </a:rPr>
              <a:t>oversupply</a:t>
            </a:r>
            <a:r>
              <a:rPr lang="pl-PL" sz="2000" b="0" dirty="0" smtClean="0">
                <a:solidFill>
                  <a:srgbClr val="000000"/>
                </a:solidFill>
                <a:latin typeface="+mn-lt"/>
                <a:sym typeface="Wingdings" pitchFamily="2" charset="2"/>
              </a:rPr>
              <a:t> of </a:t>
            </a:r>
            <a:r>
              <a:rPr lang="pl-PL" sz="2000" b="0" dirty="0" err="1" smtClean="0">
                <a:solidFill>
                  <a:srgbClr val="000000"/>
                </a:solidFill>
                <a:latin typeface="+mn-lt"/>
                <a:sym typeface="Wingdings" pitchFamily="2" charset="2"/>
              </a:rPr>
              <a:t>labour</a:t>
            </a:r>
            <a:r>
              <a:rPr lang="pl-PL" sz="2000" b="0" dirty="0" smtClean="0">
                <a:solidFill>
                  <a:srgbClr val="000000"/>
                </a:solidFill>
                <a:latin typeface="+mn-lt"/>
                <a:sym typeface="Wingdings" pitchFamily="2" charset="2"/>
              </a:rPr>
              <a:t> the </a:t>
            </a:r>
            <a:r>
              <a:rPr lang="pl-PL" sz="2000" b="0" dirty="0" err="1" smtClean="0">
                <a:solidFill>
                  <a:srgbClr val="000000"/>
                </a:solidFill>
                <a:latin typeface="+mn-lt"/>
                <a:sym typeface="Wingdings" pitchFamily="2" charset="2"/>
              </a:rPr>
              <a:t>outflow</a:t>
            </a:r>
            <a:r>
              <a:rPr lang="pl-PL" sz="2000" b="0" dirty="0" smtClean="0">
                <a:solidFill>
                  <a:srgbClr val="000000"/>
                </a:solidFill>
                <a:latin typeface="+mn-lt"/>
                <a:sym typeface="Wingdings" pitchFamily="2" charset="2"/>
              </a:rPr>
              <a:t> will </a:t>
            </a:r>
            <a:r>
              <a:rPr lang="pl-PL" sz="2000" b="0" dirty="0" err="1" smtClean="0">
                <a:solidFill>
                  <a:srgbClr val="000000"/>
                </a:solidFill>
                <a:latin typeface="+mn-lt"/>
                <a:sym typeface="Wingdings" pitchFamily="2" charset="2"/>
              </a:rPr>
              <a:t>have</a:t>
            </a:r>
            <a:r>
              <a:rPr lang="pl-PL" sz="2000" b="0" dirty="0" smtClean="0">
                <a:solidFill>
                  <a:srgbClr val="000000"/>
                </a:solidFill>
                <a:latin typeface="+mn-lt"/>
                <a:sym typeface="Wingdings" pitchFamily="2" charset="2"/>
              </a:rPr>
              <a:t> zero </a:t>
            </a:r>
            <a:r>
              <a:rPr lang="pl-PL" sz="2000" b="0" dirty="0" err="1" smtClean="0">
                <a:solidFill>
                  <a:srgbClr val="000000"/>
                </a:solidFill>
                <a:latin typeface="+mn-lt"/>
                <a:sym typeface="Wingdings" pitchFamily="2" charset="2"/>
              </a:rPr>
              <a:t>opportunity</a:t>
            </a:r>
            <a:r>
              <a:rPr lang="pl-PL" sz="2000" b="0" dirty="0" smtClean="0">
                <a:solidFill>
                  <a:srgbClr val="000000"/>
                </a:solidFill>
                <a:latin typeface="+mn-lt"/>
                <a:sym typeface="Wingdings" pitchFamily="2" charset="2"/>
              </a:rPr>
              <a:t> </a:t>
            </a:r>
            <a:r>
              <a:rPr lang="pl-PL" sz="2000" b="0" dirty="0" err="1" smtClean="0">
                <a:solidFill>
                  <a:srgbClr val="000000"/>
                </a:solidFill>
                <a:latin typeface="+mn-lt"/>
                <a:sym typeface="Wingdings" pitchFamily="2" charset="2"/>
              </a:rPr>
              <a:t>cost</a:t>
            </a:r>
            <a:r>
              <a:rPr lang="pl-PL" sz="2000" b="0" dirty="0" smtClean="0">
                <a:solidFill>
                  <a:srgbClr val="000000"/>
                </a:solidFill>
                <a:latin typeface="+mn-lt"/>
                <a:sym typeface="Wingdings" pitchFamily="2" charset="2"/>
              </a:rPr>
              <a:t> </a:t>
            </a:r>
            <a:r>
              <a:rPr lang="pl-PL" sz="2000" b="0" u="sng" dirty="0" smtClean="0">
                <a:solidFill>
                  <a:srgbClr val="000000"/>
                </a:solidFill>
                <a:latin typeface="+mn-lt"/>
                <a:sym typeface="Wingdings" pitchFamily="2" charset="2"/>
              </a:rPr>
              <a:t>PLUS TEMPORARY MIGRATION</a:t>
            </a:r>
            <a:endParaRPr lang="pl-PL" sz="2000" b="0" u="sng" dirty="0">
              <a:solidFill>
                <a:srgbClr val="000000"/>
              </a:solidFill>
              <a:latin typeface="+mn-lt"/>
            </a:endParaRPr>
          </a:p>
          <a:p>
            <a:pPr marL="469900" indent="-469900" algn="l">
              <a:lnSpc>
                <a:spcPct val="85000"/>
              </a:lnSpc>
              <a:spcBef>
                <a:spcPct val="90000"/>
              </a:spcBef>
              <a:buClrTx/>
              <a:buFont typeface="Wingdings" pitchFamily="2" charset="2"/>
              <a:buChar char="q"/>
            </a:pPr>
            <a:r>
              <a:rPr lang="en-US" sz="2000" b="0" dirty="0">
                <a:solidFill>
                  <a:srgbClr val="000000"/>
                </a:solidFill>
                <a:latin typeface="+mn-lt"/>
              </a:rPr>
              <a:t>Problem: in the case of high levels of out-migration the loss of emigrant </a:t>
            </a:r>
            <a:r>
              <a:rPr lang="en-US" sz="2000" b="0" dirty="0" err="1">
                <a:solidFill>
                  <a:srgbClr val="000000"/>
                </a:solidFill>
                <a:latin typeface="+mn-lt"/>
              </a:rPr>
              <a:t>labour</a:t>
            </a:r>
            <a:r>
              <a:rPr lang="en-US" sz="2000" b="0" dirty="0">
                <a:solidFill>
                  <a:srgbClr val="000000"/>
                </a:solidFill>
                <a:latin typeface="+mn-lt"/>
              </a:rPr>
              <a:t> reduces the productivity of complementary factors such as land and capital </a:t>
            </a:r>
            <a:r>
              <a:rPr lang="pl-PL" sz="2000" b="0" dirty="0" smtClean="0">
                <a:solidFill>
                  <a:srgbClr val="000000"/>
                </a:solidFill>
                <a:latin typeface="+mn-lt"/>
                <a:sym typeface="Wingdings" pitchFamily="2" charset="2"/>
              </a:rPr>
              <a:t></a:t>
            </a:r>
            <a:r>
              <a:rPr lang="en-US" sz="2000" b="0" dirty="0" smtClean="0">
                <a:solidFill>
                  <a:srgbClr val="000000"/>
                </a:solidFill>
                <a:latin typeface="+mn-lt"/>
              </a:rPr>
              <a:t> emigration </a:t>
            </a:r>
            <a:r>
              <a:rPr lang="en-US" sz="2000" b="0" dirty="0">
                <a:solidFill>
                  <a:srgbClr val="000000"/>
                </a:solidFill>
                <a:latin typeface="+mn-lt"/>
              </a:rPr>
              <a:t>produces a deadweight welfare loss.</a:t>
            </a:r>
          </a:p>
          <a:p>
            <a:pPr marL="469900" indent="-469900" algn="l">
              <a:lnSpc>
                <a:spcPct val="85000"/>
              </a:lnSpc>
              <a:spcBef>
                <a:spcPct val="90000"/>
              </a:spcBef>
              <a:buClrTx/>
              <a:buNone/>
            </a:pPr>
            <a:r>
              <a:rPr lang="pl-PL" sz="2000" b="0" dirty="0" smtClean="0">
                <a:solidFill>
                  <a:srgbClr val="000000"/>
                </a:solidFill>
                <a:latin typeface="+mn-lt"/>
              </a:rPr>
              <a:t>	</a:t>
            </a:r>
            <a:r>
              <a:rPr lang="en-US" sz="2000" b="1" dirty="0" smtClean="0">
                <a:solidFill>
                  <a:srgbClr val="000000"/>
                </a:solidFill>
                <a:latin typeface="+mn-lt"/>
              </a:rPr>
              <a:t>Evidence</a:t>
            </a:r>
            <a:r>
              <a:rPr lang="en-US" sz="2000" b="1" dirty="0">
                <a:solidFill>
                  <a:srgbClr val="000000"/>
                </a:solidFill>
                <a:latin typeface="+mn-lt"/>
              </a:rPr>
              <a:t>:</a:t>
            </a:r>
          </a:p>
          <a:p>
            <a:pPr marL="469900" indent="-469900" algn="l">
              <a:lnSpc>
                <a:spcPct val="85000"/>
              </a:lnSpc>
              <a:spcBef>
                <a:spcPct val="90000"/>
              </a:spcBef>
              <a:buClrTx/>
              <a:buFont typeface="Wingdings" pitchFamily="2" charset="2"/>
              <a:buChar char="q"/>
            </a:pPr>
            <a:r>
              <a:rPr lang="en-US" sz="2000" b="0" dirty="0">
                <a:solidFill>
                  <a:srgbClr val="000000"/>
                </a:solidFill>
                <a:latin typeface="+mn-lt"/>
              </a:rPr>
              <a:t>Migration usually does not involve more than 2-3% of </a:t>
            </a:r>
            <a:r>
              <a:rPr lang="en-US" sz="2000" b="0" dirty="0" err="1">
                <a:solidFill>
                  <a:srgbClr val="000000"/>
                </a:solidFill>
                <a:latin typeface="+mn-lt"/>
              </a:rPr>
              <a:t>labour</a:t>
            </a:r>
            <a:r>
              <a:rPr lang="en-US" sz="2000" b="0" dirty="0">
                <a:solidFill>
                  <a:srgbClr val="000000"/>
                </a:solidFill>
                <a:latin typeface="+mn-lt"/>
              </a:rPr>
              <a:t> force</a:t>
            </a:r>
          </a:p>
          <a:p>
            <a:pPr marL="469900" indent="-469900" algn="l">
              <a:lnSpc>
                <a:spcPct val="85000"/>
              </a:lnSpc>
              <a:spcBef>
                <a:spcPct val="90000"/>
              </a:spcBef>
              <a:buClrTx/>
              <a:buFont typeface="Wingdings" pitchFamily="2" charset="2"/>
              <a:buChar char="q"/>
            </a:pPr>
            <a:r>
              <a:rPr lang="pl-PL" sz="2000" b="0" dirty="0" smtClean="0">
                <a:solidFill>
                  <a:srgbClr val="000000"/>
                </a:solidFill>
                <a:latin typeface="+mn-lt"/>
              </a:rPr>
              <a:t>T</a:t>
            </a:r>
            <a:r>
              <a:rPr lang="en-US" sz="2000" b="0" dirty="0" err="1" smtClean="0">
                <a:solidFill>
                  <a:srgbClr val="000000"/>
                </a:solidFill>
                <a:latin typeface="+mn-lt"/>
              </a:rPr>
              <a:t>urkey</a:t>
            </a:r>
            <a:r>
              <a:rPr lang="en-US" sz="2000" b="0" dirty="0" smtClean="0">
                <a:solidFill>
                  <a:srgbClr val="000000"/>
                </a:solidFill>
                <a:latin typeface="+mn-lt"/>
              </a:rPr>
              <a:t> </a:t>
            </a:r>
            <a:r>
              <a:rPr lang="en-US" sz="2000" b="0" dirty="0">
                <a:solidFill>
                  <a:srgbClr val="000000"/>
                </a:solidFill>
                <a:latin typeface="+mn-lt"/>
              </a:rPr>
              <a:t>in 1973 had one million expatriates (6% of </a:t>
            </a:r>
            <a:r>
              <a:rPr lang="en-US" sz="2000" b="0" dirty="0" err="1">
                <a:solidFill>
                  <a:srgbClr val="000000"/>
                </a:solidFill>
                <a:latin typeface="+mn-lt"/>
              </a:rPr>
              <a:t>labour</a:t>
            </a:r>
            <a:r>
              <a:rPr lang="en-US" sz="2000" b="0" dirty="0">
                <a:solidFill>
                  <a:srgbClr val="000000"/>
                </a:solidFill>
                <a:latin typeface="+mn-lt"/>
              </a:rPr>
              <a:t> force), </a:t>
            </a:r>
            <a:r>
              <a:rPr lang="en-US" sz="2000" b="0" dirty="0" err="1">
                <a:solidFill>
                  <a:srgbClr val="000000"/>
                </a:solidFill>
                <a:latin typeface="+mn-lt"/>
              </a:rPr>
              <a:t>Philipiness</a:t>
            </a:r>
            <a:r>
              <a:rPr lang="en-US" sz="2000" b="0" dirty="0">
                <a:solidFill>
                  <a:srgbClr val="000000"/>
                </a:solidFill>
                <a:latin typeface="+mn-lt"/>
              </a:rPr>
              <a:t> about 6% of the </a:t>
            </a:r>
            <a:r>
              <a:rPr lang="en-US" sz="2000" b="0" dirty="0" err="1">
                <a:solidFill>
                  <a:srgbClr val="000000"/>
                </a:solidFill>
                <a:latin typeface="+mn-lt"/>
              </a:rPr>
              <a:t>labour</a:t>
            </a:r>
            <a:r>
              <a:rPr lang="en-US" sz="2000" b="0" dirty="0">
                <a:solidFill>
                  <a:srgbClr val="000000"/>
                </a:solidFill>
                <a:latin typeface="+mn-lt"/>
              </a:rPr>
              <a:t> force abroad </a:t>
            </a:r>
            <a:r>
              <a:rPr lang="en-US" sz="2000" b="0" dirty="0" smtClean="0">
                <a:solidFill>
                  <a:srgbClr val="000000"/>
                </a:solidFill>
                <a:latin typeface="+mn-lt"/>
                <a:sym typeface="Wingdings" pitchFamily="2" charset="2"/>
              </a:rPr>
              <a:t></a:t>
            </a:r>
            <a:r>
              <a:rPr lang="en-US" sz="2000" b="0" dirty="0" smtClean="0">
                <a:solidFill>
                  <a:srgbClr val="000000"/>
                </a:solidFill>
                <a:latin typeface="+mn-lt"/>
              </a:rPr>
              <a:t> </a:t>
            </a:r>
            <a:r>
              <a:rPr lang="en-US" sz="2000" b="0" dirty="0">
                <a:solidFill>
                  <a:srgbClr val="000000"/>
                </a:solidFill>
                <a:latin typeface="+mn-lt"/>
              </a:rPr>
              <a:t>in neither case could the migration solve the problem of structural </a:t>
            </a:r>
            <a:r>
              <a:rPr lang="en-US" sz="2000" b="0" dirty="0" smtClean="0">
                <a:solidFill>
                  <a:srgbClr val="000000"/>
                </a:solidFill>
                <a:latin typeface="+mn-lt"/>
              </a:rPr>
              <a:t>unemployment</a:t>
            </a:r>
            <a:endParaRPr lang="pl-PL" sz="2000" b="0" dirty="0">
              <a:solidFill>
                <a:srgbClr val="000000"/>
              </a:solidFill>
              <a:latin typeface="+mn-lt"/>
            </a:endParaRPr>
          </a:p>
          <a:p>
            <a:pPr marL="469900" indent="-469900" algn="l">
              <a:lnSpc>
                <a:spcPct val="85000"/>
              </a:lnSpc>
              <a:spcBef>
                <a:spcPct val="90000"/>
              </a:spcBef>
              <a:buClrTx/>
              <a:buFont typeface="Wingdings" pitchFamily="2" charset="2"/>
              <a:buChar char="q"/>
            </a:pPr>
            <a:r>
              <a:rPr lang="pl-PL" sz="2000" b="0" dirty="0" err="1" smtClean="0">
                <a:solidFill>
                  <a:srgbClr val="000000"/>
                </a:solidFill>
                <a:latin typeface="+mn-lt"/>
              </a:rPr>
              <a:t>Impact</a:t>
            </a:r>
            <a:r>
              <a:rPr lang="pl-PL" sz="2000" b="0" dirty="0" smtClean="0">
                <a:solidFill>
                  <a:srgbClr val="000000"/>
                </a:solidFill>
                <a:latin typeface="+mn-lt"/>
              </a:rPr>
              <a:t> on </a:t>
            </a:r>
            <a:r>
              <a:rPr lang="pl-PL" sz="2000" b="0" dirty="0" err="1" smtClean="0">
                <a:solidFill>
                  <a:srgbClr val="000000"/>
                </a:solidFill>
                <a:latin typeface="+mn-lt"/>
              </a:rPr>
              <a:t>wages</a:t>
            </a:r>
            <a:r>
              <a:rPr lang="pl-PL" sz="2000" b="0" dirty="0" smtClean="0">
                <a:solidFill>
                  <a:srgbClr val="000000"/>
                </a:solidFill>
                <a:latin typeface="+mn-lt"/>
              </a:rPr>
              <a:t>: </a:t>
            </a:r>
            <a:r>
              <a:rPr lang="pl-PL" sz="2000" b="0" dirty="0" err="1" smtClean="0">
                <a:solidFill>
                  <a:srgbClr val="000000"/>
                </a:solidFill>
                <a:latin typeface="+mn-lt"/>
              </a:rPr>
              <a:t>positive</a:t>
            </a:r>
            <a:r>
              <a:rPr lang="pl-PL" sz="2000" b="0" dirty="0" smtClean="0">
                <a:solidFill>
                  <a:srgbClr val="000000"/>
                </a:solidFill>
                <a:latin typeface="+mn-lt"/>
              </a:rPr>
              <a:t> but </a:t>
            </a:r>
            <a:r>
              <a:rPr lang="pl-PL" sz="2000" b="0" dirty="0" err="1" smtClean="0">
                <a:solidFill>
                  <a:srgbClr val="000000"/>
                </a:solidFill>
                <a:latin typeface="+mn-lt"/>
              </a:rPr>
              <a:t>moderate</a:t>
            </a:r>
            <a:r>
              <a:rPr lang="pl-PL" sz="2000" b="0" dirty="0" smtClean="0">
                <a:solidFill>
                  <a:srgbClr val="000000"/>
                </a:solidFill>
                <a:latin typeface="+mn-lt"/>
              </a:rPr>
              <a:t> (</a:t>
            </a:r>
            <a:r>
              <a:rPr lang="pl-PL" sz="2000" b="0" dirty="0" err="1" smtClean="0">
                <a:solidFill>
                  <a:srgbClr val="000000"/>
                </a:solidFill>
                <a:latin typeface="+mn-lt"/>
              </a:rPr>
              <a:t>Mishra</a:t>
            </a:r>
            <a:r>
              <a:rPr lang="pl-PL" sz="2000" b="0" dirty="0" smtClean="0">
                <a:solidFill>
                  <a:srgbClr val="000000"/>
                </a:solidFill>
                <a:latin typeface="+mn-lt"/>
              </a:rPr>
              <a:t> 2007, Hanson 2005, </a:t>
            </a:r>
            <a:r>
              <a:rPr lang="pl-PL" sz="2000" b="0" dirty="0" err="1" smtClean="0">
                <a:solidFill>
                  <a:srgbClr val="000000"/>
                </a:solidFill>
                <a:latin typeface="+mn-lt"/>
              </a:rPr>
              <a:t>Aydemir</a:t>
            </a:r>
            <a:r>
              <a:rPr lang="pl-PL" sz="2000" b="0" dirty="0" smtClean="0">
                <a:solidFill>
                  <a:srgbClr val="000000"/>
                </a:solidFill>
                <a:latin typeface="+mn-lt"/>
              </a:rPr>
              <a:t> and </a:t>
            </a:r>
            <a:r>
              <a:rPr lang="pl-PL" sz="2000" b="0" dirty="0" err="1" smtClean="0">
                <a:solidFill>
                  <a:srgbClr val="000000"/>
                </a:solidFill>
                <a:latin typeface="+mn-lt"/>
              </a:rPr>
              <a:t>Borjas</a:t>
            </a:r>
            <a:r>
              <a:rPr lang="pl-PL" sz="2000" b="0" dirty="0" smtClean="0">
                <a:solidFill>
                  <a:srgbClr val="000000"/>
                </a:solidFill>
                <a:latin typeface="+mn-lt"/>
              </a:rPr>
              <a:t> 2006).</a:t>
            </a:r>
            <a:endParaRPr lang="en-US" sz="2000" b="0" dirty="0">
              <a:solidFill>
                <a:srgbClr val="000000"/>
              </a:solidFill>
              <a:latin typeface="+mn-lt"/>
            </a:endParaRPr>
          </a:p>
          <a:p>
            <a:pPr marL="469900" indent="-469900" algn="l">
              <a:lnSpc>
                <a:spcPct val="85000"/>
              </a:lnSpc>
              <a:spcBef>
                <a:spcPct val="90000"/>
              </a:spcBef>
              <a:buFont typeface="Wingdings" pitchFamily="2" charset="2"/>
              <a:buChar char="q"/>
            </a:pPr>
            <a:endParaRPr lang="pl-PL" sz="2200" b="0" dirty="0">
              <a:solidFill>
                <a:srgbClr val="000000"/>
              </a:solidFill>
              <a:latin typeface="+mn-lt"/>
              <a:cs typeface="Arial" charset="0"/>
              <a:sym typeface="Wingdings" pitchFamily="2" charset="2"/>
            </a:endParaRPr>
          </a:p>
        </p:txBody>
      </p:sp>
    </p:spTree>
    <p:extLst>
      <p:ext uri="{BB962C8B-B14F-4D97-AF65-F5344CB8AC3E}">
        <p14:creationId xmlns:p14="http://schemas.microsoft.com/office/powerpoint/2010/main" val="5848730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571500" y="142875"/>
            <a:ext cx="8389938" cy="500043"/>
          </a:xfrm>
        </p:spPr>
        <p:txBody>
          <a:bodyPr>
            <a:noAutofit/>
          </a:bodyPr>
          <a:lstStyle/>
          <a:p>
            <a:pPr algn="l"/>
            <a:r>
              <a:rPr lang="pl-PL" sz="2800" b="1" dirty="0" smtClean="0">
                <a:solidFill>
                  <a:srgbClr val="002060"/>
                </a:solidFill>
                <a:cs typeface="Arial" pitchFamily="34" charset="0"/>
              </a:rPr>
              <a:t>Migration and </a:t>
            </a:r>
            <a:r>
              <a:rPr lang="pl-PL" sz="2800" b="1" dirty="0" err="1" smtClean="0">
                <a:solidFill>
                  <a:srgbClr val="002060"/>
                </a:solidFill>
                <a:cs typeface="Arial" pitchFamily="34" charset="0"/>
              </a:rPr>
              <a:t>human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capital</a:t>
            </a:r>
            <a:r>
              <a:rPr lang="pl-PL" sz="2800" b="1" dirty="0" smtClean="0">
                <a:solidFill>
                  <a:srgbClr val="002060"/>
                </a:solidFill>
                <a:cs typeface="Arial" pitchFamily="34" charset="0"/>
              </a:rPr>
              <a:t> – </a:t>
            </a:r>
            <a:r>
              <a:rPr lang="pl-PL" sz="2800" b="1" dirty="0" err="1">
                <a:solidFill>
                  <a:srgbClr val="002060"/>
                </a:solidFill>
                <a:cs typeface="Arial" pitchFamily="34" charset="0"/>
              </a:rPr>
              <a:t>brain</a:t>
            </a:r>
            <a:r>
              <a:rPr lang="pl-PL" sz="2800" b="1" dirty="0">
                <a:solidFill>
                  <a:srgbClr val="002060"/>
                </a:solidFill>
                <a:cs typeface="Arial" pitchFamily="34" charset="0"/>
              </a:rPr>
              <a:t> </a:t>
            </a:r>
            <a:r>
              <a:rPr lang="pl-PL" sz="2800" b="1" dirty="0" err="1" smtClean="0">
                <a:solidFill>
                  <a:srgbClr val="002060"/>
                </a:solidFill>
                <a:cs typeface="Arial" pitchFamily="34" charset="0"/>
              </a:rPr>
              <a:t>drain</a:t>
            </a:r>
            <a:r>
              <a:rPr lang="pl-PL" sz="2800" b="1" dirty="0" smtClean="0">
                <a:solidFill>
                  <a:srgbClr val="002060"/>
                </a:solidFill>
                <a:cs typeface="Arial" pitchFamily="34" charset="0"/>
              </a:rPr>
              <a:t>/</a:t>
            </a:r>
            <a:r>
              <a:rPr lang="pl-PL" sz="2800" b="1" dirty="0" err="1" smtClean="0">
                <a:solidFill>
                  <a:srgbClr val="002060"/>
                </a:solidFill>
                <a:cs typeface="Arial" pitchFamily="34" charset="0"/>
              </a:rPr>
              <a:t>gain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debate</a:t>
            </a:r>
            <a:endParaRPr lang="pl-PL" sz="2800" b="1" dirty="0">
              <a:solidFill>
                <a:srgbClr val="002060"/>
              </a:solidFill>
              <a:cs typeface="Arial" pitchFamily="34" charset="0"/>
            </a:endParaRPr>
          </a:p>
        </p:txBody>
      </p:sp>
      <p:sp>
        <p:nvSpPr>
          <p:cNvPr id="56323" name="Rectangle 3"/>
          <p:cNvSpPr>
            <a:spLocks noGrp="1" noChangeArrowheads="1"/>
          </p:cNvSpPr>
          <p:nvPr>
            <p:ph type="body" idx="4294967295"/>
          </p:nvPr>
        </p:nvSpPr>
        <p:spPr>
          <a:xfrm>
            <a:off x="357158" y="836712"/>
            <a:ext cx="8326437" cy="5291020"/>
          </a:xfrm>
        </p:spPr>
        <p:txBody>
          <a:bodyPr>
            <a:normAutofit/>
          </a:bodyPr>
          <a:lstStyle/>
          <a:p>
            <a:pPr eaLnBrk="1" hangingPunct="1">
              <a:spcBef>
                <a:spcPct val="90000"/>
              </a:spcBef>
              <a:buClr>
                <a:schemeClr val="tx1"/>
              </a:buClr>
            </a:pPr>
            <a:r>
              <a:rPr lang="pl-PL" sz="2200" b="1" dirty="0" err="1" smtClean="0"/>
              <a:t>Two</a:t>
            </a:r>
            <a:r>
              <a:rPr lang="pl-PL" sz="2200" b="1" dirty="0" smtClean="0"/>
              <a:t> </a:t>
            </a:r>
            <a:r>
              <a:rPr lang="pl-PL" sz="2200" b="1" dirty="0" err="1" smtClean="0"/>
              <a:t>distinctive</a:t>
            </a:r>
            <a:r>
              <a:rPr lang="pl-PL" sz="2200" b="1" dirty="0" smtClean="0"/>
              <a:t> parts of </a:t>
            </a:r>
            <a:r>
              <a:rPr lang="pl-PL" sz="2200" b="1" dirty="0" err="1" smtClean="0"/>
              <a:t>the</a:t>
            </a:r>
            <a:r>
              <a:rPr lang="pl-PL" sz="2200" b="1" dirty="0" smtClean="0"/>
              <a:t> </a:t>
            </a:r>
            <a:r>
              <a:rPr lang="pl-PL" sz="2200" b="1" dirty="0" err="1" smtClean="0"/>
              <a:t>literature</a:t>
            </a:r>
            <a:r>
              <a:rPr lang="pl-PL" sz="2200" b="1" dirty="0" smtClean="0"/>
              <a:t> on </a:t>
            </a:r>
            <a:r>
              <a:rPr lang="pl-PL" sz="2200" b="1" dirty="0" err="1" smtClean="0"/>
              <a:t>consequences</a:t>
            </a:r>
            <a:r>
              <a:rPr lang="pl-PL" sz="2200" b="1" dirty="0" smtClean="0"/>
              <a:t> of </a:t>
            </a:r>
            <a:r>
              <a:rPr lang="pl-PL" sz="2200" b="1" dirty="0" err="1" smtClean="0"/>
              <a:t>highly</a:t>
            </a:r>
            <a:r>
              <a:rPr lang="pl-PL" sz="2200" b="1" dirty="0" smtClean="0"/>
              <a:t> </a:t>
            </a:r>
            <a:r>
              <a:rPr lang="pl-PL" sz="2200" b="1" dirty="0" err="1" smtClean="0"/>
              <a:t>skilled</a:t>
            </a:r>
            <a:r>
              <a:rPr lang="pl-PL" sz="2200" b="1" dirty="0" smtClean="0"/>
              <a:t> </a:t>
            </a:r>
            <a:r>
              <a:rPr lang="pl-PL" sz="2200" b="1" dirty="0" err="1" smtClean="0"/>
              <a:t>mobility</a:t>
            </a:r>
            <a:r>
              <a:rPr lang="pl-PL" sz="2200" b="1" dirty="0" smtClean="0"/>
              <a:t>:</a:t>
            </a:r>
          </a:p>
          <a:p>
            <a:pPr lvl="1" eaLnBrk="1" hangingPunct="1">
              <a:spcBef>
                <a:spcPct val="90000"/>
              </a:spcBef>
              <a:buClr>
                <a:schemeClr val="tx1"/>
              </a:buClr>
            </a:pPr>
            <a:r>
              <a:rPr lang="pl-PL" sz="2000" b="1" dirty="0" smtClean="0"/>
              <a:t>‘</a:t>
            </a:r>
            <a:r>
              <a:rPr lang="pl-PL" sz="2000" b="1" dirty="0" err="1" smtClean="0"/>
              <a:t>traditional</a:t>
            </a:r>
            <a:r>
              <a:rPr lang="pl-PL" sz="2000" b="1" dirty="0" smtClean="0"/>
              <a:t> </a:t>
            </a:r>
            <a:r>
              <a:rPr lang="pl-PL" sz="2000" b="1" dirty="0" err="1" smtClean="0"/>
              <a:t>approach</a:t>
            </a:r>
            <a:r>
              <a:rPr lang="pl-PL" sz="2000" b="1" dirty="0" smtClean="0"/>
              <a:t>’</a:t>
            </a:r>
            <a:r>
              <a:rPr lang="pl-PL" sz="2000" dirty="0" smtClean="0"/>
              <a:t> - </a:t>
            </a:r>
            <a:r>
              <a:rPr lang="en-GB" sz="2000" dirty="0" err="1" smtClean="0"/>
              <a:t>Grubel</a:t>
            </a:r>
            <a:r>
              <a:rPr lang="en-GB" sz="2000" dirty="0" smtClean="0"/>
              <a:t> and Scott (1966)</a:t>
            </a:r>
            <a:r>
              <a:rPr lang="pl-PL" sz="2000" dirty="0" smtClean="0"/>
              <a:t>, </a:t>
            </a:r>
            <a:r>
              <a:rPr lang="en-GB" sz="2000" dirty="0" err="1" smtClean="0"/>
              <a:t>Bhagwati</a:t>
            </a:r>
            <a:r>
              <a:rPr lang="en-GB" sz="2000" dirty="0" smtClean="0"/>
              <a:t> and Hamada </a:t>
            </a:r>
            <a:r>
              <a:rPr lang="pl-PL" sz="2000" dirty="0" smtClean="0"/>
              <a:t>(</a:t>
            </a:r>
            <a:r>
              <a:rPr lang="en-GB" sz="2000" dirty="0" smtClean="0"/>
              <a:t>1974</a:t>
            </a:r>
            <a:r>
              <a:rPr lang="pl-PL" sz="2000" dirty="0" smtClean="0"/>
              <a:t>): a </a:t>
            </a:r>
            <a:r>
              <a:rPr lang="pl-PL" sz="2000" dirty="0" err="1" smtClean="0"/>
              <a:t>pessimistic</a:t>
            </a:r>
            <a:r>
              <a:rPr lang="pl-PL" sz="2000" dirty="0" smtClean="0"/>
              <a:t> </a:t>
            </a:r>
            <a:r>
              <a:rPr lang="pl-PL" sz="2000" dirty="0" err="1" smtClean="0"/>
              <a:t>view</a:t>
            </a:r>
            <a:r>
              <a:rPr lang="pl-PL" sz="2000" dirty="0" smtClean="0"/>
              <a:t>, </a:t>
            </a:r>
            <a:r>
              <a:rPr lang="pl-PL" sz="2000" dirty="0" err="1" smtClean="0"/>
              <a:t>emphasis</a:t>
            </a:r>
            <a:r>
              <a:rPr lang="pl-PL" sz="2000" dirty="0" smtClean="0"/>
              <a:t> on </a:t>
            </a:r>
            <a:r>
              <a:rPr lang="pl-PL" sz="2000" dirty="0" err="1" smtClean="0"/>
              <a:t>costs</a:t>
            </a:r>
            <a:r>
              <a:rPr lang="pl-PL" sz="2000" dirty="0" smtClean="0"/>
              <a:t> and </a:t>
            </a:r>
            <a:r>
              <a:rPr lang="pl-PL" sz="2000" dirty="0" err="1" smtClean="0"/>
              <a:t>losses</a:t>
            </a:r>
            <a:r>
              <a:rPr lang="pl-PL" sz="2000" dirty="0" smtClean="0"/>
              <a:t>, </a:t>
            </a:r>
            <a:r>
              <a:rPr lang="pl-PL" sz="2000" dirty="0" err="1" smtClean="0"/>
              <a:t>i.e</a:t>
            </a:r>
            <a:r>
              <a:rPr lang="pl-PL" sz="2000" dirty="0" smtClean="0"/>
              <a:t>. </a:t>
            </a:r>
            <a:r>
              <a:rPr lang="pl-PL" sz="2000" dirty="0" err="1" smtClean="0"/>
              <a:t>fiscal</a:t>
            </a:r>
            <a:r>
              <a:rPr lang="pl-PL" sz="2000" dirty="0" smtClean="0"/>
              <a:t> </a:t>
            </a:r>
            <a:r>
              <a:rPr lang="pl-PL" sz="2000" dirty="0" err="1" smtClean="0"/>
              <a:t>effects</a:t>
            </a:r>
            <a:r>
              <a:rPr lang="pl-PL" sz="2000" dirty="0" smtClean="0"/>
              <a:t>, </a:t>
            </a:r>
            <a:r>
              <a:rPr lang="pl-PL" sz="2000" dirty="0" err="1" smtClean="0"/>
              <a:t>impact</a:t>
            </a:r>
            <a:r>
              <a:rPr lang="pl-PL" sz="2000" dirty="0" smtClean="0"/>
              <a:t> on </a:t>
            </a:r>
            <a:r>
              <a:rPr lang="pl-PL" sz="2000" dirty="0" err="1" smtClean="0"/>
              <a:t>factors</a:t>
            </a:r>
            <a:r>
              <a:rPr lang="pl-PL" sz="2000" dirty="0" smtClean="0"/>
              <a:t>’ </a:t>
            </a:r>
            <a:r>
              <a:rPr lang="pl-PL" sz="2000" dirty="0" err="1" smtClean="0"/>
              <a:t>productivity</a:t>
            </a:r>
            <a:r>
              <a:rPr lang="pl-PL" sz="2000" dirty="0" smtClean="0"/>
              <a:t>, </a:t>
            </a:r>
            <a:r>
              <a:rPr lang="pl-PL" sz="2000" dirty="0" err="1" smtClean="0"/>
              <a:t>money</a:t>
            </a:r>
            <a:r>
              <a:rPr lang="pl-PL" sz="2000" dirty="0" smtClean="0"/>
              <a:t> </a:t>
            </a:r>
            <a:r>
              <a:rPr lang="pl-PL" sz="2000" dirty="0" err="1" smtClean="0"/>
              <a:t>spent</a:t>
            </a:r>
            <a:r>
              <a:rPr lang="pl-PL" sz="2000" dirty="0" smtClean="0"/>
              <a:t> on </a:t>
            </a:r>
            <a:r>
              <a:rPr lang="pl-PL" sz="2000" dirty="0" err="1" smtClean="0"/>
              <a:t>training</a:t>
            </a:r>
            <a:r>
              <a:rPr lang="pl-PL" sz="2000" dirty="0" smtClean="0"/>
              <a:t> of </a:t>
            </a:r>
            <a:r>
              <a:rPr lang="pl-PL" sz="2000" dirty="0" err="1" smtClean="0"/>
              <a:t>emigrants</a:t>
            </a:r>
            <a:r>
              <a:rPr lang="pl-PL" sz="2000" dirty="0" smtClean="0"/>
              <a:t> </a:t>
            </a:r>
            <a:r>
              <a:rPr lang="pl-PL" sz="2000" dirty="0" smtClean="0">
                <a:sym typeface="Wingdings" pitchFamily="2" charset="2"/>
              </a:rPr>
              <a:t> </a:t>
            </a:r>
            <a:r>
              <a:rPr lang="pl-PL" sz="2000" dirty="0" err="1" smtClean="0">
                <a:sym typeface="Wingdings" pitchFamily="2" charset="2"/>
              </a:rPr>
              <a:t>brain</a:t>
            </a:r>
            <a:r>
              <a:rPr lang="pl-PL" sz="2000" dirty="0" smtClean="0">
                <a:sym typeface="Wingdings" pitchFamily="2" charset="2"/>
              </a:rPr>
              <a:t> </a:t>
            </a:r>
            <a:r>
              <a:rPr lang="pl-PL" sz="2000" dirty="0" err="1" smtClean="0">
                <a:sym typeface="Wingdings" pitchFamily="2" charset="2"/>
              </a:rPr>
              <a:t>drain</a:t>
            </a:r>
            <a:r>
              <a:rPr lang="pl-PL" sz="2000" dirty="0" smtClean="0"/>
              <a:t>;</a:t>
            </a:r>
          </a:p>
          <a:p>
            <a:pPr lvl="1" eaLnBrk="1" hangingPunct="1">
              <a:spcBef>
                <a:spcPct val="90000"/>
              </a:spcBef>
              <a:buClr>
                <a:schemeClr val="tx1"/>
              </a:buClr>
            </a:pPr>
            <a:r>
              <a:rPr lang="pl-PL" sz="2000" b="1" dirty="0" smtClean="0"/>
              <a:t>‘modern </a:t>
            </a:r>
            <a:r>
              <a:rPr lang="pl-PL" sz="2000" b="1" dirty="0" err="1" smtClean="0"/>
              <a:t>approach</a:t>
            </a:r>
            <a:r>
              <a:rPr lang="pl-PL" sz="2000" b="1" dirty="0" smtClean="0"/>
              <a:t>’ </a:t>
            </a:r>
            <a:r>
              <a:rPr lang="pl-PL" sz="2000" dirty="0" smtClean="0"/>
              <a:t>- </a:t>
            </a:r>
            <a:r>
              <a:rPr lang="en-GB" sz="2000" dirty="0" smtClean="0"/>
              <a:t>Stark </a:t>
            </a:r>
            <a:r>
              <a:rPr lang="en-GB" sz="2000" i="1" dirty="0" smtClean="0"/>
              <a:t>et al</a:t>
            </a:r>
            <a:r>
              <a:rPr lang="en-GB" sz="2000" dirty="0" smtClean="0"/>
              <a:t>. </a:t>
            </a:r>
            <a:r>
              <a:rPr lang="pl-PL" sz="2000" dirty="0" smtClean="0"/>
              <a:t>(</a:t>
            </a:r>
            <a:r>
              <a:rPr lang="en-GB" sz="2000" dirty="0" smtClean="0"/>
              <a:t>1997</a:t>
            </a:r>
            <a:r>
              <a:rPr lang="pl-PL" sz="2000" dirty="0" smtClean="0"/>
              <a:t>),</a:t>
            </a:r>
            <a:r>
              <a:rPr lang="en-GB" sz="2000" dirty="0" smtClean="0"/>
              <a:t> </a:t>
            </a:r>
            <a:r>
              <a:rPr lang="en-GB" sz="2000" dirty="0" err="1" smtClean="0"/>
              <a:t>Mountford</a:t>
            </a:r>
            <a:r>
              <a:rPr lang="pl-PL" sz="2000" dirty="0" smtClean="0"/>
              <a:t> (</a:t>
            </a:r>
            <a:r>
              <a:rPr lang="en-GB" sz="2000" dirty="0" smtClean="0"/>
              <a:t>1997</a:t>
            </a:r>
            <a:r>
              <a:rPr lang="pl-PL" sz="2000" dirty="0" smtClean="0"/>
              <a:t>),</a:t>
            </a:r>
            <a:r>
              <a:rPr lang="en-GB" sz="2000" dirty="0" smtClean="0"/>
              <a:t> </a:t>
            </a:r>
            <a:r>
              <a:rPr lang="en-GB" sz="2000" dirty="0" err="1" smtClean="0"/>
              <a:t>Beine</a:t>
            </a:r>
            <a:r>
              <a:rPr lang="en-GB" sz="2000" dirty="0" smtClean="0"/>
              <a:t> et al.</a:t>
            </a:r>
            <a:r>
              <a:rPr lang="pl-PL" sz="2000" dirty="0" smtClean="0"/>
              <a:t> (</a:t>
            </a:r>
            <a:r>
              <a:rPr lang="en-GB" sz="2000" dirty="0" smtClean="0"/>
              <a:t>2001</a:t>
            </a:r>
            <a:r>
              <a:rPr lang="pl-PL" sz="2000" dirty="0" smtClean="0"/>
              <a:t>) </a:t>
            </a:r>
            <a:r>
              <a:rPr lang="pl-PL" sz="2000" dirty="0" smtClean="0">
                <a:sym typeface="Wingdings" pitchFamily="2" charset="2"/>
              </a:rPr>
              <a:t> </a:t>
            </a:r>
            <a:r>
              <a:rPr lang="pl-PL" sz="2000" i="1" dirty="0" err="1" smtClean="0">
                <a:sym typeface="Wingdings" pitchFamily="2" charset="2"/>
              </a:rPr>
              <a:t>new</a:t>
            </a:r>
            <a:r>
              <a:rPr lang="pl-PL" sz="2000" i="1" dirty="0" smtClean="0">
                <a:sym typeface="Wingdings" pitchFamily="2" charset="2"/>
              </a:rPr>
              <a:t> </a:t>
            </a:r>
            <a:r>
              <a:rPr lang="pl-PL" sz="2000" i="1" dirty="0" err="1" smtClean="0">
                <a:sym typeface="Wingdings" pitchFamily="2" charset="2"/>
              </a:rPr>
              <a:t>economics</a:t>
            </a:r>
            <a:r>
              <a:rPr lang="pl-PL" sz="2000" i="1" dirty="0" smtClean="0">
                <a:sym typeface="Wingdings" pitchFamily="2" charset="2"/>
              </a:rPr>
              <a:t> of </a:t>
            </a:r>
            <a:r>
              <a:rPr lang="pl-PL" sz="2000" i="1" dirty="0" err="1" smtClean="0">
                <a:sym typeface="Wingdings" pitchFamily="2" charset="2"/>
              </a:rPr>
              <a:t>brain</a:t>
            </a:r>
            <a:r>
              <a:rPr lang="pl-PL" sz="2000" i="1" dirty="0" smtClean="0">
                <a:sym typeface="Wingdings" pitchFamily="2" charset="2"/>
              </a:rPr>
              <a:t> </a:t>
            </a:r>
            <a:r>
              <a:rPr lang="pl-PL" sz="2000" i="1" dirty="0" err="1" smtClean="0">
                <a:sym typeface="Wingdings" pitchFamily="2" charset="2"/>
              </a:rPr>
              <a:t>drain</a:t>
            </a:r>
            <a:r>
              <a:rPr lang="pl-PL" sz="2000" dirty="0" smtClean="0"/>
              <a:t>: </a:t>
            </a:r>
            <a:r>
              <a:rPr lang="en-GB" sz="2000" dirty="0" smtClean="0"/>
              <a:t>migration as a probabilistic event, i.e. the outcome of a lottery where the would‑be migrant has a positive probability </a:t>
            </a:r>
            <a:r>
              <a:rPr lang="en-GB" sz="2000" i="1" dirty="0" smtClean="0"/>
              <a:t>p</a:t>
            </a:r>
            <a:r>
              <a:rPr lang="en-GB" sz="2000" dirty="0" smtClean="0"/>
              <a:t> of actually migrating, where </a:t>
            </a:r>
            <a:r>
              <a:rPr lang="en-GB" sz="2000" i="1" dirty="0" smtClean="0"/>
              <a:t>p&lt;</a:t>
            </a:r>
            <a:r>
              <a:rPr lang="en-GB" sz="2000" dirty="0" smtClean="0"/>
              <a:t>1</a:t>
            </a:r>
            <a:r>
              <a:rPr lang="pl-PL" sz="2000" dirty="0" smtClean="0"/>
              <a:t> </a:t>
            </a:r>
            <a:r>
              <a:rPr lang="pl-PL" sz="2000" dirty="0" smtClean="0">
                <a:sym typeface="Wingdings" pitchFamily="2" charset="2"/>
              </a:rPr>
              <a:t> </a:t>
            </a:r>
            <a:r>
              <a:rPr lang="en-GB" sz="2000" dirty="0" smtClean="0"/>
              <a:t>the decision to invest in education is driven by the expected return to human capital</a:t>
            </a:r>
            <a:r>
              <a:rPr lang="pl-PL" sz="2000" dirty="0" smtClean="0"/>
              <a:t> </a:t>
            </a:r>
            <a:r>
              <a:rPr lang="pl-PL" sz="2000" dirty="0" smtClean="0">
                <a:sym typeface="Wingdings" pitchFamily="2" charset="2"/>
              </a:rPr>
              <a:t> a</a:t>
            </a:r>
            <a:r>
              <a:rPr lang="en-GB" sz="2000" dirty="0" smtClean="0"/>
              <a:t> positive probability </a:t>
            </a:r>
            <a:r>
              <a:rPr lang="en-GB" sz="2000" i="1" dirty="0" smtClean="0"/>
              <a:t>p</a:t>
            </a:r>
            <a:r>
              <a:rPr lang="en-GB" sz="2000" dirty="0" smtClean="0"/>
              <a:t> of migrating increases the expected return to investment in human capital compared to the no‑migration situation </a:t>
            </a:r>
            <a:r>
              <a:rPr lang="pl-PL" sz="2000" dirty="0" smtClean="0">
                <a:sym typeface="Wingdings" pitchFamily="2" charset="2"/>
              </a:rPr>
              <a:t> </a:t>
            </a:r>
            <a:r>
              <a:rPr lang="en-GB" sz="2000" dirty="0" smtClean="0"/>
              <a:t>an increase in the optimal level of human capital</a:t>
            </a:r>
            <a:r>
              <a:rPr lang="pl-PL" sz="2000" dirty="0" smtClean="0"/>
              <a:t>.</a:t>
            </a:r>
          </a:p>
        </p:txBody>
      </p:sp>
    </p:spTree>
    <p:extLst>
      <p:ext uri="{BB962C8B-B14F-4D97-AF65-F5344CB8AC3E}">
        <p14:creationId xmlns:p14="http://schemas.microsoft.com/office/powerpoint/2010/main" val="425026469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4" y="0"/>
            <a:ext cx="7992690" cy="504056"/>
          </a:xfrm>
          <a:noFill/>
        </p:spPr>
        <p:txBody>
          <a:bodyPr>
            <a:noAutofit/>
          </a:bodyPr>
          <a:lstStyle/>
          <a:p>
            <a:pPr algn="l"/>
            <a:r>
              <a:rPr lang="pl-PL" sz="2800" b="1" dirty="0" err="1" smtClean="0">
                <a:solidFill>
                  <a:srgbClr val="002060"/>
                </a:solidFill>
                <a:cs typeface="Arial" pitchFamily="34" charset="0"/>
              </a:rPr>
              <a:t>Outline</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92696"/>
            <a:ext cx="8509029" cy="4872604"/>
          </a:xfrm>
        </p:spPr>
        <p:txBody>
          <a:bodyPr>
            <a:normAutofit/>
          </a:bodyPr>
          <a:lstStyle/>
          <a:p>
            <a:pPr>
              <a:spcBef>
                <a:spcPct val="70000"/>
              </a:spcBef>
              <a:buFont typeface="Wingdings" pitchFamily="2" charset="2"/>
              <a:buChar char="q"/>
            </a:pPr>
            <a:r>
              <a:rPr lang="pl-PL" sz="2400" dirty="0" err="1" smtClean="0"/>
              <a:t>Context</a:t>
            </a:r>
            <a:r>
              <a:rPr lang="pl-PL" sz="2400" dirty="0" smtClean="0"/>
              <a:t>: </a:t>
            </a:r>
            <a:r>
              <a:rPr lang="pl-PL" sz="2400" dirty="0" err="1" smtClean="0"/>
              <a:t>migration</a:t>
            </a:r>
            <a:r>
              <a:rPr lang="pl-PL" sz="2400" dirty="0" smtClean="0"/>
              <a:t>-development </a:t>
            </a:r>
            <a:r>
              <a:rPr lang="pl-PL" sz="2400" dirty="0" err="1" smtClean="0"/>
              <a:t>nexus</a:t>
            </a:r>
            <a:endParaRPr lang="pl-PL" sz="2400" dirty="0" smtClean="0"/>
          </a:p>
          <a:p>
            <a:pPr>
              <a:spcBef>
                <a:spcPct val="70000"/>
              </a:spcBef>
              <a:buFont typeface="Wingdings" pitchFamily="2" charset="2"/>
              <a:buChar char="q"/>
            </a:pPr>
            <a:r>
              <a:rPr lang="pl-PL" sz="2400" dirty="0" err="1" smtClean="0"/>
              <a:t>Temporary</a:t>
            </a:r>
            <a:r>
              <a:rPr lang="pl-PL" sz="2400" dirty="0" smtClean="0"/>
              <a:t> </a:t>
            </a:r>
            <a:r>
              <a:rPr lang="pl-PL" sz="2400" dirty="0" err="1" smtClean="0"/>
              <a:t>migration</a:t>
            </a:r>
            <a:r>
              <a:rPr lang="pl-PL" sz="2400" dirty="0" smtClean="0"/>
              <a:t>: </a:t>
            </a:r>
            <a:r>
              <a:rPr lang="pl-PL" sz="2400" dirty="0" err="1" smtClean="0"/>
              <a:t>definitions</a:t>
            </a:r>
            <a:r>
              <a:rPr lang="pl-PL" sz="2400" dirty="0" smtClean="0"/>
              <a:t>, </a:t>
            </a:r>
            <a:r>
              <a:rPr lang="pl-PL" sz="2400" dirty="0" err="1" smtClean="0"/>
              <a:t>understanding</a:t>
            </a:r>
            <a:r>
              <a:rPr lang="pl-PL" sz="2400" dirty="0" smtClean="0"/>
              <a:t>, </a:t>
            </a:r>
            <a:r>
              <a:rPr lang="pl-PL" sz="2400" dirty="0" err="1" smtClean="0"/>
              <a:t>measurement</a:t>
            </a:r>
            <a:endParaRPr lang="pl-PL" sz="2400" dirty="0" smtClean="0"/>
          </a:p>
          <a:p>
            <a:pPr>
              <a:spcBef>
                <a:spcPct val="70000"/>
              </a:spcBef>
              <a:buFont typeface="Wingdings" pitchFamily="2" charset="2"/>
              <a:buChar char="q"/>
            </a:pPr>
            <a:r>
              <a:rPr lang="pl-PL" sz="2400" dirty="0" err="1" smtClean="0"/>
              <a:t>Temporary</a:t>
            </a:r>
            <a:r>
              <a:rPr lang="pl-PL" sz="2400" dirty="0" smtClean="0"/>
              <a:t> </a:t>
            </a:r>
            <a:r>
              <a:rPr lang="pl-PL" sz="2400" dirty="0" err="1" smtClean="0"/>
              <a:t>migration</a:t>
            </a:r>
            <a:r>
              <a:rPr lang="pl-PL" sz="2400" dirty="0" smtClean="0"/>
              <a:t> and </a:t>
            </a:r>
            <a:r>
              <a:rPr lang="pl-PL" sz="2400" dirty="0" err="1" smtClean="0"/>
              <a:t>its</a:t>
            </a:r>
            <a:r>
              <a:rPr lang="pl-PL" sz="2400" dirty="0" smtClean="0"/>
              <a:t> </a:t>
            </a:r>
            <a:r>
              <a:rPr lang="pl-PL" sz="2400" dirty="0" err="1" smtClean="0"/>
              <a:t>drivers</a:t>
            </a:r>
            <a:r>
              <a:rPr lang="pl-PL" sz="2400" dirty="0" smtClean="0"/>
              <a:t>: to </a:t>
            </a:r>
            <a:r>
              <a:rPr lang="pl-PL" sz="2400" dirty="0" err="1" smtClean="0"/>
              <a:t>what</a:t>
            </a:r>
            <a:r>
              <a:rPr lang="pl-PL" sz="2400" dirty="0" smtClean="0"/>
              <a:t> </a:t>
            </a:r>
            <a:r>
              <a:rPr lang="pl-PL" sz="2400" dirty="0" err="1" smtClean="0"/>
              <a:t>extent</a:t>
            </a:r>
            <a:r>
              <a:rPr lang="pl-PL" sz="2400" dirty="0" smtClean="0"/>
              <a:t> </a:t>
            </a:r>
            <a:r>
              <a:rPr lang="pl-PL" sz="2400" dirty="0" err="1" smtClean="0"/>
              <a:t>specific</a:t>
            </a:r>
            <a:r>
              <a:rPr lang="pl-PL" sz="2400" dirty="0" smtClean="0"/>
              <a:t>?</a:t>
            </a:r>
          </a:p>
          <a:p>
            <a:pPr>
              <a:spcBef>
                <a:spcPct val="70000"/>
              </a:spcBef>
              <a:buFont typeface="Wingdings" pitchFamily="2" charset="2"/>
              <a:buChar char="q"/>
            </a:pPr>
            <a:r>
              <a:rPr lang="pl-PL" sz="2400" dirty="0" err="1" smtClean="0"/>
              <a:t>Temporary</a:t>
            </a:r>
            <a:r>
              <a:rPr lang="pl-PL" sz="2400" dirty="0" smtClean="0"/>
              <a:t> </a:t>
            </a:r>
            <a:r>
              <a:rPr lang="pl-PL" sz="2400" dirty="0" err="1" smtClean="0"/>
              <a:t>migration</a:t>
            </a:r>
            <a:r>
              <a:rPr lang="pl-PL" sz="2400" dirty="0" smtClean="0"/>
              <a:t> and </a:t>
            </a:r>
            <a:r>
              <a:rPr lang="pl-PL" sz="2400" dirty="0" err="1" smtClean="0"/>
              <a:t>its</a:t>
            </a:r>
            <a:r>
              <a:rPr lang="pl-PL" sz="2400" dirty="0" smtClean="0"/>
              <a:t> </a:t>
            </a:r>
            <a:r>
              <a:rPr lang="pl-PL" sz="2400" dirty="0" err="1" smtClean="0"/>
              <a:t>impacts</a:t>
            </a:r>
            <a:r>
              <a:rPr lang="pl-PL" sz="2400" dirty="0" smtClean="0"/>
              <a:t> – </a:t>
            </a:r>
            <a:r>
              <a:rPr lang="pl-PL" sz="2400" dirty="0" err="1" smtClean="0"/>
              <a:t>towards</a:t>
            </a:r>
            <a:r>
              <a:rPr lang="pl-PL" sz="2400" dirty="0" smtClean="0"/>
              <a:t> </a:t>
            </a:r>
            <a:r>
              <a:rPr lang="pl-PL" sz="2400" dirty="0" err="1" smtClean="0"/>
              <a:t>identifying</a:t>
            </a:r>
            <a:r>
              <a:rPr lang="pl-PL" sz="2400" dirty="0" smtClean="0"/>
              <a:t> </a:t>
            </a:r>
            <a:r>
              <a:rPr lang="pl-PL" sz="2400" dirty="0" err="1" smtClean="0"/>
              <a:t>developmental</a:t>
            </a:r>
            <a:r>
              <a:rPr lang="pl-PL" sz="2400" dirty="0" smtClean="0"/>
              <a:t> </a:t>
            </a:r>
            <a:r>
              <a:rPr lang="pl-PL" sz="2400" dirty="0" err="1" smtClean="0"/>
              <a:t>potential</a:t>
            </a:r>
            <a:r>
              <a:rPr lang="pl-PL" sz="2400" dirty="0" smtClean="0"/>
              <a:t> of </a:t>
            </a:r>
            <a:r>
              <a:rPr lang="pl-PL" sz="2400" dirty="0" err="1" smtClean="0"/>
              <a:t>migration</a:t>
            </a:r>
            <a:r>
              <a:rPr lang="pl-PL" sz="2400" dirty="0" smtClean="0"/>
              <a:t> </a:t>
            </a:r>
          </a:p>
          <a:p>
            <a:pPr>
              <a:spcBef>
                <a:spcPct val="70000"/>
              </a:spcBef>
              <a:buNone/>
            </a:pPr>
            <a:endParaRPr lang="en-US" sz="2400" dirty="0" smtClean="0"/>
          </a:p>
        </p:txBody>
      </p:sp>
    </p:spTree>
    <p:extLst>
      <p:ext uri="{BB962C8B-B14F-4D97-AF65-F5344CB8AC3E}">
        <p14:creationId xmlns:p14="http://schemas.microsoft.com/office/powerpoint/2010/main" val="2230878303"/>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11560" y="0"/>
            <a:ext cx="8373659" cy="571481"/>
          </a:xfrm>
        </p:spPr>
        <p:txBody>
          <a:bodyPr>
            <a:normAutofit/>
          </a:bodyPr>
          <a:lstStyle/>
          <a:p>
            <a:pPr algn="l" eaLnBrk="1" hangingPunct="1"/>
            <a:r>
              <a:rPr lang="pl-PL" sz="2800" b="1" dirty="0">
                <a:solidFill>
                  <a:srgbClr val="002060"/>
                </a:solidFill>
                <a:cs typeface="Arial" pitchFamily="34" charset="0"/>
              </a:rPr>
              <a:t>Statistical </a:t>
            </a:r>
            <a:r>
              <a:rPr lang="pl-PL" sz="2800" b="1" dirty="0" err="1">
                <a:solidFill>
                  <a:srgbClr val="002060"/>
                </a:solidFill>
                <a:cs typeface="Arial" pitchFamily="34" charset="0"/>
              </a:rPr>
              <a:t>brain</a:t>
            </a:r>
            <a:r>
              <a:rPr lang="pl-PL" sz="2800" b="1" dirty="0">
                <a:solidFill>
                  <a:srgbClr val="002060"/>
                </a:solidFill>
                <a:cs typeface="Arial" pitchFamily="34" charset="0"/>
              </a:rPr>
              <a:t> </a:t>
            </a:r>
            <a:r>
              <a:rPr lang="pl-PL" sz="2800" b="1" dirty="0" err="1">
                <a:solidFill>
                  <a:srgbClr val="002060"/>
                </a:solidFill>
                <a:cs typeface="Arial" pitchFamily="34" charset="0"/>
              </a:rPr>
              <a:t>drain</a:t>
            </a:r>
            <a:endParaRPr lang="pl-PL" sz="2800" b="1" dirty="0">
              <a:solidFill>
                <a:srgbClr val="002060"/>
              </a:solidFill>
              <a:cs typeface="Arial" pitchFamily="34" charset="0"/>
            </a:endParaRPr>
          </a:p>
        </p:txBody>
      </p:sp>
      <p:sp>
        <p:nvSpPr>
          <p:cNvPr id="32771" name="Prostokąt 2"/>
          <p:cNvSpPr>
            <a:spLocks noChangeArrowheads="1"/>
          </p:cNvSpPr>
          <p:nvPr/>
        </p:nvSpPr>
        <p:spPr bwMode="auto">
          <a:xfrm>
            <a:off x="540008" y="707735"/>
            <a:ext cx="8429625" cy="707886"/>
          </a:xfrm>
          <a:prstGeom prst="rect">
            <a:avLst/>
          </a:prstGeom>
          <a:noFill/>
          <a:ln w="9525">
            <a:noFill/>
            <a:miter lim="800000"/>
            <a:headEnd/>
            <a:tailEnd/>
          </a:ln>
        </p:spPr>
        <p:txBody>
          <a:bodyPr>
            <a:spAutoFit/>
          </a:bodyPr>
          <a:lstStyle/>
          <a:p>
            <a:pPr>
              <a:buNone/>
            </a:pPr>
            <a:r>
              <a:rPr lang="pl-PL" sz="2000" b="1" dirty="0" err="1" smtClean="0"/>
              <a:t>Percentage</a:t>
            </a:r>
            <a:r>
              <a:rPr lang="pl-PL" sz="2000" b="1" dirty="0" smtClean="0"/>
              <a:t> </a:t>
            </a:r>
            <a:r>
              <a:rPr lang="pl-PL" sz="2000" b="1" dirty="0"/>
              <a:t>of </a:t>
            </a:r>
            <a:r>
              <a:rPr lang="pl-PL" sz="2000" b="1" dirty="0" err="1"/>
              <a:t>persons</a:t>
            </a:r>
            <a:r>
              <a:rPr lang="pl-PL" sz="2000" b="1" dirty="0"/>
              <a:t> </a:t>
            </a:r>
            <a:r>
              <a:rPr lang="pl-PL" sz="2000" b="1" dirty="0" err="1"/>
              <a:t>with</a:t>
            </a:r>
            <a:r>
              <a:rPr lang="pl-PL" sz="2000" b="1" dirty="0"/>
              <a:t> </a:t>
            </a:r>
            <a:r>
              <a:rPr lang="pl-PL" sz="2000" b="1" dirty="0" err="1"/>
              <a:t>tertiary</a:t>
            </a:r>
            <a:r>
              <a:rPr lang="pl-PL" sz="2000" b="1" dirty="0"/>
              <a:t> </a:t>
            </a:r>
            <a:r>
              <a:rPr lang="pl-PL" sz="2000" b="1" dirty="0" err="1"/>
              <a:t>education</a:t>
            </a:r>
            <a:r>
              <a:rPr lang="pl-PL" sz="2000" b="1" dirty="0"/>
              <a:t> </a:t>
            </a:r>
            <a:r>
              <a:rPr lang="pl-PL" sz="2000" b="1" dirty="0" err="1"/>
              <a:t>in</a:t>
            </a:r>
            <a:r>
              <a:rPr lang="pl-PL" sz="2000" b="1" dirty="0"/>
              <a:t> </a:t>
            </a:r>
            <a:r>
              <a:rPr lang="pl-PL" sz="2000" b="1" dirty="0" err="1"/>
              <a:t>the</a:t>
            </a:r>
            <a:r>
              <a:rPr lang="pl-PL" sz="2000" b="1" dirty="0"/>
              <a:t> n</a:t>
            </a:r>
            <a:r>
              <a:rPr lang="en-US" sz="2000" b="1" dirty="0" err="1"/>
              <a:t>ative</a:t>
            </a:r>
            <a:r>
              <a:rPr lang="en-US" sz="2000" b="1" dirty="0"/>
              <a:t> </a:t>
            </a:r>
            <a:r>
              <a:rPr lang="pl-PL" sz="2000" b="1" dirty="0"/>
              <a:t>and migrant </a:t>
            </a:r>
            <a:r>
              <a:rPr lang="en-US" sz="2000" b="1" dirty="0"/>
              <a:t>population </a:t>
            </a:r>
            <a:r>
              <a:rPr lang="pl-PL" sz="2000" b="1" dirty="0" err="1"/>
              <a:t>in</a:t>
            </a:r>
            <a:r>
              <a:rPr lang="pl-PL" sz="2000" b="1" dirty="0"/>
              <a:t> </a:t>
            </a:r>
            <a:r>
              <a:rPr lang="pl-PL" sz="2000" b="1" dirty="0" err="1"/>
              <a:t>the</a:t>
            </a:r>
            <a:r>
              <a:rPr lang="pl-PL" sz="2000" b="1" dirty="0"/>
              <a:t> NMS</a:t>
            </a:r>
            <a:r>
              <a:rPr lang="en-US" sz="2000" b="1" dirty="0"/>
              <a:t>, 2006</a:t>
            </a:r>
            <a:endParaRPr lang="pl-PL" sz="2000" b="1" dirty="0"/>
          </a:p>
        </p:txBody>
      </p:sp>
      <p:pic>
        <p:nvPicPr>
          <p:cNvPr id="32772" name="Picture 3"/>
          <p:cNvPicPr>
            <a:picLocks noChangeAspect="1" noChangeArrowheads="1"/>
          </p:cNvPicPr>
          <p:nvPr/>
        </p:nvPicPr>
        <p:blipFill>
          <a:blip r:embed="rId3" cstate="print"/>
          <a:srcRect/>
          <a:stretch>
            <a:fillRect/>
          </a:stretch>
        </p:blipFill>
        <p:spPr bwMode="auto">
          <a:xfrm>
            <a:off x="1285852" y="1413209"/>
            <a:ext cx="6357982" cy="5444791"/>
          </a:xfrm>
          <a:prstGeom prst="rect">
            <a:avLst/>
          </a:prstGeom>
          <a:noFill/>
          <a:ln w="9525">
            <a:noFill/>
            <a:miter lim="800000"/>
            <a:headEnd/>
            <a:tailEnd/>
          </a:ln>
        </p:spPr>
      </p:pic>
    </p:spTree>
    <p:extLst>
      <p:ext uri="{BB962C8B-B14F-4D97-AF65-F5344CB8AC3E}">
        <p14:creationId xmlns:p14="http://schemas.microsoft.com/office/powerpoint/2010/main" val="2027341454"/>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a:xfrm>
            <a:off x="467544" y="5368"/>
            <a:ext cx="8568952" cy="687328"/>
          </a:xfrm>
        </p:spPr>
        <p:txBody>
          <a:bodyPr>
            <a:normAutofit fontScale="90000"/>
          </a:bodyPr>
          <a:lstStyle/>
          <a:p>
            <a:pPr algn="l" eaLnBrk="1" hangingPunct="1"/>
            <a:r>
              <a:rPr lang="pl-PL" sz="2800" b="1" dirty="0">
                <a:solidFill>
                  <a:srgbClr val="002060"/>
                </a:solidFill>
                <a:cs typeface="Arial" pitchFamily="34" charset="0"/>
              </a:rPr>
              <a:t>Brain </a:t>
            </a:r>
            <a:r>
              <a:rPr lang="pl-PL" sz="2800" b="1" dirty="0" err="1">
                <a:solidFill>
                  <a:srgbClr val="002060"/>
                </a:solidFill>
                <a:cs typeface="Arial" pitchFamily="34" charset="0"/>
              </a:rPr>
              <a:t>drain</a:t>
            </a:r>
            <a:r>
              <a:rPr lang="pl-PL" sz="2800" b="1" dirty="0">
                <a:solidFill>
                  <a:srgbClr val="002060"/>
                </a:solidFill>
                <a:cs typeface="Arial" pitchFamily="34" charset="0"/>
              </a:rPr>
              <a:t> model with "</a:t>
            </a:r>
            <a:r>
              <a:rPr lang="pl-PL" sz="2800" b="1" dirty="0" err="1">
                <a:solidFill>
                  <a:srgbClr val="002060"/>
                </a:solidFill>
                <a:cs typeface="Arial" pitchFamily="34" charset="0"/>
              </a:rPr>
              <a:t>brain</a:t>
            </a:r>
            <a:r>
              <a:rPr lang="pl-PL" sz="2800" b="1" dirty="0">
                <a:solidFill>
                  <a:srgbClr val="002060"/>
                </a:solidFill>
                <a:cs typeface="Arial" pitchFamily="34" charset="0"/>
              </a:rPr>
              <a:t> </a:t>
            </a:r>
            <a:r>
              <a:rPr lang="pl-PL" sz="2800" b="1" dirty="0" err="1">
                <a:solidFill>
                  <a:srgbClr val="002060"/>
                </a:solidFill>
                <a:cs typeface="Arial" pitchFamily="34" charset="0"/>
              </a:rPr>
              <a:t>effect</a:t>
            </a:r>
            <a:r>
              <a:rPr lang="pl-PL" sz="2800" b="1" dirty="0">
                <a:solidFill>
                  <a:srgbClr val="002060"/>
                </a:solidFill>
                <a:cs typeface="Arial" pitchFamily="34" charset="0"/>
              </a:rPr>
              <a:t>" and "</a:t>
            </a:r>
            <a:r>
              <a:rPr lang="pl-PL" sz="2800" b="1" dirty="0" err="1">
                <a:solidFill>
                  <a:srgbClr val="002060"/>
                </a:solidFill>
                <a:cs typeface="Arial" pitchFamily="34" charset="0"/>
              </a:rPr>
              <a:t>drain</a:t>
            </a:r>
            <a:r>
              <a:rPr lang="pl-PL" sz="2800" b="1" dirty="0">
                <a:solidFill>
                  <a:srgbClr val="002060"/>
                </a:solidFill>
                <a:cs typeface="Arial" pitchFamily="34" charset="0"/>
              </a:rPr>
              <a:t> </a:t>
            </a:r>
            <a:r>
              <a:rPr lang="pl-PL" sz="2800" b="1" dirty="0" err="1" smtClean="0">
                <a:solidFill>
                  <a:srgbClr val="002060"/>
                </a:solidFill>
                <a:cs typeface="Arial" pitchFamily="34" charset="0"/>
              </a:rPr>
              <a:t>effect</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Beine</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Docquier</a:t>
            </a:r>
            <a:r>
              <a:rPr lang="pl-PL" sz="2800" b="1" dirty="0" smtClean="0">
                <a:solidFill>
                  <a:srgbClr val="002060"/>
                </a:solidFill>
                <a:cs typeface="Arial" pitchFamily="34" charset="0"/>
              </a:rPr>
              <a:t> and Rapaport 2001)</a:t>
            </a:r>
            <a:endParaRPr lang="en-US" sz="2800" b="1" dirty="0">
              <a:solidFill>
                <a:srgbClr val="002060"/>
              </a:solidFill>
              <a:cs typeface="Arial" pitchFamily="34" charset="0"/>
            </a:endParaRPr>
          </a:p>
        </p:txBody>
      </p:sp>
      <p:sp>
        <p:nvSpPr>
          <p:cNvPr id="38915" name="Rectangle 3"/>
          <p:cNvSpPr>
            <a:spLocks noGrp="1" noChangeArrowheads="1"/>
          </p:cNvSpPr>
          <p:nvPr>
            <p:ph type="body" idx="4294967295"/>
          </p:nvPr>
        </p:nvSpPr>
        <p:spPr>
          <a:xfrm>
            <a:off x="566738" y="764704"/>
            <a:ext cx="8577262" cy="5559896"/>
          </a:xfrm>
        </p:spPr>
        <p:txBody>
          <a:bodyPr>
            <a:noAutofit/>
          </a:bodyPr>
          <a:lstStyle/>
          <a:p>
            <a:pPr marL="0" indent="0">
              <a:spcBef>
                <a:spcPts val="0"/>
              </a:spcBef>
              <a:buNone/>
            </a:pPr>
            <a:r>
              <a:rPr lang="pl-PL" sz="2000" dirty="0" smtClean="0"/>
              <a:t>	</a:t>
            </a:r>
            <a:r>
              <a:rPr lang="pl-PL" sz="2000" b="1" dirty="0" err="1" smtClean="0"/>
              <a:t>Assumptions</a:t>
            </a:r>
            <a:r>
              <a:rPr lang="pl-PL" sz="2000" b="1" dirty="0" smtClean="0"/>
              <a:t>: </a:t>
            </a:r>
          </a:p>
          <a:p>
            <a:pPr>
              <a:spcBef>
                <a:spcPts val="0"/>
              </a:spcBef>
              <a:buFont typeface="Wingdings" panose="05000000000000000000" pitchFamily="2" charset="2"/>
              <a:buChar char="à"/>
            </a:pPr>
            <a:r>
              <a:rPr lang="pl-PL" sz="2000" dirty="0" smtClean="0"/>
              <a:t>E</a:t>
            </a:r>
            <a:r>
              <a:rPr lang="en-US" sz="2000" dirty="0" err="1"/>
              <a:t>conomic</a:t>
            </a:r>
            <a:r>
              <a:rPr lang="pl-PL" sz="2000" dirty="0"/>
              <a:t> </a:t>
            </a:r>
            <a:r>
              <a:rPr lang="en-US" sz="2000" dirty="0"/>
              <a:t>growth is due to the intergenerational transmission of human </a:t>
            </a:r>
            <a:r>
              <a:rPr lang="en-US" sz="2000" dirty="0" smtClean="0"/>
              <a:t>capital</a:t>
            </a:r>
            <a:endParaRPr lang="pl-PL" sz="2000" dirty="0"/>
          </a:p>
          <a:p>
            <a:pPr>
              <a:spcBef>
                <a:spcPts val="0"/>
              </a:spcBef>
              <a:buFont typeface="Wingdings" panose="05000000000000000000" pitchFamily="2" charset="2"/>
              <a:buChar char="à"/>
            </a:pPr>
            <a:r>
              <a:rPr lang="pl-PL" sz="2000" dirty="0" smtClean="0"/>
              <a:t>Human </a:t>
            </a:r>
            <a:r>
              <a:rPr lang="pl-PL" sz="2000" dirty="0" err="1"/>
              <a:t>capital</a:t>
            </a:r>
            <a:r>
              <a:rPr lang="pl-PL" sz="2000" dirty="0"/>
              <a:t> </a:t>
            </a:r>
            <a:r>
              <a:rPr lang="pl-PL" sz="2000" dirty="0" err="1"/>
              <a:t>is</a:t>
            </a:r>
            <a:r>
              <a:rPr lang="pl-PL" sz="2000" dirty="0"/>
              <a:t> </a:t>
            </a:r>
            <a:r>
              <a:rPr lang="pl-PL" sz="2000" dirty="0" err="1" smtClean="0"/>
              <a:t>transferable</a:t>
            </a:r>
            <a:endParaRPr lang="pl-PL" sz="2000" dirty="0" smtClean="0"/>
          </a:p>
          <a:p>
            <a:pPr>
              <a:spcBef>
                <a:spcPts val="0"/>
              </a:spcBef>
              <a:buFont typeface="Wingdings" panose="05000000000000000000" pitchFamily="2" charset="2"/>
              <a:buChar char="à"/>
            </a:pPr>
            <a:r>
              <a:rPr lang="pl-PL" sz="2000" dirty="0" err="1" smtClean="0"/>
              <a:t>Higher</a:t>
            </a:r>
            <a:r>
              <a:rPr lang="pl-PL" sz="2000" dirty="0" smtClean="0"/>
              <a:t> </a:t>
            </a:r>
            <a:r>
              <a:rPr lang="pl-PL" sz="2000" dirty="0" err="1"/>
              <a:t>returns</a:t>
            </a:r>
            <a:r>
              <a:rPr lang="pl-PL" sz="2000" dirty="0"/>
              <a:t> to </a:t>
            </a:r>
            <a:r>
              <a:rPr lang="pl-PL" sz="2000" dirty="0" err="1"/>
              <a:t>education</a:t>
            </a:r>
            <a:r>
              <a:rPr lang="pl-PL" sz="2000" dirty="0"/>
              <a:t> </a:t>
            </a:r>
            <a:r>
              <a:rPr lang="pl-PL" sz="2000" dirty="0" err="1"/>
              <a:t>abroad</a:t>
            </a:r>
            <a:endParaRPr lang="pl-PL" sz="2000" dirty="0"/>
          </a:p>
          <a:p>
            <a:pPr eaLnBrk="1" hangingPunct="1">
              <a:spcBef>
                <a:spcPts val="0"/>
              </a:spcBef>
              <a:buClrTx/>
            </a:pPr>
            <a:endParaRPr lang="pl-PL" sz="2000" dirty="0" smtClean="0"/>
          </a:p>
          <a:p>
            <a:pPr marL="0" indent="0" eaLnBrk="1" hangingPunct="1">
              <a:spcBef>
                <a:spcPts val="0"/>
              </a:spcBef>
              <a:buClrTx/>
              <a:buNone/>
            </a:pPr>
            <a:r>
              <a:rPr lang="pl-PL" sz="2000" b="1" dirty="0" smtClean="0"/>
              <a:t>From the </a:t>
            </a:r>
            <a:r>
              <a:rPr lang="pl-PL" sz="2000" b="1" dirty="0" err="1" smtClean="0"/>
              <a:t>theoretical</a:t>
            </a:r>
            <a:r>
              <a:rPr lang="pl-PL" sz="2000" b="1" dirty="0" smtClean="0"/>
              <a:t> model </a:t>
            </a:r>
            <a:r>
              <a:rPr lang="pl-PL" sz="2000" b="1" dirty="0" err="1" smtClean="0"/>
              <a:t>it</a:t>
            </a:r>
            <a:r>
              <a:rPr lang="pl-PL" sz="2000" b="1" dirty="0" smtClean="0"/>
              <a:t> </a:t>
            </a:r>
            <a:r>
              <a:rPr lang="pl-PL" sz="2000" b="1" dirty="0" err="1" smtClean="0"/>
              <a:t>follows</a:t>
            </a:r>
            <a:r>
              <a:rPr lang="pl-PL" sz="2000" b="1" dirty="0" smtClean="0"/>
              <a:t> </a:t>
            </a:r>
            <a:r>
              <a:rPr lang="pl-PL" sz="2000" b="1" dirty="0" err="1" smtClean="0"/>
              <a:t>that</a:t>
            </a:r>
            <a:r>
              <a:rPr lang="pl-PL" sz="2000" b="1" dirty="0" smtClean="0"/>
              <a:t>:</a:t>
            </a:r>
          </a:p>
          <a:p>
            <a:pPr lvl="1" eaLnBrk="1" hangingPunct="1">
              <a:spcBef>
                <a:spcPts val="0"/>
              </a:spcBef>
              <a:buClrTx/>
            </a:pPr>
            <a:r>
              <a:rPr lang="en-US" sz="2000" dirty="0"/>
              <a:t>Educated are those who </a:t>
            </a:r>
            <a:r>
              <a:rPr lang="en-US" sz="2000" dirty="0" smtClean="0"/>
              <a:t>migrate</a:t>
            </a:r>
            <a:r>
              <a:rPr lang="pl-PL" sz="2000" dirty="0" smtClean="0"/>
              <a:t> (but not </a:t>
            </a:r>
            <a:r>
              <a:rPr lang="pl-PL" sz="2000" dirty="0" err="1" smtClean="0"/>
              <a:t>all</a:t>
            </a:r>
            <a:r>
              <a:rPr lang="pl-PL" sz="2000" dirty="0" smtClean="0"/>
              <a:t> of </a:t>
            </a:r>
            <a:r>
              <a:rPr lang="pl-PL" sz="2000" dirty="0" err="1" smtClean="0"/>
              <a:t>them</a:t>
            </a:r>
            <a:r>
              <a:rPr lang="pl-PL" sz="2000" dirty="0" smtClean="0"/>
              <a:t>!)</a:t>
            </a:r>
            <a:endParaRPr lang="en-US" sz="2000" dirty="0"/>
          </a:p>
          <a:p>
            <a:pPr lvl="1" eaLnBrk="1" hangingPunct="1">
              <a:spcBef>
                <a:spcPts val="0"/>
              </a:spcBef>
              <a:buClrTx/>
            </a:pPr>
            <a:r>
              <a:rPr lang="pl-PL" sz="2000" dirty="0" err="1" smtClean="0"/>
              <a:t>Share</a:t>
            </a:r>
            <a:r>
              <a:rPr lang="pl-PL" sz="2000" dirty="0" smtClean="0"/>
              <a:t> of </a:t>
            </a:r>
            <a:r>
              <a:rPr lang="pl-PL" sz="2000" dirty="0" err="1" smtClean="0"/>
              <a:t>well</a:t>
            </a:r>
            <a:r>
              <a:rPr lang="pl-PL" sz="2000" dirty="0" smtClean="0"/>
              <a:t> </a:t>
            </a:r>
            <a:r>
              <a:rPr lang="pl-PL" sz="2000" dirty="0" err="1" smtClean="0"/>
              <a:t>educated</a:t>
            </a:r>
            <a:r>
              <a:rPr lang="pl-PL" sz="2000" dirty="0" smtClean="0"/>
              <a:t> </a:t>
            </a:r>
            <a:r>
              <a:rPr lang="pl-PL" sz="2000" dirty="0" err="1" smtClean="0"/>
              <a:t>depends</a:t>
            </a:r>
            <a:r>
              <a:rPr lang="pl-PL" sz="2000" dirty="0" smtClean="0"/>
              <a:t> on </a:t>
            </a:r>
            <a:r>
              <a:rPr lang="pl-PL" sz="2000" dirty="0" err="1" smtClean="0"/>
              <a:t>migration</a:t>
            </a:r>
            <a:r>
              <a:rPr lang="pl-PL" sz="2000" dirty="0" smtClean="0"/>
              <a:t> </a:t>
            </a:r>
            <a:r>
              <a:rPr lang="pl-PL" sz="2000" dirty="0" err="1" smtClean="0"/>
              <a:t>prospects</a:t>
            </a:r>
            <a:r>
              <a:rPr lang="pl-PL" sz="2000" dirty="0" smtClean="0"/>
              <a:t> </a:t>
            </a:r>
          </a:p>
          <a:p>
            <a:pPr lvl="1" eaLnBrk="1" hangingPunct="1">
              <a:spcBef>
                <a:spcPts val="0"/>
              </a:spcBef>
              <a:buClrTx/>
            </a:pPr>
            <a:r>
              <a:rPr lang="pl-PL" sz="2000" dirty="0" err="1" smtClean="0"/>
              <a:t>Economic</a:t>
            </a:r>
            <a:r>
              <a:rPr lang="pl-PL" sz="2000" dirty="0" smtClean="0"/>
              <a:t> growth </a:t>
            </a:r>
            <a:r>
              <a:rPr lang="pl-PL" sz="2000" dirty="0" err="1" smtClean="0"/>
              <a:t>depends</a:t>
            </a:r>
            <a:r>
              <a:rPr lang="pl-PL" sz="2000" dirty="0" smtClean="0"/>
              <a:t> on the </a:t>
            </a:r>
            <a:r>
              <a:rPr lang="pl-PL" sz="2000" dirty="0" err="1" smtClean="0"/>
              <a:t>share</a:t>
            </a:r>
            <a:r>
              <a:rPr lang="pl-PL" sz="2000" dirty="0" smtClean="0"/>
              <a:t> of </a:t>
            </a:r>
            <a:r>
              <a:rPr lang="pl-PL" sz="2000" dirty="0" err="1" smtClean="0"/>
              <a:t>well</a:t>
            </a:r>
            <a:r>
              <a:rPr lang="pl-PL" sz="2000" dirty="0" smtClean="0"/>
              <a:t> </a:t>
            </a:r>
            <a:r>
              <a:rPr lang="pl-PL" sz="2000" dirty="0" err="1" smtClean="0"/>
              <a:t>educated</a:t>
            </a:r>
            <a:r>
              <a:rPr lang="pl-PL" sz="2000" dirty="0" smtClean="0"/>
              <a:t> (in a </a:t>
            </a:r>
            <a:r>
              <a:rPr lang="pl-PL" sz="2000" dirty="0" err="1" smtClean="0"/>
              <a:t>positive</a:t>
            </a:r>
            <a:r>
              <a:rPr lang="pl-PL" sz="2000" dirty="0" smtClean="0"/>
              <a:t> </a:t>
            </a:r>
            <a:r>
              <a:rPr lang="pl-PL" sz="2000" dirty="0" err="1" smtClean="0"/>
              <a:t>way</a:t>
            </a:r>
            <a:r>
              <a:rPr lang="pl-PL" sz="2000" dirty="0" smtClean="0"/>
              <a:t>) and </a:t>
            </a:r>
            <a:r>
              <a:rPr lang="pl-PL" sz="2000" dirty="0" err="1" smtClean="0"/>
              <a:t>migration</a:t>
            </a:r>
            <a:r>
              <a:rPr lang="pl-PL" sz="2000" dirty="0" smtClean="0"/>
              <a:t> (</a:t>
            </a:r>
            <a:r>
              <a:rPr lang="pl-PL" sz="2000" dirty="0" err="1" smtClean="0"/>
              <a:t>negatively</a:t>
            </a:r>
            <a:r>
              <a:rPr lang="pl-PL" sz="2000" dirty="0" smtClean="0"/>
              <a:t>) – </a:t>
            </a:r>
            <a:r>
              <a:rPr lang="pl-PL" sz="2000" dirty="0" err="1" smtClean="0"/>
              <a:t>outcome</a:t>
            </a:r>
            <a:r>
              <a:rPr lang="pl-PL" sz="2000" dirty="0" smtClean="0"/>
              <a:t>? (</a:t>
            </a:r>
            <a:r>
              <a:rPr lang="pl-PL" sz="2000" dirty="0" err="1" smtClean="0"/>
              <a:t>empirical</a:t>
            </a:r>
            <a:r>
              <a:rPr lang="pl-PL" sz="2000" dirty="0" smtClean="0"/>
              <a:t> </a:t>
            </a:r>
            <a:r>
              <a:rPr lang="pl-PL" sz="2000" dirty="0" err="1" smtClean="0"/>
              <a:t>issue</a:t>
            </a:r>
            <a:r>
              <a:rPr lang="pl-PL" sz="2000" dirty="0" smtClean="0"/>
              <a:t>)</a:t>
            </a:r>
          </a:p>
          <a:p>
            <a:pPr lvl="1" eaLnBrk="1" hangingPunct="1">
              <a:spcBef>
                <a:spcPts val="0"/>
              </a:spcBef>
              <a:buClrTx/>
            </a:pPr>
            <a:endParaRPr lang="pl-PL" sz="2000" dirty="0" smtClean="0"/>
          </a:p>
          <a:p>
            <a:pPr eaLnBrk="1" hangingPunct="1">
              <a:spcBef>
                <a:spcPts val="0"/>
              </a:spcBef>
              <a:buClrTx/>
            </a:pPr>
            <a:r>
              <a:rPr lang="pl-PL" sz="2000" b="1" dirty="0" err="1" smtClean="0"/>
              <a:t>Important</a:t>
            </a:r>
            <a:r>
              <a:rPr lang="pl-PL" sz="2000" b="1" dirty="0" smtClean="0"/>
              <a:t>:</a:t>
            </a:r>
          </a:p>
          <a:p>
            <a:pPr lvl="1" eaLnBrk="1" hangingPunct="1">
              <a:spcBef>
                <a:spcPts val="0"/>
              </a:spcBef>
              <a:buClrTx/>
            </a:pPr>
            <a:r>
              <a:rPr lang="pl-PL" sz="2000" dirty="0" err="1" smtClean="0"/>
              <a:t>Static</a:t>
            </a:r>
            <a:r>
              <a:rPr lang="pl-PL" sz="2000" dirty="0" smtClean="0"/>
              <a:t> </a:t>
            </a:r>
            <a:r>
              <a:rPr lang="pl-PL" sz="2000" dirty="0" err="1" smtClean="0"/>
              <a:t>effect</a:t>
            </a:r>
            <a:r>
              <a:rPr lang="pl-PL" sz="2000" dirty="0" smtClean="0"/>
              <a:t> – </a:t>
            </a:r>
            <a:r>
              <a:rPr lang="pl-PL" sz="2000" dirty="0" err="1" smtClean="0"/>
              <a:t>drain</a:t>
            </a:r>
            <a:r>
              <a:rPr lang="pl-PL" sz="2000" dirty="0" smtClean="0"/>
              <a:t> </a:t>
            </a:r>
            <a:r>
              <a:rPr lang="pl-PL" sz="2000" dirty="0" err="1" smtClean="0"/>
              <a:t>effect</a:t>
            </a:r>
            <a:r>
              <a:rPr lang="pl-PL" sz="2000" dirty="0" smtClean="0"/>
              <a:t> (ex post)</a:t>
            </a:r>
          </a:p>
          <a:p>
            <a:pPr lvl="1" eaLnBrk="1" hangingPunct="1">
              <a:spcBef>
                <a:spcPts val="0"/>
              </a:spcBef>
              <a:buClrTx/>
            </a:pPr>
            <a:r>
              <a:rPr lang="pl-PL" sz="2000" dirty="0" err="1" smtClean="0"/>
              <a:t>Dynamic</a:t>
            </a:r>
            <a:r>
              <a:rPr lang="pl-PL" sz="2000" dirty="0" smtClean="0"/>
              <a:t> </a:t>
            </a:r>
            <a:r>
              <a:rPr lang="pl-PL" sz="2000" dirty="0" err="1" smtClean="0"/>
              <a:t>effect</a:t>
            </a:r>
            <a:r>
              <a:rPr lang="pl-PL" sz="2000" dirty="0" smtClean="0"/>
              <a:t> – </a:t>
            </a:r>
            <a:r>
              <a:rPr lang="pl-PL" sz="2000" dirty="0" err="1" smtClean="0"/>
              <a:t>brain</a:t>
            </a:r>
            <a:r>
              <a:rPr lang="pl-PL" sz="2000" dirty="0" smtClean="0"/>
              <a:t> </a:t>
            </a:r>
            <a:r>
              <a:rPr lang="pl-PL" sz="2000" dirty="0" err="1" smtClean="0"/>
              <a:t>effect</a:t>
            </a:r>
            <a:r>
              <a:rPr lang="pl-PL" sz="2000" dirty="0" smtClean="0"/>
              <a:t> (ex </a:t>
            </a:r>
            <a:r>
              <a:rPr lang="pl-PL" sz="2000" dirty="0" err="1" smtClean="0"/>
              <a:t>ante</a:t>
            </a:r>
            <a:r>
              <a:rPr lang="pl-PL" sz="2000" dirty="0" smtClean="0"/>
              <a:t>)</a:t>
            </a:r>
          </a:p>
          <a:p>
            <a:pPr lvl="1" eaLnBrk="1" hangingPunct="1">
              <a:spcBef>
                <a:spcPts val="0"/>
              </a:spcBef>
              <a:buClrTx/>
            </a:pPr>
            <a:r>
              <a:rPr lang="pl-PL" sz="2000" b="1" u="sng" dirty="0" err="1" smtClean="0"/>
              <a:t>Beneficial</a:t>
            </a:r>
            <a:r>
              <a:rPr lang="pl-PL" sz="2000" b="1" u="sng" dirty="0" smtClean="0"/>
              <a:t> </a:t>
            </a:r>
            <a:r>
              <a:rPr lang="pl-PL" sz="2000" b="1" u="sng" dirty="0" err="1" smtClean="0"/>
              <a:t>Brain</a:t>
            </a:r>
            <a:r>
              <a:rPr lang="pl-PL" sz="2000" b="1" u="sng" dirty="0" smtClean="0"/>
              <a:t> </a:t>
            </a:r>
            <a:r>
              <a:rPr lang="pl-PL" sz="2000" b="1" u="sng" dirty="0" err="1" smtClean="0"/>
              <a:t>Drain</a:t>
            </a:r>
            <a:r>
              <a:rPr lang="pl-PL" sz="2000" b="1" u="sng" dirty="0" smtClean="0"/>
              <a:t> (BBD) </a:t>
            </a:r>
            <a:r>
              <a:rPr lang="pl-PL" sz="2000" b="1" u="sng" dirty="0" err="1" smtClean="0"/>
              <a:t>emerges</a:t>
            </a:r>
            <a:r>
              <a:rPr lang="pl-PL" sz="2000" b="1" u="sng" dirty="0" smtClean="0"/>
              <a:t> </a:t>
            </a:r>
            <a:r>
              <a:rPr lang="pl-PL" sz="2000" b="1" u="sng" dirty="0" err="1" smtClean="0"/>
              <a:t>when</a:t>
            </a:r>
            <a:r>
              <a:rPr lang="pl-PL" sz="2000" b="1" u="sng" dirty="0" smtClean="0"/>
              <a:t> </a:t>
            </a:r>
            <a:r>
              <a:rPr lang="pl-PL" sz="2000" b="1" u="sng" dirty="0" err="1" smtClean="0"/>
              <a:t>the</a:t>
            </a:r>
            <a:r>
              <a:rPr lang="pl-PL" sz="2000" b="1" u="sng" dirty="0" smtClean="0"/>
              <a:t> </a:t>
            </a:r>
            <a:r>
              <a:rPr lang="pl-PL" sz="2000" b="1" u="sng" dirty="0" err="1" smtClean="0"/>
              <a:t>brain</a:t>
            </a:r>
            <a:r>
              <a:rPr lang="pl-PL" sz="2000" b="1" u="sng" dirty="0" smtClean="0"/>
              <a:t> </a:t>
            </a:r>
            <a:r>
              <a:rPr lang="pl-PL" sz="2000" b="1" u="sng" dirty="0" err="1" smtClean="0"/>
              <a:t>effect</a:t>
            </a:r>
            <a:r>
              <a:rPr lang="pl-PL" sz="2000" b="1" u="sng" dirty="0" smtClean="0"/>
              <a:t> </a:t>
            </a:r>
            <a:r>
              <a:rPr lang="pl-PL" sz="2000" b="1" u="sng" dirty="0" err="1" smtClean="0"/>
              <a:t>dominates</a:t>
            </a:r>
            <a:r>
              <a:rPr lang="pl-PL" sz="2000" b="1" u="sng" dirty="0" smtClean="0"/>
              <a:t>.</a:t>
            </a:r>
          </a:p>
          <a:p>
            <a:pPr lvl="1" eaLnBrk="1" hangingPunct="1">
              <a:spcBef>
                <a:spcPts val="0"/>
              </a:spcBef>
              <a:buClrTx/>
            </a:pPr>
            <a:endParaRPr lang="pl-PL" sz="2000" b="1" u="sng" dirty="0" smtClean="0"/>
          </a:p>
          <a:p>
            <a:pPr eaLnBrk="1" hangingPunct="1">
              <a:spcBef>
                <a:spcPts val="0"/>
              </a:spcBef>
              <a:buClrTx/>
            </a:pPr>
            <a:r>
              <a:rPr lang="pl-PL" sz="2000" b="1" dirty="0" smtClean="0"/>
              <a:t>Problem:</a:t>
            </a:r>
            <a:r>
              <a:rPr lang="pl-PL" sz="2000" dirty="0" smtClean="0"/>
              <a:t> </a:t>
            </a:r>
            <a:r>
              <a:rPr lang="pl-PL" sz="2000" dirty="0" err="1" smtClean="0"/>
              <a:t>empirical</a:t>
            </a:r>
            <a:r>
              <a:rPr lang="pl-PL" sz="2000" dirty="0" smtClean="0"/>
              <a:t> </a:t>
            </a:r>
            <a:r>
              <a:rPr lang="pl-PL" sz="2000" dirty="0" err="1" smtClean="0"/>
              <a:t>strategies</a:t>
            </a:r>
            <a:r>
              <a:rPr lang="pl-PL" sz="2000" dirty="0" smtClean="0"/>
              <a:t>… (</a:t>
            </a:r>
            <a:r>
              <a:rPr lang="pl-PL" sz="2000" dirty="0" err="1" smtClean="0"/>
              <a:t>more</a:t>
            </a:r>
            <a:r>
              <a:rPr lang="pl-PL" sz="2000" dirty="0" smtClean="0"/>
              <a:t> on </a:t>
            </a:r>
            <a:r>
              <a:rPr lang="pl-PL" sz="2000" dirty="0" err="1" smtClean="0"/>
              <a:t>that</a:t>
            </a:r>
            <a:r>
              <a:rPr lang="pl-PL" sz="2000" dirty="0" smtClean="0"/>
              <a:t> </a:t>
            </a:r>
            <a:r>
              <a:rPr lang="pl-PL" sz="2000" dirty="0" err="1" smtClean="0"/>
              <a:t>issue</a:t>
            </a:r>
            <a:r>
              <a:rPr lang="pl-PL" sz="2000" dirty="0" smtClean="0"/>
              <a:t> </a:t>
            </a:r>
            <a:r>
              <a:rPr lang="pl-PL" sz="2000" dirty="0" err="1" smtClean="0"/>
              <a:t>later</a:t>
            </a:r>
            <a:r>
              <a:rPr lang="pl-PL" sz="2000" dirty="0" smtClean="0"/>
              <a:t>)</a:t>
            </a:r>
            <a:endParaRPr lang="en-US" sz="2000" dirty="0" smtClean="0"/>
          </a:p>
        </p:txBody>
      </p:sp>
    </p:spTree>
    <p:extLst>
      <p:ext uri="{BB962C8B-B14F-4D97-AF65-F5344CB8AC3E}">
        <p14:creationId xmlns:p14="http://schemas.microsoft.com/office/powerpoint/2010/main" val="50658306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142875"/>
            <a:ext cx="8763000" cy="549821"/>
          </a:xfrm>
        </p:spPr>
        <p:txBody>
          <a:bodyPr>
            <a:normAutofit/>
          </a:bodyPr>
          <a:lstStyle/>
          <a:p>
            <a:pPr algn="l" eaLnBrk="1" hangingPunct="1"/>
            <a:r>
              <a:rPr lang="pl-PL" sz="2800" b="1" dirty="0" err="1">
                <a:solidFill>
                  <a:srgbClr val="002060"/>
                </a:solidFill>
                <a:cs typeface="Arial" pitchFamily="34" charset="0"/>
              </a:rPr>
              <a:t>What</a:t>
            </a:r>
            <a:r>
              <a:rPr lang="pl-PL" sz="2800" b="1" dirty="0">
                <a:solidFill>
                  <a:srgbClr val="002060"/>
                </a:solidFill>
                <a:cs typeface="Arial" pitchFamily="34" charset="0"/>
              </a:rPr>
              <a:t> </a:t>
            </a:r>
            <a:r>
              <a:rPr lang="pl-PL" sz="2800" b="1" dirty="0" err="1">
                <a:solidFill>
                  <a:srgbClr val="002060"/>
                </a:solidFill>
                <a:cs typeface="Arial" pitchFamily="34" charset="0"/>
              </a:rPr>
              <a:t>does</a:t>
            </a:r>
            <a:r>
              <a:rPr lang="pl-PL" sz="2800" b="1" dirty="0">
                <a:solidFill>
                  <a:srgbClr val="002060"/>
                </a:solidFill>
                <a:cs typeface="Arial" pitchFamily="34" charset="0"/>
              </a:rPr>
              <a:t> </a:t>
            </a:r>
            <a:r>
              <a:rPr lang="pl-PL" sz="2800" b="1" dirty="0" err="1">
                <a:solidFill>
                  <a:srgbClr val="002060"/>
                </a:solidFill>
                <a:cs typeface="Arial" pitchFamily="34" charset="0"/>
              </a:rPr>
              <a:t>it</a:t>
            </a:r>
            <a:r>
              <a:rPr lang="pl-PL" sz="2800" b="1" dirty="0">
                <a:solidFill>
                  <a:srgbClr val="002060"/>
                </a:solidFill>
                <a:cs typeface="Arial" pitchFamily="34" charset="0"/>
              </a:rPr>
              <a:t> </a:t>
            </a:r>
            <a:r>
              <a:rPr lang="pl-PL" sz="2800" b="1" dirty="0" err="1">
                <a:solidFill>
                  <a:srgbClr val="002060"/>
                </a:solidFill>
                <a:cs typeface="Arial" pitchFamily="34" charset="0"/>
              </a:rPr>
              <a:t>mean</a:t>
            </a:r>
            <a:r>
              <a:rPr lang="pl-PL" sz="2800" b="1" dirty="0">
                <a:solidFill>
                  <a:srgbClr val="002060"/>
                </a:solidFill>
                <a:cs typeface="Arial" pitchFamily="34" charset="0"/>
              </a:rPr>
              <a:t> – </a:t>
            </a:r>
            <a:r>
              <a:rPr lang="pl-PL" sz="2800" b="1" dirty="0" err="1">
                <a:solidFill>
                  <a:srgbClr val="002060"/>
                </a:solidFill>
                <a:cs typeface="Arial" pitchFamily="34" charset="0"/>
              </a:rPr>
              <a:t>remittances</a:t>
            </a:r>
            <a:r>
              <a:rPr lang="pl-PL" sz="2800" b="1" dirty="0">
                <a:solidFill>
                  <a:srgbClr val="002060"/>
                </a:solidFill>
                <a:cs typeface="Arial" pitchFamily="34" charset="0"/>
              </a:rPr>
              <a:t>?</a:t>
            </a:r>
          </a:p>
        </p:txBody>
      </p:sp>
      <p:sp>
        <p:nvSpPr>
          <p:cNvPr id="20483" name="Rectangle 3"/>
          <p:cNvSpPr>
            <a:spLocks noGrp="1" noChangeArrowheads="1"/>
          </p:cNvSpPr>
          <p:nvPr>
            <p:ph type="body" idx="1"/>
          </p:nvPr>
        </p:nvSpPr>
        <p:spPr>
          <a:xfrm>
            <a:off x="251520" y="836712"/>
            <a:ext cx="8712968" cy="5760640"/>
          </a:xfrm>
        </p:spPr>
        <p:txBody>
          <a:bodyPr/>
          <a:lstStyle/>
          <a:p>
            <a:pPr eaLnBrk="1" hangingPunct="1">
              <a:spcBef>
                <a:spcPct val="60000"/>
              </a:spcBef>
              <a:buFont typeface="Wingdings" pitchFamily="2" charset="2"/>
              <a:buNone/>
            </a:pPr>
            <a:r>
              <a:rPr lang="en-US" sz="2200" b="1" dirty="0" smtClean="0"/>
              <a:t>	USUALLY we define remittances as money sent back home by migrants</a:t>
            </a:r>
          </a:p>
          <a:p>
            <a:pPr eaLnBrk="1" hangingPunct="1">
              <a:spcBef>
                <a:spcPct val="60000"/>
              </a:spcBef>
              <a:buNone/>
            </a:pPr>
            <a:r>
              <a:rPr lang="en-US" sz="2200" b="1" dirty="0" smtClean="0"/>
              <a:t>	</a:t>
            </a:r>
            <a:r>
              <a:rPr lang="en-US" sz="2200" dirty="0" smtClean="0"/>
              <a:t>In banking statistics (World Bank recommendations) </a:t>
            </a:r>
            <a:r>
              <a:rPr lang="en-US" sz="2200" b="1" dirty="0" smtClean="0"/>
              <a:t>remittances</a:t>
            </a:r>
            <a:r>
              <a:rPr lang="en-US" sz="2200" dirty="0" smtClean="0"/>
              <a:t> are sum of </a:t>
            </a:r>
            <a:r>
              <a:rPr lang="en-US" sz="2200" i="1" dirty="0" smtClean="0"/>
              <a:t>workers’ remittances</a:t>
            </a:r>
            <a:r>
              <a:rPr lang="en-US" sz="2200" dirty="0" smtClean="0"/>
              <a:t>, currently: </a:t>
            </a:r>
            <a:r>
              <a:rPr lang="en-US" sz="2200" i="1" dirty="0" smtClean="0"/>
              <a:t>personal transfers </a:t>
            </a:r>
            <a:r>
              <a:rPr lang="en-US" sz="2200" dirty="0" smtClean="0"/>
              <a:t>(transfers of persons staying abroad for over one year), </a:t>
            </a:r>
            <a:r>
              <a:rPr lang="en-US" sz="2200" i="1" dirty="0" smtClean="0"/>
              <a:t>compensation of employees </a:t>
            </a:r>
            <a:r>
              <a:rPr lang="en-US" sz="2200" dirty="0" smtClean="0"/>
              <a:t>(up to 12 months), and </a:t>
            </a:r>
            <a:r>
              <a:rPr lang="en-US" sz="2200" i="1" dirty="0" smtClean="0"/>
              <a:t>migrant transfers </a:t>
            </a:r>
            <a:r>
              <a:rPr lang="en-US" sz="2200" dirty="0" smtClean="0"/>
              <a:t>(brought by migrants themselves)</a:t>
            </a:r>
          </a:p>
          <a:p>
            <a:pPr eaLnBrk="1" hangingPunct="1">
              <a:spcBef>
                <a:spcPct val="60000"/>
              </a:spcBef>
              <a:buFont typeface="Wingdings" pitchFamily="2" charset="2"/>
              <a:buNone/>
            </a:pPr>
            <a:r>
              <a:rPr lang="en-US" sz="2200" b="1" dirty="0" smtClean="0"/>
              <a:t>	Side note:</a:t>
            </a:r>
          </a:p>
          <a:p>
            <a:pPr eaLnBrk="1" hangingPunct="1">
              <a:spcBef>
                <a:spcPct val="60000"/>
              </a:spcBef>
              <a:buFont typeface="Wingdings" pitchFamily="2" charset="2"/>
              <a:buNone/>
            </a:pPr>
            <a:r>
              <a:rPr lang="en-US" sz="2200" dirty="0" smtClean="0"/>
              <a:t>	E</a:t>
            </a:r>
            <a:r>
              <a:rPr lang="en-US" sz="2200" dirty="0" smtClean="0">
                <a:cs typeface="Arial" charset="0"/>
              </a:rPr>
              <a:t>stimates of migrant remittances are based on official banking statistics and do not include in-kind or pocket transfers </a:t>
            </a:r>
            <a:r>
              <a:rPr lang="en-US" sz="2200" dirty="0" smtClean="0">
                <a:cs typeface="Arial" charset="0"/>
                <a:sym typeface="Wingdings" pitchFamily="2" charset="2"/>
              </a:rPr>
              <a:t> a</a:t>
            </a:r>
            <a:r>
              <a:rPr lang="en-US" sz="2200" dirty="0" smtClean="0">
                <a:cs typeface="Arial" charset="0"/>
              </a:rPr>
              <a:t>ccording to different estimates they can be even 2 or 3 times higher </a:t>
            </a:r>
            <a:endParaRPr lang="en-US" sz="2200" dirty="0" smtClean="0"/>
          </a:p>
          <a:p>
            <a:pPr eaLnBrk="1" hangingPunct="1">
              <a:spcBef>
                <a:spcPct val="60000"/>
              </a:spcBef>
              <a:buFont typeface="Wingdings" pitchFamily="2" charset="2"/>
              <a:buNone/>
            </a:pPr>
            <a:r>
              <a:rPr lang="en-US" sz="2200" dirty="0" smtClean="0"/>
              <a:t>	</a:t>
            </a:r>
            <a:r>
              <a:rPr lang="en-US" sz="2200" b="1" dirty="0" smtClean="0"/>
              <a:t>B</a:t>
            </a:r>
            <a:r>
              <a:rPr lang="en-US" sz="2200" b="1" dirty="0" smtClean="0">
                <a:cs typeface="Arial" charset="0"/>
              </a:rPr>
              <a:t>ut</a:t>
            </a:r>
            <a:r>
              <a:rPr lang="en-US" sz="2200" b="1" dirty="0" smtClean="0"/>
              <a:t>:</a:t>
            </a:r>
            <a:r>
              <a:rPr lang="en-US" sz="2200" dirty="0" smtClean="0">
                <a:cs typeface="Arial" charset="0"/>
              </a:rPr>
              <a:t> in the case of Mexico extensive </a:t>
            </a:r>
            <a:r>
              <a:rPr lang="en-US" sz="2200" dirty="0" err="1" smtClean="0">
                <a:cs typeface="Arial" charset="0"/>
              </a:rPr>
              <a:t>reaearch</a:t>
            </a:r>
            <a:r>
              <a:rPr lang="en-US" sz="2200" dirty="0" smtClean="0">
                <a:cs typeface="Arial" charset="0"/>
              </a:rPr>
              <a:t> yielded a range estimates from 2 to 3 billion </a:t>
            </a:r>
            <a:r>
              <a:rPr lang="en-US" sz="2200" dirty="0" err="1" smtClean="0">
                <a:cs typeface="Arial" charset="0"/>
              </a:rPr>
              <a:t>migradollars</a:t>
            </a:r>
            <a:r>
              <a:rPr lang="en-US" sz="2200" dirty="0" smtClean="0">
                <a:cs typeface="Arial" charset="0"/>
              </a:rPr>
              <a:t>  annually – figures quite close to official estimates.</a:t>
            </a:r>
          </a:p>
        </p:txBody>
      </p:sp>
    </p:spTree>
    <p:extLst>
      <p:ext uri="{BB962C8B-B14F-4D97-AF65-F5344CB8AC3E}">
        <p14:creationId xmlns:p14="http://schemas.microsoft.com/office/powerpoint/2010/main" val="18638588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sp>
        <p:nvSpPr>
          <p:cNvPr id="123907" name="Rectangle 3"/>
          <p:cNvSpPr>
            <a:spLocks noGrp="1" noChangeArrowheads="1"/>
          </p:cNvSpPr>
          <p:nvPr>
            <p:ph type="body" idx="1"/>
          </p:nvPr>
        </p:nvSpPr>
        <p:spPr>
          <a:xfrm>
            <a:off x="304800" y="836712"/>
            <a:ext cx="8839200" cy="5184677"/>
          </a:xfrm>
        </p:spPr>
        <p:txBody>
          <a:bodyPr/>
          <a:lstStyle/>
          <a:p>
            <a:pPr>
              <a:buFont typeface="Wingdings" pitchFamily="2" charset="2"/>
              <a:buNone/>
            </a:pPr>
            <a:r>
              <a:rPr lang="pl-PL" sz="2200" dirty="0"/>
              <a:t>	</a:t>
            </a:r>
            <a:r>
              <a:rPr lang="pl-PL" sz="2400" b="1" dirty="0" err="1" smtClean="0"/>
              <a:t>Scale</a:t>
            </a:r>
            <a:r>
              <a:rPr lang="pl-PL" sz="2400" b="1" dirty="0" smtClean="0"/>
              <a:t> of </a:t>
            </a:r>
            <a:r>
              <a:rPr lang="pl-PL" sz="2400" b="1" dirty="0" err="1" smtClean="0"/>
              <a:t>the</a:t>
            </a:r>
            <a:r>
              <a:rPr lang="pl-PL" sz="2400" b="1" dirty="0" smtClean="0"/>
              <a:t> </a:t>
            </a:r>
            <a:r>
              <a:rPr lang="pl-PL" sz="2400" b="1" dirty="0" err="1" smtClean="0"/>
              <a:t>phenomenon</a:t>
            </a:r>
            <a:r>
              <a:rPr lang="pl-PL" sz="2400" b="1" dirty="0" smtClean="0"/>
              <a:t>:</a:t>
            </a:r>
            <a:endParaRPr lang="en-US" sz="2200" b="1" dirty="0"/>
          </a:p>
          <a:p>
            <a:pPr>
              <a:spcBef>
                <a:spcPct val="60000"/>
              </a:spcBef>
              <a:buClrTx/>
              <a:buFont typeface="Wingdings" pitchFamily="2" charset="2"/>
              <a:buChar char="q"/>
            </a:pPr>
            <a:r>
              <a:rPr lang="pl-PL" sz="2200" dirty="0" err="1" smtClean="0">
                <a:cs typeface="Arial" charset="0"/>
              </a:rPr>
              <a:t>Registered</a:t>
            </a:r>
            <a:r>
              <a:rPr lang="pl-PL" sz="2200" dirty="0" smtClean="0">
                <a:cs typeface="Arial" charset="0"/>
              </a:rPr>
              <a:t> </a:t>
            </a:r>
            <a:r>
              <a:rPr lang="pl-PL" sz="2200" dirty="0" err="1" smtClean="0">
                <a:cs typeface="Arial" charset="0"/>
              </a:rPr>
              <a:t>remittances</a:t>
            </a:r>
            <a:r>
              <a:rPr lang="pl-PL" sz="2200" dirty="0" smtClean="0">
                <a:cs typeface="Arial" charset="0"/>
              </a:rPr>
              <a:t>: </a:t>
            </a:r>
          </a:p>
          <a:p>
            <a:pPr>
              <a:spcBef>
                <a:spcPct val="60000"/>
              </a:spcBef>
              <a:buClrTx/>
              <a:buNone/>
            </a:pPr>
            <a:r>
              <a:rPr lang="pl-PL" sz="2200" dirty="0" smtClean="0">
                <a:cs typeface="Arial" charset="0"/>
              </a:rPr>
              <a:t>	1990 </a:t>
            </a:r>
            <a:r>
              <a:rPr lang="pl-PL" sz="2200" dirty="0" smtClean="0">
                <a:cs typeface="Arial" charset="0"/>
                <a:sym typeface="Wingdings" pitchFamily="2" charset="2"/>
              </a:rPr>
              <a:t> $31.1 </a:t>
            </a:r>
            <a:r>
              <a:rPr lang="pl-PL" sz="2200" dirty="0" err="1" smtClean="0">
                <a:cs typeface="Arial" charset="0"/>
                <a:sym typeface="Wingdings" pitchFamily="2" charset="2"/>
              </a:rPr>
              <a:t>billion</a:t>
            </a:r>
            <a:endParaRPr lang="pl-PL" sz="2200" dirty="0" smtClean="0">
              <a:cs typeface="Arial" charset="0"/>
              <a:sym typeface="Wingdings" pitchFamily="2" charset="2"/>
            </a:endParaRPr>
          </a:p>
          <a:p>
            <a:pPr>
              <a:spcBef>
                <a:spcPct val="60000"/>
              </a:spcBef>
              <a:buClrTx/>
              <a:buNone/>
            </a:pPr>
            <a:r>
              <a:rPr lang="pl-PL" sz="2200" dirty="0" smtClean="0">
                <a:cs typeface="Arial" charset="0"/>
                <a:sym typeface="Wingdings" pitchFamily="2" charset="2"/>
              </a:rPr>
              <a:t>	2000  $76.8 </a:t>
            </a:r>
            <a:r>
              <a:rPr lang="pl-PL" sz="2200" dirty="0" err="1" smtClean="0">
                <a:cs typeface="Arial" charset="0"/>
                <a:sym typeface="Wingdings" pitchFamily="2" charset="2"/>
              </a:rPr>
              <a:t>billion</a:t>
            </a:r>
            <a:endParaRPr lang="pl-PL" sz="2200" dirty="0" smtClean="0">
              <a:cs typeface="Arial" charset="0"/>
              <a:sym typeface="Wingdings" pitchFamily="2" charset="2"/>
            </a:endParaRPr>
          </a:p>
          <a:p>
            <a:pPr>
              <a:spcBef>
                <a:spcPct val="60000"/>
              </a:spcBef>
              <a:buClrTx/>
              <a:buNone/>
            </a:pPr>
            <a:r>
              <a:rPr lang="pl-PL" sz="2200" dirty="0" smtClean="0">
                <a:cs typeface="Arial" charset="0"/>
                <a:sym typeface="Wingdings" pitchFamily="2" charset="2"/>
              </a:rPr>
              <a:t>	2007  $240 </a:t>
            </a:r>
            <a:r>
              <a:rPr lang="pl-PL" sz="2200" dirty="0" err="1" smtClean="0">
                <a:cs typeface="Arial" charset="0"/>
                <a:sym typeface="Wingdings" pitchFamily="2" charset="2"/>
              </a:rPr>
              <a:t>billion</a:t>
            </a:r>
            <a:endParaRPr lang="pl-PL" sz="2200" dirty="0" smtClean="0">
              <a:cs typeface="Arial" charset="0"/>
              <a:sym typeface="Wingdings" pitchFamily="2" charset="2"/>
            </a:endParaRPr>
          </a:p>
          <a:p>
            <a:pPr>
              <a:spcBef>
                <a:spcPct val="60000"/>
              </a:spcBef>
              <a:buClrTx/>
              <a:buNone/>
            </a:pPr>
            <a:r>
              <a:rPr lang="pl-PL" sz="2200" dirty="0" smtClean="0">
                <a:cs typeface="Arial" charset="0"/>
                <a:sym typeface="Wingdings" pitchFamily="2" charset="2"/>
              </a:rPr>
              <a:t>	2013  $550 </a:t>
            </a:r>
            <a:r>
              <a:rPr lang="pl-PL" sz="2200" dirty="0" err="1" smtClean="0">
                <a:cs typeface="Arial" charset="0"/>
                <a:sym typeface="Wingdings" pitchFamily="2" charset="2"/>
              </a:rPr>
              <a:t>billion</a:t>
            </a:r>
            <a:r>
              <a:rPr lang="pl-PL" sz="2200" dirty="0" smtClean="0">
                <a:cs typeface="Arial" charset="0"/>
                <a:sym typeface="Wingdings" pitchFamily="2" charset="2"/>
              </a:rPr>
              <a:t> (6.3% </a:t>
            </a:r>
            <a:r>
              <a:rPr lang="pl-PL" sz="2200" dirty="0" err="1" smtClean="0">
                <a:cs typeface="Arial" charset="0"/>
                <a:sym typeface="Wingdings" pitchFamily="2" charset="2"/>
              </a:rPr>
              <a:t>increase</a:t>
            </a:r>
            <a:r>
              <a:rPr lang="pl-PL" sz="2200" dirty="0" smtClean="0">
                <a:cs typeface="Arial" charset="0"/>
                <a:sym typeface="Wingdings" pitchFamily="2" charset="2"/>
              </a:rPr>
              <a:t> as </a:t>
            </a:r>
            <a:r>
              <a:rPr lang="pl-PL" sz="2200" dirty="0" err="1" smtClean="0">
                <a:cs typeface="Arial" charset="0"/>
                <a:sym typeface="Wingdings" pitchFamily="2" charset="2"/>
              </a:rPr>
              <a:t>compared</a:t>
            </a:r>
            <a:r>
              <a:rPr lang="pl-PL" sz="2200" dirty="0" smtClean="0">
                <a:cs typeface="Arial" charset="0"/>
                <a:sym typeface="Wingdings" pitchFamily="2" charset="2"/>
              </a:rPr>
              <a:t> to 2012)</a:t>
            </a:r>
          </a:p>
          <a:p>
            <a:pPr>
              <a:spcBef>
                <a:spcPct val="60000"/>
              </a:spcBef>
              <a:buClrTx/>
              <a:buNone/>
            </a:pPr>
            <a:r>
              <a:rPr lang="pl-PL" sz="2200" dirty="0" smtClean="0">
                <a:cs typeface="Arial" charset="0"/>
                <a:sym typeface="Wingdings" pitchFamily="2" charset="2"/>
              </a:rPr>
              <a:t>	2016 (</a:t>
            </a:r>
            <a:r>
              <a:rPr lang="pl-PL" sz="2200" dirty="0" err="1" smtClean="0">
                <a:cs typeface="Arial" charset="0"/>
                <a:sym typeface="Wingdings" pitchFamily="2" charset="2"/>
              </a:rPr>
              <a:t>projected</a:t>
            </a:r>
            <a:r>
              <a:rPr lang="pl-PL" sz="2200" dirty="0" smtClean="0">
                <a:cs typeface="Arial" charset="0"/>
                <a:sym typeface="Wingdings" pitchFamily="2" charset="2"/>
              </a:rPr>
              <a:t>)  $700 </a:t>
            </a:r>
            <a:r>
              <a:rPr lang="pl-PL" sz="2200" dirty="0" err="1" smtClean="0">
                <a:cs typeface="Arial" charset="0"/>
                <a:sym typeface="Wingdings" pitchFamily="2" charset="2"/>
              </a:rPr>
              <a:t>billion</a:t>
            </a:r>
            <a:endParaRPr lang="en-US" sz="2200" dirty="0">
              <a:cs typeface="Arial" charset="0"/>
            </a:endParaRPr>
          </a:p>
          <a:p>
            <a:pPr>
              <a:spcBef>
                <a:spcPct val="60000"/>
              </a:spcBef>
              <a:buClrTx/>
              <a:buFont typeface="Wingdings" pitchFamily="2" charset="2"/>
              <a:buChar char="q"/>
            </a:pPr>
            <a:r>
              <a:rPr lang="pl-PL" sz="2200" dirty="0" err="1" smtClean="0">
                <a:cs typeface="Arial" charset="0"/>
              </a:rPr>
              <a:t>Registered</a:t>
            </a:r>
            <a:r>
              <a:rPr lang="pl-PL" sz="2200" dirty="0" smtClean="0">
                <a:cs typeface="Arial" charset="0"/>
              </a:rPr>
              <a:t> </a:t>
            </a:r>
            <a:r>
              <a:rPr lang="pl-PL" sz="2200" dirty="0" err="1" smtClean="0">
                <a:cs typeface="Arial" charset="0"/>
              </a:rPr>
              <a:t>remittances</a:t>
            </a:r>
            <a:r>
              <a:rPr lang="pl-PL" sz="2200" dirty="0" smtClean="0">
                <a:cs typeface="Arial" charset="0"/>
              </a:rPr>
              <a:t> </a:t>
            </a:r>
            <a:r>
              <a:rPr lang="pl-PL" sz="2200" dirty="0" err="1" smtClean="0">
                <a:cs typeface="Arial" charset="0"/>
              </a:rPr>
              <a:t>are</a:t>
            </a:r>
            <a:r>
              <a:rPr lang="pl-PL" sz="2200" dirty="0" smtClean="0">
                <a:cs typeface="Arial" charset="0"/>
              </a:rPr>
              <a:t> </a:t>
            </a:r>
            <a:r>
              <a:rPr lang="pl-PL" sz="2200" dirty="0" err="1" smtClean="0">
                <a:cs typeface="Arial" charset="0"/>
              </a:rPr>
              <a:t>close</a:t>
            </a:r>
            <a:r>
              <a:rPr lang="pl-PL" sz="2200" dirty="0" smtClean="0">
                <a:cs typeface="Arial" charset="0"/>
              </a:rPr>
              <a:t> to </a:t>
            </a:r>
            <a:r>
              <a:rPr lang="pl-PL" sz="2200" dirty="0" err="1" smtClean="0">
                <a:cs typeface="Arial" charset="0"/>
              </a:rPr>
              <a:t>tripling</a:t>
            </a:r>
            <a:r>
              <a:rPr lang="pl-PL" sz="2200" dirty="0" smtClean="0">
                <a:cs typeface="Arial" charset="0"/>
              </a:rPr>
              <a:t> </a:t>
            </a:r>
            <a:r>
              <a:rPr lang="pl-PL" sz="2200" dirty="0" err="1" smtClean="0">
                <a:cs typeface="Arial" charset="0"/>
              </a:rPr>
              <a:t>the</a:t>
            </a:r>
            <a:r>
              <a:rPr lang="pl-PL" sz="2200" dirty="0" smtClean="0">
                <a:cs typeface="Arial" charset="0"/>
              </a:rPr>
              <a:t> </a:t>
            </a:r>
            <a:r>
              <a:rPr lang="pl-PL" sz="2200" dirty="0" err="1" smtClean="0">
                <a:cs typeface="Arial" charset="0"/>
              </a:rPr>
              <a:t>value</a:t>
            </a:r>
            <a:r>
              <a:rPr lang="pl-PL" sz="2200" dirty="0" smtClean="0">
                <a:cs typeface="Arial" charset="0"/>
              </a:rPr>
              <a:t> of ODA (</a:t>
            </a:r>
            <a:r>
              <a:rPr lang="pl-PL" sz="2200" dirty="0" err="1" smtClean="0">
                <a:cs typeface="Arial" charset="0"/>
              </a:rPr>
              <a:t>Official</a:t>
            </a:r>
            <a:r>
              <a:rPr lang="pl-PL" sz="2200" dirty="0" smtClean="0">
                <a:cs typeface="Arial" charset="0"/>
              </a:rPr>
              <a:t> Development </a:t>
            </a:r>
            <a:r>
              <a:rPr lang="pl-PL" sz="2200" dirty="0" err="1" smtClean="0">
                <a:cs typeface="Arial" charset="0"/>
              </a:rPr>
              <a:t>Assistance</a:t>
            </a:r>
            <a:r>
              <a:rPr lang="pl-PL" sz="2200" dirty="0" smtClean="0">
                <a:cs typeface="Arial" charset="0"/>
              </a:rPr>
              <a:t>) (</a:t>
            </a:r>
            <a:r>
              <a:rPr lang="pl-PL" sz="2200" dirty="0" err="1" smtClean="0">
                <a:cs typeface="Arial" charset="0"/>
              </a:rPr>
              <a:t>Glytsos</a:t>
            </a:r>
            <a:r>
              <a:rPr lang="pl-PL" sz="2200" dirty="0" smtClean="0">
                <a:cs typeface="Arial" charset="0"/>
              </a:rPr>
              <a:t> 2002)</a:t>
            </a:r>
            <a:endParaRPr lang="en-US" sz="2200" dirty="0">
              <a:cs typeface="Arial" charset="0"/>
            </a:endParaRPr>
          </a:p>
        </p:txBody>
      </p:sp>
    </p:spTree>
    <p:extLst>
      <p:ext uri="{BB962C8B-B14F-4D97-AF65-F5344CB8AC3E}">
        <p14:creationId xmlns:p14="http://schemas.microsoft.com/office/powerpoint/2010/main" val="28908737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128588" y="1162050"/>
            <a:ext cx="8886825" cy="4533900"/>
          </a:xfrm>
          <a:prstGeom prst="rect">
            <a:avLst/>
          </a:prstGeom>
          <a:noFill/>
          <a:ln w="9525">
            <a:noFill/>
            <a:miter lim="800000"/>
            <a:headEnd/>
            <a:tailEnd/>
          </a:ln>
        </p:spPr>
      </p:pic>
    </p:spTree>
    <p:extLst>
      <p:ext uri="{BB962C8B-B14F-4D97-AF65-F5344CB8AC3E}">
        <p14:creationId xmlns:p14="http://schemas.microsoft.com/office/powerpoint/2010/main" val="10539472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0" y="764704"/>
            <a:ext cx="9068508" cy="4680520"/>
          </a:xfrm>
          <a:prstGeom prst="rect">
            <a:avLst/>
          </a:prstGeom>
          <a:noFill/>
          <a:ln w="9525">
            <a:noFill/>
            <a:miter lim="800000"/>
            <a:headEnd/>
            <a:tailEnd/>
          </a:ln>
        </p:spPr>
      </p:pic>
    </p:spTree>
    <p:extLst>
      <p:ext uri="{BB962C8B-B14F-4D97-AF65-F5344CB8AC3E}">
        <p14:creationId xmlns:p14="http://schemas.microsoft.com/office/powerpoint/2010/main" val="7729018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11560" y="1"/>
            <a:ext cx="8532440" cy="620688"/>
          </a:xfrm>
        </p:spPr>
        <p:txBody>
          <a:bodyPr>
            <a:normAutofit/>
          </a:bodyPr>
          <a:lstStyle/>
          <a:p>
            <a:pPr algn="l"/>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dirty="0" err="1">
                <a:solidFill>
                  <a:srgbClr val="002060"/>
                </a:solidFill>
                <a:cs typeface="Arial" pitchFamily="34" charset="0"/>
              </a:rPr>
              <a:t>remit</a:t>
            </a:r>
            <a:r>
              <a:rPr lang="pl-PL" sz="2800" b="1" dirty="0">
                <a:solidFill>
                  <a:srgbClr val="002060"/>
                </a:solidFill>
                <a:cs typeface="Arial" pitchFamily="34" charset="0"/>
              </a:rPr>
              <a:t>?</a:t>
            </a:r>
          </a:p>
        </p:txBody>
      </p:sp>
      <p:sp>
        <p:nvSpPr>
          <p:cNvPr id="20483" name="Rectangle 3"/>
          <p:cNvSpPr>
            <a:spLocks noGrp="1" noChangeArrowheads="1"/>
          </p:cNvSpPr>
          <p:nvPr>
            <p:ph type="body" idx="1"/>
          </p:nvPr>
        </p:nvSpPr>
        <p:spPr>
          <a:xfrm>
            <a:off x="428596" y="692696"/>
            <a:ext cx="8535892" cy="5616624"/>
          </a:xfrm>
        </p:spPr>
        <p:txBody>
          <a:bodyPr>
            <a:normAutofit lnSpcReduction="10000"/>
          </a:bodyPr>
          <a:lstStyle/>
          <a:p>
            <a:pPr eaLnBrk="1" hangingPunct="1">
              <a:spcBef>
                <a:spcPct val="60000"/>
              </a:spcBef>
              <a:buFont typeface="Wingdings" pitchFamily="2" charset="2"/>
              <a:buNone/>
            </a:pPr>
            <a:r>
              <a:rPr lang="pl-PL" sz="2000" b="1" dirty="0" smtClean="0"/>
              <a:t>	</a:t>
            </a:r>
            <a:r>
              <a:rPr lang="pl-PL" sz="2000" b="1" dirty="0" err="1" smtClean="0"/>
              <a:t>Origins</a:t>
            </a:r>
            <a:r>
              <a:rPr lang="pl-PL" sz="2000" b="1" dirty="0" smtClean="0"/>
              <a:t>:</a:t>
            </a:r>
          </a:p>
          <a:p>
            <a:pPr eaLnBrk="1" hangingPunct="1">
              <a:spcBef>
                <a:spcPct val="60000"/>
              </a:spcBef>
              <a:buFont typeface="Wingdings" pitchFamily="2" charset="2"/>
              <a:buNone/>
            </a:pPr>
            <a:r>
              <a:rPr lang="pl-PL" sz="2000" dirty="0" smtClean="0"/>
              <a:t>	</a:t>
            </a:r>
            <a:r>
              <a:rPr lang="en-US" sz="2000" b="1" dirty="0" smtClean="0"/>
              <a:t>Lucas and Stark (1985, 1988)</a:t>
            </a:r>
            <a:r>
              <a:rPr lang="pl-PL" sz="2000" b="1" dirty="0" smtClean="0"/>
              <a:t> </a:t>
            </a:r>
            <a:r>
              <a:rPr lang="pl-PL" sz="2000" dirty="0" smtClean="0">
                <a:sym typeface="Wingdings" pitchFamily="2" charset="2"/>
              </a:rPr>
              <a:t> </a:t>
            </a:r>
            <a:r>
              <a:rPr lang="en-US" sz="2000" dirty="0" smtClean="0"/>
              <a:t>an idea to perceive remittances as a part of intra-family contractual self-enforcing arrangement</a:t>
            </a:r>
            <a:r>
              <a:rPr lang="pl-PL" sz="2000" dirty="0" smtClean="0"/>
              <a:t> </a:t>
            </a:r>
            <a:r>
              <a:rPr lang="pl-PL" sz="2000" dirty="0" smtClean="0">
                <a:sym typeface="Wingdings" pitchFamily="2" charset="2"/>
              </a:rPr>
              <a:t> </a:t>
            </a:r>
            <a:r>
              <a:rPr lang="pl-PL" sz="2000" dirty="0" err="1" smtClean="0">
                <a:sym typeface="Wingdings" pitchFamily="2" charset="2"/>
              </a:rPr>
              <a:t>derived</a:t>
            </a:r>
            <a:r>
              <a:rPr lang="pl-PL" sz="2000" dirty="0" smtClean="0">
                <a:sym typeface="Wingdings" pitchFamily="2" charset="2"/>
              </a:rPr>
              <a:t> </a:t>
            </a:r>
            <a:r>
              <a:rPr lang="pl-PL" sz="2000" dirty="0" err="1" smtClean="0">
                <a:sym typeface="Wingdings" pitchFamily="2" charset="2"/>
              </a:rPr>
              <a:t>from</a:t>
            </a:r>
            <a:r>
              <a:rPr lang="pl-PL" sz="2000" dirty="0" smtClean="0">
                <a:sym typeface="Wingdings" pitchFamily="2" charset="2"/>
              </a:rPr>
              <a:t> </a:t>
            </a:r>
            <a:r>
              <a:rPr lang="pl-PL" sz="2000" dirty="0" err="1" smtClean="0">
                <a:sym typeface="Wingdings" pitchFamily="2" charset="2"/>
              </a:rPr>
              <a:t>the</a:t>
            </a:r>
            <a:r>
              <a:rPr lang="pl-PL" sz="2000" dirty="0" smtClean="0">
                <a:sym typeface="Wingdings" pitchFamily="2" charset="2"/>
              </a:rPr>
              <a:t> </a:t>
            </a:r>
            <a:r>
              <a:rPr lang="en-US" sz="2000" dirty="0" smtClean="0"/>
              <a:t>New Economics of Labor Migration (Stark and Bloom 1985): </a:t>
            </a:r>
            <a:endParaRPr lang="pl-PL" sz="2000" dirty="0" smtClean="0"/>
          </a:p>
          <a:p>
            <a:pPr eaLnBrk="1" hangingPunct="1">
              <a:spcBef>
                <a:spcPct val="60000"/>
              </a:spcBef>
              <a:buFont typeface="Wingdings" pitchFamily="2" charset="2"/>
              <a:buNone/>
            </a:pPr>
            <a:r>
              <a:rPr lang="pl-PL" sz="2000" dirty="0" smtClean="0"/>
              <a:t>	1) </a:t>
            </a:r>
            <a:r>
              <a:rPr lang="en-US" sz="2000" dirty="0" smtClean="0"/>
              <a:t>migrants usually originate from less developed countries (or regions) which are highly prone to risk; migration is then one of the avenues to limit or at least diversify the risks resulting from missing markets or market failures</a:t>
            </a:r>
            <a:r>
              <a:rPr lang="pl-PL" sz="2000" dirty="0" smtClean="0"/>
              <a:t> </a:t>
            </a:r>
            <a:r>
              <a:rPr lang="pl-PL" sz="2000" dirty="0" smtClean="0">
                <a:sym typeface="Wingdings" pitchFamily="2" charset="2"/>
              </a:rPr>
              <a:t> </a:t>
            </a:r>
            <a:r>
              <a:rPr lang="pl-PL" sz="2000" dirty="0" err="1" smtClean="0">
                <a:sym typeface="Wingdings" pitchFamily="2" charset="2"/>
              </a:rPr>
              <a:t>money</a:t>
            </a:r>
            <a:r>
              <a:rPr lang="pl-PL" sz="2000" dirty="0" smtClean="0">
                <a:sym typeface="Wingdings" pitchFamily="2" charset="2"/>
              </a:rPr>
              <a:t> </a:t>
            </a:r>
            <a:r>
              <a:rPr lang="pl-PL" sz="2000" dirty="0" err="1" smtClean="0">
                <a:sym typeface="Wingdings" pitchFamily="2" charset="2"/>
              </a:rPr>
              <a:t>transfers</a:t>
            </a:r>
            <a:endParaRPr lang="pl-PL" sz="2000" dirty="0" smtClean="0"/>
          </a:p>
          <a:p>
            <a:pPr eaLnBrk="1" hangingPunct="1">
              <a:spcBef>
                <a:spcPct val="60000"/>
              </a:spcBef>
              <a:buFont typeface="Wingdings" pitchFamily="2" charset="2"/>
              <a:buNone/>
            </a:pPr>
            <a:r>
              <a:rPr lang="pl-PL" sz="2000" dirty="0" smtClean="0"/>
              <a:t>	2) </a:t>
            </a:r>
            <a:r>
              <a:rPr lang="en-US" sz="2000" dirty="0" smtClean="0"/>
              <a:t>on the other hand, migration as such can be also risky, particularly in its first phase, and thus the migrant and the family may enter into a </a:t>
            </a:r>
            <a:r>
              <a:rPr lang="en-US" sz="2000" b="1" dirty="0" smtClean="0"/>
              <a:t>“voluntary contractual arrangement” </a:t>
            </a:r>
            <a:r>
              <a:rPr lang="pl-PL" sz="2000" b="1" dirty="0" smtClean="0"/>
              <a:t>	</a:t>
            </a:r>
          </a:p>
          <a:p>
            <a:pPr eaLnBrk="1" hangingPunct="1">
              <a:spcBef>
                <a:spcPct val="60000"/>
              </a:spcBef>
              <a:buNone/>
            </a:pPr>
            <a:r>
              <a:rPr lang="pl-PL" sz="2000" b="1" dirty="0" smtClean="0"/>
              <a:t>	</a:t>
            </a:r>
            <a:r>
              <a:rPr lang="en-US" sz="2000" dirty="0" smtClean="0"/>
              <a:t>Lucas and Stark (1985) suggest distinguishing between three main categories of motives: </a:t>
            </a:r>
            <a:r>
              <a:rPr lang="en-US" sz="2000" b="1" dirty="0" smtClean="0"/>
              <a:t>pure altruism </a:t>
            </a:r>
            <a:r>
              <a:rPr lang="en-US" sz="2000" dirty="0" smtClean="0"/>
              <a:t>(when the migrant derives utility from the utility of those family members left home), </a:t>
            </a:r>
            <a:r>
              <a:rPr lang="en-US" sz="2000" b="1" dirty="0" smtClean="0"/>
              <a:t>pure self-interest </a:t>
            </a:r>
            <a:r>
              <a:rPr lang="en-US" sz="2000" dirty="0" smtClean="0"/>
              <a:t>(aspirations to inherit, investments back home) and </a:t>
            </a:r>
            <a:r>
              <a:rPr lang="en-US" sz="2000" b="1" dirty="0" smtClean="0"/>
              <a:t>tempered altruism or enlightened self-interest</a:t>
            </a:r>
            <a:r>
              <a:rPr lang="pl-PL" sz="2000" b="1" dirty="0" smtClean="0"/>
              <a:t> </a:t>
            </a:r>
            <a:r>
              <a:rPr lang="pl-PL" sz="2000" dirty="0" smtClean="0"/>
              <a:t>(</a:t>
            </a:r>
            <a:r>
              <a:rPr lang="en-US" sz="2000" dirty="0" smtClean="0"/>
              <a:t>all kind of contractual arrangements between migrants and their families / households</a:t>
            </a:r>
            <a:r>
              <a:rPr lang="pl-PL" sz="2000" dirty="0" smtClean="0"/>
              <a:t>)</a:t>
            </a:r>
            <a:r>
              <a:rPr lang="en-US" sz="2000" dirty="0" smtClean="0"/>
              <a:t>. </a:t>
            </a:r>
            <a:endParaRPr lang="pl-PL" sz="2000" dirty="0" smtClean="0"/>
          </a:p>
        </p:txBody>
      </p:sp>
    </p:spTree>
    <p:extLst>
      <p:ext uri="{BB962C8B-B14F-4D97-AF65-F5344CB8AC3E}">
        <p14:creationId xmlns:p14="http://schemas.microsoft.com/office/powerpoint/2010/main" val="21656352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81000" y="142875"/>
            <a:ext cx="8763000" cy="549821"/>
          </a:xfrm>
        </p:spPr>
        <p:txBody>
          <a:bodyPr>
            <a:normAutofit/>
          </a:bodyPr>
          <a:lstStyle/>
          <a:p>
            <a:pPr algn="l"/>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dirty="0" err="1">
                <a:solidFill>
                  <a:srgbClr val="002060"/>
                </a:solidFill>
                <a:cs typeface="Arial" pitchFamily="34" charset="0"/>
              </a:rPr>
              <a:t>remit</a:t>
            </a:r>
            <a:r>
              <a:rPr lang="pl-PL" sz="2800" b="1" dirty="0">
                <a:solidFill>
                  <a:srgbClr val="002060"/>
                </a:solidFill>
                <a:cs typeface="Arial" pitchFamily="34" charset="0"/>
              </a:rPr>
              <a:t>?</a:t>
            </a:r>
          </a:p>
        </p:txBody>
      </p:sp>
      <p:sp>
        <p:nvSpPr>
          <p:cNvPr id="20483" name="Rectangle 3"/>
          <p:cNvSpPr>
            <a:spLocks noGrp="1" noChangeArrowheads="1"/>
          </p:cNvSpPr>
          <p:nvPr>
            <p:ph type="body" idx="1"/>
          </p:nvPr>
        </p:nvSpPr>
        <p:spPr>
          <a:xfrm>
            <a:off x="428596" y="692696"/>
            <a:ext cx="8535892" cy="5616624"/>
          </a:xfrm>
        </p:spPr>
        <p:txBody>
          <a:bodyPr/>
          <a:lstStyle/>
          <a:p>
            <a:pPr eaLnBrk="1" hangingPunct="1">
              <a:spcBef>
                <a:spcPct val="60000"/>
              </a:spcBef>
              <a:buNone/>
            </a:pPr>
            <a:r>
              <a:rPr lang="pl-PL" sz="2400" b="1" dirty="0" smtClean="0"/>
              <a:t>	</a:t>
            </a:r>
            <a:r>
              <a:rPr lang="pl-PL" sz="2000" b="1" dirty="0" err="1" smtClean="0"/>
              <a:t>Motivations</a:t>
            </a:r>
            <a:r>
              <a:rPr lang="pl-PL" sz="2000" b="1" dirty="0" smtClean="0"/>
              <a:t> to </a:t>
            </a:r>
            <a:r>
              <a:rPr lang="pl-PL" sz="2000" b="1" dirty="0" err="1" smtClean="0"/>
              <a:t>remit</a:t>
            </a:r>
            <a:r>
              <a:rPr lang="pl-PL" sz="2000" b="1" dirty="0" smtClean="0"/>
              <a:t> </a:t>
            </a:r>
            <a:r>
              <a:rPr lang="pl-PL" sz="2000" b="1" dirty="0" smtClean="0">
                <a:sym typeface="Wingdings" pitchFamily="2" charset="2"/>
              </a:rPr>
              <a:t> </a:t>
            </a:r>
            <a:r>
              <a:rPr lang="pl-PL" sz="2000" b="1" dirty="0" err="1" smtClean="0">
                <a:sym typeface="Wingdings" pitchFamily="2" charset="2"/>
              </a:rPr>
              <a:t>m</a:t>
            </a:r>
            <a:r>
              <a:rPr lang="pl-PL" sz="2000" b="1" dirty="0" err="1" smtClean="0"/>
              <a:t>ain</a:t>
            </a:r>
            <a:r>
              <a:rPr lang="pl-PL" sz="2000" b="1" dirty="0" smtClean="0"/>
              <a:t> </a:t>
            </a:r>
            <a:r>
              <a:rPr lang="pl-PL" sz="2000" b="1" dirty="0" err="1" smtClean="0"/>
              <a:t>theoretical</a:t>
            </a:r>
            <a:r>
              <a:rPr lang="pl-PL" sz="2000" b="1" dirty="0" smtClean="0"/>
              <a:t> </a:t>
            </a:r>
            <a:r>
              <a:rPr lang="pl-PL" sz="2000" b="1" dirty="0" err="1" smtClean="0"/>
              <a:t>approaches</a:t>
            </a:r>
            <a:r>
              <a:rPr lang="pl-PL" sz="2000" b="1" dirty="0" smtClean="0"/>
              <a:t>: </a:t>
            </a:r>
            <a:endParaRPr lang="en-US" sz="2000" dirty="0" smtClean="0">
              <a:cs typeface="Arial" charset="0"/>
            </a:endParaRPr>
          </a:p>
          <a:p>
            <a:pPr eaLnBrk="1" hangingPunct="1">
              <a:spcBef>
                <a:spcPct val="60000"/>
              </a:spcBef>
              <a:buFont typeface="Wingdings" pitchFamily="2" charset="2"/>
              <a:buNone/>
            </a:pPr>
            <a:r>
              <a:rPr lang="pl-PL" sz="2000" b="1" dirty="0" smtClean="0"/>
              <a:t>	</a:t>
            </a:r>
            <a:r>
              <a:rPr lang="pl-PL" sz="2000" dirty="0" smtClean="0"/>
              <a:t>1) </a:t>
            </a:r>
            <a:r>
              <a:rPr lang="pl-PL" sz="2000" dirty="0" err="1" smtClean="0"/>
              <a:t>Altruistic</a:t>
            </a:r>
            <a:r>
              <a:rPr lang="pl-PL" sz="2000" dirty="0" smtClean="0"/>
              <a:t> </a:t>
            </a:r>
            <a:r>
              <a:rPr lang="pl-PL" sz="2000" dirty="0" err="1" smtClean="0"/>
              <a:t>motivation</a:t>
            </a:r>
            <a:r>
              <a:rPr lang="pl-PL" sz="2000" dirty="0" smtClean="0"/>
              <a:t> </a:t>
            </a:r>
            <a:r>
              <a:rPr lang="pl-PL" sz="2000" dirty="0" smtClean="0">
                <a:sym typeface="Wingdings" pitchFamily="2" charset="2"/>
              </a:rPr>
              <a:t> </a:t>
            </a:r>
            <a:r>
              <a:rPr lang="pl-PL" sz="2000" dirty="0" err="1" smtClean="0">
                <a:sym typeface="Wingdings" pitchFamily="2" charset="2"/>
              </a:rPr>
              <a:t>based</a:t>
            </a:r>
            <a:r>
              <a:rPr lang="pl-PL" sz="2000" dirty="0" smtClean="0">
                <a:sym typeface="Wingdings" pitchFamily="2" charset="2"/>
              </a:rPr>
              <a:t> on </a:t>
            </a:r>
            <a:r>
              <a:rPr lang="pl-PL" sz="2000" dirty="0" err="1" smtClean="0">
                <a:sym typeface="Wingdings" pitchFamily="2" charset="2"/>
              </a:rPr>
              <a:t>the</a:t>
            </a:r>
            <a:r>
              <a:rPr lang="pl-PL" sz="2000" dirty="0" smtClean="0">
                <a:sym typeface="Wingdings" pitchFamily="2" charset="2"/>
              </a:rPr>
              <a:t> </a:t>
            </a:r>
            <a:r>
              <a:rPr lang="en-US" sz="2000" dirty="0" err="1" smtClean="0"/>
              <a:t>Beckerian</a:t>
            </a:r>
            <a:r>
              <a:rPr lang="en-US" sz="2000" dirty="0" smtClean="0"/>
              <a:t> approach to modeling of human behavior assuming that individuals can derive utility from the consumption of other people, in this case members of the (extended) family</a:t>
            </a:r>
            <a:endParaRPr lang="pl-PL" sz="2000" dirty="0" smtClean="0"/>
          </a:p>
          <a:p>
            <a:pPr eaLnBrk="1" hangingPunct="1">
              <a:spcBef>
                <a:spcPct val="60000"/>
              </a:spcBef>
              <a:buNone/>
            </a:pPr>
            <a:r>
              <a:rPr lang="pl-PL" sz="2000" dirty="0" smtClean="0"/>
              <a:t>	2) S</a:t>
            </a:r>
            <a:r>
              <a:rPr lang="en-US" sz="2000" dirty="0" smtClean="0"/>
              <a:t>elf-interest motives</a:t>
            </a:r>
            <a:r>
              <a:rPr lang="pl-PL" sz="2000" dirty="0" smtClean="0"/>
              <a:t> </a:t>
            </a:r>
            <a:r>
              <a:rPr lang="pl-PL" sz="2000" dirty="0" smtClean="0">
                <a:sym typeface="Wingdings" pitchFamily="2" charset="2"/>
              </a:rPr>
              <a:t> i</a:t>
            </a:r>
            <a:r>
              <a:rPr lang="en-US" sz="2000" dirty="0" smtClean="0"/>
              <a:t>t is likely that people who would like to return will tend to invest at the place of origin and can be more prone to remit (and remit relatively more than those not interested in self-employment upon return)</a:t>
            </a:r>
            <a:r>
              <a:rPr lang="pl-PL" sz="2000" dirty="0" smtClean="0"/>
              <a:t> </a:t>
            </a:r>
            <a:r>
              <a:rPr lang="pl-PL" sz="2000" dirty="0" smtClean="0">
                <a:sym typeface="Wingdings" pitchFamily="2" charset="2"/>
              </a:rPr>
              <a:t> </a:t>
            </a:r>
            <a:r>
              <a:rPr lang="en-US" sz="2000" dirty="0" smtClean="0"/>
              <a:t>self-interest driven motives can be also derived from the expectations to inherit</a:t>
            </a:r>
            <a:endParaRPr lang="pl-PL" sz="2000" dirty="0" smtClean="0"/>
          </a:p>
          <a:p>
            <a:pPr eaLnBrk="1" hangingPunct="1">
              <a:spcBef>
                <a:spcPct val="60000"/>
              </a:spcBef>
              <a:buNone/>
            </a:pPr>
            <a:r>
              <a:rPr lang="pl-PL" sz="2000" dirty="0" smtClean="0"/>
              <a:t>	3) I</a:t>
            </a:r>
            <a:r>
              <a:rPr lang="en-US" sz="2000" dirty="0" err="1" smtClean="0"/>
              <a:t>nter</a:t>
            </a:r>
            <a:r>
              <a:rPr lang="en-US" sz="2000" dirty="0" smtClean="0"/>
              <a:t>-temporary contractual agreements between migrants and their households</a:t>
            </a:r>
            <a:r>
              <a:rPr lang="pl-PL" sz="2000" dirty="0" smtClean="0"/>
              <a:t> </a:t>
            </a:r>
          </a:p>
          <a:p>
            <a:pPr eaLnBrk="1" hangingPunct="1">
              <a:spcBef>
                <a:spcPct val="60000"/>
              </a:spcBef>
              <a:buNone/>
            </a:pPr>
            <a:r>
              <a:rPr lang="pl-PL" sz="2000" dirty="0" smtClean="0"/>
              <a:t>	</a:t>
            </a:r>
          </a:p>
          <a:p>
            <a:pPr eaLnBrk="1" hangingPunct="1">
              <a:spcBef>
                <a:spcPct val="60000"/>
              </a:spcBef>
              <a:buFont typeface="Wingdings" pitchFamily="2" charset="2"/>
              <a:buNone/>
            </a:pPr>
            <a:r>
              <a:rPr lang="pl-PL" sz="2000" dirty="0" smtClean="0"/>
              <a:t>	</a:t>
            </a:r>
            <a:endParaRPr lang="pl-PL" sz="2200" dirty="0" smtClean="0"/>
          </a:p>
        </p:txBody>
      </p:sp>
    </p:spTree>
    <p:extLst>
      <p:ext uri="{BB962C8B-B14F-4D97-AF65-F5344CB8AC3E}">
        <p14:creationId xmlns:p14="http://schemas.microsoft.com/office/powerpoint/2010/main" val="36637055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55576" y="142875"/>
            <a:ext cx="8388424" cy="549821"/>
          </a:xfrm>
        </p:spPr>
        <p:txBody>
          <a:bodyPr vert="horz" lIns="91440" tIns="45720" rIns="91440" bIns="45720" rtlCol="0" anchor="ctr">
            <a:normAutofit/>
          </a:bodyPr>
          <a:lstStyle/>
          <a:p>
            <a:pPr algn="l"/>
            <a:r>
              <a:rPr lang="pl-PL" sz="2800" b="1" dirty="0" err="1">
                <a:solidFill>
                  <a:srgbClr val="002060"/>
                </a:solidFill>
                <a:cs typeface="Arial" pitchFamily="34" charset="0"/>
              </a:rPr>
              <a:t>Why</a:t>
            </a:r>
            <a:r>
              <a:rPr lang="pl-PL" sz="2800" b="1" dirty="0">
                <a:solidFill>
                  <a:srgbClr val="002060"/>
                </a:solidFill>
                <a:cs typeface="Arial" pitchFamily="34" charset="0"/>
              </a:rPr>
              <a:t> do </a:t>
            </a:r>
            <a:r>
              <a:rPr lang="pl-PL" sz="2800" b="1" dirty="0" err="1">
                <a:solidFill>
                  <a:srgbClr val="002060"/>
                </a:solidFill>
                <a:cs typeface="Arial" pitchFamily="34" charset="0"/>
              </a:rPr>
              <a:t>people</a:t>
            </a:r>
            <a:r>
              <a:rPr lang="pl-PL" sz="2800" b="1" dirty="0">
                <a:solidFill>
                  <a:srgbClr val="002060"/>
                </a:solidFill>
                <a:cs typeface="Arial" pitchFamily="34" charset="0"/>
              </a:rPr>
              <a:t> </a:t>
            </a:r>
            <a:r>
              <a:rPr lang="pl-PL" sz="2800" b="1" dirty="0" err="1">
                <a:solidFill>
                  <a:srgbClr val="002060"/>
                </a:solidFill>
                <a:cs typeface="Arial" pitchFamily="34" charset="0"/>
              </a:rPr>
              <a:t>remit</a:t>
            </a:r>
            <a:r>
              <a:rPr lang="pl-PL" sz="2800" b="1" dirty="0">
                <a:solidFill>
                  <a:srgbClr val="002060"/>
                </a:solidFill>
                <a:cs typeface="Arial" pitchFamily="34" charset="0"/>
              </a:rPr>
              <a:t>?</a:t>
            </a:r>
          </a:p>
        </p:txBody>
      </p:sp>
      <p:sp>
        <p:nvSpPr>
          <p:cNvPr id="20483" name="Rectangle 3"/>
          <p:cNvSpPr>
            <a:spLocks noGrp="1" noChangeArrowheads="1"/>
          </p:cNvSpPr>
          <p:nvPr>
            <p:ph type="body" idx="1"/>
          </p:nvPr>
        </p:nvSpPr>
        <p:spPr>
          <a:xfrm>
            <a:off x="428596" y="692696"/>
            <a:ext cx="8535892" cy="5832648"/>
          </a:xfrm>
        </p:spPr>
        <p:txBody>
          <a:bodyPr>
            <a:normAutofit lnSpcReduction="10000"/>
          </a:bodyPr>
          <a:lstStyle/>
          <a:p>
            <a:pPr eaLnBrk="1" hangingPunct="1">
              <a:spcBef>
                <a:spcPct val="60000"/>
              </a:spcBef>
              <a:buNone/>
            </a:pPr>
            <a:r>
              <a:rPr lang="pl-PL" sz="2400" b="1" dirty="0" smtClean="0"/>
              <a:t>	</a:t>
            </a:r>
            <a:r>
              <a:rPr lang="pl-PL" sz="2000" b="1" dirty="0" err="1" smtClean="0"/>
              <a:t>Motivations</a:t>
            </a:r>
            <a:r>
              <a:rPr lang="pl-PL" sz="2000" b="1" dirty="0" smtClean="0"/>
              <a:t> to </a:t>
            </a:r>
            <a:r>
              <a:rPr lang="pl-PL" sz="2000" b="1" dirty="0" err="1" smtClean="0"/>
              <a:t>remit</a:t>
            </a:r>
            <a:r>
              <a:rPr lang="pl-PL" sz="2000" b="1" dirty="0" smtClean="0"/>
              <a:t> </a:t>
            </a:r>
            <a:r>
              <a:rPr lang="pl-PL" sz="2000" b="1" dirty="0" smtClean="0">
                <a:sym typeface="Wingdings" pitchFamily="2" charset="2"/>
              </a:rPr>
              <a:t> </a:t>
            </a:r>
            <a:r>
              <a:rPr lang="pl-PL" sz="2000" b="1" dirty="0" err="1" smtClean="0">
                <a:sym typeface="Wingdings" pitchFamily="2" charset="2"/>
              </a:rPr>
              <a:t>m</a:t>
            </a:r>
            <a:r>
              <a:rPr lang="pl-PL" sz="2000" b="1" dirty="0" err="1" smtClean="0"/>
              <a:t>ain</a:t>
            </a:r>
            <a:r>
              <a:rPr lang="pl-PL" sz="2000" b="1" dirty="0" smtClean="0"/>
              <a:t> </a:t>
            </a:r>
            <a:r>
              <a:rPr lang="pl-PL" sz="2000" b="1" dirty="0" err="1" smtClean="0"/>
              <a:t>theoretical</a:t>
            </a:r>
            <a:r>
              <a:rPr lang="pl-PL" sz="2000" b="1" dirty="0" smtClean="0"/>
              <a:t> </a:t>
            </a:r>
            <a:r>
              <a:rPr lang="pl-PL" sz="2000" b="1" dirty="0" err="1" smtClean="0"/>
              <a:t>approaches</a:t>
            </a:r>
            <a:r>
              <a:rPr lang="pl-PL" sz="2000" b="1" dirty="0" smtClean="0"/>
              <a:t>: </a:t>
            </a:r>
            <a:endParaRPr lang="en-US" sz="2000" dirty="0" smtClean="0">
              <a:cs typeface="Arial" charset="0"/>
            </a:endParaRPr>
          </a:p>
          <a:p>
            <a:pPr eaLnBrk="1" hangingPunct="1">
              <a:spcBef>
                <a:spcPct val="60000"/>
              </a:spcBef>
              <a:buFont typeface="Wingdings" pitchFamily="2" charset="2"/>
              <a:buNone/>
            </a:pPr>
            <a:r>
              <a:rPr lang="pl-PL" sz="2000" b="1" dirty="0" smtClean="0"/>
              <a:t>	</a:t>
            </a:r>
            <a:r>
              <a:rPr lang="pl-PL" sz="2000" dirty="0" smtClean="0"/>
              <a:t>3) I</a:t>
            </a:r>
            <a:r>
              <a:rPr lang="en-US" sz="2000" dirty="0" err="1" smtClean="0"/>
              <a:t>nter</a:t>
            </a:r>
            <a:r>
              <a:rPr lang="en-US" sz="2000" dirty="0" smtClean="0"/>
              <a:t>-temporary contractual agreements between migrants and their households</a:t>
            </a:r>
            <a:r>
              <a:rPr lang="pl-PL" sz="2000" dirty="0" smtClean="0"/>
              <a:t>:</a:t>
            </a:r>
          </a:p>
          <a:p>
            <a:pPr eaLnBrk="1" hangingPunct="1">
              <a:spcBef>
                <a:spcPct val="60000"/>
              </a:spcBef>
              <a:buNone/>
            </a:pPr>
            <a:r>
              <a:rPr lang="pl-PL" sz="2000" dirty="0" smtClean="0"/>
              <a:t>	- </a:t>
            </a:r>
            <a:r>
              <a:rPr lang="en-US" sz="2000" dirty="0" smtClean="0"/>
              <a:t>Migrants may attempt to maximize the returns to their </a:t>
            </a:r>
            <a:r>
              <a:rPr lang="en-US" sz="2000" b="1" dirty="0" smtClean="0"/>
              <a:t>savings</a:t>
            </a:r>
            <a:r>
              <a:rPr lang="en-US" sz="2000" dirty="0" smtClean="0"/>
              <a:t> by placing some of it in the country of origin (and by using their families as kind of “</a:t>
            </a:r>
            <a:r>
              <a:rPr lang="en-US" sz="2000" b="1" dirty="0" smtClean="0"/>
              <a:t>intermediaries</a:t>
            </a:r>
            <a:r>
              <a:rPr lang="en-US" sz="2000" dirty="0" smtClean="0"/>
              <a:t>” and then this form of remittances becomes part of contractual arrangement between the migrant and his/her family) </a:t>
            </a:r>
            <a:endParaRPr lang="pl-PL" sz="2000" dirty="0" smtClean="0"/>
          </a:p>
          <a:p>
            <a:pPr eaLnBrk="1" hangingPunct="1">
              <a:spcBef>
                <a:spcPct val="60000"/>
              </a:spcBef>
              <a:buNone/>
            </a:pPr>
            <a:r>
              <a:rPr lang="pl-PL" sz="2000" dirty="0" smtClean="0"/>
              <a:t>	- </a:t>
            </a:r>
            <a:r>
              <a:rPr lang="en-US" sz="2000" dirty="0" smtClean="0"/>
              <a:t>In the presence of significant market failures as well as income volatility which is the salient feature of many less developed countries, migrants may want to </a:t>
            </a:r>
            <a:r>
              <a:rPr lang="en-US" sz="2000" b="1" dirty="0" smtClean="0"/>
              <a:t>insure</a:t>
            </a:r>
            <a:r>
              <a:rPr lang="en-US" sz="2000" dirty="0" smtClean="0"/>
              <a:t> themselves against bad states of nature</a:t>
            </a:r>
            <a:r>
              <a:rPr lang="pl-PL" sz="2000" dirty="0" smtClean="0"/>
              <a:t> (</a:t>
            </a:r>
            <a:r>
              <a:rPr lang="pl-PL" sz="2000" dirty="0" err="1" smtClean="0"/>
              <a:t>also</a:t>
            </a:r>
            <a:r>
              <a:rPr lang="pl-PL" sz="2000" dirty="0" smtClean="0"/>
              <a:t> </a:t>
            </a:r>
            <a:r>
              <a:rPr lang="pl-PL" sz="2000" dirty="0" err="1" smtClean="0"/>
              <a:t>in</a:t>
            </a:r>
            <a:r>
              <a:rPr lang="pl-PL" sz="2000" dirty="0" smtClean="0"/>
              <a:t> </a:t>
            </a:r>
            <a:r>
              <a:rPr lang="pl-PL" sz="2000" dirty="0" err="1" smtClean="0"/>
              <a:t>terms</a:t>
            </a:r>
            <a:r>
              <a:rPr lang="pl-PL" sz="2000" dirty="0" smtClean="0"/>
              <a:t> of </a:t>
            </a:r>
            <a:r>
              <a:rPr lang="pl-PL" sz="2000" dirty="0" err="1" smtClean="0"/>
              <a:t>consumption</a:t>
            </a:r>
            <a:r>
              <a:rPr lang="pl-PL" sz="2000" dirty="0" smtClean="0"/>
              <a:t> </a:t>
            </a:r>
            <a:r>
              <a:rPr lang="pl-PL" sz="2000" dirty="0" err="1" smtClean="0"/>
              <a:t>smoothing</a:t>
            </a:r>
            <a:r>
              <a:rPr lang="pl-PL" sz="2000" dirty="0" smtClean="0"/>
              <a:t>)</a:t>
            </a:r>
          </a:p>
          <a:p>
            <a:pPr eaLnBrk="1" hangingPunct="1">
              <a:spcBef>
                <a:spcPct val="60000"/>
              </a:spcBef>
              <a:buNone/>
            </a:pPr>
            <a:r>
              <a:rPr lang="pl-PL" sz="2000" dirty="0" smtClean="0"/>
              <a:t>	- M</a:t>
            </a:r>
            <a:r>
              <a:rPr lang="en-US" sz="2000" dirty="0" err="1" smtClean="0"/>
              <a:t>igration</a:t>
            </a:r>
            <a:r>
              <a:rPr lang="en-US" sz="2000" dirty="0" smtClean="0"/>
              <a:t> is an inter-temporal transaction remittances may present a form of </a:t>
            </a:r>
            <a:r>
              <a:rPr lang="en-US" sz="2000" b="1" dirty="0" smtClean="0"/>
              <a:t>loan repayment</a:t>
            </a:r>
            <a:r>
              <a:rPr lang="en-US" sz="2000" dirty="0" smtClean="0"/>
              <a:t> (e.g. if family helped the migrant in terms of co-financing his/her trip).</a:t>
            </a:r>
            <a:endParaRPr lang="pl-PL" sz="2000" dirty="0" smtClean="0"/>
          </a:p>
          <a:p>
            <a:pPr eaLnBrk="1" hangingPunct="1">
              <a:spcBef>
                <a:spcPct val="60000"/>
              </a:spcBef>
              <a:buNone/>
            </a:pPr>
            <a:r>
              <a:rPr lang="pl-PL" sz="2000" dirty="0" smtClean="0"/>
              <a:t>	- R</a:t>
            </a:r>
            <a:r>
              <a:rPr lang="en-US" sz="2000" dirty="0" smtClean="0"/>
              <a:t>emitting as a </a:t>
            </a:r>
            <a:r>
              <a:rPr lang="en-US" sz="2000" b="1" dirty="0" smtClean="0"/>
              <a:t>strategic behavior</a:t>
            </a:r>
            <a:r>
              <a:rPr lang="pl-PL" sz="2000" b="1" dirty="0" smtClean="0"/>
              <a:t> </a:t>
            </a:r>
            <a:r>
              <a:rPr lang="pl-PL" sz="2000" dirty="0" smtClean="0">
                <a:sym typeface="Wingdings" pitchFamily="2" charset="2"/>
              </a:rPr>
              <a:t> </a:t>
            </a:r>
            <a:r>
              <a:rPr lang="pl-PL" sz="2000" dirty="0" err="1" smtClean="0">
                <a:sym typeface="Wingdings" pitchFamily="2" charset="2"/>
              </a:rPr>
              <a:t>preventing</a:t>
            </a:r>
            <a:r>
              <a:rPr lang="pl-PL" sz="2000" dirty="0" smtClean="0">
                <a:sym typeface="Wingdings" pitchFamily="2" charset="2"/>
              </a:rPr>
              <a:t> </a:t>
            </a:r>
            <a:r>
              <a:rPr lang="pl-PL" sz="2000" dirty="0" err="1" smtClean="0">
                <a:sym typeface="Wingdings" pitchFamily="2" charset="2"/>
              </a:rPr>
              <a:t>non-migrants</a:t>
            </a:r>
            <a:r>
              <a:rPr lang="pl-PL" sz="2000" dirty="0" smtClean="0">
                <a:sym typeface="Wingdings" pitchFamily="2" charset="2"/>
              </a:rPr>
              <a:t> </a:t>
            </a:r>
            <a:r>
              <a:rPr lang="pl-PL" sz="2000" dirty="0" err="1" smtClean="0">
                <a:sym typeface="Wingdings" pitchFamily="2" charset="2"/>
              </a:rPr>
              <a:t>from</a:t>
            </a:r>
            <a:r>
              <a:rPr lang="pl-PL" sz="2000" dirty="0" smtClean="0">
                <a:sym typeface="Wingdings" pitchFamily="2" charset="2"/>
              </a:rPr>
              <a:t> </a:t>
            </a:r>
            <a:r>
              <a:rPr lang="pl-PL" sz="2000" dirty="0" err="1" smtClean="0">
                <a:sym typeface="Wingdings" pitchFamily="2" charset="2"/>
              </a:rPr>
              <a:t>moving</a:t>
            </a:r>
            <a:r>
              <a:rPr lang="pl-PL" sz="2000" u="sng" dirty="0" smtClean="0">
                <a:sym typeface="Wingdings" pitchFamily="2" charset="2"/>
              </a:rPr>
              <a:t>.</a:t>
            </a:r>
            <a:endParaRPr lang="pl-PL" sz="2000" dirty="0" smtClean="0"/>
          </a:p>
          <a:p>
            <a:pPr eaLnBrk="1" hangingPunct="1">
              <a:spcBef>
                <a:spcPct val="60000"/>
              </a:spcBef>
              <a:buFont typeface="Wingdings" pitchFamily="2" charset="2"/>
              <a:buNone/>
            </a:pPr>
            <a:r>
              <a:rPr lang="pl-PL" sz="2000" dirty="0" smtClean="0"/>
              <a:t>	</a:t>
            </a:r>
            <a:endParaRPr lang="pl-PL" sz="2200" dirty="0" smtClean="0"/>
          </a:p>
        </p:txBody>
      </p:sp>
    </p:spTree>
    <p:extLst>
      <p:ext uri="{BB962C8B-B14F-4D97-AF65-F5344CB8AC3E}">
        <p14:creationId xmlns:p14="http://schemas.microsoft.com/office/powerpoint/2010/main" val="35383968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type="body" idx="1"/>
          </p:nvPr>
        </p:nvSpPr>
        <p:spPr>
          <a:xfrm>
            <a:off x="304800" y="785794"/>
            <a:ext cx="8839200" cy="5235595"/>
          </a:xfrm>
        </p:spPr>
        <p:txBody>
          <a:bodyPr/>
          <a:lstStyle/>
          <a:p>
            <a:pPr>
              <a:buFont typeface="Wingdings" pitchFamily="2" charset="2"/>
              <a:buNone/>
            </a:pPr>
            <a:r>
              <a:rPr lang="pl-PL" sz="2000" dirty="0"/>
              <a:t>	</a:t>
            </a:r>
            <a:r>
              <a:rPr lang="pl-PL" sz="2000" b="1" dirty="0" err="1" smtClean="0"/>
              <a:t>Macro</a:t>
            </a:r>
            <a:r>
              <a:rPr lang="pl-PL" sz="2000" b="1" dirty="0" smtClean="0"/>
              <a:t> </a:t>
            </a:r>
            <a:r>
              <a:rPr lang="pl-PL" sz="2000" b="1" dirty="0" err="1" smtClean="0"/>
              <a:t>effects</a:t>
            </a:r>
            <a:r>
              <a:rPr lang="en-US" sz="2000" b="1" dirty="0" smtClean="0"/>
              <a:t>:</a:t>
            </a:r>
            <a:endParaRPr lang="en-US" sz="2000" b="1" dirty="0"/>
          </a:p>
          <a:p>
            <a:pPr>
              <a:spcBef>
                <a:spcPct val="60000"/>
              </a:spcBef>
              <a:buClrTx/>
              <a:buFont typeface="Wingdings" pitchFamily="2" charset="2"/>
              <a:buChar char="q"/>
            </a:pPr>
            <a:r>
              <a:rPr lang="en-US" sz="2000" dirty="0">
                <a:cs typeface="Arial" charset="0"/>
              </a:rPr>
              <a:t>Remittances and </a:t>
            </a:r>
            <a:r>
              <a:rPr lang="en-US" sz="2000" dirty="0" smtClean="0">
                <a:cs typeface="Arial" charset="0"/>
              </a:rPr>
              <a:t>GDP</a:t>
            </a:r>
            <a:r>
              <a:rPr lang="pl-PL" sz="2000" dirty="0" smtClean="0">
                <a:cs typeface="Arial" charset="0"/>
              </a:rPr>
              <a:t>, </a:t>
            </a:r>
            <a:r>
              <a:rPr lang="en-US" sz="2000" dirty="0" smtClean="0">
                <a:cs typeface="Arial" charset="0"/>
              </a:rPr>
              <a:t>export revenues</a:t>
            </a:r>
            <a:r>
              <a:rPr lang="pl-PL" sz="2000" dirty="0" smtClean="0">
                <a:cs typeface="Arial" charset="0"/>
              </a:rPr>
              <a:t>, co</a:t>
            </a:r>
            <a:r>
              <a:rPr lang="en-US" sz="2000" dirty="0" err="1" smtClean="0">
                <a:cs typeface="Arial" charset="0"/>
              </a:rPr>
              <a:t>sts</a:t>
            </a:r>
            <a:r>
              <a:rPr lang="en-US" sz="2000" dirty="0" smtClean="0">
                <a:cs typeface="Arial" charset="0"/>
              </a:rPr>
              <a:t> </a:t>
            </a:r>
            <a:r>
              <a:rPr lang="en-US" sz="2000" dirty="0">
                <a:cs typeface="Arial" charset="0"/>
              </a:rPr>
              <a:t>of </a:t>
            </a:r>
            <a:r>
              <a:rPr lang="en-US" sz="2000" dirty="0" smtClean="0">
                <a:cs typeface="Arial" charset="0"/>
              </a:rPr>
              <a:t>import</a:t>
            </a:r>
            <a:r>
              <a:rPr lang="pl-PL" sz="2000" dirty="0" smtClean="0">
                <a:cs typeface="Arial" charset="0"/>
              </a:rPr>
              <a:t>, </a:t>
            </a:r>
            <a:r>
              <a:rPr lang="en-US" sz="2000" dirty="0" smtClean="0">
                <a:cs typeface="Arial" charset="0"/>
              </a:rPr>
              <a:t>negative </a:t>
            </a:r>
            <a:r>
              <a:rPr lang="en-US" sz="2000" dirty="0">
                <a:cs typeface="Arial" charset="0"/>
              </a:rPr>
              <a:t>balance of payments</a:t>
            </a:r>
            <a:r>
              <a:rPr lang="en-US" sz="2000" dirty="0"/>
              <a:t> </a:t>
            </a:r>
          </a:p>
          <a:p>
            <a:pPr>
              <a:spcBef>
                <a:spcPct val="60000"/>
              </a:spcBef>
              <a:buClrTx/>
              <a:buFont typeface="Wingdings" pitchFamily="2" charset="2"/>
              <a:buChar char="q"/>
            </a:pPr>
            <a:r>
              <a:rPr lang="en-US" sz="2000" b="1" dirty="0"/>
              <a:t>General conclusion: </a:t>
            </a:r>
            <a:r>
              <a:rPr lang="pl-PL" sz="2000" dirty="0" err="1" smtClean="0"/>
              <a:t>in</a:t>
            </a:r>
            <a:r>
              <a:rPr lang="pl-PL" sz="2000" dirty="0" smtClean="0"/>
              <a:t> </a:t>
            </a:r>
            <a:r>
              <a:rPr lang="pl-PL" sz="2000" dirty="0" err="1" smtClean="0"/>
              <a:t>some</a:t>
            </a:r>
            <a:r>
              <a:rPr lang="pl-PL" sz="2000" dirty="0" smtClean="0"/>
              <a:t> </a:t>
            </a:r>
            <a:r>
              <a:rPr lang="pl-PL" sz="2000" dirty="0" err="1" smtClean="0"/>
              <a:t>cases</a:t>
            </a:r>
            <a:r>
              <a:rPr lang="pl-PL" sz="2000" dirty="0" smtClean="0"/>
              <a:t> </a:t>
            </a:r>
            <a:r>
              <a:rPr lang="en-US" sz="2000" dirty="0" smtClean="0">
                <a:cs typeface="Arial" charset="0"/>
              </a:rPr>
              <a:t>migrant </a:t>
            </a:r>
            <a:r>
              <a:rPr lang="en-US" sz="2000" dirty="0">
                <a:cs typeface="Arial" charset="0"/>
              </a:rPr>
              <a:t>remittances </a:t>
            </a:r>
            <a:r>
              <a:rPr lang="pl-PL" sz="2000" dirty="0" err="1" smtClean="0">
                <a:cs typeface="Arial" charset="0"/>
              </a:rPr>
              <a:t>may</a:t>
            </a:r>
            <a:r>
              <a:rPr lang="pl-PL" sz="2000" dirty="0" smtClean="0">
                <a:cs typeface="Arial" charset="0"/>
              </a:rPr>
              <a:t> </a:t>
            </a:r>
            <a:r>
              <a:rPr lang="en-US" sz="2000" dirty="0" smtClean="0">
                <a:cs typeface="Arial" charset="0"/>
              </a:rPr>
              <a:t>constitute </a:t>
            </a:r>
            <a:r>
              <a:rPr lang="en-US" sz="2000" dirty="0">
                <a:cs typeface="Arial" charset="0"/>
              </a:rPr>
              <a:t>a large and important source of capital for developing </a:t>
            </a:r>
            <a:r>
              <a:rPr lang="en-US" sz="2000" dirty="0" smtClean="0">
                <a:cs typeface="Arial" charset="0"/>
              </a:rPr>
              <a:t>countries</a:t>
            </a:r>
            <a:r>
              <a:rPr lang="pl-PL" sz="2000" dirty="0" smtClean="0">
                <a:cs typeface="Arial" charset="0"/>
              </a:rPr>
              <a:t> (</a:t>
            </a:r>
            <a:r>
              <a:rPr lang="pl-PL" sz="2000" dirty="0" err="1" smtClean="0">
                <a:cs typeface="Arial" charset="0"/>
              </a:rPr>
              <a:t>e.g</a:t>
            </a:r>
            <a:r>
              <a:rPr lang="pl-PL" sz="2000" dirty="0" smtClean="0">
                <a:cs typeface="Arial" charset="0"/>
              </a:rPr>
              <a:t>. </a:t>
            </a:r>
            <a:r>
              <a:rPr lang="pl-PL" sz="2000" dirty="0" err="1" smtClean="0">
                <a:cs typeface="Arial" charset="0"/>
              </a:rPr>
              <a:t>Moldova</a:t>
            </a:r>
            <a:r>
              <a:rPr lang="pl-PL" sz="2000" dirty="0" smtClean="0">
                <a:cs typeface="Arial" charset="0"/>
              </a:rPr>
              <a:t>, Albania, </a:t>
            </a:r>
            <a:r>
              <a:rPr lang="pl-PL" sz="2000" dirty="0" err="1" smtClean="0">
                <a:cs typeface="Arial" charset="0"/>
              </a:rPr>
              <a:t>former</a:t>
            </a:r>
            <a:r>
              <a:rPr lang="pl-PL" sz="2000" dirty="0" smtClean="0">
                <a:cs typeface="Arial" charset="0"/>
              </a:rPr>
              <a:t> </a:t>
            </a:r>
            <a:r>
              <a:rPr lang="pl-PL" sz="2000" dirty="0" err="1" smtClean="0">
                <a:cs typeface="Arial" charset="0"/>
              </a:rPr>
              <a:t>Yugoslavia</a:t>
            </a:r>
            <a:r>
              <a:rPr lang="pl-PL" sz="2000" dirty="0" smtClean="0">
                <a:cs typeface="Arial" charset="0"/>
              </a:rPr>
              <a:t>)</a:t>
            </a:r>
          </a:p>
          <a:p>
            <a:pPr>
              <a:spcBef>
                <a:spcPct val="60000"/>
              </a:spcBef>
              <a:buClrTx/>
              <a:buFont typeface="Wingdings" pitchFamily="2" charset="2"/>
              <a:buChar char="q"/>
            </a:pPr>
            <a:endParaRPr lang="pl-PL" sz="2000" b="1" dirty="0" smtClean="0">
              <a:cs typeface="Arial" charset="0"/>
            </a:endParaRPr>
          </a:p>
          <a:p>
            <a:pPr>
              <a:buClrTx/>
              <a:buNone/>
            </a:pPr>
            <a:r>
              <a:rPr lang="pl-PL" sz="2000" b="1" dirty="0" smtClean="0">
                <a:cs typeface="Arial" charset="0"/>
              </a:rPr>
              <a:t>	</a:t>
            </a:r>
            <a:r>
              <a:rPr lang="en-US" sz="2000" b="1" dirty="0" smtClean="0">
                <a:cs typeface="Arial" charset="0"/>
              </a:rPr>
              <a:t>But:</a:t>
            </a:r>
            <a:r>
              <a:rPr lang="en-US" sz="2000" b="1" dirty="0" smtClean="0">
                <a:cs typeface="Times New Roman" pitchFamily="18" charset="0"/>
              </a:rPr>
              <a:t>   </a:t>
            </a:r>
            <a:endParaRPr lang="en-US" sz="2000" b="1" dirty="0" smtClean="0"/>
          </a:p>
          <a:p>
            <a:pPr>
              <a:buClrTx/>
            </a:pPr>
            <a:r>
              <a:rPr lang="en-US" sz="2000" dirty="0" smtClean="0">
                <a:cs typeface="Arial" charset="0"/>
              </a:rPr>
              <a:t>have only limited positive long-term effects on economic growth and development in sending countries</a:t>
            </a:r>
            <a:endParaRPr lang="en-US" sz="2000" dirty="0" smtClean="0"/>
          </a:p>
          <a:p>
            <a:pPr>
              <a:buClrTx/>
            </a:pPr>
            <a:r>
              <a:rPr lang="en-US" sz="2000" dirty="0" smtClean="0">
                <a:cs typeface="Arial" charset="0"/>
              </a:rPr>
              <a:t>migration fail to increase production and investments</a:t>
            </a:r>
            <a:endParaRPr lang="en-US" sz="2000" dirty="0" smtClean="0"/>
          </a:p>
          <a:p>
            <a:pPr>
              <a:buClrTx/>
            </a:pPr>
            <a:r>
              <a:rPr lang="en-US" sz="2000" dirty="0" smtClean="0">
                <a:solidFill>
                  <a:srgbClr val="FF0000"/>
                </a:solidFill>
                <a:cs typeface="Arial" charset="0"/>
              </a:rPr>
              <a:t>it has often negative consequences: inflation</a:t>
            </a:r>
            <a:r>
              <a:rPr lang="pl-PL" sz="2000" dirty="0" smtClean="0">
                <a:solidFill>
                  <a:srgbClr val="FF0000"/>
                </a:solidFill>
                <a:cs typeface="Arial" charset="0"/>
              </a:rPr>
              <a:t>ary </a:t>
            </a:r>
            <a:r>
              <a:rPr lang="pl-PL" sz="2000" dirty="0" err="1" smtClean="0">
                <a:solidFill>
                  <a:srgbClr val="FF0000"/>
                </a:solidFill>
                <a:cs typeface="Arial" charset="0"/>
              </a:rPr>
              <a:t>pressure</a:t>
            </a:r>
            <a:r>
              <a:rPr lang="en-US" sz="2000" dirty="0" smtClean="0">
                <a:solidFill>
                  <a:srgbClr val="FF0000"/>
                </a:solidFill>
                <a:cs typeface="Arial" charset="0"/>
              </a:rPr>
              <a:t>, </a:t>
            </a:r>
            <a:r>
              <a:rPr lang="pl-PL" sz="2000" dirty="0" err="1" smtClean="0">
                <a:solidFill>
                  <a:srgbClr val="FF0000"/>
                </a:solidFill>
                <a:cs typeface="Arial" charset="0"/>
              </a:rPr>
              <a:t>undesirable</a:t>
            </a:r>
            <a:r>
              <a:rPr lang="pl-PL" sz="2000" dirty="0" smtClean="0">
                <a:solidFill>
                  <a:srgbClr val="FF0000"/>
                </a:solidFill>
                <a:cs typeface="Arial" charset="0"/>
              </a:rPr>
              <a:t> </a:t>
            </a:r>
            <a:r>
              <a:rPr lang="pl-PL" sz="2000" dirty="0" err="1" smtClean="0">
                <a:solidFill>
                  <a:srgbClr val="FF0000"/>
                </a:solidFill>
                <a:cs typeface="Arial" charset="0"/>
              </a:rPr>
              <a:t>currency</a:t>
            </a:r>
            <a:r>
              <a:rPr lang="pl-PL" sz="2000" dirty="0" smtClean="0">
                <a:solidFill>
                  <a:srgbClr val="FF0000"/>
                </a:solidFill>
                <a:cs typeface="Arial" charset="0"/>
              </a:rPr>
              <a:t> </a:t>
            </a:r>
            <a:r>
              <a:rPr lang="pl-PL" sz="2000" dirty="0" err="1" smtClean="0">
                <a:solidFill>
                  <a:srgbClr val="FF0000"/>
                </a:solidFill>
                <a:cs typeface="Arial" charset="0"/>
              </a:rPr>
              <a:t>appreciation</a:t>
            </a:r>
            <a:r>
              <a:rPr lang="pl-PL" sz="2000" dirty="0" smtClean="0">
                <a:solidFill>
                  <a:srgbClr val="FF0000"/>
                </a:solidFill>
                <a:cs typeface="Arial" charset="0"/>
              </a:rPr>
              <a:t>, </a:t>
            </a:r>
            <a:r>
              <a:rPr lang="pl-PL" sz="2000" dirty="0" err="1" smtClean="0">
                <a:solidFill>
                  <a:srgbClr val="FF0000"/>
                </a:solidFill>
                <a:cs typeface="Arial" charset="0"/>
              </a:rPr>
              <a:t>disincentives</a:t>
            </a:r>
            <a:r>
              <a:rPr lang="pl-PL" sz="2000" dirty="0" smtClean="0">
                <a:solidFill>
                  <a:srgbClr val="FF0000"/>
                </a:solidFill>
                <a:cs typeface="Arial" charset="0"/>
              </a:rPr>
              <a:t> for </a:t>
            </a:r>
            <a:r>
              <a:rPr lang="pl-PL" sz="2000" dirty="0" err="1" smtClean="0">
                <a:solidFill>
                  <a:srgbClr val="FF0000"/>
                </a:solidFill>
                <a:cs typeface="Arial" charset="0"/>
              </a:rPr>
              <a:t>domestic</a:t>
            </a:r>
            <a:r>
              <a:rPr lang="pl-PL" sz="2000" dirty="0" smtClean="0">
                <a:solidFill>
                  <a:srgbClr val="FF0000"/>
                </a:solidFill>
                <a:cs typeface="Arial" charset="0"/>
              </a:rPr>
              <a:t> </a:t>
            </a:r>
            <a:r>
              <a:rPr lang="pl-PL" sz="2000" dirty="0" err="1" smtClean="0">
                <a:solidFill>
                  <a:srgbClr val="FF0000"/>
                </a:solidFill>
                <a:cs typeface="Arial" charset="0"/>
              </a:rPr>
              <a:t>savings</a:t>
            </a:r>
            <a:r>
              <a:rPr lang="pl-PL" sz="2000" dirty="0" smtClean="0">
                <a:solidFill>
                  <a:srgbClr val="FF0000"/>
                </a:solidFill>
                <a:cs typeface="Arial" charset="0"/>
              </a:rPr>
              <a:t>, </a:t>
            </a:r>
            <a:r>
              <a:rPr lang="pl-PL" sz="2000" dirty="0" err="1" smtClean="0">
                <a:solidFill>
                  <a:srgbClr val="FF0000"/>
                </a:solidFill>
                <a:cs typeface="Arial" charset="0"/>
              </a:rPr>
              <a:t>private</a:t>
            </a:r>
            <a:r>
              <a:rPr lang="pl-PL" sz="2000" dirty="0" smtClean="0">
                <a:solidFill>
                  <a:srgbClr val="FF0000"/>
                </a:solidFill>
                <a:cs typeface="Arial" charset="0"/>
              </a:rPr>
              <a:t> </a:t>
            </a:r>
            <a:r>
              <a:rPr lang="pl-PL" sz="2000" dirty="0" err="1" smtClean="0">
                <a:solidFill>
                  <a:srgbClr val="FF0000"/>
                </a:solidFill>
                <a:cs typeface="Arial" charset="0"/>
              </a:rPr>
              <a:t>consumption</a:t>
            </a:r>
            <a:r>
              <a:rPr lang="pl-PL" sz="2000" dirty="0" smtClean="0">
                <a:solidFill>
                  <a:srgbClr val="FF0000"/>
                </a:solidFill>
                <a:cs typeface="Arial" charset="0"/>
              </a:rPr>
              <a:t> of </a:t>
            </a:r>
            <a:r>
              <a:rPr lang="pl-PL" sz="2000" dirty="0" err="1" smtClean="0">
                <a:solidFill>
                  <a:srgbClr val="FF0000"/>
                </a:solidFill>
                <a:cs typeface="Arial" charset="0"/>
              </a:rPr>
              <a:t>imported</a:t>
            </a:r>
            <a:r>
              <a:rPr lang="pl-PL" sz="2000" dirty="0" smtClean="0">
                <a:solidFill>
                  <a:srgbClr val="FF0000"/>
                </a:solidFill>
                <a:cs typeface="Arial" charset="0"/>
              </a:rPr>
              <a:t> </a:t>
            </a:r>
            <a:r>
              <a:rPr lang="pl-PL" sz="2000" dirty="0" err="1" smtClean="0">
                <a:solidFill>
                  <a:srgbClr val="FF0000"/>
                </a:solidFill>
                <a:cs typeface="Arial" charset="0"/>
              </a:rPr>
              <a:t>goods</a:t>
            </a:r>
            <a:r>
              <a:rPr lang="pl-PL" sz="2000" dirty="0" smtClean="0">
                <a:solidFill>
                  <a:srgbClr val="FF0000"/>
                </a:solidFill>
                <a:cs typeface="Arial" charset="0"/>
              </a:rPr>
              <a:t> etc</a:t>
            </a:r>
            <a:r>
              <a:rPr lang="en-US" sz="2000" dirty="0" smtClean="0">
                <a:solidFill>
                  <a:srgbClr val="FF0000"/>
                </a:solidFill>
                <a:cs typeface="Arial" charset="0"/>
              </a:rPr>
              <a:t>. </a:t>
            </a:r>
          </a:p>
          <a:p>
            <a:pPr>
              <a:spcBef>
                <a:spcPct val="60000"/>
              </a:spcBef>
              <a:buFont typeface="Wingdings" pitchFamily="2" charset="2"/>
              <a:buChar char="q"/>
            </a:pPr>
            <a:endParaRPr lang="en-US" sz="2000" dirty="0">
              <a:cs typeface="Arial" charset="0"/>
            </a:endParaRPr>
          </a:p>
        </p:txBody>
      </p:sp>
      <p:sp>
        <p:nvSpPr>
          <p:cNvPr id="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Remittances</a:t>
            </a:r>
            <a:r>
              <a:rPr lang="pl-PL" sz="2800" b="1" dirty="0">
                <a:solidFill>
                  <a:srgbClr val="002060"/>
                </a:solidFill>
                <a:cs typeface="Arial" pitchFamily="34" charset="0"/>
              </a:rPr>
              <a:t> - </a:t>
            </a:r>
            <a:r>
              <a:rPr lang="pl-PL" sz="2800" b="1" dirty="0" err="1">
                <a:solidFill>
                  <a:srgbClr val="002060"/>
                </a:solidFill>
                <a:cs typeface="Arial" pitchFamily="34" charset="0"/>
              </a:rPr>
              <a:t>impacts</a:t>
            </a:r>
            <a:endParaRPr lang="pl-PL" sz="2800" b="1" dirty="0">
              <a:solidFill>
                <a:srgbClr val="002060"/>
              </a:solidFill>
              <a:cs typeface="Arial" pitchFamily="34" charset="0"/>
            </a:endParaRPr>
          </a:p>
        </p:txBody>
      </p:sp>
    </p:spTree>
    <p:extLst>
      <p:ext uri="{BB962C8B-B14F-4D97-AF65-F5344CB8AC3E}">
        <p14:creationId xmlns:p14="http://schemas.microsoft.com/office/powerpoint/2010/main" val="3439632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500034" y="0"/>
            <a:ext cx="7992690" cy="642918"/>
          </a:xfrm>
          <a:noFill/>
        </p:spPr>
        <p:txBody>
          <a:bodyPr>
            <a:noAutofit/>
          </a:bodyPr>
          <a:lstStyle/>
          <a:p>
            <a:pPr algn="l"/>
            <a:r>
              <a:rPr lang="pl-PL" sz="2800" b="1" dirty="0" err="1" smtClean="0">
                <a:solidFill>
                  <a:srgbClr val="002060"/>
                </a:solidFill>
                <a:cs typeface="Arial" pitchFamily="34" charset="0"/>
              </a:rPr>
              <a:t>Context</a:t>
            </a:r>
            <a:r>
              <a:rPr lang="pl-PL" sz="2800" b="1" dirty="0">
                <a:solidFill>
                  <a:srgbClr val="002060"/>
                </a:solidFill>
                <a:cs typeface="Arial" pitchFamily="34" charset="0"/>
              </a:rPr>
              <a:t>:</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-development </a:t>
            </a:r>
            <a:r>
              <a:rPr lang="pl-PL" sz="2800" b="1" dirty="0" err="1" smtClean="0">
                <a:solidFill>
                  <a:srgbClr val="002060"/>
                </a:solidFill>
                <a:cs typeface="Arial" pitchFamily="34" charset="0"/>
              </a:rPr>
              <a:t>nexus</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28596" y="764704"/>
            <a:ext cx="8715404" cy="5304652"/>
          </a:xfrm>
        </p:spPr>
        <p:txBody>
          <a:bodyPr>
            <a:normAutofit/>
          </a:bodyPr>
          <a:lstStyle/>
          <a:p>
            <a:pPr>
              <a:spcBef>
                <a:spcPct val="70000"/>
              </a:spcBef>
              <a:buFont typeface="Wingdings" pitchFamily="2" charset="2"/>
              <a:buChar char="q"/>
            </a:pPr>
            <a:r>
              <a:rPr lang="en-US" sz="2000" dirty="0" smtClean="0"/>
              <a:t>Migration-development </a:t>
            </a:r>
            <a:r>
              <a:rPr lang="pl-PL" sz="2000" dirty="0" smtClean="0"/>
              <a:t>’</a:t>
            </a:r>
            <a:r>
              <a:rPr lang="en-US" sz="2000" dirty="0" smtClean="0"/>
              <a:t>pendulum</a:t>
            </a:r>
            <a:r>
              <a:rPr lang="pl-PL" sz="2000" dirty="0" smtClean="0"/>
              <a:t>’ (de Haas 2008), </a:t>
            </a:r>
            <a:r>
              <a:rPr lang="pl-PL" sz="2000" dirty="0" err="1" smtClean="0"/>
              <a:t>between</a:t>
            </a:r>
            <a:r>
              <a:rPr lang="pl-PL" sz="2000" dirty="0" smtClean="0"/>
              <a:t>:</a:t>
            </a:r>
          </a:p>
          <a:p>
            <a:pPr marL="0" indent="0" algn="ctr">
              <a:lnSpc>
                <a:spcPct val="150000"/>
              </a:lnSpc>
              <a:spcBef>
                <a:spcPct val="70000"/>
              </a:spcBef>
              <a:buNone/>
            </a:pPr>
            <a:r>
              <a:rPr lang="en-US" sz="2000" dirty="0" smtClean="0"/>
              <a:t>migration optimists </a:t>
            </a:r>
            <a:r>
              <a:rPr lang="en-US" sz="2000" i="1" dirty="0" smtClean="0"/>
              <a:t>and</a:t>
            </a:r>
            <a:r>
              <a:rPr lang="en-US" sz="2000" dirty="0" smtClean="0"/>
              <a:t> migration pessimists</a:t>
            </a:r>
          </a:p>
          <a:p>
            <a:pPr marL="0" indent="0" algn="ctr">
              <a:lnSpc>
                <a:spcPct val="150000"/>
              </a:lnSpc>
              <a:spcBef>
                <a:spcPct val="70000"/>
              </a:spcBef>
              <a:buNone/>
            </a:pPr>
            <a:r>
              <a:rPr lang="en-US" sz="2000" dirty="0" smtClean="0"/>
              <a:t>functionalist </a:t>
            </a:r>
            <a:r>
              <a:rPr lang="en-US" sz="2000" i="1" dirty="0" smtClean="0"/>
              <a:t>and</a:t>
            </a:r>
            <a:r>
              <a:rPr lang="en-US" sz="2000" dirty="0" smtClean="0"/>
              <a:t> </a:t>
            </a:r>
            <a:r>
              <a:rPr lang="en-US" sz="2000" dirty="0" err="1" smtClean="0"/>
              <a:t>structuralist</a:t>
            </a:r>
            <a:r>
              <a:rPr lang="en-US" sz="2000" dirty="0" smtClean="0"/>
              <a:t> approaches</a:t>
            </a:r>
          </a:p>
          <a:p>
            <a:pPr marL="0" indent="0" algn="ctr">
              <a:lnSpc>
                <a:spcPct val="150000"/>
              </a:lnSpc>
              <a:spcBef>
                <a:spcPct val="70000"/>
              </a:spcBef>
              <a:buNone/>
            </a:pPr>
            <a:r>
              <a:rPr lang="en-US" sz="2000" dirty="0" smtClean="0"/>
              <a:t>neo-classical </a:t>
            </a:r>
            <a:r>
              <a:rPr lang="en-US" sz="2000" i="1" dirty="0" smtClean="0"/>
              <a:t>and</a:t>
            </a:r>
            <a:r>
              <a:rPr lang="en-US" sz="2000" dirty="0" smtClean="0"/>
              <a:t> neo-</a:t>
            </a:r>
            <a:r>
              <a:rPr lang="en-US" sz="2000" dirty="0" err="1" smtClean="0"/>
              <a:t>marxist</a:t>
            </a:r>
            <a:r>
              <a:rPr lang="en-US" sz="2000" dirty="0" smtClean="0"/>
              <a:t> theories</a:t>
            </a:r>
          </a:p>
          <a:p>
            <a:pPr marL="0" indent="0" algn="ctr">
              <a:lnSpc>
                <a:spcPct val="150000"/>
              </a:lnSpc>
              <a:spcBef>
                <a:spcPct val="70000"/>
              </a:spcBef>
              <a:buNone/>
            </a:pPr>
            <a:r>
              <a:rPr lang="en-US" sz="2000" dirty="0" smtClean="0"/>
              <a:t>modernization </a:t>
            </a:r>
            <a:r>
              <a:rPr lang="en-US" sz="2000" i="1" dirty="0" smtClean="0"/>
              <a:t>and</a:t>
            </a:r>
            <a:r>
              <a:rPr lang="en-US" sz="2000" dirty="0" smtClean="0"/>
              <a:t> disintegration</a:t>
            </a:r>
          </a:p>
          <a:p>
            <a:pPr marL="0" indent="0" algn="ctr">
              <a:lnSpc>
                <a:spcPct val="150000"/>
              </a:lnSpc>
              <a:spcBef>
                <a:spcPct val="70000"/>
              </a:spcBef>
              <a:buNone/>
            </a:pPr>
            <a:r>
              <a:rPr lang="en-US" sz="2000" dirty="0" smtClean="0"/>
              <a:t>development </a:t>
            </a:r>
            <a:r>
              <a:rPr lang="en-US" sz="2000" i="1" dirty="0" smtClean="0"/>
              <a:t>and</a:t>
            </a:r>
            <a:r>
              <a:rPr lang="en-US" sz="2000" dirty="0" smtClean="0"/>
              <a:t> dependency</a:t>
            </a:r>
            <a:endParaRPr lang="pl-PL" sz="2000" dirty="0" smtClean="0"/>
          </a:p>
          <a:p>
            <a:pPr>
              <a:spcBef>
                <a:spcPct val="70000"/>
              </a:spcBef>
              <a:buFont typeface="Wingdings" panose="05000000000000000000" pitchFamily="2" charset="2"/>
              <a:buChar char="q"/>
            </a:pPr>
            <a:endParaRPr lang="pl-PL" sz="2000" dirty="0" smtClean="0"/>
          </a:p>
          <a:p>
            <a:pPr>
              <a:spcBef>
                <a:spcPct val="70000"/>
              </a:spcBef>
              <a:buFont typeface="Wingdings" panose="05000000000000000000" pitchFamily="2" charset="2"/>
              <a:buChar char="q"/>
            </a:pPr>
            <a:r>
              <a:rPr lang="pl-PL" sz="2000" b="1" dirty="0" err="1" smtClean="0"/>
              <a:t>Main</a:t>
            </a:r>
            <a:r>
              <a:rPr lang="pl-PL" sz="2000" b="1" dirty="0" smtClean="0"/>
              <a:t> </a:t>
            </a:r>
            <a:r>
              <a:rPr lang="pl-PL" sz="2000" b="1" dirty="0" err="1" smtClean="0"/>
              <a:t>message</a:t>
            </a:r>
            <a:r>
              <a:rPr lang="pl-PL" sz="2000" b="1" dirty="0" smtClean="0"/>
              <a:t>: </a:t>
            </a:r>
            <a:r>
              <a:rPr lang="pl-PL" sz="2000" dirty="0" err="1" smtClean="0"/>
              <a:t>heterogeneity</a:t>
            </a:r>
            <a:r>
              <a:rPr lang="pl-PL" sz="2000" dirty="0" smtClean="0"/>
              <a:t> of </a:t>
            </a:r>
            <a:r>
              <a:rPr lang="pl-PL" sz="2000" dirty="0" err="1" smtClean="0"/>
              <a:t>migration</a:t>
            </a:r>
            <a:r>
              <a:rPr lang="pl-PL" sz="2000" dirty="0" smtClean="0"/>
              <a:t> development </a:t>
            </a:r>
            <a:r>
              <a:rPr lang="pl-PL" sz="2000" dirty="0" err="1" smtClean="0"/>
              <a:t>interactions</a:t>
            </a:r>
            <a:r>
              <a:rPr lang="pl-PL" sz="2000" dirty="0" smtClean="0"/>
              <a:t> </a:t>
            </a:r>
            <a:r>
              <a:rPr lang="pl-PL" sz="2000" dirty="0" smtClean="0">
                <a:sym typeface="Wingdings" panose="05000000000000000000" pitchFamily="2" charset="2"/>
              </a:rPr>
              <a:t> </a:t>
            </a:r>
            <a:r>
              <a:rPr lang="pl-PL" sz="2000" dirty="0" err="1" smtClean="0">
                <a:sym typeface="Wingdings" panose="05000000000000000000" pitchFamily="2" charset="2"/>
              </a:rPr>
              <a:t>importance</a:t>
            </a:r>
            <a:r>
              <a:rPr lang="pl-PL" sz="2000" dirty="0" smtClean="0">
                <a:sym typeface="Wingdings" panose="05000000000000000000" pitchFamily="2" charset="2"/>
              </a:rPr>
              <a:t> of the </a:t>
            </a:r>
            <a:r>
              <a:rPr lang="pl-PL" sz="2000" dirty="0" err="1" smtClean="0">
                <a:sym typeface="Wingdings" panose="05000000000000000000" pitchFamily="2" charset="2"/>
              </a:rPr>
              <a:t>structural</a:t>
            </a:r>
            <a:r>
              <a:rPr lang="pl-PL" sz="2000" dirty="0" smtClean="0">
                <a:sym typeface="Wingdings" panose="05000000000000000000" pitchFamily="2" charset="2"/>
              </a:rPr>
              <a:t> </a:t>
            </a:r>
            <a:r>
              <a:rPr lang="pl-PL" sz="2000" dirty="0" err="1" smtClean="0">
                <a:sym typeface="Wingdings" panose="05000000000000000000" pitchFamily="2" charset="2"/>
              </a:rPr>
              <a:t>context</a:t>
            </a:r>
            <a:endParaRPr lang="en-US" sz="2000" dirty="0" smtClean="0"/>
          </a:p>
          <a:p>
            <a:pPr marL="0" indent="0">
              <a:spcBef>
                <a:spcPct val="70000"/>
              </a:spcBef>
              <a:buNone/>
            </a:pPr>
            <a:endParaRPr lang="en-US" sz="2000" dirty="0" smtClean="0"/>
          </a:p>
          <a:p>
            <a:pPr marL="0" indent="0">
              <a:spcBef>
                <a:spcPct val="70000"/>
              </a:spcBef>
              <a:buNone/>
            </a:pPr>
            <a:endParaRPr lang="pl-PL" sz="2000" dirty="0" smtClean="0"/>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304800" y="620688"/>
            <a:ext cx="8839200" cy="6048672"/>
          </a:xfrm>
        </p:spPr>
        <p:txBody>
          <a:bodyPr/>
          <a:lstStyle/>
          <a:p>
            <a:pPr>
              <a:lnSpc>
                <a:spcPct val="80000"/>
              </a:lnSpc>
              <a:spcBef>
                <a:spcPct val="55000"/>
              </a:spcBef>
              <a:buFont typeface="Wingdings" pitchFamily="2" charset="2"/>
              <a:buNone/>
            </a:pPr>
            <a:r>
              <a:rPr lang="pl-PL" sz="2000" dirty="0"/>
              <a:t>	</a:t>
            </a:r>
            <a:r>
              <a:rPr lang="en-US" sz="2000" b="1" dirty="0"/>
              <a:t>I</a:t>
            </a:r>
            <a:r>
              <a:rPr lang="en-US" sz="2000" b="1" dirty="0">
                <a:cs typeface="Arial" charset="0"/>
              </a:rPr>
              <a:t>ndirect effects </a:t>
            </a:r>
            <a:endParaRPr lang="en-US" sz="2000" b="1" dirty="0"/>
          </a:p>
          <a:p>
            <a:pPr>
              <a:lnSpc>
                <a:spcPct val="80000"/>
              </a:lnSpc>
              <a:spcBef>
                <a:spcPct val="55000"/>
              </a:spcBef>
              <a:buFont typeface="Wingdings" pitchFamily="2" charset="2"/>
              <a:buNone/>
            </a:pPr>
            <a:r>
              <a:rPr lang="en-US" sz="2000" dirty="0"/>
              <a:t>	</a:t>
            </a:r>
            <a:r>
              <a:rPr lang="en-US" sz="2000" dirty="0">
                <a:sym typeface="Wingdings" pitchFamily="2" charset="2"/>
              </a:rPr>
              <a:t> </a:t>
            </a:r>
            <a:r>
              <a:rPr lang="en-US" sz="2000" dirty="0"/>
              <a:t>they </a:t>
            </a:r>
            <a:r>
              <a:rPr lang="en-US" sz="2000" dirty="0">
                <a:cs typeface="Arial" charset="0"/>
              </a:rPr>
              <a:t>result from expenditures by migrant households</a:t>
            </a:r>
            <a:endParaRPr lang="en-US" sz="2000" dirty="0"/>
          </a:p>
          <a:p>
            <a:pPr>
              <a:lnSpc>
                <a:spcPct val="80000"/>
              </a:lnSpc>
              <a:spcBef>
                <a:spcPct val="55000"/>
              </a:spcBef>
              <a:buFont typeface="Wingdings" pitchFamily="2" charset="2"/>
              <a:buNone/>
            </a:pPr>
            <a:r>
              <a:rPr lang="en-US" sz="2000" dirty="0"/>
              <a:t>	</a:t>
            </a:r>
            <a:r>
              <a:rPr lang="en-US" sz="2000" dirty="0">
                <a:sym typeface="Wingdings" pitchFamily="2" charset="2"/>
              </a:rPr>
              <a:t> i</a:t>
            </a:r>
            <a:r>
              <a:rPr lang="en-US" sz="2000" dirty="0">
                <a:cs typeface="Arial" charset="0"/>
              </a:rPr>
              <a:t>f households spend remittances on goods and services produced within given economy, than remittances generate positive, multiplier effects. </a:t>
            </a:r>
            <a:endParaRPr lang="en-US" sz="2000" dirty="0"/>
          </a:p>
          <a:p>
            <a:pPr>
              <a:lnSpc>
                <a:spcPct val="80000"/>
              </a:lnSpc>
              <a:spcBef>
                <a:spcPct val="55000"/>
              </a:spcBef>
              <a:buFont typeface="Wingdings" pitchFamily="2" charset="2"/>
              <a:buNone/>
            </a:pPr>
            <a:r>
              <a:rPr lang="en-US" sz="2000" dirty="0"/>
              <a:t>	</a:t>
            </a:r>
            <a:r>
              <a:rPr lang="en-US" sz="2000" b="1" dirty="0" smtClean="0">
                <a:cs typeface="Arial" charset="0"/>
              </a:rPr>
              <a:t>Adelman </a:t>
            </a:r>
            <a:r>
              <a:rPr lang="en-US" sz="2000" b="1" dirty="0">
                <a:cs typeface="Arial" charset="0"/>
              </a:rPr>
              <a:t>and </a:t>
            </a:r>
            <a:r>
              <a:rPr lang="en-US" sz="2000" b="1" dirty="0" smtClean="0">
                <a:cs typeface="Arial" charset="0"/>
              </a:rPr>
              <a:t>Taylor</a:t>
            </a:r>
            <a:r>
              <a:rPr lang="pl-PL" sz="2000" b="1" dirty="0" smtClean="0">
                <a:cs typeface="Arial" charset="0"/>
              </a:rPr>
              <a:t>: </a:t>
            </a:r>
            <a:r>
              <a:rPr lang="en-US" sz="2000" dirty="0" smtClean="0">
                <a:cs typeface="Arial" charset="0"/>
              </a:rPr>
              <a:t>for </a:t>
            </a:r>
            <a:r>
              <a:rPr lang="en-US" sz="2000" dirty="0">
                <a:cs typeface="Arial" charset="0"/>
              </a:rPr>
              <a:t>every dollar sent or brought into Mexico, GNP increases by an amount between $2.69 and $3.17, depending on household </a:t>
            </a:r>
            <a:r>
              <a:rPr lang="en-US" sz="2000" dirty="0" smtClean="0">
                <a:cs typeface="Arial" charset="0"/>
              </a:rPr>
              <a:t>group</a:t>
            </a:r>
            <a:endParaRPr lang="pl-PL" sz="2000" dirty="0" smtClean="0">
              <a:cs typeface="Arial" charset="0"/>
            </a:endParaRPr>
          </a:p>
          <a:p>
            <a:pPr>
              <a:lnSpc>
                <a:spcPct val="80000"/>
              </a:lnSpc>
              <a:spcBef>
                <a:spcPct val="55000"/>
              </a:spcBef>
              <a:buNone/>
            </a:pPr>
            <a:r>
              <a:rPr lang="pl-PL" sz="2000" dirty="0" smtClean="0">
                <a:cs typeface="Arial" charset="0"/>
              </a:rPr>
              <a:t>	</a:t>
            </a:r>
            <a:r>
              <a:rPr lang="pl-PL" sz="2000" b="1" dirty="0" err="1" smtClean="0">
                <a:cs typeface="Arial" charset="0"/>
              </a:rPr>
              <a:t>Cumulated</a:t>
            </a:r>
            <a:r>
              <a:rPr lang="pl-PL" sz="2000" b="1" dirty="0" smtClean="0">
                <a:cs typeface="Arial" charset="0"/>
              </a:rPr>
              <a:t> </a:t>
            </a:r>
            <a:r>
              <a:rPr lang="pl-PL" sz="2000" b="1" dirty="0" err="1" smtClean="0">
                <a:cs typeface="Arial" charset="0"/>
              </a:rPr>
              <a:t>macro</a:t>
            </a:r>
            <a:r>
              <a:rPr lang="pl-PL" sz="2000" b="1" dirty="0" smtClean="0">
                <a:cs typeface="Arial" charset="0"/>
              </a:rPr>
              <a:t> </a:t>
            </a:r>
            <a:r>
              <a:rPr lang="pl-PL" sz="2000" b="1" dirty="0" err="1" smtClean="0">
                <a:cs typeface="Arial" charset="0"/>
              </a:rPr>
              <a:t>effects</a:t>
            </a:r>
            <a:r>
              <a:rPr lang="pl-PL" sz="2000" b="1" dirty="0" smtClean="0">
                <a:cs typeface="Arial" charset="0"/>
              </a:rPr>
              <a:t>:</a:t>
            </a:r>
          </a:p>
          <a:p>
            <a:pPr>
              <a:spcBef>
                <a:spcPct val="65000"/>
              </a:spcBef>
            </a:pPr>
            <a:r>
              <a:rPr lang="en-US" sz="2000" dirty="0" smtClean="0">
                <a:cs typeface="Arial" charset="0"/>
              </a:rPr>
              <a:t>South Korea: between 3 and 7% of 1976-1981 GNP growth may be attributed to migrant remittances (directly and indirectly)</a:t>
            </a:r>
            <a:endParaRPr lang="en-US" sz="2000" dirty="0" smtClean="0"/>
          </a:p>
          <a:p>
            <a:pPr>
              <a:spcBef>
                <a:spcPct val="65000"/>
              </a:spcBef>
            </a:pPr>
            <a:r>
              <a:rPr lang="en-US" sz="2000" dirty="0" smtClean="0">
                <a:cs typeface="Arial" charset="0"/>
              </a:rPr>
              <a:t>Bangladesh: money remitted to Bangladesh in 1983 gave rise to an additional final demand of 351 million USD, which generated almost 600,000 jobs</a:t>
            </a:r>
            <a:r>
              <a:rPr lang="en-US" sz="2000" dirty="0" smtClean="0"/>
              <a:t>; </a:t>
            </a:r>
            <a:r>
              <a:rPr lang="en-US" sz="2000" dirty="0" smtClean="0">
                <a:cs typeface="Arial" charset="0"/>
              </a:rPr>
              <a:t>through expenditures on current consumption, housing, education each migrant created an average of three job.</a:t>
            </a:r>
            <a:r>
              <a:rPr lang="en-US" sz="2000" b="1" dirty="0" smtClean="0">
                <a:cs typeface="Arial" charset="0"/>
              </a:rPr>
              <a:t> </a:t>
            </a:r>
            <a:endParaRPr lang="pl-PL" sz="2000" b="1" dirty="0" smtClean="0">
              <a:cs typeface="Arial" charset="0"/>
            </a:endParaRPr>
          </a:p>
          <a:p>
            <a:pPr>
              <a:spcBef>
                <a:spcPct val="65000"/>
              </a:spcBef>
            </a:pPr>
            <a:r>
              <a:rPr lang="pl-PL" sz="2000" b="1" dirty="0" smtClean="0">
                <a:cs typeface="Arial" charset="0"/>
              </a:rPr>
              <a:t>General </a:t>
            </a:r>
            <a:r>
              <a:rPr lang="pl-PL" sz="2000" b="1" dirty="0" err="1" smtClean="0">
                <a:cs typeface="Arial" charset="0"/>
              </a:rPr>
              <a:t>comment</a:t>
            </a:r>
            <a:r>
              <a:rPr lang="pl-PL" sz="2000" b="1" dirty="0" smtClean="0">
                <a:cs typeface="Arial" charset="0"/>
              </a:rPr>
              <a:t>: </a:t>
            </a:r>
            <a:r>
              <a:rPr lang="pl-PL" sz="2000" b="1" dirty="0" err="1" smtClean="0">
                <a:cs typeface="Arial" charset="0"/>
              </a:rPr>
              <a:t>impact</a:t>
            </a:r>
            <a:r>
              <a:rPr lang="pl-PL" sz="2000" b="1" dirty="0" smtClean="0">
                <a:cs typeface="Arial" charset="0"/>
              </a:rPr>
              <a:t> of </a:t>
            </a:r>
            <a:r>
              <a:rPr lang="pl-PL" sz="2000" b="1" dirty="0" err="1" smtClean="0">
                <a:cs typeface="Arial" charset="0"/>
              </a:rPr>
              <a:t>remittances</a:t>
            </a:r>
            <a:r>
              <a:rPr lang="pl-PL" sz="2000" b="1" dirty="0" smtClean="0">
                <a:cs typeface="Arial" charset="0"/>
              </a:rPr>
              <a:t> </a:t>
            </a:r>
            <a:r>
              <a:rPr lang="pl-PL" sz="2000" b="1" dirty="0" err="1" smtClean="0">
                <a:cs typeface="Arial" charset="0"/>
              </a:rPr>
              <a:t>strongly</a:t>
            </a:r>
            <a:r>
              <a:rPr lang="pl-PL" sz="2000" b="1" dirty="0" smtClean="0">
                <a:cs typeface="Arial" charset="0"/>
              </a:rPr>
              <a:t> </a:t>
            </a:r>
            <a:r>
              <a:rPr lang="pl-PL" sz="2000" b="1" dirty="0" err="1" smtClean="0">
                <a:cs typeface="Arial" charset="0"/>
              </a:rPr>
              <a:t>depends</a:t>
            </a:r>
            <a:r>
              <a:rPr lang="pl-PL" sz="2000" b="1" dirty="0" smtClean="0">
                <a:cs typeface="Arial" charset="0"/>
              </a:rPr>
              <a:t> on </a:t>
            </a:r>
            <a:r>
              <a:rPr lang="pl-PL" sz="2000" b="1" dirty="0" err="1" smtClean="0">
                <a:cs typeface="Arial" charset="0"/>
              </a:rPr>
              <a:t>structures</a:t>
            </a:r>
            <a:r>
              <a:rPr lang="pl-PL" sz="2000" b="1" dirty="0" smtClean="0">
                <a:cs typeface="Arial" charset="0"/>
              </a:rPr>
              <a:t> </a:t>
            </a:r>
            <a:r>
              <a:rPr lang="pl-PL" sz="2000" b="1" dirty="0" err="1" smtClean="0">
                <a:cs typeface="Arial" charset="0"/>
              </a:rPr>
              <a:t>in</a:t>
            </a:r>
            <a:r>
              <a:rPr lang="pl-PL" sz="2000" b="1" dirty="0" smtClean="0">
                <a:cs typeface="Arial" charset="0"/>
              </a:rPr>
              <a:t> </a:t>
            </a:r>
            <a:r>
              <a:rPr lang="pl-PL" sz="2000" b="1" dirty="0" err="1" smtClean="0">
                <a:cs typeface="Arial" charset="0"/>
              </a:rPr>
              <a:t>which</a:t>
            </a:r>
            <a:r>
              <a:rPr lang="pl-PL" sz="2000" b="1" dirty="0" smtClean="0">
                <a:cs typeface="Arial" charset="0"/>
              </a:rPr>
              <a:t> </a:t>
            </a:r>
            <a:r>
              <a:rPr lang="pl-PL" sz="2000" b="1" dirty="0" err="1" smtClean="0">
                <a:cs typeface="Arial" charset="0"/>
              </a:rPr>
              <a:t>they</a:t>
            </a:r>
            <a:r>
              <a:rPr lang="pl-PL" sz="2000" b="1" dirty="0" smtClean="0">
                <a:cs typeface="Arial" charset="0"/>
              </a:rPr>
              <a:t> </a:t>
            </a:r>
            <a:r>
              <a:rPr lang="pl-PL" sz="2000" b="1" dirty="0" err="1" smtClean="0">
                <a:cs typeface="Arial" charset="0"/>
              </a:rPr>
              <a:t>become</a:t>
            </a:r>
            <a:r>
              <a:rPr lang="pl-PL" sz="2000" b="1" dirty="0" smtClean="0">
                <a:cs typeface="Arial" charset="0"/>
              </a:rPr>
              <a:t> </a:t>
            </a:r>
            <a:r>
              <a:rPr lang="pl-PL" sz="2000" b="1" dirty="0" err="1" smtClean="0">
                <a:cs typeface="Arial" charset="0"/>
              </a:rPr>
              <a:t>embedded</a:t>
            </a:r>
            <a:r>
              <a:rPr lang="pl-PL" sz="2000" b="1" dirty="0" smtClean="0">
                <a:cs typeface="Arial" charset="0"/>
              </a:rPr>
              <a:t>. </a:t>
            </a:r>
            <a:endParaRPr lang="pl-PL" sz="2000" dirty="0" smtClean="0">
              <a:cs typeface="Arial" charset="0"/>
            </a:endParaRPr>
          </a:p>
          <a:p>
            <a:pPr>
              <a:lnSpc>
                <a:spcPct val="80000"/>
              </a:lnSpc>
              <a:spcBef>
                <a:spcPct val="55000"/>
              </a:spcBef>
              <a:buNone/>
            </a:pPr>
            <a:endParaRPr lang="en-US" sz="2000" dirty="0"/>
          </a:p>
        </p:txBody>
      </p:sp>
      <p:sp>
        <p:nvSpPr>
          <p:cNvPr id="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spTree>
    <p:extLst>
      <p:ext uri="{BB962C8B-B14F-4D97-AF65-F5344CB8AC3E}">
        <p14:creationId xmlns:p14="http://schemas.microsoft.com/office/powerpoint/2010/main" val="21595073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304800" y="620688"/>
            <a:ext cx="8839200" cy="6237312"/>
          </a:xfrm>
        </p:spPr>
        <p:txBody>
          <a:bodyPr>
            <a:normAutofit lnSpcReduction="10000"/>
          </a:bodyPr>
          <a:lstStyle/>
          <a:p>
            <a:pPr>
              <a:lnSpc>
                <a:spcPct val="80000"/>
              </a:lnSpc>
              <a:spcBef>
                <a:spcPct val="55000"/>
              </a:spcBef>
              <a:buFont typeface="Wingdings" pitchFamily="2" charset="2"/>
              <a:buNone/>
            </a:pPr>
            <a:r>
              <a:rPr lang="pl-PL" sz="2200" dirty="0"/>
              <a:t>	</a:t>
            </a:r>
            <a:r>
              <a:rPr lang="pl-PL" sz="2200" b="1" dirty="0" err="1" smtClean="0"/>
              <a:t>Evolution</a:t>
            </a:r>
            <a:r>
              <a:rPr lang="pl-PL" sz="2200" b="1" dirty="0" smtClean="0"/>
              <a:t>: </a:t>
            </a:r>
            <a:r>
              <a:rPr lang="pl-PL" sz="2200" b="1" dirty="0" err="1" smtClean="0"/>
              <a:t>Structure</a:t>
            </a:r>
            <a:r>
              <a:rPr lang="pl-PL" sz="2200" b="1" dirty="0" smtClean="0"/>
              <a:t> </a:t>
            </a:r>
            <a:r>
              <a:rPr lang="pl-PL" sz="2200" b="1" dirty="0" smtClean="0">
                <a:sym typeface="Wingdings" pitchFamily="2" charset="2"/>
              </a:rPr>
              <a:t> </a:t>
            </a:r>
            <a:r>
              <a:rPr lang="pl-PL" sz="2200" b="1" dirty="0" err="1" smtClean="0">
                <a:sym typeface="Wingdings" pitchFamily="2" charset="2"/>
              </a:rPr>
              <a:t>agency</a:t>
            </a:r>
            <a:r>
              <a:rPr lang="pl-PL" sz="2200" b="1" dirty="0" smtClean="0">
                <a:sym typeface="Wingdings" pitchFamily="2" charset="2"/>
              </a:rPr>
              <a:t>: </a:t>
            </a:r>
            <a:r>
              <a:rPr lang="pl-PL" sz="2200" b="1" dirty="0" err="1" smtClean="0"/>
              <a:t>Migration</a:t>
            </a:r>
            <a:r>
              <a:rPr lang="pl-PL" sz="2200" b="1" dirty="0" smtClean="0"/>
              <a:t> as a </a:t>
            </a:r>
            <a:r>
              <a:rPr lang="pl-PL" sz="2200" b="1" dirty="0" err="1" smtClean="0"/>
              <a:t>survival</a:t>
            </a:r>
            <a:r>
              <a:rPr lang="pl-PL" sz="2200" b="1" dirty="0" smtClean="0"/>
              <a:t> </a:t>
            </a:r>
            <a:r>
              <a:rPr lang="pl-PL" sz="2200" b="1" dirty="0" err="1" smtClean="0"/>
              <a:t>strategy</a:t>
            </a:r>
            <a:r>
              <a:rPr lang="pl-PL" sz="2200" b="1" dirty="0" smtClean="0"/>
              <a:t>?</a:t>
            </a:r>
          </a:p>
          <a:p>
            <a:pPr>
              <a:lnSpc>
                <a:spcPct val="80000"/>
              </a:lnSpc>
              <a:spcBef>
                <a:spcPct val="55000"/>
              </a:spcBef>
              <a:buClrTx/>
            </a:pPr>
            <a:r>
              <a:rPr lang="pl-PL" sz="2200" dirty="0" err="1" smtClean="0"/>
              <a:t>Migration</a:t>
            </a:r>
            <a:r>
              <a:rPr lang="pl-PL" sz="2200" dirty="0" smtClean="0"/>
              <a:t> as </a:t>
            </a:r>
            <a:r>
              <a:rPr lang="pl-PL" sz="2200" dirty="0" err="1" smtClean="0"/>
              <a:t>risk</a:t>
            </a:r>
            <a:r>
              <a:rPr lang="pl-PL" sz="2200" dirty="0" smtClean="0"/>
              <a:t> </a:t>
            </a:r>
            <a:r>
              <a:rPr lang="pl-PL" sz="2200" dirty="0" err="1" smtClean="0"/>
              <a:t>diversification</a:t>
            </a:r>
            <a:r>
              <a:rPr lang="pl-PL" sz="2200" dirty="0" smtClean="0"/>
              <a:t> </a:t>
            </a:r>
            <a:r>
              <a:rPr lang="pl-PL" sz="2200" dirty="0" err="1" smtClean="0"/>
              <a:t>strategy</a:t>
            </a:r>
            <a:endParaRPr lang="pl-PL" sz="2200" dirty="0" smtClean="0"/>
          </a:p>
          <a:p>
            <a:pPr>
              <a:lnSpc>
                <a:spcPct val="80000"/>
              </a:lnSpc>
              <a:spcBef>
                <a:spcPct val="55000"/>
              </a:spcBef>
              <a:buClrTx/>
            </a:pPr>
            <a:r>
              <a:rPr lang="pl-PL" sz="2200" dirty="0" err="1" smtClean="0"/>
              <a:t>Remittances</a:t>
            </a:r>
            <a:r>
              <a:rPr lang="pl-PL" sz="2200" dirty="0" smtClean="0"/>
              <a:t> as a </a:t>
            </a:r>
            <a:r>
              <a:rPr lang="pl-PL" sz="2200" dirty="0" err="1" smtClean="0"/>
              <a:t>means</a:t>
            </a:r>
            <a:r>
              <a:rPr lang="pl-PL" sz="2200" dirty="0" smtClean="0"/>
              <a:t> </a:t>
            </a:r>
            <a:r>
              <a:rPr lang="pl-PL" sz="2200" dirty="0" err="1" smtClean="0"/>
              <a:t>towards</a:t>
            </a:r>
            <a:r>
              <a:rPr lang="pl-PL" sz="2200" dirty="0" smtClean="0"/>
              <a:t> </a:t>
            </a:r>
            <a:r>
              <a:rPr lang="pl-PL" sz="2200" dirty="0" err="1" smtClean="0"/>
              <a:t>consumption</a:t>
            </a:r>
            <a:r>
              <a:rPr lang="pl-PL" sz="2200" dirty="0" smtClean="0"/>
              <a:t> </a:t>
            </a:r>
            <a:r>
              <a:rPr lang="pl-PL" sz="2200" dirty="0" err="1" smtClean="0"/>
              <a:t>smoothing</a:t>
            </a:r>
            <a:endParaRPr lang="pl-PL" sz="2200" dirty="0" smtClean="0"/>
          </a:p>
          <a:p>
            <a:pPr>
              <a:lnSpc>
                <a:spcPct val="80000"/>
              </a:lnSpc>
              <a:spcBef>
                <a:spcPct val="55000"/>
              </a:spcBef>
              <a:buClrTx/>
              <a:buNone/>
            </a:pPr>
            <a:endParaRPr lang="pl-PL" sz="2200" dirty="0" smtClean="0"/>
          </a:p>
          <a:p>
            <a:pPr>
              <a:lnSpc>
                <a:spcPct val="80000"/>
              </a:lnSpc>
              <a:spcBef>
                <a:spcPct val="55000"/>
              </a:spcBef>
              <a:buClrTx/>
              <a:buNone/>
            </a:pPr>
            <a:r>
              <a:rPr lang="pl-PL" sz="2200" dirty="0" smtClean="0"/>
              <a:t>	</a:t>
            </a:r>
            <a:r>
              <a:rPr lang="en-US" sz="2200" b="1" dirty="0" smtClean="0"/>
              <a:t>Outcomes of surveys on the local and regional scale:</a:t>
            </a:r>
          </a:p>
          <a:p>
            <a:pPr>
              <a:lnSpc>
                <a:spcPct val="80000"/>
              </a:lnSpc>
              <a:spcBef>
                <a:spcPct val="55000"/>
              </a:spcBef>
              <a:buClrTx/>
            </a:pPr>
            <a:r>
              <a:rPr lang="en-US" sz="2200" dirty="0" smtClean="0"/>
              <a:t>bulk of remittances are spent on consumption: everyday consumption often absorb 90% or more of remittances </a:t>
            </a:r>
          </a:p>
          <a:p>
            <a:pPr>
              <a:lnSpc>
                <a:spcPct val="80000"/>
              </a:lnSpc>
              <a:spcBef>
                <a:spcPct val="55000"/>
              </a:spcBef>
              <a:buClrTx/>
            </a:pPr>
            <a:r>
              <a:rPr lang="en-US" sz="2200" dirty="0" err="1" smtClean="0"/>
              <a:t>Rempel</a:t>
            </a:r>
            <a:r>
              <a:rPr lang="en-US" sz="2200" dirty="0" smtClean="0"/>
              <a:t> and </a:t>
            </a:r>
            <a:r>
              <a:rPr lang="en-US" sz="2200" dirty="0" err="1" smtClean="0"/>
              <a:t>Lobdell</a:t>
            </a:r>
            <a:r>
              <a:rPr lang="en-US" sz="2200" dirty="0" smtClean="0"/>
              <a:t> (1978): 50 remittance-use studies (ILO survey) – conclusion: most of the money remitted is used for increased consumption, education and better housing; </a:t>
            </a:r>
          </a:p>
          <a:p>
            <a:pPr>
              <a:lnSpc>
                <a:spcPct val="80000"/>
              </a:lnSpc>
              <a:spcBef>
                <a:spcPct val="55000"/>
              </a:spcBef>
              <a:buClrTx/>
            </a:pPr>
            <a:r>
              <a:rPr lang="en-US" sz="2200" dirty="0" smtClean="0"/>
              <a:t>Mexico: over 90% of remittances and about 70% of savings were spent on consumption, primarily on food, clothing, consumer goods and housing</a:t>
            </a:r>
            <a:endParaRPr lang="pl-PL" sz="2200" dirty="0" smtClean="0"/>
          </a:p>
          <a:p>
            <a:pPr>
              <a:lnSpc>
                <a:spcPct val="80000"/>
              </a:lnSpc>
              <a:spcBef>
                <a:spcPct val="55000"/>
              </a:spcBef>
              <a:buClrTx/>
            </a:pPr>
            <a:r>
              <a:rPr lang="pl-PL" sz="2200" b="1" dirty="0" err="1" smtClean="0"/>
              <a:t>r</a:t>
            </a:r>
            <a:r>
              <a:rPr lang="en-US" sz="2200" b="1" dirty="0" err="1" smtClean="0"/>
              <a:t>emittances</a:t>
            </a:r>
            <a:r>
              <a:rPr lang="en-US" sz="2200" b="1" dirty="0" smtClean="0"/>
              <a:t> as a source of capital needed to finance basic needs – necessary to survive</a:t>
            </a:r>
            <a:endParaRPr lang="pl-PL" sz="2200" b="1" dirty="0" smtClean="0"/>
          </a:p>
          <a:p>
            <a:pPr>
              <a:lnSpc>
                <a:spcPct val="80000"/>
              </a:lnSpc>
              <a:spcBef>
                <a:spcPct val="55000"/>
              </a:spcBef>
              <a:buClrTx/>
            </a:pPr>
            <a:r>
              <a:rPr lang="en-US" sz="2200" b="1" dirty="0" smtClean="0"/>
              <a:t>remittances are targeted overwhelmingly to housing, purchase of other real property, very little is left for productive investment</a:t>
            </a:r>
            <a:r>
              <a:rPr lang="pl-PL" sz="2200" b="1" dirty="0" smtClean="0"/>
              <a:t>.</a:t>
            </a:r>
            <a:endParaRPr lang="en-US" sz="2200" b="1" dirty="0" smtClean="0"/>
          </a:p>
        </p:txBody>
      </p:sp>
      <p:sp>
        <p:nvSpPr>
          <p:cNvPr id="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spTree>
    <p:extLst>
      <p:ext uri="{BB962C8B-B14F-4D97-AF65-F5344CB8AC3E}">
        <p14:creationId xmlns:p14="http://schemas.microsoft.com/office/powerpoint/2010/main" val="31674165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304800" y="764704"/>
            <a:ext cx="8839200" cy="6093296"/>
          </a:xfrm>
        </p:spPr>
        <p:txBody>
          <a:bodyPr>
            <a:normAutofit lnSpcReduction="10000"/>
          </a:bodyPr>
          <a:lstStyle/>
          <a:p>
            <a:pPr>
              <a:lnSpc>
                <a:spcPct val="80000"/>
              </a:lnSpc>
              <a:spcBef>
                <a:spcPct val="55000"/>
              </a:spcBef>
              <a:buFont typeface="Wingdings" pitchFamily="2" charset="2"/>
              <a:buNone/>
            </a:pPr>
            <a:r>
              <a:rPr lang="pl-PL" sz="2000" dirty="0"/>
              <a:t>	</a:t>
            </a:r>
            <a:r>
              <a:rPr lang="pl-PL" sz="2000" b="1" dirty="0" err="1" smtClean="0"/>
              <a:t>Controversies</a:t>
            </a:r>
            <a:r>
              <a:rPr lang="pl-PL" sz="2000" b="1" dirty="0" smtClean="0"/>
              <a:t> – </a:t>
            </a:r>
            <a:r>
              <a:rPr lang="pl-PL" sz="2000" b="1" dirty="0" err="1" smtClean="0"/>
              <a:t>impact</a:t>
            </a:r>
            <a:r>
              <a:rPr lang="pl-PL" sz="2000" b="1" dirty="0" smtClean="0"/>
              <a:t> on investment </a:t>
            </a:r>
            <a:r>
              <a:rPr lang="pl-PL" sz="2000" b="1" dirty="0" err="1" smtClean="0"/>
              <a:t>activity</a:t>
            </a:r>
            <a:r>
              <a:rPr lang="pl-PL" sz="2000" b="1" dirty="0" smtClean="0"/>
              <a:t>?</a:t>
            </a:r>
          </a:p>
          <a:p>
            <a:pPr>
              <a:lnSpc>
                <a:spcPct val="80000"/>
              </a:lnSpc>
              <a:spcBef>
                <a:spcPct val="55000"/>
              </a:spcBef>
              <a:buClrTx/>
            </a:pPr>
            <a:r>
              <a:rPr lang="en-US" sz="2000" dirty="0" smtClean="0"/>
              <a:t>Should we really expect an investment effect of remittances?</a:t>
            </a:r>
          </a:p>
          <a:p>
            <a:pPr>
              <a:lnSpc>
                <a:spcPct val="80000"/>
              </a:lnSpc>
              <a:spcBef>
                <a:spcPct val="55000"/>
              </a:spcBef>
              <a:buClrTx/>
              <a:buNone/>
            </a:pPr>
            <a:r>
              <a:rPr lang="pl-PL" sz="2000" dirty="0" smtClean="0"/>
              <a:t>	</a:t>
            </a:r>
            <a:r>
              <a:rPr lang="pl-PL" sz="2000" dirty="0" smtClean="0">
                <a:sym typeface="Wingdings" pitchFamily="2" charset="2"/>
              </a:rPr>
              <a:t> </a:t>
            </a:r>
            <a:r>
              <a:rPr lang="en-US" sz="2000" dirty="0" smtClean="0"/>
              <a:t>Poor public services and infrastructure </a:t>
            </a:r>
            <a:r>
              <a:rPr lang="pl-PL" sz="2000" dirty="0" smtClean="0"/>
              <a:t>plus market </a:t>
            </a:r>
            <a:r>
              <a:rPr lang="pl-PL" sz="2000" dirty="0" err="1" smtClean="0"/>
              <a:t>failures</a:t>
            </a:r>
            <a:r>
              <a:rPr lang="pl-PL" sz="2000" dirty="0" smtClean="0"/>
              <a:t> </a:t>
            </a:r>
            <a:r>
              <a:rPr lang="pl-PL" sz="2000" dirty="0" smtClean="0">
                <a:sym typeface="Wingdings" pitchFamily="2" charset="2"/>
              </a:rPr>
              <a:t> </a:t>
            </a:r>
            <a:r>
              <a:rPr lang="pl-PL" sz="2000" dirty="0" err="1" smtClean="0">
                <a:sym typeface="Wingdings" pitchFamily="2" charset="2"/>
              </a:rPr>
              <a:t>opportunities</a:t>
            </a:r>
            <a:r>
              <a:rPr lang="pl-PL" sz="2000" dirty="0" smtClean="0">
                <a:sym typeface="Wingdings" pitchFamily="2" charset="2"/>
              </a:rPr>
              <a:t>’ </a:t>
            </a:r>
            <a:r>
              <a:rPr lang="pl-PL" sz="2000" dirty="0" err="1" smtClean="0">
                <a:sym typeface="Wingdings" pitchFamily="2" charset="2"/>
              </a:rPr>
              <a:t>structure</a:t>
            </a:r>
            <a:r>
              <a:rPr lang="pl-PL" sz="2000" dirty="0" smtClean="0">
                <a:sym typeface="Wingdings" pitchFamily="2" charset="2"/>
              </a:rPr>
              <a:t>…</a:t>
            </a:r>
            <a:endParaRPr lang="en-US" sz="2000" dirty="0" smtClean="0"/>
          </a:p>
          <a:p>
            <a:pPr>
              <a:lnSpc>
                <a:spcPct val="80000"/>
              </a:lnSpc>
              <a:spcBef>
                <a:spcPct val="55000"/>
              </a:spcBef>
              <a:buClrTx/>
            </a:pPr>
            <a:r>
              <a:rPr lang="en-US" sz="2000" dirty="0" smtClean="0"/>
              <a:t>A lack of well-functioning factor markets (rural credit market!) </a:t>
            </a:r>
            <a:r>
              <a:rPr lang="pl-PL" sz="2000" dirty="0" smtClean="0">
                <a:sym typeface="Wingdings" pitchFamily="2" charset="2"/>
              </a:rPr>
              <a:t></a:t>
            </a:r>
            <a:r>
              <a:rPr lang="en-US" sz="2000" dirty="0" smtClean="0"/>
              <a:t> migrants as a kind of financial intermediaries. </a:t>
            </a:r>
          </a:p>
          <a:p>
            <a:pPr>
              <a:lnSpc>
                <a:spcPct val="80000"/>
              </a:lnSpc>
              <a:spcBef>
                <a:spcPct val="55000"/>
              </a:spcBef>
              <a:buClrTx/>
            </a:pPr>
            <a:r>
              <a:rPr lang="en-US" sz="2000" dirty="0" smtClean="0"/>
              <a:t>Massey</a:t>
            </a:r>
            <a:r>
              <a:rPr lang="pl-PL" sz="2000" dirty="0" smtClean="0"/>
              <a:t> (1990)</a:t>
            </a:r>
            <a:r>
              <a:rPr lang="en-US" sz="2000" dirty="0" smtClean="0"/>
              <a:t>: to </a:t>
            </a:r>
            <a:r>
              <a:rPr lang="en-US" sz="2000" i="1" dirty="0" smtClean="0"/>
              <a:t>‘expect migrants to be proficient at turning savings into production is unrealistic. Migration will have larger effect when local institutions exist to gather savings and make them available for producers</a:t>
            </a:r>
            <a:r>
              <a:rPr lang="en-US" sz="2000" dirty="0" smtClean="0"/>
              <a:t>’. </a:t>
            </a:r>
          </a:p>
          <a:p>
            <a:pPr>
              <a:lnSpc>
                <a:spcPct val="80000"/>
              </a:lnSpc>
              <a:spcBef>
                <a:spcPct val="55000"/>
              </a:spcBef>
              <a:buClrTx/>
              <a:buNone/>
            </a:pPr>
            <a:r>
              <a:rPr lang="pl-PL" sz="2000" dirty="0" smtClean="0"/>
              <a:t>	</a:t>
            </a:r>
            <a:r>
              <a:rPr lang="pl-PL" sz="2000" b="1" dirty="0" smtClean="0"/>
              <a:t>BUT STILL</a:t>
            </a:r>
            <a:r>
              <a:rPr lang="en-US" sz="2000" b="1" dirty="0" smtClean="0"/>
              <a:t>:</a:t>
            </a:r>
            <a:endParaRPr lang="en-US" sz="2000" b="1" dirty="0" smtClean="0"/>
          </a:p>
          <a:p>
            <a:pPr>
              <a:lnSpc>
                <a:spcPct val="80000"/>
              </a:lnSpc>
              <a:spcBef>
                <a:spcPct val="55000"/>
              </a:spcBef>
              <a:buClrTx/>
            </a:pPr>
            <a:r>
              <a:rPr lang="en-US" sz="2000" dirty="0" smtClean="0"/>
              <a:t>Massey and Durand found that always under 50% was spent on production but in many places the effect on production was substantial</a:t>
            </a:r>
          </a:p>
          <a:p>
            <a:pPr>
              <a:lnSpc>
                <a:spcPct val="80000"/>
              </a:lnSpc>
              <a:spcBef>
                <a:spcPct val="55000"/>
              </a:spcBef>
              <a:buClrTx/>
            </a:pPr>
            <a:r>
              <a:rPr lang="en-US" sz="2000" dirty="0" smtClean="0"/>
              <a:t>Remittances enabled many communities to overcome capital constraints and finance public goods (parks, churches, </a:t>
            </a:r>
            <a:r>
              <a:rPr lang="en-US" sz="2000" dirty="0" smtClean="0"/>
              <a:t>schools)</a:t>
            </a:r>
            <a:endParaRPr lang="en-US" sz="2000" dirty="0" smtClean="0"/>
          </a:p>
          <a:p>
            <a:pPr>
              <a:lnSpc>
                <a:spcPct val="80000"/>
              </a:lnSpc>
              <a:spcBef>
                <a:spcPct val="55000"/>
              </a:spcBef>
              <a:buClrTx/>
            </a:pPr>
            <a:r>
              <a:rPr lang="en-US" sz="2000" dirty="0" smtClean="0"/>
              <a:t>Remittances have been critical to the capitalization of migrant owned businesses. E.g. 31% of migrants in Guadalajara used remittances from USA to set up a business; sometimes the share of companies granted by immigrants is higher than 60%</a:t>
            </a:r>
          </a:p>
          <a:p>
            <a:pPr>
              <a:lnSpc>
                <a:spcPct val="80000"/>
              </a:lnSpc>
              <a:spcBef>
                <a:spcPct val="55000"/>
              </a:spcBef>
              <a:buFont typeface="Wingdings" pitchFamily="2" charset="2"/>
              <a:buNone/>
            </a:pPr>
            <a:r>
              <a:rPr lang="en-US" sz="2000" dirty="0"/>
              <a:t>	</a:t>
            </a:r>
          </a:p>
        </p:txBody>
      </p:sp>
      <p:sp>
        <p:nvSpPr>
          <p:cNvPr id="6" name="Rectangle 2"/>
          <p:cNvSpPr>
            <a:spLocks noGrp="1" noChangeArrowheads="1"/>
          </p:cNvSpPr>
          <p:nvPr>
            <p:ph type="title"/>
          </p:nvPr>
        </p:nvSpPr>
        <p:spPr>
          <a:xfrm>
            <a:off x="381000" y="0"/>
            <a:ext cx="8763000" cy="571505"/>
          </a:xfrm>
        </p:spPr>
        <p:txBody>
          <a:bodyPr>
            <a:normAutofit/>
          </a:bodyPr>
          <a:lstStyle/>
          <a:p>
            <a:pPr algn="l"/>
            <a:r>
              <a:rPr lang="pl-PL" sz="2800" b="1" dirty="0" err="1">
                <a:solidFill>
                  <a:srgbClr val="002060"/>
                </a:solidFill>
                <a:cs typeface="Arial" pitchFamily="34" charset="0"/>
              </a:rPr>
              <a:t>Potential</a:t>
            </a:r>
            <a:r>
              <a:rPr lang="pl-PL" sz="2800" b="1" dirty="0">
                <a:solidFill>
                  <a:srgbClr val="002060"/>
                </a:solidFill>
                <a:cs typeface="Arial" pitchFamily="34" charset="0"/>
              </a:rPr>
              <a:t> </a:t>
            </a:r>
            <a:r>
              <a:rPr lang="pl-PL" sz="2800" b="1" dirty="0" err="1">
                <a:solidFill>
                  <a:srgbClr val="002060"/>
                </a:solidFill>
                <a:cs typeface="Arial" pitchFamily="34" charset="0"/>
              </a:rPr>
              <a:t>impacts</a:t>
            </a:r>
            <a:r>
              <a:rPr lang="pl-PL" sz="2800" b="1" dirty="0">
                <a:solidFill>
                  <a:srgbClr val="002060"/>
                </a:solidFill>
                <a:cs typeface="Arial" pitchFamily="34" charset="0"/>
              </a:rPr>
              <a:t> - </a:t>
            </a:r>
            <a:r>
              <a:rPr lang="en-US" sz="2800" b="1" dirty="0">
                <a:solidFill>
                  <a:srgbClr val="002060"/>
                </a:solidFill>
                <a:cs typeface="Arial" pitchFamily="34" charset="0"/>
              </a:rPr>
              <a:t>remittances</a:t>
            </a:r>
            <a:endParaRPr lang="pl-PL" sz="2800" b="1" dirty="0">
              <a:solidFill>
                <a:srgbClr val="002060"/>
              </a:solidFill>
              <a:cs typeface="Arial" pitchFamily="34" charset="0"/>
            </a:endParaRPr>
          </a:p>
        </p:txBody>
      </p:sp>
    </p:spTree>
    <p:extLst>
      <p:ext uri="{BB962C8B-B14F-4D97-AF65-F5344CB8AC3E}">
        <p14:creationId xmlns:p14="http://schemas.microsoft.com/office/powerpoint/2010/main" val="32468209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3"/>
          <p:cNvSpPr>
            <a:spLocks noGrp="1" noChangeArrowheads="1"/>
          </p:cNvSpPr>
          <p:nvPr>
            <p:ph type="body" idx="1"/>
          </p:nvPr>
        </p:nvSpPr>
        <p:spPr>
          <a:xfrm>
            <a:off x="304800" y="692696"/>
            <a:ext cx="8839200" cy="5328693"/>
          </a:xfrm>
        </p:spPr>
        <p:txBody>
          <a:bodyPr/>
          <a:lstStyle/>
          <a:p>
            <a:pPr>
              <a:lnSpc>
                <a:spcPct val="90000"/>
              </a:lnSpc>
              <a:spcBef>
                <a:spcPts val="1800"/>
              </a:spcBef>
              <a:buNone/>
            </a:pPr>
            <a:r>
              <a:rPr lang="en-US" sz="2000" b="1" dirty="0" smtClean="0"/>
              <a:t>	</a:t>
            </a:r>
            <a:r>
              <a:rPr lang="en-US" sz="2000" b="1" dirty="0" smtClean="0">
                <a:cs typeface="Arial" charset="0"/>
              </a:rPr>
              <a:t>Migration and inequality:</a:t>
            </a:r>
            <a:endParaRPr lang="en-US" sz="2000" b="1" dirty="0"/>
          </a:p>
          <a:p>
            <a:pPr>
              <a:lnSpc>
                <a:spcPct val="90000"/>
              </a:lnSpc>
              <a:spcBef>
                <a:spcPts val="2400"/>
              </a:spcBef>
              <a:buClrTx/>
              <a:buFont typeface="Wingdings" pitchFamily="2" charset="2"/>
              <a:buChar char="q"/>
            </a:pPr>
            <a:r>
              <a:rPr lang="en-US" sz="2000" dirty="0" smtClean="0">
                <a:cs typeface="Arial" charset="0"/>
              </a:rPr>
              <a:t>A </a:t>
            </a:r>
            <a:r>
              <a:rPr lang="en-US" sz="2000" dirty="0">
                <a:cs typeface="Arial" charset="0"/>
              </a:rPr>
              <a:t>study covering 74 low and middle income countries (Adams and Page): </a:t>
            </a:r>
            <a:r>
              <a:rPr lang="en-US" sz="2000" b="1" dirty="0">
                <a:cs typeface="Arial" charset="0"/>
              </a:rPr>
              <a:t>positive correlation between remittances and poverty </a:t>
            </a:r>
            <a:r>
              <a:rPr lang="en-US" sz="2000" b="1" dirty="0" smtClean="0">
                <a:cs typeface="Arial" charset="0"/>
              </a:rPr>
              <a:t>alleviation </a:t>
            </a:r>
            <a:r>
              <a:rPr lang="en-US" sz="2000" b="1" dirty="0" smtClean="0">
                <a:cs typeface="Arial" charset="0"/>
                <a:sym typeface="Wingdings" pitchFamily="2" charset="2"/>
              </a:rPr>
              <a:t> </a:t>
            </a:r>
            <a:r>
              <a:rPr lang="en-US" sz="2000" dirty="0" smtClean="0">
                <a:cs typeface="Arial" charset="0"/>
                <a:sym typeface="Wingdings" pitchFamily="2" charset="2"/>
              </a:rPr>
              <a:t>a</a:t>
            </a:r>
            <a:r>
              <a:rPr lang="en-US" sz="2000" dirty="0" smtClean="0">
                <a:cs typeface="Arial" charset="0"/>
              </a:rPr>
              <a:t> </a:t>
            </a:r>
            <a:r>
              <a:rPr lang="en-US" sz="2000" dirty="0">
                <a:cs typeface="Arial" charset="0"/>
              </a:rPr>
              <a:t>10% increase in the share of remittances in country GDP would lead to 1.2 percentage point decrease in the persons living on less than 1 USD per day and also reduce the depth of poverty. </a:t>
            </a:r>
            <a:endParaRPr lang="en-US" sz="2000" dirty="0"/>
          </a:p>
          <a:p>
            <a:pPr>
              <a:lnSpc>
                <a:spcPct val="90000"/>
              </a:lnSpc>
              <a:spcBef>
                <a:spcPts val="2400"/>
              </a:spcBef>
              <a:buClrTx/>
              <a:buFont typeface="Wingdings" pitchFamily="2" charset="2"/>
              <a:buChar char="q"/>
            </a:pPr>
            <a:r>
              <a:rPr lang="en-US" sz="2000" dirty="0" smtClean="0">
                <a:cs typeface="Arial" charset="0"/>
              </a:rPr>
              <a:t>Stark</a:t>
            </a:r>
            <a:r>
              <a:rPr lang="en-US" sz="2000" dirty="0">
                <a:cs typeface="Arial" charset="0"/>
              </a:rPr>
              <a:t>, Taylor and </a:t>
            </a:r>
            <a:r>
              <a:rPr lang="en-US" sz="2000" dirty="0" err="1">
                <a:cs typeface="Arial" charset="0"/>
              </a:rPr>
              <a:t>Yitzhaki</a:t>
            </a:r>
            <a:r>
              <a:rPr lang="en-US" sz="2000" dirty="0">
                <a:cs typeface="Arial" charset="0"/>
              </a:rPr>
              <a:t> (1986): migration initially entails costs and risks</a:t>
            </a:r>
            <a:r>
              <a:rPr lang="en-US" sz="2000" dirty="0"/>
              <a:t> - </a:t>
            </a:r>
            <a:r>
              <a:rPr lang="en-US" sz="2000" dirty="0">
                <a:cs typeface="Arial" charset="0"/>
              </a:rPr>
              <a:t>pioneer migrants tend to come from households at the upper-middle or top of the income distribution </a:t>
            </a:r>
            <a:r>
              <a:rPr lang="en-US" sz="2000" dirty="0">
                <a:cs typeface="Arial" charset="0"/>
                <a:sym typeface="Wingdings" pitchFamily="2" charset="2"/>
              </a:rPr>
              <a:t></a:t>
            </a:r>
            <a:r>
              <a:rPr lang="en-US" sz="2000" dirty="0">
                <a:cs typeface="Arial" charset="0"/>
              </a:rPr>
              <a:t> income sent home will likely widen income inequalities. Over time migrants win access to migrant </a:t>
            </a:r>
            <a:r>
              <a:rPr lang="en-US" sz="2000" dirty="0" err="1">
                <a:cs typeface="Arial" charset="0"/>
              </a:rPr>
              <a:t>labour</a:t>
            </a:r>
            <a:r>
              <a:rPr lang="en-US" sz="2000" dirty="0">
                <a:cs typeface="Arial" charset="0"/>
              </a:rPr>
              <a:t> markets, due to networks migration is less and less selective – migration may have an equalizing effect on income </a:t>
            </a:r>
            <a:r>
              <a:rPr lang="en-US" sz="2000" dirty="0" smtClean="0">
                <a:cs typeface="Arial" charset="0"/>
              </a:rPr>
              <a:t>distribution </a:t>
            </a:r>
            <a:r>
              <a:rPr lang="en-US" sz="2000" dirty="0" smtClean="0">
                <a:cs typeface="Arial" charset="0"/>
                <a:sym typeface="Wingdings" pitchFamily="2" charset="2"/>
              </a:rPr>
              <a:t> </a:t>
            </a:r>
            <a:r>
              <a:rPr lang="en-US" sz="2000" b="1" dirty="0" smtClean="0">
                <a:cs typeface="Arial" charset="0"/>
                <a:sym typeface="Wingdings" pitchFamily="2" charset="2"/>
              </a:rPr>
              <a:t>positive impact on equality in the long-term</a:t>
            </a:r>
            <a:r>
              <a:rPr lang="en-US" sz="2000" dirty="0" smtClean="0"/>
              <a:t>.</a:t>
            </a:r>
          </a:p>
          <a:p>
            <a:pPr>
              <a:lnSpc>
                <a:spcPct val="90000"/>
              </a:lnSpc>
              <a:spcBef>
                <a:spcPts val="2400"/>
              </a:spcBef>
              <a:buClrTx/>
              <a:buFont typeface="Wingdings" pitchFamily="2" charset="2"/>
              <a:buChar char="q"/>
            </a:pPr>
            <a:r>
              <a:rPr lang="en-US" sz="2000" dirty="0" smtClean="0"/>
              <a:t>Additional effects: internal vs. international mobility; structure of migration.</a:t>
            </a:r>
            <a:endParaRPr lang="en-US" sz="2000" dirty="0"/>
          </a:p>
        </p:txBody>
      </p:sp>
      <p:sp>
        <p:nvSpPr>
          <p:cNvPr id="5" name="Rectangle 2"/>
          <p:cNvSpPr txBox="1">
            <a:spLocks noChangeArrowheads="1"/>
          </p:cNvSpPr>
          <p:nvPr/>
        </p:nvSpPr>
        <p:spPr bwMode="auto">
          <a:xfrm>
            <a:off x="381000" y="0"/>
            <a:ext cx="8763000" cy="57150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pl-PL" sz="2800" b="1" i="0" u="none" strike="noStrike" kern="0" cap="none" spc="0" normalizeH="0" baseline="0" noProof="0" dirty="0" err="1" smtClean="0">
                <a:ln>
                  <a:noFill/>
                </a:ln>
                <a:solidFill>
                  <a:schemeClr val="tx2"/>
                </a:solidFill>
                <a:effectLst/>
                <a:uLnTx/>
                <a:uFillTx/>
                <a:latin typeface="+mj-lt"/>
                <a:ea typeface="+mj-ea"/>
                <a:cs typeface="Arial" charset="0"/>
              </a:rPr>
              <a:t>Potential</a:t>
            </a:r>
            <a:r>
              <a:rPr kumimoji="0" lang="pl-PL" sz="2800" b="1" i="0" u="none" strike="noStrike" kern="0" cap="none" spc="0" normalizeH="0" baseline="0" noProof="0" dirty="0" smtClean="0">
                <a:ln>
                  <a:noFill/>
                </a:ln>
                <a:solidFill>
                  <a:schemeClr val="tx2"/>
                </a:solidFill>
                <a:effectLst/>
                <a:uLnTx/>
                <a:uFillTx/>
                <a:latin typeface="+mj-lt"/>
                <a:ea typeface="+mj-ea"/>
                <a:cs typeface="Arial" charset="0"/>
              </a:rPr>
              <a:t> </a:t>
            </a:r>
            <a:r>
              <a:rPr kumimoji="0" lang="pl-PL" sz="2800" b="1" i="0" u="none" strike="noStrike" kern="0" cap="none" spc="0" normalizeH="0" baseline="0" noProof="0" dirty="0" err="1" smtClean="0">
                <a:ln>
                  <a:noFill/>
                </a:ln>
                <a:solidFill>
                  <a:schemeClr val="tx2"/>
                </a:solidFill>
                <a:effectLst/>
                <a:uLnTx/>
                <a:uFillTx/>
                <a:latin typeface="+mj-lt"/>
                <a:ea typeface="+mj-ea"/>
                <a:cs typeface="Arial" charset="0"/>
              </a:rPr>
              <a:t>impacts</a:t>
            </a:r>
            <a:r>
              <a:rPr kumimoji="0" lang="pl-PL" sz="2800" b="1" i="0" u="none" strike="noStrike" kern="0" cap="none" spc="0" normalizeH="0" baseline="0" noProof="0" dirty="0" smtClean="0">
                <a:ln>
                  <a:noFill/>
                </a:ln>
                <a:solidFill>
                  <a:schemeClr val="tx2"/>
                </a:solidFill>
                <a:effectLst/>
                <a:uLnTx/>
                <a:uFillTx/>
                <a:latin typeface="+mj-lt"/>
                <a:ea typeface="+mj-ea"/>
                <a:cs typeface="Arial" charset="0"/>
              </a:rPr>
              <a:t> - </a:t>
            </a:r>
            <a:r>
              <a:rPr kumimoji="0" lang="en-US" sz="2800" b="1" i="0" u="none" strike="noStrike" kern="0" cap="none" spc="0" normalizeH="0" baseline="0" noProof="0" dirty="0" smtClean="0">
                <a:ln>
                  <a:noFill/>
                </a:ln>
                <a:solidFill>
                  <a:schemeClr val="tx2"/>
                </a:solidFill>
                <a:effectLst/>
                <a:uLnTx/>
                <a:uFillTx/>
                <a:latin typeface="+mj-lt"/>
                <a:ea typeface="+mj-ea"/>
                <a:cs typeface="Arial" charset="0"/>
              </a:rPr>
              <a:t>remittances</a:t>
            </a:r>
            <a:endParaRPr kumimoji="0" lang="pl-PL" sz="2800" b="1" i="0" u="none" strike="noStrike" kern="0" cap="none" spc="0" normalizeH="0" baseline="0" noProof="0" dirty="0">
              <a:ln>
                <a:noFill/>
              </a:ln>
              <a:solidFill>
                <a:schemeClr val="tx2"/>
              </a:solidFill>
              <a:effectLst/>
              <a:uLnTx/>
              <a:uFillTx/>
              <a:latin typeface="+mj-lt"/>
              <a:ea typeface="+mj-ea"/>
              <a:cs typeface="Times New Roman" pitchFamily="18" charset="0"/>
            </a:endParaRPr>
          </a:p>
        </p:txBody>
      </p:sp>
    </p:spTree>
    <p:extLst>
      <p:ext uri="{BB962C8B-B14F-4D97-AF65-F5344CB8AC3E}">
        <p14:creationId xmlns:p14="http://schemas.microsoft.com/office/powerpoint/2010/main" val="17222542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304800" y="620688"/>
            <a:ext cx="8839200" cy="6237312"/>
          </a:xfrm>
        </p:spPr>
        <p:txBody>
          <a:bodyPr>
            <a:normAutofit fontScale="92500" lnSpcReduction="10000"/>
          </a:bodyPr>
          <a:lstStyle/>
          <a:p>
            <a:pPr>
              <a:lnSpc>
                <a:spcPct val="80000"/>
              </a:lnSpc>
              <a:spcBef>
                <a:spcPts val="1800"/>
              </a:spcBef>
              <a:buNone/>
            </a:pPr>
            <a:r>
              <a:rPr lang="pl-PL" sz="2200" dirty="0"/>
              <a:t>	</a:t>
            </a:r>
            <a:r>
              <a:rPr lang="en-US" sz="2000" b="1" dirty="0"/>
              <a:t>Social remittances: </a:t>
            </a:r>
            <a:r>
              <a:rPr lang="en-US" sz="2000" dirty="0"/>
              <a:t>flows of </a:t>
            </a:r>
            <a:r>
              <a:rPr lang="en-GB" sz="2000" dirty="0"/>
              <a:t>of ideas, norms impacting socio-economic structures in sending communities (social, class and ethnic hierarchies), traditional care arrangements, family structure, gender relations or particular modes of behaviour (culture of migration, entrepreneurship) </a:t>
            </a:r>
            <a:r>
              <a:rPr lang="en-GB" sz="2000" dirty="0" smtClean="0"/>
              <a:t>(</a:t>
            </a:r>
            <a:r>
              <a:rPr lang="en-GB" sz="2000" dirty="0"/>
              <a:t>de Haas 2009; Levitt and </a:t>
            </a:r>
            <a:r>
              <a:rPr lang="en-GB" sz="2000" dirty="0" err="1"/>
              <a:t>Lamba</a:t>
            </a:r>
            <a:r>
              <a:rPr lang="en-GB" sz="2000" dirty="0"/>
              <a:t>-Nieves 2011).</a:t>
            </a:r>
            <a:endParaRPr lang="pl-PL" sz="2000" dirty="0"/>
          </a:p>
          <a:p>
            <a:pPr>
              <a:lnSpc>
                <a:spcPct val="80000"/>
              </a:lnSpc>
              <a:spcBef>
                <a:spcPts val="1800"/>
              </a:spcBef>
              <a:buFont typeface="Wingdings" pitchFamily="2" charset="2"/>
              <a:buNone/>
            </a:pPr>
            <a:r>
              <a:rPr lang="pl-PL" sz="2200" dirty="0" smtClean="0"/>
              <a:t>	</a:t>
            </a:r>
            <a:r>
              <a:rPr lang="pl-PL" sz="2200" b="1" dirty="0" err="1" smtClean="0"/>
              <a:t>Empirical</a:t>
            </a:r>
            <a:r>
              <a:rPr lang="pl-PL" sz="2200" b="1" dirty="0" smtClean="0"/>
              <a:t> </a:t>
            </a:r>
            <a:r>
              <a:rPr lang="pl-PL" sz="2200" b="1" dirty="0" err="1" smtClean="0"/>
              <a:t>evidence</a:t>
            </a:r>
            <a:r>
              <a:rPr lang="pl-PL" sz="2200" b="1" dirty="0" smtClean="0"/>
              <a:t>:</a:t>
            </a:r>
          </a:p>
          <a:p>
            <a:pPr lvl="1">
              <a:lnSpc>
                <a:spcPct val="80000"/>
              </a:lnSpc>
              <a:spcBef>
                <a:spcPts val="1800"/>
              </a:spcBef>
              <a:buClrTx/>
            </a:pPr>
            <a:r>
              <a:rPr lang="pl-PL" sz="2200" dirty="0" err="1" smtClean="0"/>
              <a:t>migration</a:t>
            </a:r>
            <a:r>
              <a:rPr lang="pl-PL" sz="2200" dirty="0" smtClean="0"/>
              <a:t> and hierarchy/</a:t>
            </a:r>
            <a:r>
              <a:rPr lang="pl-PL" sz="2200" dirty="0" err="1" smtClean="0"/>
              <a:t>prestige</a:t>
            </a:r>
            <a:r>
              <a:rPr lang="pl-PL" sz="2200" dirty="0" smtClean="0"/>
              <a:t>… </a:t>
            </a:r>
            <a:r>
              <a:rPr lang="pl-PL" sz="2200" dirty="0" err="1" smtClean="0"/>
              <a:t>consequences</a:t>
            </a:r>
            <a:r>
              <a:rPr lang="pl-PL" sz="2200" dirty="0" smtClean="0"/>
              <a:t> for </a:t>
            </a:r>
            <a:r>
              <a:rPr lang="pl-PL" sz="2200" dirty="0" err="1" smtClean="0"/>
              <a:t>social</a:t>
            </a:r>
            <a:r>
              <a:rPr lang="pl-PL" sz="2200" dirty="0" smtClean="0"/>
              <a:t>, </a:t>
            </a:r>
            <a:r>
              <a:rPr lang="pl-PL" sz="2200" dirty="0" err="1" smtClean="0"/>
              <a:t>class</a:t>
            </a:r>
            <a:r>
              <a:rPr lang="pl-PL" sz="2200" dirty="0" smtClean="0"/>
              <a:t> and </a:t>
            </a:r>
            <a:r>
              <a:rPr lang="pl-PL" sz="2200" dirty="0" err="1" smtClean="0"/>
              <a:t>ethnic</a:t>
            </a:r>
            <a:r>
              <a:rPr lang="pl-PL" sz="2200" dirty="0" smtClean="0"/>
              <a:t> </a:t>
            </a:r>
            <a:r>
              <a:rPr lang="pl-PL" sz="2200" dirty="0" err="1" smtClean="0"/>
              <a:t>hierarchies</a:t>
            </a:r>
            <a:r>
              <a:rPr lang="pl-PL" sz="2200" dirty="0" smtClean="0"/>
              <a:t> </a:t>
            </a:r>
            <a:r>
              <a:rPr lang="pl-PL" sz="2200" dirty="0" smtClean="0">
                <a:sym typeface="Wingdings" panose="05000000000000000000" pitchFamily="2" charset="2"/>
              </a:rPr>
              <a:t> </a:t>
            </a:r>
            <a:r>
              <a:rPr lang="pl-PL" sz="2200" dirty="0" err="1" smtClean="0">
                <a:sym typeface="Wingdings" panose="05000000000000000000" pitchFamily="2" charset="2"/>
              </a:rPr>
              <a:t>e.g</a:t>
            </a:r>
            <a:r>
              <a:rPr lang="pl-PL" sz="2200" dirty="0" smtClean="0">
                <a:sym typeface="Wingdings" panose="05000000000000000000" pitchFamily="2" charset="2"/>
              </a:rPr>
              <a:t>. NELM</a:t>
            </a:r>
            <a:endParaRPr lang="pl-PL" sz="2200" dirty="0" smtClean="0"/>
          </a:p>
          <a:p>
            <a:pPr lvl="1">
              <a:lnSpc>
                <a:spcPct val="80000"/>
              </a:lnSpc>
              <a:spcBef>
                <a:spcPts val="1800"/>
              </a:spcBef>
              <a:buClrTx/>
            </a:pPr>
            <a:r>
              <a:rPr lang="pl-PL" sz="2200" dirty="0" err="1" smtClean="0"/>
              <a:t>impact</a:t>
            </a:r>
            <a:r>
              <a:rPr lang="pl-PL" sz="2200" dirty="0" smtClean="0"/>
              <a:t> on </a:t>
            </a:r>
            <a:r>
              <a:rPr lang="pl-PL" sz="2200" dirty="0" err="1" smtClean="0"/>
              <a:t>traditional</a:t>
            </a:r>
            <a:r>
              <a:rPr lang="pl-PL" sz="2200" dirty="0" smtClean="0"/>
              <a:t> </a:t>
            </a:r>
            <a:r>
              <a:rPr lang="pl-PL" sz="2200" dirty="0" err="1" smtClean="0"/>
              <a:t>care</a:t>
            </a:r>
            <a:r>
              <a:rPr lang="pl-PL" sz="2200" dirty="0" smtClean="0"/>
              <a:t> </a:t>
            </a:r>
            <a:r>
              <a:rPr lang="pl-PL" sz="2200" dirty="0" err="1" smtClean="0"/>
              <a:t>arrangements</a:t>
            </a:r>
            <a:r>
              <a:rPr lang="pl-PL" sz="2200" dirty="0" smtClean="0"/>
              <a:t> (</a:t>
            </a:r>
            <a:r>
              <a:rPr lang="pl-PL" sz="2200" dirty="0" err="1" smtClean="0"/>
              <a:t>e.g</a:t>
            </a:r>
            <a:r>
              <a:rPr lang="pl-PL" sz="2200" dirty="0" smtClean="0"/>
              <a:t>. </a:t>
            </a:r>
            <a:r>
              <a:rPr lang="pl-PL" sz="2200" dirty="0" err="1" smtClean="0"/>
              <a:t>elderly</a:t>
            </a:r>
            <a:r>
              <a:rPr lang="pl-PL" sz="2200" dirty="0" smtClean="0"/>
              <a:t> </a:t>
            </a:r>
            <a:r>
              <a:rPr lang="pl-PL" sz="2200" dirty="0" err="1" smtClean="0"/>
              <a:t>care</a:t>
            </a:r>
            <a:r>
              <a:rPr lang="pl-PL" sz="2200" dirty="0" smtClean="0"/>
              <a:t>)</a:t>
            </a:r>
            <a:endParaRPr lang="pl-PL" sz="2200" dirty="0" smtClean="0"/>
          </a:p>
          <a:p>
            <a:pPr lvl="1">
              <a:lnSpc>
                <a:spcPct val="80000"/>
              </a:lnSpc>
              <a:spcBef>
                <a:spcPts val="1800"/>
              </a:spcBef>
              <a:buClrTx/>
            </a:pPr>
            <a:r>
              <a:rPr lang="pl-PL" sz="2200" dirty="0" err="1" smtClean="0"/>
              <a:t>impact</a:t>
            </a:r>
            <a:r>
              <a:rPr lang="pl-PL" sz="2200" dirty="0" smtClean="0"/>
              <a:t> on </a:t>
            </a:r>
            <a:r>
              <a:rPr lang="pl-PL" sz="2200" dirty="0" err="1" smtClean="0"/>
              <a:t>families</a:t>
            </a:r>
            <a:r>
              <a:rPr lang="pl-PL" sz="2200" dirty="0" smtClean="0"/>
              <a:t> </a:t>
            </a:r>
            <a:r>
              <a:rPr lang="pl-PL" sz="2200" dirty="0" err="1" smtClean="0"/>
              <a:t>structure</a:t>
            </a:r>
            <a:endParaRPr lang="pl-PL" sz="2200" dirty="0" smtClean="0"/>
          </a:p>
          <a:p>
            <a:pPr lvl="1">
              <a:lnSpc>
                <a:spcPct val="80000"/>
              </a:lnSpc>
              <a:spcBef>
                <a:spcPts val="1800"/>
              </a:spcBef>
              <a:buClrTx/>
            </a:pPr>
            <a:r>
              <a:rPr lang="pl-PL" sz="2200" dirty="0" err="1" smtClean="0"/>
              <a:t>impact</a:t>
            </a:r>
            <a:r>
              <a:rPr lang="pl-PL" sz="2200" dirty="0" smtClean="0"/>
              <a:t> on </a:t>
            </a:r>
            <a:r>
              <a:rPr lang="pl-PL" sz="2200" dirty="0" err="1" smtClean="0"/>
              <a:t>gender</a:t>
            </a:r>
            <a:r>
              <a:rPr lang="pl-PL" sz="2200" dirty="0" smtClean="0"/>
              <a:t> </a:t>
            </a:r>
            <a:r>
              <a:rPr lang="pl-PL" sz="2200" dirty="0" err="1" smtClean="0"/>
              <a:t>relations</a:t>
            </a:r>
            <a:r>
              <a:rPr lang="pl-PL" sz="2200" dirty="0" smtClean="0"/>
              <a:t> </a:t>
            </a:r>
            <a:r>
              <a:rPr lang="pl-PL" sz="2200" dirty="0" smtClean="0">
                <a:sym typeface="Wingdings" pitchFamily="2" charset="2"/>
              </a:rPr>
              <a:t> but </a:t>
            </a:r>
            <a:r>
              <a:rPr lang="pl-PL" sz="2200" b="1" dirty="0" err="1" smtClean="0">
                <a:sym typeface="Wingdings" pitchFamily="2" charset="2"/>
              </a:rPr>
              <a:t>rather</a:t>
            </a:r>
            <a:r>
              <a:rPr lang="pl-PL" sz="2200" b="1" dirty="0" smtClean="0">
                <a:sym typeface="Wingdings" pitchFamily="2" charset="2"/>
              </a:rPr>
              <a:t> limited, </a:t>
            </a:r>
            <a:r>
              <a:rPr lang="pl-PL" sz="2200" b="1" dirty="0" err="1" smtClean="0">
                <a:sym typeface="Wingdings" pitchFamily="2" charset="2"/>
              </a:rPr>
              <a:t>process</a:t>
            </a:r>
            <a:r>
              <a:rPr lang="pl-PL" sz="2200" b="1" dirty="0" smtClean="0">
                <a:sym typeface="Wingdings" pitchFamily="2" charset="2"/>
              </a:rPr>
              <a:t> of ‘</a:t>
            </a:r>
            <a:r>
              <a:rPr lang="pl-PL" sz="2200" b="1" dirty="0" err="1" smtClean="0">
                <a:sym typeface="Wingdings" pitchFamily="2" charset="2"/>
              </a:rPr>
              <a:t>selective</a:t>
            </a:r>
            <a:r>
              <a:rPr lang="pl-PL" sz="2200" b="1" dirty="0" smtClean="0">
                <a:sym typeface="Wingdings" pitchFamily="2" charset="2"/>
              </a:rPr>
              <a:t> </a:t>
            </a:r>
            <a:r>
              <a:rPr lang="pl-PL" sz="2200" b="1" dirty="0" err="1" smtClean="0">
                <a:sym typeface="Wingdings" pitchFamily="2" charset="2"/>
              </a:rPr>
              <a:t>asssimilation</a:t>
            </a:r>
            <a:r>
              <a:rPr lang="pl-PL" sz="2200" b="1" dirty="0" smtClean="0">
                <a:sym typeface="Wingdings" pitchFamily="2" charset="2"/>
              </a:rPr>
              <a:t>’ </a:t>
            </a:r>
            <a:r>
              <a:rPr lang="pl-PL" sz="2200" dirty="0" smtClean="0">
                <a:sym typeface="Wingdings" pitchFamily="2" charset="2"/>
              </a:rPr>
              <a:t>(</a:t>
            </a:r>
            <a:r>
              <a:rPr lang="pl-PL" sz="2200" dirty="0" err="1" smtClean="0">
                <a:sym typeface="Wingdings" pitchFamily="2" charset="2"/>
              </a:rPr>
              <a:t>Parrado</a:t>
            </a:r>
            <a:r>
              <a:rPr lang="pl-PL" sz="2200" dirty="0" smtClean="0">
                <a:sym typeface="Wingdings" pitchFamily="2" charset="2"/>
              </a:rPr>
              <a:t> and </a:t>
            </a:r>
            <a:r>
              <a:rPr lang="pl-PL" sz="2200" dirty="0" err="1" smtClean="0">
                <a:sym typeface="Wingdings" pitchFamily="2" charset="2"/>
              </a:rPr>
              <a:t>Flippen</a:t>
            </a:r>
            <a:r>
              <a:rPr lang="pl-PL" sz="2200" dirty="0" smtClean="0">
                <a:sym typeface="Wingdings" pitchFamily="2" charset="2"/>
              </a:rPr>
              <a:t> 2005)</a:t>
            </a:r>
          </a:p>
          <a:p>
            <a:pPr>
              <a:lnSpc>
                <a:spcPct val="80000"/>
              </a:lnSpc>
              <a:spcBef>
                <a:spcPts val="1800"/>
              </a:spcBef>
              <a:buClrTx/>
            </a:pPr>
            <a:r>
              <a:rPr lang="pl-PL" sz="2200" dirty="0" err="1" smtClean="0">
                <a:sym typeface="Wingdings" pitchFamily="2" charset="2"/>
              </a:rPr>
              <a:t>impact</a:t>
            </a:r>
            <a:r>
              <a:rPr lang="pl-PL" sz="2200" dirty="0" smtClean="0">
                <a:sym typeface="Wingdings" pitchFamily="2" charset="2"/>
              </a:rPr>
              <a:t> on </a:t>
            </a:r>
            <a:r>
              <a:rPr lang="pl-PL" sz="2200" dirty="0" err="1" smtClean="0">
                <a:sym typeface="Wingdings" pitchFamily="2" charset="2"/>
              </a:rPr>
              <a:t>modes</a:t>
            </a:r>
            <a:r>
              <a:rPr lang="pl-PL" sz="2200" dirty="0" smtClean="0">
                <a:sym typeface="Wingdings" pitchFamily="2" charset="2"/>
              </a:rPr>
              <a:t> of </a:t>
            </a:r>
            <a:r>
              <a:rPr lang="pl-PL" sz="2200" dirty="0" err="1" smtClean="0">
                <a:sym typeface="Wingdings" pitchFamily="2" charset="2"/>
              </a:rPr>
              <a:t>behaviour</a:t>
            </a:r>
            <a:r>
              <a:rPr lang="pl-PL" sz="2200" dirty="0" smtClean="0">
                <a:sym typeface="Wingdings" pitchFamily="2" charset="2"/>
              </a:rPr>
              <a:t>  </a:t>
            </a:r>
            <a:r>
              <a:rPr lang="pl-PL" sz="2200" dirty="0" err="1" smtClean="0">
                <a:sym typeface="Wingdings" pitchFamily="2" charset="2"/>
              </a:rPr>
              <a:t>e.g</a:t>
            </a:r>
            <a:r>
              <a:rPr lang="pl-PL" sz="2200" dirty="0" smtClean="0">
                <a:sym typeface="Wingdings" pitchFamily="2" charset="2"/>
              </a:rPr>
              <a:t>. influence on life </a:t>
            </a:r>
            <a:r>
              <a:rPr lang="pl-PL" sz="2200" dirty="0" err="1" smtClean="0">
                <a:sym typeface="Wingdings" pitchFamily="2" charset="2"/>
              </a:rPr>
              <a:t>rhythm</a:t>
            </a:r>
            <a:r>
              <a:rPr lang="pl-PL" sz="2200" dirty="0" smtClean="0">
                <a:sym typeface="Wingdings" pitchFamily="2" charset="2"/>
              </a:rPr>
              <a:t> and </a:t>
            </a:r>
            <a:r>
              <a:rPr lang="pl-PL" sz="2200" dirty="0" err="1" smtClean="0">
                <a:sym typeface="Wingdings" pitchFamily="2" charset="2"/>
              </a:rPr>
              <a:t>seasonality</a:t>
            </a:r>
            <a:r>
              <a:rPr lang="pl-PL" sz="2200" dirty="0" smtClean="0">
                <a:sym typeface="Wingdings" pitchFamily="2" charset="2"/>
              </a:rPr>
              <a:t> </a:t>
            </a:r>
            <a:r>
              <a:rPr lang="pl-PL" sz="2200" dirty="0" err="1" smtClean="0">
                <a:sym typeface="Wingdings" pitchFamily="2" charset="2"/>
              </a:rPr>
              <a:t>in</a:t>
            </a:r>
            <a:r>
              <a:rPr lang="pl-PL" sz="2200" dirty="0" smtClean="0">
                <a:sym typeface="Wingdings" pitchFamily="2" charset="2"/>
              </a:rPr>
              <a:t> </a:t>
            </a:r>
            <a:r>
              <a:rPr lang="pl-PL" sz="2200" dirty="0" err="1" smtClean="0">
                <a:sym typeface="Wingdings" pitchFamily="2" charset="2"/>
              </a:rPr>
              <a:t>Morocco</a:t>
            </a:r>
            <a:r>
              <a:rPr lang="pl-PL" sz="2200" dirty="0" smtClean="0">
                <a:sym typeface="Wingdings" pitchFamily="2" charset="2"/>
              </a:rPr>
              <a:t> (</a:t>
            </a:r>
            <a:r>
              <a:rPr lang="pl-PL" sz="2200" dirty="0" err="1" smtClean="0">
                <a:sym typeface="Wingdings" pitchFamily="2" charset="2"/>
              </a:rPr>
              <a:t>from</a:t>
            </a:r>
            <a:r>
              <a:rPr lang="pl-PL" sz="2200" dirty="0" smtClean="0">
                <a:sym typeface="Wingdings" pitchFamily="2" charset="2"/>
              </a:rPr>
              <a:t> </a:t>
            </a:r>
            <a:r>
              <a:rPr lang="pl-PL" sz="2200" dirty="0" err="1" smtClean="0">
                <a:sym typeface="Wingdings" pitchFamily="2" charset="2"/>
              </a:rPr>
              <a:t>traditional</a:t>
            </a:r>
            <a:r>
              <a:rPr lang="pl-PL" sz="2200" dirty="0" smtClean="0">
                <a:sym typeface="Wingdings" pitchFamily="2" charset="2"/>
              </a:rPr>
              <a:t> </a:t>
            </a:r>
            <a:r>
              <a:rPr lang="pl-PL" sz="2200" dirty="0" err="1" smtClean="0">
                <a:sym typeface="Wingdings" pitchFamily="2" charset="2"/>
              </a:rPr>
              <a:t>harvest</a:t>
            </a:r>
            <a:r>
              <a:rPr lang="pl-PL" sz="2200" dirty="0" smtClean="0">
                <a:sym typeface="Wingdings" pitchFamily="2" charset="2"/>
              </a:rPr>
              <a:t> </a:t>
            </a:r>
            <a:r>
              <a:rPr lang="pl-PL" sz="2200" dirty="0" err="1" smtClean="0">
                <a:sym typeface="Wingdings" pitchFamily="2" charset="2"/>
              </a:rPr>
              <a:t>seasons</a:t>
            </a:r>
            <a:r>
              <a:rPr lang="pl-PL" sz="2200" dirty="0" smtClean="0">
                <a:sym typeface="Wingdings" pitchFamily="2" charset="2"/>
              </a:rPr>
              <a:t> to </a:t>
            </a:r>
            <a:r>
              <a:rPr lang="pl-PL" sz="2200" dirty="0" err="1" smtClean="0">
                <a:sym typeface="Wingdings" pitchFamily="2" charset="2"/>
              </a:rPr>
              <a:t>summer</a:t>
            </a:r>
            <a:r>
              <a:rPr lang="pl-PL" sz="2200" dirty="0" smtClean="0">
                <a:sym typeface="Wingdings" pitchFamily="2" charset="2"/>
              </a:rPr>
              <a:t> </a:t>
            </a:r>
            <a:r>
              <a:rPr lang="pl-PL" sz="2200" dirty="0" err="1" smtClean="0">
                <a:sym typeface="Wingdings" pitchFamily="2" charset="2"/>
              </a:rPr>
              <a:t>holidays</a:t>
            </a:r>
            <a:r>
              <a:rPr lang="pl-PL" sz="2200" dirty="0" smtClean="0">
                <a:sym typeface="Wingdings" pitchFamily="2" charset="2"/>
              </a:rPr>
              <a:t> of </a:t>
            </a:r>
            <a:r>
              <a:rPr lang="pl-PL" sz="2200" dirty="0" err="1" smtClean="0">
                <a:sym typeface="Wingdings" pitchFamily="2" charset="2"/>
              </a:rPr>
              <a:t>migrants</a:t>
            </a:r>
            <a:r>
              <a:rPr lang="pl-PL" sz="2200" dirty="0" smtClean="0">
                <a:sym typeface="Wingdings" pitchFamily="2" charset="2"/>
              </a:rPr>
              <a:t> – de Haas 2009)</a:t>
            </a:r>
            <a:endParaRPr lang="pl-PL" sz="2200" dirty="0" smtClean="0"/>
          </a:p>
          <a:p>
            <a:pPr>
              <a:lnSpc>
                <a:spcPct val="80000"/>
              </a:lnSpc>
              <a:spcBef>
                <a:spcPts val="1800"/>
              </a:spcBef>
              <a:buClrTx/>
            </a:pPr>
            <a:r>
              <a:rPr lang="pl-PL" sz="2200" dirty="0" err="1" smtClean="0"/>
              <a:t>impact</a:t>
            </a:r>
            <a:r>
              <a:rPr lang="pl-PL" sz="2200" dirty="0" smtClean="0"/>
              <a:t> on </a:t>
            </a:r>
            <a:r>
              <a:rPr lang="pl-PL" sz="2200" dirty="0" err="1" smtClean="0"/>
              <a:t>cultural</a:t>
            </a:r>
            <a:r>
              <a:rPr lang="pl-PL" sz="2200" dirty="0" smtClean="0"/>
              <a:t> </a:t>
            </a:r>
            <a:r>
              <a:rPr lang="pl-PL" sz="2200" dirty="0" err="1" smtClean="0"/>
              <a:t>structures</a:t>
            </a:r>
            <a:r>
              <a:rPr lang="pl-PL" sz="2200" dirty="0" smtClean="0"/>
              <a:t> </a:t>
            </a:r>
            <a:r>
              <a:rPr lang="pl-PL" sz="2200" dirty="0" smtClean="0">
                <a:sym typeface="Wingdings" pitchFamily="2" charset="2"/>
              </a:rPr>
              <a:t> </a:t>
            </a:r>
            <a:r>
              <a:rPr lang="pl-PL" sz="2200" dirty="0" err="1" smtClean="0">
                <a:sym typeface="Wingdings" pitchFamily="2" charset="2"/>
              </a:rPr>
              <a:t>culture</a:t>
            </a:r>
            <a:r>
              <a:rPr lang="pl-PL" sz="2200" dirty="0" smtClean="0">
                <a:sym typeface="Wingdings" pitchFamily="2" charset="2"/>
              </a:rPr>
              <a:t> of </a:t>
            </a:r>
            <a:r>
              <a:rPr lang="pl-PL" sz="2200" dirty="0" err="1" smtClean="0">
                <a:sym typeface="Wingdings" pitchFamily="2" charset="2"/>
              </a:rPr>
              <a:t>migration</a:t>
            </a:r>
            <a:endParaRPr lang="pl-PL" sz="2200" dirty="0" smtClean="0"/>
          </a:p>
          <a:p>
            <a:pPr>
              <a:lnSpc>
                <a:spcPct val="80000"/>
              </a:lnSpc>
              <a:spcBef>
                <a:spcPts val="1800"/>
              </a:spcBef>
              <a:buClrTx/>
            </a:pPr>
            <a:r>
              <a:rPr lang="pl-PL" sz="2200" dirty="0" err="1" smtClean="0"/>
              <a:t>flow</a:t>
            </a:r>
            <a:r>
              <a:rPr lang="pl-PL" sz="2200" dirty="0" smtClean="0"/>
              <a:t> of </a:t>
            </a:r>
            <a:r>
              <a:rPr lang="pl-PL" sz="2200" dirty="0" err="1" smtClean="0"/>
              <a:t>ideas</a:t>
            </a:r>
            <a:r>
              <a:rPr lang="pl-PL" sz="2200" dirty="0" smtClean="0"/>
              <a:t>, </a:t>
            </a:r>
            <a:r>
              <a:rPr lang="pl-PL" sz="2200" dirty="0" err="1" smtClean="0"/>
              <a:t>norms</a:t>
            </a:r>
            <a:r>
              <a:rPr lang="pl-PL" sz="2200" dirty="0" smtClean="0"/>
              <a:t> etc. </a:t>
            </a:r>
            <a:r>
              <a:rPr lang="pl-PL" sz="2200" dirty="0" smtClean="0">
                <a:sym typeface="Wingdings" pitchFamily="2" charset="2"/>
              </a:rPr>
              <a:t> </a:t>
            </a:r>
            <a:r>
              <a:rPr lang="pl-PL" sz="2200" dirty="0" err="1" smtClean="0">
                <a:sym typeface="Wingdings" pitchFamily="2" charset="2"/>
              </a:rPr>
              <a:t>e.g</a:t>
            </a:r>
            <a:r>
              <a:rPr lang="pl-PL" sz="2200" dirty="0" smtClean="0">
                <a:sym typeface="Wingdings" pitchFamily="2" charset="2"/>
              </a:rPr>
              <a:t>. </a:t>
            </a:r>
            <a:r>
              <a:rPr lang="pl-PL" sz="2200" dirty="0" err="1" smtClean="0">
                <a:sym typeface="Wingdings" pitchFamily="2" charset="2"/>
              </a:rPr>
              <a:t>enterpreneurship</a:t>
            </a:r>
            <a:r>
              <a:rPr lang="pl-PL" sz="2200" dirty="0" smtClean="0">
                <a:sym typeface="Wingdings" pitchFamily="2" charset="2"/>
              </a:rPr>
              <a:t>  </a:t>
            </a:r>
            <a:r>
              <a:rPr lang="pl-PL" sz="2200" dirty="0" err="1" smtClean="0">
                <a:sym typeface="Wingdings" pitchFamily="2" charset="2"/>
              </a:rPr>
              <a:t>see</a:t>
            </a:r>
            <a:r>
              <a:rPr lang="pl-PL" sz="2200" dirty="0" smtClean="0">
                <a:sym typeface="Wingdings" pitchFamily="2" charset="2"/>
              </a:rPr>
              <a:t> post-2004 migration </a:t>
            </a:r>
            <a:r>
              <a:rPr lang="pl-PL" sz="2200" dirty="0" err="1" smtClean="0">
                <a:sym typeface="Wingdings" pitchFamily="2" charset="2"/>
              </a:rPr>
              <a:t>from</a:t>
            </a:r>
            <a:r>
              <a:rPr lang="pl-PL" sz="2200" dirty="0" smtClean="0">
                <a:sym typeface="Wingdings" pitchFamily="2" charset="2"/>
              </a:rPr>
              <a:t> </a:t>
            </a:r>
            <a:r>
              <a:rPr lang="pl-PL" sz="2200" dirty="0" err="1" smtClean="0">
                <a:sym typeface="Wingdings" pitchFamily="2" charset="2"/>
              </a:rPr>
              <a:t>the</a:t>
            </a:r>
            <a:r>
              <a:rPr lang="pl-PL" sz="2200" dirty="0" smtClean="0">
                <a:sym typeface="Wingdings" pitchFamily="2" charset="2"/>
              </a:rPr>
              <a:t> NMS.</a:t>
            </a:r>
            <a:endParaRPr lang="en-US" sz="2200" dirty="0"/>
          </a:p>
          <a:p>
            <a:pPr>
              <a:lnSpc>
                <a:spcPct val="80000"/>
              </a:lnSpc>
              <a:spcBef>
                <a:spcPct val="55000"/>
              </a:spcBef>
              <a:buFont typeface="Wingdings" pitchFamily="2" charset="2"/>
              <a:buNone/>
            </a:pPr>
            <a:r>
              <a:rPr lang="en-US" sz="2200" dirty="0"/>
              <a:t>	</a:t>
            </a:r>
          </a:p>
        </p:txBody>
      </p:sp>
      <p:sp>
        <p:nvSpPr>
          <p:cNvPr id="6" name="Rectangle 2"/>
          <p:cNvSpPr>
            <a:spLocks noGrp="1" noChangeArrowheads="1"/>
          </p:cNvSpPr>
          <p:nvPr>
            <p:ph type="title"/>
          </p:nvPr>
        </p:nvSpPr>
        <p:spPr>
          <a:xfrm>
            <a:off x="381000" y="0"/>
            <a:ext cx="8763000" cy="571505"/>
          </a:xfrm>
        </p:spPr>
        <p:txBody>
          <a:bodyPr>
            <a:normAutofit/>
          </a:bodyPr>
          <a:lstStyle/>
          <a:p>
            <a:pPr algn="l" eaLnBrk="0" fontAlgn="base" hangingPunct="0">
              <a:spcAft>
                <a:spcPct val="0"/>
              </a:spcAft>
              <a:defRPr/>
            </a:pPr>
            <a:r>
              <a:rPr lang="pl-PL" sz="2800" b="1" kern="0" dirty="0" err="1">
                <a:solidFill>
                  <a:schemeClr val="tx2"/>
                </a:solidFill>
                <a:cs typeface="Arial" charset="0"/>
              </a:rPr>
              <a:t>Potential</a:t>
            </a:r>
            <a:r>
              <a:rPr lang="pl-PL" sz="2800" b="1" kern="0" dirty="0">
                <a:solidFill>
                  <a:schemeClr val="tx2"/>
                </a:solidFill>
                <a:cs typeface="Arial" charset="0"/>
              </a:rPr>
              <a:t> </a:t>
            </a:r>
            <a:r>
              <a:rPr lang="pl-PL" sz="2800" b="1" kern="0" dirty="0" err="1">
                <a:solidFill>
                  <a:schemeClr val="tx2"/>
                </a:solidFill>
                <a:cs typeface="Arial" charset="0"/>
              </a:rPr>
              <a:t>impacts</a:t>
            </a:r>
            <a:r>
              <a:rPr lang="pl-PL" sz="2800" b="1" kern="0" dirty="0">
                <a:solidFill>
                  <a:schemeClr val="tx2"/>
                </a:solidFill>
                <a:cs typeface="Arial" charset="0"/>
              </a:rPr>
              <a:t> – </a:t>
            </a:r>
            <a:r>
              <a:rPr lang="pl-PL" sz="2800" b="1" kern="0" dirty="0" err="1">
                <a:solidFill>
                  <a:schemeClr val="tx2"/>
                </a:solidFill>
                <a:cs typeface="Arial" charset="0"/>
              </a:rPr>
              <a:t>social</a:t>
            </a:r>
            <a:r>
              <a:rPr lang="pl-PL" sz="2800" b="1" kern="0" dirty="0">
                <a:solidFill>
                  <a:schemeClr val="tx2"/>
                </a:solidFill>
                <a:cs typeface="Arial" charset="0"/>
              </a:rPr>
              <a:t> </a:t>
            </a:r>
            <a:r>
              <a:rPr lang="pl-PL" sz="2800" b="1" kern="0" dirty="0" err="1">
                <a:solidFill>
                  <a:schemeClr val="tx2"/>
                </a:solidFill>
                <a:cs typeface="Arial" charset="0"/>
              </a:rPr>
              <a:t>remittances</a:t>
            </a:r>
            <a:endParaRPr lang="pl-PL" sz="2800" b="1" kern="0" dirty="0">
              <a:solidFill>
                <a:schemeClr val="tx2"/>
              </a:solidFill>
              <a:cs typeface="Arial" charset="0"/>
            </a:endParaRPr>
          </a:p>
        </p:txBody>
      </p:sp>
    </p:spTree>
    <p:extLst>
      <p:ext uri="{BB962C8B-B14F-4D97-AF65-F5344CB8AC3E}">
        <p14:creationId xmlns:p14="http://schemas.microsoft.com/office/powerpoint/2010/main" val="271186949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51520" y="0"/>
            <a:ext cx="8892480" cy="692696"/>
          </a:xfrm>
        </p:spPr>
        <p:txBody>
          <a:bodyPr>
            <a:noAutofit/>
          </a:bodyPr>
          <a:lstStyle/>
          <a:p>
            <a:pPr algn="l" eaLnBrk="0" fontAlgn="base" hangingPunct="0">
              <a:spcAft>
                <a:spcPct val="0"/>
              </a:spcAft>
              <a:defRPr/>
            </a:pPr>
            <a:r>
              <a:rPr lang="pl-PL" sz="2800" b="1" kern="0" dirty="0" err="1">
                <a:solidFill>
                  <a:schemeClr val="tx2"/>
                </a:solidFill>
                <a:cs typeface="Arial" charset="0"/>
              </a:rPr>
              <a:t>Instead</a:t>
            </a:r>
            <a:r>
              <a:rPr lang="pl-PL" sz="2800" b="1" kern="0" dirty="0">
                <a:solidFill>
                  <a:schemeClr val="tx2"/>
                </a:solidFill>
                <a:cs typeface="Arial" charset="0"/>
              </a:rPr>
              <a:t> of </a:t>
            </a:r>
            <a:r>
              <a:rPr lang="pl-PL" sz="2800" b="1" kern="0" dirty="0" err="1">
                <a:solidFill>
                  <a:schemeClr val="tx2"/>
                </a:solidFill>
                <a:cs typeface="Arial" charset="0"/>
              </a:rPr>
              <a:t>conclusions</a:t>
            </a:r>
            <a:r>
              <a:rPr lang="pl-PL" sz="2800" b="1" kern="0" dirty="0">
                <a:solidFill>
                  <a:schemeClr val="tx2"/>
                </a:solidFill>
                <a:cs typeface="Arial" charset="0"/>
              </a:rPr>
              <a:t>: </a:t>
            </a:r>
            <a:r>
              <a:rPr lang="pl-PL" sz="2800" b="1" kern="0" dirty="0" err="1" smtClean="0">
                <a:solidFill>
                  <a:schemeClr val="tx2"/>
                </a:solidFill>
                <a:cs typeface="Arial" charset="0"/>
              </a:rPr>
              <a:t>Risks</a:t>
            </a:r>
            <a:r>
              <a:rPr lang="pl-PL" sz="2800" b="1" kern="0" dirty="0" smtClean="0">
                <a:solidFill>
                  <a:schemeClr val="tx2"/>
                </a:solidFill>
                <a:cs typeface="Arial" charset="0"/>
              </a:rPr>
              <a:t> </a:t>
            </a:r>
            <a:r>
              <a:rPr lang="pl-PL" sz="2800" b="1" kern="0" dirty="0" smtClean="0">
                <a:solidFill>
                  <a:schemeClr val="tx2"/>
                </a:solidFill>
                <a:cs typeface="Arial" charset="0"/>
                <a:sym typeface="Wingdings" panose="05000000000000000000" pitchFamily="2" charset="2"/>
              </a:rPr>
              <a:t> </a:t>
            </a:r>
            <a:r>
              <a:rPr lang="pl-PL" sz="2800" b="1" kern="0" dirty="0" err="1" smtClean="0">
                <a:solidFill>
                  <a:schemeClr val="tx2"/>
                </a:solidFill>
                <a:cs typeface="Arial" charset="0"/>
                <a:sym typeface="Wingdings" panose="05000000000000000000" pitchFamily="2" charset="2"/>
              </a:rPr>
              <a:t>m</a:t>
            </a:r>
            <a:r>
              <a:rPr lang="pl-PL" altLang="ja-JP" sz="2800" b="1" kern="0" dirty="0" err="1" smtClean="0">
                <a:solidFill>
                  <a:schemeClr val="tx2"/>
                </a:solidFill>
                <a:cs typeface="Arial" charset="0"/>
              </a:rPr>
              <a:t>igration</a:t>
            </a:r>
            <a:r>
              <a:rPr lang="pl-PL" altLang="ja-JP" sz="2800" b="1" kern="0" dirty="0" smtClean="0">
                <a:solidFill>
                  <a:schemeClr val="tx2"/>
                </a:solidFill>
                <a:cs typeface="Arial" charset="0"/>
              </a:rPr>
              <a:t> </a:t>
            </a:r>
            <a:r>
              <a:rPr lang="pl-PL" altLang="ja-JP" sz="2800" b="1" kern="0" dirty="0" err="1">
                <a:solidFill>
                  <a:schemeClr val="tx2"/>
                </a:solidFill>
                <a:cs typeface="Arial" charset="0"/>
              </a:rPr>
              <a:t>instead</a:t>
            </a:r>
            <a:r>
              <a:rPr lang="pl-PL" altLang="ja-JP" sz="2800" b="1" kern="0" dirty="0">
                <a:solidFill>
                  <a:schemeClr val="tx2"/>
                </a:solidFill>
                <a:cs typeface="Arial" charset="0"/>
              </a:rPr>
              <a:t> of development? </a:t>
            </a:r>
            <a:endParaRPr lang="pl-PL" sz="2800" b="1" kern="0" dirty="0">
              <a:solidFill>
                <a:schemeClr val="tx2"/>
              </a:solidFill>
              <a:cs typeface="Arial" charset="0"/>
            </a:endParaRPr>
          </a:p>
        </p:txBody>
      </p:sp>
      <p:sp>
        <p:nvSpPr>
          <p:cNvPr id="29699" name="Rectangle 3"/>
          <p:cNvSpPr>
            <a:spLocks noGrp="1" noChangeArrowheads="1"/>
          </p:cNvSpPr>
          <p:nvPr>
            <p:ph type="body" idx="4294967295"/>
          </p:nvPr>
        </p:nvSpPr>
        <p:spPr>
          <a:xfrm>
            <a:off x="428596" y="836712"/>
            <a:ext cx="8715404" cy="6021288"/>
          </a:xfrm>
        </p:spPr>
        <p:txBody>
          <a:bodyPr/>
          <a:lstStyle/>
          <a:p>
            <a:pPr eaLnBrk="1" hangingPunct="1">
              <a:lnSpc>
                <a:spcPct val="90000"/>
              </a:lnSpc>
              <a:spcBef>
                <a:spcPct val="50000"/>
              </a:spcBef>
              <a:buNone/>
            </a:pPr>
            <a:r>
              <a:rPr lang="pl-PL" altLang="ja-JP" sz="2000" b="1" dirty="0" smtClean="0"/>
              <a:t>	Case of t</a:t>
            </a:r>
            <a:r>
              <a:rPr lang="pl-PL" altLang="ja-JP" sz="2000" b="1" dirty="0" smtClean="0">
                <a:ea typeface="ＭＳ Ｐゴシック" charset="-128"/>
              </a:rPr>
              <a:t>he </a:t>
            </a:r>
            <a:r>
              <a:rPr lang="pl-PL" altLang="ja-JP" sz="2000" b="1" dirty="0" err="1" smtClean="0">
                <a:ea typeface="ＭＳ Ｐゴシック" charset="-128"/>
              </a:rPr>
              <a:t>Philippines</a:t>
            </a:r>
            <a:r>
              <a:rPr lang="pl-PL" altLang="ja-JP" sz="2000" b="1" dirty="0" smtClean="0">
                <a:ea typeface="ＭＳ Ｐゴシック" charset="-128"/>
              </a:rPr>
              <a:t> (de Haas 2009)</a:t>
            </a:r>
          </a:p>
          <a:p>
            <a:pPr eaLnBrk="1" hangingPunct="1">
              <a:buClrTx/>
            </a:pPr>
            <a:r>
              <a:rPr lang="pl-PL" altLang="ja-JP" sz="2000" dirty="0" smtClean="0">
                <a:ea typeface="ＭＳ Ｐゴシック" charset="-128"/>
              </a:rPr>
              <a:t>Since 1970s </a:t>
            </a:r>
            <a:r>
              <a:rPr lang="pl-PL" altLang="ja-JP" sz="2000" dirty="0" err="1" smtClean="0">
                <a:ea typeface="ＭＳ Ｐゴシック" charset="-128"/>
              </a:rPr>
              <a:t>governments</a:t>
            </a:r>
            <a:r>
              <a:rPr lang="pl-PL" altLang="ja-JP" sz="2000" dirty="0" smtClean="0">
                <a:ea typeface="ＭＳ Ｐゴシック" charset="-128"/>
              </a:rPr>
              <a:t> </a:t>
            </a:r>
            <a:r>
              <a:rPr lang="pl-PL" altLang="ja-JP" sz="2000" dirty="0" err="1" smtClean="0">
                <a:ea typeface="ＭＳ Ｐゴシック" charset="-128"/>
              </a:rPr>
              <a:t>have</a:t>
            </a:r>
            <a:r>
              <a:rPr lang="pl-PL" altLang="ja-JP" sz="2000" dirty="0" smtClean="0">
                <a:ea typeface="ＭＳ Ｐゴシック" charset="-128"/>
              </a:rPr>
              <a:t> </a:t>
            </a:r>
            <a:r>
              <a:rPr lang="pl-PL" altLang="ja-JP" sz="2000" dirty="0" err="1" smtClean="0">
                <a:ea typeface="ＭＳ Ｐゴシック" charset="-128"/>
              </a:rPr>
              <a:t>encouraged</a:t>
            </a:r>
            <a:r>
              <a:rPr lang="pl-PL" altLang="ja-JP" sz="2000" dirty="0" smtClean="0">
                <a:ea typeface="ＭＳ Ｐゴシック" charset="-128"/>
              </a:rPr>
              <a:t> </a:t>
            </a:r>
            <a:r>
              <a:rPr lang="pl-PL" altLang="ja-JP" sz="2000" dirty="0" err="1" smtClean="0">
                <a:ea typeface="ＭＳ Ｐゴシック" charset="-128"/>
              </a:rPr>
              <a:t>emigration</a:t>
            </a:r>
            <a:r>
              <a:rPr lang="pl-PL" altLang="ja-JP" sz="2000" dirty="0" smtClean="0">
                <a:ea typeface="ＭＳ Ｐゴシック" charset="-128"/>
              </a:rPr>
              <a:t> of </a:t>
            </a:r>
            <a:r>
              <a:rPr lang="pl-PL" altLang="ja-JP" sz="2000" dirty="0" err="1" smtClean="0">
                <a:ea typeface="ＭＳ Ｐゴシック" charset="-128"/>
              </a:rPr>
              <a:t>workers</a:t>
            </a:r>
            <a:endParaRPr lang="pl-PL" altLang="ja-JP" sz="2000" dirty="0" smtClean="0">
              <a:ea typeface="ＭＳ Ｐゴシック" charset="-128"/>
            </a:endParaRPr>
          </a:p>
          <a:p>
            <a:pPr eaLnBrk="1" hangingPunct="1">
              <a:buClrTx/>
            </a:pPr>
            <a:r>
              <a:rPr lang="pl-PL" altLang="ja-JP" sz="2000" dirty="0" err="1" smtClean="0">
                <a:ea typeface="ＭＳ Ｐゴシック" charset="-128"/>
              </a:rPr>
              <a:t>Active</a:t>
            </a:r>
            <a:r>
              <a:rPr lang="pl-PL" altLang="ja-JP" sz="2000" dirty="0" smtClean="0">
                <a:ea typeface="ＭＳ Ｐゴシック" charset="-128"/>
              </a:rPr>
              <a:t> role of </a:t>
            </a:r>
            <a:r>
              <a:rPr lang="pl-PL" altLang="ja-JP" sz="2000" dirty="0" err="1" smtClean="0">
                <a:ea typeface="ＭＳ Ｐゴシック" charset="-128"/>
              </a:rPr>
              <a:t>the</a:t>
            </a:r>
            <a:r>
              <a:rPr lang="pl-PL" altLang="ja-JP" sz="2000" dirty="0" smtClean="0">
                <a:ea typeface="ＭＳ Ｐゴシック" charset="-128"/>
              </a:rPr>
              <a:t> state </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Philippine</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Overseas</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Employment</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Administration</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the</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Overseas</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Workers</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Welfare</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Administration</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the</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Commission</a:t>
            </a:r>
            <a:r>
              <a:rPr lang="pl-PL" altLang="ja-JP" sz="2000" dirty="0" smtClean="0">
                <a:ea typeface="ＭＳ Ｐゴシック" charset="-128"/>
                <a:sym typeface="Wingdings" pitchFamily="2" charset="2"/>
              </a:rPr>
              <a:t> on </a:t>
            </a:r>
            <a:r>
              <a:rPr lang="pl-PL" altLang="ja-JP" sz="2000" dirty="0" err="1" smtClean="0">
                <a:ea typeface="ＭＳ Ｐゴシック" charset="-128"/>
                <a:sym typeface="Wingdings" pitchFamily="2" charset="2"/>
              </a:rPr>
              <a:t>Fillipino</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Overseas</a:t>
            </a:r>
            <a:endParaRPr lang="pl-PL" altLang="ja-JP" sz="2000" dirty="0" smtClean="0">
              <a:ea typeface="ＭＳ Ｐゴシック" charset="-128"/>
            </a:endParaRPr>
          </a:p>
          <a:p>
            <a:pPr eaLnBrk="1" hangingPunct="1">
              <a:buClrTx/>
            </a:pPr>
            <a:r>
              <a:rPr lang="pl-PL" altLang="ja-JP" sz="2000" dirty="0" smtClean="0">
                <a:ea typeface="ＭＳ Ｐゴシック" charset="-128"/>
              </a:rPr>
              <a:t>One of </a:t>
            </a:r>
            <a:r>
              <a:rPr lang="pl-PL" altLang="ja-JP" sz="2000" dirty="0" err="1" smtClean="0">
                <a:ea typeface="ＭＳ Ｐゴシック" charset="-128"/>
              </a:rPr>
              <a:t>the</a:t>
            </a:r>
            <a:r>
              <a:rPr lang="pl-PL" altLang="ja-JP" sz="2000" dirty="0" smtClean="0">
                <a:ea typeface="ＭＳ Ｐゴシック" charset="-128"/>
              </a:rPr>
              <a:t> </a:t>
            </a:r>
            <a:r>
              <a:rPr lang="pl-PL" altLang="ja-JP" sz="2000" dirty="0" err="1" smtClean="0">
                <a:ea typeface="ＭＳ Ｐゴシック" charset="-128"/>
              </a:rPr>
              <a:t>biggest</a:t>
            </a:r>
            <a:r>
              <a:rPr lang="pl-PL" altLang="ja-JP" sz="2000" dirty="0" smtClean="0">
                <a:ea typeface="ＭＳ Ｐゴシック" charset="-128"/>
              </a:rPr>
              <a:t> </a:t>
            </a:r>
            <a:r>
              <a:rPr lang="pl-PL" altLang="ja-JP" sz="2000" dirty="0" err="1" smtClean="0">
                <a:ea typeface="ＭＳ Ｐゴシック" charset="-128"/>
              </a:rPr>
              <a:t>labour</a:t>
            </a:r>
            <a:r>
              <a:rPr lang="pl-PL" altLang="ja-JP" sz="2000" dirty="0" smtClean="0">
                <a:ea typeface="ＭＳ Ｐゴシック" charset="-128"/>
              </a:rPr>
              <a:t> </a:t>
            </a:r>
            <a:r>
              <a:rPr lang="pl-PL" altLang="ja-JP" sz="2000" dirty="0" err="1" smtClean="0">
                <a:ea typeface="ＭＳ Ｐゴシック" charset="-128"/>
              </a:rPr>
              <a:t>exporter</a:t>
            </a:r>
            <a:r>
              <a:rPr lang="pl-PL" altLang="ja-JP" sz="2000" dirty="0" smtClean="0">
                <a:ea typeface="ＭＳ Ｐゴシック" charset="-128"/>
              </a:rPr>
              <a:t>: 8 </a:t>
            </a:r>
            <a:r>
              <a:rPr lang="pl-PL" altLang="ja-JP" sz="2000" dirty="0" err="1" smtClean="0">
                <a:ea typeface="ＭＳ Ｐゴシック" charset="-128"/>
              </a:rPr>
              <a:t>million</a:t>
            </a:r>
            <a:r>
              <a:rPr lang="pl-PL" altLang="ja-JP" sz="2000" dirty="0" smtClean="0">
                <a:ea typeface="ＭＳ Ｐゴシック" charset="-128"/>
              </a:rPr>
              <a:t> </a:t>
            </a:r>
            <a:r>
              <a:rPr lang="pl-PL" altLang="ja-JP" sz="2000" dirty="0" err="1" smtClean="0">
                <a:ea typeface="ＭＳ Ｐゴシック" charset="-128"/>
              </a:rPr>
              <a:t>Filippinos</a:t>
            </a:r>
            <a:r>
              <a:rPr lang="pl-PL" altLang="ja-JP" sz="2000" dirty="0" smtClean="0">
                <a:ea typeface="ＭＳ Ｐゴシック" charset="-128"/>
              </a:rPr>
              <a:t> </a:t>
            </a:r>
            <a:r>
              <a:rPr lang="pl-PL" altLang="ja-JP" sz="2000" dirty="0" err="1" smtClean="0">
                <a:ea typeface="ＭＳ Ｐゴシック" charset="-128"/>
              </a:rPr>
              <a:t>staying</a:t>
            </a:r>
            <a:r>
              <a:rPr lang="pl-PL" altLang="ja-JP" sz="2000" dirty="0" smtClean="0">
                <a:ea typeface="ＭＳ Ｐゴシック" charset="-128"/>
              </a:rPr>
              <a:t> </a:t>
            </a:r>
            <a:r>
              <a:rPr lang="pl-PL" altLang="ja-JP" sz="2000" dirty="0" err="1" smtClean="0">
                <a:ea typeface="ＭＳ Ｐゴシック" charset="-128"/>
              </a:rPr>
              <a:t>abroad</a:t>
            </a:r>
            <a:r>
              <a:rPr lang="pl-PL" altLang="ja-JP" sz="2000" dirty="0" smtClean="0">
                <a:ea typeface="ＭＳ Ｐゴシック" charset="-128"/>
              </a:rPr>
              <a:t>, 10% of </a:t>
            </a:r>
            <a:r>
              <a:rPr lang="pl-PL" altLang="ja-JP" sz="2000" dirty="0" err="1" smtClean="0">
                <a:ea typeface="ＭＳ Ｐゴシック" charset="-128"/>
              </a:rPr>
              <a:t>the</a:t>
            </a:r>
            <a:r>
              <a:rPr lang="pl-PL" altLang="ja-JP" sz="2000" dirty="0" smtClean="0">
                <a:ea typeface="ＭＳ Ｐゴシック" charset="-128"/>
              </a:rPr>
              <a:t> </a:t>
            </a:r>
            <a:r>
              <a:rPr lang="pl-PL" altLang="ja-JP" sz="2000" dirty="0" err="1" smtClean="0">
                <a:ea typeface="ＭＳ Ｐゴシック" charset="-128"/>
              </a:rPr>
              <a:t>population</a:t>
            </a:r>
            <a:endParaRPr lang="pl-PL" altLang="ja-JP" sz="2000" dirty="0" smtClean="0">
              <a:ea typeface="ＭＳ Ｐゴシック" charset="-128"/>
            </a:endParaRPr>
          </a:p>
          <a:p>
            <a:pPr eaLnBrk="1" hangingPunct="1">
              <a:buClrTx/>
            </a:pPr>
            <a:r>
              <a:rPr lang="pl-PL" altLang="ja-JP" sz="2000" dirty="0" err="1" smtClean="0">
                <a:ea typeface="ＭＳ Ｐゴシック" charset="-128"/>
              </a:rPr>
              <a:t>Culture</a:t>
            </a:r>
            <a:r>
              <a:rPr lang="pl-PL" altLang="ja-JP" sz="2000" dirty="0" smtClean="0">
                <a:ea typeface="ＭＳ Ｐゴシック" charset="-128"/>
              </a:rPr>
              <a:t> of </a:t>
            </a:r>
            <a:r>
              <a:rPr lang="pl-PL" altLang="ja-JP" sz="2000" dirty="0" err="1" smtClean="0">
                <a:ea typeface="ＭＳ Ｐゴシック" charset="-128"/>
              </a:rPr>
              <a:t>migration</a:t>
            </a:r>
            <a:r>
              <a:rPr lang="pl-PL" altLang="ja-JP" sz="2000" dirty="0" smtClean="0">
                <a:ea typeface="ＭＳ Ｐゴシック" charset="-128"/>
              </a:rPr>
              <a:t> </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even</a:t>
            </a:r>
            <a:r>
              <a:rPr lang="pl-PL" altLang="ja-JP" sz="2000" dirty="0" smtClean="0">
                <a:ea typeface="ＭＳ Ｐゴシック" charset="-128"/>
                <a:sym typeface="Wingdings" pitchFamily="2" charset="2"/>
              </a:rPr>
              <a:t> 10-12 </a:t>
            </a:r>
            <a:r>
              <a:rPr lang="pl-PL" altLang="ja-JP" sz="2000" dirty="0" err="1" smtClean="0">
                <a:ea typeface="ＭＳ Ｐゴシック" charset="-128"/>
                <a:sym typeface="Wingdings" pitchFamily="2" charset="2"/>
              </a:rPr>
              <a:t>year-old</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childred</a:t>
            </a:r>
            <a:r>
              <a:rPr lang="pl-PL" altLang="ja-JP" sz="2000" dirty="0" smtClean="0">
                <a:ea typeface="ＭＳ Ｐゴシック" charset="-128"/>
                <a:sym typeface="Wingdings" pitchFamily="2" charset="2"/>
              </a:rPr>
              <a:t> do </a:t>
            </a:r>
            <a:r>
              <a:rPr lang="pl-PL" altLang="ja-JP" sz="2000" dirty="0" err="1" smtClean="0">
                <a:ea typeface="ＭＳ Ｐゴシック" charset="-128"/>
                <a:sym typeface="Wingdings" pitchFamily="2" charset="2"/>
              </a:rPr>
              <a:t>expect</a:t>
            </a:r>
            <a:r>
              <a:rPr lang="pl-PL" altLang="ja-JP" sz="2000" dirty="0" smtClean="0">
                <a:ea typeface="ＭＳ Ｐゴシック" charset="-128"/>
                <a:sym typeface="Wingdings" pitchFamily="2" charset="2"/>
              </a:rPr>
              <a:t> to </a:t>
            </a:r>
            <a:r>
              <a:rPr lang="pl-PL" altLang="ja-JP" sz="2000" dirty="0" err="1" smtClean="0">
                <a:ea typeface="ＭＳ Ｐゴシック" charset="-128"/>
                <a:sym typeface="Wingdings" pitchFamily="2" charset="2"/>
              </a:rPr>
              <a:t>leave</a:t>
            </a:r>
            <a:r>
              <a:rPr lang="pl-PL" altLang="ja-JP" sz="2000" dirty="0" smtClean="0">
                <a:ea typeface="ＭＳ Ｐゴシック" charset="-128"/>
                <a:sym typeface="Wingdings" pitchFamily="2" charset="2"/>
              </a:rPr>
              <a:t> </a:t>
            </a:r>
            <a:r>
              <a:rPr lang="pl-PL" altLang="ja-JP" sz="2000" dirty="0" err="1" smtClean="0">
                <a:ea typeface="ＭＳ Ｐゴシック" charset="-128"/>
                <a:sym typeface="Wingdings" pitchFamily="2" charset="2"/>
              </a:rPr>
              <a:t>the</a:t>
            </a:r>
            <a:r>
              <a:rPr lang="pl-PL" altLang="ja-JP" sz="2000" dirty="0" smtClean="0">
                <a:ea typeface="ＭＳ Ｐゴシック" charset="-128"/>
                <a:sym typeface="Wingdings" pitchFamily="2" charset="2"/>
              </a:rPr>
              <a:t> country</a:t>
            </a:r>
            <a:endParaRPr lang="pl-PL" altLang="ja-JP" sz="2000" dirty="0" smtClean="0">
              <a:ea typeface="ＭＳ Ｐゴシック" charset="-128"/>
            </a:endParaRPr>
          </a:p>
          <a:p>
            <a:pPr eaLnBrk="1" hangingPunct="1">
              <a:buClrTx/>
            </a:pPr>
            <a:r>
              <a:rPr lang="pl-PL" altLang="ja-JP" sz="2000" dirty="0" err="1" smtClean="0">
                <a:ea typeface="ＭＳ Ｐゴシック" charset="-128"/>
              </a:rPr>
              <a:t>Remittances</a:t>
            </a:r>
            <a:r>
              <a:rPr lang="pl-PL" altLang="ja-JP" sz="2000" dirty="0" smtClean="0">
                <a:ea typeface="ＭＳ Ｐゴシック" charset="-128"/>
              </a:rPr>
              <a:t> (2006): $12.8 </a:t>
            </a:r>
            <a:r>
              <a:rPr lang="pl-PL" altLang="ja-JP" sz="2000" dirty="0" err="1" smtClean="0">
                <a:ea typeface="ＭＳ Ｐゴシック" charset="-128"/>
              </a:rPr>
              <a:t>billion</a:t>
            </a:r>
            <a:r>
              <a:rPr lang="pl-PL" altLang="ja-JP" sz="2000" dirty="0" smtClean="0">
                <a:ea typeface="ＭＳ Ｐゴシック" charset="-128"/>
              </a:rPr>
              <a:t>, </a:t>
            </a:r>
            <a:r>
              <a:rPr lang="pl-PL" altLang="ja-JP" sz="2000" dirty="0" err="1" smtClean="0">
                <a:ea typeface="ＭＳ Ｐゴシック" charset="-128"/>
              </a:rPr>
              <a:t>around</a:t>
            </a:r>
            <a:r>
              <a:rPr lang="pl-PL" altLang="ja-JP" sz="2000" dirty="0" smtClean="0">
                <a:ea typeface="ＭＳ Ｐゴシック" charset="-128"/>
              </a:rPr>
              <a:t> 12% of </a:t>
            </a:r>
            <a:r>
              <a:rPr lang="pl-PL" altLang="ja-JP" sz="2000" dirty="0" err="1" smtClean="0">
                <a:ea typeface="ＭＳ Ｐゴシック" charset="-128"/>
              </a:rPr>
              <a:t>the</a:t>
            </a:r>
            <a:r>
              <a:rPr lang="pl-PL" altLang="ja-JP" sz="2000" dirty="0" smtClean="0">
                <a:ea typeface="ＭＳ Ｐゴシック" charset="-128"/>
              </a:rPr>
              <a:t> GDP</a:t>
            </a:r>
          </a:p>
          <a:p>
            <a:pPr eaLnBrk="1" hangingPunct="1">
              <a:buClrTx/>
            </a:pPr>
            <a:r>
              <a:rPr lang="pl-PL" altLang="ja-JP" sz="2000" dirty="0" err="1" smtClean="0">
                <a:ea typeface="ＭＳ Ｐゴシック" charset="-128"/>
              </a:rPr>
              <a:t>Migrants</a:t>
            </a:r>
            <a:r>
              <a:rPr lang="pl-PL" altLang="ja-JP" sz="2000" dirty="0" smtClean="0">
                <a:ea typeface="ＭＳ Ｐゴシック" charset="-128"/>
              </a:rPr>
              <a:t> as ‘</a:t>
            </a:r>
            <a:r>
              <a:rPr lang="pl-PL" altLang="ja-JP" sz="2000" dirty="0" err="1" smtClean="0">
                <a:ea typeface="ＭＳ Ｐゴシック" charset="-128"/>
              </a:rPr>
              <a:t>the</a:t>
            </a:r>
            <a:r>
              <a:rPr lang="pl-PL" altLang="ja-JP" sz="2000" dirty="0" smtClean="0">
                <a:ea typeface="ＭＳ Ｐゴシック" charset="-128"/>
              </a:rPr>
              <a:t> </a:t>
            </a:r>
            <a:r>
              <a:rPr lang="pl-PL" altLang="ja-JP" sz="2000" dirty="0" err="1" smtClean="0">
                <a:ea typeface="ＭＳ Ｐゴシック" charset="-128"/>
              </a:rPr>
              <a:t>countries</a:t>
            </a:r>
            <a:r>
              <a:rPr lang="pl-PL" altLang="ja-JP" sz="2000" dirty="0" smtClean="0">
                <a:ea typeface="ＭＳ Ｐゴシック" charset="-128"/>
              </a:rPr>
              <a:t> </a:t>
            </a:r>
            <a:r>
              <a:rPr lang="pl-PL" altLang="ja-JP" sz="2000" dirty="0" err="1" smtClean="0">
                <a:ea typeface="ＭＳ Ｐゴシック" charset="-128"/>
              </a:rPr>
              <a:t>new</a:t>
            </a:r>
            <a:r>
              <a:rPr lang="pl-PL" altLang="ja-JP" sz="2000" dirty="0" smtClean="0">
                <a:ea typeface="ＭＳ Ｐゴシック" charset="-128"/>
              </a:rPr>
              <a:t> </a:t>
            </a:r>
            <a:r>
              <a:rPr lang="pl-PL" altLang="ja-JP" sz="2000" dirty="0" err="1" smtClean="0">
                <a:ea typeface="ＭＳ Ｐゴシック" charset="-128"/>
              </a:rPr>
              <a:t>heroes</a:t>
            </a:r>
            <a:r>
              <a:rPr lang="pl-PL" altLang="ja-JP" sz="2000" dirty="0" smtClean="0">
                <a:ea typeface="ＭＳ Ｐゴシック" charset="-128"/>
              </a:rPr>
              <a:t>’ (</a:t>
            </a:r>
            <a:r>
              <a:rPr lang="pl-PL" altLang="ja-JP" sz="2000" i="1" dirty="0" err="1" smtClean="0">
                <a:ea typeface="ＭＳ Ｐゴシック" charset="-128"/>
              </a:rPr>
              <a:t>bagong</a:t>
            </a:r>
            <a:r>
              <a:rPr lang="pl-PL" altLang="ja-JP" sz="2000" i="1" dirty="0" smtClean="0">
                <a:ea typeface="ＭＳ Ｐゴシック" charset="-128"/>
              </a:rPr>
              <a:t> </a:t>
            </a:r>
            <a:r>
              <a:rPr lang="pl-PL" altLang="ja-JP" sz="2000" i="1" dirty="0" err="1" smtClean="0">
                <a:ea typeface="ＭＳ Ｐゴシック" charset="-128"/>
              </a:rPr>
              <a:t>bayani</a:t>
            </a:r>
            <a:r>
              <a:rPr lang="pl-PL" altLang="ja-JP" sz="2000" dirty="0" smtClean="0">
                <a:ea typeface="ＭＳ Ｐゴシック" charset="-128"/>
              </a:rPr>
              <a:t>)</a:t>
            </a:r>
          </a:p>
          <a:p>
            <a:pPr eaLnBrk="1" hangingPunct="1">
              <a:buClrTx/>
              <a:buNone/>
            </a:pPr>
            <a:endParaRPr lang="pl-PL" altLang="ja-JP" sz="2000" dirty="0" smtClean="0">
              <a:ea typeface="ＭＳ Ｐゴシック" charset="-128"/>
            </a:endParaRPr>
          </a:p>
          <a:p>
            <a:pPr eaLnBrk="1" hangingPunct="1">
              <a:buClrTx/>
              <a:buNone/>
            </a:pPr>
            <a:r>
              <a:rPr lang="pl-PL" altLang="ja-JP" sz="2000" b="1" dirty="0" smtClean="0">
                <a:solidFill>
                  <a:srgbClr val="FF0000"/>
                </a:solidFill>
                <a:ea typeface="ＭＳ Ｐゴシック" charset="-128"/>
              </a:rPr>
              <a:t>But:</a:t>
            </a:r>
          </a:p>
          <a:p>
            <a:pPr eaLnBrk="1" hangingPunct="1">
              <a:buClrTx/>
            </a:pPr>
            <a:r>
              <a:rPr lang="pl-PL" altLang="ja-JP" sz="2000" b="1" dirty="0" smtClean="0">
                <a:solidFill>
                  <a:srgbClr val="FF0000"/>
                </a:solidFill>
                <a:ea typeface="ＭＳ Ｐゴシック" charset="-128"/>
              </a:rPr>
              <a:t>Little </a:t>
            </a:r>
            <a:r>
              <a:rPr lang="pl-PL" altLang="ja-JP" sz="2000" b="1" dirty="0" err="1" smtClean="0">
                <a:solidFill>
                  <a:srgbClr val="FF0000"/>
                </a:solidFill>
                <a:ea typeface="ＭＳ Ｐゴシック" charset="-128"/>
              </a:rPr>
              <a:t>sign</a:t>
            </a:r>
            <a:r>
              <a:rPr lang="pl-PL" altLang="ja-JP" sz="2000" b="1" dirty="0" smtClean="0">
                <a:solidFill>
                  <a:srgbClr val="FF0000"/>
                </a:solidFill>
                <a:ea typeface="ＭＳ Ｐゴシック" charset="-128"/>
              </a:rPr>
              <a:t> of development </a:t>
            </a:r>
            <a:r>
              <a:rPr lang="pl-PL" altLang="ja-JP" sz="2000" b="1" dirty="0" err="1" smtClean="0">
                <a:solidFill>
                  <a:srgbClr val="FF0000"/>
                </a:solidFill>
                <a:ea typeface="ＭＳ Ｐゴシック" charset="-128"/>
              </a:rPr>
              <a:t>impacts</a:t>
            </a:r>
            <a:r>
              <a:rPr lang="pl-PL" altLang="ja-JP" sz="2000" b="1" dirty="0" smtClean="0">
                <a:solidFill>
                  <a:srgbClr val="FF0000"/>
                </a:solidFill>
                <a:ea typeface="ＭＳ Ｐゴシック" charset="-128"/>
              </a:rPr>
              <a:t> (</a:t>
            </a:r>
            <a:r>
              <a:rPr lang="pl-PL" altLang="ja-JP" sz="2000" b="1" dirty="0" err="1" smtClean="0">
                <a:solidFill>
                  <a:srgbClr val="FF0000"/>
                </a:solidFill>
                <a:ea typeface="ＭＳ Ｐゴシック" charset="-128"/>
              </a:rPr>
              <a:t>compare</a:t>
            </a:r>
            <a:r>
              <a:rPr lang="pl-PL" altLang="ja-JP" sz="2000" b="1" dirty="0" smtClean="0">
                <a:solidFill>
                  <a:srgbClr val="FF0000"/>
                </a:solidFill>
                <a:ea typeface="ＭＳ Ｐゴシック" charset="-128"/>
              </a:rPr>
              <a:t> to Korea, </a:t>
            </a:r>
            <a:r>
              <a:rPr lang="pl-PL" altLang="ja-JP" sz="2000" b="1" dirty="0" err="1" smtClean="0">
                <a:solidFill>
                  <a:srgbClr val="FF0000"/>
                </a:solidFill>
                <a:ea typeface="ＭＳ Ｐゴシック" charset="-128"/>
              </a:rPr>
              <a:t>Thailand</a:t>
            </a:r>
            <a:r>
              <a:rPr lang="pl-PL" altLang="ja-JP" sz="2000" b="1" dirty="0" smtClean="0">
                <a:solidFill>
                  <a:srgbClr val="FF0000"/>
                </a:solidFill>
                <a:ea typeface="ＭＳ Ｐゴシック" charset="-128"/>
              </a:rPr>
              <a:t>, Malaysia)</a:t>
            </a:r>
          </a:p>
          <a:p>
            <a:pPr eaLnBrk="1" hangingPunct="1">
              <a:buClrTx/>
            </a:pPr>
            <a:r>
              <a:rPr lang="pl-PL" altLang="ja-JP" sz="2000" b="1" dirty="0" err="1" smtClean="0">
                <a:solidFill>
                  <a:srgbClr val="FF0000"/>
                </a:solidFill>
                <a:ea typeface="ＭＳ Ｐゴシック" charset="-128"/>
              </a:rPr>
              <a:t>Growing</a:t>
            </a:r>
            <a:r>
              <a:rPr lang="pl-PL" altLang="ja-JP" sz="2000" b="1" dirty="0" smtClean="0">
                <a:solidFill>
                  <a:srgbClr val="FF0000"/>
                </a:solidFill>
                <a:ea typeface="ＭＳ Ｐゴシック" charset="-128"/>
              </a:rPr>
              <a:t> </a:t>
            </a:r>
            <a:r>
              <a:rPr lang="pl-PL" altLang="ja-JP" sz="2000" b="1" dirty="0" err="1" smtClean="0">
                <a:solidFill>
                  <a:srgbClr val="FF0000"/>
                </a:solidFill>
                <a:ea typeface="ＭＳ Ｐゴシック" charset="-128"/>
              </a:rPr>
              <a:t>dependence</a:t>
            </a:r>
            <a:r>
              <a:rPr lang="pl-PL" altLang="ja-JP" sz="2000" b="1" dirty="0" smtClean="0">
                <a:solidFill>
                  <a:srgbClr val="FF0000"/>
                </a:solidFill>
                <a:ea typeface="ＭＳ Ｐゴシック" charset="-128"/>
              </a:rPr>
              <a:t> on </a:t>
            </a:r>
            <a:r>
              <a:rPr lang="pl-PL" altLang="ja-JP" sz="2000" b="1" dirty="0" err="1" smtClean="0">
                <a:solidFill>
                  <a:srgbClr val="FF0000"/>
                </a:solidFill>
                <a:ea typeface="ＭＳ Ｐゴシック" charset="-128"/>
              </a:rPr>
              <a:t>labour</a:t>
            </a:r>
            <a:r>
              <a:rPr lang="pl-PL" altLang="ja-JP" sz="2000" b="1" dirty="0" smtClean="0">
                <a:solidFill>
                  <a:srgbClr val="FF0000"/>
                </a:solidFill>
                <a:ea typeface="ＭＳ Ｐゴシック" charset="-128"/>
              </a:rPr>
              <a:t> export and </a:t>
            </a:r>
            <a:r>
              <a:rPr lang="pl-PL" altLang="ja-JP" sz="2000" b="1" dirty="0" err="1" smtClean="0">
                <a:solidFill>
                  <a:srgbClr val="FF0000"/>
                </a:solidFill>
                <a:ea typeface="ＭＳ Ｐゴシック" charset="-128"/>
              </a:rPr>
              <a:t>remittances</a:t>
            </a:r>
            <a:endParaRPr lang="pl-PL" altLang="ja-JP" sz="2000" b="1" dirty="0">
              <a:solidFill>
                <a:srgbClr val="FF0000"/>
              </a:solidFill>
              <a:ea typeface="ＭＳ Ｐゴシック" charset="-128"/>
            </a:endParaRPr>
          </a:p>
          <a:p>
            <a:pPr eaLnBrk="1" hangingPunct="1">
              <a:buClrTx/>
            </a:pPr>
            <a:r>
              <a:rPr lang="pl-PL" altLang="ja-JP" sz="2000" b="1" dirty="0" smtClean="0">
                <a:solidFill>
                  <a:srgbClr val="FF0000"/>
                </a:solidFill>
                <a:ea typeface="ＭＳ Ｐゴシック" charset="-128"/>
              </a:rPr>
              <a:t>The role and </a:t>
            </a:r>
            <a:r>
              <a:rPr lang="pl-PL" altLang="ja-JP" sz="2000" b="1" dirty="0" err="1" smtClean="0">
                <a:solidFill>
                  <a:srgbClr val="FF0000"/>
                </a:solidFill>
                <a:ea typeface="ＭＳ Ｐゴシック" charset="-128"/>
              </a:rPr>
              <a:t>limits</a:t>
            </a:r>
            <a:r>
              <a:rPr lang="pl-PL" altLang="ja-JP" sz="2000" b="1" dirty="0" smtClean="0">
                <a:solidFill>
                  <a:srgbClr val="FF0000"/>
                </a:solidFill>
                <a:ea typeface="ＭＳ Ｐゴシック" charset="-128"/>
              </a:rPr>
              <a:t> of public </a:t>
            </a:r>
            <a:r>
              <a:rPr lang="pl-PL" altLang="ja-JP" sz="2000" b="1" dirty="0" err="1" smtClean="0">
                <a:solidFill>
                  <a:srgbClr val="FF0000"/>
                </a:solidFill>
                <a:ea typeface="ＭＳ Ｐゴシック" charset="-128"/>
              </a:rPr>
              <a:t>interventions</a:t>
            </a:r>
            <a:r>
              <a:rPr lang="pl-PL" altLang="ja-JP" sz="2000" b="1" dirty="0" smtClean="0">
                <a:solidFill>
                  <a:srgbClr val="FF0000"/>
                </a:solidFill>
                <a:ea typeface="ＭＳ Ｐゴシック" charset="-128"/>
              </a:rPr>
              <a:t>.</a:t>
            </a:r>
            <a:endParaRPr lang="en-US" altLang="ja-JP" sz="2000" b="1" dirty="0" smtClean="0">
              <a:solidFill>
                <a:srgbClr val="FF0000"/>
              </a:solidFill>
              <a:ea typeface="ＭＳ Ｐゴシック" charset="-128"/>
            </a:endParaRPr>
          </a:p>
          <a:p>
            <a:pPr eaLnBrk="1" hangingPunct="1">
              <a:buClrTx/>
              <a:buFontTx/>
              <a:buNone/>
            </a:pPr>
            <a:r>
              <a:rPr lang="en-US" altLang="ja-JP" sz="2000" b="1" dirty="0" smtClean="0">
                <a:ea typeface="ＭＳ Ｐゴシック" charset="-128"/>
              </a:rPr>
              <a:t>	</a:t>
            </a:r>
            <a:endParaRPr lang="pl-PL" sz="2000" dirty="0" smtClean="0"/>
          </a:p>
        </p:txBody>
      </p:sp>
    </p:spTree>
    <p:extLst>
      <p:ext uri="{BB962C8B-B14F-4D97-AF65-F5344CB8AC3E}">
        <p14:creationId xmlns:p14="http://schemas.microsoft.com/office/powerpoint/2010/main" val="905594536"/>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51520" y="0"/>
            <a:ext cx="8892480" cy="692696"/>
          </a:xfrm>
        </p:spPr>
        <p:txBody>
          <a:bodyPr>
            <a:noAutofit/>
          </a:bodyPr>
          <a:lstStyle/>
          <a:p>
            <a:pPr algn="l" eaLnBrk="0" fontAlgn="base" hangingPunct="0">
              <a:spcAft>
                <a:spcPct val="0"/>
              </a:spcAft>
              <a:defRPr/>
            </a:pPr>
            <a:r>
              <a:rPr lang="pl-PL" sz="2800" b="1" kern="0" dirty="0" err="1">
                <a:solidFill>
                  <a:schemeClr val="tx2"/>
                </a:solidFill>
                <a:cs typeface="Arial" charset="0"/>
              </a:rPr>
              <a:t>Instead</a:t>
            </a:r>
            <a:r>
              <a:rPr lang="pl-PL" sz="2800" b="1" kern="0" dirty="0">
                <a:solidFill>
                  <a:schemeClr val="tx2"/>
                </a:solidFill>
                <a:cs typeface="Arial" charset="0"/>
              </a:rPr>
              <a:t> of </a:t>
            </a:r>
            <a:r>
              <a:rPr lang="pl-PL" sz="2800" b="1" kern="0" dirty="0" err="1">
                <a:solidFill>
                  <a:schemeClr val="tx2"/>
                </a:solidFill>
                <a:cs typeface="Arial" charset="0"/>
              </a:rPr>
              <a:t>conclusions</a:t>
            </a:r>
            <a:r>
              <a:rPr lang="pl-PL" sz="2800" b="1" kern="0" dirty="0">
                <a:solidFill>
                  <a:schemeClr val="tx2"/>
                </a:solidFill>
                <a:cs typeface="Arial" charset="0"/>
              </a:rPr>
              <a:t>: </a:t>
            </a:r>
            <a:r>
              <a:rPr lang="pl-PL" sz="2800" b="1" kern="0" dirty="0" err="1" smtClean="0">
                <a:solidFill>
                  <a:schemeClr val="tx2"/>
                </a:solidFill>
                <a:cs typeface="Arial" charset="0"/>
              </a:rPr>
              <a:t>Policies</a:t>
            </a:r>
            <a:r>
              <a:rPr lang="pl-PL" sz="2800" b="1" kern="0" dirty="0" smtClean="0">
                <a:solidFill>
                  <a:schemeClr val="tx2"/>
                </a:solidFill>
                <a:cs typeface="Arial" charset="0"/>
              </a:rPr>
              <a:t> </a:t>
            </a:r>
            <a:r>
              <a:rPr lang="pl-PL" sz="2800" b="1" kern="0" dirty="0" err="1" smtClean="0">
                <a:solidFill>
                  <a:schemeClr val="tx2"/>
                </a:solidFill>
                <a:cs typeface="Arial" charset="0"/>
              </a:rPr>
              <a:t>enabling</a:t>
            </a:r>
            <a:r>
              <a:rPr lang="pl-PL" sz="2800" b="1" kern="0" dirty="0" smtClean="0">
                <a:solidFill>
                  <a:schemeClr val="tx2"/>
                </a:solidFill>
                <a:cs typeface="Arial" charset="0"/>
              </a:rPr>
              <a:t> </a:t>
            </a:r>
            <a:r>
              <a:rPr lang="pl-PL" sz="2800" b="1" kern="0" dirty="0" err="1" smtClean="0">
                <a:solidFill>
                  <a:schemeClr val="tx2"/>
                </a:solidFill>
                <a:cs typeface="Arial" charset="0"/>
              </a:rPr>
              <a:t>temporary</a:t>
            </a:r>
            <a:r>
              <a:rPr lang="pl-PL" sz="2800" b="1" kern="0" dirty="0" smtClean="0">
                <a:solidFill>
                  <a:schemeClr val="tx2"/>
                </a:solidFill>
                <a:cs typeface="Arial" charset="0"/>
              </a:rPr>
              <a:t> </a:t>
            </a:r>
            <a:r>
              <a:rPr lang="pl-PL" sz="2800" b="1" kern="0" dirty="0" err="1" smtClean="0">
                <a:solidFill>
                  <a:schemeClr val="tx2"/>
                </a:solidFill>
                <a:cs typeface="Arial" charset="0"/>
              </a:rPr>
              <a:t>migration</a:t>
            </a:r>
            <a:r>
              <a:rPr lang="pl-PL" sz="2800" b="1" kern="0" dirty="0" smtClean="0">
                <a:solidFill>
                  <a:schemeClr val="tx2"/>
                </a:solidFill>
                <a:cs typeface="Arial" charset="0"/>
              </a:rPr>
              <a:t> (</a:t>
            </a:r>
            <a:r>
              <a:rPr lang="pl-PL" sz="2800" b="1" kern="0" dirty="0" err="1" smtClean="0">
                <a:solidFill>
                  <a:schemeClr val="tx2"/>
                </a:solidFill>
                <a:cs typeface="Arial" charset="0"/>
              </a:rPr>
              <a:t>Newland</a:t>
            </a:r>
            <a:r>
              <a:rPr lang="pl-PL" sz="2800" b="1" kern="0" dirty="0" smtClean="0">
                <a:solidFill>
                  <a:schemeClr val="tx2"/>
                </a:solidFill>
                <a:cs typeface="Arial" charset="0"/>
              </a:rPr>
              <a:t> 2009: 14)</a:t>
            </a:r>
            <a:endParaRPr lang="pl-PL" sz="2800" b="1" kern="0" dirty="0">
              <a:solidFill>
                <a:schemeClr val="tx2"/>
              </a:solidFill>
              <a:cs typeface="Arial" charset="0"/>
            </a:endParaRPr>
          </a:p>
        </p:txBody>
      </p:sp>
      <p:sp>
        <p:nvSpPr>
          <p:cNvPr id="29699" name="Rectangle 3"/>
          <p:cNvSpPr>
            <a:spLocks noGrp="1" noChangeArrowheads="1"/>
          </p:cNvSpPr>
          <p:nvPr>
            <p:ph type="body" idx="4294967295"/>
          </p:nvPr>
        </p:nvSpPr>
        <p:spPr>
          <a:xfrm>
            <a:off x="428596" y="836712"/>
            <a:ext cx="8715404" cy="6021288"/>
          </a:xfrm>
        </p:spPr>
        <p:txBody>
          <a:bodyPr/>
          <a:lstStyle/>
          <a:p>
            <a:pPr>
              <a:lnSpc>
                <a:spcPct val="90000"/>
              </a:lnSpc>
              <a:spcBef>
                <a:spcPct val="50000"/>
              </a:spcBef>
            </a:pPr>
            <a:r>
              <a:rPr lang="en-US" altLang="ja-JP" sz="2000" dirty="0" smtClean="0"/>
              <a:t>granting </a:t>
            </a:r>
            <a:r>
              <a:rPr lang="en-US" altLang="ja-JP" sz="2000" dirty="0"/>
              <a:t>voting and property rights to expatriates,</a:t>
            </a:r>
          </a:p>
          <a:p>
            <a:pPr>
              <a:lnSpc>
                <a:spcPct val="90000"/>
              </a:lnSpc>
              <a:spcBef>
                <a:spcPct val="50000"/>
              </a:spcBef>
            </a:pPr>
            <a:r>
              <a:rPr lang="en-US" altLang="ja-JP" sz="2000" dirty="0"/>
              <a:t>eliminating visa requirements for members of the diaspora who are citizens of </a:t>
            </a:r>
            <a:r>
              <a:rPr lang="en-US" altLang="ja-JP" sz="2000" dirty="0" smtClean="0"/>
              <a:t>another</a:t>
            </a:r>
            <a:r>
              <a:rPr lang="pl-PL" altLang="ja-JP" sz="2000" dirty="0" smtClean="0"/>
              <a:t> </a:t>
            </a:r>
            <a:r>
              <a:rPr lang="en-US" altLang="ja-JP" sz="2000" dirty="0" smtClean="0"/>
              <a:t>country</a:t>
            </a:r>
            <a:r>
              <a:rPr lang="en-US" altLang="ja-JP" sz="2000" dirty="0"/>
              <a:t>,</a:t>
            </a:r>
          </a:p>
          <a:p>
            <a:pPr>
              <a:lnSpc>
                <a:spcPct val="90000"/>
              </a:lnSpc>
              <a:spcBef>
                <a:spcPct val="50000"/>
              </a:spcBef>
            </a:pPr>
            <a:r>
              <a:rPr lang="en-US" altLang="ja-JP" sz="2000" dirty="0"/>
              <a:t>accepting dual citizenship,</a:t>
            </a:r>
          </a:p>
          <a:p>
            <a:pPr>
              <a:lnSpc>
                <a:spcPct val="90000"/>
              </a:lnSpc>
              <a:spcBef>
                <a:spcPct val="50000"/>
              </a:spcBef>
            </a:pPr>
            <a:r>
              <a:rPr lang="en-US" altLang="ja-JP" sz="2000" dirty="0"/>
              <a:t>establishing investment information centers or </a:t>
            </a:r>
            <a:r>
              <a:rPr lang="en-US" altLang="ja-JP" sz="2000" dirty="0" smtClean="0"/>
              <a:t>one-stop shops </a:t>
            </a:r>
            <a:r>
              <a:rPr lang="en-US" altLang="ja-JP" sz="2000" dirty="0"/>
              <a:t>for diaspora investors,</a:t>
            </a:r>
          </a:p>
          <a:p>
            <a:pPr>
              <a:lnSpc>
                <a:spcPct val="90000"/>
              </a:lnSpc>
              <a:spcBef>
                <a:spcPct val="50000"/>
              </a:spcBef>
            </a:pPr>
            <a:r>
              <a:rPr lang="en-US" altLang="ja-JP" sz="2000" dirty="0"/>
              <a:t>promoting transportation and other communications links between the country of </a:t>
            </a:r>
            <a:r>
              <a:rPr lang="en-US" altLang="ja-JP" sz="2000" dirty="0" smtClean="0"/>
              <a:t>origin</a:t>
            </a:r>
            <a:r>
              <a:rPr lang="pl-PL" altLang="ja-JP" sz="2000" dirty="0" smtClean="0"/>
              <a:t> </a:t>
            </a:r>
            <a:r>
              <a:rPr lang="en-US" altLang="ja-JP" sz="2000" dirty="0" smtClean="0"/>
              <a:t>and </a:t>
            </a:r>
            <a:r>
              <a:rPr lang="en-US" altLang="ja-JP" sz="2000" dirty="0"/>
              <a:t>major diaspora hubs abroad </a:t>
            </a:r>
            <a:endParaRPr lang="pl-PL" altLang="ja-JP" sz="2000" dirty="0" smtClean="0"/>
          </a:p>
          <a:p>
            <a:pPr>
              <a:lnSpc>
                <a:spcPct val="90000"/>
              </a:lnSpc>
              <a:spcBef>
                <a:spcPct val="50000"/>
              </a:spcBef>
            </a:pPr>
            <a:r>
              <a:rPr lang="en-US" altLang="ja-JP" sz="2000" dirty="0" smtClean="0"/>
              <a:t>establishing a competitive mobile telephone and data transfer industry, and so forth). </a:t>
            </a:r>
            <a:endParaRPr lang="pl-PL" sz="2000" dirty="0" smtClean="0"/>
          </a:p>
        </p:txBody>
      </p:sp>
    </p:spTree>
    <p:extLst>
      <p:ext uri="{BB962C8B-B14F-4D97-AF65-F5344CB8AC3E}">
        <p14:creationId xmlns:p14="http://schemas.microsoft.com/office/powerpoint/2010/main" val="3550748126"/>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251520" y="0"/>
            <a:ext cx="8892480" cy="692696"/>
          </a:xfrm>
        </p:spPr>
        <p:txBody>
          <a:bodyPr>
            <a:noAutofit/>
          </a:bodyPr>
          <a:lstStyle/>
          <a:p>
            <a:pPr algn="l" eaLnBrk="0" fontAlgn="base" hangingPunct="0">
              <a:spcAft>
                <a:spcPct val="0"/>
              </a:spcAft>
              <a:defRPr/>
            </a:pPr>
            <a:r>
              <a:rPr lang="pl-PL" sz="2400" b="1" kern="0" dirty="0" err="1">
                <a:solidFill>
                  <a:schemeClr val="tx2"/>
                </a:solidFill>
                <a:cs typeface="Arial" charset="0"/>
              </a:rPr>
              <a:t>Instead</a:t>
            </a:r>
            <a:r>
              <a:rPr lang="pl-PL" sz="2400" b="1" kern="0" dirty="0">
                <a:solidFill>
                  <a:schemeClr val="tx2"/>
                </a:solidFill>
                <a:cs typeface="Arial" charset="0"/>
              </a:rPr>
              <a:t> of </a:t>
            </a:r>
            <a:r>
              <a:rPr lang="pl-PL" sz="2400" b="1" kern="0" dirty="0" err="1">
                <a:solidFill>
                  <a:schemeClr val="tx2"/>
                </a:solidFill>
                <a:cs typeface="Arial" charset="0"/>
              </a:rPr>
              <a:t>conclusions</a:t>
            </a:r>
            <a:r>
              <a:rPr lang="pl-PL" sz="2400" b="1" kern="0" dirty="0">
                <a:solidFill>
                  <a:schemeClr val="tx2"/>
                </a:solidFill>
                <a:cs typeface="Arial" charset="0"/>
              </a:rPr>
              <a:t>: </a:t>
            </a:r>
            <a:r>
              <a:rPr lang="pl-PL" sz="2400" b="1" kern="0" dirty="0" smtClean="0">
                <a:solidFill>
                  <a:schemeClr val="tx2"/>
                </a:solidFill>
                <a:cs typeface="Arial" charset="0"/>
              </a:rPr>
              <a:t>How to </a:t>
            </a:r>
            <a:r>
              <a:rPr lang="pl-PL" sz="2400" b="1" kern="0" dirty="0" err="1" smtClean="0">
                <a:solidFill>
                  <a:schemeClr val="tx2"/>
                </a:solidFill>
                <a:cs typeface="Arial" charset="0"/>
              </a:rPr>
              <a:t>increase</a:t>
            </a:r>
            <a:r>
              <a:rPr lang="pl-PL" sz="2400" b="1" kern="0" dirty="0" smtClean="0">
                <a:solidFill>
                  <a:schemeClr val="tx2"/>
                </a:solidFill>
                <a:cs typeface="Arial" charset="0"/>
              </a:rPr>
              <a:t>/</a:t>
            </a:r>
            <a:r>
              <a:rPr lang="pl-PL" sz="2400" b="1" kern="0" dirty="0" err="1" smtClean="0">
                <a:solidFill>
                  <a:schemeClr val="tx2"/>
                </a:solidFill>
                <a:cs typeface="Arial" charset="0"/>
              </a:rPr>
              <a:t>secure</a:t>
            </a:r>
            <a:r>
              <a:rPr lang="pl-PL" sz="2400" b="1" kern="0" dirty="0" smtClean="0">
                <a:solidFill>
                  <a:schemeClr val="tx2"/>
                </a:solidFill>
                <a:cs typeface="Arial" charset="0"/>
              </a:rPr>
              <a:t> </a:t>
            </a:r>
            <a:r>
              <a:rPr lang="pl-PL" sz="2400" b="1" kern="0" dirty="0" err="1" smtClean="0">
                <a:solidFill>
                  <a:schemeClr val="tx2"/>
                </a:solidFill>
                <a:cs typeface="Arial" charset="0"/>
              </a:rPr>
              <a:t>developmental</a:t>
            </a:r>
            <a:r>
              <a:rPr lang="pl-PL" sz="2400" b="1" kern="0" dirty="0" smtClean="0">
                <a:solidFill>
                  <a:schemeClr val="tx2"/>
                </a:solidFill>
                <a:cs typeface="Arial" charset="0"/>
              </a:rPr>
              <a:t> </a:t>
            </a:r>
            <a:r>
              <a:rPr lang="pl-PL" sz="2400" b="1" kern="0" dirty="0" err="1" smtClean="0">
                <a:solidFill>
                  <a:schemeClr val="tx2"/>
                </a:solidFill>
                <a:cs typeface="Arial" charset="0"/>
              </a:rPr>
              <a:t>potential</a:t>
            </a:r>
            <a:r>
              <a:rPr lang="pl-PL" sz="2400" b="1" kern="0" dirty="0" smtClean="0">
                <a:solidFill>
                  <a:schemeClr val="tx2"/>
                </a:solidFill>
                <a:cs typeface="Arial" charset="0"/>
              </a:rPr>
              <a:t> of </a:t>
            </a:r>
            <a:r>
              <a:rPr lang="pl-PL" sz="2400" b="1" kern="0" dirty="0" err="1" smtClean="0">
                <a:solidFill>
                  <a:schemeClr val="tx2"/>
                </a:solidFill>
                <a:cs typeface="Arial" charset="0"/>
              </a:rPr>
              <a:t>temporary</a:t>
            </a:r>
            <a:r>
              <a:rPr lang="pl-PL" sz="2400" b="1" kern="0" dirty="0" smtClean="0">
                <a:solidFill>
                  <a:schemeClr val="tx2"/>
                </a:solidFill>
                <a:cs typeface="Arial" charset="0"/>
              </a:rPr>
              <a:t> </a:t>
            </a:r>
            <a:r>
              <a:rPr lang="pl-PL" sz="2400" b="1" kern="0" dirty="0" err="1" smtClean="0">
                <a:solidFill>
                  <a:schemeClr val="tx2"/>
                </a:solidFill>
                <a:cs typeface="Arial" charset="0"/>
              </a:rPr>
              <a:t>migration</a:t>
            </a:r>
            <a:r>
              <a:rPr lang="pl-PL" sz="2400" b="1" kern="0" dirty="0" smtClean="0">
                <a:solidFill>
                  <a:schemeClr val="tx2"/>
                </a:solidFill>
                <a:cs typeface="Arial" charset="0"/>
              </a:rPr>
              <a:t>? (</a:t>
            </a:r>
            <a:r>
              <a:rPr lang="pl-PL" sz="2400" b="1" kern="0" dirty="0" err="1" smtClean="0">
                <a:solidFill>
                  <a:schemeClr val="tx2"/>
                </a:solidFill>
                <a:cs typeface="Arial" charset="0"/>
              </a:rPr>
              <a:t>Newland</a:t>
            </a:r>
            <a:r>
              <a:rPr lang="pl-PL" sz="2400" b="1" kern="0" dirty="0" smtClean="0">
                <a:solidFill>
                  <a:schemeClr val="tx2"/>
                </a:solidFill>
                <a:cs typeface="Arial" charset="0"/>
              </a:rPr>
              <a:t> 2009: 26)</a:t>
            </a:r>
            <a:endParaRPr lang="pl-PL" sz="2400" b="1" kern="0" dirty="0">
              <a:solidFill>
                <a:schemeClr val="tx2"/>
              </a:solidFill>
              <a:cs typeface="Arial" charset="0"/>
            </a:endParaRPr>
          </a:p>
        </p:txBody>
      </p:sp>
      <p:sp>
        <p:nvSpPr>
          <p:cNvPr id="29699" name="Rectangle 3"/>
          <p:cNvSpPr>
            <a:spLocks noGrp="1" noChangeArrowheads="1"/>
          </p:cNvSpPr>
          <p:nvPr>
            <p:ph type="body" idx="4294967295"/>
          </p:nvPr>
        </p:nvSpPr>
        <p:spPr>
          <a:xfrm>
            <a:off x="428596" y="836712"/>
            <a:ext cx="8715404" cy="6021288"/>
          </a:xfrm>
        </p:spPr>
        <p:txBody>
          <a:bodyPr>
            <a:normAutofit/>
          </a:bodyPr>
          <a:lstStyle/>
          <a:p>
            <a:pPr eaLnBrk="1" hangingPunct="1">
              <a:lnSpc>
                <a:spcPct val="90000"/>
              </a:lnSpc>
              <a:spcBef>
                <a:spcPct val="50000"/>
              </a:spcBef>
              <a:buNone/>
            </a:pPr>
            <a:r>
              <a:rPr lang="pl-PL" altLang="ja-JP" sz="2000" b="1" dirty="0" smtClean="0"/>
              <a:t>To </a:t>
            </a:r>
            <a:r>
              <a:rPr lang="pl-PL" altLang="ja-JP" sz="2000" b="1" dirty="0" err="1" smtClean="0"/>
              <a:t>remove</a:t>
            </a:r>
            <a:r>
              <a:rPr lang="pl-PL" altLang="ja-JP" sz="2000" b="1" dirty="0" smtClean="0"/>
              <a:t> </a:t>
            </a:r>
            <a:r>
              <a:rPr lang="pl-PL" altLang="ja-JP" sz="2000" b="1" dirty="0" err="1" smtClean="0"/>
              <a:t>disincentives</a:t>
            </a:r>
            <a:r>
              <a:rPr lang="pl-PL" altLang="ja-JP" sz="2000" b="1" dirty="0" smtClean="0"/>
              <a:t> to „</a:t>
            </a:r>
            <a:r>
              <a:rPr lang="pl-PL" altLang="ja-JP" sz="2000" b="1" dirty="0" err="1" smtClean="0"/>
              <a:t>outward</a:t>
            </a:r>
            <a:r>
              <a:rPr lang="pl-PL" altLang="ja-JP" sz="2000" b="1" dirty="0" smtClean="0"/>
              <a:t>” </a:t>
            </a:r>
            <a:r>
              <a:rPr lang="pl-PL" altLang="ja-JP" sz="2000" b="1" dirty="0" err="1" smtClean="0"/>
              <a:t>circulation</a:t>
            </a:r>
            <a:r>
              <a:rPr lang="pl-PL" altLang="ja-JP" sz="2000" b="1" dirty="0" smtClean="0"/>
              <a:t>: </a:t>
            </a:r>
          </a:p>
          <a:p>
            <a:pPr>
              <a:lnSpc>
                <a:spcPct val="90000"/>
              </a:lnSpc>
              <a:spcBef>
                <a:spcPct val="50000"/>
              </a:spcBef>
            </a:pPr>
            <a:r>
              <a:rPr lang="en-US" altLang="ja-JP" sz="1800" b="1" dirty="0">
                <a:ea typeface="ＭＳ Ｐゴシック" charset="-128"/>
              </a:rPr>
              <a:t>i</a:t>
            </a:r>
            <a:r>
              <a:rPr lang="en-US" altLang="ja-JP" sz="1800" dirty="0">
                <a:ea typeface="ＭＳ Ｐゴシック" charset="-128"/>
              </a:rPr>
              <a:t>nstituting secure and flexible residency rights that are not annulled by lengthy absence</a:t>
            </a:r>
          </a:p>
          <a:p>
            <a:pPr>
              <a:lnSpc>
                <a:spcPct val="90000"/>
              </a:lnSpc>
              <a:spcBef>
                <a:spcPct val="50000"/>
              </a:spcBef>
            </a:pPr>
            <a:r>
              <a:rPr lang="en-US" altLang="ja-JP" sz="1800" dirty="0">
                <a:ea typeface="ＭＳ Ｐゴシック" charset="-128"/>
              </a:rPr>
              <a:t>simplifying application procedures for entry, permanent residency, and naturalization</a:t>
            </a:r>
          </a:p>
          <a:p>
            <a:pPr>
              <a:lnSpc>
                <a:spcPct val="90000"/>
              </a:lnSpc>
              <a:spcBef>
                <a:spcPct val="50000"/>
              </a:spcBef>
            </a:pPr>
            <a:r>
              <a:rPr lang="en-US" altLang="ja-JP" sz="1800" dirty="0">
                <a:ea typeface="ＭＳ Ｐゴシック" charset="-128"/>
              </a:rPr>
              <a:t>reforming regulations that discourage or complicate voluntary return</a:t>
            </a:r>
          </a:p>
          <a:p>
            <a:pPr>
              <a:lnSpc>
                <a:spcPct val="90000"/>
              </a:lnSpc>
              <a:spcBef>
                <a:spcPct val="50000"/>
              </a:spcBef>
            </a:pPr>
            <a:r>
              <a:rPr lang="en-US" altLang="ja-JP" sz="1800" dirty="0">
                <a:ea typeface="ＭＳ Ｐゴシック" charset="-128"/>
              </a:rPr>
              <a:t>guaranteeing access to pension rights acquired in the country of destination</a:t>
            </a:r>
          </a:p>
          <a:p>
            <a:pPr>
              <a:lnSpc>
                <a:spcPct val="90000"/>
              </a:lnSpc>
              <a:spcBef>
                <a:spcPct val="50000"/>
              </a:spcBef>
            </a:pPr>
            <a:r>
              <a:rPr lang="en-US" altLang="ja-JP" sz="1800" dirty="0">
                <a:ea typeface="ＭＳ Ｐゴシック" charset="-128"/>
              </a:rPr>
              <a:t>extending some citizenship-like rights to expatriates, including full property rights</a:t>
            </a:r>
          </a:p>
          <a:p>
            <a:pPr>
              <a:lnSpc>
                <a:spcPct val="90000"/>
              </a:lnSpc>
              <a:spcBef>
                <a:spcPct val="50000"/>
              </a:spcBef>
            </a:pPr>
            <a:r>
              <a:rPr lang="en-US" altLang="ja-JP" sz="1800" dirty="0">
                <a:ea typeface="ＭＳ Ｐゴシック" charset="-128"/>
              </a:rPr>
              <a:t>recognizing dual nationality</a:t>
            </a:r>
            <a:endParaRPr lang="en-US" altLang="ja-JP" sz="1800" dirty="0" smtClean="0">
              <a:ea typeface="ＭＳ Ｐゴシック" charset="-128"/>
            </a:endParaRPr>
          </a:p>
          <a:p>
            <a:pPr eaLnBrk="1" hangingPunct="1">
              <a:buClrTx/>
              <a:buFontTx/>
              <a:buNone/>
            </a:pPr>
            <a:r>
              <a:rPr lang="en-US" altLang="ja-JP" sz="2000" b="1" dirty="0" smtClean="0">
                <a:ea typeface="ＭＳ Ｐゴシック" charset="-128"/>
              </a:rPr>
              <a:t>	</a:t>
            </a:r>
            <a:endParaRPr lang="pl-PL" altLang="ja-JP" sz="2000" b="1" dirty="0" smtClean="0">
              <a:ea typeface="ＭＳ Ｐゴシック" charset="-128"/>
            </a:endParaRPr>
          </a:p>
          <a:p>
            <a:pPr>
              <a:lnSpc>
                <a:spcPct val="90000"/>
              </a:lnSpc>
              <a:spcBef>
                <a:spcPct val="50000"/>
              </a:spcBef>
              <a:buNone/>
            </a:pPr>
            <a:r>
              <a:rPr lang="pl-PL" altLang="ja-JP" sz="2000" b="1" dirty="0"/>
              <a:t>To </a:t>
            </a:r>
            <a:r>
              <a:rPr lang="pl-PL" altLang="ja-JP" sz="2000" b="1" dirty="0" err="1" smtClean="0"/>
              <a:t>improve</a:t>
            </a:r>
            <a:r>
              <a:rPr lang="pl-PL" altLang="ja-JP" sz="2000" b="1" dirty="0" smtClean="0"/>
              <a:t> </a:t>
            </a:r>
            <a:r>
              <a:rPr lang="pl-PL" altLang="ja-JP" sz="2000" b="1" dirty="0" err="1" smtClean="0"/>
              <a:t>developmental</a:t>
            </a:r>
            <a:r>
              <a:rPr lang="pl-PL" altLang="ja-JP" sz="2000" b="1" dirty="0" smtClean="0"/>
              <a:t> </a:t>
            </a:r>
            <a:r>
              <a:rPr lang="pl-PL" altLang="ja-JP" sz="2000" b="1" dirty="0" err="1" smtClean="0"/>
              <a:t>potential</a:t>
            </a:r>
            <a:r>
              <a:rPr lang="pl-PL" altLang="ja-JP" sz="2000" b="1" dirty="0" smtClean="0"/>
              <a:t> of „</a:t>
            </a:r>
            <a:r>
              <a:rPr lang="pl-PL" altLang="ja-JP" sz="2000" b="1" dirty="0" err="1" smtClean="0"/>
              <a:t>inward</a:t>
            </a:r>
            <a:r>
              <a:rPr lang="pl-PL" altLang="ja-JP" sz="2000" b="1" dirty="0"/>
              <a:t>” </a:t>
            </a:r>
            <a:r>
              <a:rPr lang="pl-PL" altLang="ja-JP" sz="2000" b="1" dirty="0" err="1"/>
              <a:t>circulation</a:t>
            </a:r>
            <a:r>
              <a:rPr lang="pl-PL" altLang="ja-JP" sz="2000" b="1" dirty="0"/>
              <a:t>: </a:t>
            </a:r>
          </a:p>
          <a:p>
            <a:pPr>
              <a:lnSpc>
                <a:spcPct val="90000"/>
              </a:lnSpc>
              <a:spcBef>
                <a:spcPct val="50000"/>
              </a:spcBef>
            </a:pPr>
            <a:r>
              <a:rPr lang="en-US" altLang="ja-JP" sz="1800" dirty="0">
                <a:ea typeface="ＭＳ Ｐゴシック" charset="-128"/>
              </a:rPr>
              <a:t>multiple re-entry visas for migrants who have jobs or job </a:t>
            </a:r>
            <a:r>
              <a:rPr lang="en-US" altLang="ja-JP" sz="1800" dirty="0" smtClean="0">
                <a:ea typeface="ＭＳ Ｐゴシック" charset="-128"/>
              </a:rPr>
              <a:t>offers</a:t>
            </a:r>
            <a:endParaRPr lang="en-US" altLang="ja-JP" sz="1800" dirty="0">
              <a:ea typeface="ＭＳ Ｐゴシック" charset="-128"/>
            </a:endParaRPr>
          </a:p>
          <a:p>
            <a:pPr>
              <a:lnSpc>
                <a:spcPct val="90000"/>
              </a:lnSpc>
              <a:spcBef>
                <a:spcPct val="50000"/>
              </a:spcBef>
            </a:pPr>
            <a:r>
              <a:rPr lang="en-US" altLang="ja-JP" sz="1800" dirty="0">
                <a:ea typeface="ＭＳ Ｐゴシック" charset="-128"/>
              </a:rPr>
              <a:t>flexible work contracts</a:t>
            </a:r>
          </a:p>
          <a:p>
            <a:pPr>
              <a:lnSpc>
                <a:spcPct val="90000"/>
              </a:lnSpc>
              <a:spcBef>
                <a:spcPct val="50000"/>
              </a:spcBef>
            </a:pPr>
            <a:r>
              <a:rPr lang="en-US" altLang="ja-JP" sz="1800" dirty="0">
                <a:ea typeface="ＭＳ Ｐゴシック" charset="-128"/>
              </a:rPr>
              <a:t>portable visas (allowing migrants to change employers without losing the visa)</a:t>
            </a:r>
          </a:p>
          <a:p>
            <a:pPr>
              <a:lnSpc>
                <a:spcPct val="90000"/>
              </a:lnSpc>
              <a:spcBef>
                <a:spcPct val="50000"/>
              </a:spcBef>
            </a:pPr>
            <a:r>
              <a:rPr lang="en-US" altLang="ja-JP" sz="1800" dirty="0">
                <a:ea typeface="ＭＳ Ｐゴシック" charset="-128"/>
              </a:rPr>
              <a:t>training programs that enhance migrants‘ vocational and life skills</a:t>
            </a:r>
          </a:p>
          <a:p>
            <a:pPr>
              <a:lnSpc>
                <a:spcPct val="90000"/>
              </a:lnSpc>
              <a:spcBef>
                <a:spcPct val="50000"/>
              </a:spcBef>
            </a:pPr>
            <a:r>
              <a:rPr lang="en-US" altLang="ja-JP" sz="1800" dirty="0" smtClean="0">
                <a:ea typeface="ＭＳ Ｐゴシック" charset="-128"/>
              </a:rPr>
              <a:t>programs </a:t>
            </a:r>
            <a:r>
              <a:rPr lang="en-US" altLang="ja-JP" sz="1800" dirty="0">
                <a:ea typeface="ＭＳ Ｐゴシック" charset="-128"/>
              </a:rPr>
              <a:t>for systematic cooperation between enterprises in origin and </a:t>
            </a:r>
            <a:r>
              <a:rPr lang="en-US" altLang="ja-JP" sz="1800" dirty="0" smtClean="0">
                <a:ea typeface="ＭＳ Ｐゴシック" charset="-128"/>
              </a:rPr>
              <a:t>destination</a:t>
            </a:r>
            <a:r>
              <a:rPr lang="pl-PL" altLang="ja-JP" sz="1800" dirty="0" smtClean="0">
                <a:ea typeface="ＭＳ Ｐゴシック" charset="-128"/>
              </a:rPr>
              <a:t> </a:t>
            </a:r>
            <a:r>
              <a:rPr lang="en-US" altLang="ja-JP" sz="1800" dirty="0" smtClean="0">
                <a:ea typeface="ＭＳ Ｐゴシック" charset="-128"/>
              </a:rPr>
              <a:t>countries</a:t>
            </a:r>
            <a:endParaRPr lang="en-US" altLang="ja-JP" sz="1800" dirty="0">
              <a:ea typeface="ＭＳ Ｐゴシック" charset="-128"/>
            </a:endParaRPr>
          </a:p>
          <a:p>
            <a:pPr eaLnBrk="1" hangingPunct="1">
              <a:buClrTx/>
              <a:buFontTx/>
              <a:buNone/>
            </a:pPr>
            <a:endParaRPr lang="pl-PL" sz="2000" dirty="0" smtClean="0"/>
          </a:p>
        </p:txBody>
      </p:sp>
    </p:spTree>
    <p:extLst>
      <p:ext uri="{BB962C8B-B14F-4D97-AF65-F5344CB8AC3E}">
        <p14:creationId xmlns:p14="http://schemas.microsoft.com/office/powerpoint/2010/main" val="3169878970"/>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500034" y="0"/>
            <a:ext cx="7992690" cy="642918"/>
          </a:xfrm>
          <a:noFill/>
        </p:spPr>
        <p:txBody>
          <a:bodyPr>
            <a:noAutofit/>
          </a:bodyPr>
          <a:lstStyle/>
          <a:p>
            <a:pPr algn="l"/>
            <a:r>
              <a:rPr lang="pl-PL" sz="2800" b="1" dirty="0" err="1" smtClean="0">
                <a:solidFill>
                  <a:srgbClr val="002060"/>
                </a:solidFill>
                <a:cs typeface="Arial" pitchFamily="34" charset="0"/>
              </a:rPr>
              <a:t>Context</a:t>
            </a:r>
            <a:r>
              <a:rPr lang="pl-PL" sz="2800" b="1" dirty="0">
                <a:solidFill>
                  <a:srgbClr val="002060"/>
                </a:solidFill>
                <a:cs typeface="Arial" pitchFamily="34" charset="0"/>
              </a:rPr>
              <a:t>:</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-development </a:t>
            </a:r>
            <a:r>
              <a:rPr lang="pl-PL" sz="2800" b="1" dirty="0" err="1" smtClean="0">
                <a:solidFill>
                  <a:srgbClr val="002060"/>
                </a:solidFill>
                <a:cs typeface="Arial" pitchFamily="34" charset="0"/>
              </a:rPr>
              <a:t>nexus</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251520" y="642918"/>
            <a:ext cx="8892480" cy="5594394"/>
          </a:xfrm>
        </p:spPr>
        <p:txBody>
          <a:bodyPr>
            <a:normAutofit/>
          </a:bodyPr>
          <a:lstStyle/>
          <a:p>
            <a:pPr>
              <a:lnSpc>
                <a:spcPct val="90000"/>
              </a:lnSpc>
              <a:spcBef>
                <a:spcPct val="90000"/>
              </a:spcBef>
              <a:buClr>
                <a:schemeClr val="tx1"/>
              </a:buClr>
              <a:buFont typeface="Wingdings" panose="05000000000000000000" pitchFamily="2" charset="2"/>
              <a:buChar char="q"/>
            </a:pPr>
            <a:r>
              <a:rPr lang="pl-PL" sz="2200" dirty="0" smtClean="0"/>
              <a:t>„</a:t>
            </a:r>
            <a:r>
              <a:rPr lang="pl-PL" sz="2200" dirty="0" err="1" smtClean="0"/>
              <a:t>Traditional</a:t>
            </a:r>
            <a:r>
              <a:rPr lang="pl-PL" sz="2200" dirty="0" smtClean="0"/>
              <a:t>” </a:t>
            </a:r>
            <a:r>
              <a:rPr lang="pl-PL" sz="2200" dirty="0" err="1" smtClean="0"/>
              <a:t>approaches</a:t>
            </a:r>
            <a:r>
              <a:rPr lang="pl-PL" sz="2200" dirty="0" smtClean="0"/>
              <a:t>: </a:t>
            </a:r>
            <a:endParaRPr lang="pl-PL" sz="2200" dirty="0" smtClean="0"/>
          </a:p>
          <a:p>
            <a:pPr lvl="1">
              <a:lnSpc>
                <a:spcPct val="90000"/>
              </a:lnSpc>
              <a:spcBef>
                <a:spcPct val="90000"/>
              </a:spcBef>
              <a:buClr>
                <a:schemeClr val="tx1"/>
              </a:buClr>
              <a:buFont typeface="Wingdings" panose="05000000000000000000" pitchFamily="2" charset="2"/>
              <a:buChar char="q"/>
            </a:pPr>
            <a:r>
              <a:rPr lang="pl-PL" sz="1800" dirty="0" smtClean="0">
                <a:sym typeface="Wingdings" pitchFamily="2" charset="2"/>
              </a:rPr>
              <a:t>f</a:t>
            </a:r>
            <a:r>
              <a:rPr lang="en-US" sz="1800" dirty="0" err="1" smtClean="0">
                <a:sym typeface="Wingdings" pitchFamily="2" charset="2"/>
              </a:rPr>
              <a:t>ocus</a:t>
            </a:r>
            <a:r>
              <a:rPr lang="en-US" sz="1800" dirty="0" smtClean="0">
                <a:sym typeface="Wingdings" pitchFamily="2" charset="2"/>
              </a:rPr>
              <a:t> </a:t>
            </a:r>
            <a:r>
              <a:rPr lang="en-US" sz="1800" dirty="0">
                <a:sym typeface="Wingdings" pitchFamily="2" charset="2"/>
              </a:rPr>
              <a:t>on monetary income and economic growth (mostly on the national </a:t>
            </a:r>
            <a:r>
              <a:rPr lang="en-US" sz="1800" dirty="0" smtClean="0">
                <a:sym typeface="Wingdings" pitchFamily="2" charset="2"/>
              </a:rPr>
              <a:t>level)</a:t>
            </a:r>
            <a:endParaRPr lang="pl-PL" sz="1800" dirty="0">
              <a:sym typeface="Wingdings" pitchFamily="2" charset="2"/>
            </a:endParaRPr>
          </a:p>
          <a:p>
            <a:pPr lvl="1">
              <a:lnSpc>
                <a:spcPct val="90000"/>
              </a:lnSpc>
              <a:spcBef>
                <a:spcPct val="90000"/>
              </a:spcBef>
              <a:buClr>
                <a:schemeClr val="tx1"/>
              </a:buClr>
              <a:buFont typeface="Wingdings" panose="05000000000000000000" pitchFamily="2" charset="2"/>
              <a:buChar char="q"/>
            </a:pPr>
            <a:r>
              <a:rPr lang="pl-PL" sz="1800" dirty="0" smtClean="0">
                <a:sym typeface="Wingdings" pitchFamily="2" charset="2"/>
              </a:rPr>
              <a:t>n</a:t>
            </a:r>
            <a:r>
              <a:rPr lang="en-US" sz="1800" dirty="0" smtClean="0">
                <a:sym typeface="Wingdings" pitchFamily="2" charset="2"/>
              </a:rPr>
              <a:t>arrow </a:t>
            </a:r>
            <a:r>
              <a:rPr lang="en-US" sz="1800" dirty="0">
                <a:sym typeface="Wingdings" pitchFamily="2" charset="2"/>
              </a:rPr>
              <a:t>view of development as a process of incorporation into the capitalist system (entailing </a:t>
            </a:r>
            <a:r>
              <a:rPr lang="en-US" sz="1800" dirty="0" err="1">
                <a:sym typeface="Wingdings" pitchFamily="2" charset="2"/>
              </a:rPr>
              <a:t>industrialisation</a:t>
            </a:r>
            <a:r>
              <a:rPr lang="en-US" sz="1800" dirty="0">
                <a:sym typeface="Wingdings" pitchFamily="2" charset="2"/>
              </a:rPr>
              <a:t> and </a:t>
            </a:r>
            <a:r>
              <a:rPr lang="en-US" sz="1800" dirty="0" err="1">
                <a:sym typeface="Wingdings" pitchFamily="2" charset="2"/>
              </a:rPr>
              <a:t>urbanisation</a:t>
            </a:r>
            <a:r>
              <a:rPr lang="en-US" sz="1800" dirty="0" smtClean="0">
                <a:sym typeface="Wingdings" pitchFamily="2" charset="2"/>
              </a:rPr>
              <a:t>)</a:t>
            </a:r>
            <a:endParaRPr lang="pl-PL" sz="1800" dirty="0">
              <a:sym typeface="Wingdings" pitchFamily="2" charset="2"/>
            </a:endParaRPr>
          </a:p>
          <a:p>
            <a:pPr lvl="1">
              <a:lnSpc>
                <a:spcPct val="90000"/>
              </a:lnSpc>
              <a:spcBef>
                <a:spcPct val="90000"/>
              </a:spcBef>
              <a:buClr>
                <a:schemeClr val="tx1"/>
              </a:buClr>
              <a:buFont typeface="Wingdings" panose="05000000000000000000" pitchFamily="2" charset="2"/>
              <a:buChar char="q"/>
            </a:pPr>
            <a:r>
              <a:rPr lang="pl-PL" sz="1800" dirty="0" smtClean="0">
                <a:sym typeface="Wingdings" pitchFamily="2" charset="2"/>
              </a:rPr>
              <a:t>m</a:t>
            </a:r>
            <a:r>
              <a:rPr lang="en-US" sz="1800" dirty="0" err="1" smtClean="0">
                <a:sym typeface="Wingdings" pitchFamily="2" charset="2"/>
              </a:rPr>
              <a:t>ainstream</a:t>
            </a:r>
            <a:r>
              <a:rPr lang="en-US" sz="1800" dirty="0" smtClean="0">
                <a:sym typeface="Wingdings" pitchFamily="2" charset="2"/>
              </a:rPr>
              <a:t> </a:t>
            </a:r>
            <a:r>
              <a:rPr lang="en-US" sz="1800" dirty="0">
                <a:sym typeface="Wingdings" pitchFamily="2" charset="2"/>
              </a:rPr>
              <a:t>migration theory entrenched in a ‘modernist ideology’   concept of </a:t>
            </a:r>
            <a:r>
              <a:rPr lang="en-US" sz="1800" dirty="0" err="1" smtClean="0">
                <a:sym typeface="Wingdings" pitchFamily="2" charset="2"/>
              </a:rPr>
              <a:t>progres</a:t>
            </a:r>
            <a:endParaRPr lang="pl-PL" sz="1800" dirty="0" smtClean="0">
              <a:sym typeface="Wingdings" pitchFamily="2" charset="2"/>
            </a:endParaRPr>
          </a:p>
          <a:p>
            <a:pPr lvl="1">
              <a:lnSpc>
                <a:spcPct val="90000"/>
              </a:lnSpc>
              <a:spcBef>
                <a:spcPct val="90000"/>
              </a:spcBef>
              <a:buClr>
                <a:schemeClr val="tx1"/>
              </a:buClr>
              <a:buFont typeface="Wingdings" panose="05000000000000000000" pitchFamily="2" charset="2"/>
              <a:buChar char="q"/>
            </a:pPr>
            <a:r>
              <a:rPr lang="en-US" sz="1800" dirty="0" smtClean="0">
                <a:sym typeface="Wingdings" pitchFamily="2" charset="2"/>
              </a:rPr>
              <a:t>‘</a:t>
            </a:r>
            <a:r>
              <a:rPr lang="en-US" sz="1800" i="1" dirty="0" smtClean="0">
                <a:sym typeface="Wingdings" pitchFamily="2" charset="2"/>
              </a:rPr>
              <a:t>methodological </a:t>
            </a:r>
            <a:r>
              <a:rPr lang="en-US" sz="1800" i="1" dirty="0">
                <a:sym typeface="Wingdings" pitchFamily="2" charset="2"/>
              </a:rPr>
              <a:t>nationalism</a:t>
            </a:r>
            <a:r>
              <a:rPr lang="en-US" sz="1800" dirty="0">
                <a:sym typeface="Wingdings" pitchFamily="2" charset="2"/>
              </a:rPr>
              <a:t>’  focus on nation </a:t>
            </a:r>
            <a:r>
              <a:rPr lang="en-US" sz="1800" dirty="0" smtClean="0">
                <a:sym typeface="Wingdings" pitchFamily="2" charset="2"/>
              </a:rPr>
              <a:t>states</a:t>
            </a:r>
            <a:r>
              <a:rPr lang="pl-PL" sz="1800" dirty="0" smtClean="0">
                <a:sym typeface="Wingdings" pitchFamily="2" charset="2"/>
              </a:rPr>
              <a:t> </a:t>
            </a:r>
            <a:endParaRPr lang="pl-PL" sz="1800" dirty="0" smtClean="0">
              <a:sym typeface="Wingdings" pitchFamily="2" charset="2"/>
            </a:endParaRPr>
          </a:p>
          <a:p>
            <a:pPr>
              <a:lnSpc>
                <a:spcPct val="90000"/>
              </a:lnSpc>
              <a:spcBef>
                <a:spcPct val="90000"/>
              </a:spcBef>
              <a:buClr>
                <a:schemeClr val="tx1"/>
              </a:buClr>
              <a:buFont typeface="Wingdings" panose="05000000000000000000" pitchFamily="2" charset="2"/>
              <a:buChar char="q"/>
            </a:pPr>
            <a:r>
              <a:rPr lang="pl-PL" sz="2200" b="1" dirty="0" err="1" smtClean="0">
                <a:solidFill>
                  <a:srgbClr val="FF0000"/>
                </a:solidFill>
                <a:sym typeface="Wingdings" pitchFamily="2" charset="2"/>
              </a:rPr>
              <a:t>Consequence</a:t>
            </a:r>
            <a:r>
              <a:rPr lang="pl-PL" sz="2200" b="1" dirty="0" smtClean="0">
                <a:solidFill>
                  <a:srgbClr val="FF0000"/>
                </a:solidFill>
                <a:sym typeface="Wingdings" pitchFamily="2" charset="2"/>
              </a:rPr>
              <a:t>: </a:t>
            </a:r>
            <a:r>
              <a:rPr lang="pl-PL" sz="2200" b="1" dirty="0" smtClean="0">
                <a:solidFill>
                  <a:srgbClr val="FF0000"/>
                </a:solidFill>
                <a:sym typeface="Wingdings" pitchFamily="2" charset="2"/>
              </a:rPr>
              <a:t>b</a:t>
            </a:r>
            <a:r>
              <a:rPr lang="en-US" sz="2200" b="1" dirty="0" err="1" smtClean="0">
                <a:solidFill>
                  <a:srgbClr val="FF0000"/>
                </a:solidFill>
                <a:sym typeface="Wingdings" pitchFamily="2" charset="2"/>
              </a:rPr>
              <a:t>ias</a:t>
            </a:r>
            <a:r>
              <a:rPr lang="en-US" sz="2200" b="1" dirty="0" smtClean="0">
                <a:solidFill>
                  <a:srgbClr val="FF0000"/>
                </a:solidFill>
                <a:sym typeface="Wingdings" pitchFamily="2" charset="2"/>
              </a:rPr>
              <a:t> </a:t>
            </a:r>
            <a:r>
              <a:rPr lang="en-US" sz="2200" b="1" dirty="0">
                <a:solidFill>
                  <a:srgbClr val="FF0000"/>
                </a:solidFill>
                <a:sym typeface="Wingdings" pitchFamily="2" charset="2"/>
              </a:rPr>
              <a:t>towards control of migration and imposing barriers to mobility, believe in the power of migration </a:t>
            </a:r>
            <a:r>
              <a:rPr lang="en-US" sz="2200" b="1" dirty="0" smtClean="0">
                <a:solidFill>
                  <a:srgbClr val="FF0000"/>
                </a:solidFill>
                <a:sym typeface="Wingdings" pitchFamily="2" charset="2"/>
              </a:rPr>
              <a:t>policies</a:t>
            </a:r>
            <a:endParaRPr lang="pl-PL" sz="2200" b="1" dirty="0" smtClean="0">
              <a:solidFill>
                <a:srgbClr val="FF0000"/>
              </a:solidFill>
            </a:endParaRPr>
          </a:p>
          <a:p>
            <a:pPr marL="0" indent="0">
              <a:spcBef>
                <a:spcPct val="70000"/>
              </a:spcBef>
              <a:buNone/>
            </a:pPr>
            <a:endParaRPr lang="en-US" sz="2000" dirty="0" smtClean="0"/>
          </a:p>
          <a:p>
            <a:pPr marL="0" indent="0">
              <a:spcBef>
                <a:spcPct val="70000"/>
              </a:spcBef>
              <a:buNone/>
            </a:pPr>
            <a:endParaRPr lang="pl-PL" sz="2000" dirty="0" smtClean="0"/>
          </a:p>
        </p:txBody>
      </p:sp>
    </p:spTree>
    <p:extLst>
      <p:ext uri="{BB962C8B-B14F-4D97-AF65-F5344CB8AC3E}">
        <p14:creationId xmlns:p14="http://schemas.microsoft.com/office/powerpoint/2010/main" val="263089098"/>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500034" y="0"/>
            <a:ext cx="7992690" cy="642918"/>
          </a:xfrm>
          <a:noFill/>
        </p:spPr>
        <p:txBody>
          <a:bodyPr>
            <a:noAutofit/>
          </a:bodyPr>
          <a:lstStyle/>
          <a:p>
            <a:pPr algn="l"/>
            <a:r>
              <a:rPr lang="pl-PL" sz="2800" b="1" dirty="0" err="1" smtClean="0">
                <a:solidFill>
                  <a:srgbClr val="002060"/>
                </a:solidFill>
                <a:cs typeface="Arial" pitchFamily="34" charset="0"/>
              </a:rPr>
              <a:t>Context</a:t>
            </a:r>
            <a:r>
              <a:rPr lang="pl-PL" sz="2800" b="1" dirty="0">
                <a:solidFill>
                  <a:srgbClr val="002060"/>
                </a:solidFill>
                <a:cs typeface="Arial" pitchFamily="34" charset="0"/>
              </a:rPr>
              <a:t>:</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-development </a:t>
            </a:r>
            <a:r>
              <a:rPr lang="pl-PL" sz="2800" b="1" dirty="0" err="1" smtClean="0">
                <a:solidFill>
                  <a:srgbClr val="002060"/>
                </a:solidFill>
                <a:cs typeface="Arial" pitchFamily="34" charset="0"/>
              </a:rPr>
              <a:t>nexus</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251520" y="642918"/>
            <a:ext cx="8892480" cy="5594394"/>
          </a:xfrm>
        </p:spPr>
        <p:txBody>
          <a:bodyPr>
            <a:normAutofit/>
          </a:bodyPr>
          <a:lstStyle/>
          <a:p>
            <a:pPr>
              <a:spcBef>
                <a:spcPct val="70000"/>
              </a:spcBef>
              <a:buFont typeface="Wingdings" pitchFamily="2" charset="2"/>
              <a:buChar char="q"/>
            </a:pPr>
            <a:r>
              <a:rPr lang="pl-PL" sz="2200" b="1" dirty="0" err="1" smtClean="0"/>
              <a:t>Towards</a:t>
            </a:r>
            <a:r>
              <a:rPr lang="pl-PL" sz="2200" b="1" dirty="0" smtClean="0"/>
              <a:t> </a:t>
            </a:r>
            <a:r>
              <a:rPr lang="pl-PL" sz="2200" b="1" dirty="0" smtClean="0"/>
              <a:t>a </a:t>
            </a:r>
            <a:r>
              <a:rPr lang="pl-PL" sz="2200" b="1" dirty="0" err="1" smtClean="0"/>
              <a:t>pluralist</a:t>
            </a:r>
            <a:r>
              <a:rPr lang="pl-PL" sz="2200" b="1" dirty="0" smtClean="0"/>
              <a:t> </a:t>
            </a:r>
            <a:r>
              <a:rPr lang="pl-PL" sz="2200" b="1" dirty="0" err="1" smtClean="0"/>
              <a:t>views</a:t>
            </a:r>
            <a:r>
              <a:rPr lang="pl-PL" sz="2200" b="1" dirty="0" smtClean="0"/>
              <a:t> on </a:t>
            </a:r>
            <a:r>
              <a:rPr lang="pl-PL" sz="2200" b="1" dirty="0" err="1" smtClean="0"/>
              <a:t>migration</a:t>
            </a:r>
            <a:r>
              <a:rPr lang="pl-PL" sz="2200" b="1" dirty="0" smtClean="0"/>
              <a:t> and development?</a:t>
            </a:r>
          </a:p>
          <a:p>
            <a:pPr marL="0" indent="0">
              <a:spcBef>
                <a:spcPct val="70000"/>
              </a:spcBef>
              <a:buNone/>
            </a:pPr>
            <a:r>
              <a:rPr lang="pl-PL" sz="2000" dirty="0" smtClean="0"/>
              <a:t>	</a:t>
            </a:r>
            <a:r>
              <a:rPr lang="pl-PL" sz="2000" dirty="0" smtClean="0">
                <a:sym typeface="Wingdings" panose="05000000000000000000" pitchFamily="2" charset="2"/>
              </a:rPr>
              <a:t> </a:t>
            </a:r>
            <a:r>
              <a:rPr lang="pl-PL" sz="1800" dirty="0" err="1" smtClean="0">
                <a:sym typeface="Wingdings" panose="05000000000000000000" pitchFamily="2" charset="2"/>
              </a:rPr>
              <a:t>structure</a:t>
            </a:r>
            <a:r>
              <a:rPr lang="pl-PL" sz="1800" dirty="0" smtClean="0">
                <a:sym typeface="Wingdings" panose="05000000000000000000" pitchFamily="2" charset="2"/>
              </a:rPr>
              <a:t> and </a:t>
            </a:r>
            <a:r>
              <a:rPr lang="pl-PL" sz="1800" dirty="0" err="1" smtClean="0">
                <a:sym typeface="Wingdings" panose="05000000000000000000" pitchFamily="2" charset="2"/>
              </a:rPr>
              <a:t>agency</a:t>
            </a:r>
            <a:r>
              <a:rPr lang="pl-PL" sz="1800" dirty="0" smtClean="0">
                <a:sym typeface="Wingdings" panose="05000000000000000000" pitchFamily="2" charset="2"/>
              </a:rPr>
              <a:t>  </a:t>
            </a:r>
            <a:r>
              <a:rPr lang="pl-PL" sz="1800" dirty="0" err="1" smtClean="0">
                <a:sym typeface="Wingdings" panose="05000000000000000000" pitchFamily="2" charset="2"/>
              </a:rPr>
              <a:t>migration</a:t>
            </a:r>
            <a:r>
              <a:rPr lang="pl-PL" sz="1800" dirty="0" smtClean="0">
                <a:sym typeface="Wingdings" panose="05000000000000000000" pitchFamily="2" charset="2"/>
              </a:rPr>
              <a:t> as a </a:t>
            </a:r>
            <a:r>
              <a:rPr lang="pl-PL" sz="1800" dirty="0" err="1" smtClean="0">
                <a:sym typeface="Wingdings" panose="05000000000000000000" pitchFamily="2" charset="2"/>
              </a:rPr>
              <a:t>household</a:t>
            </a:r>
            <a:r>
              <a:rPr lang="pl-PL" sz="1800" dirty="0" smtClean="0">
                <a:sym typeface="Wingdings" panose="05000000000000000000" pitchFamily="2" charset="2"/>
              </a:rPr>
              <a:t> </a:t>
            </a:r>
            <a:r>
              <a:rPr lang="pl-PL" sz="1800" dirty="0" err="1" smtClean="0">
                <a:sym typeface="Wingdings" panose="05000000000000000000" pitchFamily="2" charset="2"/>
              </a:rPr>
              <a:t>livelihood</a:t>
            </a:r>
            <a:r>
              <a:rPr lang="pl-PL" sz="1800" dirty="0" smtClean="0">
                <a:sym typeface="Wingdings" panose="05000000000000000000" pitchFamily="2" charset="2"/>
              </a:rPr>
              <a:t> </a:t>
            </a:r>
            <a:r>
              <a:rPr lang="pl-PL" sz="1800" dirty="0" err="1" smtClean="0">
                <a:sym typeface="Wingdings" panose="05000000000000000000" pitchFamily="2" charset="2"/>
              </a:rPr>
              <a:t>strategy</a:t>
            </a:r>
            <a:r>
              <a:rPr lang="pl-PL" sz="1800" dirty="0" smtClean="0">
                <a:sym typeface="Wingdings" panose="05000000000000000000" pitchFamily="2" charset="2"/>
              </a:rPr>
              <a:t> </a:t>
            </a:r>
            <a:r>
              <a:rPr lang="pl-PL" sz="1800" dirty="0" smtClean="0">
                <a:sym typeface="Wingdings" panose="05000000000000000000" pitchFamily="2" charset="2"/>
              </a:rPr>
              <a:t>(</a:t>
            </a:r>
            <a:r>
              <a:rPr lang="pl-PL" sz="1800" dirty="0" smtClean="0">
                <a:sym typeface="Wingdings" panose="05000000000000000000" pitchFamily="2" charset="2"/>
              </a:rPr>
              <a:t>NELM)</a:t>
            </a:r>
          </a:p>
          <a:p>
            <a:pPr marL="0" indent="0">
              <a:spcBef>
                <a:spcPct val="70000"/>
              </a:spcBef>
              <a:buNone/>
            </a:pPr>
            <a:r>
              <a:rPr lang="pl-PL" sz="1800" dirty="0">
                <a:sym typeface="Wingdings" panose="05000000000000000000" pitchFamily="2" charset="2"/>
              </a:rPr>
              <a:t>	</a:t>
            </a:r>
            <a:r>
              <a:rPr lang="pl-PL" sz="1800" dirty="0" smtClean="0">
                <a:sym typeface="Wingdings" panose="05000000000000000000" pitchFamily="2" charset="2"/>
              </a:rPr>
              <a:t> </a:t>
            </a:r>
            <a:r>
              <a:rPr lang="pl-PL" sz="1800" dirty="0" err="1" smtClean="0">
                <a:sym typeface="Wingdings" panose="05000000000000000000" pitchFamily="2" charset="2"/>
              </a:rPr>
              <a:t>transnational</a:t>
            </a:r>
            <a:r>
              <a:rPr lang="pl-PL" sz="1800" dirty="0" smtClean="0">
                <a:sym typeface="Wingdings" panose="05000000000000000000" pitchFamily="2" charset="2"/>
              </a:rPr>
              <a:t> </a:t>
            </a:r>
            <a:r>
              <a:rPr lang="pl-PL" sz="1800" dirty="0" err="1" smtClean="0">
                <a:sym typeface="Wingdings" panose="05000000000000000000" pitchFamily="2" charset="2"/>
              </a:rPr>
              <a:t>perspective</a:t>
            </a:r>
            <a:r>
              <a:rPr lang="pl-PL" sz="1800" dirty="0" smtClean="0">
                <a:sym typeface="Wingdings" panose="05000000000000000000" pitchFamily="2" charset="2"/>
              </a:rPr>
              <a:t> (</a:t>
            </a:r>
            <a:r>
              <a:rPr lang="pl-PL" sz="1800" dirty="0" smtClean="0"/>
              <a:t>’</a:t>
            </a:r>
            <a:r>
              <a:rPr lang="pl-PL" sz="1800" dirty="0" err="1" smtClean="0"/>
              <a:t>transfers</a:t>
            </a:r>
            <a:r>
              <a:rPr lang="pl-PL" sz="1800" dirty="0" smtClean="0"/>
              <a:t>’, diaspora </a:t>
            </a:r>
            <a:r>
              <a:rPr lang="pl-PL" sz="1800" dirty="0" err="1" smtClean="0"/>
              <a:t>involvement</a:t>
            </a:r>
            <a:r>
              <a:rPr lang="pl-PL" sz="1800" dirty="0" smtClean="0"/>
              <a:t> etc.)</a:t>
            </a:r>
          </a:p>
          <a:p>
            <a:pPr marL="0" indent="0">
              <a:spcBef>
                <a:spcPct val="70000"/>
              </a:spcBef>
              <a:buNone/>
            </a:pPr>
            <a:r>
              <a:rPr lang="pl-PL" sz="1800" dirty="0" smtClean="0"/>
              <a:t>	</a:t>
            </a:r>
            <a:r>
              <a:rPr lang="pl-PL" sz="1800" dirty="0" smtClean="0">
                <a:sym typeface="Wingdings" panose="05000000000000000000" pitchFamily="2" charset="2"/>
              </a:rPr>
              <a:t> </a:t>
            </a:r>
            <a:r>
              <a:rPr lang="pl-PL" sz="1800" dirty="0" err="1" smtClean="0">
                <a:sym typeface="Wingdings" panose="05000000000000000000" pitchFamily="2" charset="2"/>
              </a:rPr>
              <a:t>human</a:t>
            </a:r>
            <a:r>
              <a:rPr lang="pl-PL" sz="1800" dirty="0" smtClean="0">
                <a:sym typeface="Wingdings" panose="05000000000000000000" pitchFamily="2" charset="2"/>
              </a:rPr>
              <a:t> </a:t>
            </a:r>
            <a:r>
              <a:rPr lang="pl-PL" sz="1800" dirty="0" err="1" smtClean="0">
                <a:sym typeface="Wingdings" panose="05000000000000000000" pitchFamily="2" charset="2"/>
              </a:rPr>
              <a:t>capabilities</a:t>
            </a:r>
            <a:r>
              <a:rPr lang="pl-PL" sz="1800" dirty="0" smtClean="0">
                <a:sym typeface="Wingdings" panose="05000000000000000000" pitchFamily="2" charset="2"/>
              </a:rPr>
              <a:t> </a:t>
            </a:r>
            <a:r>
              <a:rPr lang="pl-PL" sz="1800" dirty="0" err="1" smtClean="0">
                <a:sym typeface="Wingdings" panose="05000000000000000000" pitchFamily="2" charset="2"/>
              </a:rPr>
              <a:t>approach</a:t>
            </a:r>
            <a:r>
              <a:rPr lang="pl-PL" sz="1800" dirty="0" smtClean="0">
                <a:sym typeface="Wingdings" panose="05000000000000000000" pitchFamily="2" charset="2"/>
              </a:rPr>
              <a:t> (HDR 2009) (</a:t>
            </a:r>
            <a:r>
              <a:rPr lang="en-US" sz="1800" dirty="0" smtClean="0">
                <a:sym typeface="Wingdings" panose="05000000000000000000" pitchFamily="2" charset="2"/>
              </a:rPr>
              <a:t>development as a </a:t>
            </a:r>
            <a:r>
              <a:rPr lang="en-US" sz="1800" i="1" dirty="0" smtClean="0">
                <a:sym typeface="Wingdings" panose="05000000000000000000" pitchFamily="2" charset="2"/>
              </a:rPr>
              <a:t>‘process of </a:t>
            </a:r>
            <a:r>
              <a:rPr lang="pl-PL" sz="1800" i="1" dirty="0" smtClean="0">
                <a:sym typeface="Wingdings" panose="05000000000000000000" pitchFamily="2" charset="2"/>
              </a:rPr>
              <a:t>	</a:t>
            </a:r>
            <a:r>
              <a:rPr lang="en-US" sz="1800" i="1" dirty="0" smtClean="0">
                <a:sym typeface="Wingdings" panose="05000000000000000000" pitchFamily="2" charset="2"/>
              </a:rPr>
              <a:t>expanding </a:t>
            </a:r>
            <a:r>
              <a:rPr lang="en-US" sz="1800" i="1" dirty="0" smtClean="0">
                <a:sym typeface="Wingdings" panose="05000000000000000000" pitchFamily="2" charset="2"/>
              </a:rPr>
              <a:t>the substantive </a:t>
            </a:r>
            <a:r>
              <a:rPr lang="pl-PL" sz="1800" i="1" dirty="0" smtClean="0">
                <a:sym typeface="Wingdings" panose="05000000000000000000" pitchFamily="2" charset="2"/>
              </a:rPr>
              <a:t>	</a:t>
            </a:r>
            <a:r>
              <a:rPr lang="en-US" sz="1800" i="1" dirty="0" smtClean="0">
                <a:sym typeface="Wingdings" panose="05000000000000000000" pitchFamily="2" charset="2"/>
              </a:rPr>
              <a:t>freedoms that people enjoy’</a:t>
            </a:r>
            <a:r>
              <a:rPr lang="pl-PL" sz="1800" i="1" dirty="0" smtClean="0">
                <a:sym typeface="Wingdings" panose="05000000000000000000" pitchFamily="2" charset="2"/>
              </a:rPr>
              <a:t> </a:t>
            </a:r>
            <a:r>
              <a:rPr lang="pl-PL" sz="1800" dirty="0" smtClean="0">
                <a:sym typeface="Wingdings" panose="05000000000000000000" pitchFamily="2" charset="2"/>
              </a:rPr>
              <a:t>- Sen 1999; </a:t>
            </a:r>
            <a:r>
              <a:rPr lang="en-US" sz="1800" dirty="0" err="1">
                <a:sym typeface="Wingdings" panose="05000000000000000000" pitchFamily="2" charset="2"/>
              </a:rPr>
              <a:t>Mahbub</a:t>
            </a:r>
            <a:r>
              <a:rPr lang="en-US" sz="1800" dirty="0">
                <a:sym typeface="Wingdings" panose="05000000000000000000" pitchFamily="2" charset="2"/>
              </a:rPr>
              <a:t> </a:t>
            </a:r>
            <a:r>
              <a:rPr lang="en-US" sz="1800" dirty="0" err="1">
                <a:sym typeface="Wingdings" panose="05000000000000000000" pitchFamily="2" charset="2"/>
              </a:rPr>
              <a:t>ul</a:t>
            </a:r>
            <a:r>
              <a:rPr lang="en-US" sz="1800" dirty="0">
                <a:sym typeface="Wingdings" panose="05000000000000000000" pitchFamily="2" charset="2"/>
              </a:rPr>
              <a:t> </a:t>
            </a:r>
            <a:r>
              <a:rPr lang="pl-PL" sz="1800" dirty="0" smtClean="0">
                <a:sym typeface="Wingdings" panose="05000000000000000000" pitchFamily="2" charset="2"/>
              </a:rPr>
              <a:t>	</a:t>
            </a:r>
            <a:r>
              <a:rPr lang="en-US" sz="1800" dirty="0" err="1" smtClean="0">
                <a:sym typeface="Wingdings" panose="05000000000000000000" pitchFamily="2" charset="2"/>
              </a:rPr>
              <a:t>Haq</a:t>
            </a:r>
            <a:r>
              <a:rPr lang="en-US" sz="1800" dirty="0" smtClean="0">
                <a:sym typeface="Wingdings" panose="05000000000000000000" pitchFamily="2" charset="2"/>
              </a:rPr>
              <a:t> </a:t>
            </a:r>
            <a:r>
              <a:rPr lang="en-US" sz="1800" dirty="0">
                <a:sym typeface="Wingdings" panose="05000000000000000000" pitchFamily="2" charset="2"/>
              </a:rPr>
              <a:t>(1995): ‘The basic purpose of development </a:t>
            </a:r>
            <a:r>
              <a:rPr lang="pl-PL" sz="1800" dirty="0" smtClean="0">
                <a:sym typeface="Wingdings" panose="05000000000000000000" pitchFamily="2" charset="2"/>
              </a:rPr>
              <a:t>	</a:t>
            </a:r>
            <a:r>
              <a:rPr lang="en-US" sz="1800" dirty="0" smtClean="0">
                <a:sym typeface="Wingdings" panose="05000000000000000000" pitchFamily="2" charset="2"/>
              </a:rPr>
              <a:t>is </a:t>
            </a:r>
            <a:r>
              <a:rPr lang="en-US" sz="1800" dirty="0">
                <a:sym typeface="Wingdings" panose="05000000000000000000" pitchFamily="2" charset="2"/>
              </a:rPr>
              <a:t>to enlarge people’s choices</a:t>
            </a:r>
            <a:r>
              <a:rPr lang="en-US" sz="1800" dirty="0" smtClean="0">
                <a:sym typeface="Wingdings" panose="05000000000000000000" pitchFamily="2" charset="2"/>
              </a:rPr>
              <a:t>’</a:t>
            </a:r>
            <a:endParaRPr lang="pl-PL" sz="1800" dirty="0" smtClean="0">
              <a:sym typeface="Wingdings" panose="05000000000000000000" pitchFamily="2" charset="2"/>
            </a:endParaRPr>
          </a:p>
          <a:p>
            <a:pPr marL="0" indent="0">
              <a:spcBef>
                <a:spcPct val="70000"/>
              </a:spcBef>
              <a:buNone/>
            </a:pPr>
            <a:r>
              <a:rPr lang="pl-PL" sz="1800" dirty="0" smtClean="0">
                <a:sym typeface="Wingdings" panose="05000000000000000000" pitchFamily="2" charset="2"/>
              </a:rPr>
              <a:t>	 </a:t>
            </a:r>
            <a:r>
              <a:rPr lang="pl-PL" sz="1800" dirty="0" err="1" smtClean="0">
                <a:sym typeface="Wingdings" panose="05000000000000000000" pitchFamily="2" charset="2"/>
              </a:rPr>
              <a:t>migration</a:t>
            </a:r>
            <a:r>
              <a:rPr lang="pl-PL" sz="1800" dirty="0" smtClean="0">
                <a:sym typeface="Wingdings" panose="05000000000000000000" pitchFamily="2" charset="2"/>
              </a:rPr>
              <a:t> as </a:t>
            </a:r>
            <a:r>
              <a:rPr lang="pl-PL" sz="1800" dirty="0" err="1" smtClean="0">
                <a:sym typeface="Wingdings" panose="05000000000000000000" pitchFamily="2" charset="2"/>
              </a:rPr>
              <a:t>an</a:t>
            </a:r>
            <a:r>
              <a:rPr lang="pl-PL" sz="1800" dirty="0" smtClean="0">
                <a:sym typeface="Wingdings" panose="05000000000000000000" pitchFamily="2" charset="2"/>
              </a:rPr>
              <a:t> </a:t>
            </a:r>
            <a:r>
              <a:rPr lang="pl-PL" sz="1800" dirty="0" err="1" smtClean="0">
                <a:sym typeface="Wingdings" panose="05000000000000000000" pitchFamily="2" charset="2"/>
              </a:rPr>
              <a:t>endogenous</a:t>
            </a:r>
            <a:r>
              <a:rPr lang="pl-PL" sz="1800" dirty="0" smtClean="0">
                <a:sym typeface="Wingdings" panose="05000000000000000000" pitchFamily="2" charset="2"/>
              </a:rPr>
              <a:t> </a:t>
            </a:r>
            <a:r>
              <a:rPr lang="pl-PL" sz="1800" dirty="0" err="1" smtClean="0">
                <a:sym typeface="Wingdings" panose="05000000000000000000" pitchFamily="2" charset="2"/>
              </a:rPr>
              <a:t>variable</a:t>
            </a:r>
            <a:r>
              <a:rPr lang="pl-PL" sz="1800" dirty="0" smtClean="0">
                <a:sym typeface="Wingdings" panose="05000000000000000000" pitchFamily="2" charset="2"/>
              </a:rPr>
              <a:t> – </a:t>
            </a:r>
            <a:r>
              <a:rPr lang="en-US" sz="1800" i="1" dirty="0">
                <a:sym typeface="Wingdings" panose="05000000000000000000" pitchFamily="2" charset="2"/>
              </a:rPr>
              <a:t>‘</a:t>
            </a:r>
            <a:r>
              <a:rPr lang="pl-PL" sz="1800" i="1" dirty="0" err="1" smtClean="0">
                <a:sym typeface="Wingdings" panose="05000000000000000000" pitchFamily="2" charset="2"/>
              </a:rPr>
              <a:t>integral</a:t>
            </a:r>
            <a:r>
              <a:rPr lang="pl-PL" sz="1800" i="1" dirty="0" smtClean="0">
                <a:sym typeface="Wingdings" panose="05000000000000000000" pitchFamily="2" charset="2"/>
              </a:rPr>
              <a:t> part of </a:t>
            </a:r>
            <a:r>
              <a:rPr lang="pl-PL" sz="1800" i="1" dirty="0" err="1" smtClean="0">
                <a:sym typeface="Wingdings" panose="05000000000000000000" pitchFamily="2" charset="2"/>
              </a:rPr>
              <a:t>change</a:t>
            </a:r>
            <a:r>
              <a:rPr lang="pl-PL" sz="1800" i="1" dirty="0" smtClean="0">
                <a:sym typeface="Wingdings" panose="05000000000000000000" pitchFamily="2" charset="2"/>
              </a:rPr>
              <a:t> </a:t>
            </a:r>
            <a:r>
              <a:rPr lang="pl-PL" sz="1800" i="1" dirty="0" err="1" smtClean="0">
                <a:sym typeface="Wingdings" panose="05000000000000000000" pitchFamily="2" charset="2"/>
              </a:rPr>
              <a:t>itself</a:t>
            </a:r>
            <a:r>
              <a:rPr lang="en-US" sz="1800" i="1" dirty="0">
                <a:sym typeface="Wingdings" panose="05000000000000000000" pitchFamily="2" charset="2"/>
              </a:rPr>
              <a:t> </a:t>
            </a:r>
            <a:r>
              <a:rPr lang="en-US" sz="1800" dirty="0">
                <a:sym typeface="Wingdings" panose="05000000000000000000" pitchFamily="2" charset="2"/>
              </a:rPr>
              <a:t>‘</a:t>
            </a:r>
            <a:r>
              <a:rPr lang="pl-PL" sz="1800" dirty="0" smtClean="0">
                <a:sym typeface="Wingdings" panose="05000000000000000000" pitchFamily="2" charset="2"/>
              </a:rPr>
              <a:t> – de Haas	2008: </a:t>
            </a:r>
            <a:r>
              <a:rPr lang="pl-PL" sz="1800" dirty="0" smtClean="0">
                <a:sym typeface="Wingdings" panose="05000000000000000000" pitchFamily="2" charset="2"/>
              </a:rPr>
              <a:t>47</a:t>
            </a:r>
            <a:endParaRPr lang="pl-PL" sz="1800" dirty="0" smtClean="0">
              <a:sym typeface="Wingdings" panose="05000000000000000000" pitchFamily="2" charset="2"/>
            </a:endParaRPr>
          </a:p>
          <a:p>
            <a:pPr marL="0" indent="0">
              <a:spcBef>
                <a:spcPct val="70000"/>
              </a:spcBef>
              <a:buNone/>
            </a:pPr>
            <a:r>
              <a:rPr lang="pl-PL" sz="1800" dirty="0">
                <a:sym typeface="Wingdings" panose="05000000000000000000" pitchFamily="2" charset="2"/>
              </a:rPr>
              <a:t>	</a:t>
            </a:r>
            <a:r>
              <a:rPr lang="pl-PL" sz="1800" dirty="0" smtClean="0">
                <a:sym typeface="Wingdings" panose="05000000000000000000" pitchFamily="2" charset="2"/>
              </a:rPr>
              <a:t> but </a:t>
            </a:r>
            <a:r>
              <a:rPr lang="pl-PL" sz="1800" dirty="0" err="1" smtClean="0">
                <a:sym typeface="Wingdings" panose="05000000000000000000" pitchFamily="2" charset="2"/>
              </a:rPr>
              <a:t>also</a:t>
            </a:r>
            <a:r>
              <a:rPr lang="pl-PL" sz="1800" dirty="0" smtClean="0">
                <a:sym typeface="Wingdings" panose="05000000000000000000" pitchFamily="2" charset="2"/>
              </a:rPr>
              <a:t> </a:t>
            </a:r>
            <a:r>
              <a:rPr lang="pl-PL" sz="1800" i="1" dirty="0" smtClean="0">
                <a:sym typeface="Wingdings" panose="05000000000000000000" pitchFamily="2" charset="2"/>
              </a:rPr>
              <a:t>development mantra </a:t>
            </a:r>
            <a:r>
              <a:rPr lang="pl-PL" sz="1800" dirty="0" smtClean="0">
                <a:sym typeface="Wingdings" panose="05000000000000000000" pitchFamily="2" charset="2"/>
              </a:rPr>
              <a:t>(</a:t>
            </a:r>
            <a:r>
              <a:rPr lang="pl-PL" sz="1800" dirty="0" err="1" smtClean="0">
                <a:sym typeface="Wingdings" panose="05000000000000000000" pitchFamily="2" charset="2"/>
              </a:rPr>
              <a:t>Kapur</a:t>
            </a:r>
            <a:r>
              <a:rPr lang="pl-PL" sz="1800" dirty="0" smtClean="0">
                <a:sym typeface="Wingdings" panose="05000000000000000000" pitchFamily="2" charset="2"/>
              </a:rPr>
              <a:t> 2004)  </a:t>
            </a:r>
            <a:r>
              <a:rPr lang="pl-PL" sz="1800" dirty="0" err="1" smtClean="0">
                <a:sym typeface="Wingdings" panose="05000000000000000000" pitchFamily="2" charset="2"/>
              </a:rPr>
              <a:t>dominance</a:t>
            </a:r>
            <a:r>
              <a:rPr lang="pl-PL" sz="1800" dirty="0" smtClean="0">
                <a:sym typeface="Wingdings" panose="05000000000000000000" pitchFamily="2" charset="2"/>
              </a:rPr>
              <a:t> of the </a:t>
            </a:r>
            <a:r>
              <a:rPr lang="pl-PL" sz="1800" dirty="0" err="1" smtClean="0">
                <a:sym typeface="Wingdings" panose="05000000000000000000" pitchFamily="2" charset="2"/>
              </a:rPr>
              <a:t>neo-liberal</a:t>
            </a:r>
            <a:r>
              <a:rPr lang="pl-PL" sz="1800" dirty="0" smtClean="0">
                <a:sym typeface="Wingdings" panose="05000000000000000000" pitchFamily="2" charset="2"/>
              </a:rPr>
              <a:t> </a:t>
            </a:r>
            <a:r>
              <a:rPr lang="pl-PL" sz="1800" dirty="0" smtClean="0">
                <a:sym typeface="Wingdings" panose="05000000000000000000" pitchFamily="2" charset="2"/>
              </a:rPr>
              <a:t>	</a:t>
            </a:r>
            <a:r>
              <a:rPr lang="pl-PL" sz="1800" dirty="0" err="1" smtClean="0">
                <a:sym typeface="Wingdings" panose="05000000000000000000" pitchFamily="2" charset="2"/>
              </a:rPr>
              <a:t>approach</a:t>
            </a:r>
            <a:r>
              <a:rPr lang="pl-PL" sz="1800" dirty="0" smtClean="0">
                <a:sym typeface="Wingdings" panose="05000000000000000000" pitchFamily="2" charset="2"/>
              </a:rPr>
              <a:t> </a:t>
            </a:r>
            <a:r>
              <a:rPr lang="pl-PL" sz="1800" dirty="0" smtClean="0">
                <a:sym typeface="Wingdings" panose="05000000000000000000" pitchFamily="2" charset="2"/>
              </a:rPr>
              <a:t>to </a:t>
            </a:r>
            <a:r>
              <a:rPr lang="pl-PL" sz="1800" dirty="0" err="1" smtClean="0">
                <a:sym typeface="Wingdings" panose="05000000000000000000" pitchFamily="2" charset="2"/>
              </a:rPr>
              <a:t>migration</a:t>
            </a:r>
            <a:r>
              <a:rPr lang="pl-PL" sz="1800" dirty="0" smtClean="0">
                <a:sym typeface="Wingdings" panose="05000000000000000000" pitchFamily="2" charset="2"/>
              </a:rPr>
              <a:t> </a:t>
            </a:r>
            <a:r>
              <a:rPr lang="pl-PL" sz="1800" dirty="0" smtClean="0">
                <a:sym typeface="Wingdings" panose="05000000000000000000" pitchFamily="2" charset="2"/>
              </a:rPr>
              <a:t>and </a:t>
            </a:r>
            <a:r>
              <a:rPr lang="pl-PL" sz="1800" dirty="0" err="1" smtClean="0">
                <a:sym typeface="Wingdings" panose="05000000000000000000" pitchFamily="2" charset="2"/>
              </a:rPr>
              <a:t>its</a:t>
            </a:r>
            <a:r>
              <a:rPr lang="pl-PL" sz="1800" dirty="0" smtClean="0">
                <a:sym typeface="Wingdings" panose="05000000000000000000" pitchFamily="2" charset="2"/>
              </a:rPr>
              <a:t> </a:t>
            </a:r>
            <a:r>
              <a:rPr lang="pl-PL" sz="1800" dirty="0" err="1" smtClean="0">
                <a:sym typeface="Wingdings" panose="05000000000000000000" pitchFamily="2" charset="2"/>
              </a:rPr>
              <a:t>outcomes</a:t>
            </a:r>
            <a:r>
              <a:rPr lang="pl-PL" sz="1800" dirty="0" smtClean="0">
                <a:sym typeface="Wingdings" panose="05000000000000000000" pitchFamily="2" charset="2"/>
              </a:rPr>
              <a:t>  </a:t>
            </a:r>
            <a:r>
              <a:rPr lang="pl-PL" sz="1800" b="1" dirty="0" err="1" smtClean="0">
                <a:sym typeface="Wingdings" panose="05000000000000000000" pitchFamily="2" charset="2"/>
              </a:rPr>
              <a:t>limited</a:t>
            </a:r>
            <a:r>
              <a:rPr lang="pl-PL" sz="1800" b="1" dirty="0" smtClean="0">
                <a:sym typeface="Wingdings" panose="05000000000000000000" pitchFamily="2" charset="2"/>
              </a:rPr>
              <a:t> </a:t>
            </a:r>
            <a:r>
              <a:rPr lang="pl-PL" sz="1800" b="1" dirty="0" err="1" smtClean="0">
                <a:sym typeface="Wingdings" panose="05000000000000000000" pitchFamily="2" charset="2"/>
              </a:rPr>
              <a:t>involvement</a:t>
            </a:r>
            <a:r>
              <a:rPr lang="pl-PL" sz="1800" b="1" dirty="0" smtClean="0">
                <a:sym typeface="Wingdings" panose="05000000000000000000" pitchFamily="2" charset="2"/>
              </a:rPr>
              <a:t> of public </a:t>
            </a:r>
            <a:r>
              <a:rPr lang="pl-PL" sz="1800" b="1" dirty="0" err="1" smtClean="0">
                <a:sym typeface="Wingdings" panose="05000000000000000000" pitchFamily="2" charset="2"/>
              </a:rPr>
              <a:t>policies</a:t>
            </a:r>
            <a:endParaRPr lang="pl-PL" sz="1800" b="1" dirty="0" smtClean="0">
              <a:sym typeface="Wingdings" panose="05000000000000000000" pitchFamily="2" charset="2"/>
            </a:endParaRPr>
          </a:p>
          <a:p>
            <a:pPr>
              <a:spcBef>
                <a:spcPct val="70000"/>
              </a:spcBef>
              <a:buFont typeface="Wingdings" panose="05000000000000000000" pitchFamily="2" charset="2"/>
              <a:buChar char="q"/>
            </a:pPr>
            <a:r>
              <a:rPr lang="pl-PL" sz="2400" b="1" dirty="0" err="1" smtClean="0">
                <a:sym typeface="Wingdings" panose="05000000000000000000" pitchFamily="2" charset="2"/>
              </a:rPr>
              <a:t>Temporary</a:t>
            </a:r>
            <a:r>
              <a:rPr lang="pl-PL" sz="2400" b="1" dirty="0" smtClean="0">
                <a:sym typeface="Wingdings" panose="05000000000000000000" pitchFamily="2" charset="2"/>
              </a:rPr>
              <a:t> </a:t>
            </a:r>
            <a:r>
              <a:rPr lang="pl-PL" sz="2400" b="1" dirty="0" err="1" smtClean="0">
                <a:sym typeface="Wingdings" panose="05000000000000000000" pitchFamily="2" charset="2"/>
              </a:rPr>
              <a:t>migration</a:t>
            </a:r>
            <a:r>
              <a:rPr lang="pl-PL" sz="2400" b="1" dirty="0" smtClean="0">
                <a:sym typeface="Wingdings" panose="05000000000000000000" pitchFamily="2" charset="2"/>
              </a:rPr>
              <a:t> as a </a:t>
            </a:r>
            <a:r>
              <a:rPr lang="pl-PL" sz="2400" b="1" dirty="0" err="1" smtClean="0">
                <a:sym typeface="Wingdings" panose="05000000000000000000" pitchFamily="2" charset="2"/>
              </a:rPr>
              <a:t>typical</a:t>
            </a:r>
            <a:r>
              <a:rPr lang="pl-PL" sz="2400" b="1" dirty="0" smtClean="0">
                <a:sym typeface="Wingdings" panose="05000000000000000000" pitchFamily="2" charset="2"/>
              </a:rPr>
              <a:t> </a:t>
            </a:r>
            <a:r>
              <a:rPr lang="pl-PL" sz="2400" b="1" dirty="0" err="1" smtClean="0">
                <a:sym typeface="Wingdings" panose="05000000000000000000" pitchFamily="2" charset="2"/>
              </a:rPr>
              <a:t>or</a:t>
            </a:r>
            <a:r>
              <a:rPr lang="pl-PL" sz="2400" b="1" dirty="0" smtClean="0">
                <a:sym typeface="Wingdings" panose="05000000000000000000" pitchFamily="2" charset="2"/>
              </a:rPr>
              <a:t> </a:t>
            </a:r>
            <a:r>
              <a:rPr lang="pl-PL" sz="2400" b="1" dirty="0" err="1" smtClean="0">
                <a:sym typeface="Wingdings" panose="05000000000000000000" pitchFamily="2" charset="2"/>
              </a:rPr>
              <a:t>specific</a:t>
            </a:r>
            <a:r>
              <a:rPr lang="pl-PL" sz="2400" b="1" dirty="0" smtClean="0">
                <a:sym typeface="Wingdings" panose="05000000000000000000" pitchFamily="2" charset="2"/>
              </a:rPr>
              <a:t> </a:t>
            </a:r>
            <a:r>
              <a:rPr lang="pl-PL" sz="2400" b="1" dirty="0" err="1" smtClean="0">
                <a:sym typeface="Wingdings" panose="05000000000000000000" pitchFamily="2" charset="2"/>
              </a:rPr>
              <a:t>case</a:t>
            </a:r>
            <a:r>
              <a:rPr lang="pl-PL" sz="2400" b="1" dirty="0" smtClean="0">
                <a:sym typeface="Wingdings" panose="05000000000000000000" pitchFamily="2" charset="2"/>
              </a:rPr>
              <a:t>?</a:t>
            </a:r>
            <a:endParaRPr lang="en-US" sz="2400" b="1" dirty="0" smtClean="0">
              <a:sym typeface="Wingdings" panose="05000000000000000000" pitchFamily="2" charset="2"/>
            </a:endParaRPr>
          </a:p>
          <a:p>
            <a:pPr marL="0" indent="0">
              <a:spcBef>
                <a:spcPct val="70000"/>
              </a:spcBef>
              <a:buNone/>
            </a:pPr>
            <a:endParaRPr lang="en-US" sz="2000" dirty="0" smtClean="0"/>
          </a:p>
          <a:p>
            <a:pPr marL="0" indent="0">
              <a:spcBef>
                <a:spcPct val="70000"/>
              </a:spcBef>
              <a:buNone/>
            </a:pPr>
            <a:endParaRPr lang="pl-PL" sz="2000" dirty="0" smtClean="0"/>
          </a:p>
        </p:txBody>
      </p:sp>
    </p:spTree>
    <p:extLst>
      <p:ext uri="{BB962C8B-B14F-4D97-AF65-F5344CB8AC3E}">
        <p14:creationId xmlns:p14="http://schemas.microsoft.com/office/powerpoint/2010/main" val="3632423960"/>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conceptualization</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92696"/>
            <a:ext cx="8509029" cy="5400600"/>
          </a:xfrm>
        </p:spPr>
        <p:txBody>
          <a:bodyPr>
            <a:normAutofit fontScale="92500" lnSpcReduction="20000"/>
          </a:bodyPr>
          <a:lstStyle/>
          <a:p>
            <a:pPr>
              <a:spcBef>
                <a:spcPct val="70000"/>
              </a:spcBef>
              <a:buFont typeface="Wingdings" pitchFamily="2" charset="2"/>
              <a:buChar char="q"/>
            </a:pPr>
            <a:r>
              <a:rPr lang="pl-PL" sz="2400" dirty="0" smtClean="0"/>
              <a:t>Basic </a:t>
            </a:r>
            <a:r>
              <a:rPr lang="pl-PL" sz="2400" dirty="0" err="1" smtClean="0"/>
              <a:t>demographic</a:t>
            </a:r>
            <a:r>
              <a:rPr lang="pl-PL" sz="2400" dirty="0" smtClean="0"/>
              <a:t> </a:t>
            </a:r>
            <a:r>
              <a:rPr lang="pl-PL" sz="2400" dirty="0" err="1" smtClean="0"/>
              <a:t>approach</a:t>
            </a:r>
            <a:r>
              <a:rPr lang="pl-PL" sz="2400" dirty="0" smtClean="0"/>
              <a:t>: </a:t>
            </a:r>
            <a:r>
              <a:rPr lang="en-US" sz="2400" dirty="0" smtClean="0"/>
              <a:t>migrants </a:t>
            </a:r>
            <a:r>
              <a:rPr lang="en-US" sz="2400" dirty="0"/>
              <a:t>are the difference between the population sizes in a given period with respect to number of births and </a:t>
            </a:r>
            <a:r>
              <a:rPr lang="en-US" sz="2400" dirty="0" smtClean="0"/>
              <a:t>deaths</a:t>
            </a:r>
            <a:r>
              <a:rPr lang="pl-PL" sz="2400" dirty="0"/>
              <a:t> </a:t>
            </a:r>
            <a:r>
              <a:rPr lang="pl-PL" sz="2400" dirty="0" smtClean="0">
                <a:sym typeface="Wingdings" panose="05000000000000000000" pitchFamily="2" charset="2"/>
              </a:rPr>
              <a:t> </a:t>
            </a:r>
            <a:r>
              <a:rPr lang="pl-PL" sz="2400" dirty="0" err="1" smtClean="0">
                <a:sym typeface="Wingdings" panose="05000000000000000000" pitchFamily="2" charset="2"/>
              </a:rPr>
              <a:t>focus</a:t>
            </a:r>
            <a:r>
              <a:rPr lang="pl-PL" sz="2400" dirty="0" smtClean="0">
                <a:sym typeface="Wingdings" panose="05000000000000000000" pitchFamily="2" charset="2"/>
              </a:rPr>
              <a:t> on net </a:t>
            </a:r>
            <a:r>
              <a:rPr lang="pl-PL" sz="2400" dirty="0" err="1" smtClean="0">
                <a:sym typeface="Wingdings" panose="05000000000000000000" pitchFamily="2" charset="2"/>
              </a:rPr>
              <a:t>flows</a:t>
            </a:r>
            <a:r>
              <a:rPr lang="pl-PL" sz="2400" dirty="0" smtClean="0">
                <a:sym typeface="Wingdings" panose="05000000000000000000" pitchFamily="2" charset="2"/>
              </a:rPr>
              <a:t>, </a:t>
            </a:r>
            <a:r>
              <a:rPr lang="pl-PL" sz="2400" dirty="0" err="1" smtClean="0">
                <a:sym typeface="Wingdings" panose="05000000000000000000" pitchFamily="2" charset="2"/>
              </a:rPr>
              <a:t>focus</a:t>
            </a:r>
            <a:r>
              <a:rPr lang="pl-PL" sz="2400" dirty="0" smtClean="0">
                <a:sym typeface="Wingdings" panose="05000000000000000000" pitchFamily="2" charset="2"/>
              </a:rPr>
              <a:t> on PERMANENT </a:t>
            </a:r>
            <a:r>
              <a:rPr lang="pl-PL" sz="2400" dirty="0" err="1" smtClean="0">
                <a:sym typeface="Wingdings" panose="05000000000000000000" pitchFamily="2" charset="2"/>
              </a:rPr>
              <a:t>migration</a:t>
            </a:r>
            <a:endParaRPr lang="pl-PL" sz="2400" dirty="0" smtClean="0">
              <a:sym typeface="Wingdings" panose="05000000000000000000" pitchFamily="2" charset="2"/>
            </a:endParaRPr>
          </a:p>
          <a:p>
            <a:pPr>
              <a:spcBef>
                <a:spcPct val="70000"/>
              </a:spcBef>
              <a:buFont typeface="Wingdings" pitchFamily="2" charset="2"/>
              <a:buChar char="q"/>
            </a:pPr>
            <a:r>
              <a:rPr lang="pl-PL" sz="2400" dirty="0" smtClean="0">
                <a:sym typeface="Wingdings" panose="05000000000000000000" pitchFamily="2" charset="2"/>
              </a:rPr>
              <a:t>But </a:t>
            </a:r>
            <a:r>
              <a:rPr lang="pl-PL" sz="2400" dirty="0" err="1" smtClean="0">
                <a:sym typeface="Wingdings" panose="05000000000000000000" pitchFamily="2" charset="2"/>
              </a:rPr>
              <a:t>demarcation</a:t>
            </a:r>
            <a:r>
              <a:rPr lang="pl-PL" sz="2400" dirty="0" smtClean="0">
                <a:sym typeface="Wingdings" panose="05000000000000000000" pitchFamily="2" charset="2"/>
              </a:rPr>
              <a:t> </a:t>
            </a:r>
            <a:r>
              <a:rPr lang="pl-PL" sz="2400" dirty="0" err="1" smtClean="0">
                <a:sym typeface="Wingdings" panose="05000000000000000000" pitchFamily="2" charset="2"/>
              </a:rPr>
              <a:t>criteria</a:t>
            </a:r>
            <a:r>
              <a:rPr lang="pl-PL" sz="2400" dirty="0" smtClean="0">
                <a:sym typeface="Wingdings" panose="05000000000000000000" pitchFamily="2" charset="2"/>
              </a:rPr>
              <a:t> </a:t>
            </a:r>
            <a:r>
              <a:rPr lang="pl-PL" sz="2400" dirty="0" err="1" smtClean="0">
                <a:sym typeface="Wingdings" panose="05000000000000000000" pitchFamily="2" charset="2"/>
              </a:rPr>
              <a:t>including</a:t>
            </a:r>
            <a:r>
              <a:rPr lang="pl-PL" sz="2400" dirty="0" smtClean="0">
                <a:sym typeface="Wingdings" panose="05000000000000000000" pitchFamily="2" charset="2"/>
              </a:rPr>
              <a:t>: place of </a:t>
            </a:r>
            <a:r>
              <a:rPr lang="pl-PL" sz="2400" dirty="0" err="1" smtClean="0">
                <a:sym typeface="Wingdings" panose="05000000000000000000" pitchFamily="2" charset="2"/>
              </a:rPr>
              <a:t>residence</a:t>
            </a:r>
            <a:r>
              <a:rPr lang="pl-PL" sz="2400" dirty="0" smtClean="0">
                <a:sym typeface="Wingdings" panose="05000000000000000000" pitchFamily="2" charset="2"/>
              </a:rPr>
              <a:t> and </a:t>
            </a:r>
            <a:r>
              <a:rPr lang="pl-PL" sz="2400" dirty="0" err="1" smtClean="0">
                <a:sym typeface="Wingdings" panose="05000000000000000000" pitchFamily="2" charset="2"/>
              </a:rPr>
              <a:t>time</a:t>
            </a:r>
            <a:endParaRPr lang="pl-PL" sz="2400" dirty="0" smtClean="0">
              <a:sym typeface="Wingdings" panose="05000000000000000000" pitchFamily="2" charset="2"/>
            </a:endParaRPr>
          </a:p>
          <a:p>
            <a:pPr>
              <a:spcBef>
                <a:spcPct val="55000"/>
              </a:spcBef>
              <a:buFont typeface="Wingdings" pitchFamily="2" charset="2"/>
              <a:buChar char="q"/>
            </a:pPr>
            <a:r>
              <a:rPr lang="pl-PL" sz="2400" dirty="0"/>
              <a:t>M</a:t>
            </a:r>
            <a:r>
              <a:rPr lang="en-US" sz="2400" dirty="0" err="1"/>
              <a:t>igration</a:t>
            </a:r>
            <a:r>
              <a:rPr lang="en-US" sz="2400" dirty="0"/>
              <a:t> or mobility is a movement involving a change in the place of residence </a:t>
            </a:r>
            <a:r>
              <a:rPr lang="pl-PL" sz="2400" dirty="0" smtClean="0">
                <a:sym typeface="Wingdings" panose="05000000000000000000" pitchFamily="2" charset="2"/>
              </a:rPr>
              <a:t> </a:t>
            </a:r>
            <a:r>
              <a:rPr lang="pl-PL" sz="2400" b="1" dirty="0">
                <a:sym typeface="Wingdings" panose="05000000000000000000" pitchFamily="2" charset="2"/>
              </a:rPr>
              <a:t>k</a:t>
            </a:r>
            <a:r>
              <a:rPr lang="en-US" sz="2400" b="1" dirty="0" err="1" smtClean="0"/>
              <a:t>ey</a:t>
            </a:r>
            <a:r>
              <a:rPr lang="en-US" sz="2400" b="1" dirty="0" smtClean="0"/>
              <a:t> factors</a:t>
            </a:r>
            <a:r>
              <a:rPr lang="pl-PL" sz="2400" dirty="0" smtClean="0"/>
              <a:t>: </a:t>
            </a:r>
            <a:r>
              <a:rPr lang="pl-PL" sz="2400" dirty="0" err="1" smtClean="0"/>
              <a:t>departure</a:t>
            </a:r>
            <a:r>
              <a:rPr lang="pl-PL" sz="2400" dirty="0" smtClean="0"/>
              <a:t> point, target point, </a:t>
            </a:r>
            <a:r>
              <a:rPr lang="pl-PL" sz="2400" dirty="0" err="1" smtClean="0"/>
              <a:t>distance</a:t>
            </a:r>
            <a:endParaRPr lang="pl-PL" sz="2400" dirty="0" smtClean="0"/>
          </a:p>
          <a:p>
            <a:pPr>
              <a:spcBef>
                <a:spcPct val="55000"/>
              </a:spcBef>
              <a:buFont typeface="Wingdings" pitchFamily="2" charset="2"/>
              <a:buChar char="q"/>
            </a:pPr>
            <a:r>
              <a:rPr lang="pl-PL" sz="2400" b="1" dirty="0" err="1" smtClean="0"/>
              <a:t>What</a:t>
            </a:r>
            <a:r>
              <a:rPr lang="pl-PL" sz="2400" b="1" dirty="0" smtClean="0"/>
              <a:t> </a:t>
            </a:r>
            <a:r>
              <a:rPr lang="pl-PL" sz="2400" b="1" dirty="0" err="1" smtClean="0"/>
              <a:t>does</a:t>
            </a:r>
            <a:r>
              <a:rPr lang="pl-PL" sz="2400" b="1" dirty="0" smtClean="0"/>
              <a:t> </a:t>
            </a:r>
            <a:r>
              <a:rPr lang="pl-PL" sz="2400" b="1" dirty="0" err="1" smtClean="0"/>
              <a:t>really</a:t>
            </a:r>
            <a:r>
              <a:rPr lang="pl-PL" sz="2400" b="1" dirty="0" smtClean="0"/>
              <a:t> </a:t>
            </a:r>
            <a:r>
              <a:rPr lang="pl-PL" sz="2400" b="1" dirty="0" err="1" smtClean="0"/>
              <a:t>matter</a:t>
            </a:r>
            <a:r>
              <a:rPr lang="pl-PL" sz="2400" b="1" dirty="0" smtClean="0"/>
              <a:t>: </a:t>
            </a:r>
            <a:r>
              <a:rPr lang="pl-PL" sz="2400" b="1" dirty="0" err="1" smtClean="0"/>
              <a:t>Physical</a:t>
            </a:r>
            <a:r>
              <a:rPr lang="pl-PL" sz="2400" b="1" dirty="0" smtClean="0"/>
              <a:t> </a:t>
            </a:r>
            <a:r>
              <a:rPr lang="pl-PL" sz="2400" b="1" dirty="0" err="1" smtClean="0"/>
              <a:t>or</a:t>
            </a:r>
            <a:r>
              <a:rPr lang="pl-PL" sz="2400" b="1" dirty="0" smtClean="0"/>
              <a:t> </a:t>
            </a:r>
            <a:r>
              <a:rPr lang="pl-PL" sz="2400" b="1" dirty="0" err="1" smtClean="0"/>
              <a:t>social</a:t>
            </a:r>
            <a:r>
              <a:rPr lang="pl-PL" sz="2400" b="1" dirty="0" smtClean="0"/>
              <a:t> </a:t>
            </a:r>
            <a:r>
              <a:rPr lang="pl-PL" sz="2400" b="1" dirty="0" err="1" smtClean="0"/>
              <a:t>distance</a:t>
            </a:r>
            <a:r>
              <a:rPr lang="pl-PL" sz="2400" b="1" dirty="0" smtClean="0"/>
              <a:t>?</a:t>
            </a:r>
            <a:endParaRPr lang="en-US" sz="2400" b="1" dirty="0"/>
          </a:p>
          <a:p>
            <a:pPr>
              <a:spcBef>
                <a:spcPct val="55000"/>
              </a:spcBef>
              <a:buClr>
                <a:srgbClr val="CC3300"/>
              </a:buClr>
              <a:buNone/>
            </a:pPr>
            <a:r>
              <a:rPr lang="en-US" sz="2400" dirty="0"/>
              <a:t>	</a:t>
            </a:r>
            <a:r>
              <a:rPr lang="en-US" sz="2400" dirty="0" err="1"/>
              <a:t>Eisenstadt</a:t>
            </a:r>
            <a:r>
              <a:rPr lang="en-US" sz="2400" dirty="0"/>
              <a:t>: migration is </a:t>
            </a:r>
            <a:r>
              <a:rPr lang="en-US" sz="2400" i="1" dirty="0"/>
              <a:t>„[...] the physical transition of an individual or a group from one society to another. This transition usually involves abandoning one social setting and entering another and different one”</a:t>
            </a:r>
            <a:r>
              <a:rPr lang="en-US" sz="2400" dirty="0"/>
              <a:t> </a:t>
            </a:r>
          </a:p>
          <a:p>
            <a:pPr>
              <a:spcBef>
                <a:spcPct val="70000"/>
              </a:spcBef>
              <a:buFont typeface="Wingdings" pitchFamily="2" charset="2"/>
              <a:buChar char="q"/>
            </a:pPr>
            <a:r>
              <a:rPr lang="pl-PL" sz="2400" dirty="0" err="1" smtClean="0"/>
              <a:t>Methodological</a:t>
            </a:r>
            <a:r>
              <a:rPr lang="pl-PL" sz="2400" dirty="0" smtClean="0"/>
              <a:t> </a:t>
            </a:r>
            <a:r>
              <a:rPr lang="pl-PL" sz="2400" dirty="0" err="1" smtClean="0"/>
              <a:t>problems</a:t>
            </a:r>
            <a:r>
              <a:rPr lang="pl-PL" sz="2400" dirty="0" smtClean="0"/>
              <a:t> with </a:t>
            </a:r>
            <a:r>
              <a:rPr lang="pl-PL" sz="2400" dirty="0" err="1" smtClean="0"/>
              <a:t>time</a:t>
            </a:r>
            <a:r>
              <a:rPr lang="pl-PL" sz="2400" dirty="0" smtClean="0"/>
              <a:t> </a:t>
            </a:r>
            <a:r>
              <a:rPr lang="pl-PL" sz="2400" dirty="0" err="1" smtClean="0"/>
              <a:t>criteria</a:t>
            </a:r>
            <a:r>
              <a:rPr lang="pl-PL" sz="2400" dirty="0"/>
              <a:t> </a:t>
            </a:r>
            <a:r>
              <a:rPr lang="pl-PL" sz="2400" dirty="0" smtClean="0">
                <a:sym typeface="Wingdings" panose="05000000000000000000" pitchFamily="2" charset="2"/>
              </a:rPr>
              <a:t> </a:t>
            </a:r>
            <a:r>
              <a:rPr lang="en-US" sz="2400" dirty="0" smtClean="0"/>
              <a:t>Permanent </a:t>
            </a:r>
            <a:r>
              <a:rPr lang="en-US" sz="2400" dirty="0"/>
              <a:t>vs. temporary migration: the duration of migration, i.e. stay in a new place of residence can accurately be determined only a posteriori – after the return to sending community or death of the migrant </a:t>
            </a:r>
            <a:r>
              <a:rPr lang="pl-PL" sz="2400" dirty="0" smtClean="0">
                <a:sym typeface="Wingdings" panose="05000000000000000000" pitchFamily="2" charset="2"/>
              </a:rPr>
              <a:t> </a:t>
            </a:r>
            <a:r>
              <a:rPr lang="pl-PL" sz="2400" dirty="0" err="1" smtClean="0">
                <a:sym typeface="Wingdings" panose="05000000000000000000" pitchFamily="2" charset="2"/>
              </a:rPr>
              <a:t>measurement</a:t>
            </a:r>
            <a:r>
              <a:rPr lang="pl-PL" sz="2400" dirty="0" smtClean="0">
                <a:sym typeface="Wingdings" panose="05000000000000000000" pitchFamily="2" charset="2"/>
              </a:rPr>
              <a:t> </a:t>
            </a:r>
            <a:r>
              <a:rPr lang="pl-PL" sz="2400" dirty="0" err="1" smtClean="0">
                <a:sym typeface="Wingdings" panose="05000000000000000000" pitchFamily="2" charset="2"/>
              </a:rPr>
              <a:t>issues</a:t>
            </a:r>
            <a:r>
              <a:rPr lang="pl-PL" sz="2400" dirty="0" smtClean="0">
                <a:sym typeface="Wingdings" panose="05000000000000000000" pitchFamily="2" charset="2"/>
              </a:rPr>
              <a:t>…</a:t>
            </a:r>
            <a:endParaRPr lang="en-US" sz="2400" dirty="0"/>
          </a:p>
        </p:txBody>
      </p:sp>
    </p:spTree>
    <p:extLst>
      <p:ext uri="{BB962C8B-B14F-4D97-AF65-F5344CB8AC3E}">
        <p14:creationId xmlns:p14="http://schemas.microsoft.com/office/powerpoint/2010/main" val="2918339508"/>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conceptualization</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504056"/>
            <a:ext cx="8712968" cy="6353944"/>
          </a:xfrm>
        </p:spPr>
        <p:txBody>
          <a:bodyPr>
            <a:noAutofit/>
          </a:bodyPr>
          <a:lstStyle/>
          <a:p>
            <a:pPr marL="0" indent="0">
              <a:spcBef>
                <a:spcPts val="600"/>
              </a:spcBef>
              <a:buNone/>
            </a:pPr>
            <a:r>
              <a:rPr lang="pl-PL" sz="2000" b="1" dirty="0" err="1" smtClean="0"/>
              <a:t>Defining</a:t>
            </a:r>
            <a:r>
              <a:rPr lang="pl-PL" sz="2000" b="1" dirty="0" smtClean="0"/>
              <a:t> </a:t>
            </a:r>
            <a:r>
              <a:rPr lang="pl-PL" sz="2000" b="1" dirty="0" err="1" smtClean="0"/>
              <a:t>temporary</a:t>
            </a:r>
            <a:r>
              <a:rPr lang="pl-PL" sz="2000" b="1" dirty="0" smtClean="0"/>
              <a:t> </a:t>
            </a:r>
            <a:r>
              <a:rPr lang="pl-PL" sz="2000" b="1" dirty="0" err="1" smtClean="0"/>
              <a:t>or</a:t>
            </a:r>
            <a:r>
              <a:rPr lang="pl-PL" sz="2000" b="1" dirty="0" smtClean="0"/>
              <a:t> </a:t>
            </a:r>
            <a:r>
              <a:rPr lang="pl-PL" sz="2000" b="1" dirty="0" err="1" smtClean="0"/>
              <a:t>circular</a:t>
            </a:r>
            <a:r>
              <a:rPr lang="pl-PL" sz="2000" b="1" dirty="0" smtClean="0"/>
              <a:t> </a:t>
            </a:r>
            <a:r>
              <a:rPr lang="pl-PL" sz="2000" b="1" dirty="0" err="1" smtClean="0"/>
              <a:t>migration</a:t>
            </a:r>
            <a:endParaRPr lang="pl-PL" sz="2000" b="1" dirty="0" smtClean="0"/>
          </a:p>
          <a:p>
            <a:pPr>
              <a:spcBef>
                <a:spcPts val="600"/>
              </a:spcBef>
              <a:buFont typeface="Wingdings" panose="05000000000000000000" pitchFamily="2" charset="2"/>
              <a:buChar char="q"/>
            </a:pPr>
            <a:r>
              <a:rPr lang="pl-PL" sz="1800" dirty="0" err="1" smtClean="0"/>
              <a:t>Process</a:t>
            </a:r>
            <a:r>
              <a:rPr lang="pl-PL" sz="1800" dirty="0" smtClean="0"/>
              <a:t> </a:t>
            </a:r>
            <a:r>
              <a:rPr lang="pl-PL" sz="1800" dirty="0" smtClean="0"/>
              <a:t>of </a:t>
            </a:r>
            <a:r>
              <a:rPr lang="pl-PL" sz="1800" dirty="0" err="1" smtClean="0"/>
              <a:t>leaving</a:t>
            </a:r>
            <a:r>
              <a:rPr lang="pl-PL" sz="1800" dirty="0" smtClean="0"/>
              <a:t> and </a:t>
            </a:r>
            <a:r>
              <a:rPr lang="pl-PL" sz="1800" dirty="0" err="1" smtClean="0"/>
              <a:t>returning</a:t>
            </a:r>
            <a:r>
              <a:rPr lang="pl-PL" sz="1800" dirty="0" smtClean="0"/>
              <a:t> (</a:t>
            </a:r>
            <a:r>
              <a:rPr lang="pl-PL" sz="1800" dirty="0" err="1" smtClean="0"/>
              <a:t>sometimes</a:t>
            </a:r>
            <a:r>
              <a:rPr lang="pl-PL" sz="1800" dirty="0" smtClean="0"/>
              <a:t> in a </a:t>
            </a:r>
            <a:r>
              <a:rPr lang="pl-PL" sz="1800" dirty="0" err="1" smtClean="0"/>
              <a:t>cyclical</a:t>
            </a:r>
            <a:r>
              <a:rPr lang="pl-PL" sz="1800" dirty="0" smtClean="0"/>
              <a:t> </a:t>
            </a:r>
            <a:r>
              <a:rPr lang="pl-PL" sz="1800" dirty="0" err="1" smtClean="0"/>
              <a:t>way</a:t>
            </a:r>
            <a:r>
              <a:rPr lang="pl-PL" sz="1800" dirty="0" smtClean="0"/>
              <a:t>) (</a:t>
            </a:r>
            <a:r>
              <a:rPr lang="pl-PL" sz="1800" dirty="0" err="1" smtClean="0"/>
              <a:t>Newland</a:t>
            </a:r>
            <a:r>
              <a:rPr lang="pl-PL" sz="1800" dirty="0" smtClean="0"/>
              <a:t> 2009)</a:t>
            </a:r>
          </a:p>
          <a:p>
            <a:pPr>
              <a:spcBef>
                <a:spcPts val="600"/>
              </a:spcBef>
              <a:buFont typeface="Wingdings" panose="05000000000000000000" pitchFamily="2" charset="2"/>
              <a:buChar char="q"/>
            </a:pPr>
            <a:r>
              <a:rPr lang="pl-PL" sz="1800" dirty="0" smtClean="0"/>
              <a:t>A </a:t>
            </a:r>
            <a:r>
              <a:rPr lang="pl-PL" sz="1800" dirty="0" err="1" smtClean="0"/>
              <a:t>continuing</a:t>
            </a:r>
            <a:r>
              <a:rPr lang="pl-PL" sz="1800" dirty="0" smtClean="0"/>
              <a:t>, </a:t>
            </a:r>
            <a:r>
              <a:rPr lang="pl-PL" sz="1800" dirty="0" err="1" smtClean="0"/>
              <a:t>long</a:t>
            </a:r>
            <a:r>
              <a:rPr lang="pl-PL" sz="1800" dirty="0" smtClean="0"/>
              <a:t>-term and fluid </a:t>
            </a:r>
            <a:r>
              <a:rPr lang="pl-PL" sz="1800" dirty="0" err="1" smtClean="0"/>
              <a:t>movement</a:t>
            </a:r>
            <a:r>
              <a:rPr lang="pl-PL" sz="1800" dirty="0" smtClean="0"/>
              <a:t> of </a:t>
            </a:r>
            <a:r>
              <a:rPr lang="pl-PL" sz="1800" dirty="0" err="1" smtClean="0"/>
              <a:t>people</a:t>
            </a:r>
            <a:r>
              <a:rPr lang="pl-PL" sz="1800" dirty="0" smtClean="0"/>
              <a:t> </a:t>
            </a:r>
            <a:r>
              <a:rPr lang="pl-PL" sz="1800" dirty="0" err="1" smtClean="0"/>
              <a:t>among</a:t>
            </a:r>
            <a:r>
              <a:rPr lang="pl-PL" sz="1800" dirty="0" smtClean="0"/>
              <a:t> </a:t>
            </a:r>
            <a:r>
              <a:rPr lang="pl-PL" sz="1800" dirty="0" err="1" smtClean="0"/>
              <a:t>countries</a:t>
            </a:r>
            <a:r>
              <a:rPr lang="pl-PL" sz="1800" dirty="0" smtClean="0"/>
              <a:t> (MPI 2007)</a:t>
            </a:r>
          </a:p>
          <a:p>
            <a:pPr>
              <a:spcBef>
                <a:spcPts val="600"/>
              </a:spcBef>
              <a:buFont typeface="Wingdings" panose="05000000000000000000" pitchFamily="2" charset="2"/>
              <a:buChar char="q"/>
            </a:pPr>
            <a:r>
              <a:rPr lang="pl-PL" sz="1800" dirty="0" smtClean="0"/>
              <a:t>Fluid </a:t>
            </a:r>
            <a:r>
              <a:rPr lang="pl-PL" sz="1800" dirty="0" err="1" smtClean="0"/>
              <a:t>movement</a:t>
            </a:r>
            <a:r>
              <a:rPr lang="pl-PL" sz="1800" dirty="0" smtClean="0"/>
              <a:t> of </a:t>
            </a:r>
            <a:r>
              <a:rPr lang="pl-PL" sz="1800" dirty="0" err="1" smtClean="0"/>
              <a:t>people</a:t>
            </a:r>
            <a:r>
              <a:rPr lang="pl-PL" sz="1800" dirty="0" smtClean="0"/>
              <a:t> </a:t>
            </a:r>
            <a:r>
              <a:rPr lang="pl-PL" sz="1800" dirty="0" err="1" smtClean="0"/>
              <a:t>between</a:t>
            </a:r>
            <a:r>
              <a:rPr lang="pl-PL" sz="1800" dirty="0" smtClean="0"/>
              <a:t> </a:t>
            </a:r>
            <a:r>
              <a:rPr lang="pl-PL" sz="1800" dirty="0" err="1" smtClean="0"/>
              <a:t>countries</a:t>
            </a:r>
            <a:r>
              <a:rPr lang="pl-PL" sz="1800" dirty="0"/>
              <a:t> </a:t>
            </a:r>
            <a:r>
              <a:rPr lang="pl-PL" sz="1800" dirty="0" err="1" smtClean="0"/>
              <a:t>which</a:t>
            </a:r>
            <a:r>
              <a:rPr lang="pl-PL" sz="1800" dirty="0" smtClean="0"/>
              <a:t>, </a:t>
            </a:r>
            <a:r>
              <a:rPr lang="pl-PL" sz="1800" dirty="0" err="1" smtClean="0"/>
              <a:t>when</a:t>
            </a:r>
            <a:r>
              <a:rPr lang="pl-PL" sz="1800" dirty="0" smtClean="0"/>
              <a:t> </a:t>
            </a:r>
            <a:r>
              <a:rPr lang="pl-PL" sz="1800" dirty="0" err="1" smtClean="0"/>
              <a:t>it</a:t>
            </a:r>
            <a:r>
              <a:rPr lang="pl-PL" sz="1800" dirty="0" smtClean="0"/>
              <a:t> </a:t>
            </a:r>
            <a:r>
              <a:rPr lang="pl-PL" sz="1800" dirty="0" err="1" smtClean="0"/>
              <a:t>occurs</a:t>
            </a:r>
            <a:r>
              <a:rPr lang="pl-PL" sz="1800" dirty="0" smtClean="0"/>
              <a:t> </a:t>
            </a:r>
            <a:r>
              <a:rPr lang="pl-PL" sz="1800" dirty="0" err="1" smtClean="0"/>
              <a:t>voluntarily</a:t>
            </a:r>
            <a:r>
              <a:rPr lang="pl-PL" sz="1800" dirty="0" smtClean="0"/>
              <a:t> and </a:t>
            </a:r>
            <a:r>
              <a:rPr lang="pl-PL" sz="1800" u="sng" dirty="0" err="1" smtClean="0"/>
              <a:t>is</a:t>
            </a:r>
            <a:r>
              <a:rPr lang="pl-PL" sz="1800" u="sng" dirty="0" smtClean="0"/>
              <a:t> </a:t>
            </a:r>
            <a:r>
              <a:rPr lang="pl-PL" sz="1800" u="sng" dirty="0" err="1" smtClean="0"/>
              <a:t>linked</a:t>
            </a:r>
            <a:r>
              <a:rPr lang="pl-PL" sz="1800" u="sng" dirty="0"/>
              <a:t> </a:t>
            </a:r>
            <a:r>
              <a:rPr lang="pl-PL" sz="1800" u="sng" dirty="0" smtClean="0"/>
              <a:t>to the </a:t>
            </a:r>
            <a:r>
              <a:rPr lang="pl-PL" sz="1800" u="sng" dirty="0" err="1" smtClean="0"/>
              <a:t>labor</a:t>
            </a:r>
            <a:r>
              <a:rPr lang="pl-PL" sz="1800" u="sng" dirty="0" smtClean="0"/>
              <a:t> </a:t>
            </a:r>
            <a:r>
              <a:rPr lang="pl-PL" sz="1800" u="sng" dirty="0" err="1" smtClean="0"/>
              <a:t>needs</a:t>
            </a:r>
            <a:r>
              <a:rPr lang="pl-PL" sz="1800" u="sng" dirty="0" smtClean="0"/>
              <a:t> of </a:t>
            </a:r>
            <a:r>
              <a:rPr lang="pl-PL" sz="1800" u="sng" dirty="0" err="1" smtClean="0"/>
              <a:t>countries</a:t>
            </a:r>
            <a:r>
              <a:rPr lang="pl-PL" sz="1800" u="sng" dirty="0" smtClean="0"/>
              <a:t> of </a:t>
            </a:r>
            <a:r>
              <a:rPr lang="pl-PL" sz="1800" u="sng" dirty="0" err="1" smtClean="0"/>
              <a:t>origin</a:t>
            </a:r>
            <a:r>
              <a:rPr lang="pl-PL" sz="1800" u="sng" dirty="0" smtClean="0"/>
              <a:t> and </a:t>
            </a:r>
            <a:r>
              <a:rPr lang="pl-PL" sz="1800" u="sng" dirty="0" err="1" smtClean="0"/>
              <a:t>destination</a:t>
            </a:r>
            <a:r>
              <a:rPr lang="pl-PL" sz="1800" u="sng" dirty="0" smtClean="0"/>
              <a:t> </a:t>
            </a:r>
            <a:r>
              <a:rPr lang="pl-PL" sz="1800" u="sng" dirty="0" err="1" smtClean="0"/>
              <a:t>can</a:t>
            </a:r>
            <a:r>
              <a:rPr lang="pl-PL" sz="1800" u="sng" dirty="0" smtClean="0"/>
              <a:t> be </a:t>
            </a:r>
            <a:r>
              <a:rPr lang="pl-PL" sz="1800" u="sng" dirty="0" err="1" smtClean="0"/>
              <a:t>beneficial</a:t>
            </a:r>
            <a:r>
              <a:rPr lang="pl-PL" sz="1800" u="sng" dirty="0" smtClean="0"/>
              <a:t> to </a:t>
            </a:r>
            <a:r>
              <a:rPr lang="pl-PL" sz="1800" u="sng" dirty="0" err="1" smtClean="0"/>
              <a:t>all</a:t>
            </a:r>
            <a:r>
              <a:rPr lang="pl-PL" sz="1800" u="sng" dirty="0" smtClean="0"/>
              <a:t> </a:t>
            </a:r>
            <a:r>
              <a:rPr lang="pl-PL" sz="1800" u="sng" dirty="0" err="1" smtClean="0"/>
              <a:t>involved</a:t>
            </a:r>
            <a:r>
              <a:rPr lang="pl-PL" sz="1800" u="sng" dirty="0" smtClean="0"/>
              <a:t> </a:t>
            </a:r>
            <a:r>
              <a:rPr lang="pl-PL" sz="1800" dirty="0" smtClean="0"/>
              <a:t>(GAMM 2007)</a:t>
            </a:r>
          </a:p>
          <a:p>
            <a:pPr>
              <a:spcBef>
                <a:spcPts val="600"/>
              </a:spcBef>
              <a:buFont typeface="Wingdings" panose="05000000000000000000" pitchFamily="2" charset="2"/>
              <a:buChar char="q"/>
            </a:pPr>
            <a:r>
              <a:rPr lang="pl-PL" sz="1800" dirty="0" smtClean="0"/>
              <a:t>A form of </a:t>
            </a:r>
            <a:r>
              <a:rPr lang="pl-PL" sz="1800" dirty="0" err="1" smtClean="0"/>
              <a:t>migration</a:t>
            </a:r>
            <a:r>
              <a:rPr lang="pl-PL" sz="1800" dirty="0" smtClean="0"/>
              <a:t> </a:t>
            </a:r>
            <a:r>
              <a:rPr lang="pl-PL" sz="1800" dirty="0" err="1" smtClean="0"/>
              <a:t>that</a:t>
            </a:r>
            <a:r>
              <a:rPr lang="pl-PL" sz="1800" dirty="0" smtClean="0"/>
              <a:t> </a:t>
            </a:r>
            <a:r>
              <a:rPr lang="pl-PL" sz="1800" dirty="0" err="1" smtClean="0"/>
              <a:t>is</a:t>
            </a:r>
            <a:r>
              <a:rPr lang="pl-PL" sz="1800" dirty="0" smtClean="0"/>
              <a:t> </a:t>
            </a:r>
            <a:r>
              <a:rPr lang="pl-PL" sz="1800" u="sng" dirty="0" err="1" smtClean="0"/>
              <a:t>managed</a:t>
            </a:r>
            <a:r>
              <a:rPr lang="pl-PL" sz="1800" dirty="0" smtClean="0"/>
              <a:t> in a </a:t>
            </a:r>
            <a:r>
              <a:rPr lang="pl-PL" sz="1800" dirty="0" err="1" smtClean="0"/>
              <a:t>way</a:t>
            </a:r>
            <a:r>
              <a:rPr lang="pl-PL" sz="1800" dirty="0" smtClean="0"/>
              <a:t> </a:t>
            </a:r>
            <a:r>
              <a:rPr lang="pl-PL" sz="1800" dirty="0" err="1" smtClean="0"/>
              <a:t>allowing</a:t>
            </a:r>
            <a:r>
              <a:rPr lang="pl-PL" sz="1800" dirty="0" smtClean="0"/>
              <a:t> </a:t>
            </a:r>
            <a:r>
              <a:rPr lang="pl-PL" sz="1800" dirty="0" err="1" smtClean="0"/>
              <a:t>some</a:t>
            </a:r>
            <a:r>
              <a:rPr lang="pl-PL" sz="1800" dirty="0" smtClean="0"/>
              <a:t> </a:t>
            </a:r>
            <a:r>
              <a:rPr lang="pl-PL" sz="1800" dirty="0" err="1" smtClean="0"/>
              <a:t>degree</a:t>
            </a:r>
            <a:r>
              <a:rPr lang="pl-PL" sz="1800" dirty="0" smtClean="0"/>
              <a:t> of </a:t>
            </a:r>
            <a:r>
              <a:rPr lang="pl-PL" sz="1800" dirty="0" err="1" smtClean="0"/>
              <a:t>legal</a:t>
            </a:r>
            <a:r>
              <a:rPr lang="pl-PL" sz="1800" dirty="0" smtClean="0"/>
              <a:t> </a:t>
            </a:r>
            <a:r>
              <a:rPr lang="pl-PL" sz="1800" dirty="0" err="1" smtClean="0"/>
              <a:t>mobility</a:t>
            </a:r>
            <a:r>
              <a:rPr lang="pl-PL" sz="1800" dirty="0" smtClean="0"/>
              <a:t> </a:t>
            </a:r>
            <a:r>
              <a:rPr lang="pl-PL" sz="1800" dirty="0" err="1" smtClean="0"/>
              <a:t>back</a:t>
            </a:r>
            <a:r>
              <a:rPr lang="pl-PL" sz="1800" dirty="0" smtClean="0"/>
              <a:t> and </a:t>
            </a:r>
            <a:r>
              <a:rPr lang="pl-PL" sz="1800" dirty="0" err="1" smtClean="0"/>
              <a:t>forth</a:t>
            </a:r>
            <a:r>
              <a:rPr lang="pl-PL" sz="1800" dirty="0" smtClean="0"/>
              <a:t> </a:t>
            </a:r>
            <a:r>
              <a:rPr lang="pl-PL" sz="1800" dirty="0" err="1" smtClean="0"/>
              <a:t>between</a:t>
            </a:r>
            <a:r>
              <a:rPr lang="pl-PL" sz="1800" dirty="0" smtClean="0"/>
              <a:t> </a:t>
            </a:r>
            <a:r>
              <a:rPr lang="pl-PL" sz="1800" dirty="0" err="1" smtClean="0"/>
              <a:t>two</a:t>
            </a:r>
            <a:r>
              <a:rPr lang="pl-PL" sz="1800" dirty="0" smtClean="0"/>
              <a:t> </a:t>
            </a:r>
            <a:r>
              <a:rPr lang="pl-PL" sz="1800" dirty="0" err="1" smtClean="0"/>
              <a:t>countries</a:t>
            </a:r>
            <a:r>
              <a:rPr lang="pl-PL" sz="1800" dirty="0" smtClean="0"/>
              <a:t> (EC 2007) </a:t>
            </a:r>
            <a:r>
              <a:rPr lang="pl-PL" sz="1800" dirty="0" smtClean="0">
                <a:sym typeface="Wingdings" panose="05000000000000000000" pitchFamily="2" charset="2"/>
              </a:rPr>
              <a:t> </a:t>
            </a:r>
            <a:r>
              <a:rPr lang="pl-PL" sz="1800" u="sng" dirty="0" err="1" smtClean="0">
                <a:sym typeface="Wingdings" panose="05000000000000000000" pitchFamily="2" charset="2"/>
              </a:rPr>
              <a:t>outward</a:t>
            </a:r>
            <a:r>
              <a:rPr lang="pl-PL" sz="1800" u="sng" dirty="0" smtClean="0">
                <a:sym typeface="Wingdings" panose="05000000000000000000" pitchFamily="2" charset="2"/>
              </a:rPr>
              <a:t> </a:t>
            </a:r>
            <a:r>
              <a:rPr lang="pl-PL" sz="1800" u="sng" dirty="0" err="1" smtClean="0">
                <a:sym typeface="Wingdings" panose="05000000000000000000" pitchFamily="2" charset="2"/>
              </a:rPr>
              <a:t>circularity</a:t>
            </a:r>
            <a:r>
              <a:rPr lang="pl-PL" sz="1800" u="sng" dirty="0" smtClean="0">
                <a:sym typeface="Wingdings" panose="05000000000000000000" pitchFamily="2" charset="2"/>
              </a:rPr>
              <a:t> (third country </a:t>
            </a:r>
            <a:r>
              <a:rPr lang="pl-PL" sz="1800" u="sng" dirty="0" err="1" smtClean="0">
                <a:sym typeface="Wingdings" panose="05000000000000000000" pitchFamily="2" charset="2"/>
              </a:rPr>
              <a:t>nationals</a:t>
            </a:r>
            <a:r>
              <a:rPr lang="pl-PL" sz="1800" u="sng" dirty="0" smtClean="0">
                <a:sym typeface="Wingdings" panose="05000000000000000000" pitchFamily="2" charset="2"/>
              </a:rPr>
              <a:t> </a:t>
            </a:r>
            <a:r>
              <a:rPr lang="pl-PL" sz="1800" u="sng" dirty="0" err="1" smtClean="0">
                <a:sym typeface="Wingdings" panose="05000000000000000000" pitchFamily="2" charset="2"/>
              </a:rPr>
              <a:t>settled</a:t>
            </a:r>
            <a:r>
              <a:rPr lang="pl-PL" sz="1800" u="sng" dirty="0" smtClean="0">
                <a:sym typeface="Wingdings" panose="05000000000000000000" pitchFamily="2" charset="2"/>
              </a:rPr>
              <a:t> in the EU) and </a:t>
            </a:r>
            <a:r>
              <a:rPr lang="pl-PL" sz="1800" u="sng" dirty="0" err="1" smtClean="0">
                <a:sym typeface="Wingdings" panose="05000000000000000000" pitchFamily="2" charset="2"/>
              </a:rPr>
              <a:t>inward</a:t>
            </a:r>
            <a:r>
              <a:rPr lang="pl-PL" sz="1800" u="sng" dirty="0" smtClean="0">
                <a:sym typeface="Wingdings" panose="05000000000000000000" pitchFamily="2" charset="2"/>
              </a:rPr>
              <a:t> </a:t>
            </a:r>
            <a:r>
              <a:rPr lang="pl-PL" sz="1800" u="sng" dirty="0" err="1" smtClean="0">
                <a:sym typeface="Wingdings" panose="05000000000000000000" pitchFamily="2" charset="2"/>
              </a:rPr>
              <a:t>circularity</a:t>
            </a:r>
            <a:r>
              <a:rPr lang="pl-PL" sz="1800" u="sng" dirty="0" smtClean="0">
                <a:sym typeface="Wingdings" panose="05000000000000000000" pitchFamily="2" charset="2"/>
              </a:rPr>
              <a:t> (</a:t>
            </a:r>
            <a:r>
              <a:rPr lang="pl-PL" sz="1800" u="sng" dirty="0" err="1" smtClean="0">
                <a:sym typeface="Wingdings" panose="05000000000000000000" pitchFamily="2" charset="2"/>
              </a:rPr>
              <a:t>residents</a:t>
            </a:r>
            <a:r>
              <a:rPr lang="pl-PL" sz="1800" u="sng" dirty="0" smtClean="0">
                <a:sym typeface="Wingdings" panose="05000000000000000000" pitchFamily="2" charset="2"/>
              </a:rPr>
              <a:t> of third </a:t>
            </a:r>
            <a:r>
              <a:rPr lang="pl-PL" sz="1800" u="sng" dirty="0" err="1" smtClean="0">
                <a:sym typeface="Wingdings" panose="05000000000000000000" pitchFamily="2" charset="2"/>
              </a:rPr>
              <a:t>countries</a:t>
            </a:r>
            <a:r>
              <a:rPr lang="pl-PL" sz="1800" u="sng" dirty="0" smtClean="0">
                <a:sym typeface="Wingdings" panose="05000000000000000000" pitchFamily="2" charset="2"/>
              </a:rPr>
              <a:t>)</a:t>
            </a:r>
          </a:p>
          <a:p>
            <a:pPr>
              <a:spcBef>
                <a:spcPts val="600"/>
              </a:spcBef>
              <a:buFont typeface="Wingdings" panose="05000000000000000000" pitchFamily="2" charset="2"/>
              <a:buChar char="q"/>
            </a:pPr>
            <a:r>
              <a:rPr lang="pl-PL" sz="1800" u="sng" dirty="0" smtClean="0">
                <a:sym typeface="Wingdings" panose="05000000000000000000" pitchFamily="2" charset="2"/>
              </a:rPr>
              <a:t>Migration </a:t>
            </a:r>
            <a:r>
              <a:rPr lang="pl-PL" sz="1800" u="sng" dirty="0" err="1" smtClean="0">
                <a:sym typeface="Wingdings" panose="05000000000000000000" pitchFamily="2" charset="2"/>
              </a:rPr>
              <a:t>involving</a:t>
            </a:r>
            <a:r>
              <a:rPr lang="pl-PL" sz="1800" u="sng" dirty="0" smtClean="0">
                <a:sym typeface="Wingdings" panose="05000000000000000000" pitchFamily="2" charset="2"/>
              </a:rPr>
              <a:t> </a:t>
            </a:r>
            <a:r>
              <a:rPr lang="pl-PL" sz="1800" u="sng" dirty="0" err="1" smtClean="0">
                <a:sym typeface="Wingdings" panose="05000000000000000000" pitchFamily="2" charset="2"/>
              </a:rPr>
              <a:t>continuous</a:t>
            </a:r>
            <a:r>
              <a:rPr lang="pl-PL" sz="1800" u="sng" dirty="0" smtClean="0">
                <a:sym typeface="Wingdings" panose="05000000000000000000" pitchFamily="2" charset="2"/>
              </a:rPr>
              <a:t> engagement in </a:t>
            </a:r>
            <a:r>
              <a:rPr lang="pl-PL" sz="1800" u="sng" dirty="0" err="1" smtClean="0">
                <a:sym typeface="Wingdings" panose="05000000000000000000" pitchFamily="2" charset="2"/>
              </a:rPr>
              <a:t>both</a:t>
            </a:r>
            <a:r>
              <a:rPr lang="pl-PL" sz="1800" u="sng" dirty="0" smtClean="0">
                <a:sym typeface="Wingdings" panose="05000000000000000000" pitchFamily="2" charset="2"/>
              </a:rPr>
              <a:t> </a:t>
            </a:r>
            <a:r>
              <a:rPr lang="pl-PL" sz="1800" u="sng" dirty="0" err="1" smtClean="0">
                <a:sym typeface="Wingdings" panose="05000000000000000000" pitchFamily="2" charset="2"/>
              </a:rPr>
              <a:t>home</a:t>
            </a:r>
            <a:r>
              <a:rPr lang="pl-PL" sz="1800" u="sng" dirty="0" smtClean="0">
                <a:sym typeface="Wingdings" panose="05000000000000000000" pitchFamily="2" charset="2"/>
              </a:rPr>
              <a:t> and </a:t>
            </a:r>
            <a:r>
              <a:rPr lang="pl-PL" sz="1800" u="sng" dirty="0" err="1" smtClean="0">
                <a:sym typeface="Wingdings" panose="05000000000000000000" pitchFamily="2" charset="2"/>
              </a:rPr>
              <a:t>adopted</a:t>
            </a:r>
            <a:r>
              <a:rPr lang="pl-PL" sz="1800" u="sng" dirty="0" smtClean="0">
                <a:sym typeface="Wingdings" panose="05000000000000000000" pitchFamily="2" charset="2"/>
              </a:rPr>
              <a:t> </a:t>
            </a:r>
            <a:r>
              <a:rPr lang="pl-PL" sz="1800" u="sng" dirty="0" err="1" smtClean="0">
                <a:sym typeface="Wingdings" panose="05000000000000000000" pitchFamily="2" charset="2"/>
              </a:rPr>
              <a:t>countries</a:t>
            </a:r>
            <a:r>
              <a:rPr lang="pl-PL" sz="1800" u="sng" dirty="0" smtClean="0">
                <a:sym typeface="Wingdings" panose="05000000000000000000" pitchFamily="2" charset="2"/>
              </a:rPr>
              <a:t> </a:t>
            </a:r>
            <a:r>
              <a:rPr lang="pl-PL" sz="1800" dirty="0" smtClean="0">
                <a:sym typeface="Wingdings" panose="05000000000000000000" pitchFamily="2" charset="2"/>
              </a:rPr>
              <a:t>(MPI 2008)</a:t>
            </a:r>
          </a:p>
          <a:p>
            <a:pPr>
              <a:spcBef>
                <a:spcPts val="600"/>
              </a:spcBef>
              <a:buFont typeface="Wingdings" panose="05000000000000000000" pitchFamily="2" charset="2"/>
              <a:buChar char="q"/>
            </a:pPr>
            <a:r>
              <a:rPr lang="pl-PL" sz="1800" dirty="0" err="1" smtClean="0">
                <a:sym typeface="Wingdings" panose="05000000000000000000" pitchFamily="2" charset="2"/>
              </a:rPr>
              <a:t>Spontanous</a:t>
            </a:r>
            <a:r>
              <a:rPr lang="pl-PL" sz="1800" dirty="0" smtClean="0">
                <a:sym typeface="Wingdings" panose="05000000000000000000" pitchFamily="2" charset="2"/>
              </a:rPr>
              <a:t> vs. </a:t>
            </a:r>
            <a:r>
              <a:rPr lang="pl-PL" sz="1800" dirty="0" err="1" smtClean="0">
                <a:sym typeface="Wingdings" panose="05000000000000000000" pitchFamily="2" charset="2"/>
              </a:rPr>
              <a:t>regulated</a:t>
            </a:r>
            <a:r>
              <a:rPr lang="pl-PL" sz="1800" dirty="0" smtClean="0">
                <a:sym typeface="Wingdings" panose="05000000000000000000" pitchFamily="2" charset="2"/>
              </a:rPr>
              <a:t> </a:t>
            </a:r>
            <a:r>
              <a:rPr lang="pl-PL" sz="1800" dirty="0" err="1" smtClean="0">
                <a:sym typeface="Wingdings" panose="05000000000000000000" pitchFamily="2" charset="2"/>
              </a:rPr>
              <a:t>temporary</a:t>
            </a:r>
            <a:r>
              <a:rPr lang="pl-PL" sz="1800" dirty="0" smtClean="0">
                <a:sym typeface="Wingdings" panose="05000000000000000000" pitchFamily="2" charset="2"/>
              </a:rPr>
              <a:t>/</a:t>
            </a:r>
            <a:r>
              <a:rPr lang="pl-PL" sz="1800" dirty="0" err="1" smtClean="0">
                <a:sym typeface="Wingdings" panose="05000000000000000000" pitchFamily="2" charset="2"/>
              </a:rPr>
              <a:t>circular</a:t>
            </a:r>
            <a:r>
              <a:rPr lang="pl-PL" sz="1800" dirty="0" smtClean="0">
                <a:sym typeface="Wingdings" panose="05000000000000000000" pitchFamily="2" charset="2"/>
              </a:rPr>
              <a:t> </a:t>
            </a:r>
            <a:r>
              <a:rPr lang="pl-PL" sz="1800" dirty="0" err="1" smtClean="0">
                <a:sym typeface="Wingdings" panose="05000000000000000000" pitchFamily="2" charset="2"/>
              </a:rPr>
              <a:t>migration</a:t>
            </a:r>
            <a:r>
              <a:rPr lang="pl-PL" sz="1800" dirty="0" smtClean="0">
                <a:sym typeface="Wingdings" panose="05000000000000000000" pitchFamily="2" charset="2"/>
              </a:rPr>
              <a:t> (</a:t>
            </a:r>
            <a:r>
              <a:rPr lang="pl-PL" sz="1800" dirty="0" err="1" smtClean="0">
                <a:sym typeface="Wingdings" panose="05000000000000000000" pitchFamily="2" charset="2"/>
              </a:rPr>
              <a:t>Wickramasekara</a:t>
            </a:r>
            <a:r>
              <a:rPr lang="pl-PL" sz="1800" dirty="0" smtClean="0">
                <a:sym typeface="Wingdings" panose="05000000000000000000" pitchFamily="2" charset="2"/>
              </a:rPr>
              <a:t> 2011)</a:t>
            </a:r>
          </a:p>
          <a:p>
            <a:pPr>
              <a:spcBef>
                <a:spcPts val="600"/>
              </a:spcBef>
              <a:buFont typeface="Wingdings" panose="05000000000000000000" pitchFamily="2" charset="2"/>
              <a:buChar char="q"/>
            </a:pPr>
            <a:r>
              <a:rPr lang="pl-PL" sz="1800" dirty="0" err="1" smtClean="0">
                <a:sym typeface="Wingdings" panose="05000000000000000000" pitchFamily="2" charset="2"/>
              </a:rPr>
              <a:t>Hindered</a:t>
            </a:r>
            <a:r>
              <a:rPr lang="pl-PL" sz="1800" dirty="0" smtClean="0">
                <a:sym typeface="Wingdings" panose="05000000000000000000" pitchFamily="2" charset="2"/>
              </a:rPr>
              <a:t> </a:t>
            </a:r>
            <a:r>
              <a:rPr lang="pl-PL" sz="1800" dirty="0" err="1" smtClean="0">
                <a:sym typeface="Wingdings" panose="05000000000000000000" pitchFamily="2" charset="2"/>
              </a:rPr>
              <a:t>circular</a:t>
            </a:r>
            <a:r>
              <a:rPr lang="pl-PL" sz="1800" dirty="0" smtClean="0">
                <a:sym typeface="Wingdings" panose="05000000000000000000" pitchFamily="2" charset="2"/>
              </a:rPr>
              <a:t> </a:t>
            </a:r>
            <a:r>
              <a:rPr lang="pl-PL" sz="1800" dirty="0" err="1" smtClean="0">
                <a:sym typeface="Wingdings" panose="05000000000000000000" pitchFamily="2" charset="2"/>
              </a:rPr>
              <a:t>migration</a:t>
            </a:r>
            <a:r>
              <a:rPr lang="pl-PL" sz="1800" dirty="0" smtClean="0">
                <a:sym typeface="Wingdings" panose="05000000000000000000" pitchFamily="2" charset="2"/>
              </a:rPr>
              <a:t>, </a:t>
            </a:r>
            <a:r>
              <a:rPr lang="pl-PL" sz="1800" dirty="0" err="1" smtClean="0">
                <a:sym typeface="Wingdings" panose="05000000000000000000" pitchFamily="2" charset="2"/>
              </a:rPr>
              <a:t>embedded</a:t>
            </a:r>
            <a:r>
              <a:rPr lang="pl-PL" sz="1800" dirty="0" smtClean="0">
                <a:sym typeface="Wingdings" panose="05000000000000000000" pitchFamily="2" charset="2"/>
              </a:rPr>
              <a:t> </a:t>
            </a:r>
            <a:r>
              <a:rPr lang="pl-PL" sz="1800" dirty="0" err="1" smtClean="0">
                <a:sym typeface="Wingdings" panose="05000000000000000000" pitchFamily="2" charset="2"/>
              </a:rPr>
              <a:t>circular</a:t>
            </a:r>
            <a:r>
              <a:rPr lang="pl-PL" sz="1800" dirty="0" smtClean="0">
                <a:sym typeface="Wingdings" panose="05000000000000000000" pitchFamily="2" charset="2"/>
              </a:rPr>
              <a:t> </a:t>
            </a:r>
            <a:r>
              <a:rPr lang="pl-PL" sz="1800" dirty="0" err="1" smtClean="0">
                <a:sym typeface="Wingdings" panose="05000000000000000000" pitchFamily="2" charset="2"/>
              </a:rPr>
              <a:t>migration</a:t>
            </a:r>
            <a:r>
              <a:rPr lang="pl-PL" sz="1800" dirty="0" smtClean="0">
                <a:sym typeface="Wingdings" panose="05000000000000000000" pitchFamily="2" charset="2"/>
              </a:rPr>
              <a:t>, </a:t>
            </a:r>
            <a:r>
              <a:rPr lang="pl-PL" sz="1800" dirty="0" err="1" smtClean="0">
                <a:sym typeface="Wingdings" panose="05000000000000000000" pitchFamily="2" charset="2"/>
              </a:rPr>
              <a:t>regulated</a:t>
            </a:r>
            <a:r>
              <a:rPr lang="pl-PL" sz="1800" dirty="0" smtClean="0">
                <a:sym typeface="Wingdings" panose="05000000000000000000" pitchFamily="2" charset="2"/>
              </a:rPr>
              <a:t> </a:t>
            </a:r>
            <a:r>
              <a:rPr lang="pl-PL" sz="1800" dirty="0" err="1" smtClean="0">
                <a:sym typeface="Wingdings" panose="05000000000000000000" pitchFamily="2" charset="2"/>
              </a:rPr>
              <a:t>circular</a:t>
            </a:r>
            <a:r>
              <a:rPr lang="pl-PL" sz="1800" dirty="0" smtClean="0">
                <a:sym typeface="Wingdings" panose="05000000000000000000" pitchFamily="2" charset="2"/>
              </a:rPr>
              <a:t> </a:t>
            </a:r>
            <a:r>
              <a:rPr lang="pl-PL" sz="1800" dirty="0" err="1" smtClean="0">
                <a:sym typeface="Wingdings" panose="05000000000000000000" pitchFamily="2" charset="2"/>
              </a:rPr>
              <a:t>migration</a:t>
            </a:r>
            <a:r>
              <a:rPr lang="pl-PL" sz="1800" dirty="0" smtClean="0">
                <a:sym typeface="Wingdings" panose="05000000000000000000" pitchFamily="2" charset="2"/>
              </a:rPr>
              <a:t> (</a:t>
            </a:r>
            <a:r>
              <a:rPr lang="pl-PL" sz="1800" dirty="0" err="1" smtClean="0">
                <a:sym typeface="Wingdings" panose="05000000000000000000" pitchFamily="2" charset="2"/>
              </a:rPr>
              <a:t>Cassarino</a:t>
            </a:r>
            <a:r>
              <a:rPr lang="pl-PL" sz="1800" dirty="0" smtClean="0">
                <a:sym typeface="Wingdings" panose="05000000000000000000" pitchFamily="2" charset="2"/>
              </a:rPr>
              <a:t> 2008)</a:t>
            </a:r>
          </a:p>
          <a:p>
            <a:pPr>
              <a:spcBef>
                <a:spcPts val="600"/>
              </a:spcBef>
              <a:buFont typeface="Wingdings" panose="05000000000000000000" pitchFamily="2" charset="2"/>
              <a:buChar char="q"/>
            </a:pPr>
            <a:r>
              <a:rPr lang="pl-PL" sz="1800" dirty="0" smtClean="0"/>
              <a:t>IMPORTANT ASPECT: </a:t>
            </a:r>
            <a:r>
              <a:rPr lang="pl-PL" sz="1800" dirty="0" err="1" smtClean="0"/>
              <a:t>distinction</a:t>
            </a:r>
            <a:r>
              <a:rPr lang="pl-PL" sz="1800" dirty="0" smtClean="0"/>
              <a:t> </a:t>
            </a:r>
            <a:r>
              <a:rPr lang="pl-PL" sz="1800" dirty="0" err="1" smtClean="0"/>
              <a:t>between</a:t>
            </a:r>
            <a:r>
              <a:rPr lang="pl-PL" sz="1800" dirty="0" smtClean="0"/>
              <a:t> </a:t>
            </a:r>
            <a:r>
              <a:rPr lang="pl-PL" sz="1800" dirty="0" err="1" smtClean="0"/>
              <a:t>temporary</a:t>
            </a:r>
            <a:r>
              <a:rPr lang="pl-PL" sz="1800" dirty="0" smtClean="0"/>
              <a:t> and permanent </a:t>
            </a:r>
            <a:r>
              <a:rPr lang="pl-PL" sz="1800" dirty="0" err="1" smtClean="0"/>
              <a:t>migration</a:t>
            </a:r>
            <a:r>
              <a:rPr lang="pl-PL" sz="1800" dirty="0" smtClean="0"/>
              <a:t> </a:t>
            </a:r>
            <a:r>
              <a:rPr lang="pl-PL" sz="1800" dirty="0" err="1" smtClean="0"/>
              <a:t>draws</a:t>
            </a:r>
            <a:r>
              <a:rPr lang="pl-PL" sz="1800" dirty="0" smtClean="0"/>
              <a:t> a </a:t>
            </a:r>
            <a:r>
              <a:rPr lang="pl-PL" sz="1800" dirty="0" err="1" smtClean="0"/>
              <a:t>divide</a:t>
            </a:r>
            <a:r>
              <a:rPr lang="pl-PL" sz="1800" dirty="0" smtClean="0"/>
              <a:t> </a:t>
            </a:r>
            <a:r>
              <a:rPr lang="pl-PL" sz="1800" dirty="0" err="1" smtClean="0"/>
              <a:t>between</a:t>
            </a:r>
            <a:r>
              <a:rPr lang="pl-PL" sz="1800" dirty="0" smtClean="0"/>
              <a:t> </a:t>
            </a:r>
            <a:r>
              <a:rPr lang="pl-PL" sz="1800" dirty="0" err="1" smtClean="0"/>
              <a:t>those</a:t>
            </a:r>
            <a:r>
              <a:rPr lang="pl-PL" sz="1800" dirty="0" smtClean="0"/>
              <a:t> </a:t>
            </a:r>
            <a:r>
              <a:rPr lang="pl-PL" sz="1800" dirty="0" err="1" smtClean="0"/>
              <a:t>who</a:t>
            </a:r>
            <a:r>
              <a:rPr lang="pl-PL" sz="1800" dirty="0" smtClean="0"/>
              <a:t> </a:t>
            </a:r>
            <a:r>
              <a:rPr lang="pl-PL" sz="1800" dirty="0" err="1" smtClean="0"/>
              <a:t>have</a:t>
            </a:r>
            <a:r>
              <a:rPr lang="pl-PL" sz="1800" dirty="0" smtClean="0"/>
              <a:t> </a:t>
            </a:r>
            <a:r>
              <a:rPr lang="pl-PL" sz="1800" dirty="0" err="1" smtClean="0"/>
              <a:t>more</a:t>
            </a:r>
            <a:r>
              <a:rPr lang="pl-PL" sz="1800" dirty="0" smtClean="0"/>
              <a:t> and </a:t>
            </a:r>
            <a:r>
              <a:rPr lang="pl-PL" sz="1800" dirty="0" err="1" smtClean="0"/>
              <a:t>those</a:t>
            </a:r>
            <a:r>
              <a:rPr lang="pl-PL" sz="1800" dirty="0" smtClean="0"/>
              <a:t> </a:t>
            </a:r>
            <a:r>
              <a:rPr lang="pl-PL" sz="1800" dirty="0" err="1" smtClean="0"/>
              <a:t>who</a:t>
            </a:r>
            <a:r>
              <a:rPr lang="pl-PL" sz="1800" dirty="0" smtClean="0"/>
              <a:t> </a:t>
            </a:r>
            <a:r>
              <a:rPr lang="pl-PL" sz="1800" dirty="0" err="1" smtClean="0"/>
              <a:t>have</a:t>
            </a:r>
            <a:r>
              <a:rPr lang="pl-PL" sz="1800" dirty="0" smtClean="0"/>
              <a:t> less </a:t>
            </a:r>
            <a:r>
              <a:rPr lang="pl-PL" sz="1800" dirty="0" err="1" smtClean="0"/>
              <a:t>rights</a:t>
            </a:r>
            <a:r>
              <a:rPr lang="pl-PL" sz="1800" dirty="0" smtClean="0"/>
              <a:t> (</a:t>
            </a:r>
            <a:r>
              <a:rPr lang="pl-PL" sz="1800" dirty="0" err="1" smtClean="0"/>
              <a:t>settlement</a:t>
            </a:r>
            <a:r>
              <a:rPr lang="pl-PL" sz="1800" dirty="0" smtClean="0"/>
              <a:t>, </a:t>
            </a:r>
            <a:r>
              <a:rPr lang="pl-PL" sz="1800" dirty="0" err="1" smtClean="0"/>
              <a:t>labour</a:t>
            </a:r>
            <a:r>
              <a:rPr lang="pl-PL" sz="1800" dirty="0" smtClean="0"/>
              <a:t> market, </a:t>
            </a:r>
            <a:r>
              <a:rPr lang="pl-PL" sz="1800" dirty="0" err="1" smtClean="0"/>
              <a:t>social</a:t>
            </a:r>
            <a:r>
              <a:rPr lang="pl-PL" sz="1800" dirty="0" smtClean="0"/>
              <a:t> </a:t>
            </a:r>
            <a:r>
              <a:rPr lang="pl-PL" sz="1800" dirty="0" err="1" smtClean="0"/>
              <a:t>welfare</a:t>
            </a:r>
            <a:r>
              <a:rPr lang="pl-PL" sz="1800" dirty="0" smtClean="0"/>
              <a:t> etc.) (</a:t>
            </a:r>
            <a:r>
              <a:rPr lang="pl-PL" sz="1800" dirty="0" err="1" smtClean="0"/>
              <a:t>Abella</a:t>
            </a:r>
            <a:r>
              <a:rPr lang="pl-PL" sz="1800" dirty="0" smtClean="0"/>
              <a:t> 2006) </a:t>
            </a:r>
            <a:r>
              <a:rPr lang="pl-PL" sz="1800" dirty="0" smtClean="0">
                <a:sym typeface="Wingdings" panose="05000000000000000000" pitchFamily="2" charset="2"/>
              </a:rPr>
              <a:t> NON-SETTLEMENT as the </a:t>
            </a:r>
            <a:r>
              <a:rPr lang="pl-PL" sz="1800" dirty="0" err="1" smtClean="0">
                <a:sym typeface="Wingdings" panose="05000000000000000000" pitchFamily="2" charset="2"/>
              </a:rPr>
              <a:t>main</a:t>
            </a:r>
            <a:r>
              <a:rPr lang="pl-PL" sz="1800" dirty="0" smtClean="0">
                <a:sym typeface="Wingdings" panose="05000000000000000000" pitchFamily="2" charset="2"/>
              </a:rPr>
              <a:t> </a:t>
            </a:r>
            <a:r>
              <a:rPr lang="pl-PL" sz="1800" dirty="0" err="1" smtClean="0">
                <a:sym typeface="Wingdings" panose="05000000000000000000" pitchFamily="2" charset="2"/>
              </a:rPr>
              <a:t>factor</a:t>
            </a:r>
            <a:r>
              <a:rPr lang="pl-PL" sz="1800" dirty="0" smtClean="0">
                <a:sym typeface="Wingdings" panose="05000000000000000000" pitchFamily="2" charset="2"/>
              </a:rPr>
              <a:t>...  </a:t>
            </a:r>
            <a:r>
              <a:rPr lang="pl-PL" sz="1800" dirty="0" err="1" smtClean="0">
                <a:sym typeface="Wingdings" panose="05000000000000000000" pitchFamily="2" charset="2"/>
              </a:rPr>
              <a:t>Rights</a:t>
            </a:r>
            <a:r>
              <a:rPr lang="pl-PL" sz="1800" dirty="0" smtClean="0">
                <a:sym typeface="Wingdings" panose="05000000000000000000" pitchFamily="2" charset="2"/>
              </a:rPr>
              <a:t> vs. </a:t>
            </a:r>
            <a:r>
              <a:rPr lang="pl-PL" sz="1800" dirty="0" err="1" smtClean="0">
                <a:sym typeface="Wingdings" panose="05000000000000000000" pitchFamily="2" charset="2"/>
              </a:rPr>
              <a:t>numbers</a:t>
            </a:r>
            <a:r>
              <a:rPr lang="pl-PL" sz="1800" dirty="0" smtClean="0">
                <a:sym typeface="Wingdings" panose="05000000000000000000" pitchFamily="2" charset="2"/>
              </a:rPr>
              <a:t> (</a:t>
            </a:r>
            <a:r>
              <a:rPr lang="pl-PL" sz="1800" dirty="0" err="1" smtClean="0">
                <a:sym typeface="Wingdings" panose="05000000000000000000" pitchFamily="2" charset="2"/>
              </a:rPr>
              <a:t>Ruhs</a:t>
            </a:r>
            <a:r>
              <a:rPr lang="pl-PL" sz="1800" dirty="0" smtClean="0">
                <a:sym typeface="Wingdings" panose="05000000000000000000" pitchFamily="2" charset="2"/>
              </a:rPr>
              <a:t>, Martin)</a:t>
            </a:r>
            <a:endParaRPr lang="pl-PL" sz="1800" dirty="0" smtClean="0"/>
          </a:p>
        </p:txBody>
      </p:sp>
    </p:spTree>
    <p:extLst>
      <p:ext uri="{BB962C8B-B14F-4D97-AF65-F5344CB8AC3E}">
        <p14:creationId xmlns:p14="http://schemas.microsoft.com/office/powerpoint/2010/main" val="4239570711"/>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7543" y="0"/>
            <a:ext cx="8509029" cy="504056"/>
          </a:xfrm>
          <a:noFill/>
        </p:spPr>
        <p:txBody>
          <a:bodyPr>
            <a:noAutofit/>
          </a:bodyPr>
          <a:lstStyle/>
          <a:p>
            <a:pPr algn="l"/>
            <a:r>
              <a:rPr lang="pl-PL" sz="2800" b="1" dirty="0" err="1" smtClean="0">
                <a:solidFill>
                  <a:srgbClr val="002060"/>
                </a:solidFill>
                <a:cs typeface="Arial" pitchFamily="34" charset="0"/>
              </a:rPr>
              <a:t>Temporary</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migration</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brief</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methodological</a:t>
            </a:r>
            <a:r>
              <a:rPr lang="pl-PL" sz="2800" b="1" dirty="0" smtClean="0">
                <a:solidFill>
                  <a:srgbClr val="002060"/>
                </a:solidFill>
                <a:cs typeface="Arial" pitchFamily="34" charset="0"/>
              </a:rPr>
              <a:t> </a:t>
            </a:r>
            <a:r>
              <a:rPr lang="pl-PL" sz="2800" b="1" dirty="0" err="1" smtClean="0">
                <a:solidFill>
                  <a:srgbClr val="002060"/>
                </a:solidFill>
                <a:cs typeface="Arial" pitchFamily="34" charset="0"/>
              </a:rPr>
              <a:t>introduction</a:t>
            </a:r>
            <a:endParaRPr lang="en-GB" sz="2800" b="1" dirty="0">
              <a:solidFill>
                <a:srgbClr val="002060"/>
              </a:solidFill>
              <a:cs typeface="Arial" pitchFamily="34" charset="0"/>
            </a:endParaRPr>
          </a:p>
        </p:txBody>
      </p:sp>
      <p:sp>
        <p:nvSpPr>
          <p:cNvPr id="450563" name="Rectangle 3"/>
          <p:cNvSpPr>
            <a:spLocks noGrp="1" noChangeArrowheads="1"/>
          </p:cNvSpPr>
          <p:nvPr>
            <p:ph idx="1"/>
          </p:nvPr>
        </p:nvSpPr>
        <p:spPr>
          <a:xfrm>
            <a:off x="467544" y="620688"/>
            <a:ext cx="8712968" cy="5688632"/>
          </a:xfrm>
        </p:spPr>
        <p:txBody>
          <a:bodyPr>
            <a:noAutofit/>
          </a:bodyPr>
          <a:lstStyle/>
          <a:p>
            <a:pPr marL="0" indent="0">
              <a:spcBef>
                <a:spcPts val="600"/>
              </a:spcBef>
              <a:buNone/>
            </a:pPr>
            <a:r>
              <a:rPr lang="pl-PL" sz="2000" b="1" dirty="0" smtClean="0"/>
              <a:t>OECD </a:t>
            </a:r>
            <a:r>
              <a:rPr lang="pl-PL" sz="2000" b="1" dirty="0" err="1" smtClean="0"/>
              <a:t>approach</a:t>
            </a:r>
            <a:r>
              <a:rPr lang="pl-PL" sz="2000" b="1" dirty="0" smtClean="0"/>
              <a:t>: </a:t>
            </a:r>
            <a:r>
              <a:rPr lang="fr-FR" sz="2000" i="1" dirty="0" smtClean="0"/>
              <a:t>A </a:t>
            </a:r>
            <a:r>
              <a:rPr lang="fr-FR" sz="2000" i="1" dirty="0"/>
              <a:t>temporary migrant is a person who is admitted with a permit or visa which is either not renewable or renewable only on a limited </a:t>
            </a:r>
            <a:r>
              <a:rPr lang="fr-FR" sz="2000" i="1" dirty="0" smtClean="0"/>
              <a:t>basis</a:t>
            </a:r>
            <a:endParaRPr lang="pl-PL" sz="2000" i="1" dirty="0" smtClean="0"/>
          </a:p>
          <a:p>
            <a:pPr>
              <a:spcBef>
                <a:spcPts val="600"/>
              </a:spcBef>
              <a:buFont typeface="Wingdings" panose="05000000000000000000" pitchFamily="2" charset="2"/>
              <a:buChar char="q"/>
            </a:pPr>
            <a:endParaRPr lang="pl-PL" sz="1600"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380084"/>
            <a:ext cx="8064895" cy="48519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5278310"/>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7507</TotalTime>
  <Words>2104</Words>
  <Application>Microsoft Office PowerPoint</Application>
  <PresentationFormat>Pokaz na ekranie (4:3)</PresentationFormat>
  <Paragraphs>336</Paragraphs>
  <Slides>47</Slides>
  <Notes>22</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47</vt:i4>
      </vt:variant>
    </vt:vector>
  </HeadingPairs>
  <TitlesOfParts>
    <vt:vector size="53" baseType="lpstr">
      <vt:lpstr>ＭＳ Ｐゴシック</vt:lpstr>
      <vt:lpstr>Arial</vt:lpstr>
      <vt:lpstr>Calibri</vt:lpstr>
      <vt:lpstr>Times New Roman</vt:lpstr>
      <vt:lpstr>Wingdings</vt:lpstr>
      <vt:lpstr>Motyw pakietu Office</vt:lpstr>
      <vt:lpstr>How to explain temporary labour migration and understand its impacts?  Paweł Kaczmarczyk Centre of Migration Research  University of Warsaw</vt:lpstr>
      <vt:lpstr>Aims</vt:lpstr>
      <vt:lpstr>Outline</vt:lpstr>
      <vt:lpstr>Context: migration-development nexus</vt:lpstr>
      <vt:lpstr>Context: migration-development nexus</vt:lpstr>
      <vt:lpstr>Context: migration-development nexus</vt:lpstr>
      <vt:lpstr>Temporary migration: conceptualization</vt:lpstr>
      <vt:lpstr>Temporary migration: conceptualization</vt:lpstr>
      <vt:lpstr>Temporary migration: brief methodological introduction</vt:lpstr>
      <vt:lpstr>Migration in the 21. century – a global picture</vt:lpstr>
      <vt:lpstr>Why do people migrate?</vt:lpstr>
      <vt:lpstr>Why do people migrate?</vt:lpstr>
      <vt:lpstr>Why do people not migrate?</vt:lpstr>
      <vt:lpstr>Role of temporary/circular migration</vt:lpstr>
      <vt:lpstr>How to explain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How to explain (temporary) migration?</vt:lpstr>
      <vt:lpstr>Towards explaining outcomes of migration – sending countries perspective</vt:lpstr>
      <vt:lpstr> Labour market impacts</vt:lpstr>
      <vt:lpstr>Migration and human capital – brain drain/gain debate</vt:lpstr>
      <vt:lpstr>Statistical brain drain</vt:lpstr>
      <vt:lpstr>Brain drain model with "brain effect" and "drain effect” (Beine, Docquier and Rapaport 2001)</vt:lpstr>
      <vt:lpstr>What does it mean – remittances?</vt:lpstr>
      <vt:lpstr>Potential impacts - remittances</vt:lpstr>
      <vt:lpstr>Potential impacts - remittances</vt:lpstr>
      <vt:lpstr>Potential impacts - remittances</vt:lpstr>
      <vt:lpstr>Why do people remit?</vt:lpstr>
      <vt:lpstr>Why do people remit?</vt:lpstr>
      <vt:lpstr>Why do people remit?</vt:lpstr>
      <vt:lpstr>Remittances - impacts</vt:lpstr>
      <vt:lpstr>Potential impacts - remittances</vt:lpstr>
      <vt:lpstr>Potential impacts - remittances</vt:lpstr>
      <vt:lpstr>Potential impacts - remittances</vt:lpstr>
      <vt:lpstr>Prezentacja programu PowerPoint</vt:lpstr>
      <vt:lpstr>Potential impacts – social remittances</vt:lpstr>
      <vt:lpstr>Instead of conclusions: Risks  migration instead of development? </vt:lpstr>
      <vt:lpstr>Instead of conclusions: Policies enabling temporary migration (Newland 2009: 14)</vt:lpstr>
      <vt:lpstr>Instead of conclusions: How to increase/secure developmental potential of temporary migration? (Newland 2009: 26)</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Karolina Kowalska</dc:creator>
  <cp:lastModifiedBy>Pawel Kaczmarczyk</cp:lastModifiedBy>
  <cp:revision>255</cp:revision>
  <cp:lastPrinted>2015-12-03T09:27:24Z</cp:lastPrinted>
  <dcterms:created xsi:type="dcterms:W3CDTF">2010-09-10T12:51:00Z</dcterms:created>
  <dcterms:modified xsi:type="dcterms:W3CDTF">2017-05-30T02:56:07Z</dcterms:modified>
</cp:coreProperties>
</file>