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47" r:id="rId3"/>
    <p:sldId id="543" r:id="rId4"/>
    <p:sldId id="544" r:id="rId5"/>
    <p:sldId id="546" r:id="rId6"/>
    <p:sldId id="542" r:id="rId7"/>
    <p:sldId id="548" r:id="rId8"/>
    <p:sldId id="486" r:id="rId9"/>
    <p:sldId id="489" r:id="rId10"/>
    <p:sldId id="490" r:id="rId11"/>
    <p:sldId id="550" r:id="rId12"/>
    <p:sldId id="547" r:id="rId13"/>
    <p:sldId id="284" r:id="rId14"/>
    <p:sldId id="527" r:id="rId15"/>
    <p:sldId id="493" r:id="rId16"/>
    <p:sldId id="525" r:id="rId17"/>
    <p:sldId id="495" r:id="rId18"/>
    <p:sldId id="526" r:id="rId19"/>
    <p:sldId id="497" r:id="rId20"/>
    <p:sldId id="528" r:id="rId21"/>
    <p:sldId id="499" r:id="rId22"/>
    <p:sldId id="529" r:id="rId23"/>
    <p:sldId id="501" r:id="rId24"/>
    <p:sldId id="530" r:id="rId25"/>
    <p:sldId id="519" r:id="rId26"/>
    <p:sldId id="532" r:id="rId27"/>
    <p:sldId id="505" r:id="rId28"/>
    <p:sldId id="533" r:id="rId29"/>
    <p:sldId id="507" r:id="rId30"/>
    <p:sldId id="534" r:id="rId31"/>
    <p:sldId id="509" r:id="rId32"/>
    <p:sldId id="535" r:id="rId33"/>
    <p:sldId id="511" r:id="rId34"/>
    <p:sldId id="536" r:id="rId35"/>
    <p:sldId id="513" r:id="rId36"/>
    <p:sldId id="514" r:id="rId37"/>
    <p:sldId id="515" r:id="rId38"/>
    <p:sldId id="537" r:id="rId39"/>
    <p:sldId id="518" r:id="rId40"/>
    <p:sldId id="539" r:id="rId41"/>
    <p:sldId id="521" r:id="rId42"/>
    <p:sldId id="540" r:id="rId43"/>
    <p:sldId id="523" r:id="rId44"/>
    <p:sldId id="541" r:id="rId45"/>
    <p:sldId id="26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ovsky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CC"/>
    <a:srgbClr val="FFFF99"/>
    <a:srgbClr val="990099"/>
    <a:srgbClr val="FF99FF"/>
    <a:srgbClr val="FF9900"/>
    <a:srgbClr val="66FF66"/>
    <a:srgbClr val="000099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4504" autoAdjust="0"/>
  </p:normalViewPr>
  <p:slideViewPr>
    <p:cSldViewPr>
      <p:cViewPr>
        <p:scale>
          <a:sx n="104" d="100"/>
          <a:sy n="104" d="100"/>
        </p:scale>
        <p:origin x="-18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D97C6-E507-41DD-98E3-51F095D88C89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8FAE1-A52B-4269-AC85-B5507004E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567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780B-D322-44E5-A648-FD6336A13288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0C55-2EE9-41B3-B4CF-9DB5320C6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73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000" dirty="0" smtClean="0"/>
              <a:t>Bezpečnostní list</a:t>
            </a:r>
            <a:br>
              <a:rPr lang="cs-CZ" sz="1000" dirty="0" smtClean="0"/>
            </a:br>
            <a:r>
              <a:rPr lang="cs-CZ" sz="1000" dirty="0" smtClean="0"/>
              <a:t>Co je bezpečnostní list?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Dokument, který umožňuje uživatelům učinit nezbytná opatření týkající se</a:t>
            </a:r>
          </a:p>
          <a:p>
            <a:pPr marL="0" indent="0">
              <a:buNone/>
            </a:pPr>
            <a:endParaRPr lang="cs-CZ" sz="1000" dirty="0" smtClean="0"/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r>
              <a:rPr lang="cs-CZ" sz="1000" dirty="0" smtClean="0">
                <a:solidFill>
                  <a:srgbClr val="0070C0"/>
                </a:solidFill>
                <a:cs typeface="Arial" panose="020B0604020202020204" pitchFamily="34" charset="0"/>
              </a:rPr>
              <a:t>ochrany zdraví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endParaRPr lang="cs-CZ" sz="1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r>
              <a:rPr lang="cs-CZ" sz="1000" dirty="0" smtClean="0">
                <a:solidFill>
                  <a:srgbClr val="0070C0"/>
                </a:solidFill>
                <a:cs typeface="Arial" panose="020B0604020202020204" pitchFamily="34" charset="0"/>
              </a:rPr>
              <a:t>bezpečnosti při práci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endParaRPr lang="cs-CZ" sz="1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r>
              <a:rPr lang="cs-CZ" sz="1000" dirty="0" smtClean="0">
                <a:solidFill>
                  <a:srgbClr val="0070C0"/>
                </a:solidFill>
                <a:cs typeface="Arial" panose="020B0604020202020204" pitchFamily="34" charset="0"/>
              </a:rPr>
              <a:t>ochrany životního prostředí </a:t>
            </a:r>
            <a:endParaRPr lang="cs-CZ" sz="1000" dirty="0" smtClean="0">
              <a:cs typeface="Arial" panose="020B0604020202020204" pitchFamily="34" charset="0"/>
            </a:endParaRPr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0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24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1800"/>
              </a:spcBef>
            </a:pP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Identifikace</a:t>
            </a:r>
          </a:p>
          <a:p>
            <a:pPr algn="ctr">
              <a:spcBef>
                <a:spcPts val="1800"/>
              </a:spcBef>
            </a:pP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látky/směsi a </a:t>
            </a:r>
          </a:p>
          <a:p>
            <a:pPr algn="ctr">
              <a:spcBef>
                <a:spcPts val="1800"/>
              </a:spcBef>
            </a:pP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společnosti/podniku</a:t>
            </a: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17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Název látky a směsi 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Identifikační číslo látky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Popis směsi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Účel použití a nedoporučená použití látky nebo směsi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Identifikace dodavatele BL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Kontakt na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informační servis v případě nouze 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04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ODDÍL 3: Identifikace nebezpečnosti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27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Obsahuje dva pododdíly</a:t>
            </a:r>
          </a:p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3.1 Látka</a:t>
            </a:r>
          </a:p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3.2 Směs 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Musíme vybrat pouze jeden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Identifikace látky/složky:</a:t>
            </a: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Název</a:t>
            </a: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Identifikační čísla</a:t>
            </a: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Koncentrace </a:t>
            </a: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Klasifikace</a:t>
            </a: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Další informace spojené s klasifikací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19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ODDÍL 4: Pokyny pro první pomoc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648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cs-CZ" b="1" dirty="0" smtClean="0">
                <a:solidFill>
                  <a:srgbClr val="FF9900"/>
                </a:solidFill>
              </a:rPr>
              <a:t>Popis první pomoci</a:t>
            </a: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cs-CZ" b="1" dirty="0" smtClean="0">
                <a:solidFill>
                  <a:srgbClr val="FF9900"/>
                </a:solidFill>
              </a:rPr>
              <a:t>První pomoc při nadýchání, požití, styku s kůží nebo okem</a:t>
            </a: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cs-CZ" b="1" dirty="0" smtClean="0">
                <a:solidFill>
                  <a:srgbClr val="FF9900"/>
                </a:solidFill>
              </a:rPr>
              <a:t>Opožděné a akutní symptomy</a:t>
            </a: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cs-CZ" b="1" dirty="0" smtClean="0">
                <a:solidFill>
                  <a:srgbClr val="FF9900"/>
                </a:solidFill>
              </a:rPr>
              <a:t> Popis okamžité pomoci</a:t>
            </a: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cs-CZ" b="1" dirty="0" smtClean="0">
                <a:solidFill>
                  <a:srgbClr val="FF9900"/>
                </a:solidFill>
              </a:rPr>
              <a:t>Zvláštní ošetření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503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ODDÍL 6: Opatření v případě náhodného úniku</a:t>
            </a: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976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Opatření na ochranu osob</a:t>
            </a: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Ochranné prostředky</a:t>
            </a: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Nouzové prostředky</a:t>
            </a: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Ochrana životního prostředí</a:t>
            </a: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Metody čištění</a:t>
            </a: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Materiál pro omezení úniku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7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7030A0"/>
                </a:solidFill>
              </a:rPr>
              <a:t>ODDÍL 7: Zacházení a skladování</a:t>
            </a: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01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000" dirty="0" smtClean="0"/>
              <a:t>Jaké jsou předpisy pro sestavení bezpečnostního listu?</a:t>
            </a:r>
          </a:p>
          <a:p>
            <a:pPr marL="0" indent="0">
              <a:buNone/>
            </a:pPr>
            <a:r>
              <a:rPr lang="cs-CZ" sz="1000" dirty="0" smtClean="0"/>
              <a:t> </a:t>
            </a:r>
          </a:p>
          <a:p>
            <a:pPr>
              <a:buClr>
                <a:srgbClr val="002060"/>
              </a:buClr>
              <a:buBlip>
                <a:blip r:embed="rId3"/>
              </a:buBlip>
            </a:pPr>
            <a:r>
              <a:rPr lang="cs-CZ" sz="1000" dirty="0" smtClean="0">
                <a:cs typeface="Arial" panose="020B0604020202020204" pitchFamily="34" charset="0"/>
              </a:rPr>
              <a:t>nařízení REACH článek 31</a:t>
            </a:r>
          </a:p>
          <a:p>
            <a:pPr lvl="2">
              <a:buClr>
                <a:srgbClr val="002060"/>
              </a:buClr>
              <a:buBlip>
                <a:blip r:embed="rId3"/>
              </a:buBlip>
            </a:pPr>
            <a:r>
              <a:rPr lang="cs-CZ" sz="1000" dirty="0" smtClean="0">
                <a:solidFill>
                  <a:srgbClr val="0070C0"/>
                </a:solidFill>
                <a:cs typeface="Arial" panose="020B0604020202020204" pitchFamily="34" charset="0"/>
              </a:rPr>
              <a:t> povinnost sestavení bezpečnostního listu</a:t>
            </a:r>
          </a:p>
          <a:p>
            <a:pPr lvl="2">
              <a:buClr>
                <a:srgbClr val="002060"/>
              </a:buClr>
              <a:buBlip>
                <a:blip r:embed="rId3"/>
              </a:buBlip>
            </a:pPr>
            <a:r>
              <a:rPr lang="cs-CZ" sz="1000" dirty="0" smtClean="0">
                <a:solidFill>
                  <a:srgbClr val="0070C0"/>
                </a:solidFill>
                <a:cs typeface="Arial" panose="020B0604020202020204" pitchFamily="34" charset="0"/>
              </a:rPr>
              <a:t> obecné informace o bezpečnostním listu</a:t>
            </a:r>
          </a:p>
          <a:p>
            <a:pPr>
              <a:buClr>
                <a:srgbClr val="002060"/>
              </a:buClr>
              <a:buBlip>
                <a:blip r:embed="rId3"/>
              </a:buBlip>
            </a:pPr>
            <a:endParaRPr lang="cs-CZ" sz="1000" dirty="0" smtClean="0"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Blip>
                <a:blip r:embed="rId3"/>
              </a:buBlip>
            </a:pPr>
            <a:r>
              <a:rPr lang="cs-CZ" sz="1000" dirty="0" smtClean="0">
                <a:cs typeface="Arial" panose="020B0604020202020204" pitchFamily="34" charset="0"/>
              </a:rPr>
              <a:t>nařízení REACH přílohy II </a:t>
            </a:r>
          </a:p>
          <a:p>
            <a:pPr lvl="2">
              <a:buClr>
                <a:srgbClr val="002060"/>
              </a:buClr>
              <a:buBlip>
                <a:blip r:embed="rId3"/>
              </a:buBlip>
            </a:pPr>
            <a:r>
              <a:rPr lang="cs-CZ" sz="1000" dirty="0" smtClean="0">
                <a:cs typeface="Arial" panose="020B0604020202020204" pitchFamily="34" charset="0"/>
              </a:rPr>
              <a:t> </a:t>
            </a:r>
            <a:r>
              <a:rPr lang="cs-CZ" sz="1000" dirty="0" smtClean="0">
                <a:solidFill>
                  <a:srgbClr val="0070C0"/>
                </a:solidFill>
                <a:cs typeface="Arial" panose="020B0604020202020204" pitchFamily="34" charset="0"/>
              </a:rPr>
              <a:t>pravidla pro sestavení bezpečnostního listu</a:t>
            </a:r>
          </a:p>
          <a:p>
            <a:pPr>
              <a:buClr>
                <a:srgbClr val="002060"/>
              </a:buClr>
              <a:buBlip>
                <a:blip r:embed="rId3"/>
              </a:buBlip>
            </a:pPr>
            <a:endParaRPr lang="cs-CZ" sz="1000" dirty="0" smtClean="0"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Blip>
                <a:blip r:embed="rId3"/>
              </a:buBlip>
            </a:pPr>
            <a:r>
              <a:rPr lang="cs-CZ" sz="1000" dirty="0" smtClean="0">
                <a:cs typeface="Arial" panose="020B0604020202020204" pitchFamily="34" charset="0"/>
              </a:rPr>
              <a:t>nařízení 2015/830 – poslední novelizace přílohy II nařízení REACH</a:t>
            </a:r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271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7030A0"/>
                </a:solidFill>
              </a:rPr>
              <a:t>Opatření pro bezpečné zacházení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7030A0"/>
                </a:solidFill>
              </a:rPr>
              <a:t>Pokyny pro hygienu při práci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7030A0"/>
                </a:solidFill>
              </a:rPr>
              <a:t>Podmínky pro bezpečné skladování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7030A0"/>
                </a:solidFill>
              </a:rPr>
              <a:t>Neslučitelné látky a směsi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7030A0"/>
                </a:solidFill>
              </a:rPr>
              <a:t>Zvláštní podmínky pro skladování (např. teplota)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7030A0"/>
                </a:solidFill>
              </a:rPr>
              <a:t>Specifické použití látky nebo směsi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120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ODDÍL 8: Omezování expozice/osobní ochranné prostředky</a:t>
            </a:r>
            <a:endParaRPr lang="cs-CZ" sz="12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3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3366"/>
                </a:solidFill>
              </a:rPr>
              <a:t>Limity v pracovním prostředí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3366"/>
                </a:solidFill>
              </a:rPr>
              <a:t>Biologické limity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3366"/>
                </a:solidFill>
              </a:rPr>
              <a:t>Hodnoty DNEL a PNEC pro registrované látky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3366"/>
                </a:solidFill>
              </a:rPr>
              <a:t>Ochrana dýchacích cest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3366"/>
                </a:solidFill>
              </a:rPr>
              <a:t>Ochrana kůže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3366"/>
                </a:solidFill>
              </a:rPr>
              <a:t>Ochrana očí a obličeje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3366"/>
                </a:solidFill>
              </a:rPr>
              <a:t>Ochrana rukou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899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FF0000"/>
                </a:solidFill>
              </a:rPr>
              <a:t>ODDÍL 9: Fyzikální a chemické vlastnosti</a:t>
            </a:r>
            <a:endParaRPr lang="cs-CZ" sz="12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944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Fyzikálně-chemické vlastnosti charakterizující látku/směs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Musí odpovídat klasifikaci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Skupenství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Bod varu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pH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Hustota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Bod vzplanutí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Kinematická viskozita</a:t>
            </a:r>
          </a:p>
          <a:p>
            <a:pPr marL="1080000"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Dolní a horní mez hořlavosti</a:t>
            </a:r>
          </a:p>
          <a:p>
            <a:pPr marL="1080000">
              <a:buBlip>
                <a:blip r:embed="rId3"/>
              </a:buBlip>
            </a:pPr>
            <a:r>
              <a:rPr lang="cs-CZ" b="1" dirty="0" smtClean="0">
                <a:solidFill>
                  <a:srgbClr val="FF0000"/>
                </a:solidFill>
              </a:rPr>
              <a:t>a další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20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chemeClr val="tx1"/>
                </a:solidFill>
              </a:rPr>
              <a:t>ODDÍL 10: Stálost a reaktivita</a:t>
            </a:r>
            <a:endParaRPr lang="cs-CZ" sz="12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764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cs-CZ" b="1" dirty="0" smtClean="0">
                <a:solidFill>
                  <a:schemeClr val="tx1"/>
                </a:solidFill>
              </a:rPr>
              <a:t>Reaktivita </a:t>
            </a:r>
          </a:p>
          <a:p>
            <a:pPr>
              <a:buBlip>
                <a:blip r:embed="rId3"/>
              </a:buBlip>
            </a:pPr>
            <a:r>
              <a:rPr lang="cs-CZ" b="1" dirty="0" smtClean="0">
                <a:solidFill>
                  <a:schemeClr val="tx1"/>
                </a:solidFill>
              </a:rPr>
              <a:t>Chemická stabilita </a:t>
            </a:r>
          </a:p>
          <a:p>
            <a:pPr>
              <a:buBlip>
                <a:blip r:embed="rId3"/>
              </a:buBlip>
            </a:pPr>
            <a:r>
              <a:rPr lang="cs-CZ" b="1" dirty="0" smtClean="0">
                <a:solidFill>
                  <a:schemeClr val="tx1"/>
                </a:solidFill>
              </a:rPr>
              <a:t>Možnost nebezpečných reakcí </a:t>
            </a:r>
          </a:p>
          <a:p>
            <a:pPr>
              <a:buBlip>
                <a:blip r:embed="rId3"/>
              </a:buBlip>
            </a:pPr>
            <a:r>
              <a:rPr lang="cs-CZ" b="1" dirty="0" smtClean="0">
                <a:solidFill>
                  <a:schemeClr val="tx1"/>
                </a:solidFill>
              </a:rPr>
              <a:t>Podmínky, kterým je třeba zabránit </a:t>
            </a:r>
          </a:p>
          <a:p>
            <a:pPr>
              <a:buBlip>
                <a:blip r:embed="rId3"/>
              </a:buBlip>
            </a:pPr>
            <a:r>
              <a:rPr lang="cs-CZ" b="1" dirty="0" smtClean="0">
                <a:solidFill>
                  <a:schemeClr val="tx1"/>
                </a:solidFill>
              </a:rPr>
              <a:t>Neslučitelné materiály </a:t>
            </a:r>
          </a:p>
          <a:p>
            <a:pPr>
              <a:buBlip>
                <a:blip r:embed="rId3"/>
              </a:buBlip>
            </a:pPr>
            <a:r>
              <a:rPr lang="cs-CZ" b="1" dirty="0" smtClean="0">
                <a:solidFill>
                  <a:schemeClr val="tx1"/>
                </a:solidFill>
              </a:rPr>
              <a:t>Nebezpečné produkty rozkladu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618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ODDÍL 11: Toxikologické informace</a:t>
            </a:r>
            <a:endParaRPr lang="cs-CZ" sz="12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97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Toxikologické účinky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Akutní toxicita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Žíravost/dráždivost pro kůži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Vážné poškození očí/podráždění očí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Senzibilizace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err="1" smtClean="0">
                <a:solidFill>
                  <a:schemeClr val="tx1"/>
                </a:solidFill>
              </a:rPr>
              <a:t>Karcinogenita</a:t>
            </a:r>
            <a:endParaRPr lang="cs-CZ" sz="1200" b="1" dirty="0" smtClean="0">
              <a:solidFill>
                <a:schemeClr val="tx1"/>
              </a:solidFill>
            </a:endParaRP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Mutagenita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Toxicita pro reprodukci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Toxicita pro specifické cílové orgány 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cs-CZ" sz="1200" b="1" dirty="0" smtClean="0">
                <a:solidFill>
                  <a:schemeClr val="tx1"/>
                </a:solidFill>
              </a:rPr>
              <a:t>Nebezpečnost při vdechnutí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5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ODDÍL 12: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Ekologické informace</a:t>
            </a:r>
            <a:endParaRPr lang="cs-CZ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01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Kdo sestavuje bezpečnostní list?</a:t>
            </a:r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r>
              <a:rPr lang="cs-CZ" dirty="0" smtClean="0">
                <a:cs typeface="Arial" panose="020B0604020202020204" pitchFamily="34" charset="0"/>
              </a:rPr>
              <a:t>odborně způsobilá osoba</a:t>
            </a:r>
          </a:p>
          <a:p>
            <a:pPr lvl="2">
              <a:buClr>
                <a:srgbClr val="002060"/>
              </a:buClr>
              <a:buFont typeface="Calibri" panose="020F0502020204030204" pitchFamily="34" charset="0"/>
              <a:buChar char="Ꚛ"/>
            </a:pPr>
            <a:r>
              <a:rPr lang="cs-CZ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osoba řádně a opakovaně proškolená</a:t>
            </a:r>
          </a:p>
          <a:p>
            <a:pPr lvl="2">
              <a:buClr>
                <a:srgbClr val="002060"/>
              </a:buClr>
              <a:buFont typeface="Calibri" panose="020F0502020204030204" pitchFamily="34" charset="0"/>
              <a:buChar char="Ꚛ"/>
            </a:pP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2">
              <a:buClr>
                <a:srgbClr val="002060"/>
              </a:buClr>
              <a:buFont typeface="Calibri" panose="020F0502020204030204" pitchFamily="34" charset="0"/>
              <a:buChar char="Ꚛ"/>
            </a:pP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cs-CZ" dirty="0" smtClean="0"/>
              <a:t>Kdy předat bezpečnostní list?</a:t>
            </a:r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r>
              <a:rPr lang="cs-CZ" dirty="0" smtClean="0">
                <a:cs typeface="Arial" panose="020B0604020202020204" pitchFamily="34" charset="0"/>
              </a:rPr>
              <a:t>při prvním dodání látky/směsi</a:t>
            </a:r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endParaRPr lang="cs-CZ" dirty="0" smtClean="0"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endParaRPr lang="cs-CZ" dirty="0" smtClean="0"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cs-CZ" dirty="0" smtClean="0">
                <a:cs typeface="Arial" panose="020B0604020202020204" pitchFamily="34" charset="0"/>
              </a:rPr>
              <a:t>Jak předat bezpečnostní list?</a:t>
            </a:r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r>
              <a:rPr lang="cs-CZ" altLang="cs-CZ" dirty="0" smtClean="0"/>
              <a:t>v tištěné nebo elektronické podobě</a:t>
            </a:r>
          </a:p>
          <a:p>
            <a:pPr marL="914400" lvl="2" indent="0">
              <a:buClr>
                <a:srgbClr val="FF0000"/>
              </a:buClr>
              <a:buNone/>
            </a:pPr>
            <a:endParaRPr lang="cs-CZ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082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Ekotoxicita</a:t>
            </a:r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Perzistence a rozložitelnost 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Bioakumulační potenciál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Mobilita v půdě 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Výsledky posouzení PBT a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vPvB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Jiné nepříznivé účinky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354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rgbClr val="002060"/>
                </a:solidFill>
              </a:rPr>
              <a:t>ODDÍL 14: Informace pro přepravu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149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2060"/>
                </a:solidFill>
              </a:rPr>
              <a:t>Nebezpečnost pro silniční (ADR), železniční (RID), námořní (IMDG) a leteckou (IATA) přepravu</a:t>
            </a: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2060"/>
                </a:solidFill>
              </a:rPr>
              <a:t>Určení UN čísla</a:t>
            </a: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2060"/>
                </a:solidFill>
              </a:rPr>
              <a:t>Oficiální pojmenování</a:t>
            </a: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2060"/>
                </a:solidFill>
              </a:rPr>
              <a:t>Třída nebezpečnosti</a:t>
            </a: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2060"/>
                </a:solidFill>
              </a:rPr>
              <a:t>Obalová skupina</a:t>
            </a: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2060"/>
                </a:solidFill>
              </a:rPr>
              <a:t>Nebezpečnost pro životní prostředí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17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1800"/>
              </a:spcBef>
            </a:pP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ODDÍL 15: </a:t>
            </a:r>
          </a:p>
          <a:p>
            <a:pPr algn="ctr">
              <a:spcBef>
                <a:spcPts val="1800"/>
              </a:spcBef>
            </a:pPr>
            <a:r>
              <a:rPr lang="pl-PL" sz="1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Informace o předpisech</a:t>
            </a: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462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B050"/>
                </a:solidFill>
              </a:rPr>
              <a:t>Seznam všech zákonů, které týkají látky/směsi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B050"/>
                </a:solidFill>
              </a:rPr>
              <a:t>Nařízení CLP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B050"/>
                </a:solidFill>
              </a:rPr>
              <a:t>Nařízení REACH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B050"/>
                </a:solidFill>
              </a:rPr>
              <a:t>a další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cs-CZ" b="1" dirty="0" smtClean="0">
                <a:solidFill>
                  <a:srgbClr val="00B050"/>
                </a:solidFill>
              </a:rPr>
              <a:t>Posouzení chemické bezpečnosti (registrace nad 10 tun dle REACH)</a:t>
            </a:r>
          </a:p>
          <a:p>
            <a:pPr>
              <a:spcBef>
                <a:spcPts val="1200"/>
              </a:spcBef>
              <a:buNone/>
            </a:pPr>
            <a:endParaRPr lang="cs-CZ" b="1" dirty="0" smtClean="0">
              <a:solidFill>
                <a:srgbClr val="00B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234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</a:rPr>
              <a:t>ODDÍL 16: Další informace</a:t>
            </a:r>
            <a:r>
              <a:rPr lang="cs-CZ" sz="1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173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Informace, které nejsou uvedeny v oddílech 1-15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Změna revidované verze oproti původní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Vysvětlení zkratek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Odkaz na zdroje dat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Seznam H- a P- vět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Postup určení klasifikace směsi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Školení pro pracovníky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65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2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6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4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43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075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0C55-2EE9-41B3-B4CF-9DB5320C60B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63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 anchor="b"/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272808" cy="15121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9F8D5C-EDAC-47E6-A425-C2A33F0C1748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6442924" y="260649"/>
            <a:ext cx="244955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2CA6-7BE4-461F-B3B2-50747A255D53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2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55BE-759B-4EEF-845D-042A97FCAAEE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5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8DA1-0F75-41CB-A16D-8B9B21BD5E8C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9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53F1-5E09-44CC-907B-6294FCA1080D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4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ěž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720080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CF8EE-F035-43B1-9660-CB7BC2FDF221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52864" y="6448251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374504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0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03028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8973"/>
            <a:ext cx="7772400" cy="294034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007414" y="222557"/>
            <a:ext cx="1949688" cy="12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slední snímek_Adr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03028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8973"/>
            <a:ext cx="7772400" cy="229227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007414" y="222557"/>
            <a:ext cx="1949688" cy="1262227"/>
          </a:xfrm>
          <a:prstGeom prst="rect">
            <a:avLst/>
          </a:prstGeom>
        </p:spPr>
      </p:pic>
      <p:sp>
        <p:nvSpPr>
          <p:cNvPr id="4" name="TextovéPole 3"/>
          <p:cNvSpPr txBox="1"/>
          <p:nvPr userDrawn="1"/>
        </p:nvSpPr>
        <p:spPr>
          <a:xfrm>
            <a:off x="323528" y="580526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MEDISTYL, spol. s r.o.</a:t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Michelská 12a/18</a:t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140 00 Praha 4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563888" y="6297707"/>
            <a:ext cx="1813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www.medistyl.cz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6588224" y="605148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Tel: +420 241 492 692</a:t>
            </a:r>
            <a:b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Fax: +420 241 492 651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70609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5E2-513D-42C1-8046-489195A10E9F}" type="datetime1">
              <a:rPr lang="cs-CZ" smtClean="0"/>
              <a:t>23.04.2018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3"/>
          </p:nvPr>
        </p:nvSpPr>
        <p:spPr>
          <a:xfrm>
            <a:off x="457200" y="1340769"/>
            <a:ext cx="4042792" cy="4968552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/>
          </p:nvPr>
        </p:nvSpPr>
        <p:spPr>
          <a:xfrm>
            <a:off x="4705672" y="1340769"/>
            <a:ext cx="4042792" cy="4968552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–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40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648072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70757"/>
            <a:ext cx="4040188" cy="69009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70757"/>
            <a:ext cx="4041775" cy="69009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3B4E-F0D6-4E35-951D-E723949F08FA}" type="datetime1">
              <a:rPr lang="cs-CZ" smtClean="0"/>
              <a:t>23.04.2018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13"/>
          </p:nvPr>
        </p:nvSpPr>
        <p:spPr>
          <a:xfrm>
            <a:off x="457200" y="2060849"/>
            <a:ext cx="4042792" cy="4248472"/>
          </a:xfrm>
        </p:spPr>
        <p:txBody>
          <a:bodyPr/>
          <a:lstStyle>
            <a:lvl1pPr>
              <a:defRPr sz="22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idx="14"/>
          </p:nvPr>
        </p:nvSpPr>
        <p:spPr>
          <a:xfrm>
            <a:off x="4633664" y="2060848"/>
            <a:ext cx="4042792" cy="4248473"/>
          </a:xfrm>
        </p:spPr>
        <p:txBody>
          <a:bodyPr/>
          <a:lstStyle>
            <a:lvl1pPr>
              <a:defRPr sz="2200">
                <a:solidFill>
                  <a:srgbClr val="0070C0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65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995120" cy="634082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CCD-48D6-4AB4-A2C8-A2B16554A6B4}" type="datetime1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5690" r="14995" b="5667"/>
          <a:stretch/>
        </p:blipFill>
        <p:spPr>
          <a:xfrm>
            <a:off x="7674772" y="222557"/>
            <a:ext cx="1282329" cy="8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FE9A-21EE-49FF-B5B6-4C2C1235DF4A}" type="datetime1">
              <a:rPr lang="cs-CZ" smtClean="0"/>
              <a:t>23.04.2018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mot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28F-D6AD-4202-AD1C-AE77BD7554AA}" type="datetime1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Medistyl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29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BE20501E-7FEA-4044-89D2-DC9CB1B6CA8B}" type="datetime1">
              <a:rPr lang="cs-CZ" smtClean="0"/>
              <a:t>23.04.2018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852864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Medistyl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3745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C62AE93-4306-4DC8-9439-4E9231548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25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zdenek.sadovsky@medistyl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ka-GE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უსაფრთხოების </a:t>
            </a:r>
            <a:r>
              <a:rPr lang="ka-GE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მონაცემთა ფურცელი</a:t>
            </a:r>
            <a:endParaRPr lang="cs-CZ" sz="8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12704"/>
            <a:ext cx="6400800" cy="1752600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Zdeněk Sádovský</a:t>
            </a:r>
            <a:r>
              <a:rPr lang="ka-G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ზდენეკ სადოვსკი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zdenek.sadovsky@medistyl.cz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5" name="Obrázek 14" descr="logocr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3724276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687763" y="1340768"/>
            <a:ext cx="1527175" cy="766762"/>
            <a:chOff x="4921" y="250"/>
            <a:chExt cx="589" cy="217"/>
          </a:xfrm>
        </p:grpSpPr>
        <p:sp>
          <p:nvSpPr>
            <p:cNvPr id="7" name="Freeform 31"/>
            <p:cNvSpPr>
              <a:spLocks noEditPoints="1"/>
            </p:cNvSpPr>
            <p:nvPr/>
          </p:nvSpPr>
          <p:spPr bwMode="auto">
            <a:xfrm>
              <a:off x="5015" y="250"/>
              <a:ext cx="265" cy="217"/>
            </a:xfrm>
            <a:custGeom>
              <a:avLst/>
              <a:gdLst>
                <a:gd name="T0" fmla="*/ 0 w 794"/>
                <a:gd name="T1" fmla="*/ 0 h 652"/>
                <a:gd name="T2" fmla="*/ 0 w 794"/>
                <a:gd name="T3" fmla="*/ 0 h 652"/>
                <a:gd name="T4" fmla="*/ 0 w 794"/>
                <a:gd name="T5" fmla="*/ 0 h 652"/>
                <a:gd name="T6" fmla="*/ 0 w 794"/>
                <a:gd name="T7" fmla="*/ 0 h 652"/>
                <a:gd name="T8" fmla="*/ 0 w 794"/>
                <a:gd name="T9" fmla="*/ 0 h 652"/>
                <a:gd name="T10" fmla="*/ 0 w 794"/>
                <a:gd name="T11" fmla="*/ 0 h 652"/>
                <a:gd name="T12" fmla="*/ 0 w 794"/>
                <a:gd name="T13" fmla="*/ 0 h 652"/>
                <a:gd name="T14" fmla="*/ 0 w 794"/>
                <a:gd name="T15" fmla="*/ 0 h 652"/>
                <a:gd name="T16" fmla="*/ 0 w 794"/>
                <a:gd name="T17" fmla="*/ 0 h 652"/>
                <a:gd name="T18" fmla="*/ 0 w 794"/>
                <a:gd name="T19" fmla="*/ 0 h 652"/>
                <a:gd name="T20" fmla="*/ 0 w 794"/>
                <a:gd name="T21" fmla="*/ 0 h 652"/>
                <a:gd name="T22" fmla="*/ 0 w 794"/>
                <a:gd name="T23" fmla="*/ 0 h 652"/>
                <a:gd name="T24" fmla="*/ 0 w 794"/>
                <a:gd name="T25" fmla="*/ 0 h 652"/>
                <a:gd name="T26" fmla="*/ 0 w 794"/>
                <a:gd name="T27" fmla="*/ 0 h 652"/>
                <a:gd name="T28" fmla="*/ 0 w 794"/>
                <a:gd name="T29" fmla="*/ 0 h 652"/>
                <a:gd name="T30" fmla="*/ 0 w 794"/>
                <a:gd name="T31" fmla="*/ 0 h 652"/>
                <a:gd name="T32" fmla="*/ 0 w 794"/>
                <a:gd name="T33" fmla="*/ 0 h 652"/>
                <a:gd name="T34" fmla="*/ 0 w 794"/>
                <a:gd name="T35" fmla="*/ 0 h 652"/>
                <a:gd name="T36" fmla="*/ 0 w 794"/>
                <a:gd name="T37" fmla="*/ 0 h 652"/>
                <a:gd name="T38" fmla="*/ 0 w 794"/>
                <a:gd name="T39" fmla="*/ 0 h 652"/>
                <a:gd name="T40" fmla="*/ 0 w 794"/>
                <a:gd name="T41" fmla="*/ 0 h 652"/>
                <a:gd name="T42" fmla="*/ 0 w 794"/>
                <a:gd name="T43" fmla="*/ 0 h 652"/>
                <a:gd name="T44" fmla="*/ 0 w 794"/>
                <a:gd name="T45" fmla="*/ 0 h 652"/>
                <a:gd name="T46" fmla="*/ 0 w 794"/>
                <a:gd name="T47" fmla="*/ 0 h 652"/>
                <a:gd name="T48" fmla="*/ 0 w 794"/>
                <a:gd name="T49" fmla="*/ 0 h 652"/>
                <a:gd name="T50" fmla="*/ 0 w 794"/>
                <a:gd name="T51" fmla="*/ 0 h 652"/>
                <a:gd name="T52" fmla="*/ 0 w 794"/>
                <a:gd name="T53" fmla="*/ 0 h 652"/>
                <a:gd name="T54" fmla="*/ 0 w 794"/>
                <a:gd name="T55" fmla="*/ 0 h 652"/>
                <a:gd name="T56" fmla="*/ 0 w 794"/>
                <a:gd name="T57" fmla="*/ 0 h 652"/>
                <a:gd name="T58" fmla="*/ 0 w 794"/>
                <a:gd name="T59" fmla="*/ 0 h 652"/>
                <a:gd name="T60" fmla="*/ 0 w 794"/>
                <a:gd name="T61" fmla="*/ 0 h 652"/>
                <a:gd name="T62" fmla="*/ 0 w 794"/>
                <a:gd name="T63" fmla="*/ 0 h 652"/>
                <a:gd name="T64" fmla="*/ 0 w 794"/>
                <a:gd name="T65" fmla="*/ 0 h 652"/>
                <a:gd name="T66" fmla="*/ 0 w 794"/>
                <a:gd name="T67" fmla="*/ 0 h 652"/>
                <a:gd name="T68" fmla="*/ 0 w 794"/>
                <a:gd name="T69" fmla="*/ 0 h 652"/>
                <a:gd name="T70" fmla="*/ 0 w 794"/>
                <a:gd name="T71" fmla="*/ 0 h 652"/>
                <a:gd name="T72" fmla="*/ 0 w 794"/>
                <a:gd name="T73" fmla="*/ 0 h 652"/>
                <a:gd name="T74" fmla="*/ 0 w 794"/>
                <a:gd name="T75" fmla="*/ 0 h 652"/>
                <a:gd name="T76" fmla="*/ 0 w 794"/>
                <a:gd name="T77" fmla="*/ 0 h 652"/>
                <a:gd name="T78" fmla="*/ 0 w 794"/>
                <a:gd name="T79" fmla="*/ 0 h 652"/>
                <a:gd name="T80" fmla="*/ 0 w 794"/>
                <a:gd name="T81" fmla="*/ 0 h 652"/>
                <a:gd name="T82" fmla="*/ 0 w 794"/>
                <a:gd name="T83" fmla="*/ 0 h 652"/>
                <a:gd name="T84" fmla="*/ 0 w 794"/>
                <a:gd name="T85" fmla="*/ 0 h 652"/>
                <a:gd name="T86" fmla="*/ 0 w 794"/>
                <a:gd name="T87" fmla="*/ 0 h 652"/>
                <a:gd name="T88" fmla="*/ 0 w 794"/>
                <a:gd name="T89" fmla="*/ 0 h 652"/>
                <a:gd name="T90" fmla="*/ 0 w 794"/>
                <a:gd name="T91" fmla="*/ 0 h 652"/>
                <a:gd name="T92" fmla="*/ 0 w 794"/>
                <a:gd name="T93" fmla="*/ 0 h 652"/>
                <a:gd name="T94" fmla="*/ 0 w 794"/>
                <a:gd name="T95" fmla="*/ 0 h 652"/>
                <a:gd name="T96" fmla="*/ 0 w 794"/>
                <a:gd name="T97" fmla="*/ 0 h 652"/>
                <a:gd name="T98" fmla="*/ 0 w 794"/>
                <a:gd name="T99" fmla="*/ 0 h 652"/>
                <a:gd name="T100" fmla="*/ 0 w 794"/>
                <a:gd name="T101" fmla="*/ 0 h 652"/>
                <a:gd name="T102" fmla="*/ 0 w 794"/>
                <a:gd name="T103" fmla="*/ 0 h 652"/>
                <a:gd name="T104" fmla="*/ 0 w 794"/>
                <a:gd name="T105" fmla="*/ 0 h 652"/>
                <a:gd name="T106" fmla="*/ 0 w 794"/>
                <a:gd name="T107" fmla="*/ 0 h 652"/>
                <a:gd name="T108" fmla="*/ 0 w 794"/>
                <a:gd name="T109" fmla="*/ 0 h 652"/>
                <a:gd name="T110" fmla="*/ 0 w 794"/>
                <a:gd name="T111" fmla="*/ 0 h 652"/>
                <a:gd name="T112" fmla="*/ 0 w 794"/>
                <a:gd name="T113" fmla="*/ 0 h 652"/>
                <a:gd name="T114" fmla="*/ 0 w 794"/>
                <a:gd name="T115" fmla="*/ 0 h 652"/>
                <a:gd name="T116" fmla="*/ 0 w 794"/>
                <a:gd name="T117" fmla="*/ 0 h 652"/>
                <a:gd name="T118" fmla="*/ 0 w 794"/>
                <a:gd name="T119" fmla="*/ 0 h 652"/>
                <a:gd name="T120" fmla="*/ 0 w 794"/>
                <a:gd name="T121" fmla="*/ 0 h 652"/>
                <a:gd name="T122" fmla="*/ 0 w 794"/>
                <a:gd name="T123" fmla="*/ 0 h 652"/>
                <a:gd name="T124" fmla="*/ 0 w 794"/>
                <a:gd name="T125" fmla="*/ 0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4"/>
                <a:gd name="T190" fmla="*/ 0 h 652"/>
                <a:gd name="T191" fmla="*/ 794 w 794"/>
                <a:gd name="T192" fmla="*/ 652 h 6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4" h="652">
                  <a:moveTo>
                    <a:pt x="0" y="0"/>
                  </a:moveTo>
                  <a:lnTo>
                    <a:pt x="794" y="0"/>
                  </a:lnTo>
                  <a:lnTo>
                    <a:pt x="794" y="652"/>
                  </a:lnTo>
                  <a:lnTo>
                    <a:pt x="0" y="652"/>
                  </a:lnTo>
                  <a:lnTo>
                    <a:pt x="0" y="0"/>
                  </a:lnTo>
                  <a:close/>
                  <a:moveTo>
                    <a:pt x="637" y="201"/>
                  </a:moveTo>
                  <a:lnTo>
                    <a:pt x="642" y="203"/>
                  </a:lnTo>
                  <a:lnTo>
                    <a:pt x="647" y="204"/>
                  </a:lnTo>
                  <a:lnTo>
                    <a:pt x="652" y="207"/>
                  </a:lnTo>
                  <a:lnTo>
                    <a:pt x="656" y="211"/>
                  </a:lnTo>
                  <a:lnTo>
                    <a:pt x="660" y="217"/>
                  </a:lnTo>
                  <a:lnTo>
                    <a:pt x="665" y="223"/>
                  </a:lnTo>
                  <a:lnTo>
                    <a:pt x="668" y="230"/>
                  </a:lnTo>
                  <a:lnTo>
                    <a:pt x="671" y="238"/>
                  </a:lnTo>
                  <a:lnTo>
                    <a:pt x="677" y="257"/>
                  </a:lnTo>
                  <a:lnTo>
                    <a:pt x="680" y="278"/>
                  </a:lnTo>
                  <a:lnTo>
                    <a:pt x="682" y="303"/>
                  </a:lnTo>
                  <a:lnTo>
                    <a:pt x="683" y="330"/>
                  </a:lnTo>
                  <a:lnTo>
                    <a:pt x="683" y="359"/>
                  </a:lnTo>
                  <a:lnTo>
                    <a:pt x="682" y="387"/>
                  </a:lnTo>
                  <a:lnTo>
                    <a:pt x="679" y="414"/>
                  </a:lnTo>
                  <a:lnTo>
                    <a:pt x="675" y="439"/>
                  </a:lnTo>
                  <a:lnTo>
                    <a:pt x="672" y="450"/>
                  </a:lnTo>
                  <a:lnTo>
                    <a:pt x="669" y="461"/>
                  </a:lnTo>
                  <a:lnTo>
                    <a:pt x="666" y="469"/>
                  </a:lnTo>
                  <a:lnTo>
                    <a:pt x="661" y="477"/>
                  </a:lnTo>
                  <a:lnTo>
                    <a:pt x="656" y="483"/>
                  </a:lnTo>
                  <a:lnTo>
                    <a:pt x="651" y="488"/>
                  </a:lnTo>
                  <a:lnTo>
                    <a:pt x="644" y="491"/>
                  </a:lnTo>
                  <a:lnTo>
                    <a:pt x="637" y="492"/>
                  </a:lnTo>
                  <a:lnTo>
                    <a:pt x="631" y="491"/>
                  </a:lnTo>
                  <a:lnTo>
                    <a:pt x="628" y="490"/>
                  </a:lnTo>
                  <a:lnTo>
                    <a:pt x="624" y="489"/>
                  </a:lnTo>
                  <a:lnTo>
                    <a:pt x="619" y="487"/>
                  </a:lnTo>
                  <a:lnTo>
                    <a:pt x="613" y="481"/>
                  </a:lnTo>
                  <a:lnTo>
                    <a:pt x="607" y="474"/>
                  </a:lnTo>
                  <a:lnTo>
                    <a:pt x="603" y="465"/>
                  </a:lnTo>
                  <a:lnTo>
                    <a:pt x="600" y="454"/>
                  </a:lnTo>
                  <a:lnTo>
                    <a:pt x="597" y="442"/>
                  </a:lnTo>
                  <a:lnTo>
                    <a:pt x="594" y="430"/>
                  </a:lnTo>
                  <a:lnTo>
                    <a:pt x="591" y="403"/>
                  </a:lnTo>
                  <a:lnTo>
                    <a:pt x="590" y="375"/>
                  </a:lnTo>
                  <a:lnTo>
                    <a:pt x="589" y="349"/>
                  </a:lnTo>
                  <a:lnTo>
                    <a:pt x="590" y="326"/>
                  </a:lnTo>
                  <a:lnTo>
                    <a:pt x="590" y="303"/>
                  </a:lnTo>
                  <a:lnTo>
                    <a:pt x="591" y="281"/>
                  </a:lnTo>
                  <a:lnTo>
                    <a:pt x="594" y="260"/>
                  </a:lnTo>
                  <a:lnTo>
                    <a:pt x="598" y="241"/>
                  </a:lnTo>
                  <a:lnTo>
                    <a:pt x="601" y="233"/>
                  </a:lnTo>
                  <a:lnTo>
                    <a:pt x="604" y="225"/>
                  </a:lnTo>
                  <a:lnTo>
                    <a:pt x="609" y="219"/>
                  </a:lnTo>
                  <a:lnTo>
                    <a:pt x="613" y="212"/>
                  </a:lnTo>
                  <a:lnTo>
                    <a:pt x="617" y="208"/>
                  </a:lnTo>
                  <a:lnTo>
                    <a:pt x="623" y="205"/>
                  </a:lnTo>
                  <a:lnTo>
                    <a:pt x="629" y="203"/>
                  </a:lnTo>
                  <a:lnTo>
                    <a:pt x="637" y="201"/>
                  </a:lnTo>
                  <a:close/>
                  <a:moveTo>
                    <a:pt x="524" y="335"/>
                  </a:moveTo>
                  <a:lnTo>
                    <a:pt x="524" y="357"/>
                  </a:lnTo>
                  <a:lnTo>
                    <a:pt x="525" y="378"/>
                  </a:lnTo>
                  <a:lnTo>
                    <a:pt x="529" y="396"/>
                  </a:lnTo>
                  <a:lnTo>
                    <a:pt x="532" y="413"/>
                  </a:lnTo>
                  <a:lnTo>
                    <a:pt x="537" y="429"/>
                  </a:lnTo>
                  <a:lnTo>
                    <a:pt x="544" y="444"/>
                  </a:lnTo>
                  <a:lnTo>
                    <a:pt x="550" y="457"/>
                  </a:lnTo>
                  <a:lnTo>
                    <a:pt x="559" y="469"/>
                  </a:lnTo>
                  <a:lnTo>
                    <a:pt x="567" y="480"/>
                  </a:lnTo>
                  <a:lnTo>
                    <a:pt x="576" y="490"/>
                  </a:lnTo>
                  <a:lnTo>
                    <a:pt x="586" y="497"/>
                  </a:lnTo>
                  <a:lnTo>
                    <a:pt x="596" y="504"/>
                  </a:lnTo>
                  <a:lnTo>
                    <a:pt x="605" y="509"/>
                  </a:lnTo>
                  <a:lnTo>
                    <a:pt x="616" y="513"/>
                  </a:lnTo>
                  <a:lnTo>
                    <a:pt x="626" y="515"/>
                  </a:lnTo>
                  <a:lnTo>
                    <a:pt x="637" y="516"/>
                  </a:lnTo>
                  <a:lnTo>
                    <a:pt x="647" y="515"/>
                  </a:lnTo>
                  <a:lnTo>
                    <a:pt x="659" y="511"/>
                  </a:lnTo>
                  <a:lnTo>
                    <a:pt x="670" y="507"/>
                  </a:lnTo>
                  <a:lnTo>
                    <a:pt x="681" y="501"/>
                  </a:lnTo>
                  <a:lnTo>
                    <a:pt x="691" y="493"/>
                  </a:lnTo>
                  <a:lnTo>
                    <a:pt x="700" y="484"/>
                  </a:lnTo>
                  <a:lnTo>
                    <a:pt x="709" y="474"/>
                  </a:lnTo>
                  <a:lnTo>
                    <a:pt x="717" y="462"/>
                  </a:lnTo>
                  <a:lnTo>
                    <a:pt x="724" y="449"/>
                  </a:lnTo>
                  <a:lnTo>
                    <a:pt x="731" y="435"/>
                  </a:lnTo>
                  <a:lnTo>
                    <a:pt x="736" y="420"/>
                  </a:lnTo>
                  <a:lnTo>
                    <a:pt x="741" y="405"/>
                  </a:lnTo>
                  <a:lnTo>
                    <a:pt x="745" y="388"/>
                  </a:lnTo>
                  <a:lnTo>
                    <a:pt x="747" y="371"/>
                  </a:lnTo>
                  <a:lnTo>
                    <a:pt x="748" y="354"/>
                  </a:lnTo>
                  <a:lnTo>
                    <a:pt x="748" y="335"/>
                  </a:lnTo>
                  <a:lnTo>
                    <a:pt x="747" y="319"/>
                  </a:lnTo>
                  <a:lnTo>
                    <a:pt x="745" y="303"/>
                  </a:lnTo>
                  <a:lnTo>
                    <a:pt x="742" y="288"/>
                  </a:lnTo>
                  <a:lnTo>
                    <a:pt x="738" y="273"/>
                  </a:lnTo>
                  <a:lnTo>
                    <a:pt x="733" y="260"/>
                  </a:lnTo>
                  <a:lnTo>
                    <a:pt x="726" y="247"/>
                  </a:lnTo>
                  <a:lnTo>
                    <a:pt x="720" y="235"/>
                  </a:lnTo>
                  <a:lnTo>
                    <a:pt x="712" y="224"/>
                  </a:lnTo>
                  <a:lnTo>
                    <a:pt x="704" y="214"/>
                  </a:lnTo>
                  <a:lnTo>
                    <a:pt x="695" y="206"/>
                  </a:lnTo>
                  <a:lnTo>
                    <a:pt x="686" y="198"/>
                  </a:lnTo>
                  <a:lnTo>
                    <a:pt x="677" y="192"/>
                  </a:lnTo>
                  <a:lnTo>
                    <a:pt x="667" y="187"/>
                  </a:lnTo>
                  <a:lnTo>
                    <a:pt x="656" y="183"/>
                  </a:lnTo>
                  <a:lnTo>
                    <a:pt x="646" y="181"/>
                  </a:lnTo>
                  <a:lnTo>
                    <a:pt x="637" y="181"/>
                  </a:lnTo>
                  <a:lnTo>
                    <a:pt x="623" y="181"/>
                  </a:lnTo>
                  <a:lnTo>
                    <a:pt x="611" y="184"/>
                  </a:lnTo>
                  <a:lnTo>
                    <a:pt x="599" y="189"/>
                  </a:lnTo>
                  <a:lnTo>
                    <a:pt x="588" y="194"/>
                  </a:lnTo>
                  <a:lnTo>
                    <a:pt x="578" y="200"/>
                  </a:lnTo>
                  <a:lnTo>
                    <a:pt x="570" y="208"/>
                  </a:lnTo>
                  <a:lnTo>
                    <a:pt x="561" y="218"/>
                  </a:lnTo>
                  <a:lnTo>
                    <a:pt x="553" y="227"/>
                  </a:lnTo>
                  <a:lnTo>
                    <a:pt x="547" y="239"/>
                  </a:lnTo>
                  <a:lnTo>
                    <a:pt x="542" y="251"/>
                  </a:lnTo>
                  <a:lnTo>
                    <a:pt x="536" y="264"/>
                  </a:lnTo>
                  <a:lnTo>
                    <a:pt x="533" y="277"/>
                  </a:lnTo>
                  <a:lnTo>
                    <a:pt x="530" y="291"/>
                  </a:lnTo>
                  <a:lnTo>
                    <a:pt x="526" y="306"/>
                  </a:lnTo>
                  <a:lnTo>
                    <a:pt x="525" y="320"/>
                  </a:lnTo>
                  <a:lnTo>
                    <a:pt x="524" y="335"/>
                  </a:lnTo>
                  <a:close/>
                  <a:moveTo>
                    <a:pt x="281" y="132"/>
                  </a:moveTo>
                  <a:lnTo>
                    <a:pt x="281" y="104"/>
                  </a:lnTo>
                  <a:lnTo>
                    <a:pt x="279" y="81"/>
                  </a:lnTo>
                  <a:lnTo>
                    <a:pt x="278" y="76"/>
                  </a:lnTo>
                  <a:lnTo>
                    <a:pt x="277" y="72"/>
                  </a:lnTo>
                  <a:lnTo>
                    <a:pt x="275" y="69"/>
                  </a:lnTo>
                  <a:lnTo>
                    <a:pt x="273" y="65"/>
                  </a:lnTo>
                  <a:lnTo>
                    <a:pt x="269" y="63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58" y="62"/>
                  </a:lnTo>
                  <a:lnTo>
                    <a:pt x="258" y="46"/>
                  </a:lnTo>
                  <a:lnTo>
                    <a:pt x="347" y="46"/>
                  </a:lnTo>
                  <a:lnTo>
                    <a:pt x="347" y="335"/>
                  </a:lnTo>
                  <a:lnTo>
                    <a:pt x="404" y="254"/>
                  </a:lnTo>
                  <a:lnTo>
                    <a:pt x="410" y="247"/>
                  </a:lnTo>
                  <a:lnTo>
                    <a:pt x="413" y="238"/>
                  </a:lnTo>
                  <a:lnTo>
                    <a:pt x="414" y="231"/>
                  </a:lnTo>
                  <a:lnTo>
                    <a:pt x="414" y="223"/>
                  </a:lnTo>
                  <a:lnTo>
                    <a:pt x="413" y="219"/>
                  </a:lnTo>
                  <a:lnTo>
                    <a:pt x="411" y="217"/>
                  </a:lnTo>
                  <a:lnTo>
                    <a:pt x="409" y="213"/>
                  </a:lnTo>
                  <a:lnTo>
                    <a:pt x="407" y="211"/>
                  </a:lnTo>
                  <a:lnTo>
                    <a:pt x="403" y="209"/>
                  </a:lnTo>
                  <a:lnTo>
                    <a:pt x="399" y="208"/>
                  </a:lnTo>
                  <a:lnTo>
                    <a:pt x="395" y="207"/>
                  </a:lnTo>
                  <a:lnTo>
                    <a:pt x="388" y="206"/>
                  </a:lnTo>
                  <a:lnTo>
                    <a:pt x="388" y="190"/>
                  </a:lnTo>
                  <a:lnTo>
                    <a:pt x="493" y="190"/>
                  </a:lnTo>
                  <a:lnTo>
                    <a:pt x="493" y="206"/>
                  </a:lnTo>
                  <a:lnTo>
                    <a:pt x="483" y="209"/>
                  </a:lnTo>
                  <a:lnTo>
                    <a:pt x="476" y="212"/>
                  </a:lnTo>
                  <a:lnTo>
                    <a:pt x="468" y="217"/>
                  </a:lnTo>
                  <a:lnTo>
                    <a:pt x="463" y="221"/>
                  </a:lnTo>
                  <a:lnTo>
                    <a:pt x="452" y="231"/>
                  </a:lnTo>
                  <a:lnTo>
                    <a:pt x="442" y="238"/>
                  </a:lnTo>
                  <a:lnTo>
                    <a:pt x="404" y="292"/>
                  </a:lnTo>
                  <a:lnTo>
                    <a:pt x="478" y="443"/>
                  </a:lnTo>
                  <a:lnTo>
                    <a:pt x="484" y="455"/>
                  </a:lnTo>
                  <a:lnTo>
                    <a:pt x="491" y="467"/>
                  </a:lnTo>
                  <a:lnTo>
                    <a:pt x="494" y="473"/>
                  </a:lnTo>
                  <a:lnTo>
                    <a:pt x="498" y="476"/>
                  </a:lnTo>
                  <a:lnTo>
                    <a:pt x="504" y="479"/>
                  </a:lnTo>
                  <a:lnTo>
                    <a:pt x="509" y="480"/>
                  </a:lnTo>
                  <a:lnTo>
                    <a:pt x="509" y="500"/>
                  </a:lnTo>
                  <a:lnTo>
                    <a:pt x="397" y="500"/>
                  </a:lnTo>
                  <a:lnTo>
                    <a:pt x="397" y="487"/>
                  </a:lnTo>
                  <a:lnTo>
                    <a:pt x="401" y="486"/>
                  </a:lnTo>
                  <a:lnTo>
                    <a:pt x="405" y="486"/>
                  </a:lnTo>
                  <a:lnTo>
                    <a:pt x="409" y="483"/>
                  </a:lnTo>
                  <a:lnTo>
                    <a:pt x="411" y="482"/>
                  </a:lnTo>
                  <a:lnTo>
                    <a:pt x="413" y="480"/>
                  </a:lnTo>
                  <a:lnTo>
                    <a:pt x="414" y="478"/>
                  </a:lnTo>
                  <a:lnTo>
                    <a:pt x="414" y="475"/>
                  </a:lnTo>
                  <a:lnTo>
                    <a:pt x="414" y="471"/>
                  </a:lnTo>
                  <a:lnTo>
                    <a:pt x="413" y="464"/>
                  </a:lnTo>
                  <a:lnTo>
                    <a:pt x="410" y="456"/>
                  </a:lnTo>
                  <a:lnTo>
                    <a:pt x="405" y="448"/>
                  </a:lnTo>
                  <a:lnTo>
                    <a:pt x="400" y="438"/>
                  </a:lnTo>
                  <a:lnTo>
                    <a:pt x="359" y="352"/>
                  </a:lnTo>
                  <a:lnTo>
                    <a:pt x="347" y="367"/>
                  </a:lnTo>
                  <a:lnTo>
                    <a:pt x="347" y="426"/>
                  </a:lnTo>
                  <a:lnTo>
                    <a:pt x="347" y="441"/>
                  </a:lnTo>
                  <a:lnTo>
                    <a:pt x="347" y="453"/>
                  </a:lnTo>
                  <a:lnTo>
                    <a:pt x="349" y="463"/>
                  </a:lnTo>
                  <a:lnTo>
                    <a:pt x="350" y="470"/>
                  </a:lnTo>
                  <a:lnTo>
                    <a:pt x="354" y="476"/>
                  </a:lnTo>
                  <a:lnTo>
                    <a:pt x="358" y="480"/>
                  </a:lnTo>
                  <a:lnTo>
                    <a:pt x="363" y="483"/>
                  </a:lnTo>
                  <a:lnTo>
                    <a:pt x="370" y="487"/>
                  </a:lnTo>
                  <a:lnTo>
                    <a:pt x="370" y="500"/>
                  </a:lnTo>
                  <a:lnTo>
                    <a:pt x="261" y="500"/>
                  </a:lnTo>
                  <a:lnTo>
                    <a:pt x="261" y="487"/>
                  </a:lnTo>
                  <a:lnTo>
                    <a:pt x="265" y="484"/>
                  </a:lnTo>
                  <a:lnTo>
                    <a:pt x="268" y="483"/>
                  </a:lnTo>
                  <a:lnTo>
                    <a:pt x="272" y="481"/>
                  </a:lnTo>
                  <a:lnTo>
                    <a:pt x="274" y="478"/>
                  </a:lnTo>
                  <a:lnTo>
                    <a:pt x="278" y="473"/>
                  </a:lnTo>
                  <a:lnTo>
                    <a:pt x="280" y="464"/>
                  </a:lnTo>
                  <a:lnTo>
                    <a:pt x="281" y="441"/>
                  </a:lnTo>
                  <a:lnTo>
                    <a:pt x="281" y="410"/>
                  </a:lnTo>
                  <a:lnTo>
                    <a:pt x="281" y="132"/>
                  </a:lnTo>
                  <a:close/>
                  <a:moveTo>
                    <a:pt x="181" y="309"/>
                  </a:moveTo>
                  <a:lnTo>
                    <a:pt x="115" y="309"/>
                  </a:lnTo>
                  <a:lnTo>
                    <a:pt x="116" y="284"/>
                  </a:lnTo>
                  <a:lnTo>
                    <a:pt x="118" y="261"/>
                  </a:lnTo>
                  <a:lnTo>
                    <a:pt x="120" y="244"/>
                  </a:lnTo>
                  <a:lnTo>
                    <a:pt x="124" y="228"/>
                  </a:lnTo>
                  <a:lnTo>
                    <a:pt x="125" y="223"/>
                  </a:lnTo>
                  <a:lnTo>
                    <a:pt x="127" y="218"/>
                  </a:lnTo>
                  <a:lnTo>
                    <a:pt x="130" y="213"/>
                  </a:lnTo>
                  <a:lnTo>
                    <a:pt x="133" y="210"/>
                  </a:lnTo>
                  <a:lnTo>
                    <a:pt x="137" y="207"/>
                  </a:lnTo>
                  <a:lnTo>
                    <a:pt x="140" y="205"/>
                  </a:lnTo>
                  <a:lnTo>
                    <a:pt x="144" y="203"/>
                  </a:lnTo>
                  <a:lnTo>
                    <a:pt x="150" y="201"/>
                  </a:lnTo>
                  <a:lnTo>
                    <a:pt x="156" y="201"/>
                  </a:lnTo>
                  <a:lnTo>
                    <a:pt x="161" y="203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3" y="216"/>
                  </a:lnTo>
                  <a:lnTo>
                    <a:pt x="177" y="222"/>
                  </a:lnTo>
                  <a:lnTo>
                    <a:pt x="179" y="230"/>
                  </a:lnTo>
                  <a:lnTo>
                    <a:pt x="180" y="237"/>
                  </a:lnTo>
                  <a:lnTo>
                    <a:pt x="182" y="254"/>
                  </a:lnTo>
                  <a:lnTo>
                    <a:pt x="183" y="274"/>
                  </a:lnTo>
                  <a:lnTo>
                    <a:pt x="182" y="292"/>
                  </a:lnTo>
                  <a:lnTo>
                    <a:pt x="181" y="309"/>
                  </a:lnTo>
                  <a:close/>
                  <a:moveTo>
                    <a:pt x="64" y="245"/>
                  </a:moveTo>
                  <a:lnTo>
                    <a:pt x="60" y="259"/>
                  </a:lnTo>
                  <a:lnTo>
                    <a:pt x="56" y="274"/>
                  </a:lnTo>
                  <a:lnTo>
                    <a:pt x="52" y="288"/>
                  </a:lnTo>
                  <a:lnTo>
                    <a:pt x="50" y="303"/>
                  </a:lnTo>
                  <a:lnTo>
                    <a:pt x="49" y="317"/>
                  </a:lnTo>
                  <a:lnTo>
                    <a:pt x="48" y="332"/>
                  </a:lnTo>
                  <a:lnTo>
                    <a:pt x="47" y="347"/>
                  </a:lnTo>
                  <a:lnTo>
                    <a:pt x="48" y="361"/>
                  </a:lnTo>
                  <a:lnTo>
                    <a:pt x="49" y="375"/>
                  </a:lnTo>
                  <a:lnTo>
                    <a:pt x="50" y="389"/>
                  </a:lnTo>
                  <a:lnTo>
                    <a:pt x="52" y="402"/>
                  </a:lnTo>
                  <a:lnTo>
                    <a:pt x="56" y="415"/>
                  </a:lnTo>
                  <a:lnTo>
                    <a:pt x="59" y="427"/>
                  </a:lnTo>
                  <a:lnTo>
                    <a:pt x="63" y="438"/>
                  </a:lnTo>
                  <a:lnTo>
                    <a:pt x="67" y="449"/>
                  </a:lnTo>
                  <a:lnTo>
                    <a:pt x="72" y="459"/>
                  </a:lnTo>
                  <a:lnTo>
                    <a:pt x="80" y="473"/>
                  </a:lnTo>
                  <a:lnTo>
                    <a:pt x="90" y="484"/>
                  </a:lnTo>
                  <a:lnTo>
                    <a:pt x="100" y="493"/>
                  </a:lnTo>
                  <a:lnTo>
                    <a:pt x="111" y="501"/>
                  </a:lnTo>
                  <a:lnTo>
                    <a:pt x="121" y="506"/>
                  </a:lnTo>
                  <a:lnTo>
                    <a:pt x="133" y="509"/>
                  </a:lnTo>
                  <a:lnTo>
                    <a:pt x="145" y="511"/>
                  </a:lnTo>
                  <a:lnTo>
                    <a:pt x="157" y="510"/>
                  </a:lnTo>
                  <a:lnTo>
                    <a:pt x="169" y="507"/>
                  </a:lnTo>
                  <a:lnTo>
                    <a:pt x="181" y="503"/>
                  </a:lnTo>
                  <a:lnTo>
                    <a:pt x="193" y="496"/>
                  </a:lnTo>
                  <a:lnTo>
                    <a:pt x="204" y="487"/>
                  </a:lnTo>
                  <a:lnTo>
                    <a:pt x="214" y="476"/>
                  </a:lnTo>
                  <a:lnTo>
                    <a:pt x="225" y="464"/>
                  </a:lnTo>
                  <a:lnTo>
                    <a:pt x="234" y="449"/>
                  </a:lnTo>
                  <a:lnTo>
                    <a:pt x="242" y="432"/>
                  </a:lnTo>
                  <a:lnTo>
                    <a:pt x="231" y="422"/>
                  </a:lnTo>
                  <a:lnTo>
                    <a:pt x="218" y="436"/>
                  </a:lnTo>
                  <a:lnTo>
                    <a:pt x="205" y="447"/>
                  </a:lnTo>
                  <a:lnTo>
                    <a:pt x="198" y="450"/>
                  </a:lnTo>
                  <a:lnTo>
                    <a:pt x="193" y="453"/>
                  </a:lnTo>
                  <a:lnTo>
                    <a:pt x="187" y="456"/>
                  </a:lnTo>
                  <a:lnTo>
                    <a:pt x="182" y="457"/>
                  </a:lnTo>
                  <a:lnTo>
                    <a:pt x="177" y="459"/>
                  </a:lnTo>
                  <a:lnTo>
                    <a:pt x="172" y="460"/>
                  </a:lnTo>
                  <a:lnTo>
                    <a:pt x="167" y="459"/>
                  </a:lnTo>
                  <a:lnTo>
                    <a:pt x="162" y="459"/>
                  </a:lnTo>
                  <a:lnTo>
                    <a:pt x="158" y="456"/>
                  </a:lnTo>
                  <a:lnTo>
                    <a:pt x="154" y="454"/>
                  </a:lnTo>
                  <a:lnTo>
                    <a:pt x="150" y="452"/>
                  </a:lnTo>
                  <a:lnTo>
                    <a:pt x="146" y="448"/>
                  </a:lnTo>
                  <a:lnTo>
                    <a:pt x="140" y="440"/>
                  </a:lnTo>
                  <a:lnTo>
                    <a:pt x="133" y="429"/>
                  </a:lnTo>
                  <a:lnTo>
                    <a:pt x="128" y="417"/>
                  </a:lnTo>
                  <a:lnTo>
                    <a:pt x="124" y="405"/>
                  </a:lnTo>
                  <a:lnTo>
                    <a:pt x="120" y="389"/>
                  </a:lnTo>
                  <a:lnTo>
                    <a:pt x="117" y="372"/>
                  </a:lnTo>
                  <a:lnTo>
                    <a:pt x="116" y="355"/>
                  </a:lnTo>
                  <a:lnTo>
                    <a:pt x="115" y="335"/>
                  </a:lnTo>
                  <a:lnTo>
                    <a:pt x="238" y="335"/>
                  </a:lnTo>
                  <a:lnTo>
                    <a:pt x="239" y="322"/>
                  </a:lnTo>
                  <a:lnTo>
                    <a:pt x="239" y="309"/>
                  </a:lnTo>
                  <a:lnTo>
                    <a:pt x="238" y="297"/>
                  </a:lnTo>
                  <a:lnTo>
                    <a:pt x="237" y="284"/>
                  </a:lnTo>
                  <a:lnTo>
                    <a:pt x="235" y="272"/>
                  </a:lnTo>
                  <a:lnTo>
                    <a:pt x="233" y="260"/>
                  </a:lnTo>
                  <a:lnTo>
                    <a:pt x="229" y="249"/>
                  </a:lnTo>
                  <a:lnTo>
                    <a:pt x="225" y="238"/>
                  </a:lnTo>
                  <a:lnTo>
                    <a:pt x="222" y="228"/>
                  </a:lnTo>
                  <a:lnTo>
                    <a:pt x="216" y="220"/>
                  </a:lnTo>
                  <a:lnTo>
                    <a:pt x="212" y="211"/>
                  </a:lnTo>
                  <a:lnTo>
                    <a:pt x="207" y="203"/>
                  </a:lnTo>
                  <a:lnTo>
                    <a:pt x="200" y="196"/>
                  </a:lnTo>
                  <a:lnTo>
                    <a:pt x="195" y="190"/>
                  </a:lnTo>
                  <a:lnTo>
                    <a:pt x="188" y="183"/>
                  </a:lnTo>
                  <a:lnTo>
                    <a:pt x="182" y="179"/>
                  </a:lnTo>
                  <a:lnTo>
                    <a:pt x="174" y="174"/>
                  </a:lnTo>
                  <a:lnTo>
                    <a:pt x="168" y="172"/>
                  </a:lnTo>
                  <a:lnTo>
                    <a:pt x="160" y="170"/>
                  </a:lnTo>
                  <a:lnTo>
                    <a:pt x="153" y="169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0" y="171"/>
                  </a:lnTo>
                  <a:lnTo>
                    <a:pt x="123" y="174"/>
                  </a:lnTo>
                  <a:lnTo>
                    <a:pt x="115" y="179"/>
                  </a:lnTo>
                  <a:lnTo>
                    <a:pt x="107" y="184"/>
                  </a:lnTo>
                  <a:lnTo>
                    <a:pt x="100" y="192"/>
                  </a:lnTo>
                  <a:lnTo>
                    <a:pt x="92" y="199"/>
                  </a:lnTo>
                  <a:lnTo>
                    <a:pt x="85" y="209"/>
                  </a:lnTo>
                  <a:lnTo>
                    <a:pt x="78" y="220"/>
                  </a:lnTo>
                  <a:lnTo>
                    <a:pt x="71" y="232"/>
                  </a:lnTo>
                  <a:lnTo>
                    <a:pt x="64" y="245"/>
                  </a:lnTo>
                  <a:close/>
                </a:path>
              </a:pathLst>
            </a:custGeom>
            <a:solidFill>
              <a:srgbClr val="135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32"/>
            <p:cNvSpPr>
              <a:spLocks noEditPoints="1"/>
            </p:cNvSpPr>
            <p:nvPr/>
          </p:nvSpPr>
          <p:spPr bwMode="auto">
            <a:xfrm>
              <a:off x="4921" y="265"/>
              <a:ext cx="82" cy="157"/>
            </a:xfrm>
            <a:custGeom>
              <a:avLst/>
              <a:gdLst>
                <a:gd name="T0" fmla="*/ 0 w 245"/>
                <a:gd name="T1" fmla="*/ 0 h 471"/>
                <a:gd name="T2" fmla="*/ 0 w 245"/>
                <a:gd name="T3" fmla="*/ 0 h 471"/>
                <a:gd name="T4" fmla="*/ 0 w 245"/>
                <a:gd name="T5" fmla="*/ 0 h 471"/>
                <a:gd name="T6" fmla="*/ 0 w 245"/>
                <a:gd name="T7" fmla="*/ 0 h 471"/>
                <a:gd name="T8" fmla="*/ 0 w 245"/>
                <a:gd name="T9" fmla="*/ 0 h 471"/>
                <a:gd name="T10" fmla="*/ 0 w 245"/>
                <a:gd name="T11" fmla="*/ 0 h 471"/>
                <a:gd name="T12" fmla="*/ 0 w 245"/>
                <a:gd name="T13" fmla="*/ 0 h 471"/>
                <a:gd name="T14" fmla="*/ 0 w 245"/>
                <a:gd name="T15" fmla="*/ 0 h 471"/>
                <a:gd name="T16" fmla="*/ 0 w 245"/>
                <a:gd name="T17" fmla="*/ 0 h 471"/>
                <a:gd name="T18" fmla="*/ 0 w 245"/>
                <a:gd name="T19" fmla="*/ 0 h 471"/>
                <a:gd name="T20" fmla="*/ 0 w 245"/>
                <a:gd name="T21" fmla="*/ 0 h 471"/>
                <a:gd name="T22" fmla="*/ 0 w 245"/>
                <a:gd name="T23" fmla="*/ 0 h 471"/>
                <a:gd name="T24" fmla="*/ 0 w 245"/>
                <a:gd name="T25" fmla="*/ 0 h 471"/>
                <a:gd name="T26" fmla="*/ 0 w 245"/>
                <a:gd name="T27" fmla="*/ 0 h 471"/>
                <a:gd name="T28" fmla="*/ 0 w 245"/>
                <a:gd name="T29" fmla="*/ 0 h 471"/>
                <a:gd name="T30" fmla="*/ 0 w 245"/>
                <a:gd name="T31" fmla="*/ 0 h 471"/>
                <a:gd name="T32" fmla="*/ 0 w 245"/>
                <a:gd name="T33" fmla="*/ 0 h 471"/>
                <a:gd name="T34" fmla="*/ 0 w 245"/>
                <a:gd name="T35" fmla="*/ 0 h 471"/>
                <a:gd name="T36" fmla="*/ 0 w 245"/>
                <a:gd name="T37" fmla="*/ 0 h 471"/>
                <a:gd name="T38" fmla="*/ 0 w 245"/>
                <a:gd name="T39" fmla="*/ 0 h 471"/>
                <a:gd name="T40" fmla="*/ 0 w 245"/>
                <a:gd name="T41" fmla="*/ 0 h 471"/>
                <a:gd name="T42" fmla="*/ 0 w 245"/>
                <a:gd name="T43" fmla="*/ 0 h 471"/>
                <a:gd name="T44" fmla="*/ 0 w 245"/>
                <a:gd name="T45" fmla="*/ 0 h 471"/>
                <a:gd name="T46" fmla="*/ 0 w 245"/>
                <a:gd name="T47" fmla="*/ 0 h 471"/>
                <a:gd name="T48" fmla="*/ 0 w 245"/>
                <a:gd name="T49" fmla="*/ 0 h 471"/>
                <a:gd name="T50" fmla="*/ 0 w 245"/>
                <a:gd name="T51" fmla="*/ 0 h 471"/>
                <a:gd name="T52" fmla="*/ 0 w 245"/>
                <a:gd name="T53" fmla="*/ 0 h 471"/>
                <a:gd name="T54" fmla="*/ 0 w 245"/>
                <a:gd name="T55" fmla="*/ 0 h 471"/>
                <a:gd name="T56" fmla="*/ 0 w 245"/>
                <a:gd name="T57" fmla="*/ 0 h 471"/>
                <a:gd name="T58" fmla="*/ 0 w 245"/>
                <a:gd name="T59" fmla="*/ 0 h 471"/>
                <a:gd name="T60" fmla="*/ 0 w 245"/>
                <a:gd name="T61" fmla="*/ 0 h 471"/>
                <a:gd name="T62" fmla="*/ 0 w 245"/>
                <a:gd name="T63" fmla="*/ 0 h 471"/>
                <a:gd name="T64" fmla="*/ 0 w 245"/>
                <a:gd name="T65" fmla="*/ 0 h 471"/>
                <a:gd name="T66" fmla="*/ 0 w 245"/>
                <a:gd name="T67" fmla="*/ 0 h 471"/>
                <a:gd name="T68" fmla="*/ 0 w 245"/>
                <a:gd name="T69" fmla="*/ 0 h 471"/>
                <a:gd name="T70" fmla="*/ 0 w 245"/>
                <a:gd name="T71" fmla="*/ 0 h 471"/>
                <a:gd name="T72" fmla="*/ 0 w 245"/>
                <a:gd name="T73" fmla="*/ 0 h 471"/>
                <a:gd name="T74" fmla="*/ 0 w 245"/>
                <a:gd name="T75" fmla="*/ 0 h 471"/>
                <a:gd name="T76" fmla="*/ 0 w 245"/>
                <a:gd name="T77" fmla="*/ 0 h 471"/>
                <a:gd name="T78" fmla="*/ 0 w 245"/>
                <a:gd name="T79" fmla="*/ 0 h 471"/>
                <a:gd name="T80" fmla="*/ 0 w 245"/>
                <a:gd name="T81" fmla="*/ 0 h 471"/>
                <a:gd name="T82" fmla="*/ 0 w 245"/>
                <a:gd name="T83" fmla="*/ 0 h 471"/>
                <a:gd name="T84" fmla="*/ 0 w 245"/>
                <a:gd name="T85" fmla="*/ 0 h 471"/>
                <a:gd name="T86" fmla="*/ 0 w 245"/>
                <a:gd name="T87" fmla="*/ 0 h 471"/>
                <a:gd name="T88" fmla="*/ 0 w 245"/>
                <a:gd name="T89" fmla="*/ 0 h 471"/>
                <a:gd name="T90" fmla="*/ 0 w 245"/>
                <a:gd name="T91" fmla="*/ 0 h 471"/>
                <a:gd name="T92" fmla="*/ 0 w 245"/>
                <a:gd name="T93" fmla="*/ 0 h 471"/>
                <a:gd name="T94" fmla="*/ 0 w 245"/>
                <a:gd name="T95" fmla="*/ 0 h 471"/>
                <a:gd name="T96" fmla="*/ 0 w 245"/>
                <a:gd name="T97" fmla="*/ 0 h 471"/>
                <a:gd name="T98" fmla="*/ 0 w 245"/>
                <a:gd name="T99" fmla="*/ 0 h 471"/>
                <a:gd name="T100" fmla="*/ 0 w 245"/>
                <a:gd name="T101" fmla="*/ 0 h 471"/>
                <a:gd name="T102" fmla="*/ 0 w 245"/>
                <a:gd name="T103" fmla="*/ 0 h 471"/>
                <a:gd name="T104" fmla="*/ 0 w 245"/>
                <a:gd name="T105" fmla="*/ 0 h 471"/>
                <a:gd name="T106" fmla="*/ 0 w 245"/>
                <a:gd name="T107" fmla="*/ 0 h 471"/>
                <a:gd name="T108" fmla="*/ 0 w 245"/>
                <a:gd name="T109" fmla="*/ 0 h 471"/>
                <a:gd name="T110" fmla="*/ 0 w 245"/>
                <a:gd name="T111" fmla="*/ 0 h 471"/>
                <a:gd name="T112" fmla="*/ 0 w 245"/>
                <a:gd name="T113" fmla="*/ 0 h 471"/>
                <a:gd name="T114" fmla="*/ 0 w 245"/>
                <a:gd name="T115" fmla="*/ 0 h 471"/>
                <a:gd name="T116" fmla="*/ 0 w 245"/>
                <a:gd name="T117" fmla="*/ 0 h 471"/>
                <a:gd name="T118" fmla="*/ 0 w 245"/>
                <a:gd name="T119" fmla="*/ 0 h 471"/>
                <a:gd name="T120" fmla="*/ 0 w 245"/>
                <a:gd name="T121" fmla="*/ 0 h 471"/>
                <a:gd name="T122" fmla="*/ 0 w 245"/>
                <a:gd name="T123" fmla="*/ 0 h 471"/>
                <a:gd name="T124" fmla="*/ 0 w 245"/>
                <a:gd name="T125" fmla="*/ 0 h 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5"/>
                <a:gd name="T190" fmla="*/ 0 h 471"/>
                <a:gd name="T191" fmla="*/ 245 w 245"/>
                <a:gd name="T192" fmla="*/ 471 h 4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5" h="471">
                  <a:moveTo>
                    <a:pt x="31" y="177"/>
                  </a:moveTo>
                  <a:lnTo>
                    <a:pt x="39" y="167"/>
                  </a:lnTo>
                  <a:lnTo>
                    <a:pt x="48" y="159"/>
                  </a:lnTo>
                  <a:lnTo>
                    <a:pt x="56" y="152"/>
                  </a:lnTo>
                  <a:lnTo>
                    <a:pt x="64" y="146"/>
                  </a:lnTo>
                  <a:lnTo>
                    <a:pt x="73" y="141"/>
                  </a:lnTo>
                  <a:lnTo>
                    <a:pt x="81" y="138"/>
                  </a:lnTo>
                  <a:lnTo>
                    <a:pt x="89" y="136"/>
                  </a:lnTo>
                  <a:lnTo>
                    <a:pt x="98" y="135"/>
                  </a:lnTo>
                  <a:lnTo>
                    <a:pt x="105" y="136"/>
                  </a:lnTo>
                  <a:lnTo>
                    <a:pt x="113" y="137"/>
                  </a:lnTo>
                  <a:lnTo>
                    <a:pt x="120" y="140"/>
                  </a:lnTo>
                  <a:lnTo>
                    <a:pt x="127" y="145"/>
                  </a:lnTo>
                  <a:lnTo>
                    <a:pt x="135" y="151"/>
                  </a:lnTo>
                  <a:lnTo>
                    <a:pt x="141" y="158"/>
                  </a:lnTo>
                  <a:lnTo>
                    <a:pt x="146" y="166"/>
                  </a:lnTo>
                  <a:lnTo>
                    <a:pt x="152" y="177"/>
                  </a:lnTo>
                  <a:lnTo>
                    <a:pt x="152" y="59"/>
                  </a:lnTo>
                  <a:lnTo>
                    <a:pt x="152" y="51"/>
                  </a:lnTo>
                  <a:lnTo>
                    <a:pt x="152" y="43"/>
                  </a:lnTo>
                  <a:lnTo>
                    <a:pt x="152" y="37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7" y="25"/>
                  </a:lnTo>
                  <a:lnTo>
                    <a:pt x="145" y="24"/>
                  </a:lnTo>
                  <a:lnTo>
                    <a:pt x="143" y="22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0"/>
                  </a:lnTo>
                  <a:lnTo>
                    <a:pt x="217" y="0"/>
                  </a:lnTo>
                  <a:lnTo>
                    <a:pt x="217" y="380"/>
                  </a:lnTo>
                  <a:lnTo>
                    <a:pt x="217" y="396"/>
                  </a:lnTo>
                  <a:lnTo>
                    <a:pt x="219" y="409"/>
                  </a:lnTo>
                  <a:lnTo>
                    <a:pt x="220" y="418"/>
                  </a:lnTo>
                  <a:lnTo>
                    <a:pt x="223" y="424"/>
                  </a:lnTo>
                  <a:lnTo>
                    <a:pt x="225" y="427"/>
                  </a:lnTo>
                  <a:lnTo>
                    <a:pt x="227" y="429"/>
                  </a:lnTo>
                  <a:lnTo>
                    <a:pt x="230" y="430"/>
                  </a:lnTo>
                  <a:lnTo>
                    <a:pt x="232" y="430"/>
                  </a:lnTo>
                  <a:lnTo>
                    <a:pt x="238" y="430"/>
                  </a:lnTo>
                  <a:lnTo>
                    <a:pt x="245" y="429"/>
                  </a:lnTo>
                  <a:lnTo>
                    <a:pt x="245" y="446"/>
                  </a:lnTo>
                  <a:lnTo>
                    <a:pt x="225" y="448"/>
                  </a:lnTo>
                  <a:lnTo>
                    <a:pt x="200" y="452"/>
                  </a:lnTo>
                  <a:lnTo>
                    <a:pt x="174" y="459"/>
                  </a:lnTo>
                  <a:lnTo>
                    <a:pt x="152" y="464"/>
                  </a:lnTo>
                  <a:lnTo>
                    <a:pt x="152" y="429"/>
                  </a:lnTo>
                  <a:lnTo>
                    <a:pt x="142" y="440"/>
                  </a:lnTo>
                  <a:lnTo>
                    <a:pt x="132" y="449"/>
                  </a:lnTo>
                  <a:lnTo>
                    <a:pt x="123" y="457"/>
                  </a:lnTo>
                  <a:lnTo>
                    <a:pt x="113" y="463"/>
                  </a:lnTo>
                  <a:lnTo>
                    <a:pt x="104" y="468"/>
                  </a:lnTo>
                  <a:lnTo>
                    <a:pt x="95" y="470"/>
                  </a:lnTo>
                  <a:lnTo>
                    <a:pt x="85" y="471"/>
                  </a:lnTo>
                  <a:lnTo>
                    <a:pt x="76" y="470"/>
                  </a:lnTo>
                  <a:lnTo>
                    <a:pt x="68" y="468"/>
                  </a:lnTo>
                  <a:lnTo>
                    <a:pt x="59" y="462"/>
                  </a:lnTo>
                  <a:lnTo>
                    <a:pt x="50" y="457"/>
                  </a:lnTo>
                  <a:lnTo>
                    <a:pt x="42" y="448"/>
                  </a:lnTo>
                  <a:lnTo>
                    <a:pt x="34" y="438"/>
                  </a:lnTo>
                  <a:lnTo>
                    <a:pt x="27" y="427"/>
                  </a:lnTo>
                  <a:lnTo>
                    <a:pt x="20" y="413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1" y="336"/>
                  </a:lnTo>
                  <a:lnTo>
                    <a:pt x="0" y="320"/>
                  </a:lnTo>
                  <a:lnTo>
                    <a:pt x="0" y="305"/>
                  </a:lnTo>
                  <a:lnTo>
                    <a:pt x="0" y="289"/>
                  </a:lnTo>
                  <a:lnTo>
                    <a:pt x="1" y="275"/>
                  </a:lnTo>
                  <a:lnTo>
                    <a:pt x="3" y="260"/>
                  </a:lnTo>
                  <a:lnTo>
                    <a:pt x="5" y="246"/>
                  </a:lnTo>
                  <a:lnTo>
                    <a:pt x="8" y="233"/>
                  </a:lnTo>
                  <a:lnTo>
                    <a:pt x="12" y="220"/>
                  </a:lnTo>
                  <a:lnTo>
                    <a:pt x="16" y="208"/>
                  </a:lnTo>
                  <a:lnTo>
                    <a:pt x="21" y="197"/>
                  </a:lnTo>
                  <a:lnTo>
                    <a:pt x="25" y="187"/>
                  </a:lnTo>
                  <a:lnTo>
                    <a:pt x="31" y="177"/>
                  </a:lnTo>
                  <a:close/>
                  <a:moveTo>
                    <a:pt x="71" y="300"/>
                  </a:moveTo>
                  <a:lnTo>
                    <a:pt x="71" y="328"/>
                  </a:lnTo>
                  <a:lnTo>
                    <a:pt x="72" y="353"/>
                  </a:lnTo>
                  <a:lnTo>
                    <a:pt x="75" y="374"/>
                  </a:lnTo>
                  <a:lnTo>
                    <a:pt x="79" y="390"/>
                  </a:lnTo>
                  <a:lnTo>
                    <a:pt x="82" y="397"/>
                  </a:lnTo>
                  <a:lnTo>
                    <a:pt x="84" y="403"/>
                  </a:lnTo>
                  <a:lnTo>
                    <a:pt x="87" y="408"/>
                  </a:lnTo>
                  <a:lnTo>
                    <a:pt x="90" y="414"/>
                  </a:lnTo>
                  <a:lnTo>
                    <a:pt x="93" y="417"/>
                  </a:lnTo>
                  <a:lnTo>
                    <a:pt x="97" y="420"/>
                  </a:lnTo>
                  <a:lnTo>
                    <a:pt x="100" y="422"/>
                  </a:lnTo>
                  <a:lnTo>
                    <a:pt x="103" y="424"/>
                  </a:lnTo>
                  <a:lnTo>
                    <a:pt x="108" y="425"/>
                  </a:lnTo>
                  <a:lnTo>
                    <a:pt x="111" y="425"/>
                  </a:lnTo>
                  <a:lnTo>
                    <a:pt x="114" y="425"/>
                  </a:lnTo>
                  <a:lnTo>
                    <a:pt x="118" y="424"/>
                  </a:lnTo>
                  <a:lnTo>
                    <a:pt x="125" y="421"/>
                  </a:lnTo>
                  <a:lnTo>
                    <a:pt x="132" y="416"/>
                  </a:lnTo>
                  <a:lnTo>
                    <a:pt x="138" y="409"/>
                  </a:lnTo>
                  <a:lnTo>
                    <a:pt x="143" y="401"/>
                  </a:lnTo>
                  <a:lnTo>
                    <a:pt x="149" y="391"/>
                  </a:lnTo>
                  <a:lnTo>
                    <a:pt x="152" y="380"/>
                  </a:lnTo>
                  <a:lnTo>
                    <a:pt x="152" y="215"/>
                  </a:lnTo>
                  <a:lnTo>
                    <a:pt x="144" y="199"/>
                  </a:lnTo>
                  <a:lnTo>
                    <a:pt x="137" y="188"/>
                  </a:lnTo>
                  <a:lnTo>
                    <a:pt x="133" y="184"/>
                  </a:lnTo>
                  <a:lnTo>
                    <a:pt x="129" y="180"/>
                  </a:lnTo>
                  <a:lnTo>
                    <a:pt x="126" y="178"/>
                  </a:lnTo>
                  <a:lnTo>
                    <a:pt x="122" y="176"/>
                  </a:lnTo>
                  <a:lnTo>
                    <a:pt x="118" y="176"/>
                  </a:lnTo>
                  <a:lnTo>
                    <a:pt x="115" y="176"/>
                  </a:lnTo>
                  <a:lnTo>
                    <a:pt x="111" y="177"/>
                  </a:lnTo>
                  <a:lnTo>
                    <a:pt x="108" y="178"/>
                  </a:lnTo>
                  <a:lnTo>
                    <a:pt x="101" y="184"/>
                  </a:lnTo>
                  <a:lnTo>
                    <a:pt x="95" y="191"/>
                  </a:lnTo>
                  <a:lnTo>
                    <a:pt x="89" y="201"/>
                  </a:lnTo>
                  <a:lnTo>
                    <a:pt x="84" y="213"/>
                  </a:lnTo>
                  <a:lnTo>
                    <a:pt x="79" y="226"/>
                  </a:lnTo>
                  <a:lnTo>
                    <a:pt x="76" y="240"/>
                  </a:lnTo>
                  <a:lnTo>
                    <a:pt x="73" y="254"/>
                  </a:lnTo>
                  <a:lnTo>
                    <a:pt x="71" y="269"/>
                  </a:lnTo>
                  <a:lnTo>
                    <a:pt x="70" y="285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33"/>
            <p:cNvSpPr>
              <a:spLocks noEditPoints="1"/>
            </p:cNvSpPr>
            <p:nvPr/>
          </p:nvSpPr>
          <p:spPr bwMode="auto">
            <a:xfrm>
              <a:off x="5293" y="276"/>
              <a:ext cx="217" cy="145"/>
            </a:xfrm>
            <a:custGeom>
              <a:avLst/>
              <a:gdLst>
                <a:gd name="T0" fmla="*/ 0 w 652"/>
                <a:gd name="T1" fmla="*/ 0 h 436"/>
                <a:gd name="T2" fmla="*/ 0 w 652"/>
                <a:gd name="T3" fmla="*/ 0 h 436"/>
                <a:gd name="T4" fmla="*/ 0 w 652"/>
                <a:gd name="T5" fmla="*/ 0 h 436"/>
                <a:gd name="T6" fmla="*/ 0 w 652"/>
                <a:gd name="T7" fmla="*/ 0 h 436"/>
                <a:gd name="T8" fmla="*/ 0 w 652"/>
                <a:gd name="T9" fmla="*/ 0 h 436"/>
                <a:gd name="T10" fmla="*/ 0 w 652"/>
                <a:gd name="T11" fmla="*/ 0 h 436"/>
                <a:gd name="T12" fmla="*/ 0 w 652"/>
                <a:gd name="T13" fmla="*/ 0 h 436"/>
                <a:gd name="T14" fmla="*/ 0 w 652"/>
                <a:gd name="T15" fmla="*/ 0 h 436"/>
                <a:gd name="T16" fmla="*/ 0 w 652"/>
                <a:gd name="T17" fmla="*/ 0 h 436"/>
                <a:gd name="T18" fmla="*/ 0 w 652"/>
                <a:gd name="T19" fmla="*/ 0 h 436"/>
                <a:gd name="T20" fmla="*/ 0 w 652"/>
                <a:gd name="T21" fmla="*/ 0 h 436"/>
                <a:gd name="T22" fmla="*/ 0 w 652"/>
                <a:gd name="T23" fmla="*/ 0 h 436"/>
                <a:gd name="T24" fmla="*/ 0 w 652"/>
                <a:gd name="T25" fmla="*/ 0 h 436"/>
                <a:gd name="T26" fmla="*/ 0 w 652"/>
                <a:gd name="T27" fmla="*/ 0 h 436"/>
                <a:gd name="T28" fmla="*/ 0 w 652"/>
                <a:gd name="T29" fmla="*/ 0 h 436"/>
                <a:gd name="T30" fmla="*/ 0 w 652"/>
                <a:gd name="T31" fmla="*/ 0 h 436"/>
                <a:gd name="T32" fmla="*/ 0 w 652"/>
                <a:gd name="T33" fmla="*/ 0 h 436"/>
                <a:gd name="T34" fmla="*/ 0 w 652"/>
                <a:gd name="T35" fmla="*/ 0 h 436"/>
                <a:gd name="T36" fmla="*/ 0 w 652"/>
                <a:gd name="T37" fmla="*/ 0 h 436"/>
                <a:gd name="T38" fmla="*/ 0 w 652"/>
                <a:gd name="T39" fmla="*/ 0 h 436"/>
                <a:gd name="T40" fmla="*/ 0 w 652"/>
                <a:gd name="T41" fmla="*/ 0 h 436"/>
                <a:gd name="T42" fmla="*/ 0 w 652"/>
                <a:gd name="T43" fmla="*/ 0 h 436"/>
                <a:gd name="T44" fmla="*/ 0 w 652"/>
                <a:gd name="T45" fmla="*/ 0 h 436"/>
                <a:gd name="T46" fmla="*/ 0 w 652"/>
                <a:gd name="T47" fmla="*/ 0 h 436"/>
                <a:gd name="T48" fmla="*/ 0 w 652"/>
                <a:gd name="T49" fmla="*/ 0 h 436"/>
                <a:gd name="T50" fmla="*/ 0 w 652"/>
                <a:gd name="T51" fmla="*/ 0 h 436"/>
                <a:gd name="T52" fmla="*/ 0 w 652"/>
                <a:gd name="T53" fmla="*/ 0 h 436"/>
                <a:gd name="T54" fmla="*/ 0 w 652"/>
                <a:gd name="T55" fmla="*/ 0 h 436"/>
                <a:gd name="T56" fmla="*/ 0 w 652"/>
                <a:gd name="T57" fmla="*/ 0 h 436"/>
                <a:gd name="T58" fmla="*/ 0 w 652"/>
                <a:gd name="T59" fmla="*/ 0 h 436"/>
                <a:gd name="T60" fmla="*/ 0 w 652"/>
                <a:gd name="T61" fmla="*/ 0 h 436"/>
                <a:gd name="T62" fmla="*/ 0 w 652"/>
                <a:gd name="T63" fmla="*/ 0 h 436"/>
                <a:gd name="T64" fmla="*/ 0 w 652"/>
                <a:gd name="T65" fmla="*/ 0 h 436"/>
                <a:gd name="T66" fmla="*/ 0 w 652"/>
                <a:gd name="T67" fmla="*/ 0 h 436"/>
                <a:gd name="T68" fmla="*/ 0 w 652"/>
                <a:gd name="T69" fmla="*/ 0 h 436"/>
                <a:gd name="T70" fmla="*/ 0 w 652"/>
                <a:gd name="T71" fmla="*/ 0 h 436"/>
                <a:gd name="T72" fmla="*/ 0 w 652"/>
                <a:gd name="T73" fmla="*/ 0 h 436"/>
                <a:gd name="T74" fmla="*/ 0 w 652"/>
                <a:gd name="T75" fmla="*/ 0 h 436"/>
                <a:gd name="T76" fmla="*/ 0 w 652"/>
                <a:gd name="T77" fmla="*/ 0 h 436"/>
                <a:gd name="T78" fmla="*/ 0 w 652"/>
                <a:gd name="T79" fmla="*/ 0 h 436"/>
                <a:gd name="T80" fmla="*/ 0 w 652"/>
                <a:gd name="T81" fmla="*/ 0 h 436"/>
                <a:gd name="T82" fmla="*/ 0 w 652"/>
                <a:gd name="T83" fmla="*/ 0 h 436"/>
                <a:gd name="T84" fmla="*/ 0 w 652"/>
                <a:gd name="T85" fmla="*/ 0 h 436"/>
                <a:gd name="T86" fmla="*/ 0 w 652"/>
                <a:gd name="T87" fmla="*/ 0 h 436"/>
                <a:gd name="T88" fmla="*/ 0 w 652"/>
                <a:gd name="T89" fmla="*/ 0 h 436"/>
                <a:gd name="T90" fmla="*/ 0 w 652"/>
                <a:gd name="T91" fmla="*/ 0 h 436"/>
                <a:gd name="T92" fmla="*/ 0 w 652"/>
                <a:gd name="T93" fmla="*/ 0 h 436"/>
                <a:gd name="T94" fmla="*/ 0 w 652"/>
                <a:gd name="T95" fmla="*/ 0 h 436"/>
                <a:gd name="T96" fmla="*/ 0 w 652"/>
                <a:gd name="T97" fmla="*/ 0 h 436"/>
                <a:gd name="T98" fmla="*/ 0 w 652"/>
                <a:gd name="T99" fmla="*/ 0 h 436"/>
                <a:gd name="T100" fmla="*/ 0 w 652"/>
                <a:gd name="T101" fmla="*/ 0 h 436"/>
                <a:gd name="T102" fmla="*/ 0 w 652"/>
                <a:gd name="T103" fmla="*/ 0 h 436"/>
                <a:gd name="T104" fmla="*/ 0 w 652"/>
                <a:gd name="T105" fmla="*/ 0 h 436"/>
                <a:gd name="T106" fmla="*/ 0 w 652"/>
                <a:gd name="T107" fmla="*/ 0 h 436"/>
                <a:gd name="T108" fmla="*/ 0 w 652"/>
                <a:gd name="T109" fmla="*/ 0 h 436"/>
                <a:gd name="T110" fmla="*/ 0 w 652"/>
                <a:gd name="T111" fmla="*/ 0 h 436"/>
                <a:gd name="T112" fmla="*/ 0 w 652"/>
                <a:gd name="T113" fmla="*/ 0 h 436"/>
                <a:gd name="T114" fmla="*/ 0 w 652"/>
                <a:gd name="T115" fmla="*/ 0 h 436"/>
                <a:gd name="T116" fmla="*/ 0 w 652"/>
                <a:gd name="T117" fmla="*/ 0 h 436"/>
                <a:gd name="T118" fmla="*/ 0 w 652"/>
                <a:gd name="T119" fmla="*/ 0 h 4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2"/>
                <a:gd name="T181" fmla="*/ 0 h 436"/>
                <a:gd name="T182" fmla="*/ 652 w 652"/>
                <a:gd name="T183" fmla="*/ 436 h 4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2" h="436">
                  <a:moveTo>
                    <a:pt x="24" y="188"/>
                  </a:moveTo>
                  <a:lnTo>
                    <a:pt x="24" y="165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17" y="131"/>
                  </a:lnTo>
                  <a:lnTo>
                    <a:pt x="15" y="129"/>
                  </a:lnTo>
                  <a:lnTo>
                    <a:pt x="12" y="127"/>
                  </a:lnTo>
                  <a:lnTo>
                    <a:pt x="9" y="125"/>
                  </a:lnTo>
                  <a:lnTo>
                    <a:pt x="4" y="123"/>
                  </a:lnTo>
                  <a:lnTo>
                    <a:pt x="4" y="107"/>
                  </a:lnTo>
                  <a:lnTo>
                    <a:pt x="93" y="107"/>
                  </a:lnTo>
                  <a:lnTo>
                    <a:pt x="93" y="145"/>
                  </a:lnTo>
                  <a:lnTo>
                    <a:pt x="100" y="135"/>
                  </a:lnTo>
                  <a:lnTo>
                    <a:pt x="107" y="126"/>
                  </a:lnTo>
                  <a:lnTo>
                    <a:pt x="117" y="118"/>
                  </a:lnTo>
                  <a:lnTo>
                    <a:pt x="127" y="111"/>
                  </a:lnTo>
                  <a:lnTo>
                    <a:pt x="137" y="104"/>
                  </a:lnTo>
                  <a:lnTo>
                    <a:pt x="148" y="100"/>
                  </a:lnTo>
                  <a:lnTo>
                    <a:pt x="160" y="98"/>
                  </a:lnTo>
                  <a:lnTo>
                    <a:pt x="171" y="96"/>
                  </a:lnTo>
                  <a:lnTo>
                    <a:pt x="176" y="98"/>
                  </a:lnTo>
                  <a:lnTo>
                    <a:pt x="182" y="99"/>
                  </a:lnTo>
                  <a:lnTo>
                    <a:pt x="187" y="101"/>
                  </a:lnTo>
                  <a:lnTo>
                    <a:pt x="191" y="103"/>
                  </a:lnTo>
                  <a:lnTo>
                    <a:pt x="197" y="106"/>
                  </a:lnTo>
                  <a:lnTo>
                    <a:pt x="201" y="109"/>
                  </a:lnTo>
                  <a:lnTo>
                    <a:pt x="205" y="114"/>
                  </a:lnTo>
                  <a:lnTo>
                    <a:pt x="209" y="119"/>
                  </a:lnTo>
                  <a:lnTo>
                    <a:pt x="213" y="126"/>
                  </a:lnTo>
                  <a:lnTo>
                    <a:pt x="216" y="132"/>
                  </a:lnTo>
                  <a:lnTo>
                    <a:pt x="218" y="141"/>
                  </a:lnTo>
                  <a:lnTo>
                    <a:pt x="220" y="149"/>
                  </a:lnTo>
                  <a:lnTo>
                    <a:pt x="223" y="159"/>
                  </a:lnTo>
                  <a:lnTo>
                    <a:pt x="224" y="169"/>
                  </a:lnTo>
                  <a:lnTo>
                    <a:pt x="225" y="181"/>
                  </a:lnTo>
                  <a:lnTo>
                    <a:pt x="225" y="194"/>
                  </a:lnTo>
                  <a:lnTo>
                    <a:pt x="225" y="365"/>
                  </a:lnTo>
                  <a:lnTo>
                    <a:pt x="225" y="379"/>
                  </a:lnTo>
                  <a:lnTo>
                    <a:pt x="226" y="389"/>
                  </a:lnTo>
                  <a:lnTo>
                    <a:pt x="227" y="396"/>
                  </a:lnTo>
                  <a:lnTo>
                    <a:pt x="228" y="400"/>
                  </a:lnTo>
                  <a:lnTo>
                    <a:pt x="231" y="403"/>
                  </a:lnTo>
                  <a:lnTo>
                    <a:pt x="235" y="404"/>
                  </a:lnTo>
                  <a:lnTo>
                    <a:pt x="241" y="406"/>
                  </a:lnTo>
                  <a:lnTo>
                    <a:pt x="249" y="409"/>
                  </a:lnTo>
                  <a:lnTo>
                    <a:pt x="249" y="422"/>
                  </a:lnTo>
                  <a:lnTo>
                    <a:pt x="136" y="422"/>
                  </a:lnTo>
                  <a:lnTo>
                    <a:pt x="136" y="409"/>
                  </a:lnTo>
                  <a:lnTo>
                    <a:pt x="145" y="405"/>
                  </a:lnTo>
                  <a:lnTo>
                    <a:pt x="150" y="401"/>
                  </a:lnTo>
                  <a:lnTo>
                    <a:pt x="155" y="397"/>
                  </a:lnTo>
                  <a:lnTo>
                    <a:pt x="157" y="391"/>
                  </a:lnTo>
                  <a:lnTo>
                    <a:pt x="159" y="379"/>
                  </a:lnTo>
                  <a:lnTo>
                    <a:pt x="159" y="365"/>
                  </a:lnTo>
                  <a:lnTo>
                    <a:pt x="159" y="204"/>
                  </a:lnTo>
                  <a:lnTo>
                    <a:pt x="158" y="188"/>
                  </a:lnTo>
                  <a:lnTo>
                    <a:pt x="156" y="175"/>
                  </a:lnTo>
                  <a:lnTo>
                    <a:pt x="152" y="166"/>
                  </a:lnTo>
                  <a:lnTo>
                    <a:pt x="149" y="158"/>
                  </a:lnTo>
                  <a:lnTo>
                    <a:pt x="144" y="152"/>
                  </a:lnTo>
                  <a:lnTo>
                    <a:pt x="139" y="148"/>
                  </a:lnTo>
                  <a:lnTo>
                    <a:pt x="133" y="147"/>
                  </a:lnTo>
                  <a:lnTo>
                    <a:pt x="128" y="147"/>
                  </a:lnTo>
                  <a:lnTo>
                    <a:pt x="121" y="148"/>
                  </a:lnTo>
                  <a:lnTo>
                    <a:pt x="116" y="152"/>
                  </a:lnTo>
                  <a:lnTo>
                    <a:pt x="110" y="155"/>
                  </a:lnTo>
                  <a:lnTo>
                    <a:pt x="105" y="160"/>
                  </a:lnTo>
                  <a:lnTo>
                    <a:pt x="101" y="165"/>
                  </a:lnTo>
                  <a:lnTo>
                    <a:pt x="97" y="171"/>
                  </a:lnTo>
                  <a:lnTo>
                    <a:pt x="94" y="176"/>
                  </a:lnTo>
                  <a:lnTo>
                    <a:pt x="93" y="183"/>
                  </a:lnTo>
                  <a:lnTo>
                    <a:pt x="93" y="360"/>
                  </a:lnTo>
                  <a:lnTo>
                    <a:pt x="93" y="374"/>
                  </a:lnTo>
                  <a:lnTo>
                    <a:pt x="94" y="384"/>
                  </a:lnTo>
                  <a:lnTo>
                    <a:pt x="95" y="390"/>
                  </a:lnTo>
                  <a:lnTo>
                    <a:pt x="97" y="396"/>
                  </a:lnTo>
                  <a:lnTo>
                    <a:pt x="103" y="402"/>
                  </a:lnTo>
                  <a:lnTo>
                    <a:pt x="112" y="409"/>
                  </a:lnTo>
                  <a:lnTo>
                    <a:pt x="112" y="422"/>
                  </a:lnTo>
                  <a:lnTo>
                    <a:pt x="0" y="422"/>
                  </a:lnTo>
                  <a:lnTo>
                    <a:pt x="0" y="409"/>
                  </a:lnTo>
                  <a:lnTo>
                    <a:pt x="9" y="405"/>
                  </a:lnTo>
                  <a:lnTo>
                    <a:pt x="15" y="401"/>
                  </a:lnTo>
                  <a:lnTo>
                    <a:pt x="20" y="397"/>
                  </a:lnTo>
                  <a:lnTo>
                    <a:pt x="22" y="391"/>
                  </a:lnTo>
                  <a:lnTo>
                    <a:pt x="24" y="379"/>
                  </a:lnTo>
                  <a:lnTo>
                    <a:pt x="24" y="365"/>
                  </a:lnTo>
                  <a:lnTo>
                    <a:pt x="24" y="188"/>
                  </a:lnTo>
                  <a:close/>
                  <a:moveTo>
                    <a:pt x="281" y="371"/>
                  </a:moveTo>
                  <a:lnTo>
                    <a:pt x="281" y="145"/>
                  </a:lnTo>
                  <a:lnTo>
                    <a:pt x="257" y="145"/>
                  </a:lnTo>
                  <a:lnTo>
                    <a:pt x="257" y="123"/>
                  </a:lnTo>
                  <a:lnTo>
                    <a:pt x="269" y="109"/>
                  </a:lnTo>
                  <a:lnTo>
                    <a:pt x="279" y="95"/>
                  </a:lnTo>
                  <a:lnTo>
                    <a:pt x="290" y="80"/>
                  </a:lnTo>
                  <a:lnTo>
                    <a:pt x="299" y="65"/>
                  </a:lnTo>
                  <a:lnTo>
                    <a:pt x="318" y="33"/>
                  </a:lnTo>
                  <a:lnTo>
                    <a:pt x="335" y="0"/>
                  </a:lnTo>
                  <a:lnTo>
                    <a:pt x="347" y="0"/>
                  </a:lnTo>
                  <a:lnTo>
                    <a:pt x="347" y="112"/>
                  </a:lnTo>
                  <a:lnTo>
                    <a:pt x="393" y="112"/>
                  </a:lnTo>
                  <a:lnTo>
                    <a:pt x="393" y="145"/>
                  </a:lnTo>
                  <a:lnTo>
                    <a:pt x="347" y="145"/>
                  </a:lnTo>
                  <a:lnTo>
                    <a:pt x="347" y="354"/>
                  </a:lnTo>
                  <a:lnTo>
                    <a:pt x="347" y="365"/>
                  </a:lnTo>
                  <a:lnTo>
                    <a:pt x="348" y="374"/>
                  </a:lnTo>
                  <a:lnTo>
                    <a:pt x="349" y="382"/>
                  </a:lnTo>
                  <a:lnTo>
                    <a:pt x="351" y="388"/>
                  </a:lnTo>
                  <a:lnTo>
                    <a:pt x="353" y="392"/>
                  </a:lnTo>
                  <a:lnTo>
                    <a:pt x="355" y="396"/>
                  </a:lnTo>
                  <a:lnTo>
                    <a:pt x="358" y="397"/>
                  </a:lnTo>
                  <a:lnTo>
                    <a:pt x="361" y="397"/>
                  </a:lnTo>
                  <a:lnTo>
                    <a:pt x="364" y="396"/>
                  </a:lnTo>
                  <a:lnTo>
                    <a:pt x="368" y="393"/>
                  </a:lnTo>
                  <a:lnTo>
                    <a:pt x="372" y="390"/>
                  </a:lnTo>
                  <a:lnTo>
                    <a:pt x="376" y="386"/>
                  </a:lnTo>
                  <a:lnTo>
                    <a:pt x="385" y="375"/>
                  </a:lnTo>
                  <a:lnTo>
                    <a:pt x="393" y="360"/>
                  </a:lnTo>
                  <a:lnTo>
                    <a:pt x="404" y="371"/>
                  </a:lnTo>
                  <a:lnTo>
                    <a:pt x="394" y="389"/>
                  </a:lnTo>
                  <a:lnTo>
                    <a:pt x="385" y="404"/>
                  </a:lnTo>
                  <a:lnTo>
                    <a:pt x="379" y="411"/>
                  </a:lnTo>
                  <a:lnTo>
                    <a:pt x="374" y="416"/>
                  </a:lnTo>
                  <a:lnTo>
                    <a:pt x="370" y="422"/>
                  </a:lnTo>
                  <a:lnTo>
                    <a:pt x="364" y="425"/>
                  </a:lnTo>
                  <a:lnTo>
                    <a:pt x="359" y="429"/>
                  </a:lnTo>
                  <a:lnTo>
                    <a:pt x="353" y="431"/>
                  </a:lnTo>
                  <a:lnTo>
                    <a:pt x="348" y="433"/>
                  </a:lnTo>
                  <a:lnTo>
                    <a:pt x="344" y="435"/>
                  </a:lnTo>
                  <a:lnTo>
                    <a:pt x="338" y="436"/>
                  </a:lnTo>
                  <a:lnTo>
                    <a:pt x="333" y="436"/>
                  </a:lnTo>
                  <a:lnTo>
                    <a:pt x="328" y="436"/>
                  </a:lnTo>
                  <a:lnTo>
                    <a:pt x="324" y="435"/>
                  </a:lnTo>
                  <a:lnTo>
                    <a:pt x="314" y="431"/>
                  </a:lnTo>
                  <a:lnTo>
                    <a:pt x="307" y="426"/>
                  </a:lnTo>
                  <a:lnTo>
                    <a:pt x="299" y="419"/>
                  </a:lnTo>
                  <a:lnTo>
                    <a:pt x="293" y="412"/>
                  </a:lnTo>
                  <a:lnTo>
                    <a:pt x="289" y="403"/>
                  </a:lnTo>
                  <a:lnTo>
                    <a:pt x="284" y="392"/>
                  </a:lnTo>
                  <a:lnTo>
                    <a:pt x="282" y="382"/>
                  </a:lnTo>
                  <a:lnTo>
                    <a:pt x="281" y="371"/>
                  </a:lnTo>
                  <a:close/>
                  <a:moveTo>
                    <a:pt x="537" y="103"/>
                  </a:moveTo>
                  <a:lnTo>
                    <a:pt x="523" y="103"/>
                  </a:lnTo>
                  <a:lnTo>
                    <a:pt x="507" y="106"/>
                  </a:lnTo>
                  <a:lnTo>
                    <a:pt x="498" y="108"/>
                  </a:lnTo>
                  <a:lnTo>
                    <a:pt x="490" y="111"/>
                  </a:lnTo>
                  <a:lnTo>
                    <a:pt x="482" y="114"/>
                  </a:lnTo>
                  <a:lnTo>
                    <a:pt x="474" y="118"/>
                  </a:lnTo>
                  <a:lnTo>
                    <a:pt x="467" y="122"/>
                  </a:lnTo>
                  <a:lnTo>
                    <a:pt x="459" y="128"/>
                  </a:lnTo>
                  <a:lnTo>
                    <a:pt x="454" y="133"/>
                  </a:lnTo>
                  <a:lnTo>
                    <a:pt x="448" y="141"/>
                  </a:lnTo>
                  <a:lnTo>
                    <a:pt x="443" y="148"/>
                  </a:lnTo>
                  <a:lnTo>
                    <a:pt x="440" y="157"/>
                  </a:lnTo>
                  <a:lnTo>
                    <a:pt x="438" y="167"/>
                  </a:lnTo>
                  <a:lnTo>
                    <a:pt x="438" y="176"/>
                  </a:lnTo>
                  <a:lnTo>
                    <a:pt x="438" y="187"/>
                  </a:lnTo>
                  <a:lnTo>
                    <a:pt x="440" y="197"/>
                  </a:lnTo>
                  <a:lnTo>
                    <a:pt x="443" y="204"/>
                  </a:lnTo>
                  <a:lnTo>
                    <a:pt x="447" y="211"/>
                  </a:lnTo>
                  <a:lnTo>
                    <a:pt x="453" y="216"/>
                  </a:lnTo>
                  <a:lnTo>
                    <a:pt x="458" y="221"/>
                  </a:lnTo>
                  <a:lnTo>
                    <a:pt x="463" y="223"/>
                  </a:lnTo>
                  <a:lnTo>
                    <a:pt x="470" y="224"/>
                  </a:lnTo>
                  <a:lnTo>
                    <a:pt x="475" y="225"/>
                  </a:lnTo>
                  <a:lnTo>
                    <a:pt x="482" y="223"/>
                  </a:lnTo>
                  <a:lnTo>
                    <a:pt x="487" y="221"/>
                  </a:lnTo>
                  <a:lnTo>
                    <a:pt x="492" y="217"/>
                  </a:lnTo>
                  <a:lnTo>
                    <a:pt x="496" y="212"/>
                  </a:lnTo>
                  <a:lnTo>
                    <a:pt x="499" y="206"/>
                  </a:lnTo>
                  <a:lnTo>
                    <a:pt x="501" y="197"/>
                  </a:lnTo>
                  <a:lnTo>
                    <a:pt x="502" y="188"/>
                  </a:lnTo>
                  <a:lnTo>
                    <a:pt x="501" y="183"/>
                  </a:lnTo>
                  <a:lnTo>
                    <a:pt x="500" y="177"/>
                  </a:lnTo>
                  <a:lnTo>
                    <a:pt x="498" y="173"/>
                  </a:lnTo>
                  <a:lnTo>
                    <a:pt x="496" y="169"/>
                  </a:lnTo>
                  <a:lnTo>
                    <a:pt x="492" y="159"/>
                  </a:lnTo>
                  <a:lnTo>
                    <a:pt x="487" y="150"/>
                  </a:lnTo>
                  <a:lnTo>
                    <a:pt x="485" y="147"/>
                  </a:lnTo>
                  <a:lnTo>
                    <a:pt x="485" y="143"/>
                  </a:lnTo>
                  <a:lnTo>
                    <a:pt x="485" y="139"/>
                  </a:lnTo>
                  <a:lnTo>
                    <a:pt x="486" y="134"/>
                  </a:lnTo>
                  <a:lnTo>
                    <a:pt x="489" y="130"/>
                  </a:lnTo>
                  <a:lnTo>
                    <a:pt x="493" y="127"/>
                  </a:lnTo>
                  <a:lnTo>
                    <a:pt x="499" y="122"/>
                  </a:lnTo>
                  <a:lnTo>
                    <a:pt x="507" y="118"/>
                  </a:lnTo>
                  <a:lnTo>
                    <a:pt x="520" y="117"/>
                  </a:lnTo>
                  <a:lnTo>
                    <a:pt x="530" y="118"/>
                  </a:lnTo>
                  <a:lnTo>
                    <a:pt x="535" y="119"/>
                  </a:lnTo>
                  <a:lnTo>
                    <a:pt x="539" y="120"/>
                  </a:lnTo>
                  <a:lnTo>
                    <a:pt x="543" y="122"/>
                  </a:lnTo>
                  <a:lnTo>
                    <a:pt x="547" y="125"/>
                  </a:lnTo>
                  <a:lnTo>
                    <a:pt x="549" y="128"/>
                  </a:lnTo>
                  <a:lnTo>
                    <a:pt x="551" y="131"/>
                  </a:lnTo>
                  <a:lnTo>
                    <a:pt x="553" y="135"/>
                  </a:lnTo>
                  <a:lnTo>
                    <a:pt x="554" y="140"/>
                  </a:lnTo>
                  <a:lnTo>
                    <a:pt x="556" y="149"/>
                  </a:lnTo>
                  <a:lnTo>
                    <a:pt x="557" y="160"/>
                  </a:lnTo>
                  <a:lnTo>
                    <a:pt x="557" y="231"/>
                  </a:lnTo>
                  <a:lnTo>
                    <a:pt x="532" y="240"/>
                  </a:lnTo>
                  <a:lnTo>
                    <a:pt x="508" y="251"/>
                  </a:lnTo>
                  <a:lnTo>
                    <a:pt x="496" y="257"/>
                  </a:lnTo>
                  <a:lnTo>
                    <a:pt x="485" y="264"/>
                  </a:lnTo>
                  <a:lnTo>
                    <a:pt x="474" y="271"/>
                  </a:lnTo>
                  <a:lnTo>
                    <a:pt x="465" y="279"/>
                  </a:lnTo>
                  <a:lnTo>
                    <a:pt x="456" y="288"/>
                  </a:lnTo>
                  <a:lnTo>
                    <a:pt x="447" y="296"/>
                  </a:lnTo>
                  <a:lnTo>
                    <a:pt x="441" y="306"/>
                  </a:lnTo>
                  <a:lnTo>
                    <a:pt x="434" y="316"/>
                  </a:lnTo>
                  <a:lnTo>
                    <a:pt x="430" y="327"/>
                  </a:lnTo>
                  <a:lnTo>
                    <a:pt x="427" y="337"/>
                  </a:lnTo>
                  <a:lnTo>
                    <a:pt x="426" y="348"/>
                  </a:lnTo>
                  <a:lnTo>
                    <a:pt x="426" y="360"/>
                  </a:lnTo>
                  <a:lnTo>
                    <a:pt x="427" y="376"/>
                  </a:lnTo>
                  <a:lnTo>
                    <a:pt x="430" y="389"/>
                  </a:lnTo>
                  <a:lnTo>
                    <a:pt x="434" y="401"/>
                  </a:lnTo>
                  <a:lnTo>
                    <a:pt x="440" y="411"/>
                  </a:lnTo>
                  <a:lnTo>
                    <a:pt x="446" y="418"/>
                  </a:lnTo>
                  <a:lnTo>
                    <a:pt x="454" y="424"/>
                  </a:lnTo>
                  <a:lnTo>
                    <a:pt x="462" y="428"/>
                  </a:lnTo>
                  <a:lnTo>
                    <a:pt x="472" y="430"/>
                  </a:lnTo>
                  <a:lnTo>
                    <a:pt x="482" y="431"/>
                  </a:lnTo>
                  <a:lnTo>
                    <a:pt x="493" y="430"/>
                  </a:lnTo>
                  <a:lnTo>
                    <a:pt x="502" y="427"/>
                  </a:lnTo>
                  <a:lnTo>
                    <a:pt x="514" y="423"/>
                  </a:lnTo>
                  <a:lnTo>
                    <a:pt x="525" y="417"/>
                  </a:lnTo>
                  <a:lnTo>
                    <a:pt x="536" y="410"/>
                  </a:lnTo>
                  <a:lnTo>
                    <a:pt x="547" y="402"/>
                  </a:lnTo>
                  <a:lnTo>
                    <a:pt x="557" y="391"/>
                  </a:lnTo>
                  <a:lnTo>
                    <a:pt x="560" y="399"/>
                  </a:lnTo>
                  <a:lnTo>
                    <a:pt x="562" y="404"/>
                  </a:lnTo>
                  <a:lnTo>
                    <a:pt x="565" y="410"/>
                  </a:lnTo>
                  <a:lnTo>
                    <a:pt x="568" y="415"/>
                  </a:lnTo>
                  <a:lnTo>
                    <a:pt x="571" y="418"/>
                  </a:lnTo>
                  <a:lnTo>
                    <a:pt x="575" y="422"/>
                  </a:lnTo>
                  <a:lnTo>
                    <a:pt x="578" y="425"/>
                  </a:lnTo>
                  <a:lnTo>
                    <a:pt x="582" y="426"/>
                  </a:lnTo>
                  <a:lnTo>
                    <a:pt x="590" y="429"/>
                  </a:lnTo>
                  <a:lnTo>
                    <a:pt x="598" y="429"/>
                  </a:lnTo>
                  <a:lnTo>
                    <a:pt x="607" y="428"/>
                  </a:lnTo>
                  <a:lnTo>
                    <a:pt x="615" y="426"/>
                  </a:lnTo>
                  <a:lnTo>
                    <a:pt x="623" y="423"/>
                  </a:lnTo>
                  <a:lnTo>
                    <a:pt x="631" y="418"/>
                  </a:lnTo>
                  <a:lnTo>
                    <a:pt x="637" y="414"/>
                  </a:lnTo>
                  <a:lnTo>
                    <a:pt x="643" y="410"/>
                  </a:lnTo>
                  <a:lnTo>
                    <a:pt x="647" y="405"/>
                  </a:lnTo>
                  <a:lnTo>
                    <a:pt x="651" y="401"/>
                  </a:lnTo>
                  <a:lnTo>
                    <a:pt x="652" y="399"/>
                  </a:lnTo>
                  <a:lnTo>
                    <a:pt x="652" y="397"/>
                  </a:lnTo>
                  <a:lnTo>
                    <a:pt x="646" y="381"/>
                  </a:lnTo>
                  <a:lnTo>
                    <a:pt x="642" y="385"/>
                  </a:lnTo>
                  <a:lnTo>
                    <a:pt x="637" y="387"/>
                  </a:lnTo>
                  <a:lnTo>
                    <a:pt x="633" y="389"/>
                  </a:lnTo>
                  <a:lnTo>
                    <a:pt x="630" y="389"/>
                  </a:lnTo>
                  <a:lnTo>
                    <a:pt x="627" y="387"/>
                  </a:lnTo>
                  <a:lnTo>
                    <a:pt x="624" y="383"/>
                  </a:lnTo>
                  <a:lnTo>
                    <a:pt x="623" y="375"/>
                  </a:lnTo>
                  <a:lnTo>
                    <a:pt x="622" y="365"/>
                  </a:lnTo>
                  <a:lnTo>
                    <a:pt x="622" y="214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22" y="176"/>
                  </a:lnTo>
                  <a:lnTo>
                    <a:pt x="621" y="166"/>
                  </a:lnTo>
                  <a:lnTo>
                    <a:pt x="619" y="156"/>
                  </a:lnTo>
                  <a:lnTo>
                    <a:pt x="617" y="146"/>
                  </a:lnTo>
                  <a:lnTo>
                    <a:pt x="614" y="139"/>
                  </a:lnTo>
                  <a:lnTo>
                    <a:pt x="609" y="131"/>
                  </a:lnTo>
                  <a:lnTo>
                    <a:pt x="604" y="125"/>
                  </a:lnTo>
                  <a:lnTo>
                    <a:pt x="597" y="118"/>
                  </a:lnTo>
                  <a:lnTo>
                    <a:pt x="590" y="114"/>
                  </a:lnTo>
                  <a:lnTo>
                    <a:pt x="582" y="109"/>
                  </a:lnTo>
                  <a:lnTo>
                    <a:pt x="573" y="106"/>
                  </a:lnTo>
                  <a:lnTo>
                    <a:pt x="562" y="104"/>
                  </a:lnTo>
                  <a:lnTo>
                    <a:pt x="550" y="103"/>
                  </a:lnTo>
                  <a:lnTo>
                    <a:pt x="537" y="103"/>
                  </a:lnTo>
                  <a:close/>
                  <a:moveTo>
                    <a:pt x="557" y="354"/>
                  </a:moveTo>
                  <a:lnTo>
                    <a:pt x="549" y="364"/>
                  </a:lnTo>
                  <a:lnTo>
                    <a:pt x="541" y="372"/>
                  </a:lnTo>
                  <a:lnTo>
                    <a:pt x="534" y="377"/>
                  </a:lnTo>
                  <a:lnTo>
                    <a:pt x="527" y="381"/>
                  </a:lnTo>
                  <a:lnTo>
                    <a:pt x="522" y="382"/>
                  </a:lnTo>
                  <a:lnTo>
                    <a:pt x="516" y="382"/>
                  </a:lnTo>
                  <a:lnTo>
                    <a:pt x="512" y="381"/>
                  </a:lnTo>
                  <a:lnTo>
                    <a:pt x="509" y="377"/>
                  </a:lnTo>
                  <a:lnTo>
                    <a:pt x="505" y="374"/>
                  </a:lnTo>
                  <a:lnTo>
                    <a:pt x="502" y="370"/>
                  </a:lnTo>
                  <a:lnTo>
                    <a:pt x="500" y="363"/>
                  </a:lnTo>
                  <a:lnTo>
                    <a:pt x="498" y="358"/>
                  </a:lnTo>
                  <a:lnTo>
                    <a:pt x="496" y="345"/>
                  </a:lnTo>
                  <a:lnTo>
                    <a:pt x="495" y="332"/>
                  </a:lnTo>
                  <a:lnTo>
                    <a:pt x="496" y="321"/>
                  </a:lnTo>
                  <a:lnTo>
                    <a:pt x="499" y="310"/>
                  </a:lnTo>
                  <a:lnTo>
                    <a:pt x="505" y="298"/>
                  </a:lnTo>
                  <a:lnTo>
                    <a:pt x="511" y="287"/>
                  </a:lnTo>
                  <a:lnTo>
                    <a:pt x="521" y="276"/>
                  </a:lnTo>
                  <a:lnTo>
                    <a:pt x="532" y="266"/>
                  </a:lnTo>
                  <a:lnTo>
                    <a:pt x="537" y="262"/>
                  </a:lnTo>
                  <a:lnTo>
                    <a:pt x="543" y="257"/>
                  </a:lnTo>
                  <a:lnTo>
                    <a:pt x="550" y="255"/>
                  </a:lnTo>
                  <a:lnTo>
                    <a:pt x="557" y="252"/>
                  </a:lnTo>
                  <a:lnTo>
                    <a:pt x="557" y="3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200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/>
              <a:t>REACH</a:t>
            </a:r>
            <a:r>
              <a:rPr lang="ka-GE" dirty="0"/>
              <a:t> რეგულაცია</a:t>
            </a:r>
            <a:r>
              <a:rPr lang="cs-CZ" dirty="0"/>
              <a:t>,</a:t>
            </a:r>
            <a:r>
              <a:rPr lang="ka-GE" dirty="0"/>
              <a:t> </a:t>
            </a:r>
            <a:r>
              <a:rPr lang="cs-CZ" dirty="0"/>
              <a:t>31</a:t>
            </a:r>
            <a:r>
              <a:rPr lang="ka-GE" dirty="0"/>
              <a:t>-ე მუხლი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63888" y="908720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b="1" dirty="0" smtClean="0"/>
          </a:p>
          <a:p>
            <a:pPr algn="ctr"/>
            <a:r>
              <a:rPr lang="ka-GE" b="1" dirty="0" smtClean="0"/>
              <a:t>უსაფრთხოების </a:t>
            </a:r>
            <a:r>
              <a:rPr lang="ka-GE" b="1" dirty="0"/>
              <a:t>ბართის შედგენა</a:t>
            </a:r>
            <a:endParaRPr lang="cs-CZ" b="1" dirty="0"/>
          </a:p>
          <a:p>
            <a:pPr algn="ctr"/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403648" y="17091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კი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745072" y="17091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არა</a:t>
            </a:r>
            <a:endParaRPr lang="cs-CZ" b="1" dirty="0"/>
          </a:p>
        </p:txBody>
      </p:sp>
      <p:cxnSp>
        <p:nvCxnSpPr>
          <p:cNvPr id="9" name="Zakřivená spojnice 8"/>
          <p:cNvCxnSpPr>
            <a:stCxn id="5" idx="1"/>
            <a:endCxn id="6" idx="0"/>
          </p:cNvCxnSpPr>
          <p:nvPr/>
        </p:nvCxnSpPr>
        <p:spPr>
          <a:xfrm rot="10800000" flipV="1">
            <a:off x="2411760" y="1232756"/>
            <a:ext cx="1152128" cy="47643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Zakřivená spojnice 9"/>
          <p:cNvCxnSpPr>
            <a:stCxn id="5" idx="3"/>
            <a:endCxn id="7" idx="0"/>
          </p:cNvCxnSpPr>
          <p:nvPr/>
        </p:nvCxnSpPr>
        <p:spPr>
          <a:xfrm>
            <a:off x="5580112" y="1232756"/>
            <a:ext cx="1173072" cy="476436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2706889" y="2808282"/>
            <a:ext cx="2016224" cy="1047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CLP</a:t>
            </a:r>
            <a:r>
              <a:rPr lang="ka-GE" b="1"/>
              <a:t>-ს მიხედვით კლასიფიცირებულია - „საშიში</a:t>
            </a:r>
            <a:endParaRPr lang="cs-CZ" b="1" dirty="0"/>
          </a:p>
        </p:txBody>
      </p:sp>
      <p:sp>
        <p:nvSpPr>
          <p:cNvPr id="23" name="Obdélník 22"/>
          <p:cNvSpPr/>
          <p:nvPr/>
        </p:nvSpPr>
        <p:spPr>
          <a:xfrm>
            <a:off x="5529520" y="4148287"/>
            <a:ext cx="1320488" cy="555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საგანი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25" name="Zakřivená spojnice 24"/>
          <p:cNvCxnSpPr>
            <a:stCxn id="7" idx="2"/>
            <a:endCxn id="22" idx="0"/>
          </p:cNvCxnSpPr>
          <p:nvPr/>
        </p:nvCxnSpPr>
        <p:spPr>
          <a:xfrm rot="5400000">
            <a:off x="5008584" y="1063682"/>
            <a:ext cx="451018" cy="303818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Zakřivená spojnice 25"/>
          <p:cNvCxnSpPr>
            <a:stCxn id="22" idx="3"/>
            <a:endCxn id="23" idx="0"/>
          </p:cNvCxnSpPr>
          <p:nvPr/>
        </p:nvCxnSpPr>
        <p:spPr>
          <a:xfrm>
            <a:off x="4723113" y="3332142"/>
            <a:ext cx="1466651" cy="816145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Zakřivená spojnice 26"/>
          <p:cNvCxnSpPr>
            <a:stCxn id="7" idx="2"/>
            <a:endCxn id="28" idx="0"/>
          </p:cNvCxnSpPr>
          <p:nvPr/>
        </p:nvCxnSpPr>
        <p:spPr>
          <a:xfrm rot="16200000" flipH="1">
            <a:off x="6781369" y="2329078"/>
            <a:ext cx="447687" cy="504057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6249129" y="2804951"/>
            <a:ext cx="2016224" cy="1047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CLP</a:t>
            </a:r>
            <a:r>
              <a:rPr lang="ka-GE" b="1"/>
              <a:t>-ს მიხედვით არ არის კლასიფიცირებული - „საშიში</a:t>
            </a:r>
            <a:endParaRPr lang="cs-CZ" b="1" dirty="0"/>
          </a:p>
        </p:txBody>
      </p:sp>
      <p:sp>
        <p:nvSpPr>
          <p:cNvPr id="29" name="Obdélník 28"/>
          <p:cNvSpPr/>
          <p:nvPr/>
        </p:nvSpPr>
        <p:spPr>
          <a:xfrm>
            <a:off x="4497966" y="4955092"/>
            <a:ext cx="2018250" cy="85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ადამიანის და ცხოველთა საკვები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689078" y="5182990"/>
            <a:ext cx="1594890" cy="766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სამედიცინო საშუალებები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33" name="Zakřivená spojnice 32"/>
          <p:cNvCxnSpPr>
            <a:stCxn id="22" idx="2"/>
            <a:endCxn id="29" idx="0"/>
          </p:cNvCxnSpPr>
          <p:nvPr/>
        </p:nvCxnSpPr>
        <p:spPr>
          <a:xfrm rot="16200000" flipH="1">
            <a:off x="4061501" y="3509502"/>
            <a:ext cx="1099090" cy="179209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Zakřivená spojnice 33"/>
          <p:cNvCxnSpPr>
            <a:stCxn id="22" idx="2"/>
            <a:endCxn id="30" idx="0"/>
          </p:cNvCxnSpPr>
          <p:nvPr/>
        </p:nvCxnSpPr>
        <p:spPr>
          <a:xfrm rot="5400000">
            <a:off x="2937268" y="4405257"/>
            <a:ext cx="1326988" cy="228478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755576" y="4865863"/>
            <a:ext cx="1707337" cy="719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კოსმეტიკური საშუალებები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05868" y="3785103"/>
            <a:ext cx="1896963" cy="799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ვეტერინარულისამკურნალო </a:t>
            </a:r>
            <a:r>
              <a:rPr lang="ka-GE" b="1" dirty="0">
                <a:solidFill>
                  <a:schemeClr val="bg1"/>
                </a:solidFill>
              </a:rPr>
              <a:t>საშუალებები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47943" y="2608113"/>
            <a:ext cx="1859379" cy="950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ადამიანის სამკურნალო საშუალებები  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52" name="Zakřivená spojnice 51"/>
          <p:cNvCxnSpPr>
            <a:stCxn id="22" idx="2"/>
            <a:endCxn id="37" idx="0"/>
          </p:cNvCxnSpPr>
          <p:nvPr/>
        </p:nvCxnSpPr>
        <p:spPr>
          <a:xfrm rot="5400000">
            <a:off x="2157193" y="3308054"/>
            <a:ext cx="1009861" cy="2105756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Zakřivená spojnice 52"/>
          <p:cNvCxnSpPr>
            <a:stCxn id="22" idx="1"/>
            <a:endCxn id="38" idx="3"/>
          </p:cNvCxnSpPr>
          <p:nvPr/>
        </p:nvCxnSpPr>
        <p:spPr>
          <a:xfrm rot="10800000" flipV="1">
            <a:off x="2202831" y="3332141"/>
            <a:ext cx="504058" cy="852919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Zakřivená spojnice 53"/>
          <p:cNvCxnSpPr>
            <a:stCxn id="22" idx="1"/>
            <a:endCxn id="39" idx="3"/>
          </p:cNvCxnSpPr>
          <p:nvPr/>
        </p:nvCxnSpPr>
        <p:spPr>
          <a:xfrm rot="10800000">
            <a:off x="2107323" y="3083368"/>
            <a:ext cx="599567" cy="248774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0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  <p:bldP spid="29" grpId="0" animBg="1"/>
      <p:bldP spid="30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ka-GE" sz="2400" dirty="0" smtClean="0"/>
              <a:t>უსაფრთხოების მონაცემთა ფურცლის სტრუქტურა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00000" y="908720"/>
            <a:ext cx="21600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ბართის დაყოფა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00000" y="2268000"/>
            <a:ext cx="2170800" cy="6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ნაწილი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Zakřivená spojnice 9"/>
          <p:cNvCxnSpPr>
            <a:stCxn id="5" idx="2"/>
            <a:endCxn id="7" idx="0"/>
          </p:cNvCxnSpPr>
          <p:nvPr/>
        </p:nvCxnSpPr>
        <p:spPr>
          <a:xfrm rot="16200000" flipH="1">
            <a:off x="4327096" y="1909696"/>
            <a:ext cx="711208" cy="54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3603600" y="3685183"/>
            <a:ext cx="2160000" cy="61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ქვენაწილი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Zakřivená spojnice 24"/>
          <p:cNvCxnSpPr>
            <a:stCxn id="7" idx="2"/>
            <a:endCxn id="22" idx="0"/>
          </p:cNvCxnSpPr>
          <p:nvPr/>
        </p:nvCxnSpPr>
        <p:spPr>
          <a:xfrm rot="5400000">
            <a:off x="4299909" y="3299691"/>
            <a:ext cx="769183" cy="18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3600000" y="5066366"/>
            <a:ext cx="2160000" cy="6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ინდივიდუალუ-რი დაყოფა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4" name="Zakřivená spojnice 33"/>
          <p:cNvCxnSpPr>
            <a:stCxn id="22" idx="2"/>
            <a:endCxn id="30" idx="0"/>
          </p:cNvCxnSpPr>
          <p:nvPr/>
        </p:nvCxnSpPr>
        <p:spPr>
          <a:xfrm rot="5400000">
            <a:off x="4297209" y="4679974"/>
            <a:ext cx="769183" cy="360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álný bublinový popisek 40"/>
          <p:cNvSpPr/>
          <p:nvPr/>
        </p:nvSpPr>
        <p:spPr>
          <a:xfrm>
            <a:off x="35664" y="908720"/>
            <a:ext cx="2664128" cy="1152128"/>
          </a:xfrm>
          <a:prstGeom prst="wedgeEllipseCallout">
            <a:avLst>
              <a:gd name="adj1" fmla="val 84236"/>
              <a:gd name="adj2" fmla="val 10293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უნდა მოიცავდეს ყველა 16 ნაწილს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Oválný bublinový popisek 44"/>
          <p:cNvSpPr/>
          <p:nvPr/>
        </p:nvSpPr>
        <p:spPr>
          <a:xfrm>
            <a:off x="5940152" y="1192315"/>
            <a:ext cx="3132120" cy="1723683"/>
          </a:xfrm>
          <a:prstGeom prst="wedgeEllipseCallout">
            <a:avLst>
              <a:gd name="adj1" fmla="val -66440"/>
              <a:gd name="adj2" fmla="val 9463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უნდა შეიცავდეს ყველა განსაზღვრულ ქვენაწილს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მე-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ნაწილის გარდა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Oválný bublinový popisek 45"/>
          <p:cNvSpPr/>
          <p:nvPr/>
        </p:nvSpPr>
        <p:spPr>
          <a:xfrm>
            <a:off x="77679" y="2492896"/>
            <a:ext cx="2664128" cy="1863262"/>
          </a:xfrm>
          <a:prstGeom prst="wedgeEllipseCallout">
            <a:avLst>
              <a:gd name="adj1" fmla="val 82156"/>
              <a:gd name="adj2" fmla="val 10920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ნაწილების ან ქვენაწილების დაყოფა საკუთარი მოსაზრებით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9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0" grpId="0" animBg="1"/>
      <p:bldP spid="41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vaatřiceticípá hvězda 10"/>
          <p:cNvSpPr>
            <a:spLocks noChangeAspect="1"/>
          </p:cNvSpPr>
          <p:nvPr/>
        </p:nvSpPr>
        <p:spPr>
          <a:xfrm>
            <a:off x="7282800" y="2268000"/>
            <a:ext cx="1800000" cy="1800000"/>
          </a:xfrm>
          <a:prstGeom prst="star32">
            <a:avLst/>
          </a:prstGeom>
          <a:solidFill>
            <a:srgbClr val="00FF00">
              <a:alpha val="47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3">
                    <a:lumMod val="50000"/>
                  </a:schemeClr>
                </a:solidFill>
              </a:rPr>
              <a:t>ნაწილი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6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Dvaatřiceticípá hvězda 11"/>
          <p:cNvSpPr>
            <a:spLocks noChangeAspect="1"/>
          </p:cNvSpPr>
          <p:nvPr/>
        </p:nvSpPr>
        <p:spPr>
          <a:xfrm>
            <a:off x="170824" y="188640"/>
            <a:ext cx="1800000" cy="1800000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3">
                    <a:lumMod val="50000"/>
                  </a:schemeClr>
                </a:solidFill>
              </a:rPr>
              <a:t>ნაწილი</a:t>
            </a: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1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Dvaatřiceticípá hvězda 16"/>
          <p:cNvSpPr>
            <a:spLocks noChangeAspect="1"/>
          </p:cNvSpPr>
          <p:nvPr/>
        </p:nvSpPr>
        <p:spPr>
          <a:xfrm>
            <a:off x="1848340" y="260648"/>
            <a:ext cx="1800000" cy="1800000"/>
          </a:xfrm>
          <a:prstGeom prst="star3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rgbClr val="002060"/>
                </a:solidFill>
              </a:rPr>
              <a:t>ნაწილი</a:t>
            </a:r>
            <a:r>
              <a:rPr lang="cs-CZ" sz="2400" b="1" dirty="0" smtClean="0">
                <a:solidFill>
                  <a:srgbClr val="002060"/>
                </a:solidFill>
              </a:rPr>
              <a:t> 2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18" name="Dvaatřiceticípá hvězda 17"/>
          <p:cNvSpPr>
            <a:spLocks noChangeAspect="1"/>
          </p:cNvSpPr>
          <p:nvPr/>
        </p:nvSpPr>
        <p:spPr>
          <a:xfrm>
            <a:off x="3525856" y="332656"/>
            <a:ext cx="1800000" cy="1800000"/>
          </a:xfrm>
          <a:prstGeom prst="star32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rgbClr val="C00000"/>
                </a:solidFill>
              </a:rPr>
              <a:t>ნაწილი </a:t>
            </a:r>
            <a:r>
              <a:rPr lang="cs-CZ" sz="2400" b="1" dirty="0" smtClean="0">
                <a:solidFill>
                  <a:srgbClr val="C00000"/>
                </a:solidFill>
              </a:rPr>
              <a:t>3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9" name="Dvaatřiceticípá hvězda 18"/>
          <p:cNvSpPr>
            <a:spLocks noChangeAspect="1"/>
          </p:cNvSpPr>
          <p:nvPr/>
        </p:nvSpPr>
        <p:spPr>
          <a:xfrm>
            <a:off x="5203372" y="417638"/>
            <a:ext cx="1800000" cy="1800000"/>
          </a:xfrm>
          <a:prstGeom prst="star32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rgbClr val="FF9900"/>
                </a:solidFill>
              </a:rPr>
              <a:t>ნაწილი</a:t>
            </a:r>
            <a:r>
              <a:rPr lang="cs-CZ" sz="2400" b="1" dirty="0" smtClean="0">
                <a:solidFill>
                  <a:srgbClr val="FF9900"/>
                </a:solidFill>
              </a:rPr>
              <a:t> 4</a:t>
            </a:r>
            <a:endParaRPr lang="cs-CZ" sz="2400" b="1" dirty="0">
              <a:solidFill>
                <a:srgbClr val="FF9900"/>
              </a:solidFill>
            </a:endParaRPr>
          </a:p>
        </p:txBody>
      </p:sp>
      <p:sp>
        <p:nvSpPr>
          <p:cNvPr id="20" name="Dvaatřiceticípá hvězda 19"/>
          <p:cNvSpPr>
            <a:spLocks noChangeAspect="1"/>
          </p:cNvSpPr>
          <p:nvPr/>
        </p:nvSpPr>
        <p:spPr>
          <a:xfrm>
            <a:off x="6880888" y="679777"/>
            <a:ext cx="1800000" cy="1800000"/>
          </a:xfrm>
          <a:prstGeom prst="star3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rgbClr val="002060"/>
                </a:solidFill>
              </a:rPr>
              <a:t>ნაწილი </a:t>
            </a:r>
            <a:r>
              <a:rPr lang="cs-CZ" sz="2400" b="1" dirty="0" smtClean="0">
                <a:solidFill>
                  <a:srgbClr val="002060"/>
                </a:solidFill>
              </a:rPr>
              <a:t>5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21" name="Dvaatřiceticípá hvězda 20"/>
          <p:cNvSpPr>
            <a:spLocks noChangeAspect="1"/>
          </p:cNvSpPr>
          <p:nvPr/>
        </p:nvSpPr>
        <p:spPr>
          <a:xfrm>
            <a:off x="5616000" y="2178000"/>
            <a:ext cx="1800000" cy="1800000"/>
          </a:xfrm>
          <a:prstGeom prst="star32">
            <a:avLst/>
          </a:prstGeom>
          <a:solidFill>
            <a:srgbClr val="FF99FF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rgbClr val="7030A0"/>
                </a:solidFill>
              </a:rPr>
              <a:t>ნაწილი</a:t>
            </a:r>
            <a:r>
              <a:rPr lang="cs-CZ" sz="2400" b="1" dirty="0" smtClean="0">
                <a:solidFill>
                  <a:srgbClr val="7030A0"/>
                </a:solidFill>
              </a:rPr>
              <a:t> 7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2" name="Dvaatřiceticípá hvězda 21"/>
          <p:cNvSpPr>
            <a:spLocks noChangeAspect="1"/>
          </p:cNvSpPr>
          <p:nvPr/>
        </p:nvSpPr>
        <p:spPr>
          <a:xfrm>
            <a:off x="3974574" y="2101640"/>
            <a:ext cx="1800000" cy="1800000"/>
          </a:xfrm>
          <a:prstGeom prst="star32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bg1"/>
                </a:solidFill>
              </a:rPr>
              <a:t>ნაწილი</a:t>
            </a:r>
            <a:r>
              <a:rPr lang="cs-CZ" sz="2400" b="1" dirty="0" smtClean="0">
                <a:solidFill>
                  <a:schemeClr val="bg1"/>
                </a:solidFill>
              </a:rPr>
              <a:t> 8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3" name="Dvaatřiceticípá hvězda 22"/>
          <p:cNvSpPr>
            <a:spLocks noChangeAspect="1"/>
          </p:cNvSpPr>
          <p:nvPr/>
        </p:nvSpPr>
        <p:spPr>
          <a:xfrm>
            <a:off x="2307774" y="2178000"/>
            <a:ext cx="1800000" cy="1800000"/>
          </a:xfrm>
          <a:prstGeom prst="star3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rgbClr val="FF0000"/>
                </a:solidFill>
              </a:rPr>
              <a:t>ნაწილი</a:t>
            </a:r>
            <a:r>
              <a:rPr lang="cs-CZ" sz="2400" b="1" dirty="0" smtClean="0">
                <a:solidFill>
                  <a:srgbClr val="FF0000"/>
                </a:solidFill>
              </a:rPr>
              <a:t> 9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4" name="Dvaatřiceticípá hvězda 23"/>
          <p:cNvSpPr>
            <a:spLocks noChangeAspect="1"/>
          </p:cNvSpPr>
          <p:nvPr/>
        </p:nvSpPr>
        <p:spPr>
          <a:xfrm>
            <a:off x="587061" y="2268000"/>
            <a:ext cx="1800000" cy="1800000"/>
          </a:xfrm>
          <a:prstGeom prst="star32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ნაწილი</a:t>
            </a:r>
            <a:r>
              <a:rPr lang="cs-CZ" sz="2400" b="1" dirty="0" smtClean="0">
                <a:solidFill>
                  <a:schemeClr val="tx1"/>
                </a:solidFill>
              </a:rPr>
              <a:t> 10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25" name="Dvaatřiceticípá hvězda 24"/>
          <p:cNvSpPr/>
          <p:nvPr/>
        </p:nvSpPr>
        <p:spPr>
          <a:xfrm>
            <a:off x="21588" y="3858515"/>
            <a:ext cx="1800000" cy="1800000"/>
          </a:xfrm>
          <a:prstGeom prst="star3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bg1"/>
                </a:solidFill>
              </a:rPr>
              <a:t>ნაწილი</a:t>
            </a:r>
            <a:r>
              <a:rPr lang="cs-CZ" sz="2400" b="1" dirty="0" smtClean="0">
                <a:solidFill>
                  <a:schemeClr val="bg1"/>
                </a:solidFill>
              </a:rPr>
              <a:t> 11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6" name="Dvaatřiceticípá hvězda 25"/>
          <p:cNvSpPr/>
          <p:nvPr/>
        </p:nvSpPr>
        <p:spPr>
          <a:xfrm>
            <a:off x="1487061" y="4741200"/>
            <a:ext cx="1800000" cy="1800000"/>
          </a:xfrm>
          <a:prstGeom prst="star32">
            <a:avLst/>
          </a:prstGeom>
          <a:solidFill>
            <a:srgbClr val="00B0F0">
              <a:alpha val="20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ნაწილი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12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Dvaatřiceticípá hvězda 26"/>
          <p:cNvSpPr/>
          <p:nvPr/>
        </p:nvSpPr>
        <p:spPr>
          <a:xfrm>
            <a:off x="2945877" y="3859959"/>
            <a:ext cx="1800000" cy="1800000"/>
          </a:xfrm>
          <a:prstGeom prst="star3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bg1"/>
                </a:solidFill>
              </a:rPr>
              <a:t>ნაწილი</a:t>
            </a:r>
            <a:r>
              <a:rPr lang="cs-CZ" sz="2400" b="1" dirty="0" smtClean="0">
                <a:solidFill>
                  <a:schemeClr val="bg1"/>
                </a:solidFill>
              </a:rPr>
              <a:t> 13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8" name="Dvaatřiceticípá hvězda 27"/>
          <p:cNvSpPr/>
          <p:nvPr/>
        </p:nvSpPr>
        <p:spPr>
          <a:xfrm>
            <a:off x="4302739" y="4860000"/>
            <a:ext cx="1800000" cy="1800000"/>
          </a:xfrm>
          <a:prstGeom prst="star32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rgbClr val="002060"/>
                </a:solidFill>
              </a:rPr>
              <a:t>ნაწილი</a:t>
            </a:r>
            <a:r>
              <a:rPr lang="cs-CZ" sz="2400" b="1" dirty="0" smtClean="0">
                <a:solidFill>
                  <a:srgbClr val="002060"/>
                </a:solidFill>
              </a:rPr>
              <a:t> 14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29" name="Dvaatřiceticípá hvězda 28"/>
          <p:cNvSpPr/>
          <p:nvPr/>
        </p:nvSpPr>
        <p:spPr>
          <a:xfrm>
            <a:off x="5724000" y="4014000"/>
            <a:ext cx="1800000" cy="1800000"/>
          </a:xfrm>
          <a:prstGeom prst="star32">
            <a:avLst/>
          </a:prstGeom>
          <a:solidFill>
            <a:srgbClr val="66FF66">
              <a:alpha val="7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rgbClr val="00B050"/>
                </a:solidFill>
              </a:rPr>
              <a:t>ნაწილი </a:t>
            </a:r>
            <a:r>
              <a:rPr lang="cs-CZ" sz="2400" b="1" dirty="0" smtClean="0">
                <a:solidFill>
                  <a:srgbClr val="00B050"/>
                </a:solidFill>
              </a:rPr>
              <a:t>15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0" name="Dvaatřiceticípá hvězda 29"/>
          <p:cNvSpPr/>
          <p:nvPr/>
        </p:nvSpPr>
        <p:spPr>
          <a:xfrm>
            <a:off x="7284424" y="4576223"/>
            <a:ext cx="1800000" cy="1800000"/>
          </a:xfrm>
          <a:prstGeom prst="star32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smtClean="0">
                <a:solidFill>
                  <a:schemeClr val="accent6">
                    <a:lumMod val="75000"/>
                  </a:schemeClr>
                </a:solidFill>
              </a:rPr>
              <a:t>ნაწილი</a:t>
            </a:r>
            <a:r>
              <a:rPr lang="cs-CZ" sz="24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248361">
            <a:off x="1475656" y="2636912"/>
            <a:ext cx="864000" cy="1584176"/>
          </a:xfrm>
          <a:prstGeom prst="rect">
            <a:avLst/>
          </a:prstGeom>
        </p:spPr>
      </p:pic>
      <p:pic>
        <p:nvPicPr>
          <p:cNvPr id="19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>
            <a:off x="7453552" y="4803240"/>
            <a:ext cx="864000" cy="1584176"/>
          </a:xfrm>
          <a:prstGeom prst="rect">
            <a:avLst/>
          </a:prstGeom>
        </p:spPr>
      </p:pic>
      <p:pic>
        <p:nvPicPr>
          <p:cNvPr id="20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552094">
            <a:off x="2216199" y="4243094"/>
            <a:ext cx="864000" cy="1584176"/>
          </a:xfrm>
          <a:prstGeom prst="rect">
            <a:avLst/>
          </a:prstGeom>
        </p:spPr>
      </p:pic>
      <p:pic>
        <p:nvPicPr>
          <p:cNvPr id="21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3902647">
            <a:off x="3473521" y="4606636"/>
            <a:ext cx="864000" cy="1584176"/>
          </a:xfrm>
          <a:prstGeom prst="rect">
            <a:avLst/>
          </a:prstGeom>
        </p:spPr>
      </p:pic>
      <p:pic>
        <p:nvPicPr>
          <p:cNvPr id="22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20487906">
            <a:off x="459256" y="2564904"/>
            <a:ext cx="864000" cy="1584176"/>
          </a:xfrm>
          <a:prstGeom prst="rect">
            <a:avLst/>
          </a:prstGeom>
        </p:spPr>
      </p:pic>
      <p:pic>
        <p:nvPicPr>
          <p:cNvPr id="23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>
            <a:off x="2042589" y="543442"/>
            <a:ext cx="864000" cy="1584176"/>
          </a:xfrm>
          <a:prstGeom prst="rect">
            <a:avLst/>
          </a:prstGeom>
        </p:spPr>
      </p:pic>
      <p:pic>
        <p:nvPicPr>
          <p:cNvPr id="24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19816926">
            <a:off x="5644357" y="4344294"/>
            <a:ext cx="864000" cy="1584176"/>
          </a:xfrm>
          <a:prstGeom prst="rect">
            <a:avLst/>
          </a:prstGeom>
        </p:spPr>
      </p:pic>
      <p:pic>
        <p:nvPicPr>
          <p:cNvPr id="25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1123909">
            <a:off x="764056" y="4783403"/>
            <a:ext cx="864000" cy="1584176"/>
          </a:xfrm>
          <a:prstGeom prst="rect">
            <a:avLst/>
          </a:prstGeom>
        </p:spPr>
      </p:pic>
      <p:pic>
        <p:nvPicPr>
          <p:cNvPr id="26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>
            <a:off x="3367299" y="2826257"/>
            <a:ext cx="864000" cy="1584176"/>
          </a:xfrm>
          <a:prstGeom prst="rect">
            <a:avLst/>
          </a:prstGeom>
        </p:spPr>
      </p:pic>
      <p:pic>
        <p:nvPicPr>
          <p:cNvPr id="27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20112720">
            <a:off x="744082" y="714129"/>
            <a:ext cx="864000" cy="1584176"/>
          </a:xfrm>
          <a:prstGeom prst="rect">
            <a:avLst/>
          </a:prstGeom>
        </p:spPr>
      </p:pic>
      <p:pic>
        <p:nvPicPr>
          <p:cNvPr id="28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>
            <a:off x="2945232" y="1056056"/>
            <a:ext cx="864000" cy="1584176"/>
          </a:xfrm>
          <a:prstGeom prst="rect">
            <a:avLst/>
          </a:prstGeom>
        </p:spPr>
      </p:pic>
      <p:pic>
        <p:nvPicPr>
          <p:cNvPr id="29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21193731">
            <a:off x="6199940" y="2616130"/>
            <a:ext cx="864000" cy="1584176"/>
          </a:xfrm>
          <a:prstGeom prst="rect">
            <a:avLst/>
          </a:prstGeom>
        </p:spPr>
      </p:pic>
      <p:pic>
        <p:nvPicPr>
          <p:cNvPr id="30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19546120">
            <a:off x="4708265" y="1391423"/>
            <a:ext cx="864000" cy="1584176"/>
          </a:xfrm>
          <a:prstGeom prst="rect">
            <a:avLst/>
          </a:prstGeom>
        </p:spPr>
      </p:pic>
      <p:pic>
        <p:nvPicPr>
          <p:cNvPr id="31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392360">
            <a:off x="4730364" y="3052479"/>
            <a:ext cx="864000" cy="1584176"/>
          </a:xfrm>
          <a:prstGeom prst="rect">
            <a:avLst/>
          </a:prstGeom>
        </p:spPr>
      </p:pic>
      <p:pic>
        <p:nvPicPr>
          <p:cNvPr id="32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1303900">
            <a:off x="7774277" y="3064024"/>
            <a:ext cx="864000" cy="1584176"/>
          </a:xfrm>
          <a:prstGeom prst="rect">
            <a:avLst/>
          </a:prstGeom>
        </p:spPr>
      </p:pic>
      <p:pic>
        <p:nvPicPr>
          <p:cNvPr id="33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2580861">
            <a:off x="6199940" y="605644"/>
            <a:ext cx="864000" cy="1584176"/>
          </a:xfrm>
          <a:prstGeom prst="rect">
            <a:avLst/>
          </a:prstGeom>
        </p:spPr>
      </p:pic>
      <p:pic>
        <p:nvPicPr>
          <p:cNvPr id="34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528" r="18753" b="4809"/>
          <a:stretch/>
        </p:blipFill>
        <p:spPr>
          <a:xfrm rot="20929864">
            <a:off x="7308304" y="1509936"/>
            <a:ext cx="864000" cy="1584176"/>
          </a:xfrm>
          <a:prstGeom prst="rect">
            <a:avLst/>
          </a:prstGeom>
        </p:spPr>
      </p:pic>
      <p:sp>
        <p:nvSpPr>
          <p:cNvPr id="35" name="Zaoblený obdélník 34"/>
          <p:cNvSpPr/>
          <p:nvPr/>
        </p:nvSpPr>
        <p:spPr>
          <a:xfrm>
            <a:off x="2200328" y="1714147"/>
            <a:ext cx="4946318" cy="328568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ნაწილი 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1:</a:t>
            </a: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ts val="1800"/>
              </a:spcBef>
            </a:pP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ნივთიერების/ნარევისა და ფირმის/წარმოების იდენტიფიკაცია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a-GE" sz="3200" b="1" dirty="0" smtClean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spcBef>
                <a:spcPts val="1800"/>
              </a:spcBef>
            </a:pP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5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ნივთიერებისა და ნარევის დასახელება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ნივთიერების საიდენტიფიკაციო ნომერი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ნარევის აღწერა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გამოყენების მიზანი და ნივთიერების ან ნარევის არარეკომენდირებული გამოყენება 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მიმწოდებლის იდენტიფიკაცია / </a:t>
            </a: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უსაფრთხოების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მონაცემთა ფურცელი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საინფორმაციო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მომსახურების </a:t>
            </a: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კონტაქტი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საგანგებო შემთხვევებისთვის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88640"/>
            <a:ext cx="3600000" cy="900000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 smtClean="0">
                <a:solidFill>
                  <a:schemeClr val="accent3">
                    <a:lumMod val="50000"/>
                  </a:schemeClr>
                </a:solidFill>
              </a:rPr>
              <a:t>ნაწილი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 1</a:t>
            </a:r>
            <a:endParaRPr lang="cs-CZ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7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508104" y="2853136"/>
            <a:ext cx="3450000" cy="3600000"/>
          </a:xfrm>
          <a:prstGeom prst="rect">
            <a:avLst/>
          </a:prstGeom>
          <a:scene3d>
            <a:camera prst="orthographicFront">
              <a:rot lat="0" lon="10800000" rev="10800000"/>
            </a:camera>
            <a:lightRig rig="threePt" dir="t"/>
          </a:scene3d>
        </p:spPr>
      </p:pic>
      <p:sp>
        <p:nvSpPr>
          <p:cNvPr id="3" name="Mrak 2"/>
          <p:cNvSpPr/>
          <p:nvPr/>
        </p:nvSpPr>
        <p:spPr>
          <a:xfrm>
            <a:off x="395536" y="1268760"/>
            <a:ext cx="5616624" cy="367240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მე-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2</a:t>
            </a:r>
            <a:r>
              <a:rPr lang="ka-GE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ნაწილი 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: </a:t>
            </a: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საფრთხის იდენტიფიკაცია</a:t>
            </a:r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endParaRPr lang="cs-CZ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rgbClr val="002060"/>
                </a:solidFill>
              </a:rPr>
              <a:t>კლასიფიკაცია </a:t>
            </a:r>
            <a:r>
              <a:rPr lang="cs-CZ" b="1" dirty="0" smtClean="0">
                <a:solidFill>
                  <a:srgbClr val="002060"/>
                </a:solidFill>
              </a:rPr>
              <a:t>CLP</a:t>
            </a:r>
            <a:r>
              <a:rPr lang="ka-GE" b="1" dirty="0" smtClean="0">
                <a:solidFill>
                  <a:srgbClr val="002060"/>
                </a:solidFill>
              </a:rPr>
              <a:t> რეგულაციის მიხედვით</a:t>
            </a:r>
            <a:endParaRPr lang="cs-CZ" b="1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rgbClr val="002060"/>
                </a:solidFill>
              </a:rPr>
              <a:t>ნივთიერებისა და ნარევის ნიშანდება</a:t>
            </a:r>
            <a:endParaRPr lang="cs-CZ" b="1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rgbClr val="002060"/>
                </a:solidFill>
              </a:rPr>
              <a:t>ნიშანი აღნიშნული უნდა იყოს ეტიკეტზე</a:t>
            </a:r>
            <a:endParaRPr lang="cs-CZ" b="1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rgbClr val="002060"/>
                </a:solidFill>
              </a:rPr>
              <a:t>დანარჩენი ინფორმაციაც შეიძლება იყოს </a:t>
            </a:r>
            <a:r>
              <a:rPr lang="ka-GE" b="1" dirty="0">
                <a:solidFill>
                  <a:srgbClr val="002060"/>
                </a:solidFill>
              </a:rPr>
              <a:t>აღნიშნული სხვა კანონების შესაბამისად </a:t>
            </a:r>
            <a:endParaRPr lang="cs-CZ" b="1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rgbClr val="002060"/>
                </a:solidFill>
              </a:rPr>
              <a:t>სხვა საშიშროება, რაც </a:t>
            </a:r>
            <a:r>
              <a:rPr lang="cs-CZ" b="1" dirty="0" smtClean="0">
                <a:solidFill>
                  <a:srgbClr val="002060"/>
                </a:solidFill>
              </a:rPr>
              <a:t>CLP</a:t>
            </a:r>
            <a:r>
              <a:rPr lang="ka-GE" b="1" dirty="0" smtClean="0">
                <a:solidFill>
                  <a:srgbClr val="002060"/>
                </a:solidFill>
              </a:rPr>
              <a:t> რეგულაციაში არ არის აღნიშნული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88640"/>
            <a:ext cx="3600000" cy="900000"/>
          </a:xfrm>
          <a:prstGeom prst="star3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rgbClr val="002060"/>
                </a:solidFill>
              </a:rPr>
              <a:t>მე-</a:t>
            </a:r>
            <a:r>
              <a:rPr lang="cs-CZ" sz="2800" b="1" dirty="0" smtClean="0">
                <a:solidFill>
                  <a:srgbClr val="002060"/>
                </a:solidFill>
              </a:rPr>
              <a:t>2</a:t>
            </a:r>
            <a:r>
              <a:rPr lang="ka-GE" sz="2800" b="1" dirty="0" smtClean="0">
                <a:solidFill>
                  <a:srgbClr val="002060"/>
                </a:solidFill>
              </a:rPr>
              <a:t> ნაწილი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" y="18399"/>
            <a:ext cx="3428250" cy="25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4150">
            <a:off x="592562" y="4076792"/>
            <a:ext cx="2509500" cy="25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14" y="18399"/>
            <a:ext cx="4861500" cy="252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66" y="3872817"/>
            <a:ext cx="2614500" cy="25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91" y="2074324"/>
            <a:ext cx="2971500" cy="252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3" y="2102788"/>
            <a:ext cx="2709000" cy="252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9" y="4585757"/>
            <a:ext cx="2745000" cy="180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89" y="2265821"/>
            <a:ext cx="2273250" cy="2520000"/>
          </a:xfrm>
          <a:prstGeom prst="rect">
            <a:avLst/>
          </a:prstGeom>
        </p:spPr>
      </p:pic>
      <p:sp>
        <p:nvSpPr>
          <p:cNvPr id="17" name="Zaoblený obdélník 16"/>
          <p:cNvSpPr/>
          <p:nvPr/>
        </p:nvSpPr>
        <p:spPr>
          <a:xfrm>
            <a:off x="2219155" y="1556792"/>
            <a:ext cx="4752528" cy="3285689"/>
          </a:xfrm>
          <a:prstGeom prst="roundRect">
            <a:avLst/>
          </a:prstGeom>
          <a:solidFill>
            <a:srgbClr val="FF9999">
              <a:alpha val="6470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მე-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3</a:t>
            </a: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ნაწილი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: </a:t>
            </a: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ინფორმაცია ნივთიერების შემადგენელი კომპონენტების შესახებ 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4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C00000"/>
                </a:solidFill>
              </a:rPr>
              <a:t>მოიცავს 2 ქვენაწილს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3.1 </a:t>
            </a:r>
            <a:r>
              <a:rPr lang="ka-GE" b="1" dirty="0" smtClean="0">
                <a:solidFill>
                  <a:srgbClr val="C00000"/>
                </a:solidFill>
              </a:rPr>
              <a:t>ნივთიერება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C00000"/>
                </a:solidFill>
              </a:rPr>
              <a:t>3.2 </a:t>
            </a:r>
            <a:r>
              <a:rPr lang="ka-GE" b="1" dirty="0" smtClean="0">
                <a:solidFill>
                  <a:srgbClr val="C00000"/>
                </a:solidFill>
              </a:rPr>
              <a:t>ნარევი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C00000"/>
                </a:solidFill>
              </a:rPr>
              <a:t>უნდა ავირჩიოთ მხოლოდ ერთი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C00000"/>
                </a:solidFill>
              </a:rPr>
              <a:t>ნივთიერების/შემადგენელი ნაწილის იდენტიფიკაცია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C00000"/>
                </a:solidFill>
              </a:rPr>
              <a:t>დასახელება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C00000"/>
                </a:solidFill>
              </a:rPr>
              <a:t>საიდენტიფიკაციო ნომერი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C00000"/>
                </a:solidFill>
              </a:rPr>
              <a:t>კონცენტრაცია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C00000"/>
                </a:solidFill>
              </a:rPr>
              <a:t>კლასიფიკაცია</a:t>
            </a:r>
          </a:p>
          <a:p>
            <a:pPr marL="72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C00000"/>
                </a:solidFill>
              </a:rPr>
              <a:t>კლასიფიკაციასთან დაკავშირებული შემდეგი ინფორმაცია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88640"/>
            <a:ext cx="3600000" cy="900000"/>
          </a:xfrm>
          <a:prstGeom prst="star32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rgbClr val="C00000"/>
                </a:solidFill>
              </a:rPr>
              <a:t>მე-</a:t>
            </a:r>
            <a:r>
              <a:rPr lang="cs-CZ" sz="2800" b="1" dirty="0" smtClean="0">
                <a:solidFill>
                  <a:srgbClr val="C00000"/>
                </a:solidFill>
              </a:rPr>
              <a:t>3</a:t>
            </a:r>
            <a:r>
              <a:rPr lang="ka-GE" sz="2800" b="1" dirty="0" smtClean="0">
                <a:solidFill>
                  <a:srgbClr val="C00000"/>
                </a:solidFill>
              </a:rPr>
              <a:t> ნაწილი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2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7875" r="13376" b="8651"/>
          <a:stretch/>
        </p:blipFill>
        <p:spPr>
          <a:xfrm rot="1773614">
            <a:off x="3316114" y="-954186"/>
            <a:ext cx="3888432" cy="3816424"/>
          </a:xfrm>
          <a:prstGeom prst="rect">
            <a:avLst/>
          </a:prstGeom>
        </p:spPr>
      </p:pic>
      <p:sp>
        <p:nvSpPr>
          <p:cNvPr id="3" name="Slza 2"/>
          <p:cNvSpPr/>
          <p:nvPr/>
        </p:nvSpPr>
        <p:spPr>
          <a:xfrm rot="18739840">
            <a:off x="2885927" y="2514512"/>
            <a:ext cx="769422" cy="727362"/>
          </a:xfrm>
          <a:prstGeom prst="teardrop">
            <a:avLst>
              <a:gd name="adj" fmla="val 176293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cs-CZ" sz="3200" b="1" dirty="0">
              <a:ln>
                <a:solidFill>
                  <a:schemeClr val="tx1"/>
                </a:solidFill>
              </a:ln>
              <a:solidFill>
                <a:srgbClr val="FF9900"/>
              </a:solidFill>
            </a:endParaRPr>
          </a:p>
        </p:txBody>
      </p:sp>
      <p:sp>
        <p:nvSpPr>
          <p:cNvPr id="5" name="Vývojový diagram: spojnice 4"/>
          <p:cNvSpPr>
            <a:spLocks noChangeAspect="1"/>
          </p:cNvSpPr>
          <p:nvPr/>
        </p:nvSpPr>
        <p:spPr>
          <a:xfrm>
            <a:off x="1632638" y="3407505"/>
            <a:ext cx="3276000" cy="3276000"/>
          </a:xfrm>
          <a:prstGeom prst="flowChartConnector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მე-</a:t>
            </a:r>
            <a:r>
              <a:rPr lang="cs-CZ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4</a:t>
            </a:r>
            <a:r>
              <a:rPr lang="ka-GE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 ნაწილი</a:t>
            </a:r>
            <a:r>
              <a:rPr lang="cs-CZ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: </a:t>
            </a:r>
            <a:r>
              <a:rPr lang="ka-GE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პირველი დახმარების წესები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9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ka-G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უსაფრთხოების </a:t>
            </a:r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მონაცემთა ფურცელი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 smtClean="0"/>
              <a:t>რა არის </a:t>
            </a:r>
            <a:r>
              <a:rPr lang="ka-GE" dirty="0">
                <a:solidFill>
                  <a:srgbClr val="00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უსაფრთხოების </a:t>
            </a:r>
            <a:r>
              <a:rPr lang="ka-GE" dirty="0" smtClean="0">
                <a:solidFill>
                  <a:srgbClr val="00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მონაცემთა ფურცელი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ka-GE" dirty="0"/>
              <a:t>დოკუმენტი, რომელიც </a:t>
            </a:r>
            <a:r>
              <a:rPr lang="ka-GE" dirty="0" smtClean="0"/>
              <a:t>მომხმარებლებს </a:t>
            </a:r>
            <a:r>
              <a:rPr lang="ka-GE" dirty="0"/>
              <a:t>აძლევს </a:t>
            </a:r>
            <a:r>
              <a:rPr lang="ka-GE" dirty="0" smtClean="0"/>
              <a:t>საშუალებას საჭირო ზომები</a:t>
            </a:r>
            <a:r>
              <a:rPr lang="ka-GE" dirty="0"/>
              <a:t> </a:t>
            </a:r>
            <a:r>
              <a:rPr lang="ka-GE" dirty="0" smtClean="0"/>
              <a:t>მიიღონ შემდეგ სფეროებში: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r>
              <a:rPr lang="ka-GE" sz="2400" dirty="0">
                <a:solidFill>
                  <a:srgbClr val="0070C0"/>
                </a:solidFill>
                <a:cs typeface="Arial" panose="020B0604020202020204" pitchFamily="34" charset="0"/>
              </a:rPr>
              <a:t>ჯანმრთელობის </a:t>
            </a:r>
            <a:r>
              <a:rPr lang="ka-GE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დაცვა</a:t>
            </a: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r>
              <a:rPr lang="ka-GE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უსაფრთხოება მუშაობის დროს </a:t>
            </a: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ꙮ"/>
            </a:pPr>
            <a:r>
              <a:rPr lang="ka-GE" sz="2400" dirty="0">
                <a:solidFill>
                  <a:srgbClr val="0070C0"/>
                </a:solidFill>
                <a:cs typeface="Arial" panose="020B0604020202020204" pitchFamily="34" charset="0"/>
              </a:rPr>
              <a:t>გარემოს </a:t>
            </a:r>
            <a:r>
              <a:rPr lang="ka-GE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დაცვა</a:t>
            </a:r>
            <a:r>
              <a:rPr lang="cs-CZ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cs-CZ" dirty="0"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cs-CZ" dirty="0" smtClean="0"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9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5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ka-GE" b="1" dirty="0" smtClean="0">
                <a:solidFill>
                  <a:srgbClr val="FF9900"/>
                </a:solidFill>
              </a:rPr>
              <a:t>პირველი დახმარების აღწერა</a:t>
            </a:r>
            <a:endParaRPr lang="cs-CZ" b="1" dirty="0" smtClean="0">
              <a:solidFill>
                <a:srgbClr val="FF9900"/>
              </a:solidFill>
            </a:endParaRP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ka-GE" b="1" dirty="0" smtClean="0">
                <a:solidFill>
                  <a:srgbClr val="FF9900"/>
                </a:solidFill>
              </a:rPr>
              <a:t>პირველი დახმარება შესუნთქვის, მოხმარების/ჩაყლაპვის, კანთან ან თვალთან ურთიერთქმედების დროს</a:t>
            </a:r>
            <a:endParaRPr lang="cs-CZ" b="1" dirty="0" smtClean="0">
              <a:solidFill>
                <a:srgbClr val="FF9900"/>
              </a:solidFill>
            </a:endParaRP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ka-GE" b="1" dirty="0" smtClean="0">
                <a:solidFill>
                  <a:srgbClr val="FF9900"/>
                </a:solidFill>
              </a:rPr>
              <a:t>დაგვიანებული და სასწრაფო სიმპტომები</a:t>
            </a:r>
            <a:endParaRPr lang="cs-CZ" b="1" dirty="0" smtClean="0">
              <a:solidFill>
                <a:srgbClr val="FF9900"/>
              </a:solidFill>
            </a:endParaRP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cs-CZ" b="1" dirty="0" smtClean="0">
                <a:solidFill>
                  <a:srgbClr val="FF9900"/>
                </a:solidFill>
              </a:rPr>
              <a:t> </a:t>
            </a:r>
            <a:r>
              <a:rPr lang="ka-GE" b="1" dirty="0" smtClean="0">
                <a:solidFill>
                  <a:srgbClr val="FF9900"/>
                </a:solidFill>
              </a:rPr>
              <a:t>სასწრაფო დახმარების ზომების აღწერა</a:t>
            </a:r>
            <a:endParaRPr lang="cs-CZ" b="1" dirty="0" smtClean="0">
              <a:solidFill>
                <a:srgbClr val="FF9900"/>
              </a:solidFill>
            </a:endParaRP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ka-GE" b="1" dirty="0" smtClean="0">
                <a:solidFill>
                  <a:srgbClr val="FF9900"/>
                </a:solidFill>
              </a:rPr>
              <a:t>სპეციალური დახმარება/მკურნალობა</a:t>
            </a:r>
            <a:endParaRPr lang="cs-CZ" dirty="0" smtClean="0"/>
          </a:p>
          <a:p>
            <a:pPr>
              <a:buBlip>
                <a:blip r:embed="rId3"/>
              </a:buBlip>
            </a:pPr>
            <a:endParaRPr lang="cs-CZ" dirty="0"/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16632"/>
            <a:ext cx="3600000" cy="900000"/>
          </a:xfrm>
          <a:prstGeom prst="star32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rgbClr val="FF9900"/>
                </a:solidFill>
              </a:rPr>
              <a:t>მე-</a:t>
            </a:r>
            <a:r>
              <a:rPr lang="cs-CZ" sz="2800" b="1" dirty="0" smtClean="0">
                <a:solidFill>
                  <a:srgbClr val="FF9900"/>
                </a:solidFill>
              </a:rPr>
              <a:t>4</a:t>
            </a:r>
            <a:r>
              <a:rPr lang="ka-GE" sz="2800" b="1" dirty="0" smtClean="0">
                <a:solidFill>
                  <a:srgbClr val="FF9900"/>
                </a:solidFill>
              </a:rPr>
              <a:t> ნაწილი</a:t>
            </a:r>
            <a:endParaRPr lang="cs-CZ" sz="2800" b="1" dirty="0">
              <a:solidFill>
                <a:srgbClr val="FF99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7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7662"/>
            <a:ext cx="1674000" cy="3240000"/>
          </a:xfrm>
          <a:prstGeom prst="rect">
            <a:avLst/>
          </a:prstGeom>
        </p:spPr>
      </p:pic>
      <p:sp>
        <p:nvSpPr>
          <p:cNvPr id="2" name="Bublinový popisek ve tvaru obláčku 1"/>
          <p:cNvSpPr/>
          <p:nvPr/>
        </p:nvSpPr>
        <p:spPr>
          <a:xfrm>
            <a:off x="2411760" y="260648"/>
            <a:ext cx="5328592" cy="3699792"/>
          </a:xfrm>
          <a:prstGeom prst="cloudCallout">
            <a:avLst>
              <a:gd name="adj1" fmla="val -62594"/>
              <a:gd name="adj2" fmla="val 5326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solidFill>
                  <a:srgbClr val="002060"/>
                </a:solidFill>
              </a:rPr>
              <a:t>მე-</a:t>
            </a:r>
            <a:r>
              <a:rPr lang="cs-CZ" sz="3200" b="1" dirty="0" smtClean="0">
                <a:solidFill>
                  <a:srgbClr val="002060"/>
                </a:solidFill>
              </a:rPr>
              <a:t>5</a:t>
            </a:r>
            <a:r>
              <a:rPr lang="ka-GE" sz="3200" b="1" dirty="0" smtClean="0">
                <a:solidFill>
                  <a:srgbClr val="002060"/>
                </a:solidFill>
              </a:rPr>
              <a:t> ნაწილი</a:t>
            </a:r>
            <a:r>
              <a:rPr lang="cs-CZ" sz="3200" b="1" dirty="0" smtClean="0">
                <a:solidFill>
                  <a:srgbClr val="002060"/>
                </a:solidFill>
              </a:rPr>
              <a:t>:</a:t>
            </a:r>
            <a:endParaRPr lang="ka-GE" sz="32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ka-GE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ხანძარ-საწინააღმდეგო </a:t>
            </a:r>
            <a:r>
              <a:rPr lang="ka-GE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ზომები</a:t>
            </a:r>
            <a:endParaRPr lang="cs-CZ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7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endParaRPr lang="ka-GE" b="1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ka-GE" b="1" dirty="0" smtClean="0">
                <a:solidFill>
                  <a:srgbClr val="002060"/>
                </a:solidFill>
              </a:rPr>
              <a:t>ხანძრის ჩამქრობი შესაბამისი აგენტები</a:t>
            </a:r>
            <a:endParaRPr lang="ka-GE" b="1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ka-GE" b="1" dirty="0">
                <a:solidFill>
                  <a:srgbClr val="002060"/>
                </a:solidFill>
              </a:rPr>
              <a:t>არასასურველი </a:t>
            </a:r>
            <a:r>
              <a:rPr lang="ka-GE" b="1" dirty="0" smtClean="0">
                <a:solidFill>
                  <a:srgbClr val="002060"/>
                </a:solidFill>
              </a:rPr>
              <a:t>ჩამქრობი </a:t>
            </a:r>
            <a:r>
              <a:rPr lang="ka-GE" b="1" dirty="0">
                <a:solidFill>
                  <a:srgbClr val="002060"/>
                </a:solidFill>
              </a:rPr>
              <a:t>აგენტები</a:t>
            </a:r>
          </a:p>
          <a:p>
            <a:pPr>
              <a:buBlip>
                <a:blip r:embed="rId2"/>
              </a:buBlip>
            </a:pPr>
            <a:r>
              <a:rPr lang="ka-GE" b="1" dirty="0" smtClean="0">
                <a:solidFill>
                  <a:srgbClr val="002060"/>
                </a:solidFill>
              </a:rPr>
              <a:t>წვის </a:t>
            </a:r>
            <a:r>
              <a:rPr lang="ka-GE" b="1" dirty="0">
                <a:solidFill>
                  <a:srgbClr val="002060"/>
                </a:solidFill>
              </a:rPr>
              <a:t>დროს </a:t>
            </a:r>
            <a:r>
              <a:rPr lang="ka-GE" b="1" dirty="0" smtClean="0">
                <a:solidFill>
                  <a:srgbClr val="002060"/>
                </a:solidFill>
              </a:rPr>
              <a:t>შესაძლო მავნე </a:t>
            </a:r>
            <a:r>
              <a:rPr lang="ka-GE" b="1" dirty="0">
                <a:solidFill>
                  <a:srgbClr val="002060"/>
                </a:solidFill>
              </a:rPr>
              <a:t>/ ტოქსიკური გაზების </a:t>
            </a:r>
            <a:r>
              <a:rPr lang="ka-GE" b="1" dirty="0" smtClean="0">
                <a:solidFill>
                  <a:srgbClr val="002060"/>
                </a:solidFill>
              </a:rPr>
              <a:t>წარმოშობა</a:t>
            </a:r>
            <a:endParaRPr lang="ka-GE" b="1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ka-GE" b="1" dirty="0">
                <a:solidFill>
                  <a:srgbClr val="002060"/>
                </a:solidFill>
              </a:rPr>
              <a:t>რჩევები მეხანძრეებისთვის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16632"/>
            <a:ext cx="3600000" cy="900000"/>
          </a:xfrm>
          <a:prstGeom prst="star3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rgbClr val="002060"/>
                </a:solidFill>
              </a:rPr>
              <a:t>მე-</a:t>
            </a:r>
            <a:r>
              <a:rPr lang="cs-CZ" sz="2800" b="1" dirty="0" smtClean="0">
                <a:solidFill>
                  <a:srgbClr val="002060"/>
                </a:solidFill>
              </a:rPr>
              <a:t>5</a:t>
            </a:r>
            <a:r>
              <a:rPr lang="ka-GE" sz="2800" b="1" dirty="0" smtClean="0">
                <a:solidFill>
                  <a:srgbClr val="002060"/>
                </a:solidFill>
              </a:rPr>
              <a:t> ნაწილი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2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rak 10"/>
          <p:cNvSpPr/>
          <p:nvPr/>
        </p:nvSpPr>
        <p:spPr>
          <a:xfrm>
            <a:off x="1331640" y="1844824"/>
            <a:ext cx="5832648" cy="3744416"/>
          </a:xfrm>
          <a:prstGeom prst="cloud">
            <a:avLst/>
          </a:prstGeom>
          <a:solidFill>
            <a:srgbClr val="00FF00">
              <a:alpha val="5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solidFill>
                  <a:schemeClr val="accent3">
                    <a:lumMod val="50000"/>
                  </a:schemeClr>
                </a:solidFill>
              </a:rPr>
              <a:t>მე-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ka-GE" sz="3200" b="1" dirty="0" smtClean="0">
                <a:solidFill>
                  <a:schemeClr val="accent3">
                    <a:lumMod val="50000"/>
                  </a:schemeClr>
                </a:solidFill>
              </a:rPr>
              <a:t> ნაწილი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ka-GE" sz="3200" b="1" dirty="0" smtClean="0">
                <a:solidFill>
                  <a:schemeClr val="accent3">
                    <a:lumMod val="50000"/>
                  </a:schemeClr>
                </a:solidFill>
              </a:rPr>
              <a:t>ზომები შემთხვევითი გაჟონვის დროს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79" y="188640"/>
            <a:ext cx="1575625" cy="194421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პირადი </a:t>
            </a: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დაცვის ზომები</a:t>
            </a: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დამცავი საშუალებები</a:t>
            </a: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საგანგებო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ზომების საშუალებები</a:t>
            </a:r>
            <a:endParaRPr lang="ka-GE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გარემოს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დაცვის საშუალებები</a:t>
            </a:r>
            <a:endParaRPr lang="ka-GE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გაწმენდის მეთოდები</a:t>
            </a:r>
          </a:p>
          <a:p>
            <a:pPr marL="342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გაჟონვის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შესამცირებელი მყარი მასალა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88640"/>
            <a:ext cx="3600000" cy="900000"/>
          </a:xfrm>
          <a:prstGeom prst="star32">
            <a:avLst/>
          </a:prstGeom>
          <a:solidFill>
            <a:srgbClr val="00FF00">
              <a:alpha val="47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chemeClr val="accent3">
                    <a:lumMod val="50000"/>
                  </a:schemeClr>
                </a:solidFill>
              </a:rPr>
              <a:t>მე-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ka-GE" sz="2800" b="1" dirty="0" smtClean="0">
                <a:solidFill>
                  <a:schemeClr val="accent3">
                    <a:lumMod val="50000"/>
                  </a:schemeClr>
                </a:solidFill>
              </a:rPr>
              <a:t> ნაწილი</a:t>
            </a:r>
            <a:endParaRPr lang="cs-CZ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5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891991" cy="349188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1259632" y="1772816"/>
            <a:ext cx="4752528" cy="3285689"/>
          </a:xfrm>
          <a:prstGeom prst="roundRect">
            <a:avLst/>
          </a:prstGeom>
          <a:solidFill>
            <a:srgbClr val="FF99FF">
              <a:alpha val="64706"/>
            </a:srgbClr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solidFill>
                  <a:srgbClr val="7030A0"/>
                </a:solidFill>
              </a:rPr>
              <a:t>მე-</a:t>
            </a:r>
            <a:r>
              <a:rPr lang="cs-CZ" sz="3200" b="1" dirty="0" smtClean="0">
                <a:solidFill>
                  <a:srgbClr val="7030A0"/>
                </a:solidFill>
              </a:rPr>
              <a:t>7</a:t>
            </a:r>
            <a:r>
              <a:rPr lang="ka-GE" sz="3200" b="1" dirty="0" smtClean="0">
                <a:solidFill>
                  <a:srgbClr val="7030A0"/>
                </a:solidFill>
              </a:rPr>
              <a:t> ნაწილი</a:t>
            </a:r>
            <a:r>
              <a:rPr lang="cs-CZ" sz="3200" b="1" dirty="0" smtClean="0">
                <a:solidFill>
                  <a:srgbClr val="7030A0"/>
                </a:solidFill>
              </a:rPr>
              <a:t>: </a:t>
            </a:r>
            <a:endParaRPr lang="ka-GE" sz="3200" b="1" dirty="0" smtClean="0">
              <a:solidFill>
                <a:srgbClr val="7030A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ka-GE" sz="3200" b="1" dirty="0">
                <a:solidFill>
                  <a:srgbClr val="7030A0"/>
                </a:solidFill>
              </a:rPr>
              <a:t>მართვა და შენახვა</a:t>
            </a:r>
            <a:endParaRPr lang="ka-GE" sz="3200" b="1" dirty="0" smtClean="0">
              <a:solidFill>
                <a:srgbClr val="7030A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9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7030A0"/>
                </a:solidFill>
              </a:rPr>
              <a:t>სიფრთხილის </a:t>
            </a:r>
            <a:r>
              <a:rPr lang="ka-GE" b="1" dirty="0">
                <a:solidFill>
                  <a:srgbClr val="7030A0"/>
                </a:solidFill>
              </a:rPr>
              <a:t>ზომები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7030A0"/>
                </a:solidFill>
              </a:rPr>
              <a:t>ჰიგიენის სახელმძღვანელო მითითებები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7030A0"/>
                </a:solidFill>
              </a:rPr>
              <a:t>უსაფრთხო შენახვის პირობები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7030A0"/>
                </a:solidFill>
              </a:rPr>
              <a:t>შეუთავსებელი ნივთიერებები და ნარევები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7030A0"/>
                </a:solidFill>
              </a:rPr>
              <a:t>სპეციალური შენახვის პირობები (</a:t>
            </a:r>
            <a:r>
              <a:rPr lang="ka-GE" b="1" dirty="0" smtClean="0">
                <a:solidFill>
                  <a:srgbClr val="7030A0"/>
                </a:solidFill>
              </a:rPr>
              <a:t>მაგ, </a:t>
            </a:r>
            <a:r>
              <a:rPr lang="ka-GE" b="1" dirty="0">
                <a:solidFill>
                  <a:srgbClr val="7030A0"/>
                </a:solidFill>
              </a:rPr>
              <a:t>ტემპერატურა)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7030A0"/>
                </a:solidFill>
              </a:rPr>
              <a:t>ნივთიერების ან </a:t>
            </a:r>
            <a:r>
              <a:rPr lang="ka-GE" b="1" dirty="0" smtClean="0">
                <a:solidFill>
                  <a:srgbClr val="7030A0"/>
                </a:solidFill>
              </a:rPr>
              <a:t>ნარევის </a:t>
            </a:r>
            <a:r>
              <a:rPr lang="ka-GE" b="1" dirty="0">
                <a:solidFill>
                  <a:srgbClr val="7030A0"/>
                </a:solidFill>
              </a:rPr>
              <a:t>სპეციფიური გამოყენება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endParaRPr lang="cs-CZ" b="1" dirty="0" smtClean="0">
              <a:solidFill>
                <a:srgbClr val="7030A0"/>
              </a:solidFill>
            </a:endParaRPr>
          </a:p>
          <a:p>
            <a:pPr>
              <a:buBlip>
                <a:blip r:embed="rId3"/>
              </a:buBlip>
            </a:pPr>
            <a:endParaRPr lang="cs-CZ" dirty="0" smtClean="0"/>
          </a:p>
          <a:p>
            <a:pPr>
              <a:buBlip>
                <a:blip r:embed="rId3"/>
              </a:buBlip>
            </a:pPr>
            <a:endParaRPr lang="cs-CZ" dirty="0"/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88640"/>
            <a:ext cx="3600000" cy="900000"/>
          </a:xfrm>
          <a:prstGeom prst="star32">
            <a:avLst/>
          </a:prstGeom>
          <a:solidFill>
            <a:srgbClr val="FF99FF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rgbClr val="7030A0"/>
                </a:solidFill>
              </a:rPr>
              <a:t>მე-</a:t>
            </a:r>
            <a:r>
              <a:rPr lang="cs-CZ" sz="2800" b="1" dirty="0" smtClean="0">
                <a:solidFill>
                  <a:srgbClr val="7030A0"/>
                </a:solidFill>
              </a:rPr>
              <a:t>7</a:t>
            </a:r>
            <a:r>
              <a:rPr lang="ka-GE" sz="2800" b="1" dirty="0" smtClean="0">
                <a:solidFill>
                  <a:srgbClr val="7030A0"/>
                </a:solidFill>
              </a:rPr>
              <a:t> ნაწილი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aoblený obdélník 34"/>
          <p:cNvSpPr/>
          <p:nvPr/>
        </p:nvSpPr>
        <p:spPr>
          <a:xfrm>
            <a:off x="2339192" y="1772816"/>
            <a:ext cx="4752528" cy="3285689"/>
          </a:xfrm>
          <a:prstGeom prst="roundRect">
            <a:avLst/>
          </a:prstGeom>
          <a:solidFill>
            <a:srgbClr val="003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/>
              <a:t>მე-</a:t>
            </a:r>
            <a:r>
              <a:rPr lang="cs-CZ" sz="3200" b="1" dirty="0" smtClean="0"/>
              <a:t>8</a:t>
            </a:r>
            <a:r>
              <a:rPr lang="ka-GE" sz="3200" b="1" dirty="0" smtClean="0"/>
              <a:t> ნაწილი</a:t>
            </a:r>
            <a:r>
              <a:rPr lang="cs-CZ" sz="3200" b="1" dirty="0" smtClean="0"/>
              <a:t>: </a:t>
            </a:r>
            <a:r>
              <a:rPr lang="ka-GE" sz="3200" b="1" dirty="0" smtClean="0"/>
              <a:t>ექსპოზიციის შეზღუდვა</a:t>
            </a:r>
            <a:r>
              <a:rPr lang="cs-CZ" sz="3200" b="1" dirty="0" smtClean="0"/>
              <a:t>/</a:t>
            </a:r>
            <a:r>
              <a:rPr lang="ka-GE" sz="3200" b="1" dirty="0" smtClean="0"/>
              <a:t>პირადი დაცვის საშუალებები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1017"/>
            <a:ext cx="1709936" cy="17099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6" y="2560692"/>
            <a:ext cx="1709936" cy="1709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70368"/>
            <a:ext cx="1709936" cy="17099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20" y="2560692"/>
            <a:ext cx="1709936" cy="1709936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003366"/>
                </a:solidFill>
              </a:rPr>
              <a:t>შეზღუდვები სამუშაო გარემოში</a:t>
            </a:r>
            <a:endParaRPr lang="ka-GE" b="1" dirty="0">
              <a:solidFill>
                <a:srgbClr val="003366"/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003366"/>
                </a:solidFill>
              </a:rPr>
              <a:t>ბიოლოგიური ლიმიტები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3366"/>
                </a:solidFill>
              </a:rPr>
              <a:t>DNEL </a:t>
            </a:r>
            <a:r>
              <a:rPr lang="ka-GE" b="1" dirty="0">
                <a:solidFill>
                  <a:srgbClr val="003366"/>
                </a:solidFill>
              </a:rPr>
              <a:t>და </a:t>
            </a:r>
            <a:r>
              <a:rPr lang="cs-CZ" b="1" dirty="0" smtClean="0">
                <a:solidFill>
                  <a:srgbClr val="003366"/>
                </a:solidFill>
              </a:rPr>
              <a:t>PNEC</a:t>
            </a:r>
            <a:r>
              <a:rPr lang="ka-GE" b="1" dirty="0" smtClean="0">
                <a:solidFill>
                  <a:srgbClr val="003366"/>
                </a:solidFill>
              </a:rPr>
              <a:t> სიდიდეები</a:t>
            </a:r>
            <a:r>
              <a:rPr lang="cs-CZ" b="1" dirty="0" smtClean="0">
                <a:solidFill>
                  <a:srgbClr val="003366"/>
                </a:solidFill>
              </a:rPr>
              <a:t> </a:t>
            </a:r>
            <a:r>
              <a:rPr lang="ka-GE" b="1" dirty="0">
                <a:solidFill>
                  <a:srgbClr val="003366"/>
                </a:solidFill>
              </a:rPr>
              <a:t>რეგისტრირებული ნივთიერებებისათვის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003366"/>
                </a:solidFill>
              </a:rPr>
              <a:t>რესპირატორული დაცვა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003366"/>
                </a:solidFill>
              </a:rPr>
              <a:t>კანის დაცვა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003366"/>
                </a:solidFill>
              </a:rPr>
              <a:t>თვალებისა </a:t>
            </a:r>
            <a:r>
              <a:rPr lang="ka-GE" b="1" dirty="0">
                <a:solidFill>
                  <a:srgbClr val="003366"/>
                </a:solidFill>
              </a:rPr>
              <a:t>და სახის დაცვა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003366"/>
                </a:solidFill>
              </a:rPr>
              <a:t>ხელების </a:t>
            </a:r>
            <a:r>
              <a:rPr lang="ka-GE" b="1" dirty="0">
                <a:solidFill>
                  <a:srgbClr val="003366"/>
                </a:solidFill>
              </a:rPr>
              <a:t>დაცვა</a:t>
            </a:r>
            <a:endParaRPr lang="cs-CZ" b="1" dirty="0" smtClean="0">
              <a:solidFill>
                <a:srgbClr val="003366"/>
              </a:solidFill>
            </a:endParaRPr>
          </a:p>
          <a:p>
            <a:pPr>
              <a:buBlip>
                <a:blip r:embed="rId3"/>
              </a:buBlip>
            </a:pPr>
            <a:endParaRPr lang="cs-CZ" dirty="0"/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88640"/>
            <a:ext cx="3600000" cy="900000"/>
          </a:xfrm>
          <a:prstGeom prst="star32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chemeClr val="bg1"/>
                </a:solidFill>
              </a:rPr>
              <a:t>მე-</a:t>
            </a:r>
            <a:r>
              <a:rPr lang="cs-CZ" sz="2800" b="1" dirty="0" smtClean="0">
                <a:solidFill>
                  <a:schemeClr val="bg1"/>
                </a:solidFill>
              </a:rPr>
              <a:t>8</a:t>
            </a:r>
            <a:r>
              <a:rPr lang="ka-GE" sz="2800" b="1" dirty="0" smtClean="0">
                <a:solidFill>
                  <a:schemeClr val="bg1"/>
                </a:solidFill>
              </a:rPr>
              <a:t> ნაწილი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6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aoblený obdélník 34"/>
          <p:cNvSpPr/>
          <p:nvPr/>
        </p:nvSpPr>
        <p:spPr>
          <a:xfrm>
            <a:off x="2339192" y="1772816"/>
            <a:ext cx="4752528" cy="3285689"/>
          </a:xfrm>
          <a:prstGeom prst="roundRect">
            <a:avLst/>
          </a:prstGeom>
          <a:solidFill>
            <a:srgbClr val="FFC000">
              <a:alpha val="8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solidFill>
                  <a:srgbClr val="FF0000"/>
                </a:solidFill>
              </a:rPr>
              <a:t>მე-</a:t>
            </a:r>
            <a:r>
              <a:rPr lang="cs-CZ" sz="3200" b="1" dirty="0" smtClean="0">
                <a:solidFill>
                  <a:srgbClr val="FF0000"/>
                </a:solidFill>
              </a:rPr>
              <a:t>9</a:t>
            </a:r>
            <a:r>
              <a:rPr lang="ka-GE" sz="3200" b="1" dirty="0" smtClean="0">
                <a:solidFill>
                  <a:srgbClr val="FF0000"/>
                </a:solidFill>
              </a:rPr>
              <a:t> ნაწილი</a:t>
            </a:r>
            <a:r>
              <a:rPr lang="cs-CZ" sz="3200" b="1" dirty="0" smtClean="0">
                <a:solidFill>
                  <a:srgbClr val="FF0000"/>
                </a:solidFill>
              </a:rPr>
              <a:t>: </a:t>
            </a:r>
            <a:endParaRPr lang="ka-GE" sz="32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ka-GE" sz="3200" b="1" dirty="0" smtClean="0">
                <a:solidFill>
                  <a:srgbClr val="FF0000"/>
                </a:solidFill>
              </a:rPr>
              <a:t>ფიზიკური და ქიმიური თვისებები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56" y="137429"/>
            <a:ext cx="1447999" cy="16353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51" y="140807"/>
            <a:ext cx="1447999" cy="16353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7429"/>
            <a:ext cx="1447999" cy="16353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7" y="1685623"/>
            <a:ext cx="1447999" cy="163538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0" y="3368335"/>
            <a:ext cx="1447999" cy="163538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58505"/>
            <a:ext cx="1447999" cy="163538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56" y="5058505"/>
            <a:ext cx="1447999" cy="163538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50" y="5058505"/>
            <a:ext cx="1447999" cy="163538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93" y="1732948"/>
            <a:ext cx="1447999" cy="163538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93" y="3321010"/>
            <a:ext cx="1447999" cy="163538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2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ka-G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უსაფრთხოების მონაცემთა </a:t>
            </a:r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ფურცელი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dirty="0" smtClean="0"/>
              <a:t>რა წესები არსებობს </a:t>
            </a:r>
            <a:r>
              <a:rPr lang="ka-GE" dirty="0"/>
              <a:t>უსაფრთხოების მონაცემთა </a:t>
            </a:r>
            <a:r>
              <a:rPr lang="ka-GE" dirty="0" smtClean="0"/>
              <a:t>ფურცლის შედგენისას? </a:t>
            </a:r>
          </a:p>
          <a:p>
            <a:pPr marL="0" indent="0">
              <a:buNone/>
            </a:pPr>
            <a:r>
              <a:rPr lang="ka-GE" dirty="0" smtClean="0"/>
              <a:t> </a:t>
            </a:r>
            <a:endParaRPr lang="cs-CZ" dirty="0" smtClean="0"/>
          </a:p>
          <a:p>
            <a:pPr>
              <a:buClr>
                <a:srgbClr val="002060"/>
              </a:buClr>
              <a:buBlip>
                <a:blip r:embed="rId3"/>
              </a:buBlip>
            </a:pPr>
            <a:r>
              <a:rPr lang="cs-CZ" dirty="0" smtClean="0">
                <a:cs typeface="Arial" panose="020B0604020202020204" pitchFamily="34" charset="0"/>
              </a:rPr>
              <a:t>REACH</a:t>
            </a:r>
            <a:r>
              <a:rPr lang="ka-GE" dirty="0" smtClean="0">
                <a:cs typeface="Arial" panose="020B0604020202020204" pitchFamily="34" charset="0"/>
              </a:rPr>
              <a:t> რეგულაციის</a:t>
            </a:r>
            <a:r>
              <a:rPr lang="ka-GE" dirty="0">
                <a:cs typeface="Arial" panose="020B0604020202020204" pitchFamily="34" charset="0"/>
              </a:rPr>
              <a:t> </a:t>
            </a:r>
            <a:r>
              <a:rPr lang="cs-CZ" dirty="0" smtClean="0">
                <a:cs typeface="Arial" panose="020B0604020202020204" pitchFamily="34" charset="0"/>
              </a:rPr>
              <a:t>31</a:t>
            </a:r>
            <a:r>
              <a:rPr lang="ka-GE" dirty="0" smtClean="0">
                <a:cs typeface="Arial" panose="020B0604020202020204" pitchFamily="34" charset="0"/>
              </a:rPr>
              <a:t>-ე მუხლი</a:t>
            </a:r>
            <a:endParaRPr lang="cs-CZ" dirty="0" smtClean="0">
              <a:cs typeface="Arial" panose="020B0604020202020204" pitchFamily="34" charset="0"/>
            </a:endParaRPr>
          </a:p>
          <a:p>
            <a:pPr lvl="2">
              <a:buClr>
                <a:srgbClr val="002060"/>
              </a:buClr>
              <a:buBlip>
                <a:blip r:embed="rId3"/>
              </a:buBlip>
            </a:pPr>
            <a:r>
              <a:rPr lang="cs-CZ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ka-GE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უსაფრთხოების </a:t>
            </a:r>
            <a:r>
              <a:rPr lang="ka-GE" sz="2400" dirty="0">
                <a:solidFill>
                  <a:srgbClr val="0070C0"/>
                </a:solidFill>
                <a:cs typeface="Arial" panose="020B0604020202020204" pitchFamily="34" charset="0"/>
              </a:rPr>
              <a:t>მონაცემთა ფურცლის </a:t>
            </a:r>
            <a:r>
              <a:rPr lang="ka-GE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შედგენის ვალდებულებები</a:t>
            </a: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2">
              <a:buClr>
                <a:srgbClr val="002060"/>
              </a:buClr>
              <a:buBlip>
                <a:blip r:embed="rId3"/>
              </a:buBlip>
            </a:pPr>
            <a:r>
              <a:rPr lang="cs-CZ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ka-GE" sz="2400" dirty="0">
                <a:solidFill>
                  <a:srgbClr val="0070C0"/>
                </a:solidFill>
                <a:cs typeface="Arial" panose="020B0604020202020204" pitchFamily="34" charset="0"/>
              </a:rPr>
              <a:t>ზოგადი ინფორმაცია უსაფრთხოების მონაცემთა </a:t>
            </a:r>
            <a:r>
              <a:rPr lang="ka-GE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ფურცლის შესახებ </a:t>
            </a: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Blip>
                <a:blip r:embed="rId3"/>
              </a:buBlip>
            </a:pPr>
            <a:endParaRPr lang="cs-CZ" dirty="0" smtClean="0"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Blip>
                <a:blip r:embed="rId3"/>
              </a:buBlip>
            </a:pPr>
            <a:r>
              <a:rPr lang="cs-CZ" dirty="0" smtClean="0">
                <a:cs typeface="Arial" panose="020B0604020202020204" pitchFamily="34" charset="0"/>
              </a:rPr>
              <a:t>REACH</a:t>
            </a:r>
            <a:r>
              <a:rPr lang="ka-GE" dirty="0" smtClean="0">
                <a:cs typeface="Arial" panose="020B0604020202020204" pitchFamily="34" charset="0"/>
              </a:rPr>
              <a:t> რეგულაციის</a:t>
            </a:r>
            <a:r>
              <a:rPr lang="ka-GE" dirty="0">
                <a:cs typeface="Arial" panose="020B0604020202020204" pitchFamily="34" charset="0"/>
              </a:rPr>
              <a:t> </a:t>
            </a:r>
            <a:r>
              <a:rPr lang="cs-CZ" dirty="0" smtClean="0">
                <a:cs typeface="Arial" panose="020B0604020202020204" pitchFamily="34" charset="0"/>
              </a:rPr>
              <a:t>II</a:t>
            </a:r>
            <a:r>
              <a:rPr lang="ka-GE" dirty="0" smtClean="0">
                <a:cs typeface="Arial" panose="020B0604020202020204" pitchFamily="34" charset="0"/>
              </a:rPr>
              <a:t> დანართი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</a:p>
          <a:p>
            <a:pPr lvl="2">
              <a:buClr>
                <a:srgbClr val="002060"/>
              </a:buClr>
              <a:buBlip>
                <a:blip r:embed="rId3"/>
              </a:buBlip>
            </a:pP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ka-GE" sz="2400" dirty="0">
                <a:solidFill>
                  <a:srgbClr val="0070C0"/>
                </a:solidFill>
                <a:cs typeface="Arial" panose="020B0604020202020204" pitchFamily="34" charset="0"/>
              </a:rPr>
              <a:t>უსაფრთხოების მონაცემთა ფურცლის </a:t>
            </a:r>
            <a:r>
              <a:rPr lang="ka-GE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შედგენის წესები</a:t>
            </a: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Blip>
                <a:blip r:embed="rId3"/>
              </a:buBlip>
            </a:pPr>
            <a:endParaRPr lang="cs-CZ" dirty="0" smtClean="0"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Blip>
                <a:blip r:embed="rId3"/>
              </a:buBlip>
            </a:pPr>
            <a:r>
              <a:rPr lang="ka-GE" dirty="0" smtClean="0">
                <a:cs typeface="Arial" panose="020B0604020202020204" pitchFamily="34" charset="0"/>
              </a:rPr>
              <a:t>დადგენილება</a:t>
            </a:r>
            <a:r>
              <a:rPr lang="cs-CZ" dirty="0" smtClean="0">
                <a:cs typeface="Arial" panose="020B0604020202020204" pitchFamily="34" charset="0"/>
              </a:rPr>
              <a:t> 2015/830 – REACH</a:t>
            </a:r>
            <a:r>
              <a:rPr lang="ka-GE" dirty="0" smtClean="0">
                <a:cs typeface="Arial" panose="020B0604020202020204" pitchFamily="34" charset="0"/>
              </a:rPr>
              <a:t> რეგულაციის</a:t>
            </a: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cs-CZ" dirty="0" smtClean="0">
                <a:cs typeface="Arial" panose="020B0604020202020204" pitchFamily="34" charset="0"/>
              </a:rPr>
              <a:t>II</a:t>
            </a:r>
            <a:r>
              <a:rPr lang="ka-GE" dirty="0" smtClean="0">
                <a:cs typeface="Arial" panose="020B0604020202020204" pitchFamily="34" charset="0"/>
              </a:rPr>
              <a:t> დანართის ბოლო ნოველიზაცია  </a:t>
            </a:r>
            <a:endParaRPr lang="cs-CZ" dirty="0" smtClean="0"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3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5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FF0000"/>
                </a:solidFill>
              </a:rPr>
              <a:t>ნივთიერების / ნარევისთვის </a:t>
            </a:r>
            <a:r>
              <a:rPr lang="ka-GE" b="1" dirty="0">
                <a:solidFill>
                  <a:srgbClr val="FF0000"/>
                </a:solidFill>
              </a:rPr>
              <a:t>დამახასიათებელი </a:t>
            </a:r>
            <a:r>
              <a:rPr lang="ka-GE" b="1" dirty="0" smtClean="0">
                <a:solidFill>
                  <a:srgbClr val="FF0000"/>
                </a:solidFill>
              </a:rPr>
              <a:t>ფიზიკურ-ქიმიური </a:t>
            </a:r>
            <a:r>
              <a:rPr lang="ka-GE" b="1" dirty="0">
                <a:solidFill>
                  <a:srgbClr val="FF0000"/>
                </a:solidFill>
              </a:rPr>
              <a:t>თვისებები </a:t>
            </a:r>
            <a:endParaRPr lang="ka-GE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FF0000"/>
                </a:solidFill>
              </a:rPr>
              <a:t>უნდა </a:t>
            </a:r>
            <a:r>
              <a:rPr lang="ka-GE" b="1" dirty="0">
                <a:solidFill>
                  <a:srgbClr val="FF0000"/>
                </a:solidFill>
              </a:rPr>
              <a:t>შეესაბამებოდეს კლასიფიკაციას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FF0000"/>
                </a:solidFill>
              </a:rPr>
              <a:t>აგრეგატული მდგომარეობა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FF0000"/>
                </a:solidFill>
              </a:rPr>
              <a:t>დუღილის </a:t>
            </a:r>
            <a:r>
              <a:rPr lang="ka-GE" b="1" dirty="0">
                <a:solidFill>
                  <a:srgbClr val="FF0000"/>
                </a:solidFill>
              </a:rPr>
              <a:t>წერტილი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>
                <a:solidFill>
                  <a:srgbClr val="FF0000"/>
                </a:solidFill>
              </a:rPr>
              <a:t>pH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FF0000"/>
                </a:solidFill>
              </a:rPr>
              <a:t>სიმჭიდროვე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FF0000"/>
                </a:solidFill>
              </a:rPr>
              <a:t>მყისი აალების ტემპერატურა</a:t>
            </a:r>
            <a:endParaRPr lang="cs-CZ" b="1" dirty="0">
              <a:solidFill>
                <a:srgbClr val="FF0000"/>
              </a:solidFill>
            </a:endParaRP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FF0000"/>
                </a:solidFill>
              </a:rPr>
              <a:t>კინემატიკური </a:t>
            </a:r>
            <a:r>
              <a:rPr lang="ka-GE" b="1" dirty="0">
                <a:solidFill>
                  <a:srgbClr val="FF0000"/>
                </a:solidFill>
              </a:rPr>
              <a:t>სიბლანტე</a:t>
            </a: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FF0000"/>
                </a:solidFill>
              </a:rPr>
              <a:t>წვადობის ქვედა </a:t>
            </a:r>
            <a:r>
              <a:rPr lang="ka-GE" b="1" dirty="0">
                <a:solidFill>
                  <a:srgbClr val="FF0000"/>
                </a:solidFill>
              </a:rPr>
              <a:t>და ზედა ზღვარი </a:t>
            </a:r>
            <a:endParaRPr lang="cs-CZ" b="1" dirty="0">
              <a:solidFill>
                <a:srgbClr val="FF0000"/>
              </a:solidFill>
            </a:endParaRP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FF0000"/>
                </a:solidFill>
              </a:rPr>
              <a:t>და ა.შ.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1080000">
              <a:buBlip>
                <a:blip r:embed="rId3"/>
              </a:buBlip>
            </a:pPr>
            <a:endParaRPr lang="cs-CZ" dirty="0"/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88640"/>
            <a:ext cx="3600000" cy="900000"/>
          </a:xfrm>
          <a:prstGeom prst="star3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rgbClr val="FF0000"/>
                </a:solidFill>
              </a:rPr>
              <a:t>მე-</a:t>
            </a:r>
            <a:r>
              <a:rPr lang="cs-CZ" sz="2800" b="1" dirty="0" smtClean="0">
                <a:solidFill>
                  <a:srgbClr val="FF0000"/>
                </a:solidFill>
              </a:rPr>
              <a:t>9</a:t>
            </a:r>
            <a:r>
              <a:rPr lang="ka-GE" sz="2800" b="1" dirty="0" smtClean="0">
                <a:solidFill>
                  <a:srgbClr val="FF0000"/>
                </a:solidFill>
              </a:rPr>
              <a:t> ნაწილი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2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1971387" cy="275879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Bublinový popisek ve tvaru obláčku 3"/>
          <p:cNvSpPr/>
          <p:nvPr/>
        </p:nvSpPr>
        <p:spPr>
          <a:xfrm>
            <a:off x="2339752" y="188640"/>
            <a:ext cx="5451309" cy="3312368"/>
          </a:xfrm>
          <a:prstGeom prst="cloud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 smtClean="0">
                <a:solidFill>
                  <a:schemeClr val="tx1"/>
                </a:solidFill>
              </a:rPr>
              <a:t>მე-</a:t>
            </a:r>
            <a:r>
              <a:rPr lang="cs-CZ" sz="3200" b="1" dirty="0" smtClean="0">
                <a:solidFill>
                  <a:schemeClr val="tx1"/>
                </a:solidFill>
              </a:rPr>
              <a:t>10</a:t>
            </a:r>
            <a:r>
              <a:rPr lang="ka-GE" sz="3200" b="1" dirty="0" smtClean="0">
                <a:solidFill>
                  <a:schemeClr val="tx1"/>
                </a:solidFill>
              </a:rPr>
              <a:t> ნაწილი</a:t>
            </a:r>
            <a:r>
              <a:rPr lang="cs-CZ" sz="3200" b="1" dirty="0" smtClean="0">
                <a:solidFill>
                  <a:schemeClr val="tx1"/>
                </a:solidFill>
              </a:rPr>
              <a:t>: </a:t>
            </a:r>
            <a:r>
              <a:rPr lang="ka-GE" sz="3200" b="1" dirty="0">
                <a:solidFill>
                  <a:schemeClr val="tx1"/>
                </a:solidFill>
              </a:rPr>
              <a:t>სტაბილურობა და </a:t>
            </a:r>
            <a:r>
              <a:rPr lang="ka-GE" sz="3200" b="1" dirty="0" smtClean="0">
                <a:solidFill>
                  <a:schemeClr val="tx1"/>
                </a:solidFill>
              </a:rPr>
              <a:t>რეაქტიულობა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5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ka-GE" b="1" dirty="0" smtClean="0">
                <a:solidFill>
                  <a:schemeClr val="tx1"/>
                </a:solidFill>
              </a:rPr>
              <a:t>რეაქტიულობა</a:t>
            </a:r>
            <a:endParaRPr lang="ka-GE" b="1" dirty="0">
              <a:solidFill>
                <a:schemeClr val="tx1"/>
              </a:solidFill>
            </a:endParaRPr>
          </a:p>
          <a:p>
            <a:pPr>
              <a:buBlip>
                <a:blip r:embed="rId3"/>
              </a:buBlip>
            </a:pPr>
            <a:r>
              <a:rPr lang="ka-GE" b="1" dirty="0">
                <a:solidFill>
                  <a:schemeClr val="tx1"/>
                </a:solidFill>
              </a:rPr>
              <a:t>ქიმიური სტაბილურობა</a:t>
            </a:r>
          </a:p>
          <a:p>
            <a:pPr>
              <a:buBlip>
                <a:blip r:embed="rId3"/>
              </a:buBlip>
            </a:pPr>
            <a:r>
              <a:rPr lang="ka-GE" b="1" dirty="0">
                <a:solidFill>
                  <a:schemeClr val="tx1"/>
                </a:solidFill>
              </a:rPr>
              <a:t>საშიში რეაქციების შესაძლებლობა</a:t>
            </a:r>
          </a:p>
          <a:p>
            <a:pPr>
              <a:buBlip>
                <a:blip r:embed="rId3"/>
              </a:buBlip>
            </a:pPr>
            <a:r>
              <a:rPr lang="ka-GE" b="1" dirty="0" smtClean="0">
                <a:solidFill>
                  <a:schemeClr val="tx1"/>
                </a:solidFill>
              </a:rPr>
              <a:t>პირობები, რომალთა  </a:t>
            </a:r>
            <a:r>
              <a:rPr lang="ka-GE" b="1" dirty="0">
                <a:solidFill>
                  <a:schemeClr val="tx1"/>
                </a:solidFill>
              </a:rPr>
              <a:t>თავიდან </a:t>
            </a:r>
            <a:r>
              <a:rPr lang="ka-GE" b="1" dirty="0" smtClean="0">
                <a:solidFill>
                  <a:schemeClr val="tx1"/>
                </a:solidFill>
              </a:rPr>
              <a:t>აცილება არის საჭირო</a:t>
            </a:r>
          </a:p>
          <a:p>
            <a:pPr>
              <a:buBlip>
                <a:blip r:embed="rId3"/>
              </a:buBlip>
            </a:pPr>
            <a:r>
              <a:rPr lang="ka-GE" b="1" dirty="0" smtClean="0">
                <a:solidFill>
                  <a:schemeClr val="tx1"/>
                </a:solidFill>
              </a:rPr>
              <a:t>შეუთავსებელი მასალები</a:t>
            </a:r>
            <a:endParaRPr lang="ka-GE" b="1" dirty="0">
              <a:solidFill>
                <a:schemeClr val="tx1"/>
              </a:solidFill>
            </a:endParaRPr>
          </a:p>
          <a:p>
            <a:pPr>
              <a:buBlip>
                <a:blip r:embed="rId3"/>
              </a:buBlip>
            </a:pPr>
            <a:r>
              <a:rPr lang="ka-GE" b="1" dirty="0" smtClean="0">
                <a:solidFill>
                  <a:schemeClr val="tx1"/>
                </a:solidFill>
              </a:rPr>
              <a:t>დაშლის შედეგად მიღებული საშიში პროდუქტები</a:t>
            </a:r>
            <a:endParaRPr lang="cs-CZ" b="1" dirty="0">
              <a:solidFill>
                <a:schemeClr val="tx1"/>
              </a:solidFill>
            </a:endParaRPr>
          </a:p>
          <a:p>
            <a:pPr>
              <a:buBlip>
                <a:blip r:embed="rId3"/>
              </a:buBlip>
            </a:pPr>
            <a:endParaRPr lang="cs-CZ" dirty="0"/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16632"/>
            <a:ext cx="3600000" cy="1080120"/>
          </a:xfrm>
          <a:prstGeom prst="star32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>
                <a:solidFill>
                  <a:schemeClr val="tx1"/>
                </a:solidFill>
              </a:rPr>
              <a:t>მე-</a:t>
            </a:r>
            <a:r>
              <a:rPr lang="cs-CZ" sz="3200" b="1" dirty="0">
                <a:solidFill>
                  <a:schemeClr val="tx1"/>
                </a:solidFill>
              </a:rPr>
              <a:t>10</a:t>
            </a:r>
            <a:r>
              <a:rPr lang="ka-GE" sz="3200" b="1" dirty="0">
                <a:solidFill>
                  <a:schemeClr val="tx1"/>
                </a:solidFill>
              </a:rPr>
              <a:t> ნაწილი</a:t>
            </a:r>
            <a:r>
              <a:rPr lang="cs-CZ" sz="3200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9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96" y="1129660"/>
            <a:ext cx="2286000" cy="4572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2" y="1129660"/>
            <a:ext cx="2286000" cy="457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8" name="Zaoblený obdélník 17"/>
          <p:cNvSpPr/>
          <p:nvPr/>
        </p:nvSpPr>
        <p:spPr>
          <a:xfrm>
            <a:off x="2339192" y="1772816"/>
            <a:ext cx="4752528" cy="3285689"/>
          </a:xfrm>
          <a:prstGeom prst="roundRect">
            <a:avLst/>
          </a:prstGeom>
          <a:solidFill>
            <a:schemeClr val="tx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/>
              <a:t>მე-</a:t>
            </a:r>
            <a:r>
              <a:rPr lang="cs-CZ" sz="3200" b="1" dirty="0" smtClean="0"/>
              <a:t>11</a:t>
            </a:r>
            <a:r>
              <a:rPr lang="ka-GE" sz="3200" b="1" dirty="0" smtClean="0"/>
              <a:t> ნაწილი</a:t>
            </a:r>
            <a:r>
              <a:rPr lang="cs-CZ" sz="3200" b="1" dirty="0" smtClean="0"/>
              <a:t>: </a:t>
            </a:r>
            <a:r>
              <a:rPr lang="ka-GE" sz="3200" b="1" dirty="0" smtClean="0"/>
              <a:t>ტოქსიკოლოგიური ინფორმაცია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 smtClean="0">
                <a:solidFill>
                  <a:schemeClr val="tx1"/>
                </a:solidFill>
              </a:rPr>
              <a:t>ტოქსიკოლოგიური ზემოქმედება</a:t>
            </a:r>
            <a:endParaRPr lang="cs-CZ" sz="2600" b="1" dirty="0" smtClean="0">
              <a:solidFill>
                <a:schemeClr val="tx1"/>
              </a:solidFill>
            </a:endParaRP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 smtClean="0">
                <a:solidFill>
                  <a:schemeClr val="tx1"/>
                </a:solidFill>
              </a:rPr>
              <a:t>მწვავე ტოქსიკურობა</a:t>
            </a:r>
            <a:endParaRPr lang="ka-GE" sz="2600" b="1" dirty="0">
              <a:solidFill>
                <a:schemeClr val="tx1"/>
              </a:solidFill>
            </a:endParaRP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 smtClean="0">
                <a:solidFill>
                  <a:schemeClr val="tx1"/>
                </a:solidFill>
              </a:rPr>
              <a:t>წვა </a:t>
            </a:r>
            <a:r>
              <a:rPr lang="ka-GE" sz="2600" b="1" dirty="0">
                <a:solidFill>
                  <a:schemeClr val="tx1"/>
                </a:solidFill>
              </a:rPr>
              <a:t>/ კანის </a:t>
            </a:r>
            <a:r>
              <a:rPr lang="ka-GE" sz="2600" b="1" dirty="0" smtClean="0">
                <a:solidFill>
                  <a:schemeClr val="tx1"/>
                </a:solidFill>
              </a:rPr>
              <a:t>გაღიზიანება</a:t>
            </a:r>
            <a:endParaRPr lang="ka-GE" sz="2600" b="1" dirty="0">
              <a:solidFill>
                <a:schemeClr val="tx1"/>
              </a:solidFill>
            </a:endParaRP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 smtClean="0">
                <a:solidFill>
                  <a:schemeClr val="tx1"/>
                </a:solidFill>
              </a:rPr>
              <a:t>თვალის სერიოზული დაზიანება </a:t>
            </a:r>
            <a:r>
              <a:rPr lang="ka-GE" sz="2600" b="1" dirty="0">
                <a:solidFill>
                  <a:schemeClr val="tx1"/>
                </a:solidFill>
              </a:rPr>
              <a:t>/ თვალის გაღიზიანება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>
                <a:solidFill>
                  <a:schemeClr val="tx1"/>
                </a:solidFill>
              </a:rPr>
              <a:t>სენსიბილიზაცია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>
                <a:solidFill>
                  <a:schemeClr val="tx1"/>
                </a:solidFill>
              </a:rPr>
              <a:t>კანცეროგენობა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>
                <a:solidFill>
                  <a:schemeClr val="tx1"/>
                </a:solidFill>
              </a:rPr>
              <a:t>მუტაგენურობა</a:t>
            </a: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 smtClean="0">
                <a:solidFill>
                  <a:schemeClr val="tx1"/>
                </a:solidFill>
              </a:rPr>
              <a:t>ტოქსიკურობა რეპროდუქციისათვის</a:t>
            </a:r>
            <a:endParaRPr lang="ka-GE" sz="2600" b="1" dirty="0">
              <a:solidFill>
                <a:schemeClr val="tx1"/>
              </a:solidFill>
            </a:endParaRP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>
                <a:solidFill>
                  <a:schemeClr val="tx1"/>
                </a:solidFill>
              </a:rPr>
              <a:t>კონკრეტული ორგანოების ტოქსიკურობა </a:t>
            </a:r>
            <a:endParaRPr lang="ka-GE" sz="2600" b="1" dirty="0" smtClean="0">
              <a:solidFill>
                <a:schemeClr val="tx1"/>
              </a:solidFill>
            </a:endParaRPr>
          </a:p>
          <a:p>
            <a:pPr marL="1080000">
              <a:spcBef>
                <a:spcPts val="800"/>
              </a:spcBef>
              <a:buBlip>
                <a:blip r:embed="rId3"/>
              </a:buBlip>
            </a:pPr>
            <a:r>
              <a:rPr lang="ka-GE" sz="2600" b="1" dirty="0" smtClean="0">
                <a:solidFill>
                  <a:schemeClr val="tx1"/>
                </a:solidFill>
              </a:rPr>
              <a:t>საფრთხე შესუნთქვის / ასპირაციის დროს</a:t>
            </a:r>
            <a:endParaRPr lang="cs-CZ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16632"/>
            <a:ext cx="3600000" cy="1224136"/>
          </a:xfrm>
          <a:prstGeom prst="star3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/>
              <a:t>მე-</a:t>
            </a:r>
            <a:r>
              <a:rPr lang="cs-CZ" sz="3200" b="1" dirty="0"/>
              <a:t>11</a:t>
            </a:r>
            <a:r>
              <a:rPr lang="ka-GE" sz="3200" b="1" dirty="0"/>
              <a:t> ნაწილი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7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17032"/>
            <a:ext cx="3923928" cy="294294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3491880" y="4365104"/>
            <a:ext cx="323528" cy="290263"/>
          </a:xfrm>
          <a:prstGeom prst="ellipse">
            <a:avLst/>
          </a:prstGeom>
          <a:solidFill>
            <a:srgbClr val="00B0F0">
              <a:alpha val="11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>
            <a:spLocks noChangeAspect="1"/>
          </p:cNvSpPr>
          <p:nvPr/>
        </p:nvSpPr>
        <p:spPr>
          <a:xfrm>
            <a:off x="3653644" y="3321068"/>
            <a:ext cx="802514" cy="720000"/>
          </a:xfrm>
          <a:prstGeom prst="ellipse">
            <a:avLst/>
          </a:prstGeom>
          <a:solidFill>
            <a:srgbClr val="00B0F0">
              <a:alpha val="11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>
            <a:spLocks noChangeAspect="1"/>
          </p:cNvSpPr>
          <p:nvPr/>
        </p:nvSpPr>
        <p:spPr>
          <a:xfrm>
            <a:off x="3653644" y="477032"/>
            <a:ext cx="3438636" cy="2520000"/>
          </a:xfrm>
          <a:prstGeom prst="ellipse">
            <a:avLst/>
          </a:prstGeom>
          <a:solidFill>
            <a:srgbClr val="00B0F0">
              <a:alpha val="11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მე-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 ნაწილი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ინფორმაცია ეკოლოგიის შესახებ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7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ეკოტოქსიკურობა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lang="ka-GE" b="1" dirty="0">
                <a:solidFill>
                  <a:srgbClr val="003366"/>
                </a:solidFill>
              </a:rPr>
              <a:t>მდგრადობა და დეგრადაცია</a:t>
            </a:r>
          </a:p>
          <a:p>
            <a:pPr>
              <a:buBlip>
                <a:blip r:embed="rId3"/>
              </a:buBlip>
            </a:pPr>
            <a:r>
              <a:rPr lang="ka-GE" b="1" dirty="0">
                <a:solidFill>
                  <a:srgbClr val="003366"/>
                </a:solidFill>
              </a:rPr>
              <a:t>ბიოაკუმულაციური პოტენციალი</a:t>
            </a:r>
          </a:p>
          <a:p>
            <a:pPr>
              <a:buBlip>
                <a:blip r:embed="rId3"/>
              </a:buBlip>
            </a:pPr>
            <a:r>
              <a:rPr lang="ka-GE" b="1" dirty="0">
                <a:solidFill>
                  <a:srgbClr val="003366"/>
                </a:solidFill>
              </a:rPr>
              <a:t>მობილურობა ნიადაგში</a:t>
            </a:r>
          </a:p>
          <a:p>
            <a:pPr>
              <a:buBlip>
                <a:blip r:embed="rId3"/>
              </a:buBlip>
            </a:pPr>
            <a:r>
              <a:rPr lang="cs-CZ" b="1" dirty="0">
                <a:solidFill>
                  <a:srgbClr val="003366"/>
                </a:solidFill>
              </a:rPr>
              <a:t>PBT </a:t>
            </a:r>
            <a:r>
              <a:rPr lang="ka-GE" b="1" dirty="0">
                <a:solidFill>
                  <a:srgbClr val="003366"/>
                </a:solidFill>
              </a:rPr>
              <a:t>და </a:t>
            </a:r>
            <a:r>
              <a:rPr lang="cs-CZ" b="1" dirty="0" err="1">
                <a:solidFill>
                  <a:srgbClr val="003366"/>
                </a:solidFill>
              </a:rPr>
              <a:t>vPvB</a:t>
            </a:r>
            <a:r>
              <a:rPr lang="cs-CZ" b="1" dirty="0">
                <a:solidFill>
                  <a:srgbClr val="003366"/>
                </a:solidFill>
              </a:rPr>
              <a:t> </a:t>
            </a:r>
            <a:r>
              <a:rPr lang="ka-GE" b="1" dirty="0" smtClean="0">
                <a:solidFill>
                  <a:srgbClr val="003366"/>
                </a:solidFill>
              </a:rPr>
              <a:t> შეფასების </a:t>
            </a:r>
            <a:r>
              <a:rPr lang="ka-GE" b="1" dirty="0">
                <a:solidFill>
                  <a:srgbClr val="003366"/>
                </a:solidFill>
              </a:rPr>
              <a:t>შედეგები</a:t>
            </a:r>
          </a:p>
          <a:p>
            <a:pPr>
              <a:buBlip>
                <a:blip r:embed="rId3"/>
              </a:buBlip>
            </a:pPr>
            <a:r>
              <a:rPr lang="ka-GE" b="1" dirty="0">
                <a:solidFill>
                  <a:srgbClr val="003366"/>
                </a:solidFill>
              </a:rPr>
              <a:t>სხვა გვერდითი ეფექტები</a:t>
            </a:r>
            <a:endParaRPr lang="cs-CZ" b="1" dirty="0">
              <a:solidFill>
                <a:srgbClr val="003366"/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88640"/>
            <a:ext cx="3600000" cy="1152128"/>
          </a:xfrm>
          <a:prstGeom prst="star32">
            <a:avLst/>
          </a:prstGeom>
          <a:solidFill>
            <a:srgbClr val="00B0F0">
              <a:alpha val="20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>
                <a:solidFill>
                  <a:schemeClr val="tx2">
                    <a:lumMod val="75000"/>
                  </a:schemeClr>
                </a:solidFill>
              </a:rPr>
              <a:t>მე-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</a:rPr>
              <a:t> ნაწილი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2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0"/>
          <a:stretch/>
        </p:blipFill>
        <p:spPr>
          <a:xfrm>
            <a:off x="683568" y="404664"/>
            <a:ext cx="7632848" cy="57879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62949" r="19977" b="1"/>
          <a:stretch/>
        </p:blipFill>
        <p:spPr>
          <a:xfrm>
            <a:off x="4932040" y="2924944"/>
            <a:ext cx="4097632" cy="3177755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1115616" y="4005064"/>
            <a:ext cx="3528392" cy="172819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 smtClean="0"/>
              <a:t>მე-</a:t>
            </a:r>
            <a:r>
              <a:rPr lang="cs-CZ" sz="3200" b="1" dirty="0" smtClean="0"/>
              <a:t>13</a:t>
            </a:r>
            <a:r>
              <a:rPr lang="ka-GE" sz="3200" b="1" dirty="0" smtClean="0"/>
              <a:t> ნაწილი</a:t>
            </a:r>
            <a:r>
              <a:rPr lang="cs-CZ" sz="3200" b="1" dirty="0" smtClean="0"/>
              <a:t>: </a:t>
            </a:r>
            <a:r>
              <a:rPr lang="ka-GE" sz="3200" b="1" dirty="0" smtClean="0"/>
              <a:t>დასუფთავების წესები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3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chemeClr val="tx1"/>
                </a:solidFill>
              </a:rPr>
              <a:t>ნარჩენების </a:t>
            </a:r>
            <a:r>
              <a:rPr lang="ka-GE" b="1" dirty="0">
                <a:solidFill>
                  <a:schemeClr val="tx1"/>
                </a:solidFill>
              </a:rPr>
              <a:t>კოდექსი № 93/2016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chemeClr val="tx1"/>
                </a:solidFill>
              </a:rPr>
              <a:t>ნივთიერების </a:t>
            </a:r>
            <a:r>
              <a:rPr lang="ka-GE" b="1" dirty="0">
                <a:solidFill>
                  <a:schemeClr val="tx1"/>
                </a:solidFill>
              </a:rPr>
              <a:t>/ </a:t>
            </a:r>
            <a:r>
              <a:rPr lang="ka-GE" b="1" dirty="0" smtClean="0">
                <a:solidFill>
                  <a:schemeClr val="tx1"/>
                </a:solidFill>
              </a:rPr>
              <a:t>ნარევის კანალიზაციის გზით ლიკვიდაციის შეზღუდვა 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chemeClr val="tx1"/>
                </a:solidFill>
              </a:rPr>
              <a:t>ფიზიკურ-ქიმიური თვისებების სპეციფიკაცია, რომლებმაც შესაძლოა გავლენა მოახდინონ  </a:t>
            </a:r>
            <a:r>
              <a:rPr lang="ka-GE" b="1" dirty="0">
                <a:solidFill>
                  <a:schemeClr val="tx1"/>
                </a:solidFill>
              </a:rPr>
              <a:t>ნარჩენების მართვაზე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ka-GE" b="1" dirty="0" smtClean="0">
                <a:solidFill>
                  <a:schemeClr val="tx1"/>
                </a:solidFill>
              </a:rPr>
              <a:t>კანონი ნარჩენების შესახებ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16632"/>
            <a:ext cx="3600000" cy="1008112"/>
          </a:xfrm>
          <a:prstGeom prst="star3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/>
              <a:t>მე-</a:t>
            </a:r>
            <a:r>
              <a:rPr lang="cs-CZ" sz="3200" b="1"/>
              <a:t>13</a:t>
            </a:r>
            <a:r>
              <a:rPr lang="ka-GE" sz="3200" b="1"/>
              <a:t> ნაწილი</a:t>
            </a:r>
            <a:r>
              <a:rPr lang="cs-CZ" sz="3200" b="1"/>
              <a:t>: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115616" y="4005064"/>
            <a:ext cx="3528392" cy="172819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ODDÍL 13: Pokyny pro odstraňování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0" y="1340768"/>
            <a:ext cx="3419872" cy="2808312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 smtClean="0">
                <a:solidFill>
                  <a:srgbClr val="002060"/>
                </a:solidFill>
              </a:rPr>
              <a:t>მე-</a:t>
            </a:r>
            <a:r>
              <a:rPr lang="cs-CZ" sz="3200" b="1" dirty="0" smtClean="0">
                <a:solidFill>
                  <a:srgbClr val="002060"/>
                </a:solidFill>
              </a:rPr>
              <a:t>14</a:t>
            </a:r>
            <a:r>
              <a:rPr lang="ka-GE" sz="3200" b="1" dirty="0" smtClean="0">
                <a:solidFill>
                  <a:srgbClr val="002060"/>
                </a:solidFill>
              </a:rPr>
              <a:t> ნაწილი</a:t>
            </a:r>
            <a:r>
              <a:rPr lang="cs-CZ" sz="3200" b="1" dirty="0" smtClean="0">
                <a:solidFill>
                  <a:srgbClr val="002060"/>
                </a:solidFill>
              </a:rPr>
              <a:t>: </a:t>
            </a:r>
            <a:endParaRPr lang="ka-GE" sz="3200" b="1" dirty="0" smtClean="0">
              <a:solidFill>
                <a:srgbClr val="002060"/>
              </a:solidFill>
            </a:endParaRPr>
          </a:p>
          <a:p>
            <a:pPr algn="ctr"/>
            <a:r>
              <a:rPr lang="ka-GE" sz="3200" b="1" dirty="0" smtClean="0">
                <a:solidFill>
                  <a:srgbClr val="002060"/>
                </a:solidFill>
              </a:rPr>
              <a:t>ინფორმაცია ტრანსპორტირებისთვის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ka-G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უსაფრთხოების მონაცემთა </a:t>
            </a:r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ფურცელი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 smtClean="0"/>
              <a:t>ვინ </a:t>
            </a:r>
            <a:r>
              <a:rPr lang="ka-GE" dirty="0"/>
              <a:t>ადგენს უსაფრთხოების მონაცემთა </a:t>
            </a:r>
            <a:r>
              <a:rPr lang="ka-GE" dirty="0" smtClean="0"/>
              <a:t>ფურცელს</a:t>
            </a:r>
            <a:r>
              <a:rPr lang="cs-CZ" dirty="0" smtClean="0"/>
              <a:t>?</a:t>
            </a:r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r>
              <a:rPr lang="ka-GE" dirty="0" smtClean="0">
                <a:cs typeface="Arial" panose="020B0604020202020204" pitchFamily="34" charset="0"/>
              </a:rPr>
              <a:t>ამ სფეროში მომზადებული პირი</a:t>
            </a:r>
            <a:endParaRPr lang="cs-CZ" dirty="0" smtClean="0">
              <a:cs typeface="Arial" panose="020B0604020202020204" pitchFamily="34" charset="0"/>
            </a:endParaRPr>
          </a:p>
          <a:p>
            <a:pPr lvl="2">
              <a:buClr>
                <a:srgbClr val="002060"/>
              </a:buClr>
              <a:buFont typeface="Calibri" panose="020F0502020204030204" pitchFamily="34" charset="0"/>
              <a:buChar char="Ꚛ"/>
            </a:pPr>
            <a:r>
              <a:rPr lang="cs-CZ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ka-GE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პირი, რომელიც განმეორებით და კარგად არის დატრენინგებული</a:t>
            </a: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914400" lvl="2" indent="0">
              <a:buClr>
                <a:srgbClr val="002060"/>
              </a:buClr>
              <a:buNone/>
            </a:pPr>
            <a:endParaRPr lang="cs-CZ" sz="2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ka-GE" dirty="0" smtClean="0"/>
              <a:t>როდის უნდა მოხდეს უსაფრთხოების მონაცემთა ფურცლის გადაცემა</a:t>
            </a:r>
            <a:r>
              <a:rPr lang="cs-CZ" dirty="0" smtClean="0"/>
              <a:t>?</a:t>
            </a:r>
            <a:endParaRPr lang="cs-CZ" dirty="0"/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r>
              <a:rPr lang="ka-GE" dirty="0" smtClean="0">
                <a:cs typeface="Arial" panose="020B0604020202020204" pitchFamily="34" charset="0"/>
              </a:rPr>
              <a:t>ნივთიერების/ნარევის პირველივე მიწოდების დროს</a:t>
            </a:r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endParaRPr lang="cs-CZ" dirty="0" smtClean="0"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ka-GE" dirty="0" smtClean="0">
                <a:cs typeface="Arial" panose="020B0604020202020204" pitchFamily="34" charset="0"/>
              </a:rPr>
              <a:t>როგორ ხდება</a:t>
            </a:r>
            <a:r>
              <a:rPr lang="ka-GE" dirty="0"/>
              <a:t> უსაფრთხოების მონაცემთა ფურცლის </a:t>
            </a:r>
            <a:r>
              <a:rPr lang="ka-GE" dirty="0" smtClean="0"/>
              <a:t>გადაცემა</a:t>
            </a:r>
            <a:r>
              <a:rPr lang="cs-CZ" dirty="0" smtClean="0"/>
              <a:t>?</a:t>
            </a:r>
            <a:endParaRPr lang="cs-CZ" dirty="0" smtClean="0"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Calibri" panose="020F0502020204030204" pitchFamily="34" charset="0"/>
              <a:buChar char="Ꚛ"/>
            </a:pPr>
            <a:r>
              <a:rPr lang="ka-GE" altLang="cs-CZ" dirty="0" smtClean="0"/>
              <a:t>ნაბეჭდი ან ელექტრონული ფორმით</a:t>
            </a:r>
            <a:endParaRPr lang="cs-CZ" altLang="cs-CZ" dirty="0"/>
          </a:p>
          <a:p>
            <a:pPr marL="914400" lvl="2" indent="0">
              <a:buClr>
                <a:srgbClr val="FF0000"/>
              </a:buClr>
              <a:buNone/>
            </a:pPr>
            <a:endParaRPr lang="cs-CZ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002060"/>
                </a:solidFill>
              </a:rPr>
              <a:t>საფრთხე </a:t>
            </a:r>
            <a:r>
              <a:rPr lang="ka-GE" b="1" dirty="0">
                <a:solidFill>
                  <a:srgbClr val="002060"/>
                </a:solidFill>
              </a:rPr>
              <a:t>საგზაო (</a:t>
            </a:r>
            <a:r>
              <a:rPr lang="cs-CZ" b="1" dirty="0">
                <a:solidFill>
                  <a:srgbClr val="002060"/>
                </a:solidFill>
              </a:rPr>
              <a:t>ADR), </a:t>
            </a:r>
            <a:r>
              <a:rPr lang="ka-GE" b="1" dirty="0">
                <a:solidFill>
                  <a:srgbClr val="002060"/>
                </a:solidFill>
              </a:rPr>
              <a:t>სარკინიგზო (</a:t>
            </a:r>
            <a:r>
              <a:rPr lang="cs-CZ" b="1" dirty="0">
                <a:solidFill>
                  <a:srgbClr val="002060"/>
                </a:solidFill>
              </a:rPr>
              <a:t>RID), </a:t>
            </a:r>
            <a:r>
              <a:rPr lang="ka-GE" b="1" dirty="0">
                <a:solidFill>
                  <a:srgbClr val="002060"/>
                </a:solidFill>
              </a:rPr>
              <a:t>საზღვაო (</a:t>
            </a:r>
            <a:r>
              <a:rPr lang="cs-CZ" b="1" dirty="0">
                <a:solidFill>
                  <a:srgbClr val="002060"/>
                </a:solidFill>
              </a:rPr>
              <a:t>IMDG) </a:t>
            </a:r>
            <a:r>
              <a:rPr lang="ka-GE" b="1" dirty="0">
                <a:solidFill>
                  <a:srgbClr val="002060"/>
                </a:solidFill>
              </a:rPr>
              <a:t>და საჰაერო (</a:t>
            </a:r>
            <a:r>
              <a:rPr lang="cs-CZ" b="1" dirty="0">
                <a:solidFill>
                  <a:srgbClr val="002060"/>
                </a:solidFill>
              </a:rPr>
              <a:t>IATA) </a:t>
            </a:r>
            <a:r>
              <a:rPr lang="ka-GE" b="1" dirty="0" smtClean="0">
                <a:solidFill>
                  <a:srgbClr val="002060"/>
                </a:solidFill>
              </a:rPr>
              <a:t>გადაზიდვების დროს</a:t>
            </a:r>
            <a:endParaRPr lang="ka-GE" b="1" dirty="0">
              <a:solidFill>
                <a:srgbClr val="002060"/>
              </a:solidFill>
            </a:endParaRP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cs-CZ" b="1" dirty="0">
                <a:solidFill>
                  <a:srgbClr val="002060"/>
                </a:solidFill>
              </a:rPr>
              <a:t>UN </a:t>
            </a:r>
            <a:r>
              <a:rPr lang="ka-GE" b="1" dirty="0" smtClean="0">
                <a:solidFill>
                  <a:srgbClr val="002060"/>
                </a:solidFill>
              </a:rPr>
              <a:t>ნომრების </a:t>
            </a:r>
            <a:r>
              <a:rPr lang="ka-GE" b="1" dirty="0">
                <a:solidFill>
                  <a:srgbClr val="002060"/>
                </a:solidFill>
              </a:rPr>
              <a:t>განსაზღვრა</a:t>
            </a: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002060"/>
                </a:solidFill>
              </a:rPr>
              <a:t>ოფიციალური </a:t>
            </a:r>
            <a:r>
              <a:rPr lang="ka-GE" b="1" dirty="0" smtClean="0">
                <a:solidFill>
                  <a:srgbClr val="002060"/>
                </a:solidFill>
              </a:rPr>
              <a:t>დასახელება</a:t>
            </a:r>
            <a:endParaRPr lang="ka-GE" b="1" dirty="0">
              <a:solidFill>
                <a:srgbClr val="002060"/>
              </a:solidFill>
            </a:endParaRP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002060"/>
                </a:solidFill>
              </a:rPr>
              <a:t>საფრთხის კლასი</a:t>
            </a: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002060"/>
                </a:solidFill>
              </a:rPr>
              <a:t>შეფუთვის </a:t>
            </a:r>
            <a:r>
              <a:rPr lang="ka-GE" b="1" dirty="0" smtClean="0">
                <a:solidFill>
                  <a:srgbClr val="002060"/>
                </a:solidFill>
              </a:rPr>
              <a:t>ჯგუფი </a:t>
            </a:r>
            <a:endParaRPr lang="ka-GE" b="1" dirty="0">
              <a:solidFill>
                <a:srgbClr val="002060"/>
              </a:solidFill>
            </a:endParaRPr>
          </a:p>
          <a:p>
            <a:pPr indent="-540000"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rgbClr val="002060"/>
                </a:solidFill>
              </a:rPr>
              <a:t>საფრთხე </a:t>
            </a:r>
            <a:r>
              <a:rPr lang="ka-GE" b="1" dirty="0" smtClean="0">
                <a:solidFill>
                  <a:srgbClr val="002060"/>
                </a:solidFill>
              </a:rPr>
              <a:t>გარემოსთვის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Dvaatřiceticípá hvězda 4"/>
          <p:cNvSpPr/>
          <p:nvPr/>
        </p:nvSpPr>
        <p:spPr>
          <a:xfrm>
            <a:off x="2915816" y="116632"/>
            <a:ext cx="3600000" cy="1080120"/>
          </a:xfrm>
          <a:prstGeom prst="star32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>
                <a:solidFill>
                  <a:srgbClr val="002060"/>
                </a:solidFill>
              </a:rPr>
              <a:t>მე-</a:t>
            </a:r>
            <a:r>
              <a:rPr lang="cs-CZ" sz="2800" b="1" dirty="0">
                <a:solidFill>
                  <a:srgbClr val="002060"/>
                </a:solidFill>
              </a:rPr>
              <a:t>14</a:t>
            </a:r>
            <a:r>
              <a:rPr lang="ka-GE" sz="2800" b="1" dirty="0">
                <a:solidFill>
                  <a:srgbClr val="002060"/>
                </a:solidFill>
              </a:rPr>
              <a:t> ნაწილი 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3" y="260648"/>
            <a:ext cx="824492" cy="1728192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19" y="2302205"/>
            <a:ext cx="824492" cy="1728192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21" y="1670720"/>
            <a:ext cx="824492" cy="1728192"/>
          </a:xfrm>
          <a:prstGeom prst="rect">
            <a:avLst/>
          </a:prstGeom>
        </p:spPr>
      </p:pic>
      <p:pic>
        <p:nvPicPr>
          <p:cNvPr id="52" name="Obrázek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34" y="2469868"/>
            <a:ext cx="824492" cy="1728192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07" y="2469868"/>
            <a:ext cx="824492" cy="1728192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00" y="4301008"/>
            <a:ext cx="824492" cy="1728192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8" y="4482292"/>
            <a:ext cx="824492" cy="1728192"/>
          </a:xfrm>
          <a:prstGeom prst="rect">
            <a:avLst/>
          </a:prstGeom>
        </p:spPr>
      </p:pic>
      <p:pic>
        <p:nvPicPr>
          <p:cNvPr id="56" name="Obrázek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06" y="4437112"/>
            <a:ext cx="824492" cy="1728192"/>
          </a:xfrm>
          <a:prstGeom prst="rect">
            <a:avLst/>
          </a:prstGeom>
        </p:spPr>
      </p:pic>
      <p:pic>
        <p:nvPicPr>
          <p:cNvPr id="57" name="Obrázek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67" y="4155464"/>
            <a:ext cx="824492" cy="1728192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63" y="512676"/>
            <a:ext cx="824492" cy="1728192"/>
          </a:xfrm>
          <a:prstGeom prst="rect">
            <a:avLst/>
          </a:prstGeom>
        </p:spPr>
      </p:pic>
      <p:pic>
        <p:nvPicPr>
          <p:cNvPr id="59" name="Obrázek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82" y="4226052"/>
            <a:ext cx="824492" cy="1728192"/>
          </a:xfrm>
          <a:prstGeom prst="rect">
            <a:avLst/>
          </a:prstGeom>
        </p:spPr>
      </p:pic>
      <p:pic>
        <p:nvPicPr>
          <p:cNvPr id="60" name="Obrázek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28" y="301013"/>
            <a:ext cx="824492" cy="1728192"/>
          </a:xfrm>
          <a:prstGeom prst="rect">
            <a:avLst/>
          </a:prstGeom>
        </p:spPr>
      </p:pic>
      <p:pic>
        <p:nvPicPr>
          <p:cNvPr id="61" name="Obrázek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0" y="529960"/>
            <a:ext cx="824492" cy="1728192"/>
          </a:xfrm>
          <a:prstGeom prst="rect">
            <a:avLst/>
          </a:prstGeom>
        </p:spPr>
      </p:pic>
      <p:sp>
        <p:nvSpPr>
          <p:cNvPr id="62" name="Zaoblený obdélník 61"/>
          <p:cNvSpPr/>
          <p:nvPr/>
        </p:nvSpPr>
        <p:spPr>
          <a:xfrm>
            <a:off x="2267744" y="1759512"/>
            <a:ext cx="4752528" cy="3285689"/>
          </a:xfrm>
          <a:prstGeom prst="roundRect">
            <a:avLst/>
          </a:prstGeom>
          <a:solidFill>
            <a:srgbClr val="66FF66">
              <a:alpha val="6470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მე-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15: </a:t>
            </a:r>
          </a:p>
          <a:p>
            <a:pPr algn="ctr">
              <a:spcBef>
                <a:spcPts val="1800"/>
              </a:spcBef>
            </a:pPr>
            <a:r>
              <a:rPr lang="ka-GE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მარეგულირებელი სახის ინფორმაცია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00B050"/>
                </a:solidFill>
              </a:rPr>
              <a:t>ნივთიერებასთან </a:t>
            </a:r>
            <a:r>
              <a:rPr lang="ka-GE" b="1" dirty="0">
                <a:solidFill>
                  <a:srgbClr val="00B050"/>
                </a:solidFill>
              </a:rPr>
              <a:t>/ </a:t>
            </a:r>
            <a:r>
              <a:rPr lang="ka-GE" b="1" dirty="0" smtClean="0">
                <a:solidFill>
                  <a:srgbClr val="00B050"/>
                </a:solidFill>
              </a:rPr>
              <a:t>ნარევთან </a:t>
            </a:r>
            <a:r>
              <a:rPr lang="ka-GE" b="1" dirty="0">
                <a:solidFill>
                  <a:srgbClr val="00B050"/>
                </a:solidFill>
              </a:rPr>
              <a:t>დაკავშირებული ყველა </a:t>
            </a:r>
            <a:r>
              <a:rPr lang="ka-GE" b="1" dirty="0" smtClean="0">
                <a:solidFill>
                  <a:srgbClr val="00B050"/>
                </a:solidFill>
              </a:rPr>
              <a:t>კანონის ჩამონათვალი</a:t>
            </a:r>
            <a:endParaRPr lang="cs-CZ" b="1" dirty="0" smtClean="0">
              <a:solidFill>
                <a:srgbClr val="00B050"/>
              </a:solidFill>
            </a:endParaRP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B050"/>
                </a:solidFill>
              </a:rPr>
              <a:t>CLP</a:t>
            </a:r>
            <a:r>
              <a:rPr lang="ka-GE" b="1" dirty="0" smtClean="0">
                <a:solidFill>
                  <a:srgbClr val="00B050"/>
                </a:solidFill>
              </a:rPr>
              <a:t> რეგულაცია</a:t>
            </a:r>
            <a:endParaRPr lang="cs-CZ" b="1" dirty="0" smtClean="0">
              <a:solidFill>
                <a:srgbClr val="00B050"/>
              </a:solidFill>
            </a:endParaRP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cs-CZ" b="1" dirty="0" smtClean="0">
                <a:solidFill>
                  <a:srgbClr val="00B050"/>
                </a:solidFill>
              </a:rPr>
              <a:t>REACH</a:t>
            </a:r>
            <a:r>
              <a:rPr lang="ka-GE" b="1" dirty="0" smtClean="0">
                <a:solidFill>
                  <a:srgbClr val="00B050"/>
                </a:solidFill>
              </a:rPr>
              <a:t> რეგულაცია </a:t>
            </a:r>
            <a:endParaRPr lang="cs-CZ" b="1" dirty="0" smtClean="0">
              <a:solidFill>
                <a:srgbClr val="00B050"/>
              </a:solidFill>
            </a:endParaRPr>
          </a:p>
          <a:p>
            <a:pPr marL="1080000"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00B050"/>
                </a:solidFill>
              </a:rPr>
              <a:t>და სხვა</a:t>
            </a:r>
            <a:endParaRPr lang="cs-CZ" b="1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rgbClr val="00B050"/>
                </a:solidFill>
              </a:rPr>
              <a:t>ქიმიური </a:t>
            </a:r>
            <a:r>
              <a:rPr lang="ka-GE" b="1" dirty="0">
                <a:solidFill>
                  <a:srgbClr val="00B050"/>
                </a:solidFill>
              </a:rPr>
              <a:t>უსაფრთხოების შეფასება (რეგისტრაცია 10 ტონაზე </a:t>
            </a:r>
            <a:r>
              <a:rPr lang="ka-GE" b="1" dirty="0" smtClean="0">
                <a:solidFill>
                  <a:srgbClr val="00B050"/>
                </a:solidFill>
              </a:rPr>
              <a:t>მეტ შემთხვევაში, </a:t>
            </a:r>
            <a:r>
              <a:rPr lang="cs-CZ" b="1" dirty="0" smtClean="0">
                <a:solidFill>
                  <a:srgbClr val="00B050"/>
                </a:solidFill>
              </a:rPr>
              <a:t>REACH</a:t>
            </a:r>
            <a:r>
              <a:rPr lang="ka-GE" b="1" dirty="0" smtClean="0">
                <a:solidFill>
                  <a:srgbClr val="00B050"/>
                </a:solidFill>
              </a:rPr>
              <a:t>-ის შესაბამისად)</a:t>
            </a:r>
            <a:endParaRPr lang="cs-CZ" b="1" dirty="0" smtClean="0">
              <a:solidFill>
                <a:srgbClr val="00B050"/>
              </a:solidFill>
            </a:endParaRPr>
          </a:p>
        </p:txBody>
      </p:sp>
      <p:sp>
        <p:nvSpPr>
          <p:cNvPr id="6" name="Dvaatřiceticípá hvězda 5"/>
          <p:cNvSpPr/>
          <p:nvPr/>
        </p:nvSpPr>
        <p:spPr>
          <a:xfrm>
            <a:off x="2772000" y="116632"/>
            <a:ext cx="3600000" cy="900000"/>
          </a:xfrm>
          <a:prstGeom prst="star32">
            <a:avLst/>
          </a:prstGeom>
          <a:solidFill>
            <a:srgbClr val="66FF66">
              <a:alpha val="7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 smtClean="0">
                <a:solidFill>
                  <a:srgbClr val="00B050"/>
                </a:solidFill>
              </a:rPr>
              <a:t>მე-</a:t>
            </a:r>
            <a:r>
              <a:rPr lang="cs-CZ" sz="3200" b="1" dirty="0" smtClean="0">
                <a:solidFill>
                  <a:srgbClr val="00B050"/>
                </a:solidFill>
              </a:rPr>
              <a:t>15</a:t>
            </a:r>
            <a:r>
              <a:rPr lang="ka-GE" sz="3200" b="1" dirty="0" smtClean="0">
                <a:solidFill>
                  <a:srgbClr val="00B050"/>
                </a:solidFill>
              </a:rPr>
              <a:t> ნაწილი: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2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6632"/>
            <a:ext cx="3159224" cy="6318448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2947256" y="2564904"/>
            <a:ext cx="2952328" cy="345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ka-GE" sz="3200" b="1" dirty="0" smtClean="0">
                <a:solidFill>
                  <a:schemeClr val="accent6">
                    <a:lumMod val="75000"/>
                  </a:schemeClr>
                </a:solidFill>
              </a:rPr>
              <a:t>მე-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ka-GE" sz="3200" b="1" dirty="0" smtClean="0">
                <a:solidFill>
                  <a:schemeClr val="accent6">
                    <a:lumMod val="75000"/>
                  </a:schemeClr>
                </a:solidFill>
              </a:rPr>
              <a:t> ნაწილი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ka-GE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ts val="1800"/>
              </a:spcBef>
            </a:pPr>
            <a:r>
              <a:rPr lang="ka-GE" sz="3200" b="1" dirty="0" smtClean="0">
                <a:solidFill>
                  <a:schemeClr val="accent6">
                    <a:lumMod val="75000"/>
                  </a:schemeClr>
                </a:solidFill>
              </a:rPr>
              <a:t>დამატებითი ინფორმაცია</a:t>
            </a:r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2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ინფორმაცია, რომელიც </a:t>
            </a: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არ არის </a:t>
            </a: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აღნიშნული 1-15 ნაწილებში</a:t>
            </a:r>
            <a:endParaRPr lang="ka-GE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განხილულ ვერსიაში ცვლილებების შეტანა</a:t>
            </a:r>
            <a:endParaRPr lang="ka-GE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აბრევიატურების </a:t>
            </a: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განმარტება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მონაცემთა </a:t>
            </a: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წყაროების მითითება</a:t>
            </a:r>
            <a:endParaRPr lang="ka-GE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H- </a:t>
            </a: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და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P- </a:t>
            </a: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ფრაზების </a:t>
            </a: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ჩამონათვალი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ნარევის </a:t>
            </a: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კლასიფიკაციის განსაზღვრის მეთოდი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ka-GE" b="1" dirty="0">
                <a:solidFill>
                  <a:schemeClr val="accent6">
                    <a:lumMod val="75000"/>
                  </a:schemeClr>
                </a:solidFill>
              </a:rPr>
              <a:t>ტრენინგი </a:t>
            </a:r>
            <a:r>
              <a:rPr lang="ka-GE" b="1" dirty="0" smtClean="0">
                <a:solidFill>
                  <a:schemeClr val="accent6">
                    <a:lumMod val="75000"/>
                  </a:schemeClr>
                </a:solidFill>
              </a:rPr>
              <a:t>მომუშავეებისთვის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Dvaatřiceticípá hvězda 4"/>
          <p:cNvSpPr/>
          <p:nvPr/>
        </p:nvSpPr>
        <p:spPr>
          <a:xfrm>
            <a:off x="2772000" y="0"/>
            <a:ext cx="3600000" cy="1196752"/>
          </a:xfrm>
          <a:prstGeom prst="star32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ka-GE" sz="2800" b="1" dirty="0" smtClean="0">
                <a:solidFill>
                  <a:schemeClr val="accent6">
                    <a:lumMod val="75000"/>
                  </a:schemeClr>
                </a:solidFill>
              </a:rPr>
              <a:t>მე-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ka-GE" sz="2800" b="1" dirty="0">
                <a:solidFill>
                  <a:schemeClr val="accent6">
                    <a:lumMod val="75000"/>
                  </a:schemeClr>
                </a:solidFill>
              </a:rPr>
              <a:t> ნაწილი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ka-GE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6000" dirty="0" smtClean="0">
                <a:solidFill>
                  <a:schemeClr val="accent1">
                    <a:lumMod val="50000"/>
                  </a:schemeClr>
                </a:solidFill>
              </a:rPr>
              <a:t>გმადლობთ ყურადღებისთვის!</a:t>
            </a:r>
            <a:endParaRPr lang="cs-CZ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14" descr="logocr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4" y="117251"/>
            <a:ext cx="3724276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556993" y="260648"/>
            <a:ext cx="1527175" cy="766762"/>
            <a:chOff x="4921" y="250"/>
            <a:chExt cx="589" cy="217"/>
          </a:xfrm>
        </p:grpSpPr>
        <p:sp>
          <p:nvSpPr>
            <p:cNvPr id="7" name="Freeform 31"/>
            <p:cNvSpPr>
              <a:spLocks noEditPoints="1"/>
            </p:cNvSpPr>
            <p:nvPr/>
          </p:nvSpPr>
          <p:spPr bwMode="auto">
            <a:xfrm>
              <a:off x="5015" y="250"/>
              <a:ext cx="265" cy="217"/>
            </a:xfrm>
            <a:custGeom>
              <a:avLst/>
              <a:gdLst>
                <a:gd name="T0" fmla="*/ 0 w 794"/>
                <a:gd name="T1" fmla="*/ 0 h 652"/>
                <a:gd name="T2" fmla="*/ 0 w 794"/>
                <a:gd name="T3" fmla="*/ 0 h 652"/>
                <a:gd name="T4" fmla="*/ 0 w 794"/>
                <a:gd name="T5" fmla="*/ 0 h 652"/>
                <a:gd name="T6" fmla="*/ 0 w 794"/>
                <a:gd name="T7" fmla="*/ 0 h 652"/>
                <a:gd name="T8" fmla="*/ 0 w 794"/>
                <a:gd name="T9" fmla="*/ 0 h 652"/>
                <a:gd name="T10" fmla="*/ 0 w 794"/>
                <a:gd name="T11" fmla="*/ 0 h 652"/>
                <a:gd name="T12" fmla="*/ 0 w 794"/>
                <a:gd name="T13" fmla="*/ 0 h 652"/>
                <a:gd name="T14" fmla="*/ 0 w 794"/>
                <a:gd name="T15" fmla="*/ 0 h 652"/>
                <a:gd name="T16" fmla="*/ 0 w 794"/>
                <a:gd name="T17" fmla="*/ 0 h 652"/>
                <a:gd name="T18" fmla="*/ 0 w 794"/>
                <a:gd name="T19" fmla="*/ 0 h 652"/>
                <a:gd name="T20" fmla="*/ 0 w 794"/>
                <a:gd name="T21" fmla="*/ 0 h 652"/>
                <a:gd name="T22" fmla="*/ 0 w 794"/>
                <a:gd name="T23" fmla="*/ 0 h 652"/>
                <a:gd name="T24" fmla="*/ 0 w 794"/>
                <a:gd name="T25" fmla="*/ 0 h 652"/>
                <a:gd name="T26" fmla="*/ 0 w 794"/>
                <a:gd name="T27" fmla="*/ 0 h 652"/>
                <a:gd name="T28" fmla="*/ 0 w 794"/>
                <a:gd name="T29" fmla="*/ 0 h 652"/>
                <a:gd name="T30" fmla="*/ 0 w 794"/>
                <a:gd name="T31" fmla="*/ 0 h 652"/>
                <a:gd name="T32" fmla="*/ 0 w 794"/>
                <a:gd name="T33" fmla="*/ 0 h 652"/>
                <a:gd name="T34" fmla="*/ 0 w 794"/>
                <a:gd name="T35" fmla="*/ 0 h 652"/>
                <a:gd name="T36" fmla="*/ 0 w 794"/>
                <a:gd name="T37" fmla="*/ 0 h 652"/>
                <a:gd name="T38" fmla="*/ 0 w 794"/>
                <a:gd name="T39" fmla="*/ 0 h 652"/>
                <a:gd name="T40" fmla="*/ 0 w 794"/>
                <a:gd name="T41" fmla="*/ 0 h 652"/>
                <a:gd name="T42" fmla="*/ 0 w 794"/>
                <a:gd name="T43" fmla="*/ 0 h 652"/>
                <a:gd name="T44" fmla="*/ 0 w 794"/>
                <a:gd name="T45" fmla="*/ 0 h 652"/>
                <a:gd name="T46" fmla="*/ 0 w 794"/>
                <a:gd name="T47" fmla="*/ 0 h 652"/>
                <a:gd name="T48" fmla="*/ 0 w 794"/>
                <a:gd name="T49" fmla="*/ 0 h 652"/>
                <a:gd name="T50" fmla="*/ 0 w 794"/>
                <a:gd name="T51" fmla="*/ 0 h 652"/>
                <a:gd name="T52" fmla="*/ 0 w 794"/>
                <a:gd name="T53" fmla="*/ 0 h 652"/>
                <a:gd name="T54" fmla="*/ 0 w 794"/>
                <a:gd name="T55" fmla="*/ 0 h 652"/>
                <a:gd name="T56" fmla="*/ 0 w 794"/>
                <a:gd name="T57" fmla="*/ 0 h 652"/>
                <a:gd name="T58" fmla="*/ 0 w 794"/>
                <a:gd name="T59" fmla="*/ 0 h 652"/>
                <a:gd name="T60" fmla="*/ 0 w 794"/>
                <a:gd name="T61" fmla="*/ 0 h 652"/>
                <a:gd name="T62" fmla="*/ 0 w 794"/>
                <a:gd name="T63" fmla="*/ 0 h 652"/>
                <a:gd name="T64" fmla="*/ 0 w 794"/>
                <a:gd name="T65" fmla="*/ 0 h 652"/>
                <a:gd name="T66" fmla="*/ 0 w 794"/>
                <a:gd name="T67" fmla="*/ 0 h 652"/>
                <a:gd name="T68" fmla="*/ 0 w 794"/>
                <a:gd name="T69" fmla="*/ 0 h 652"/>
                <a:gd name="T70" fmla="*/ 0 w 794"/>
                <a:gd name="T71" fmla="*/ 0 h 652"/>
                <a:gd name="T72" fmla="*/ 0 w 794"/>
                <a:gd name="T73" fmla="*/ 0 h 652"/>
                <a:gd name="T74" fmla="*/ 0 w 794"/>
                <a:gd name="T75" fmla="*/ 0 h 652"/>
                <a:gd name="T76" fmla="*/ 0 w 794"/>
                <a:gd name="T77" fmla="*/ 0 h 652"/>
                <a:gd name="T78" fmla="*/ 0 w 794"/>
                <a:gd name="T79" fmla="*/ 0 h 652"/>
                <a:gd name="T80" fmla="*/ 0 w 794"/>
                <a:gd name="T81" fmla="*/ 0 h 652"/>
                <a:gd name="T82" fmla="*/ 0 w 794"/>
                <a:gd name="T83" fmla="*/ 0 h 652"/>
                <a:gd name="T84" fmla="*/ 0 w 794"/>
                <a:gd name="T85" fmla="*/ 0 h 652"/>
                <a:gd name="T86" fmla="*/ 0 w 794"/>
                <a:gd name="T87" fmla="*/ 0 h 652"/>
                <a:gd name="T88" fmla="*/ 0 w 794"/>
                <a:gd name="T89" fmla="*/ 0 h 652"/>
                <a:gd name="T90" fmla="*/ 0 w 794"/>
                <a:gd name="T91" fmla="*/ 0 h 652"/>
                <a:gd name="T92" fmla="*/ 0 w 794"/>
                <a:gd name="T93" fmla="*/ 0 h 652"/>
                <a:gd name="T94" fmla="*/ 0 w 794"/>
                <a:gd name="T95" fmla="*/ 0 h 652"/>
                <a:gd name="T96" fmla="*/ 0 w 794"/>
                <a:gd name="T97" fmla="*/ 0 h 652"/>
                <a:gd name="T98" fmla="*/ 0 w 794"/>
                <a:gd name="T99" fmla="*/ 0 h 652"/>
                <a:gd name="T100" fmla="*/ 0 w 794"/>
                <a:gd name="T101" fmla="*/ 0 h 652"/>
                <a:gd name="T102" fmla="*/ 0 w 794"/>
                <a:gd name="T103" fmla="*/ 0 h 652"/>
                <a:gd name="T104" fmla="*/ 0 w 794"/>
                <a:gd name="T105" fmla="*/ 0 h 652"/>
                <a:gd name="T106" fmla="*/ 0 w 794"/>
                <a:gd name="T107" fmla="*/ 0 h 652"/>
                <a:gd name="T108" fmla="*/ 0 w 794"/>
                <a:gd name="T109" fmla="*/ 0 h 652"/>
                <a:gd name="T110" fmla="*/ 0 w 794"/>
                <a:gd name="T111" fmla="*/ 0 h 652"/>
                <a:gd name="T112" fmla="*/ 0 w 794"/>
                <a:gd name="T113" fmla="*/ 0 h 652"/>
                <a:gd name="T114" fmla="*/ 0 w 794"/>
                <a:gd name="T115" fmla="*/ 0 h 652"/>
                <a:gd name="T116" fmla="*/ 0 w 794"/>
                <a:gd name="T117" fmla="*/ 0 h 652"/>
                <a:gd name="T118" fmla="*/ 0 w 794"/>
                <a:gd name="T119" fmla="*/ 0 h 652"/>
                <a:gd name="T120" fmla="*/ 0 w 794"/>
                <a:gd name="T121" fmla="*/ 0 h 652"/>
                <a:gd name="T122" fmla="*/ 0 w 794"/>
                <a:gd name="T123" fmla="*/ 0 h 652"/>
                <a:gd name="T124" fmla="*/ 0 w 794"/>
                <a:gd name="T125" fmla="*/ 0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4"/>
                <a:gd name="T190" fmla="*/ 0 h 652"/>
                <a:gd name="T191" fmla="*/ 794 w 794"/>
                <a:gd name="T192" fmla="*/ 652 h 6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4" h="652">
                  <a:moveTo>
                    <a:pt x="0" y="0"/>
                  </a:moveTo>
                  <a:lnTo>
                    <a:pt x="794" y="0"/>
                  </a:lnTo>
                  <a:lnTo>
                    <a:pt x="794" y="652"/>
                  </a:lnTo>
                  <a:lnTo>
                    <a:pt x="0" y="652"/>
                  </a:lnTo>
                  <a:lnTo>
                    <a:pt x="0" y="0"/>
                  </a:lnTo>
                  <a:close/>
                  <a:moveTo>
                    <a:pt x="637" y="201"/>
                  </a:moveTo>
                  <a:lnTo>
                    <a:pt x="642" y="203"/>
                  </a:lnTo>
                  <a:lnTo>
                    <a:pt x="647" y="204"/>
                  </a:lnTo>
                  <a:lnTo>
                    <a:pt x="652" y="207"/>
                  </a:lnTo>
                  <a:lnTo>
                    <a:pt x="656" y="211"/>
                  </a:lnTo>
                  <a:lnTo>
                    <a:pt x="660" y="217"/>
                  </a:lnTo>
                  <a:lnTo>
                    <a:pt x="665" y="223"/>
                  </a:lnTo>
                  <a:lnTo>
                    <a:pt x="668" y="230"/>
                  </a:lnTo>
                  <a:lnTo>
                    <a:pt x="671" y="238"/>
                  </a:lnTo>
                  <a:lnTo>
                    <a:pt x="677" y="257"/>
                  </a:lnTo>
                  <a:lnTo>
                    <a:pt x="680" y="278"/>
                  </a:lnTo>
                  <a:lnTo>
                    <a:pt x="682" y="303"/>
                  </a:lnTo>
                  <a:lnTo>
                    <a:pt x="683" y="330"/>
                  </a:lnTo>
                  <a:lnTo>
                    <a:pt x="683" y="359"/>
                  </a:lnTo>
                  <a:lnTo>
                    <a:pt x="682" y="387"/>
                  </a:lnTo>
                  <a:lnTo>
                    <a:pt x="679" y="414"/>
                  </a:lnTo>
                  <a:lnTo>
                    <a:pt x="675" y="439"/>
                  </a:lnTo>
                  <a:lnTo>
                    <a:pt x="672" y="450"/>
                  </a:lnTo>
                  <a:lnTo>
                    <a:pt x="669" y="461"/>
                  </a:lnTo>
                  <a:lnTo>
                    <a:pt x="666" y="469"/>
                  </a:lnTo>
                  <a:lnTo>
                    <a:pt x="661" y="477"/>
                  </a:lnTo>
                  <a:lnTo>
                    <a:pt x="656" y="483"/>
                  </a:lnTo>
                  <a:lnTo>
                    <a:pt x="651" y="488"/>
                  </a:lnTo>
                  <a:lnTo>
                    <a:pt x="644" y="491"/>
                  </a:lnTo>
                  <a:lnTo>
                    <a:pt x="637" y="492"/>
                  </a:lnTo>
                  <a:lnTo>
                    <a:pt x="631" y="491"/>
                  </a:lnTo>
                  <a:lnTo>
                    <a:pt x="628" y="490"/>
                  </a:lnTo>
                  <a:lnTo>
                    <a:pt x="624" y="489"/>
                  </a:lnTo>
                  <a:lnTo>
                    <a:pt x="619" y="487"/>
                  </a:lnTo>
                  <a:lnTo>
                    <a:pt x="613" y="481"/>
                  </a:lnTo>
                  <a:lnTo>
                    <a:pt x="607" y="474"/>
                  </a:lnTo>
                  <a:lnTo>
                    <a:pt x="603" y="465"/>
                  </a:lnTo>
                  <a:lnTo>
                    <a:pt x="600" y="454"/>
                  </a:lnTo>
                  <a:lnTo>
                    <a:pt x="597" y="442"/>
                  </a:lnTo>
                  <a:lnTo>
                    <a:pt x="594" y="430"/>
                  </a:lnTo>
                  <a:lnTo>
                    <a:pt x="591" y="403"/>
                  </a:lnTo>
                  <a:lnTo>
                    <a:pt x="590" y="375"/>
                  </a:lnTo>
                  <a:lnTo>
                    <a:pt x="589" y="349"/>
                  </a:lnTo>
                  <a:lnTo>
                    <a:pt x="590" y="326"/>
                  </a:lnTo>
                  <a:lnTo>
                    <a:pt x="590" y="303"/>
                  </a:lnTo>
                  <a:lnTo>
                    <a:pt x="591" y="281"/>
                  </a:lnTo>
                  <a:lnTo>
                    <a:pt x="594" y="260"/>
                  </a:lnTo>
                  <a:lnTo>
                    <a:pt x="598" y="241"/>
                  </a:lnTo>
                  <a:lnTo>
                    <a:pt x="601" y="233"/>
                  </a:lnTo>
                  <a:lnTo>
                    <a:pt x="604" y="225"/>
                  </a:lnTo>
                  <a:lnTo>
                    <a:pt x="609" y="219"/>
                  </a:lnTo>
                  <a:lnTo>
                    <a:pt x="613" y="212"/>
                  </a:lnTo>
                  <a:lnTo>
                    <a:pt x="617" y="208"/>
                  </a:lnTo>
                  <a:lnTo>
                    <a:pt x="623" y="205"/>
                  </a:lnTo>
                  <a:lnTo>
                    <a:pt x="629" y="203"/>
                  </a:lnTo>
                  <a:lnTo>
                    <a:pt x="637" y="201"/>
                  </a:lnTo>
                  <a:close/>
                  <a:moveTo>
                    <a:pt x="524" y="335"/>
                  </a:moveTo>
                  <a:lnTo>
                    <a:pt x="524" y="357"/>
                  </a:lnTo>
                  <a:lnTo>
                    <a:pt x="525" y="378"/>
                  </a:lnTo>
                  <a:lnTo>
                    <a:pt x="529" y="396"/>
                  </a:lnTo>
                  <a:lnTo>
                    <a:pt x="532" y="413"/>
                  </a:lnTo>
                  <a:lnTo>
                    <a:pt x="537" y="429"/>
                  </a:lnTo>
                  <a:lnTo>
                    <a:pt x="544" y="444"/>
                  </a:lnTo>
                  <a:lnTo>
                    <a:pt x="550" y="457"/>
                  </a:lnTo>
                  <a:lnTo>
                    <a:pt x="559" y="469"/>
                  </a:lnTo>
                  <a:lnTo>
                    <a:pt x="567" y="480"/>
                  </a:lnTo>
                  <a:lnTo>
                    <a:pt x="576" y="490"/>
                  </a:lnTo>
                  <a:lnTo>
                    <a:pt x="586" y="497"/>
                  </a:lnTo>
                  <a:lnTo>
                    <a:pt x="596" y="504"/>
                  </a:lnTo>
                  <a:lnTo>
                    <a:pt x="605" y="509"/>
                  </a:lnTo>
                  <a:lnTo>
                    <a:pt x="616" y="513"/>
                  </a:lnTo>
                  <a:lnTo>
                    <a:pt x="626" y="515"/>
                  </a:lnTo>
                  <a:lnTo>
                    <a:pt x="637" y="516"/>
                  </a:lnTo>
                  <a:lnTo>
                    <a:pt x="647" y="515"/>
                  </a:lnTo>
                  <a:lnTo>
                    <a:pt x="659" y="511"/>
                  </a:lnTo>
                  <a:lnTo>
                    <a:pt x="670" y="507"/>
                  </a:lnTo>
                  <a:lnTo>
                    <a:pt x="681" y="501"/>
                  </a:lnTo>
                  <a:lnTo>
                    <a:pt x="691" y="493"/>
                  </a:lnTo>
                  <a:lnTo>
                    <a:pt x="700" y="484"/>
                  </a:lnTo>
                  <a:lnTo>
                    <a:pt x="709" y="474"/>
                  </a:lnTo>
                  <a:lnTo>
                    <a:pt x="717" y="462"/>
                  </a:lnTo>
                  <a:lnTo>
                    <a:pt x="724" y="449"/>
                  </a:lnTo>
                  <a:lnTo>
                    <a:pt x="731" y="435"/>
                  </a:lnTo>
                  <a:lnTo>
                    <a:pt x="736" y="420"/>
                  </a:lnTo>
                  <a:lnTo>
                    <a:pt x="741" y="405"/>
                  </a:lnTo>
                  <a:lnTo>
                    <a:pt x="745" y="388"/>
                  </a:lnTo>
                  <a:lnTo>
                    <a:pt x="747" y="371"/>
                  </a:lnTo>
                  <a:lnTo>
                    <a:pt x="748" y="354"/>
                  </a:lnTo>
                  <a:lnTo>
                    <a:pt x="748" y="335"/>
                  </a:lnTo>
                  <a:lnTo>
                    <a:pt x="747" y="319"/>
                  </a:lnTo>
                  <a:lnTo>
                    <a:pt x="745" y="303"/>
                  </a:lnTo>
                  <a:lnTo>
                    <a:pt x="742" y="288"/>
                  </a:lnTo>
                  <a:lnTo>
                    <a:pt x="738" y="273"/>
                  </a:lnTo>
                  <a:lnTo>
                    <a:pt x="733" y="260"/>
                  </a:lnTo>
                  <a:lnTo>
                    <a:pt x="726" y="247"/>
                  </a:lnTo>
                  <a:lnTo>
                    <a:pt x="720" y="235"/>
                  </a:lnTo>
                  <a:lnTo>
                    <a:pt x="712" y="224"/>
                  </a:lnTo>
                  <a:lnTo>
                    <a:pt x="704" y="214"/>
                  </a:lnTo>
                  <a:lnTo>
                    <a:pt x="695" y="206"/>
                  </a:lnTo>
                  <a:lnTo>
                    <a:pt x="686" y="198"/>
                  </a:lnTo>
                  <a:lnTo>
                    <a:pt x="677" y="192"/>
                  </a:lnTo>
                  <a:lnTo>
                    <a:pt x="667" y="187"/>
                  </a:lnTo>
                  <a:lnTo>
                    <a:pt x="656" y="183"/>
                  </a:lnTo>
                  <a:lnTo>
                    <a:pt x="646" y="181"/>
                  </a:lnTo>
                  <a:lnTo>
                    <a:pt x="637" y="181"/>
                  </a:lnTo>
                  <a:lnTo>
                    <a:pt x="623" y="181"/>
                  </a:lnTo>
                  <a:lnTo>
                    <a:pt x="611" y="184"/>
                  </a:lnTo>
                  <a:lnTo>
                    <a:pt x="599" y="189"/>
                  </a:lnTo>
                  <a:lnTo>
                    <a:pt x="588" y="194"/>
                  </a:lnTo>
                  <a:lnTo>
                    <a:pt x="578" y="200"/>
                  </a:lnTo>
                  <a:lnTo>
                    <a:pt x="570" y="208"/>
                  </a:lnTo>
                  <a:lnTo>
                    <a:pt x="561" y="218"/>
                  </a:lnTo>
                  <a:lnTo>
                    <a:pt x="553" y="227"/>
                  </a:lnTo>
                  <a:lnTo>
                    <a:pt x="547" y="239"/>
                  </a:lnTo>
                  <a:lnTo>
                    <a:pt x="542" y="251"/>
                  </a:lnTo>
                  <a:lnTo>
                    <a:pt x="536" y="264"/>
                  </a:lnTo>
                  <a:lnTo>
                    <a:pt x="533" y="277"/>
                  </a:lnTo>
                  <a:lnTo>
                    <a:pt x="530" y="291"/>
                  </a:lnTo>
                  <a:lnTo>
                    <a:pt x="526" y="306"/>
                  </a:lnTo>
                  <a:lnTo>
                    <a:pt x="525" y="320"/>
                  </a:lnTo>
                  <a:lnTo>
                    <a:pt x="524" y="335"/>
                  </a:lnTo>
                  <a:close/>
                  <a:moveTo>
                    <a:pt x="281" y="132"/>
                  </a:moveTo>
                  <a:lnTo>
                    <a:pt x="281" y="104"/>
                  </a:lnTo>
                  <a:lnTo>
                    <a:pt x="279" y="81"/>
                  </a:lnTo>
                  <a:lnTo>
                    <a:pt x="278" y="76"/>
                  </a:lnTo>
                  <a:lnTo>
                    <a:pt x="277" y="72"/>
                  </a:lnTo>
                  <a:lnTo>
                    <a:pt x="275" y="69"/>
                  </a:lnTo>
                  <a:lnTo>
                    <a:pt x="273" y="65"/>
                  </a:lnTo>
                  <a:lnTo>
                    <a:pt x="269" y="63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58" y="62"/>
                  </a:lnTo>
                  <a:lnTo>
                    <a:pt x="258" y="46"/>
                  </a:lnTo>
                  <a:lnTo>
                    <a:pt x="347" y="46"/>
                  </a:lnTo>
                  <a:lnTo>
                    <a:pt x="347" y="335"/>
                  </a:lnTo>
                  <a:lnTo>
                    <a:pt x="404" y="254"/>
                  </a:lnTo>
                  <a:lnTo>
                    <a:pt x="410" y="247"/>
                  </a:lnTo>
                  <a:lnTo>
                    <a:pt x="413" y="238"/>
                  </a:lnTo>
                  <a:lnTo>
                    <a:pt x="414" y="231"/>
                  </a:lnTo>
                  <a:lnTo>
                    <a:pt x="414" y="223"/>
                  </a:lnTo>
                  <a:lnTo>
                    <a:pt x="413" y="219"/>
                  </a:lnTo>
                  <a:lnTo>
                    <a:pt x="411" y="217"/>
                  </a:lnTo>
                  <a:lnTo>
                    <a:pt x="409" y="213"/>
                  </a:lnTo>
                  <a:lnTo>
                    <a:pt x="407" y="211"/>
                  </a:lnTo>
                  <a:lnTo>
                    <a:pt x="403" y="209"/>
                  </a:lnTo>
                  <a:lnTo>
                    <a:pt x="399" y="208"/>
                  </a:lnTo>
                  <a:lnTo>
                    <a:pt x="395" y="207"/>
                  </a:lnTo>
                  <a:lnTo>
                    <a:pt x="388" y="206"/>
                  </a:lnTo>
                  <a:lnTo>
                    <a:pt x="388" y="190"/>
                  </a:lnTo>
                  <a:lnTo>
                    <a:pt x="493" y="190"/>
                  </a:lnTo>
                  <a:lnTo>
                    <a:pt x="493" y="206"/>
                  </a:lnTo>
                  <a:lnTo>
                    <a:pt x="483" y="209"/>
                  </a:lnTo>
                  <a:lnTo>
                    <a:pt x="476" y="212"/>
                  </a:lnTo>
                  <a:lnTo>
                    <a:pt x="468" y="217"/>
                  </a:lnTo>
                  <a:lnTo>
                    <a:pt x="463" y="221"/>
                  </a:lnTo>
                  <a:lnTo>
                    <a:pt x="452" y="231"/>
                  </a:lnTo>
                  <a:lnTo>
                    <a:pt x="442" y="238"/>
                  </a:lnTo>
                  <a:lnTo>
                    <a:pt x="404" y="292"/>
                  </a:lnTo>
                  <a:lnTo>
                    <a:pt x="478" y="443"/>
                  </a:lnTo>
                  <a:lnTo>
                    <a:pt x="484" y="455"/>
                  </a:lnTo>
                  <a:lnTo>
                    <a:pt x="491" y="467"/>
                  </a:lnTo>
                  <a:lnTo>
                    <a:pt x="494" y="473"/>
                  </a:lnTo>
                  <a:lnTo>
                    <a:pt x="498" y="476"/>
                  </a:lnTo>
                  <a:lnTo>
                    <a:pt x="504" y="479"/>
                  </a:lnTo>
                  <a:lnTo>
                    <a:pt x="509" y="480"/>
                  </a:lnTo>
                  <a:lnTo>
                    <a:pt x="509" y="500"/>
                  </a:lnTo>
                  <a:lnTo>
                    <a:pt x="397" y="500"/>
                  </a:lnTo>
                  <a:lnTo>
                    <a:pt x="397" y="487"/>
                  </a:lnTo>
                  <a:lnTo>
                    <a:pt x="401" y="486"/>
                  </a:lnTo>
                  <a:lnTo>
                    <a:pt x="405" y="486"/>
                  </a:lnTo>
                  <a:lnTo>
                    <a:pt x="409" y="483"/>
                  </a:lnTo>
                  <a:lnTo>
                    <a:pt x="411" y="482"/>
                  </a:lnTo>
                  <a:lnTo>
                    <a:pt x="413" y="480"/>
                  </a:lnTo>
                  <a:lnTo>
                    <a:pt x="414" y="478"/>
                  </a:lnTo>
                  <a:lnTo>
                    <a:pt x="414" y="475"/>
                  </a:lnTo>
                  <a:lnTo>
                    <a:pt x="414" y="471"/>
                  </a:lnTo>
                  <a:lnTo>
                    <a:pt x="413" y="464"/>
                  </a:lnTo>
                  <a:lnTo>
                    <a:pt x="410" y="456"/>
                  </a:lnTo>
                  <a:lnTo>
                    <a:pt x="405" y="448"/>
                  </a:lnTo>
                  <a:lnTo>
                    <a:pt x="400" y="438"/>
                  </a:lnTo>
                  <a:lnTo>
                    <a:pt x="359" y="352"/>
                  </a:lnTo>
                  <a:lnTo>
                    <a:pt x="347" y="367"/>
                  </a:lnTo>
                  <a:lnTo>
                    <a:pt x="347" y="426"/>
                  </a:lnTo>
                  <a:lnTo>
                    <a:pt x="347" y="441"/>
                  </a:lnTo>
                  <a:lnTo>
                    <a:pt x="347" y="453"/>
                  </a:lnTo>
                  <a:lnTo>
                    <a:pt x="349" y="463"/>
                  </a:lnTo>
                  <a:lnTo>
                    <a:pt x="350" y="470"/>
                  </a:lnTo>
                  <a:lnTo>
                    <a:pt x="354" y="476"/>
                  </a:lnTo>
                  <a:lnTo>
                    <a:pt x="358" y="480"/>
                  </a:lnTo>
                  <a:lnTo>
                    <a:pt x="363" y="483"/>
                  </a:lnTo>
                  <a:lnTo>
                    <a:pt x="370" y="487"/>
                  </a:lnTo>
                  <a:lnTo>
                    <a:pt x="370" y="500"/>
                  </a:lnTo>
                  <a:lnTo>
                    <a:pt x="261" y="500"/>
                  </a:lnTo>
                  <a:lnTo>
                    <a:pt x="261" y="487"/>
                  </a:lnTo>
                  <a:lnTo>
                    <a:pt x="265" y="484"/>
                  </a:lnTo>
                  <a:lnTo>
                    <a:pt x="268" y="483"/>
                  </a:lnTo>
                  <a:lnTo>
                    <a:pt x="272" y="481"/>
                  </a:lnTo>
                  <a:lnTo>
                    <a:pt x="274" y="478"/>
                  </a:lnTo>
                  <a:lnTo>
                    <a:pt x="278" y="473"/>
                  </a:lnTo>
                  <a:lnTo>
                    <a:pt x="280" y="464"/>
                  </a:lnTo>
                  <a:lnTo>
                    <a:pt x="281" y="441"/>
                  </a:lnTo>
                  <a:lnTo>
                    <a:pt x="281" y="410"/>
                  </a:lnTo>
                  <a:lnTo>
                    <a:pt x="281" y="132"/>
                  </a:lnTo>
                  <a:close/>
                  <a:moveTo>
                    <a:pt x="181" y="309"/>
                  </a:moveTo>
                  <a:lnTo>
                    <a:pt x="115" y="309"/>
                  </a:lnTo>
                  <a:lnTo>
                    <a:pt x="116" y="284"/>
                  </a:lnTo>
                  <a:lnTo>
                    <a:pt x="118" y="261"/>
                  </a:lnTo>
                  <a:lnTo>
                    <a:pt x="120" y="244"/>
                  </a:lnTo>
                  <a:lnTo>
                    <a:pt x="124" y="228"/>
                  </a:lnTo>
                  <a:lnTo>
                    <a:pt x="125" y="223"/>
                  </a:lnTo>
                  <a:lnTo>
                    <a:pt x="127" y="218"/>
                  </a:lnTo>
                  <a:lnTo>
                    <a:pt x="130" y="213"/>
                  </a:lnTo>
                  <a:lnTo>
                    <a:pt x="133" y="210"/>
                  </a:lnTo>
                  <a:lnTo>
                    <a:pt x="137" y="207"/>
                  </a:lnTo>
                  <a:lnTo>
                    <a:pt x="140" y="205"/>
                  </a:lnTo>
                  <a:lnTo>
                    <a:pt x="144" y="203"/>
                  </a:lnTo>
                  <a:lnTo>
                    <a:pt x="150" y="201"/>
                  </a:lnTo>
                  <a:lnTo>
                    <a:pt x="156" y="201"/>
                  </a:lnTo>
                  <a:lnTo>
                    <a:pt x="161" y="203"/>
                  </a:lnTo>
                  <a:lnTo>
                    <a:pt x="166" y="206"/>
                  </a:lnTo>
                  <a:lnTo>
                    <a:pt x="170" y="210"/>
                  </a:lnTo>
                  <a:lnTo>
                    <a:pt x="173" y="216"/>
                  </a:lnTo>
                  <a:lnTo>
                    <a:pt x="177" y="222"/>
                  </a:lnTo>
                  <a:lnTo>
                    <a:pt x="179" y="230"/>
                  </a:lnTo>
                  <a:lnTo>
                    <a:pt x="180" y="237"/>
                  </a:lnTo>
                  <a:lnTo>
                    <a:pt x="182" y="254"/>
                  </a:lnTo>
                  <a:lnTo>
                    <a:pt x="183" y="274"/>
                  </a:lnTo>
                  <a:lnTo>
                    <a:pt x="182" y="292"/>
                  </a:lnTo>
                  <a:lnTo>
                    <a:pt x="181" y="309"/>
                  </a:lnTo>
                  <a:close/>
                  <a:moveTo>
                    <a:pt x="64" y="245"/>
                  </a:moveTo>
                  <a:lnTo>
                    <a:pt x="60" y="259"/>
                  </a:lnTo>
                  <a:lnTo>
                    <a:pt x="56" y="274"/>
                  </a:lnTo>
                  <a:lnTo>
                    <a:pt x="52" y="288"/>
                  </a:lnTo>
                  <a:lnTo>
                    <a:pt x="50" y="303"/>
                  </a:lnTo>
                  <a:lnTo>
                    <a:pt x="49" y="317"/>
                  </a:lnTo>
                  <a:lnTo>
                    <a:pt x="48" y="332"/>
                  </a:lnTo>
                  <a:lnTo>
                    <a:pt x="47" y="347"/>
                  </a:lnTo>
                  <a:lnTo>
                    <a:pt x="48" y="361"/>
                  </a:lnTo>
                  <a:lnTo>
                    <a:pt x="49" y="375"/>
                  </a:lnTo>
                  <a:lnTo>
                    <a:pt x="50" y="389"/>
                  </a:lnTo>
                  <a:lnTo>
                    <a:pt x="52" y="402"/>
                  </a:lnTo>
                  <a:lnTo>
                    <a:pt x="56" y="415"/>
                  </a:lnTo>
                  <a:lnTo>
                    <a:pt x="59" y="427"/>
                  </a:lnTo>
                  <a:lnTo>
                    <a:pt x="63" y="438"/>
                  </a:lnTo>
                  <a:lnTo>
                    <a:pt x="67" y="449"/>
                  </a:lnTo>
                  <a:lnTo>
                    <a:pt x="72" y="459"/>
                  </a:lnTo>
                  <a:lnTo>
                    <a:pt x="80" y="473"/>
                  </a:lnTo>
                  <a:lnTo>
                    <a:pt x="90" y="484"/>
                  </a:lnTo>
                  <a:lnTo>
                    <a:pt x="100" y="493"/>
                  </a:lnTo>
                  <a:lnTo>
                    <a:pt x="111" y="501"/>
                  </a:lnTo>
                  <a:lnTo>
                    <a:pt x="121" y="506"/>
                  </a:lnTo>
                  <a:lnTo>
                    <a:pt x="133" y="509"/>
                  </a:lnTo>
                  <a:lnTo>
                    <a:pt x="145" y="511"/>
                  </a:lnTo>
                  <a:lnTo>
                    <a:pt x="157" y="510"/>
                  </a:lnTo>
                  <a:lnTo>
                    <a:pt x="169" y="507"/>
                  </a:lnTo>
                  <a:lnTo>
                    <a:pt x="181" y="503"/>
                  </a:lnTo>
                  <a:lnTo>
                    <a:pt x="193" y="496"/>
                  </a:lnTo>
                  <a:lnTo>
                    <a:pt x="204" y="487"/>
                  </a:lnTo>
                  <a:lnTo>
                    <a:pt x="214" y="476"/>
                  </a:lnTo>
                  <a:lnTo>
                    <a:pt x="225" y="464"/>
                  </a:lnTo>
                  <a:lnTo>
                    <a:pt x="234" y="449"/>
                  </a:lnTo>
                  <a:lnTo>
                    <a:pt x="242" y="432"/>
                  </a:lnTo>
                  <a:lnTo>
                    <a:pt x="231" y="422"/>
                  </a:lnTo>
                  <a:lnTo>
                    <a:pt x="218" y="436"/>
                  </a:lnTo>
                  <a:lnTo>
                    <a:pt x="205" y="447"/>
                  </a:lnTo>
                  <a:lnTo>
                    <a:pt x="198" y="450"/>
                  </a:lnTo>
                  <a:lnTo>
                    <a:pt x="193" y="453"/>
                  </a:lnTo>
                  <a:lnTo>
                    <a:pt x="187" y="456"/>
                  </a:lnTo>
                  <a:lnTo>
                    <a:pt x="182" y="457"/>
                  </a:lnTo>
                  <a:lnTo>
                    <a:pt x="177" y="459"/>
                  </a:lnTo>
                  <a:lnTo>
                    <a:pt x="172" y="460"/>
                  </a:lnTo>
                  <a:lnTo>
                    <a:pt x="167" y="459"/>
                  </a:lnTo>
                  <a:lnTo>
                    <a:pt x="162" y="459"/>
                  </a:lnTo>
                  <a:lnTo>
                    <a:pt x="158" y="456"/>
                  </a:lnTo>
                  <a:lnTo>
                    <a:pt x="154" y="454"/>
                  </a:lnTo>
                  <a:lnTo>
                    <a:pt x="150" y="452"/>
                  </a:lnTo>
                  <a:lnTo>
                    <a:pt x="146" y="448"/>
                  </a:lnTo>
                  <a:lnTo>
                    <a:pt x="140" y="440"/>
                  </a:lnTo>
                  <a:lnTo>
                    <a:pt x="133" y="429"/>
                  </a:lnTo>
                  <a:lnTo>
                    <a:pt x="128" y="417"/>
                  </a:lnTo>
                  <a:lnTo>
                    <a:pt x="124" y="405"/>
                  </a:lnTo>
                  <a:lnTo>
                    <a:pt x="120" y="389"/>
                  </a:lnTo>
                  <a:lnTo>
                    <a:pt x="117" y="372"/>
                  </a:lnTo>
                  <a:lnTo>
                    <a:pt x="116" y="355"/>
                  </a:lnTo>
                  <a:lnTo>
                    <a:pt x="115" y="335"/>
                  </a:lnTo>
                  <a:lnTo>
                    <a:pt x="238" y="335"/>
                  </a:lnTo>
                  <a:lnTo>
                    <a:pt x="239" y="322"/>
                  </a:lnTo>
                  <a:lnTo>
                    <a:pt x="239" y="309"/>
                  </a:lnTo>
                  <a:lnTo>
                    <a:pt x="238" y="297"/>
                  </a:lnTo>
                  <a:lnTo>
                    <a:pt x="237" y="284"/>
                  </a:lnTo>
                  <a:lnTo>
                    <a:pt x="235" y="272"/>
                  </a:lnTo>
                  <a:lnTo>
                    <a:pt x="233" y="260"/>
                  </a:lnTo>
                  <a:lnTo>
                    <a:pt x="229" y="249"/>
                  </a:lnTo>
                  <a:lnTo>
                    <a:pt x="225" y="238"/>
                  </a:lnTo>
                  <a:lnTo>
                    <a:pt x="222" y="228"/>
                  </a:lnTo>
                  <a:lnTo>
                    <a:pt x="216" y="220"/>
                  </a:lnTo>
                  <a:lnTo>
                    <a:pt x="212" y="211"/>
                  </a:lnTo>
                  <a:lnTo>
                    <a:pt x="207" y="203"/>
                  </a:lnTo>
                  <a:lnTo>
                    <a:pt x="200" y="196"/>
                  </a:lnTo>
                  <a:lnTo>
                    <a:pt x="195" y="190"/>
                  </a:lnTo>
                  <a:lnTo>
                    <a:pt x="188" y="183"/>
                  </a:lnTo>
                  <a:lnTo>
                    <a:pt x="182" y="179"/>
                  </a:lnTo>
                  <a:lnTo>
                    <a:pt x="174" y="174"/>
                  </a:lnTo>
                  <a:lnTo>
                    <a:pt x="168" y="172"/>
                  </a:lnTo>
                  <a:lnTo>
                    <a:pt x="160" y="170"/>
                  </a:lnTo>
                  <a:lnTo>
                    <a:pt x="153" y="169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0" y="171"/>
                  </a:lnTo>
                  <a:lnTo>
                    <a:pt x="123" y="174"/>
                  </a:lnTo>
                  <a:lnTo>
                    <a:pt x="115" y="179"/>
                  </a:lnTo>
                  <a:lnTo>
                    <a:pt x="107" y="184"/>
                  </a:lnTo>
                  <a:lnTo>
                    <a:pt x="100" y="192"/>
                  </a:lnTo>
                  <a:lnTo>
                    <a:pt x="92" y="199"/>
                  </a:lnTo>
                  <a:lnTo>
                    <a:pt x="85" y="209"/>
                  </a:lnTo>
                  <a:lnTo>
                    <a:pt x="78" y="220"/>
                  </a:lnTo>
                  <a:lnTo>
                    <a:pt x="71" y="232"/>
                  </a:lnTo>
                  <a:lnTo>
                    <a:pt x="64" y="245"/>
                  </a:lnTo>
                  <a:close/>
                </a:path>
              </a:pathLst>
            </a:custGeom>
            <a:solidFill>
              <a:srgbClr val="135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32"/>
            <p:cNvSpPr>
              <a:spLocks noEditPoints="1"/>
            </p:cNvSpPr>
            <p:nvPr/>
          </p:nvSpPr>
          <p:spPr bwMode="auto">
            <a:xfrm>
              <a:off x="4921" y="265"/>
              <a:ext cx="82" cy="157"/>
            </a:xfrm>
            <a:custGeom>
              <a:avLst/>
              <a:gdLst>
                <a:gd name="T0" fmla="*/ 0 w 245"/>
                <a:gd name="T1" fmla="*/ 0 h 471"/>
                <a:gd name="T2" fmla="*/ 0 w 245"/>
                <a:gd name="T3" fmla="*/ 0 h 471"/>
                <a:gd name="T4" fmla="*/ 0 w 245"/>
                <a:gd name="T5" fmla="*/ 0 h 471"/>
                <a:gd name="T6" fmla="*/ 0 w 245"/>
                <a:gd name="T7" fmla="*/ 0 h 471"/>
                <a:gd name="T8" fmla="*/ 0 w 245"/>
                <a:gd name="T9" fmla="*/ 0 h 471"/>
                <a:gd name="T10" fmla="*/ 0 w 245"/>
                <a:gd name="T11" fmla="*/ 0 h 471"/>
                <a:gd name="T12" fmla="*/ 0 w 245"/>
                <a:gd name="T13" fmla="*/ 0 h 471"/>
                <a:gd name="T14" fmla="*/ 0 w 245"/>
                <a:gd name="T15" fmla="*/ 0 h 471"/>
                <a:gd name="T16" fmla="*/ 0 w 245"/>
                <a:gd name="T17" fmla="*/ 0 h 471"/>
                <a:gd name="T18" fmla="*/ 0 w 245"/>
                <a:gd name="T19" fmla="*/ 0 h 471"/>
                <a:gd name="T20" fmla="*/ 0 w 245"/>
                <a:gd name="T21" fmla="*/ 0 h 471"/>
                <a:gd name="T22" fmla="*/ 0 w 245"/>
                <a:gd name="T23" fmla="*/ 0 h 471"/>
                <a:gd name="T24" fmla="*/ 0 w 245"/>
                <a:gd name="T25" fmla="*/ 0 h 471"/>
                <a:gd name="T26" fmla="*/ 0 w 245"/>
                <a:gd name="T27" fmla="*/ 0 h 471"/>
                <a:gd name="T28" fmla="*/ 0 w 245"/>
                <a:gd name="T29" fmla="*/ 0 h 471"/>
                <a:gd name="T30" fmla="*/ 0 w 245"/>
                <a:gd name="T31" fmla="*/ 0 h 471"/>
                <a:gd name="T32" fmla="*/ 0 w 245"/>
                <a:gd name="T33" fmla="*/ 0 h 471"/>
                <a:gd name="T34" fmla="*/ 0 w 245"/>
                <a:gd name="T35" fmla="*/ 0 h 471"/>
                <a:gd name="T36" fmla="*/ 0 w 245"/>
                <a:gd name="T37" fmla="*/ 0 h 471"/>
                <a:gd name="T38" fmla="*/ 0 w 245"/>
                <a:gd name="T39" fmla="*/ 0 h 471"/>
                <a:gd name="T40" fmla="*/ 0 w 245"/>
                <a:gd name="T41" fmla="*/ 0 h 471"/>
                <a:gd name="T42" fmla="*/ 0 w 245"/>
                <a:gd name="T43" fmla="*/ 0 h 471"/>
                <a:gd name="T44" fmla="*/ 0 w 245"/>
                <a:gd name="T45" fmla="*/ 0 h 471"/>
                <a:gd name="T46" fmla="*/ 0 w 245"/>
                <a:gd name="T47" fmla="*/ 0 h 471"/>
                <a:gd name="T48" fmla="*/ 0 w 245"/>
                <a:gd name="T49" fmla="*/ 0 h 471"/>
                <a:gd name="T50" fmla="*/ 0 w 245"/>
                <a:gd name="T51" fmla="*/ 0 h 471"/>
                <a:gd name="T52" fmla="*/ 0 w 245"/>
                <a:gd name="T53" fmla="*/ 0 h 471"/>
                <a:gd name="T54" fmla="*/ 0 w 245"/>
                <a:gd name="T55" fmla="*/ 0 h 471"/>
                <a:gd name="T56" fmla="*/ 0 w 245"/>
                <a:gd name="T57" fmla="*/ 0 h 471"/>
                <a:gd name="T58" fmla="*/ 0 w 245"/>
                <a:gd name="T59" fmla="*/ 0 h 471"/>
                <a:gd name="T60" fmla="*/ 0 w 245"/>
                <a:gd name="T61" fmla="*/ 0 h 471"/>
                <a:gd name="T62" fmla="*/ 0 w 245"/>
                <a:gd name="T63" fmla="*/ 0 h 471"/>
                <a:gd name="T64" fmla="*/ 0 w 245"/>
                <a:gd name="T65" fmla="*/ 0 h 471"/>
                <a:gd name="T66" fmla="*/ 0 w 245"/>
                <a:gd name="T67" fmla="*/ 0 h 471"/>
                <a:gd name="T68" fmla="*/ 0 w 245"/>
                <a:gd name="T69" fmla="*/ 0 h 471"/>
                <a:gd name="T70" fmla="*/ 0 w 245"/>
                <a:gd name="T71" fmla="*/ 0 h 471"/>
                <a:gd name="T72" fmla="*/ 0 w 245"/>
                <a:gd name="T73" fmla="*/ 0 h 471"/>
                <a:gd name="T74" fmla="*/ 0 w 245"/>
                <a:gd name="T75" fmla="*/ 0 h 471"/>
                <a:gd name="T76" fmla="*/ 0 w 245"/>
                <a:gd name="T77" fmla="*/ 0 h 471"/>
                <a:gd name="T78" fmla="*/ 0 w 245"/>
                <a:gd name="T79" fmla="*/ 0 h 471"/>
                <a:gd name="T80" fmla="*/ 0 w 245"/>
                <a:gd name="T81" fmla="*/ 0 h 471"/>
                <a:gd name="T82" fmla="*/ 0 w 245"/>
                <a:gd name="T83" fmla="*/ 0 h 471"/>
                <a:gd name="T84" fmla="*/ 0 w 245"/>
                <a:gd name="T85" fmla="*/ 0 h 471"/>
                <a:gd name="T86" fmla="*/ 0 w 245"/>
                <a:gd name="T87" fmla="*/ 0 h 471"/>
                <a:gd name="T88" fmla="*/ 0 w 245"/>
                <a:gd name="T89" fmla="*/ 0 h 471"/>
                <a:gd name="T90" fmla="*/ 0 w 245"/>
                <a:gd name="T91" fmla="*/ 0 h 471"/>
                <a:gd name="T92" fmla="*/ 0 w 245"/>
                <a:gd name="T93" fmla="*/ 0 h 471"/>
                <a:gd name="T94" fmla="*/ 0 w 245"/>
                <a:gd name="T95" fmla="*/ 0 h 471"/>
                <a:gd name="T96" fmla="*/ 0 w 245"/>
                <a:gd name="T97" fmla="*/ 0 h 471"/>
                <a:gd name="T98" fmla="*/ 0 w 245"/>
                <a:gd name="T99" fmla="*/ 0 h 471"/>
                <a:gd name="T100" fmla="*/ 0 w 245"/>
                <a:gd name="T101" fmla="*/ 0 h 471"/>
                <a:gd name="T102" fmla="*/ 0 w 245"/>
                <a:gd name="T103" fmla="*/ 0 h 471"/>
                <a:gd name="T104" fmla="*/ 0 w 245"/>
                <a:gd name="T105" fmla="*/ 0 h 471"/>
                <a:gd name="T106" fmla="*/ 0 w 245"/>
                <a:gd name="T107" fmla="*/ 0 h 471"/>
                <a:gd name="T108" fmla="*/ 0 w 245"/>
                <a:gd name="T109" fmla="*/ 0 h 471"/>
                <a:gd name="T110" fmla="*/ 0 w 245"/>
                <a:gd name="T111" fmla="*/ 0 h 471"/>
                <a:gd name="T112" fmla="*/ 0 w 245"/>
                <a:gd name="T113" fmla="*/ 0 h 471"/>
                <a:gd name="T114" fmla="*/ 0 w 245"/>
                <a:gd name="T115" fmla="*/ 0 h 471"/>
                <a:gd name="T116" fmla="*/ 0 w 245"/>
                <a:gd name="T117" fmla="*/ 0 h 471"/>
                <a:gd name="T118" fmla="*/ 0 w 245"/>
                <a:gd name="T119" fmla="*/ 0 h 471"/>
                <a:gd name="T120" fmla="*/ 0 w 245"/>
                <a:gd name="T121" fmla="*/ 0 h 471"/>
                <a:gd name="T122" fmla="*/ 0 w 245"/>
                <a:gd name="T123" fmla="*/ 0 h 471"/>
                <a:gd name="T124" fmla="*/ 0 w 245"/>
                <a:gd name="T125" fmla="*/ 0 h 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5"/>
                <a:gd name="T190" fmla="*/ 0 h 471"/>
                <a:gd name="T191" fmla="*/ 245 w 245"/>
                <a:gd name="T192" fmla="*/ 471 h 4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5" h="471">
                  <a:moveTo>
                    <a:pt x="31" y="177"/>
                  </a:moveTo>
                  <a:lnTo>
                    <a:pt x="39" y="167"/>
                  </a:lnTo>
                  <a:lnTo>
                    <a:pt x="48" y="159"/>
                  </a:lnTo>
                  <a:lnTo>
                    <a:pt x="56" y="152"/>
                  </a:lnTo>
                  <a:lnTo>
                    <a:pt x="64" y="146"/>
                  </a:lnTo>
                  <a:lnTo>
                    <a:pt x="73" y="141"/>
                  </a:lnTo>
                  <a:lnTo>
                    <a:pt x="81" y="138"/>
                  </a:lnTo>
                  <a:lnTo>
                    <a:pt x="89" y="136"/>
                  </a:lnTo>
                  <a:lnTo>
                    <a:pt x="98" y="135"/>
                  </a:lnTo>
                  <a:lnTo>
                    <a:pt x="105" y="136"/>
                  </a:lnTo>
                  <a:lnTo>
                    <a:pt x="113" y="137"/>
                  </a:lnTo>
                  <a:lnTo>
                    <a:pt x="120" y="140"/>
                  </a:lnTo>
                  <a:lnTo>
                    <a:pt x="127" y="145"/>
                  </a:lnTo>
                  <a:lnTo>
                    <a:pt x="135" y="151"/>
                  </a:lnTo>
                  <a:lnTo>
                    <a:pt x="141" y="158"/>
                  </a:lnTo>
                  <a:lnTo>
                    <a:pt x="146" y="166"/>
                  </a:lnTo>
                  <a:lnTo>
                    <a:pt x="152" y="177"/>
                  </a:lnTo>
                  <a:lnTo>
                    <a:pt x="152" y="59"/>
                  </a:lnTo>
                  <a:lnTo>
                    <a:pt x="152" y="51"/>
                  </a:lnTo>
                  <a:lnTo>
                    <a:pt x="152" y="43"/>
                  </a:lnTo>
                  <a:lnTo>
                    <a:pt x="152" y="37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7" y="25"/>
                  </a:lnTo>
                  <a:lnTo>
                    <a:pt x="145" y="24"/>
                  </a:lnTo>
                  <a:lnTo>
                    <a:pt x="143" y="22"/>
                  </a:lnTo>
                  <a:lnTo>
                    <a:pt x="140" y="20"/>
                  </a:lnTo>
                  <a:lnTo>
                    <a:pt x="137" y="20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32" y="0"/>
                  </a:lnTo>
                  <a:lnTo>
                    <a:pt x="217" y="0"/>
                  </a:lnTo>
                  <a:lnTo>
                    <a:pt x="217" y="380"/>
                  </a:lnTo>
                  <a:lnTo>
                    <a:pt x="217" y="396"/>
                  </a:lnTo>
                  <a:lnTo>
                    <a:pt x="219" y="409"/>
                  </a:lnTo>
                  <a:lnTo>
                    <a:pt x="220" y="418"/>
                  </a:lnTo>
                  <a:lnTo>
                    <a:pt x="223" y="424"/>
                  </a:lnTo>
                  <a:lnTo>
                    <a:pt x="225" y="427"/>
                  </a:lnTo>
                  <a:lnTo>
                    <a:pt x="227" y="429"/>
                  </a:lnTo>
                  <a:lnTo>
                    <a:pt x="230" y="430"/>
                  </a:lnTo>
                  <a:lnTo>
                    <a:pt x="232" y="430"/>
                  </a:lnTo>
                  <a:lnTo>
                    <a:pt x="238" y="430"/>
                  </a:lnTo>
                  <a:lnTo>
                    <a:pt x="245" y="429"/>
                  </a:lnTo>
                  <a:lnTo>
                    <a:pt x="245" y="446"/>
                  </a:lnTo>
                  <a:lnTo>
                    <a:pt x="225" y="448"/>
                  </a:lnTo>
                  <a:lnTo>
                    <a:pt x="200" y="452"/>
                  </a:lnTo>
                  <a:lnTo>
                    <a:pt x="174" y="459"/>
                  </a:lnTo>
                  <a:lnTo>
                    <a:pt x="152" y="464"/>
                  </a:lnTo>
                  <a:lnTo>
                    <a:pt x="152" y="429"/>
                  </a:lnTo>
                  <a:lnTo>
                    <a:pt x="142" y="440"/>
                  </a:lnTo>
                  <a:lnTo>
                    <a:pt x="132" y="449"/>
                  </a:lnTo>
                  <a:lnTo>
                    <a:pt x="123" y="457"/>
                  </a:lnTo>
                  <a:lnTo>
                    <a:pt x="113" y="463"/>
                  </a:lnTo>
                  <a:lnTo>
                    <a:pt x="104" y="468"/>
                  </a:lnTo>
                  <a:lnTo>
                    <a:pt x="95" y="470"/>
                  </a:lnTo>
                  <a:lnTo>
                    <a:pt x="85" y="471"/>
                  </a:lnTo>
                  <a:lnTo>
                    <a:pt x="76" y="470"/>
                  </a:lnTo>
                  <a:lnTo>
                    <a:pt x="68" y="468"/>
                  </a:lnTo>
                  <a:lnTo>
                    <a:pt x="59" y="462"/>
                  </a:lnTo>
                  <a:lnTo>
                    <a:pt x="50" y="457"/>
                  </a:lnTo>
                  <a:lnTo>
                    <a:pt x="42" y="448"/>
                  </a:lnTo>
                  <a:lnTo>
                    <a:pt x="34" y="438"/>
                  </a:lnTo>
                  <a:lnTo>
                    <a:pt x="27" y="427"/>
                  </a:lnTo>
                  <a:lnTo>
                    <a:pt x="20" y="413"/>
                  </a:lnTo>
                  <a:lnTo>
                    <a:pt x="12" y="397"/>
                  </a:lnTo>
                  <a:lnTo>
                    <a:pt x="8" y="382"/>
                  </a:lnTo>
                  <a:lnTo>
                    <a:pt x="5" y="366"/>
                  </a:lnTo>
                  <a:lnTo>
                    <a:pt x="3" y="351"/>
                  </a:lnTo>
                  <a:lnTo>
                    <a:pt x="1" y="336"/>
                  </a:lnTo>
                  <a:lnTo>
                    <a:pt x="0" y="320"/>
                  </a:lnTo>
                  <a:lnTo>
                    <a:pt x="0" y="305"/>
                  </a:lnTo>
                  <a:lnTo>
                    <a:pt x="0" y="289"/>
                  </a:lnTo>
                  <a:lnTo>
                    <a:pt x="1" y="275"/>
                  </a:lnTo>
                  <a:lnTo>
                    <a:pt x="3" y="260"/>
                  </a:lnTo>
                  <a:lnTo>
                    <a:pt x="5" y="246"/>
                  </a:lnTo>
                  <a:lnTo>
                    <a:pt x="8" y="233"/>
                  </a:lnTo>
                  <a:lnTo>
                    <a:pt x="12" y="220"/>
                  </a:lnTo>
                  <a:lnTo>
                    <a:pt x="16" y="208"/>
                  </a:lnTo>
                  <a:lnTo>
                    <a:pt x="21" y="197"/>
                  </a:lnTo>
                  <a:lnTo>
                    <a:pt x="25" y="187"/>
                  </a:lnTo>
                  <a:lnTo>
                    <a:pt x="31" y="177"/>
                  </a:lnTo>
                  <a:close/>
                  <a:moveTo>
                    <a:pt x="71" y="300"/>
                  </a:moveTo>
                  <a:lnTo>
                    <a:pt x="71" y="328"/>
                  </a:lnTo>
                  <a:lnTo>
                    <a:pt x="72" y="353"/>
                  </a:lnTo>
                  <a:lnTo>
                    <a:pt x="75" y="374"/>
                  </a:lnTo>
                  <a:lnTo>
                    <a:pt x="79" y="390"/>
                  </a:lnTo>
                  <a:lnTo>
                    <a:pt x="82" y="397"/>
                  </a:lnTo>
                  <a:lnTo>
                    <a:pt x="84" y="403"/>
                  </a:lnTo>
                  <a:lnTo>
                    <a:pt x="87" y="408"/>
                  </a:lnTo>
                  <a:lnTo>
                    <a:pt x="90" y="414"/>
                  </a:lnTo>
                  <a:lnTo>
                    <a:pt x="93" y="417"/>
                  </a:lnTo>
                  <a:lnTo>
                    <a:pt x="97" y="420"/>
                  </a:lnTo>
                  <a:lnTo>
                    <a:pt x="100" y="422"/>
                  </a:lnTo>
                  <a:lnTo>
                    <a:pt x="103" y="424"/>
                  </a:lnTo>
                  <a:lnTo>
                    <a:pt x="108" y="425"/>
                  </a:lnTo>
                  <a:lnTo>
                    <a:pt x="111" y="425"/>
                  </a:lnTo>
                  <a:lnTo>
                    <a:pt x="114" y="425"/>
                  </a:lnTo>
                  <a:lnTo>
                    <a:pt x="118" y="424"/>
                  </a:lnTo>
                  <a:lnTo>
                    <a:pt x="125" y="421"/>
                  </a:lnTo>
                  <a:lnTo>
                    <a:pt x="132" y="416"/>
                  </a:lnTo>
                  <a:lnTo>
                    <a:pt x="138" y="409"/>
                  </a:lnTo>
                  <a:lnTo>
                    <a:pt x="143" y="401"/>
                  </a:lnTo>
                  <a:lnTo>
                    <a:pt x="149" y="391"/>
                  </a:lnTo>
                  <a:lnTo>
                    <a:pt x="152" y="380"/>
                  </a:lnTo>
                  <a:lnTo>
                    <a:pt x="152" y="215"/>
                  </a:lnTo>
                  <a:lnTo>
                    <a:pt x="144" y="199"/>
                  </a:lnTo>
                  <a:lnTo>
                    <a:pt x="137" y="188"/>
                  </a:lnTo>
                  <a:lnTo>
                    <a:pt x="133" y="184"/>
                  </a:lnTo>
                  <a:lnTo>
                    <a:pt x="129" y="180"/>
                  </a:lnTo>
                  <a:lnTo>
                    <a:pt x="126" y="178"/>
                  </a:lnTo>
                  <a:lnTo>
                    <a:pt x="122" y="176"/>
                  </a:lnTo>
                  <a:lnTo>
                    <a:pt x="118" y="176"/>
                  </a:lnTo>
                  <a:lnTo>
                    <a:pt x="115" y="176"/>
                  </a:lnTo>
                  <a:lnTo>
                    <a:pt x="111" y="177"/>
                  </a:lnTo>
                  <a:lnTo>
                    <a:pt x="108" y="178"/>
                  </a:lnTo>
                  <a:lnTo>
                    <a:pt x="101" y="184"/>
                  </a:lnTo>
                  <a:lnTo>
                    <a:pt x="95" y="191"/>
                  </a:lnTo>
                  <a:lnTo>
                    <a:pt x="89" y="201"/>
                  </a:lnTo>
                  <a:lnTo>
                    <a:pt x="84" y="213"/>
                  </a:lnTo>
                  <a:lnTo>
                    <a:pt x="79" y="226"/>
                  </a:lnTo>
                  <a:lnTo>
                    <a:pt x="76" y="240"/>
                  </a:lnTo>
                  <a:lnTo>
                    <a:pt x="73" y="254"/>
                  </a:lnTo>
                  <a:lnTo>
                    <a:pt x="71" y="269"/>
                  </a:lnTo>
                  <a:lnTo>
                    <a:pt x="70" y="285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33"/>
            <p:cNvSpPr>
              <a:spLocks noEditPoints="1"/>
            </p:cNvSpPr>
            <p:nvPr/>
          </p:nvSpPr>
          <p:spPr bwMode="auto">
            <a:xfrm>
              <a:off x="5293" y="276"/>
              <a:ext cx="217" cy="145"/>
            </a:xfrm>
            <a:custGeom>
              <a:avLst/>
              <a:gdLst>
                <a:gd name="T0" fmla="*/ 0 w 652"/>
                <a:gd name="T1" fmla="*/ 0 h 436"/>
                <a:gd name="T2" fmla="*/ 0 w 652"/>
                <a:gd name="T3" fmla="*/ 0 h 436"/>
                <a:gd name="T4" fmla="*/ 0 w 652"/>
                <a:gd name="T5" fmla="*/ 0 h 436"/>
                <a:gd name="T6" fmla="*/ 0 w 652"/>
                <a:gd name="T7" fmla="*/ 0 h 436"/>
                <a:gd name="T8" fmla="*/ 0 w 652"/>
                <a:gd name="T9" fmla="*/ 0 h 436"/>
                <a:gd name="T10" fmla="*/ 0 w 652"/>
                <a:gd name="T11" fmla="*/ 0 h 436"/>
                <a:gd name="T12" fmla="*/ 0 w 652"/>
                <a:gd name="T13" fmla="*/ 0 h 436"/>
                <a:gd name="T14" fmla="*/ 0 w 652"/>
                <a:gd name="T15" fmla="*/ 0 h 436"/>
                <a:gd name="T16" fmla="*/ 0 w 652"/>
                <a:gd name="T17" fmla="*/ 0 h 436"/>
                <a:gd name="T18" fmla="*/ 0 w 652"/>
                <a:gd name="T19" fmla="*/ 0 h 436"/>
                <a:gd name="T20" fmla="*/ 0 w 652"/>
                <a:gd name="T21" fmla="*/ 0 h 436"/>
                <a:gd name="T22" fmla="*/ 0 w 652"/>
                <a:gd name="T23" fmla="*/ 0 h 436"/>
                <a:gd name="T24" fmla="*/ 0 w 652"/>
                <a:gd name="T25" fmla="*/ 0 h 436"/>
                <a:gd name="T26" fmla="*/ 0 w 652"/>
                <a:gd name="T27" fmla="*/ 0 h 436"/>
                <a:gd name="T28" fmla="*/ 0 w 652"/>
                <a:gd name="T29" fmla="*/ 0 h 436"/>
                <a:gd name="T30" fmla="*/ 0 w 652"/>
                <a:gd name="T31" fmla="*/ 0 h 436"/>
                <a:gd name="T32" fmla="*/ 0 w 652"/>
                <a:gd name="T33" fmla="*/ 0 h 436"/>
                <a:gd name="T34" fmla="*/ 0 w 652"/>
                <a:gd name="T35" fmla="*/ 0 h 436"/>
                <a:gd name="T36" fmla="*/ 0 w 652"/>
                <a:gd name="T37" fmla="*/ 0 h 436"/>
                <a:gd name="T38" fmla="*/ 0 w 652"/>
                <a:gd name="T39" fmla="*/ 0 h 436"/>
                <a:gd name="T40" fmla="*/ 0 w 652"/>
                <a:gd name="T41" fmla="*/ 0 h 436"/>
                <a:gd name="T42" fmla="*/ 0 w 652"/>
                <a:gd name="T43" fmla="*/ 0 h 436"/>
                <a:gd name="T44" fmla="*/ 0 w 652"/>
                <a:gd name="T45" fmla="*/ 0 h 436"/>
                <a:gd name="T46" fmla="*/ 0 w 652"/>
                <a:gd name="T47" fmla="*/ 0 h 436"/>
                <a:gd name="T48" fmla="*/ 0 w 652"/>
                <a:gd name="T49" fmla="*/ 0 h 436"/>
                <a:gd name="T50" fmla="*/ 0 w 652"/>
                <a:gd name="T51" fmla="*/ 0 h 436"/>
                <a:gd name="T52" fmla="*/ 0 w 652"/>
                <a:gd name="T53" fmla="*/ 0 h 436"/>
                <a:gd name="T54" fmla="*/ 0 w 652"/>
                <a:gd name="T55" fmla="*/ 0 h 436"/>
                <a:gd name="T56" fmla="*/ 0 w 652"/>
                <a:gd name="T57" fmla="*/ 0 h 436"/>
                <a:gd name="T58" fmla="*/ 0 w 652"/>
                <a:gd name="T59" fmla="*/ 0 h 436"/>
                <a:gd name="T60" fmla="*/ 0 w 652"/>
                <a:gd name="T61" fmla="*/ 0 h 436"/>
                <a:gd name="T62" fmla="*/ 0 w 652"/>
                <a:gd name="T63" fmla="*/ 0 h 436"/>
                <a:gd name="T64" fmla="*/ 0 w 652"/>
                <a:gd name="T65" fmla="*/ 0 h 436"/>
                <a:gd name="T66" fmla="*/ 0 w 652"/>
                <a:gd name="T67" fmla="*/ 0 h 436"/>
                <a:gd name="T68" fmla="*/ 0 w 652"/>
                <a:gd name="T69" fmla="*/ 0 h 436"/>
                <a:gd name="T70" fmla="*/ 0 w 652"/>
                <a:gd name="T71" fmla="*/ 0 h 436"/>
                <a:gd name="T72" fmla="*/ 0 w 652"/>
                <a:gd name="T73" fmla="*/ 0 h 436"/>
                <a:gd name="T74" fmla="*/ 0 w 652"/>
                <a:gd name="T75" fmla="*/ 0 h 436"/>
                <a:gd name="T76" fmla="*/ 0 w 652"/>
                <a:gd name="T77" fmla="*/ 0 h 436"/>
                <a:gd name="T78" fmla="*/ 0 w 652"/>
                <a:gd name="T79" fmla="*/ 0 h 436"/>
                <a:gd name="T80" fmla="*/ 0 w 652"/>
                <a:gd name="T81" fmla="*/ 0 h 436"/>
                <a:gd name="T82" fmla="*/ 0 w 652"/>
                <a:gd name="T83" fmla="*/ 0 h 436"/>
                <a:gd name="T84" fmla="*/ 0 w 652"/>
                <a:gd name="T85" fmla="*/ 0 h 436"/>
                <a:gd name="T86" fmla="*/ 0 w 652"/>
                <a:gd name="T87" fmla="*/ 0 h 436"/>
                <a:gd name="T88" fmla="*/ 0 w 652"/>
                <a:gd name="T89" fmla="*/ 0 h 436"/>
                <a:gd name="T90" fmla="*/ 0 w 652"/>
                <a:gd name="T91" fmla="*/ 0 h 436"/>
                <a:gd name="T92" fmla="*/ 0 w 652"/>
                <a:gd name="T93" fmla="*/ 0 h 436"/>
                <a:gd name="T94" fmla="*/ 0 w 652"/>
                <a:gd name="T95" fmla="*/ 0 h 436"/>
                <a:gd name="T96" fmla="*/ 0 w 652"/>
                <a:gd name="T97" fmla="*/ 0 h 436"/>
                <a:gd name="T98" fmla="*/ 0 w 652"/>
                <a:gd name="T99" fmla="*/ 0 h 436"/>
                <a:gd name="T100" fmla="*/ 0 w 652"/>
                <a:gd name="T101" fmla="*/ 0 h 436"/>
                <a:gd name="T102" fmla="*/ 0 w 652"/>
                <a:gd name="T103" fmla="*/ 0 h 436"/>
                <a:gd name="T104" fmla="*/ 0 w 652"/>
                <a:gd name="T105" fmla="*/ 0 h 436"/>
                <a:gd name="T106" fmla="*/ 0 w 652"/>
                <a:gd name="T107" fmla="*/ 0 h 436"/>
                <a:gd name="T108" fmla="*/ 0 w 652"/>
                <a:gd name="T109" fmla="*/ 0 h 436"/>
                <a:gd name="T110" fmla="*/ 0 w 652"/>
                <a:gd name="T111" fmla="*/ 0 h 436"/>
                <a:gd name="T112" fmla="*/ 0 w 652"/>
                <a:gd name="T113" fmla="*/ 0 h 436"/>
                <a:gd name="T114" fmla="*/ 0 w 652"/>
                <a:gd name="T115" fmla="*/ 0 h 436"/>
                <a:gd name="T116" fmla="*/ 0 w 652"/>
                <a:gd name="T117" fmla="*/ 0 h 436"/>
                <a:gd name="T118" fmla="*/ 0 w 652"/>
                <a:gd name="T119" fmla="*/ 0 h 4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2"/>
                <a:gd name="T181" fmla="*/ 0 h 436"/>
                <a:gd name="T182" fmla="*/ 652 w 652"/>
                <a:gd name="T183" fmla="*/ 436 h 4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2" h="436">
                  <a:moveTo>
                    <a:pt x="24" y="188"/>
                  </a:moveTo>
                  <a:lnTo>
                    <a:pt x="24" y="165"/>
                  </a:lnTo>
                  <a:lnTo>
                    <a:pt x="23" y="145"/>
                  </a:lnTo>
                  <a:lnTo>
                    <a:pt x="21" y="138"/>
                  </a:lnTo>
                  <a:lnTo>
                    <a:pt x="17" y="131"/>
                  </a:lnTo>
                  <a:lnTo>
                    <a:pt x="15" y="129"/>
                  </a:lnTo>
                  <a:lnTo>
                    <a:pt x="12" y="127"/>
                  </a:lnTo>
                  <a:lnTo>
                    <a:pt x="9" y="125"/>
                  </a:lnTo>
                  <a:lnTo>
                    <a:pt x="4" y="123"/>
                  </a:lnTo>
                  <a:lnTo>
                    <a:pt x="4" y="107"/>
                  </a:lnTo>
                  <a:lnTo>
                    <a:pt x="93" y="107"/>
                  </a:lnTo>
                  <a:lnTo>
                    <a:pt x="93" y="145"/>
                  </a:lnTo>
                  <a:lnTo>
                    <a:pt x="100" y="135"/>
                  </a:lnTo>
                  <a:lnTo>
                    <a:pt x="107" y="126"/>
                  </a:lnTo>
                  <a:lnTo>
                    <a:pt x="117" y="118"/>
                  </a:lnTo>
                  <a:lnTo>
                    <a:pt x="127" y="111"/>
                  </a:lnTo>
                  <a:lnTo>
                    <a:pt x="137" y="104"/>
                  </a:lnTo>
                  <a:lnTo>
                    <a:pt x="148" y="100"/>
                  </a:lnTo>
                  <a:lnTo>
                    <a:pt x="160" y="98"/>
                  </a:lnTo>
                  <a:lnTo>
                    <a:pt x="171" y="96"/>
                  </a:lnTo>
                  <a:lnTo>
                    <a:pt x="176" y="98"/>
                  </a:lnTo>
                  <a:lnTo>
                    <a:pt x="182" y="99"/>
                  </a:lnTo>
                  <a:lnTo>
                    <a:pt x="187" y="101"/>
                  </a:lnTo>
                  <a:lnTo>
                    <a:pt x="191" y="103"/>
                  </a:lnTo>
                  <a:lnTo>
                    <a:pt x="197" y="106"/>
                  </a:lnTo>
                  <a:lnTo>
                    <a:pt x="201" y="109"/>
                  </a:lnTo>
                  <a:lnTo>
                    <a:pt x="205" y="114"/>
                  </a:lnTo>
                  <a:lnTo>
                    <a:pt x="209" y="119"/>
                  </a:lnTo>
                  <a:lnTo>
                    <a:pt x="213" y="126"/>
                  </a:lnTo>
                  <a:lnTo>
                    <a:pt x="216" y="132"/>
                  </a:lnTo>
                  <a:lnTo>
                    <a:pt x="218" y="141"/>
                  </a:lnTo>
                  <a:lnTo>
                    <a:pt x="220" y="149"/>
                  </a:lnTo>
                  <a:lnTo>
                    <a:pt x="223" y="159"/>
                  </a:lnTo>
                  <a:lnTo>
                    <a:pt x="224" y="169"/>
                  </a:lnTo>
                  <a:lnTo>
                    <a:pt x="225" y="181"/>
                  </a:lnTo>
                  <a:lnTo>
                    <a:pt x="225" y="194"/>
                  </a:lnTo>
                  <a:lnTo>
                    <a:pt x="225" y="365"/>
                  </a:lnTo>
                  <a:lnTo>
                    <a:pt x="225" y="379"/>
                  </a:lnTo>
                  <a:lnTo>
                    <a:pt x="226" y="389"/>
                  </a:lnTo>
                  <a:lnTo>
                    <a:pt x="227" y="396"/>
                  </a:lnTo>
                  <a:lnTo>
                    <a:pt x="228" y="400"/>
                  </a:lnTo>
                  <a:lnTo>
                    <a:pt x="231" y="403"/>
                  </a:lnTo>
                  <a:lnTo>
                    <a:pt x="235" y="404"/>
                  </a:lnTo>
                  <a:lnTo>
                    <a:pt x="241" y="406"/>
                  </a:lnTo>
                  <a:lnTo>
                    <a:pt x="249" y="409"/>
                  </a:lnTo>
                  <a:lnTo>
                    <a:pt x="249" y="422"/>
                  </a:lnTo>
                  <a:lnTo>
                    <a:pt x="136" y="422"/>
                  </a:lnTo>
                  <a:lnTo>
                    <a:pt x="136" y="409"/>
                  </a:lnTo>
                  <a:lnTo>
                    <a:pt x="145" y="405"/>
                  </a:lnTo>
                  <a:lnTo>
                    <a:pt x="150" y="401"/>
                  </a:lnTo>
                  <a:lnTo>
                    <a:pt x="155" y="397"/>
                  </a:lnTo>
                  <a:lnTo>
                    <a:pt x="157" y="391"/>
                  </a:lnTo>
                  <a:lnTo>
                    <a:pt x="159" y="379"/>
                  </a:lnTo>
                  <a:lnTo>
                    <a:pt x="159" y="365"/>
                  </a:lnTo>
                  <a:lnTo>
                    <a:pt x="159" y="204"/>
                  </a:lnTo>
                  <a:lnTo>
                    <a:pt x="158" y="188"/>
                  </a:lnTo>
                  <a:lnTo>
                    <a:pt x="156" y="175"/>
                  </a:lnTo>
                  <a:lnTo>
                    <a:pt x="152" y="166"/>
                  </a:lnTo>
                  <a:lnTo>
                    <a:pt x="149" y="158"/>
                  </a:lnTo>
                  <a:lnTo>
                    <a:pt x="144" y="152"/>
                  </a:lnTo>
                  <a:lnTo>
                    <a:pt x="139" y="148"/>
                  </a:lnTo>
                  <a:lnTo>
                    <a:pt x="133" y="147"/>
                  </a:lnTo>
                  <a:lnTo>
                    <a:pt x="128" y="147"/>
                  </a:lnTo>
                  <a:lnTo>
                    <a:pt x="121" y="148"/>
                  </a:lnTo>
                  <a:lnTo>
                    <a:pt x="116" y="152"/>
                  </a:lnTo>
                  <a:lnTo>
                    <a:pt x="110" y="155"/>
                  </a:lnTo>
                  <a:lnTo>
                    <a:pt x="105" y="160"/>
                  </a:lnTo>
                  <a:lnTo>
                    <a:pt x="101" y="165"/>
                  </a:lnTo>
                  <a:lnTo>
                    <a:pt x="97" y="171"/>
                  </a:lnTo>
                  <a:lnTo>
                    <a:pt x="94" y="176"/>
                  </a:lnTo>
                  <a:lnTo>
                    <a:pt x="93" y="183"/>
                  </a:lnTo>
                  <a:lnTo>
                    <a:pt x="93" y="360"/>
                  </a:lnTo>
                  <a:lnTo>
                    <a:pt x="93" y="374"/>
                  </a:lnTo>
                  <a:lnTo>
                    <a:pt x="94" y="384"/>
                  </a:lnTo>
                  <a:lnTo>
                    <a:pt x="95" y="390"/>
                  </a:lnTo>
                  <a:lnTo>
                    <a:pt x="97" y="396"/>
                  </a:lnTo>
                  <a:lnTo>
                    <a:pt x="103" y="402"/>
                  </a:lnTo>
                  <a:lnTo>
                    <a:pt x="112" y="409"/>
                  </a:lnTo>
                  <a:lnTo>
                    <a:pt x="112" y="422"/>
                  </a:lnTo>
                  <a:lnTo>
                    <a:pt x="0" y="422"/>
                  </a:lnTo>
                  <a:lnTo>
                    <a:pt x="0" y="409"/>
                  </a:lnTo>
                  <a:lnTo>
                    <a:pt x="9" y="405"/>
                  </a:lnTo>
                  <a:lnTo>
                    <a:pt x="15" y="401"/>
                  </a:lnTo>
                  <a:lnTo>
                    <a:pt x="20" y="397"/>
                  </a:lnTo>
                  <a:lnTo>
                    <a:pt x="22" y="391"/>
                  </a:lnTo>
                  <a:lnTo>
                    <a:pt x="24" y="379"/>
                  </a:lnTo>
                  <a:lnTo>
                    <a:pt x="24" y="365"/>
                  </a:lnTo>
                  <a:lnTo>
                    <a:pt x="24" y="188"/>
                  </a:lnTo>
                  <a:close/>
                  <a:moveTo>
                    <a:pt x="281" y="371"/>
                  </a:moveTo>
                  <a:lnTo>
                    <a:pt x="281" y="145"/>
                  </a:lnTo>
                  <a:lnTo>
                    <a:pt x="257" y="145"/>
                  </a:lnTo>
                  <a:lnTo>
                    <a:pt x="257" y="123"/>
                  </a:lnTo>
                  <a:lnTo>
                    <a:pt x="269" y="109"/>
                  </a:lnTo>
                  <a:lnTo>
                    <a:pt x="279" y="95"/>
                  </a:lnTo>
                  <a:lnTo>
                    <a:pt x="290" y="80"/>
                  </a:lnTo>
                  <a:lnTo>
                    <a:pt x="299" y="65"/>
                  </a:lnTo>
                  <a:lnTo>
                    <a:pt x="318" y="33"/>
                  </a:lnTo>
                  <a:lnTo>
                    <a:pt x="335" y="0"/>
                  </a:lnTo>
                  <a:lnTo>
                    <a:pt x="347" y="0"/>
                  </a:lnTo>
                  <a:lnTo>
                    <a:pt x="347" y="112"/>
                  </a:lnTo>
                  <a:lnTo>
                    <a:pt x="393" y="112"/>
                  </a:lnTo>
                  <a:lnTo>
                    <a:pt x="393" y="145"/>
                  </a:lnTo>
                  <a:lnTo>
                    <a:pt x="347" y="145"/>
                  </a:lnTo>
                  <a:lnTo>
                    <a:pt x="347" y="354"/>
                  </a:lnTo>
                  <a:lnTo>
                    <a:pt x="347" y="365"/>
                  </a:lnTo>
                  <a:lnTo>
                    <a:pt x="348" y="374"/>
                  </a:lnTo>
                  <a:lnTo>
                    <a:pt x="349" y="382"/>
                  </a:lnTo>
                  <a:lnTo>
                    <a:pt x="351" y="388"/>
                  </a:lnTo>
                  <a:lnTo>
                    <a:pt x="353" y="392"/>
                  </a:lnTo>
                  <a:lnTo>
                    <a:pt x="355" y="396"/>
                  </a:lnTo>
                  <a:lnTo>
                    <a:pt x="358" y="397"/>
                  </a:lnTo>
                  <a:lnTo>
                    <a:pt x="361" y="397"/>
                  </a:lnTo>
                  <a:lnTo>
                    <a:pt x="364" y="396"/>
                  </a:lnTo>
                  <a:lnTo>
                    <a:pt x="368" y="393"/>
                  </a:lnTo>
                  <a:lnTo>
                    <a:pt x="372" y="390"/>
                  </a:lnTo>
                  <a:lnTo>
                    <a:pt x="376" y="386"/>
                  </a:lnTo>
                  <a:lnTo>
                    <a:pt x="385" y="375"/>
                  </a:lnTo>
                  <a:lnTo>
                    <a:pt x="393" y="360"/>
                  </a:lnTo>
                  <a:lnTo>
                    <a:pt x="404" y="371"/>
                  </a:lnTo>
                  <a:lnTo>
                    <a:pt x="394" y="389"/>
                  </a:lnTo>
                  <a:lnTo>
                    <a:pt x="385" y="404"/>
                  </a:lnTo>
                  <a:lnTo>
                    <a:pt x="379" y="411"/>
                  </a:lnTo>
                  <a:lnTo>
                    <a:pt x="374" y="416"/>
                  </a:lnTo>
                  <a:lnTo>
                    <a:pt x="370" y="422"/>
                  </a:lnTo>
                  <a:lnTo>
                    <a:pt x="364" y="425"/>
                  </a:lnTo>
                  <a:lnTo>
                    <a:pt x="359" y="429"/>
                  </a:lnTo>
                  <a:lnTo>
                    <a:pt x="353" y="431"/>
                  </a:lnTo>
                  <a:lnTo>
                    <a:pt x="348" y="433"/>
                  </a:lnTo>
                  <a:lnTo>
                    <a:pt x="344" y="435"/>
                  </a:lnTo>
                  <a:lnTo>
                    <a:pt x="338" y="436"/>
                  </a:lnTo>
                  <a:lnTo>
                    <a:pt x="333" y="436"/>
                  </a:lnTo>
                  <a:lnTo>
                    <a:pt x="328" y="436"/>
                  </a:lnTo>
                  <a:lnTo>
                    <a:pt x="324" y="435"/>
                  </a:lnTo>
                  <a:lnTo>
                    <a:pt x="314" y="431"/>
                  </a:lnTo>
                  <a:lnTo>
                    <a:pt x="307" y="426"/>
                  </a:lnTo>
                  <a:lnTo>
                    <a:pt x="299" y="419"/>
                  </a:lnTo>
                  <a:lnTo>
                    <a:pt x="293" y="412"/>
                  </a:lnTo>
                  <a:lnTo>
                    <a:pt x="289" y="403"/>
                  </a:lnTo>
                  <a:lnTo>
                    <a:pt x="284" y="392"/>
                  </a:lnTo>
                  <a:lnTo>
                    <a:pt x="282" y="382"/>
                  </a:lnTo>
                  <a:lnTo>
                    <a:pt x="281" y="371"/>
                  </a:lnTo>
                  <a:close/>
                  <a:moveTo>
                    <a:pt x="537" y="103"/>
                  </a:moveTo>
                  <a:lnTo>
                    <a:pt x="523" y="103"/>
                  </a:lnTo>
                  <a:lnTo>
                    <a:pt x="507" y="106"/>
                  </a:lnTo>
                  <a:lnTo>
                    <a:pt x="498" y="108"/>
                  </a:lnTo>
                  <a:lnTo>
                    <a:pt x="490" y="111"/>
                  </a:lnTo>
                  <a:lnTo>
                    <a:pt x="482" y="114"/>
                  </a:lnTo>
                  <a:lnTo>
                    <a:pt x="474" y="118"/>
                  </a:lnTo>
                  <a:lnTo>
                    <a:pt x="467" y="122"/>
                  </a:lnTo>
                  <a:lnTo>
                    <a:pt x="459" y="128"/>
                  </a:lnTo>
                  <a:lnTo>
                    <a:pt x="454" y="133"/>
                  </a:lnTo>
                  <a:lnTo>
                    <a:pt x="448" y="141"/>
                  </a:lnTo>
                  <a:lnTo>
                    <a:pt x="443" y="148"/>
                  </a:lnTo>
                  <a:lnTo>
                    <a:pt x="440" y="157"/>
                  </a:lnTo>
                  <a:lnTo>
                    <a:pt x="438" y="167"/>
                  </a:lnTo>
                  <a:lnTo>
                    <a:pt x="438" y="176"/>
                  </a:lnTo>
                  <a:lnTo>
                    <a:pt x="438" y="187"/>
                  </a:lnTo>
                  <a:lnTo>
                    <a:pt x="440" y="197"/>
                  </a:lnTo>
                  <a:lnTo>
                    <a:pt x="443" y="204"/>
                  </a:lnTo>
                  <a:lnTo>
                    <a:pt x="447" y="211"/>
                  </a:lnTo>
                  <a:lnTo>
                    <a:pt x="453" y="216"/>
                  </a:lnTo>
                  <a:lnTo>
                    <a:pt x="458" y="221"/>
                  </a:lnTo>
                  <a:lnTo>
                    <a:pt x="463" y="223"/>
                  </a:lnTo>
                  <a:lnTo>
                    <a:pt x="470" y="224"/>
                  </a:lnTo>
                  <a:lnTo>
                    <a:pt x="475" y="225"/>
                  </a:lnTo>
                  <a:lnTo>
                    <a:pt x="482" y="223"/>
                  </a:lnTo>
                  <a:lnTo>
                    <a:pt x="487" y="221"/>
                  </a:lnTo>
                  <a:lnTo>
                    <a:pt x="492" y="217"/>
                  </a:lnTo>
                  <a:lnTo>
                    <a:pt x="496" y="212"/>
                  </a:lnTo>
                  <a:lnTo>
                    <a:pt x="499" y="206"/>
                  </a:lnTo>
                  <a:lnTo>
                    <a:pt x="501" y="197"/>
                  </a:lnTo>
                  <a:lnTo>
                    <a:pt x="502" y="188"/>
                  </a:lnTo>
                  <a:lnTo>
                    <a:pt x="501" y="183"/>
                  </a:lnTo>
                  <a:lnTo>
                    <a:pt x="500" y="177"/>
                  </a:lnTo>
                  <a:lnTo>
                    <a:pt x="498" y="173"/>
                  </a:lnTo>
                  <a:lnTo>
                    <a:pt x="496" y="169"/>
                  </a:lnTo>
                  <a:lnTo>
                    <a:pt x="492" y="159"/>
                  </a:lnTo>
                  <a:lnTo>
                    <a:pt x="487" y="150"/>
                  </a:lnTo>
                  <a:lnTo>
                    <a:pt x="485" y="147"/>
                  </a:lnTo>
                  <a:lnTo>
                    <a:pt x="485" y="143"/>
                  </a:lnTo>
                  <a:lnTo>
                    <a:pt x="485" y="139"/>
                  </a:lnTo>
                  <a:lnTo>
                    <a:pt x="486" y="134"/>
                  </a:lnTo>
                  <a:lnTo>
                    <a:pt x="489" y="130"/>
                  </a:lnTo>
                  <a:lnTo>
                    <a:pt x="493" y="127"/>
                  </a:lnTo>
                  <a:lnTo>
                    <a:pt x="499" y="122"/>
                  </a:lnTo>
                  <a:lnTo>
                    <a:pt x="507" y="118"/>
                  </a:lnTo>
                  <a:lnTo>
                    <a:pt x="520" y="117"/>
                  </a:lnTo>
                  <a:lnTo>
                    <a:pt x="530" y="118"/>
                  </a:lnTo>
                  <a:lnTo>
                    <a:pt x="535" y="119"/>
                  </a:lnTo>
                  <a:lnTo>
                    <a:pt x="539" y="120"/>
                  </a:lnTo>
                  <a:lnTo>
                    <a:pt x="543" y="122"/>
                  </a:lnTo>
                  <a:lnTo>
                    <a:pt x="547" y="125"/>
                  </a:lnTo>
                  <a:lnTo>
                    <a:pt x="549" y="128"/>
                  </a:lnTo>
                  <a:lnTo>
                    <a:pt x="551" y="131"/>
                  </a:lnTo>
                  <a:lnTo>
                    <a:pt x="553" y="135"/>
                  </a:lnTo>
                  <a:lnTo>
                    <a:pt x="554" y="140"/>
                  </a:lnTo>
                  <a:lnTo>
                    <a:pt x="556" y="149"/>
                  </a:lnTo>
                  <a:lnTo>
                    <a:pt x="557" y="160"/>
                  </a:lnTo>
                  <a:lnTo>
                    <a:pt x="557" y="231"/>
                  </a:lnTo>
                  <a:lnTo>
                    <a:pt x="532" y="240"/>
                  </a:lnTo>
                  <a:lnTo>
                    <a:pt x="508" y="251"/>
                  </a:lnTo>
                  <a:lnTo>
                    <a:pt x="496" y="257"/>
                  </a:lnTo>
                  <a:lnTo>
                    <a:pt x="485" y="264"/>
                  </a:lnTo>
                  <a:lnTo>
                    <a:pt x="474" y="271"/>
                  </a:lnTo>
                  <a:lnTo>
                    <a:pt x="465" y="279"/>
                  </a:lnTo>
                  <a:lnTo>
                    <a:pt x="456" y="288"/>
                  </a:lnTo>
                  <a:lnTo>
                    <a:pt x="447" y="296"/>
                  </a:lnTo>
                  <a:lnTo>
                    <a:pt x="441" y="306"/>
                  </a:lnTo>
                  <a:lnTo>
                    <a:pt x="434" y="316"/>
                  </a:lnTo>
                  <a:lnTo>
                    <a:pt x="430" y="327"/>
                  </a:lnTo>
                  <a:lnTo>
                    <a:pt x="427" y="337"/>
                  </a:lnTo>
                  <a:lnTo>
                    <a:pt x="426" y="348"/>
                  </a:lnTo>
                  <a:lnTo>
                    <a:pt x="426" y="360"/>
                  </a:lnTo>
                  <a:lnTo>
                    <a:pt x="427" y="376"/>
                  </a:lnTo>
                  <a:lnTo>
                    <a:pt x="430" y="389"/>
                  </a:lnTo>
                  <a:lnTo>
                    <a:pt x="434" y="401"/>
                  </a:lnTo>
                  <a:lnTo>
                    <a:pt x="440" y="411"/>
                  </a:lnTo>
                  <a:lnTo>
                    <a:pt x="446" y="418"/>
                  </a:lnTo>
                  <a:lnTo>
                    <a:pt x="454" y="424"/>
                  </a:lnTo>
                  <a:lnTo>
                    <a:pt x="462" y="428"/>
                  </a:lnTo>
                  <a:lnTo>
                    <a:pt x="472" y="430"/>
                  </a:lnTo>
                  <a:lnTo>
                    <a:pt x="482" y="431"/>
                  </a:lnTo>
                  <a:lnTo>
                    <a:pt x="493" y="430"/>
                  </a:lnTo>
                  <a:lnTo>
                    <a:pt x="502" y="427"/>
                  </a:lnTo>
                  <a:lnTo>
                    <a:pt x="514" y="423"/>
                  </a:lnTo>
                  <a:lnTo>
                    <a:pt x="525" y="417"/>
                  </a:lnTo>
                  <a:lnTo>
                    <a:pt x="536" y="410"/>
                  </a:lnTo>
                  <a:lnTo>
                    <a:pt x="547" y="402"/>
                  </a:lnTo>
                  <a:lnTo>
                    <a:pt x="557" y="391"/>
                  </a:lnTo>
                  <a:lnTo>
                    <a:pt x="560" y="399"/>
                  </a:lnTo>
                  <a:lnTo>
                    <a:pt x="562" y="404"/>
                  </a:lnTo>
                  <a:lnTo>
                    <a:pt x="565" y="410"/>
                  </a:lnTo>
                  <a:lnTo>
                    <a:pt x="568" y="415"/>
                  </a:lnTo>
                  <a:lnTo>
                    <a:pt x="571" y="418"/>
                  </a:lnTo>
                  <a:lnTo>
                    <a:pt x="575" y="422"/>
                  </a:lnTo>
                  <a:lnTo>
                    <a:pt x="578" y="425"/>
                  </a:lnTo>
                  <a:lnTo>
                    <a:pt x="582" y="426"/>
                  </a:lnTo>
                  <a:lnTo>
                    <a:pt x="590" y="429"/>
                  </a:lnTo>
                  <a:lnTo>
                    <a:pt x="598" y="429"/>
                  </a:lnTo>
                  <a:lnTo>
                    <a:pt x="607" y="428"/>
                  </a:lnTo>
                  <a:lnTo>
                    <a:pt x="615" y="426"/>
                  </a:lnTo>
                  <a:lnTo>
                    <a:pt x="623" y="423"/>
                  </a:lnTo>
                  <a:lnTo>
                    <a:pt x="631" y="418"/>
                  </a:lnTo>
                  <a:lnTo>
                    <a:pt x="637" y="414"/>
                  </a:lnTo>
                  <a:lnTo>
                    <a:pt x="643" y="410"/>
                  </a:lnTo>
                  <a:lnTo>
                    <a:pt x="647" y="405"/>
                  </a:lnTo>
                  <a:lnTo>
                    <a:pt x="651" y="401"/>
                  </a:lnTo>
                  <a:lnTo>
                    <a:pt x="652" y="399"/>
                  </a:lnTo>
                  <a:lnTo>
                    <a:pt x="652" y="397"/>
                  </a:lnTo>
                  <a:lnTo>
                    <a:pt x="646" y="381"/>
                  </a:lnTo>
                  <a:lnTo>
                    <a:pt x="642" y="385"/>
                  </a:lnTo>
                  <a:lnTo>
                    <a:pt x="637" y="387"/>
                  </a:lnTo>
                  <a:lnTo>
                    <a:pt x="633" y="389"/>
                  </a:lnTo>
                  <a:lnTo>
                    <a:pt x="630" y="389"/>
                  </a:lnTo>
                  <a:lnTo>
                    <a:pt x="627" y="387"/>
                  </a:lnTo>
                  <a:lnTo>
                    <a:pt x="624" y="383"/>
                  </a:lnTo>
                  <a:lnTo>
                    <a:pt x="623" y="375"/>
                  </a:lnTo>
                  <a:lnTo>
                    <a:pt x="622" y="365"/>
                  </a:lnTo>
                  <a:lnTo>
                    <a:pt x="622" y="214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22" y="176"/>
                  </a:lnTo>
                  <a:lnTo>
                    <a:pt x="621" y="166"/>
                  </a:lnTo>
                  <a:lnTo>
                    <a:pt x="619" y="156"/>
                  </a:lnTo>
                  <a:lnTo>
                    <a:pt x="617" y="146"/>
                  </a:lnTo>
                  <a:lnTo>
                    <a:pt x="614" y="139"/>
                  </a:lnTo>
                  <a:lnTo>
                    <a:pt x="609" y="131"/>
                  </a:lnTo>
                  <a:lnTo>
                    <a:pt x="604" y="125"/>
                  </a:lnTo>
                  <a:lnTo>
                    <a:pt x="597" y="118"/>
                  </a:lnTo>
                  <a:lnTo>
                    <a:pt x="590" y="114"/>
                  </a:lnTo>
                  <a:lnTo>
                    <a:pt x="582" y="109"/>
                  </a:lnTo>
                  <a:lnTo>
                    <a:pt x="573" y="106"/>
                  </a:lnTo>
                  <a:lnTo>
                    <a:pt x="562" y="104"/>
                  </a:lnTo>
                  <a:lnTo>
                    <a:pt x="550" y="103"/>
                  </a:lnTo>
                  <a:lnTo>
                    <a:pt x="537" y="103"/>
                  </a:lnTo>
                  <a:close/>
                  <a:moveTo>
                    <a:pt x="557" y="354"/>
                  </a:moveTo>
                  <a:lnTo>
                    <a:pt x="549" y="364"/>
                  </a:lnTo>
                  <a:lnTo>
                    <a:pt x="541" y="372"/>
                  </a:lnTo>
                  <a:lnTo>
                    <a:pt x="534" y="377"/>
                  </a:lnTo>
                  <a:lnTo>
                    <a:pt x="527" y="381"/>
                  </a:lnTo>
                  <a:lnTo>
                    <a:pt x="522" y="382"/>
                  </a:lnTo>
                  <a:lnTo>
                    <a:pt x="516" y="382"/>
                  </a:lnTo>
                  <a:lnTo>
                    <a:pt x="512" y="381"/>
                  </a:lnTo>
                  <a:lnTo>
                    <a:pt x="509" y="377"/>
                  </a:lnTo>
                  <a:lnTo>
                    <a:pt x="505" y="374"/>
                  </a:lnTo>
                  <a:lnTo>
                    <a:pt x="502" y="370"/>
                  </a:lnTo>
                  <a:lnTo>
                    <a:pt x="500" y="363"/>
                  </a:lnTo>
                  <a:lnTo>
                    <a:pt x="498" y="358"/>
                  </a:lnTo>
                  <a:lnTo>
                    <a:pt x="496" y="345"/>
                  </a:lnTo>
                  <a:lnTo>
                    <a:pt x="495" y="332"/>
                  </a:lnTo>
                  <a:lnTo>
                    <a:pt x="496" y="321"/>
                  </a:lnTo>
                  <a:lnTo>
                    <a:pt x="499" y="310"/>
                  </a:lnTo>
                  <a:lnTo>
                    <a:pt x="505" y="298"/>
                  </a:lnTo>
                  <a:lnTo>
                    <a:pt x="511" y="287"/>
                  </a:lnTo>
                  <a:lnTo>
                    <a:pt x="521" y="276"/>
                  </a:lnTo>
                  <a:lnTo>
                    <a:pt x="532" y="266"/>
                  </a:lnTo>
                  <a:lnTo>
                    <a:pt x="537" y="262"/>
                  </a:lnTo>
                  <a:lnTo>
                    <a:pt x="543" y="257"/>
                  </a:lnTo>
                  <a:lnTo>
                    <a:pt x="550" y="255"/>
                  </a:lnTo>
                  <a:lnTo>
                    <a:pt x="557" y="252"/>
                  </a:lnTo>
                  <a:lnTo>
                    <a:pt x="557" y="3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28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ka-G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უსაფრთხოების მონაცემთა </a:t>
            </a:r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ფურცელი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ka-GE" dirty="0" smtClean="0"/>
              <a:t>რა ღირს </a:t>
            </a:r>
            <a:r>
              <a:rPr lang="ka-GE" dirty="0"/>
              <a:t>უსაფრთხოების მონაცემთა </a:t>
            </a:r>
            <a:r>
              <a:rPr lang="ka-GE" dirty="0" smtClean="0"/>
              <a:t>ფურცელი</a:t>
            </a:r>
            <a:r>
              <a:rPr lang="cs-CZ" dirty="0" smtClean="0"/>
              <a:t>? </a:t>
            </a:r>
            <a:endParaRPr lang="cs-CZ" dirty="0"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85000"/>
              <a:buBlip>
                <a:blip r:embed="rId3"/>
              </a:buBlip>
            </a:pPr>
            <a:r>
              <a:rPr lang="ka-GE" dirty="0" smtClean="0">
                <a:cs typeface="Arial" panose="020B0604020202020204" pitchFamily="34" charset="0"/>
              </a:rPr>
              <a:t>უფასოა</a:t>
            </a:r>
            <a:endParaRPr lang="cs-CZ" dirty="0"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SzPct val="85000"/>
              <a:buNone/>
            </a:pPr>
            <a:endParaRPr lang="cs-CZ" dirty="0" smtClean="0"/>
          </a:p>
          <a:p>
            <a:pPr marL="0" indent="0">
              <a:buClr>
                <a:srgbClr val="002060"/>
              </a:buClr>
              <a:buSzPct val="85000"/>
              <a:buNone/>
            </a:pPr>
            <a:r>
              <a:rPr lang="ka-GE" dirty="0" smtClean="0"/>
              <a:t>რამდენი ხანი უნდა იყოს შენახული უსაფრთხოების </a:t>
            </a:r>
            <a:r>
              <a:rPr lang="ka-GE" dirty="0"/>
              <a:t>მონაცემთა </a:t>
            </a:r>
            <a:r>
              <a:rPr lang="ka-GE" dirty="0" smtClean="0"/>
              <a:t>ფურცელი</a:t>
            </a:r>
            <a:r>
              <a:rPr lang="cs-CZ" dirty="0" smtClean="0"/>
              <a:t>? </a:t>
            </a:r>
          </a:p>
          <a:p>
            <a:pPr>
              <a:buClr>
                <a:srgbClr val="002060"/>
              </a:buClr>
              <a:buSzPct val="85000"/>
              <a:buBlip>
                <a:blip r:embed="rId3"/>
              </a:buBlip>
            </a:pPr>
            <a:r>
              <a:rPr lang="ka-GE" dirty="0" smtClean="0"/>
              <a:t>ნივთიერების ან ნარევის ბოლო წარმოების, იმპორტის, მიწოდების ან გამოყენებიდან სულ </a:t>
            </a:r>
            <a:r>
              <a:rPr lang="ka-GE" dirty="0"/>
              <a:t>მცირე ათი წელი</a:t>
            </a:r>
            <a:endParaRPr lang="cs-CZ" dirty="0" smtClean="0"/>
          </a:p>
          <a:p>
            <a:pPr marL="0" indent="0">
              <a:buClr>
                <a:srgbClr val="002060"/>
              </a:buClr>
              <a:buSzPct val="85000"/>
              <a:buNone/>
            </a:pPr>
            <a:endParaRPr lang="ka-GE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Clr>
                <a:srgbClr val="002060"/>
              </a:buClr>
              <a:buSzPct val="85000"/>
              <a:buNone/>
            </a:pPr>
            <a:r>
              <a:rPr lang="ka-GE" dirty="0" smtClean="0">
                <a:cs typeface="Arial" panose="020B0604020202020204" pitchFamily="34" charset="0"/>
              </a:rPr>
              <a:t>როდის უნდა განახლდეს უსაფრთხოების მონაცემთა ფურცელი გადაუდებლად?</a:t>
            </a:r>
            <a:r>
              <a:rPr lang="cs-CZ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2060"/>
              </a:buClr>
              <a:buSzPct val="85000"/>
              <a:buBlip>
                <a:blip r:embed="rId3"/>
              </a:buBlip>
            </a:pPr>
            <a:r>
              <a:rPr lang="ka-GE" dirty="0" smtClean="0">
                <a:solidFill>
                  <a:srgbClr val="0070C0"/>
                </a:solidFill>
              </a:rPr>
              <a:t>იმ ახალი ინფორმაციის შემთხვევაში</a:t>
            </a:r>
            <a:r>
              <a:rPr lang="cs-CZ" dirty="0" smtClean="0">
                <a:solidFill>
                  <a:srgbClr val="0070C0"/>
                </a:solidFill>
              </a:rPr>
              <a:t>,</a:t>
            </a:r>
            <a:r>
              <a:rPr lang="ka-GE" dirty="0" smtClean="0">
                <a:solidFill>
                  <a:srgbClr val="0070C0"/>
                </a:solidFill>
              </a:rPr>
              <a:t> რომლებსაც ზეგავლენის მოახდენა შეუძლიათ რისკების მართვის ზომებზე</a:t>
            </a:r>
            <a:endParaRPr lang="cs-CZ" dirty="0" smtClean="0">
              <a:solidFill>
                <a:srgbClr val="0070C0"/>
              </a:solidFill>
            </a:endParaRPr>
          </a:p>
          <a:p>
            <a:pPr>
              <a:buClr>
                <a:srgbClr val="002060"/>
              </a:buClr>
              <a:buSzPct val="85000"/>
              <a:buBlip>
                <a:blip r:embed="rId3"/>
              </a:buBlip>
            </a:pPr>
            <a:r>
              <a:rPr lang="ka-GE" dirty="0" smtClean="0">
                <a:solidFill>
                  <a:srgbClr val="0070C0"/>
                </a:solidFill>
              </a:rPr>
              <a:t>კლასიფიკაციის ცვლილების დროს</a:t>
            </a:r>
            <a:r>
              <a:rPr lang="cs-CZ" dirty="0" smtClean="0">
                <a:solidFill>
                  <a:srgbClr val="0070C0"/>
                </a:solidFill>
              </a:rPr>
              <a:t>	</a:t>
            </a:r>
            <a:r>
              <a:rPr lang="cs-CZ" sz="2600" dirty="0" smtClean="0">
                <a:solidFill>
                  <a:srgbClr val="0070C0"/>
                </a:solidFill>
              </a:rPr>
              <a:t>	</a:t>
            </a:r>
            <a:endParaRPr lang="cs-CZ" sz="26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6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75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ka-G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უსაფრთხოების მონაცემთა </a:t>
            </a:r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ფურცელი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spcBef>
                <a:spcPts val="1200"/>
              </a:spcBef>
              <a:buClr>
                <a:srgbClr val="727CA3"/>
              </a:buClr>
              <a:buSzPct val="76000"/>
              <a:buNone/>
            </a:pPr>
            <a:r>
              <a:rPr lang="ka-GE" dirty="0" smtClean="0"/>
              <a:t>რა ენაზე უნდა იყოს დაწერილი უსაფრთხოების </a:t>
            </a:r>
            <a:r>
              <a:rPr lang="ka-GE" dirty="0"/>
              <a:t>მონაცემთა </a:t>
            </a:r>
            <a:r>
              <a:rPr lang="ka-GE" dirty="0" smtClean="0"/>
              <a:t>ფურცელი</a:t>
            </a:r>
            <a:r>
              <a:rPr lang="cs-CZ" dirty="0" smtClean="0"/>
              <a:t>? </a:t>
            </a:r>
            <a:endParaRPr lang="cs-CZ" dirty="0"/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100000"/>
              <a:buBlip>
                <a:blip r:embed="rId3"/>
              </a:buBlip>
            </a:pPr>
            <a:r>
              <a:rPr lang="ka-GE" altLang="cs-CZ" dirty="0" smtClean="0"/>
              <a:t>უწყებაში მიღებულ ადმინისტრაციულ </a:t>
            </a:r>
            <a:r>
              <a:rPr lang="ka-GE" altLang="cs-CZ" dirty="0"/>
              <a:t>ენაზე</a:t>
            </a:r>
            <a:r>
              <a:rPr lang="cs-CZ" altLang="cs-CZ" dirty="0" smtClean="0"/>
              <a:t> 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100000"/>
              <a:buBlip>
                <a:blip r:embed="rId3"/>
              </a:buBlip>
            </a:pPr>
            <a:endParaRPr lang="cs-CZ" dirty="0" smtClean="0"/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100000"/>
              <a:buNone/>
            </a:pPr>
            <a:r>
              <a:rPr lang="ka-GE" dirty="0" smtClean="0"/>
              <a:t>გამოთქმები, რომელთა გამოყენება არ შეიძლება</a:t>
            </a:r>
            <a:endParaRPr lang="cs-CZ" dirty="0"/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100000"/>
              <a:buBlip>
                <a:blip r:embed="rId3"/>
              </a:buBlip>
            </a:pPr>
            <a:r>
              <a:rPr lang="ka-GE" dirty="0" smtClean="0"/>
              <a:t>მაგ.:</a:t>
            </a:r>
            <a:r>
              <a:rPr lang="ka-GE" dirty="0"/>
              <a:t> </a:t>
            </a:r>
            <a:r>
              <a:rPr lang="cs-CZ" dirty="0" smtClean="0"/>
              <a:t>„</a:t>
            </a:r>
            <a:r>
              <a:rPr lang="ka-GE" dirty="0" smtClean="0"/>
              <a:t>შესაძლოა საშიში იყოს</a:t>
            </a:r>
            <a:r>
              <a:rPr lang="cs-CZ" dirty="0" smtClean="0"/>
              <a:t>“, „</a:t>
            </a:r>
            <a:r>
              <a:rPr lang="ka-GE" dirty="0" smtClean="0"/>
              <a:t>ჯანმრთელობაზე გავლენას არ ახდენს</a:t>
            </a:r>
            <a:r>
              <a:rPr lang="cs-CZ" dirty="0" smtClean="0"/>
              <a:t>“, „</a:t>
            </a:r>
            <a:r>
              <a:rPr lang="ka-GE" dirty="0" smtClean="0"/>
              <a:t>უსაფრთხოა გამოყენების ხშირ შემთხვევაში</a:t>
            </a:r>
            <a:r>
              <a:rPr lang="cs-CZ" dirty="0" smtClean="0"/>
              <a:t>“ </a:t>
            </a:r>
            <a:r>
              <a:rPr lang="ka-GE" dirty="0" smtClean="0"/>
              <a:t>ან</a:t>
            </a:r>
            <a:r>
              <a:rPr lang="cs-CZ" dirty="0" smtClean="0"/>
              <a:t> „</a:t>
            </a:r>
            <a:r>
              <a:rPr lang="ka-GE" dirty="0" smtClean="0"/>
              <a:t>არ არის საზიანო ან მავნე</a:t>
            </a:r>
            <a:r>
              <a:rPr lang="cs-CZ" dirty="0" smtClean="0"/>
              <a:t>“ </a:t>
            </a:r>
            <a:endParaRPr lang="ka-GE" dirty="0"/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100000"/>
              <a:buNone/>
            </a:pPr>
            <a:endParaRPr lang="cs-CZ" dirty="0" smtClean="0"/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100000"/>
              <a:buNone/>
            </a:pPr>
            <a:r>
              <a:rPr lang="ka-GE" dirty="0" smtClean="0"/>
              <a:t>რა მონაცემებს უნდა შეიცავდეს</a:t>
            </a:r>
            <a:r>
              <a:rPr lang="cs-CZ" dirty="0" smtClean="0"/>
              <a:t>?</a:t>
            </a:r>
            <a:endParaRPr lang="cs-CZ" dirty="0"/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100000"/>
              <a:buBlip>
                <a:blip r:embed="rId3"/>
              </a:buBlip>
            </a:pPr>
            <a:r>
              <a:rPr lang="ka-GE" dirty="0" smtClean="0"/>
              <a:t>გამოცემის თარიღი</a:t>
            </a:r>
            <a:endParaRPr lang="cs-CZ" dirty="0" smtClean="0"/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100000"/>
              <a:buBlip>
                <a:blip r:embed="rId3"/>
              </a:buBlip>
            </a:pPr>
            <a:r>
              <a:rPr lang="ka-GE" dirty="0" smtClean="0"/>
              <a:t>ახალი ვერსიის გამოცემის თარიღი და რომელ ვერსიას ცვლის ეს ახალი ვერსია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5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ka-GE" sz="2800" dirty="0" smtClean="0"/>
              <a:t>უსაფრთხოების მონაცემთა ფურცლის დაყოფა 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63888" y="908720"/>
            <a:ext cx="2016224" cy="64807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FF0000"/>
                </a:solidFill>
              </a:rPr>
              <a:t>უსაფრთხოების მონაცემთა ფურცელი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61289" y="1880828"/>
            <a:ext cx="2016224" cy="64807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FF0000"/>
                </a:solidFill>
              </a:rPr>
              <a:t>ნარევი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27584" y="1880828"/>
            <a:ext cx="2016224" cy="64807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FF0000"/>
                </a:solidFill>
              </a:rPr>
              <a:t>ნივთიერება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6" name="Zakřivená spojnice 15"/>
          <p:cNvCxnSpPr>
            <a:endCxn id="14" idx="0"/>
          </p:cNvCxnSpPr>
          <p:nvPr/>
        </p:nvCxnSpPr>
        <p:spPr>
          <a:xfrm>
            <a:off x="5580112" y="1239608"/>
            <a:ext cx="1689289" cy="641220"/>
          </a:xfrm>
          <a:prstGeom prst="curved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>
            <a:stCxn id="5" idx="1"/>
            <a:endCxn id="15" idx="0"/>
          </p:cNvCxnSpPr>
          <p:nvPr/>
        </p:nvCxnSpPr>
        <p:spPr>
          <a:xfrm rot="10800000" flipV="1">
            <a:off x="1835696" y="1232756"/>
            <a:ext cx="1728192" cy="648072"/>
          </a:xfrm>
          <a:prstGeom prst="curved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295200" y="3960670"/>
            <a:ext cx="1800000" cy="972107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sz="1600" b="1" dirty="0" smtClean="0">
                <a:solidFill>
                  <a:srgbClr val="FF0000"/>
                </a:solidFill>
              </a:rPr>
              <a:t>გააჩნია ჰარმონიზებული კლასიფიკაცია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750400" y="3960671"/>
            <a:ext cx="1800000" cy="972106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rgbClr val="FF0000"/>
                </a:solidFill>
              </a:rPr>
              <a:t>ნივთიერება</a:t>
            </a:r>
            <a:r>
              <a:rPr lang="ka-GE" sz="1600" b="1" dirty="0">
                <a:solidFill>
                  <a:srgbClr val="FF0000"/>
                </a:solidFill>
              </a:rPr>
              <a:t>ს</a:t>
            </a:r>
            <a:r>
              <a:rPr lang="ka-GE" sz="1600" b="1" dirty="0" smtClean="0">
                <a:solidFill>
                  <a:srgbClr val="FF0000"/>
                </a:solidFill>
              </a:rPr>
              <a:t> </a:t>
            </a:r>
            <a:r>
              <a:rPr lang="ka-GE" sz="1600" b="1" dirty="0">
                <a:solidFill>
                  <a:srgbClr val="FF0000"/>
                </a:solidFill>
              </a:rPr>
              <a:t>არ </a:t>
            </a:r>
            <a:r>
              <a:rPr lang="ka-GE" sz="1600" b="1" dirty="0" smtClean="0">
                <a:solidFill>
                  <a:srgbClr val="FF0000"/>
                </a:solidFill>
              </a:rPr>
              <a:t>გააჩნია ჰარმონიზებული კლასიფიკაცია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763600" y="3960671"/>
            <a:ext cx="1800000" cy="972106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FF0000"/>
                </a:solidFill>
              </a:rPr>
              <a:t>ნივთიერება, რეგისტრირე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rgbClr val="FF0000"/>
                </a:solidFill>
              </a:rPr>
              <a:t>ბული როგორც</a:t>
            </a:r>
            <a:r>
              <a:rPr lang="cs-CZ" b="1" dirty="0" smtClean="0">
                <a:solidFill>
                  <a:srgbClr val="FF0000"/>
                </a:solidFill>
              </a:rPr>
              <a:t> UVCB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5" name="Zakřivená spojnice 24"/>
          <p:cNvCxnSpPr>
            <a:stCxn id="15" idx="2"/>
            <a:endCxn id="22" idx="0"/>
          </p:cNvCxnSpPr>
          <p:nvPr/>
        </p:nvCxnSpPr>
        <p:spPr>
          <a:xfrm rot="5400000">
            <a:off x="799563" y="2924537"/>
            <a:ext cx="1431770" cy="640496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Zakřivená spojnice 25"/>
          <p:cNvCxnSpPr>
            <a:stCxn id="15" idx="2"/>
            <a:endCxn id="23" idx="0"/>
          </p:cNvCxnSpPr>
          <p:nvPr/>
        </p:nvCxnSpPr>
        <p:spPr>
          <a:xfrm rot="16200000" flipH="1">
            <a:off x="2027163" y="2337433"/>
            <a:ext cx="1431771" cy="1814704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Zakřivená spojnice 26"/>
          <p:cNvCxnSpPr>
            <a:stCxn id="15" idx="2"/>
            <a:endCxn id="24" idx="0"/>
          </p:cNvCxnSpPr>
          <p:nvPr/>
        </p:nvCxnSpPr>
        <p:spPr>
          <a:xfrm rot="16200000" flipH="1">
            <a:off x="3533763" y="830833"/>
            <a:ext cx="1431771" cy="4827904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6505" y="5085185"/>
            <a:ext cx="2214023" cy="1240214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rgbClr val="FF0000"/>
                </a:solidFill>
              </a:rPr>
              <a:t>მაგ</a:t>
            </a:r>
            <a:r>
              <a:rPr lang="cs-CZ" sz="1600" b="1" dirty="0" smtClean="0">
                <a:solidFill>
                  <a:srgbClr val="FF0000"/>
                </a:solidFill>
              </a:rPr>
              <a:t>.</a:t>
            </a:r>
            <a:r>
              <a:rPr lang="ka-GE" sz="1600" b="1" dirty="0" smtClean="0">
                <a:solidFill>
                  <a:srgbClr val="FF0000"/>
                </a:solidFill>
              </a:rPr>
              <a:t>: </a:t>
            </a:r>
            <a:r>
              <a:rPr lang="ka-GE" sz="1600" b="1" dirty="0">
                <a:solidFill>
                  <a:srgbClr val="FF0000"/>
                </a:solidFill>
              </a:rPr>
              <a:t>წყალბადის; ნატრიუმის ჰიდროქსიდი; ძმარმჟავას ...%;</a:t>
            </a:r>
          </a:p>
          <a:p>
            <a:pPr algn="ctr"/>
            <a:r>
              <a:rPr lang="ka-GE" sz="1600" b="1" dirty="0">
                <a:solidFill>
                  <a:srgbClr val="FF0000"/>
                </a:solidFill>
              </a:rPr>
              <a:t>მინერალური ზეთი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2434123" y="5157191"/>
            <a:ext cx="2431476" cy="1178328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FF0000"/>
                </a:solidFill>
              </a:rPr>
              <a:t>მაგ: </a:t>
            </a:r>
            <a:r>
              <a:rPr lang="ka-GE" b="1" dirty="0">
                <a:solidFill>
                  <a:srgbClr val="FF0000"/>
                </a:solidFill>
              </a:rPr>
              <a:t>გალიუმი;</a:t>
            </a:r>
          </a:p>
          <a:p>
            <a:pPr algn="ctr"/>
            <a:r>
              <a:rPr lang="ka-GE" b="1" dirty="0" smtClean="0">
                <a:solidFill>
                  <a:srgbClr val="FF0000"/>
                </a:solidFill>
              </a:rPr>
              <a:t>რკინის ქლორიდი</a:t>
            </a:r>
            <a:r>
              <a:rPr lang="ka-GE" b="1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cs-CZ" b="1" dirty="0" err="1">
                <a:solidFill>
                  <a:srgbClr val="FF0000"/>
                </a:solidFill>
              </a:rPr>
              <a:t>rac</a:t>
            </a:r>
            <a:r>
              <a:rPr lang="cs-CZ" b="1" dirty="0">
                <a:solidFill>
                  <a:srgbClr val="FF0000"/>
                </a:solidFill>
              </a:rPr>
              <a:t>- (3R, 4S) -4-phenylpyrrolidin-3-ol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5043252" y="5157192"/>
            <a:ext cx="3245050" cy="118803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FF0000"/>
                </a:solidFill>
              </a:rPr>
              <a:t>U - </a:t>
            </a:r>
            <a:r>
              <a:rPr lang="ka-GE" sz="1600" b="1" dirty="0" smtClean="0">
                <a:solidFill>
                  <a:srgbClr val="FF0000"/>
                </a:solidFill>
              </a:rPr>
              <a:t>უცნობი შემადგენლობა </a:t>
            </a:r>
            <a:endParaRPr lang="cs-CZ" sz="1600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V</a:t>
            </a:r>
            <a:r>
              <a:rPr lang="cs-CZ" sz="1600" b="1" dirty="0" smtClean="0">
                <a:solidFill>
                  <a:srgbClr val="FF0000"/>
                </a:solidFill>
              </a:rPr>
              <a:t> - </a:t>
            </a:r>
            <a:r>
              <a:rPr lang="ka-GE" sz="1600" b="1" dirty="0" smtClean="0">
                <a:solidFill>
                  <a:srgbClr val="FF0000"/>
                </a:solidFill>
              </a:rPr>
              <a:t>ცვლადი შემადგენლობა</a:t>
            </a:r>
            <a:endParaRPr lang="cs-CZ" sz="1600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C </a:t>
            </a:r>
            <a:r>
              <a:rPr lang="cs-CZ" sz="1600" b="1" dirty="0" smtClean="0">
                <a:solidFill>
                  <a:srgbClr val="FF0000"/>
                </a:solidFill>
              </a:rPr>
              <a:t>- </a:t>
            </a:r>
            <a:r>
              <a:rPr lang="ka-GE" sz="1600" b="1" dirty="0" smtClean="0">
                <a:solidFill>
                  <a:srgbClr val="FF0000"/>
                </a:solidFill>
              </a:rPr>
              <a:t>კომპლექსური </a:t>
            </a:r>
            <a:r>
              <a:rPr lang="cs-CZ" sz="1600" b="1" dirty="0" smtClean="0">
                <a:solidFill>
                  <a:srgbClr val="FF0000"/>
                </a:solidFill>
              </a:rPr>
              <a:t>(</a:t>
            </a:r>
            <a:r>
              <a:rPr lang="ka-GE" sz="1600" b="1" dirty="0" smtClean="0">
                <a:solidFill>
                  <a:srgbClr val="FF0000"/>
                </a:solidFill>
              </a:rPr>
              <a:t>რეაქციის პროდუქტი</a:t>
            </a:r>
            <a:r>
              <a:rPr lang="cs-CZ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B</a:t>
            </a:r>
            <a:r>
              <a:rPr lang="cs-CZ" sz="1600" b="1" dirty="0" smtClean="0">
                <a:solidFill>
                  <a:srgbClr val="FF0000"/>
                </a:solidFill>
              </a:rPr>
              <a:t> - </a:t>
            </a:r>
            <a:r>
              <a:rPr lang="ka-GE" sz="1600" b="1" dirty="0" smtClean="0">
                <a:solidFill>
                  <a:srgbClr val="FF0000"/>
                </a:solidFill>
              </a:rPr>
              <a:t>ბიოლოგიური მასალა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39" name="Zakřivená spojnice 38"/>
          <p:cNvCxnSpPr>
            <a:stCxn id="22" idx="2"/>
            <a:endCxn id="33" idx="0"/>
          </p:cNvCxnSpPr>
          <p:nvPr/>
        </p:nvCxnSpPr>
        <p:spPr>
          <a:xfrm rot="5400000">
            <a:off x="1118155" y="5008140"/>
            <a:ext cx="152408" cy="1683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Zakřivená spojnice 39"/>
          <p:cNvCxnSpPr>
            <a:stCxn id="23" idx="2"/>
            <a:endCxn id="34" idx="0"/>
          </p:cNvCxnSpPr>
          <p:nvPr/>
        </p:nvCxnSpPr>
        <p:spPr>
          <a:xfrm rot="5400000">
            <a:off x="3537924" y="5044715"/>
            <a:ext cx="224414" cy="539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Zakřivená spojnice 40"/>
          <p:cNvCxnSpPr>
            <a:stCxn id="24" idx="2"/>
            <a:endCxn id="35" idx="0"/>
          </p:cNvCxnSpPr>
          <p:nvPr/>
        </p:nvCxnSpPr>
        <p:spPr>
          <a:xfrm rot="16200000" flipH="1">
            <a:off x="6552481" y="5043895"/>
            <a:ext cx="224415" cy="2177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7397752" y="3068960"/>
            <a:ext cx="1659487" cy="812677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FF0000"/>
                </a:solidFill>
              </a:rPr>
              <a:t>შეიცავს ორ და მეტ ნივთიერებას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53" name="Zakřivená spojnice 52"/>
          <p:cNvCxnSpPr>
            <a:stCxn id="14" idx="2"/>
            <a:endCxn id="52" idx="0"/>
          </p:cNvCxnSpPr>
          <p:nvPr/>
        </p:nvCxnSpPr>
        <p:spPr>
          <a:xfrm rot="16200000" flipH="1">
            <a:off x="7478418" y="2319882"/>
            <a:ext cx="540060" cy="958095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2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 smtClean="0"/>
              <a:t>REACH</a:t>
            </a:r>
            <a:r>
              <a:rPr lang="ka-GE" dirty="0" smtClean="0"/>
              <a:t> რეგულაცია</a:t>
            </a:r>
            <a:r>
              <a:rPr lang="cs-CZ" dirty="0" smtClean="0"/>
              <a:t>,</a:t>
            </a:r>
            <a:r>
              <a:rPr lang="ka-GE" dirty="0" smtClean="0"/>
              <a:t> </a:t>
            </a:r>
            <a:r>
              <a:rPr lang="cs-CZ" dirty="0" smtClean="0"/>
              <a:t>31</a:t>
            </a:r>
            <a:r>
              <a:rPr lang="ka-GE" dirty="0" smtClean="0"/>
              <a:t>-ე მუხლი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63888" y="836711"/>
            <a:ext cx="2016224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/>
              <a:t>უსაფრთხოების მონაცემთა ფურცლის შედგენა</a:t>
            </a:r>
            <a:endParaRPr lang="cs-CZ" sz="1600" b="1" dirty="0"/>
          </a:p>
        </p:txBody>
      </p:sp>
      <p:sp>
        <p:nvSpPr>
          <p:cNvPr id="6" name="Obdélník 5"/>
          <p:cNvSpPr/>
          <p:nvPr/>
        </p:nvSpPr>
        <p:spPr>
          <a:xfrm>
            <a:off x="1403648" y="17091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კი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745072" y="17091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არა</a:t>
            </a:r>
            <a:endParaRPr lang="cs-CZ" b="1" dirty="0"/>
          </a:p>
        </p:txBody>
      </p:sp>
      <p:cxnSp>
        <p:nvCxnSpPr>
          <p:cNvPr id="9" name="Zakřivená spojnice 8"/>
          <p:cNvCxnSpPr>
            <a:stCxn id="5" idx="1"/>
            <a:endCxn id="6" idx="0"/>
          </p:cNvCxnSpPr>
          <p:nvPr/>
        </p:nvCxnSpPr>
        <p:spPr>
          <a:xfrm rot="10800000" flipV="1">
            <a:off x="2411760" y="1232754"/>
            <a:ext cx="1152128" cy="47643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Zakřivená spojnice 9"/>
          <p:cNvCxnSpPr>
            <a:stCxn id="5" idx="3"/>
            <a:endCxn id="7" idx="0"/>
          </p:cNvCxnSpPr>
          <p:nvPr/>
        </p:nvCxnSpPr>
        <p:spPr>
          <a:xfrm>
            <a:off x="5580112" y="1232755"/>
            <a:ext cx="1173072" cy="476437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4150424" y="27616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ნარევი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968208" y="27616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ნივთიერება</a:t>
            </a:r>
            <a:endParaRPr lang="cs-CZ" b="1" dirty="0"/>
          </a:p>
        </p:txBody>
      </p:sp>
      <p:cxnSp>
        <p:nvCxnSpPr>
          <p:cNvPr id="16" name="Zakřivená spojnice 15"/>
          <p:cNvCxnSpPr>
            <a:stCxn id="6" idx="3"/>
            <a:endCxn id="14" idx="0"/>
          </p:cNvCxnSpPr>
          <p:nvPr/>
        </p:nvCxnSpPr>
        <p:spPr>
          <a:xfrm>
            <a:off x="3419872" y="2033228"/>
            <a:ext cx="1738664" cy="728464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>
            <a:stCxn id="6" idx="2"/>
            <a:endCxn id="15" idx="0"/>
          </p:cNvCxnSpPr>
          <p:nvPr/>
        </p:nvCxnSpPr>
        <p:spPr>
          <a:xfrm rot="5400000">
            <a:off x="1991826" y="2341758"/>
            <a:ext cx="404428" cy="43544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77816" y="4725144"/>
            <a:ext cx="2016224" cy="1047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CLP</a:t>
            </a:r>
            <a:r>
              <a:rPr lang="ka-GE" b="1" dirty="0" smtClean="0"/>
              <a:t>-ს მიხედვით კლასიფიცირებულია - „საშიში“</a:t>
            </a:r>
            <a:endParaRPr lang="cs-CZ" b="1" dirty="0"/>
          </a:p>
        </p:txBody>
      </p:sp>
      <p:sp>
        <p:nvSpPr>
          <p:cNvPr id="23" name="Obdélník 22"/>
          <p:cNvSpPr/>
          <p:nvPr/>
        </p:nvSpPr>
        <p:spPr>
          <a:xfrm>
            <a:off x="2662835" y="4695408"/>
            <a:ext cx="2813548" cy="17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ნივთიერება არის მდგრადი, ბიოაკუმულაციური და ტოქსიკური</a:t>
            </a:r>
            <a:r>
              <a:rPr lang="ka-GE" sz="1600" b="1" dirty="0">
                <a:solidFill>
                  <a:schemeClr val="bg1"/>
                </a:solidFill>
              </a:rPr>
              <a:t> </a:t>
            </a:r>
            <a:r>
              <a:rPr lang="cs-CZ" sz="1600" b="1" dirty="0" smtClean="0">
                <a:solidFill>
                  <a:schemeClr val="bg1"/>
                </a:solidFill>
              </a:rPr>
              <a:t>(PBT</a:t>
            </a:r>
            <a:r>
              <a:rPr lang="cs-CZ" sz="1600" b="1" dirty="0">
                <a:solidFill>
                  <a:schemeClr val="bg1"/>
                </a:solidFill>
              </a:rPr>
              <a:t>) </a:t>
            </a:r>
            <a:r>
              <a:rPr lang="ka-GE" sz="1600" b="1" dirty="0" smtClean="0">
                <a:solidFill>
                  <a:schemeClr val="bg1"/>
                </a:solidFill>
              </a:rPr>
              <a:t>ან ძალზედ მდგრადი, ძალზედ ბიოაკუმულაციური  - </a:t>
            </a:r>
            <a:r>
              <a:rPr lang="cs-CZ" sz="1600" b="1" dirty="0" smtClean="0">
                <a:solidFill>
                  <a:schemeClr val="bg1"/>
                </a:solidFill>
              </a:rPr>
              <a:t> (</a:t>
            </a:r>
            <a:r>
              <a:rPr lang="cs-CZ" sz="1600" b="1" dirty="0" err="1" smtClean="0">
                <a:solidFill>
                  <a:schemeClr val="bg1"/>
                </a:solidFill>
              </a:rPr>
              <a:t>vPvB</a:t>
            </a:r>
            <a:r>
              <a:rPr lang="cs-CZ" sz="1600" b="1" dirty="0" smtClean="0">
                <a:solidFill>
                  <a:schemeClr val="bg1"/>
                </a:solidFill>
              </a:rPr>
              <a:t>)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745072" y="4725144"/>
            <a:ext cx="3003392" cy="106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ნივთიერება საავტორიზაციო სიაშია 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cs-CZ" b="1" dirty="0" smtClean="0">
                <a:solidFill>
                  <a:schemeClr val="bg1"/>
                </a:solidFill>
              </a:rPr>
              <a:t>REACH</a:t>
            </a:r>
            <a:r>
              <a:rPr lang="ka-GE" b="1" dirty="0" smtClean="0">
                <a:solidFill>
                  <a:schemeClr val="bg1"/>
                </a:solidFill>
              </a:rPr>
              <a:t> რეგულაციის</a:t>
            </a:r>
            <a:endParaRPr lang="cs-CZ" b="1" dirty="0">
              <a:solidFill>
                <a:schemeClr val="bg1"/>
              </a:solidFill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XIV</a:t>
            </a:r>
            <a:r>
              <a:rPr lang="ka-GE" b="1" dirty="0" smtClean="0">
                <a:solidFill>
                  <a:schemeClr val="bg1"/>
                </a:solidFill>
              </a:rPr>
              <a:t> დანართი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25" name="Zakřivená spojnice 24"/>
          <p:cNvCxnSpPr>
            <a:stCxn id="15" idx="2"/>
            <a:endCxn id="22" idx="0"/>
          </p:cNvCxnSpPr>
          <p:nvPr/>
        </p:nvCxnSpPr>
        <p:spPr>
          <a:xfrm rot="5400000">
            <a:off x="923434" y="3672258"/>
            <a:ext cx="1315380" cy="790392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Zakřivená spojnice 25"/>
          <p:cNvCxnSpPr>
            <a:stCxn id="15" idx="2"/>
            <a:endCxn id="23" idx="0"/>
          </p:cNvCxnSpPr>
          <p:nvPr/>
        </p:nvCxnSpPr>
        <p:spPr>
          <a:xfrm rot="16200000" flipH="1">
            <a:off x="2380142" y="3005941"/>
            <a:ext cx="1285644" cy="2093289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Zakřivená spojnice 26"/>
          <p:cNvCxnSpPr>
            <a:stCxn id="15" idx="2"/>
            <a:endCxn id="24" idx="0"/>
          </p:cNvCxnSpPr>
          <p:nvPr/>
        </p:nvCxnSpPr>
        <p:spPr>
          <a:xfrm rot="16200000" flipH="1">
            <a:off x="3953854" y="1432230"/>
            <a:ext cx="1315380" cy="5270448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3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pPr algn="ctr"/>
            <a:r>
              <a:rPr lang="cs-CZ" dirty="0"/>
              <a:t>REACH</a:t>
            </a:r>
            <a:r>
              <a:rPr lang="ka-GE" dirty="0"/>
              <a:t> რეგულაცია</a:t>
            </a:r>
            <a:r>
              <a:rPr lang="cs-CZ" dirty="0"/>
              <a:t>,</a:t>
            </a:r>
            <a:r>
              <a:rPr lang="ka-GE" dirty="0"/>
              <a:t> </a:t>
            </a:r>
            <a:r>
              <a:rPr lang="cs-CZ" dirty="0"/>
              <a:t>31</a:t>
            </a:r>
            <a:r>
              <a:rPr lang="ka-GE" dirty="0"/>
              <a:t>-ე მუხლი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63888" y="908719"/>
            <a:ext cx="2016224" cy="74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400" b="1" dirty="0" smtClean="0"/>
          </a:p>
          <a:p>
            <a:pPr algn="ctr"/>
            <a:r>
              <a:rPr lang="ka-GE" sz="1400" b="1" dirty="0" smtClean="0"/>
              <a:t>უსაფრთხოების მონაცემთა ფურცლისს </a:t>
            </a:r>
            <a:r>
              <a:rPr lang="ka-GE" sz="1400" b="1" dirty="0"/>
              <a:t>შედგენა</a:t>
            </a:r>
            <a:endParaRPr lang="cs-CZ" sz="1400" b="1" dirty="0"/>
          </a:p>
          <a:p>
            <a:pPr algn="ctr"/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403648" y="17091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კი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745072" y="17091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არა</a:t>
            </a:r>
            <a:endParaRPr lang="cs-CZ" b="1" dirty="0"/>
          </a:p>
        </p:txBody>
      </p:sp>
      <p:cxnSp>
        <p:nvCxnSpPr>
          <p:cNvPr id="9" name="Zakřivená spojnice 8"/>
          <p:cNvCxnSpPr>
            <a:stCxn id="5" idx="1"/>
            <a:endCxn id="6" idx="0"/>
          </p:cNvCxnSpPr>
          <p:nvPr/>
        </p:nvCxnSpPr>
        <p:spPr>
          <a:xfrm rot="10800000" flipV="1">
            <a:off x="2411760" y="1282848"/>
            <a:ext cx="1152128" cy="426344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Zakřivená spojnice 9"/>
          <p:cNvCxnSpPr>
            <a:stCxn id="5" idx="3"/>
            <a:endCxn id="7" idx="0"/>
          </p:cNvCxnSpPr>
          <p:nvPr/>
        </p:nvCxnSpPr>
        <p:spPr>
          <a:xfrm>
            <a:off x="5580112" y="1282848"/>
            <a:ext cx="1173072" cy="426344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4150424" y="27616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ნარევი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1264868" y="276169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ნივთიერება</a:t>
            </a:r>
            <a:endParaRPr lang="cs-CZ" b="1" dirty="0"/>
          </a:p>
        </p:txBody>
      </p:sp>
      <p:cxnSp>
        <p:nvCxnSpPr>
          <p:cNvPr id="16" name="Zakřivená spojnice 15"/>
          <p:cNvCxnSpPr>
            <a:stCxn id="6" idx="3"/>
            <a:endCxn id="14" idx="0"/>
          </p:cNvCxnSpPr>
          <p:nvPr/>
        </p:nvCxnSpPr>
        <p:spPr>
          <a:xfrm>
            <a:off x="3419872" y="2033228"/>
            <a:ext cx="1738664" cy="728464"/>
          </a:xfrm>
          <a:prstGeom prst="curved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>
            <a:stCxn id="6" idx="2"/>
            <a:endCxn id="15" idx="0"/>
          </p:cNvCxnSpPr>
          <p:nvPr/>
        </p:nvCxnSpPr>
        <p:spPr>
          <a:xfrm rot="5400000">
            <a:off x="2140156" y="2490088"/>
            <a:ext cx="404428" cy="13878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403648" y="3634944"/>
            <a:ext cx="2016224" cy="1047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CLP</a:t>
            </a:r>
            <a:r>
              <a:rPr lang="ka-GE" b="1" dirty="0"/>
              <a:t>-ს მიხედვით კლასიფიცირებულია - „საშიში</a:t>
            </a:r>
            <a:endParaRPr lang="cs-CZ" b="1" dirty="0"/>
          </a:p>
        </p:txBody>
      </p:sp>
      <p:sp>
        <p:nvSpPr>
          <p:cNvPr id="23" name="Obdélník 22"/>
          <p:cNvSpPr/>
          <p:nvPr/>
        </p:nvSpPr>
        <p:spPr>
          <a:xfrm>
            <a:off x="6300192" y="5517232"/>
            <a:ext cx="2581816" cy="887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შეიცავს კომპონენტებს, რომლებზეც </a:t>
            </a:r>
            <a:r>
              <a:rPr lang="cs-CZ" sz="1600" b="1" dirty="0" smtClean="0">
                <a:solidFill>
                  <a:schemeClr val="bg1"/>
                </a:solidFill>
              </a:rPr>
              <a:t>EU</a:t>
            </a:r>
            <a:r>
              <a:rPr lang="ka-GE" sz="1600" b="1" dirty="0" smtClean="0">
                <a:solidFill>
                  <a:schemeClr val="bg1"/>
                </a:solidFill>
              </a:rPr>
              <a:t> სამუშაო გარემოში შეზღუდვებია დაწესებული</a:t>
            </a:r>
            <a:endParaRPr lang="cs-CZ" sz="1600" b="1" dirty="0">
              <a:solidFill>
                <a:schemeClr val="bg1"/>
              </a:solidFill>
            </a:endParaRPr>
          </a:p>
        </p:txBody>
      </p:sp>
      <p:cxnSp>
        <p:nvCxnSpPr>
          <p:cNvPr id="25" name="Zakřivená spojnice 24"/>
          <p:cNvCxnSpPr>
            <a:stCxn id="14" idx="2"/>
            <a:endCxn id="22" idx="0"/>
          </p:cNvCxnSpPr>
          <p:nvPr/>
        </p:nvCxnSpPr>
        <p:spPr>
          <a:xfrm rot="5400000">
            <a:off x="3672558" y="2148966"/>
            <a:ext cx="225180" cy="2746776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Zakřivená spojnice 25"/>
          <p:cNvCxnSpPr>
            <a:stCxn id="28" idx="2"/>
            <a:endCxn id="23" idx="0"/>
          </p:cNvCxnSpPr>
          <p:nvPr/>
        </p:nvCxnSpPr>
        <p:spPr>
          <a:xfrm rot="16200000" flipH="1">
            <a:off x="6201357" y="4127489"/>
            <a:ext cx="834568" cy="1944917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Zakřivená spojnice 26"/>
          <p:cNvCxnSpPr>
            <a:stCxn id="14" idx="2"/>
            <a:endCxn id="28" idx="0"/>
          </p:cNvCxnSpPr>
          <p:nvPr/>
        </p:nvCxnSpPr>
        <p:spPr>
          <a:xfrm rot="16200000" flipH="1">
            <a:off x="5289769" y="3278530"/>
            <a:ext cx="225180" cy="487647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4638071" y="3634944"/>
            <a:ext cx="2016224" cy="1047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CLP</a:t>
            </a:r>
            <a:r>
              <a:rPr lang="ka-GE" b="1" dirty="0"/>
              <a:t>-ს მიხედვით </a:t>
            </a:r>
            <a:r>
              <a:rPr lang="ka-GE" b="1" dirty="0" smtClean="0"/>
              <a:t>არ არის კლასიფიცირებული </a:t>
            </a:r>
            <a:r>
              <a:rPr lang="ka-GE" b="1" dirty="0"/>
              <a:t>- „საშიში</a:t>
            </a:r>
            <a:endParaRPr lang="cs-CZ" b="1" dirty="0"/>
          </a:p>
        </p:txBody>
      </p:sp>
      <p:sp>
        <p:nvSpPr>
          <p:cNvPr id="29" name="Obdélník 28"/>
          <p:cNvSpPr/>
          <p:nvPr/>
        </p:nvSpPr>
        <p:spPr>
          <a:xfrm>
            <a:off x="3647987" y="5517232"/>
            <a:ext cx="2325200" cy="886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PBT </a:t>
            </a:r>
            <a:r>
              <a:rPr lang="ka-GE" sz="1600" b="1" dirty="0">
                <a:solidFill>
                  <a:schemeClr val="bg1"/>
                </a:solidFill>
              </a:rPr>
              <a:t>ან </a:t>
            </a:r>
            <a:r>
              <a:rPr lang="cs-CZ" sz="1600" b="1" dirty="0" err="1">
                <a:solidFill>
                  <a:schemeClr val="bg1"/>
                </a:solidFill>
              </a:rPr>
              <a:t>vPvB</a:t>
            </a:r>
            <a:r>
              <a:rPr lang="cs-CZ" sz="1600" b="1" dirty="0">
                <a:solidFill>
                  <a:schemeClr val="bg1"/>
                </a:solidFill>
              </a:rPr>
              <a:t> </a:t>
            </a:r>
            <a:r>
              <a:rPr lang="ka-GE" sz="1600" b="1" dirty="0">
                <a:solidFill>
                  <a:schemeClr val="bg1"/>
                </a:solidFill>
              </a:rPr>
              <a:t>კომპონენტის შემცველობა, მასის % ≥ 0,1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10017" y="5085184"/>
            <a:ext cx="2510965" cy="1318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bg1"/>
                </a:solidFill>
              </a:rPr>
              <a:t>საშიში კლასიფიკაციის მქონე კომპონენტის შემცველობა, მას. % ≥ 1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33" name="Zakřivená spojnice 32"/>
          <p:cNvCxnSpPr>
            <a:stCxn id="28" idx="2"/>
            <a:endCxn id="29" idx="0"/>
          </p:cNvCxnSpPr>
          <p:nvPr/>
        </p:nvCxnSpPr>
        <p:spPr>
          <a:xfrm rot="5400000">
            <a:off x="4811101" y="4682150"/>
            <a:ext cx="834568" cy="835596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Zakřivená spojnice 33"/>
          <p:cNvCxnSpPr>
            <a:stCxn id="28" idx="2"/>
            <a:endCxn id="30" idx="0"/>
          </p:cNvCxnSpPr>
          <p:nvPr/>
        </p:nvCxnSpPr>
        <p:spPr>
          <a:xfrm rot="5400000">
            <a:off x="3654582" y="3093583"/>
            <a:ext cx="402520" cy="358068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AE93-4306-4DC8-9439-4E9231548A6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12238</TotalTime>
  <Words>1660</Words>
  <Application>Microsoft Office PowerPoint</Application>
  <PresentationFormat>Předvádění na obrazovce (4:3)</PresentationFormat>
  <Paragraphs>496</Paragraphs>
  <Slides>45</Slides>
  <Notes>36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systému Office</vt:lpstr>
      <vt:lpstr>უსაფრთხოების მონაცემთა ფურცელი</vt:lpstr>
      <vt:lpstr>უსაფრთხოების მონაცემთა ფურცელი  </vt:lpstr>
      <vt:lpstr>უსაფრთხოების მონაცემთა ფურცელი  </vt:lpstr>
      <vt:lpstr>უსაფრთხოების მონაცემთა ფურცელი  </vt:lpstr>
      <vt:lpstr>უსაფრთხოების მონაცემთა ფურცელი  </vt:lpstr>
      <vt:lpstr>უსაფრთხოების მონაცემთა ფურცელი  </vt:lpstr>
      <vt:lpstr>უსაფრთხოების მონაცემთა ფურცლის დაყოფა    </vt:lpstr>
      <vt:lpstr>REACH რეგულაცია, 31-ე მუხლი  </vt:lpstr>
      <vt:lpstr>REACH რეგულაცია, 31-ე მუხლი </vt:lpstr>
      <vt:lpstr>REACH რეგულაცია, 31-ე მუხლი   </vt:lpstr>
      <vt:lpstr>უსაფრთხოების მონაცემთა ფურცლის სტრუქტურა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გმადლობთ ყურადღებისთვის!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Medistyl</dc:creator>
  <cp:lastModifiedBy>ales.kulhanek</cp:lastModifiedBy>
  <cp:revision>787</cp:revision>
  <dcterms:created xsi:type="dcterms:W3CDTF">2014-03-26T15:20:34Z</dcterms:created>
  <dcterms:modified xsi:type="dcterms:W3CDTF">2018-04-23T13:32:53Z</dcterms:modified>
</cp:coreProperties>
</file>