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57" r:id="rId3"/>
    <p:sldId id="258" r:id="rId4"/>
    <p:sldId id="299" r:id="rId5"/>
    <p:sldId id="288" r:id="rId6"/>
    <p:sldId id="293" r:id="rId7"/>
    <p:sldId id="294" r:id="rId8"/>
    <p:sldId id="289" r:id="rId9"/>
    <p:sldId id="287" r:id="rId10"/>
    <p:sldId id="291" r:id="rId11"/>
    <p:sldId id="264" r:id="rId12"/>
    <p:sldId id="281" r:id="rId13"/>
    <p:sldId id="282" r:id="rId14"/>
    <p:sldId id="283" r:id="rId15"/>
    <p:sldId id="284" r:id="rId16"/>
    <p:sldId id="271" r:id="rId17"/>
    <p:sldId id="272" r:id="rId18"/>
    <p:sldId id="273" r:id="rId19"/>
    <p:sldId id="274" r:id="rId20"/>
    <p:sldId id="285" r:id="rId21"/>
    <p:sldId id="275" r:id="rId22"/>
    <p:sldId id="277" r:id="rId23"/>
    <p:sldId id="276" r:id="rId24"/>
    <p:sldId id="280" r:id="rId25"/>
    <p:sldId id="298" r:id="rId26"/>
    <p:sldId id="297" r:id="rId27"/>
    <p:sldId id="295" r:id="rId28"/>
    <p:sldId id="26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6238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63022" autoAdjust="0"/>
  </p:normalViewPr>
  <p:slideViewPr>
    <p:cSldViewPr>
      <p:cViewPr>
        <p:scale>
          <a:sx n="87" d="100"/>
          <a:sy n="87" d="100"/>
        </p:scale>
        <p:origin x="-23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D97C6-E507-41DD-98E3-51F095D88C89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FAE1-A52B-4269-AC85-B5507004E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567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780B-D322-44E5-A648-FD6336A13288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0C55-2EE9-41B3-B4CF-9DB5320C6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738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200" dirty="0"/>
              <a:t>Databáze nebezpečných chemických látek</a:t>
            </a:r>
          </a:p>
          <a:p>
            <a:r>
              <a:rPr lang="cs-CZ" sz="3200" dirty="0"/>
              <a:t>Produkt firmy </a:t>
            </a:r>
            <a:r>
              <a:rPr lang="cs-CZ" sz="3200" dirty="0" err="1"/>
              <a:t>Medistyl</a:t>
            </a:r>
            <a:r>
              <a:rPr lang="cs-CZ" sz="3200" dirty="0"/>
              <a:t> od počátku její existence (1991) </a:t>
            </a:r>
          </a:p>
          <a:p>
            <a:pPr lvl="1"/>
            <a:r>
              <a:rPr lang="cs-CZ" sz="2800" dirty="0"/>
              <a:t>Vznik na základě Dohody RID pro československé dráhy</a:t>
            </a:r>
          </a:p>
          <a:p>
            <a:r>
              <a:rPr lang="cs-CZ" sz="3200" dirty="0"/>
              <a:t>Obsahuje více jak 10 000 nebezpečných látek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6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TRINS - informace o systému pomoci při nehodách spojených s přepravou nebezpečných látek v ČR</a:t>
            </a:r>
          </a:p>
          <a:p>
            <a:pPr lvl="1"/>
            <a:r>
              <a:rPr lang="cs-CZ" dirty="0"/>
              <a:t>Pomoc poskytovaná dobrovolně podniky sdruženými ve Svazu chemického průmyslu hasičskému záchrannému sboru</a:t>
            </a:r>
          </a:p>
          <a:p>
            <a:pPr lvl="1"/>
            <a:r>
              <a:rPr lang="cs-CZ" dirty="0"/>
              <a:t>Po telefonu / na místě / praktická pomoc</a:t>
            </a:r>
          </a:p>
          <a:p>
            <a:r>
              <a:rPr lang="cs-CZ" dirty="0"/>
              <a:t>ERG (</a:t>
            </a:r>
            <a:r>
              <a:rPr lang="cs-CZ" dirty="0" err="1"/>
              <a:t>Emergency</a:t>
            </a:r>
            <a:r>
              <a:rPr lang="cs-CZ" dirty="0"/>
              <a:t> Response </a:t>
            </a:r>
            <a:r>
              <a:rPr lang="cs-CZ" dirty="0" err="1"/>
              <a:t>Guidebook</a:t>
            </a:r>
            <a:r>
              <a:rPr lang="cs-CZ" dirty="0"/>
              <a:t>) – pokyny pro zásah u dopravní nehody s přítomností nebezpečné látky (USA + Kanada + Mexiko) </a:t>
            </a:r>
          </a:p>
          <a:p>
            <a:r>
              <a:rPr lang="cs-CZ" dirty="0"/>
              <a:t>ERIC (</a:t>
            </a:r>
            <a:r>
              <a:rPr lang="cs-CZ" dirty="0" err="1"/>
              <a:t>Emergency</a:t>
            </a:r>
            <a:r>
              <a:rPr lang="cs-CZ" dirty="0"/>
              <a:t> Response </a:t>
            </a:r>
            <a:r>
              <a:rPr lang="cs-CZ" dirty="0" err="1"/>
              <a:t>Intervention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) – nouzová opatření v případě nehody s přítomností nebezpečné látky (Evropská chemická asociace CEFIC)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59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Bod tání [°C]			Molární hmotnost [g/mol]	</a:t>
            </a:r>
          </a:p>
          <a:p>
            <a:pPr marL="0" indent="0">
              <a:buNone/>
            </a:pPr>
            <a:r>
              <a:rPr lang="cs-CZ" dirty="0"/>
              <a:t>Bod varu [°C]			Relativní hustota par</a:t>
            </a:r>
          </a:p>
          <a:p>
            <a:pPr marL="0" indent="0">
              <a:buNone/>
            </a:pPr>
            <a:r>
              <a:rPr lang="cs-CZ" dirty="0"/>
              <a:t>Dolní mez výbušnosti [obj.%]	Rozdělovací koeficient (n-oktanol/voda)</a:t>
            </a:r>
          </a:p>
          <a:p>
            <a:pPr marL="0" indent="0">
              <a:buNone/>
            </a:pPr>
            <a:r>
              <a:rPr lang="cs-CZ" dirty="0"/>
              <a:t>Horní mez </a:t>
            </a:r>
            <a:r>
              <a:rPr lang="cs-CZ" dirty="0" err="1"/>
              <a:t>vybušnosti</a:t>
            </a:r>
            <a:r>
              <a:rPr lang="cs-CZ" dirty="0"/>
              <a:t> [obj.%]	Rozpustnost [mg/l]</a:t>
            </a:r>
          </a:p>
          <a:p>
            <a:pPr marL="0" indent="0">
              <a:buNone/>
            </a:pPr>
            <a:r>
              <a:rPr lang="cs-CZ" dirty="0"/>
              <a:t>Disociační konstanta </a:t>
            </a:r>
            <a:r>
              <a:rPr lang="cs-CZ" dirty="0" err="1"/>
              <a:t>pKa</a:t>
            </a:r>
            <a:r>
              <a:rPr lang="cs-CZ" dirty="0"/>
              <a:t>	Tenze par [</a:t>
            </a:r>
            <a:r>
              <a:rPr lang="cs-CZ" dirty="0" err="1"/>
              <a:t>kPa</a:t>
            </a:r>
            <a:r>
              <a:rPr lang="cs-CZ" dirty="0"/>
              <a:t>]</a:t>
            </a:r>
          </a:p>
          <a:p>
            <a:pPr marL="0" indent="0">
              <a:buNone/>
            </a:pPr>
            <a:r>
              <a:rPr lang="cs-CZ" dirty="0"/>
              <a:t>Dynamická viskozita [Pa*s]	Teplota vznícení [°C]</a:t>
            </a:r>
          </a:p>
          <a:p>
            <a:pPr marL="0" indent="0">
              <a:buNone/>
            </a:pPr>
            <a:r>
              <a:rPr lang="cs-CZ" dirty="0"/>
              <a:t>Teplota vzplanutí [°C]		pH</a:t>
            </a:r>
          </a:p>
          <a:p>
            <a:pPr marL="0" indent="0">
              <a:buNone/>
            </a:pPr>
            <a:r>
              <a:rPr lang="cs-CZ" dirty="0"/>
              <a:t>Hustota [kg/m3]		Index lomu			</a:t>
            </a:r>
          </a:p>
          <a:p>
            <a:pPr marL="0" indent="0">
              <a:buNone/>
            </a:pPr>
            <a:r>
              <a:rPr lang="cs-CZ" dirty="0"/>
              <a:t>Vzhled				Henryho konstanta [</a:t>
            </a:r>
            <a:r>
              <a:rPr lang="cs-CZ" dirty="0" err="1"/>
              <a:t>atm</a:t>
            </a:r>
            <a:r>
              <a:rPr lang="cs-CZ" dirty="0"/>
              <a:t>*m3/mol]</a:t>
            </a:r>
          </a:p>
          <a:p>
            <a:pPr marL="0" indent="0">
              <a:buNone/>
            </a:pPr>
            <a:r>
              <a:rPr lang="cs-CZ" dirty="0"/>
              <a:t>a další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6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1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Popis zdravotního ohrožení</a:t>
            </a:r>
            <a:r>
              <a:rPr lang="en-US" dirty="0"/>
              <a:t> v</a:t>
            </a:r>
            <a:r>
              <a:rPr lang="cs-CZ" dirty="0" err="1"/>
              <a:t>yplývajícího</a:t>
            </a:r>
            <a:r>
              <a:rPr lang="cs-CZ" dirty="0"/>
              <a:t> z expozice dané látce</a:t>
            </a:r>
          </a:p>
          <a:p>
            <a:r>
              <a:rPr lang="cs-CZ" dirty="0"/>
              <a:t>Nejdůležitější příznaky</a:t>
            </a:r>
          </a:p>
          <a:p>
            <a:r>
              <a:rPr lang="cs-CZ" dirty="0"/>
              <a:t>Pokyny pro ošetření do příjezdu lékaře (ten se následně může poradit s Toxikologickým informačním střediskem)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611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Ekotoxicita – testy nebezpečnosti pro ryby a ostatní vodní organismy a mikroorganismy</a:t>
            </a:r>
          </a:p>
          <a:p>
            <a:r>
              <a:rPr lang="cs-CZ" dirty="0"/>
              <a:t>Toxicita pro reprodukci</a:t>
            </a:r>
          </a:p>
          <a:p>
            <a:r>
              <a:rPr lang="cs-CZ" dirty="0"/>
              <a:t>Karcinogenita – testy + hodnocení Mezinárodní agentury pro výzkum rakoviny (IARC)</a:t>
            </a:r>
          </a:p>
          <a:p>
            <a:r>
              <a:rPr lang="cs-CZ" dirty="0"/>
              <a:t>Mutagenita</a:t>
            </a:r>
          </a:p>
          <a:p>
            <a:r>
              <a:rPr lang="cs-CZ" dirty="0" err="1"/>
              <a:t>Bioakumulace</a:t>
            </a:r>
            <a:r>
              <a:rPr lang="cs-CZ" dirty="0"/>
              <a:t> – schopnost chemikálie se koncentrovat na nebo uvnitř organismu</a:t>
            </a:r>
          </a:p>
          <a:p>
            <a:r>
              <a:rPr lang="cs-CZ" dirty="0"/>
              <a:t>Dráždivost pro kůži/oči/dýchací cesty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33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o prevenci závažných havárií (Směrnici č. 2012/18/EU, tzv. SEVESO III) – kategorizace podniků podle množství a klasifikace látek přítomných v objektu </a:t>
            </a:r>
          </a:p>
          <a:p>
            <a:r>
              <a:rPr lang="cs-CZ" dirty="0"/>
              <a:t>Hygienické limity – CZ; SK; PL; EU</a:t>
            </a:r>
          </a:p>
          <a:p>
            <a:pPr lvl="1"/>
            <a:r>
              <a:rPr lang="cs-CZ" dirty="0"/>
              <a:t>Hodnoty: PEL; NPK-P; NPEL; NDS; </a:t>
            </a:r>
            <a:r>
              <a:rPr lang="cs-CZ" dirty="0" err="1"/>
              <a:t>NDSCh</a:t>
            </a:r>
            <a:r>
              <a:rPr lang="cs-CZ" dirty="0"/>
              <a:t>; NDSP</a:t>
            </a:r>
          </a:p>
          <a:p>
            <a:pPr marL="457200" lvl="1" indent="0">
              <a:buNone/>
            </a:pPr>
            <a:r>
              <a:rPr lang="cs-CZ" dirty="0"/>
              <a:t>= hodnoty koncentrací látek v pracovním prostředí (ve vzduchu), které nesmí být překročeny, aby bylo dlouhodobě ochráněno zdraví pracovníka</a:t>
            </a:r>
          </a:p>
          <a:p>
            <a:r>
              <a:rPr lang="cs-CZ" dirty="0"/>
              <a:t>Biologické limity – CZ; SK; EU</a:t>
            </a:r>
          </a:p>
          <a:p>
            <a:pPr marL="457200" lvl="1" indent="0">
              <a:buNone/>
            </a:pPr>
            <a:r>
              <a:rPr lang="cs-CZ" dirty="0"/>
              <a:t>= stanovení původní látky z biologického materiálu pracovníků (moč, krev), které nesmí být překročeny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Informace do odd. 8 bezpečnostního listu (hygienické a biologické limity musí odpovídat legislativě státu, do které je bezpečnostní list dodáván)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612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NPK - Nejvyšší přípustná koncentrace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Nejvyšší přípustná koncentrace chemické látky v pracovním ovzduší (NPK-P) je koncentrace látky, která nesmí být překročena v žádném časovém úseku pracovní směny.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 k praktickým možnostem stanovení koncentrace látky v ovzduší se připouští při hodnocení kvality pracovního ovzduší porovnávat s NPK-P časově vážený průměr koncentrací dané látky po dobu nejvýše 10 minut. NPK-P neskýtají dostatečnou ochranu osob zvýšeně vnímavých k účinku dané látky.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 - Přípustný expoziční limit [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Permissible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Limit]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PEL-P - Přípustný expoziční limit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ČR platný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celosměnový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časově vážený průměr koncentrace plynu, páry nebo aerosolu v pracovním ovzduší, jemuž mohou být podle současného stavu vědomostí a znalostí vystaveni zaměstnanci po zákonem stanovenou pracovní dobu, aniž by u nich došlo i při celoživotní pracovní expozici k poškození zdravotního stavu, k ohrožení jejich pracovní schopnosti a pracovní výkonnosti. Výkyvy koncentrace chemické látky nad hodnotu přípustného expozičního limitu až do hodnoty NPK-P musí být v průběhu směny kompenzovány jejím poklesem tak, aby nebyla hodnota přípustného expozičního limitu překročena.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Přípustné expoziční limity platí za předpokladu, že zaměstnanec je zatěžován tělesnou prací, při které jeho průměrná plicní ventilace nepřekračuje 20 litrů za minutu.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Dodržování přípustných expozičních limitů neskýtá vždy dostatečnou ochranu osob zvýšeně vnímavých k účinkům dané látky.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NDS - nejvyšší přípustná koncentrace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vážený průměr hodnoty koncentrace škodlivých chemických a pylových faktorů v pracovním prostředí, která by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něměla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rámci 8-hodinové a průměrné týdenní pracovní doby uvedené v zákoníku práce za období pracovní aktivity způsobit negativní zdravotní změny u zaměstnance a jeho budoucích pokolení.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NDSCh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nejvyšší přípustná momentální koncentrace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průměrná hodnota koncentrace, která by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něměla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způsobit negativní zdravotní změny u zaměstnance a jeho budoucích pokolení, jestliže se zaměstnanec nezdržuje v pracovním prostředí déle než 15 minut a častěji než 2 krát v pracovní době s odstupem delším než 1 hodina.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NDSP - nejvyšší mezní přípustná koncentrace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hodnota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koncetrace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z důvodu ohrožení zdraví a života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zaměstance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nemůže být v pracovním prostředí překročena v žádném momentě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35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Variabilita vyhledávání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86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Rychlé přehledy – např. H a P vět v šesti jazycích (CZ, SK, PL, EN, DE, HU)</a:t>
            </a:r>
          </a:p>
          <a:p>
            <a:r>
              <a:rPr lang="cs-CZ" dirty="0"/>
              <a:t>Systém vysvětlivek zkratek a pojmů</a:t>
            </a:r>
          </a:p>
          <a:p>
            <a:r>
              <a:rPr lang="cs-CZ" dirty="0"/>
              <a:t>Ukládání oblíbených položek</a:t>
            </a:r>
          </a:p>
          <a:p>
            <a:r>
              <a:rPr lang="cs-CZ" dirty="0"/>
              <a:t>Možnost připisování vlastních poznámek u každé látky</a:t>
            </a:r>
          </a:p>
          <a:p>
            <a:r>
              <a:rPr lang="cs-CZ" dirty="0"/>
              <a:t>Tisk záznamů</a:t>
            </a:r>
          </a:p>
          <a:p>
            <a:r>
              <a:rPr lang="cs-CZ" dirty="0"/>
              <a:t>Dostupné i online a ve variantě pro chytré telefony (Android)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834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cs-CZ" altLang="cs-CZ" dirty="0"/>
              <a:t>Hasiči – relevantní, rychle dostupné informace ve svém jazyce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cs-CZ" dirty="0"/>
              <a:t>Podniky – aktuální informace o legislativě, bezpečnostní listy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cs-CZ" dirty="0"/>
              <a:t>Střední a vysoké školy – vyhledávání odborných informací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cs-CZ" dirty="0"/>
              <a:t>Kontrolní orgány – přehledné a spolehlivé údaje o klasifikaci, značení atd.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cs-CZ" dirty="0"/>
              <a:t>Česká inspekce životního prostředí (bezpečnostní listy, etikety)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cs-CZ" dirty="0"/>
              <a:t>Krajské úřady (směrnice SEVESO II a III)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Legislativa týkající se nebezpečných látek</a:t>
            </a:r>
          </a:p>
          <a:p>
            <a:pPr lvl="1"/>
            <a:r>
              <a:rPr lang="cs-CZ" altLang="cs-CZ" sz="2400" dirty="0"/>
              <a:t>česká, evropská (částečně i slovenská a polská)</a:t>
            </a:r>
          </a:p>
          <a:p>
            <a:pPr lvl="1"/>
            <a:r>
              <a:rPr lang="cs-CZ" altLang="cs-CZ" sz="2400" dirty="0"/>
              <a:t>látky závazně klasifikované (nařízení č. 1272/2008/ES)</a:t>
            </a:r>
          </a:p>
          <a:p>
            <a:pPr lvl="1"/>
            <a:r>
              <a:rPr lang="cs-CZ" altLang="cs-CZ" sz="2400" dirty="0"/>
              <a:t>látky pro použití v biocidech, kosmetických prostředcích, látky, pro něž jsou stanoveny hygienické limity atp.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Mezinárodní dohody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přeprava nebezpečných věcí </a:t>
            </a:r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 ADR/RID – po silnici / železnici</a:t>
            </a:r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 IMDG – po moři</a:t>
            </a:r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 IATA DGR – letecky</a:t>
            </a:r>
          </a:p>
          <a:p>
            <a:pPr>
              <a:lnSpc>
                <a:spcPct val="90000"/>
              </a:lnSpc>
            </a:pPr>
            <a:r>
              <a:rPr lang="cs-CZ" altLang="cs-CZ" sz="2600" dirty="0"/>
              <a:t>Návrhy uživatelů - jednak na látky, které do databáze přidat a jednak na typy informací, které by uvítali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3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Ucelený přehled informací o nebezpečných látkách na jednom místě</a:t>
            </a:r>
          </a:p>
          <a:p>
            <a:r>
              <a:rPr lang="cs-CZ" sz="1200" dirty="0"/>
              <a:t>Přehled legislativy vztahující se k daným látkám</a:t>
            </a:r>
          </a:p>
          <a:p>
            <a:r>
              <a:rPr lang="cs-CZ" sz="1200" dirty="0"/>
              <a:t>Podklady pro tvorbu bezpečnostních listů</a:t>
            </a:r>
          </a:p>
          <a:p>
            <a:r>
              <a:rPr lang="cs-CZ" sz="1200" dirty="0"/>
              <a:t>Snadné vyhledávání podle mnoha hledisek</a:t>
            </a:r>
          </a:p>
          <a:p>
            <a:r>
              <a:rPr lang="cs-CZ" sz="1200" dirty="0"/>
              <a:t>Ukládání vlastních poznámek</a:t>
            </a:r>
          </a:p>
          <a:p>
            <a:r>
              <a:rPr lang="cs-CZ" sz="1200" dirty="0"/>
              <a:t>Aktualizace 4x ročně (důležité zejména pro legislativu)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4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600" dirty="0"/>
              <a:t>Záznam každé látky je členěn do 8 kapitol: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300" dirty="0">
                <a:solidFill>
                  <a:srgbClr val="464653"/>
                </a:solidFill>
              </a:rPr>
              <a:t>F1 I</a:t>
            </a:r>
            <a:r>
              <a:rPr lang="cs-CZ" altLang="cs-CZ" sz="2400" dirty="0">
                <a:solidFill>
                  <a:srgbClr val="464653"/>
                </a:solidFill>
              </a:rPr>
              <a:t>dentifikace - klasifikace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F2 Základní vlastnosti a způsoby hašení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F3 Fyzikální a chemické vlastnosti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F4 Přeprava a skladování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F5 První pomoc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F6 Toxicita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F7 Legislativa – data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F8 Legislativa - předpisy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62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Registrační číslo CAS (formát: </a:t>
            </a:r>
            <a:r>
              <a:rPr lang="en-US" dirty="0"/>
              <a:t>AA-BB-C, </a:t>
            </a:r>
            <a:r>
              <a:rPr lang="en-US" dirty="0" err="1"/>
              <a:t>kde</a:t>
            </a:r>
            <a:r>
              <a:rPr lang="en-US" dirty="0"/>
              <a:t> AA </a:t>
            </a:r>
            <a:r>
              <a:rPr lang="en-US" dirty="0" err="1"/>
              <a:t>je</a:t>
            </a:r>
            <a:r>
              <a:rPr lang="en-US" dirty="0"/>
              <a:t> 2 a </a:t>
            </a:r>
            <a:r>
              <a:rPr lang="cs-CZ" dirty="0"/>
              <a:t>více čísel)</a:t>
            </a:r>
          </a:p>
          <a:p>
            <a:pPr lvl="1"/>
            <a:r>
              <a:rPr lang="cs-CZ" dirty="0"/>
              <a:t>Přírůstkové číslo přidělované pro potřeby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Abstract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  <a:p>
            <a:r>
              <a:rPr lang="en-US" dirty="0"/>
              <a:t>ES </a:t>
            </a:r>
            <a:r>
              <a:rPr lang="cs-CZ" dirty="0"/>
              <a:t>číslo (formát: </a:t>
            </a:r>
            <a:r>
              <a:rPr lang="en-US" dirty="0"/>
              <a:t>AAA-BBB-C</a:t>
            </a:r>
            <a:r>
              <a:rPr lang="cs-CZ" dirty="0"/>
              <a:t>)</a:t>
            </a:r>
          </a:p>
          <a:p>
            <a:pPr lvl="1"/>
            <a:r>
              <a:rPr lang="cs-CZ" altLang="cs-CZ" dirty="0"/>
              <a:t>Z evropských seznamů EINECS</a:t>
            </a:r>
            <a:r>
              <a:rPr lang="en-US" altLang="cs-CZ" dirty="0"/>
              <a:t>, </a:t>
            </a:r>
            <a:r>
              <a:rPr lang="cs-CZ" altLang="cs-CZ" dirty="0"/>
              <a:t>ELINCS a</a:t>
            </a:r>
            <a:r>
              <a:rPr lang="en-US" altLang="cs-CZ" dirty="0"/>
              <a:t> </a:t>
            </a:r>
            <a:r>
              <a:rPr lang="cs-CZ" altLang="cs-CZ" dirty="0"/>
              <a:t>NLP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Indexové číslo (formát: AAA-BBB-CC-D)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Ze seznamu harmonizovaných klasifikací (příloha VI nařízení CLP)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Sumární vzorec – suma všech prvků v molekule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Funkční vzorec – určuje funkční skupiny látek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27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Identifikace látek v předpisech</a:t>
            </a:r>
          </a:p>
          <a:p>
            <a:pPr lvl="1"/>
            <a:r>
              <a:rPr lang="cs-CZ" dirty="0"/>
              <a:t>Často jiné formy názvu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13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0070C0"/>
                </a:solidFill>
              </a:rPr>
              <a:t>Synonyma a názvy v cizích jazycích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3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0070C0"/>
                </a:solidFill>
              </a:rPr>
              <a:t>Přeprava (dle Dohody ADR) - podrobněji v kapitole F4):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05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Hořlavost – požární nebezpečí</a:t>
            </a:r>
          </a:p>
          <a:p>
            <a:r>
              <a:rPr lang="cs-CZ" dirty="0"/>
              <a:t>Reaktivita látky</a:t>
            </a:r>
          </a:p>
          <a:p>
            <a:r>
              <a:rPr lang="cs-CZ" dirty="0"/>
              <a:t>Nakládání s látkou – ochranný oděv atd.</a:t>
            </a:r>
          </a:p>
          <a:p>
            <a:r>
              <a:rPr lang="cs-CZ" dirty="0"/>
              <a:t>Způsoby hašení </a:t>
            </a:r>
          </a:p>
          <a:p>
            <a:r>
              <a:rPr lang="cs-CZ" dirty="0"/>
              <a:t>Opatření v místě havárie</a:t>
            </a:r>
          </a:p>
          <a:p>
            <a:r>
              <a:rPr lang="cs-CZ" dirty="0"/>
              <a:t>Správné postupy likvidace látky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Informace do odd. 5, 6 a 7 </a:t>
            </a:r>
            <a:r>
              <a:rPr lang="en-US" dirty="0">
                <a:solidFill>
                  <a:srgbClr val="00B050"/>
                </a:solidFill>
              </a:rPr>
              <a:t>be</a:t>
            </a:r>
            <a:r>
              <a:rPr lang="cs-CZ" dirty="0" err="1">
                <a:solidFill>
                  <a:srgbClr val="00B050"/>
                </a:solidFill>
              </a:rPr>
              <a:t>zpečnostního</a:t>
            </a:r>
            <a:r>
              <a:rPr lang="cs-CZ" dirty="0">
                <a:solidFill>
                  <a:srgbClr val="00B050"/>
                </a:solidFill>
              </a:rPr>
              <a:t> listu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37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Pokyny pro bezpečné zacházeni (tzv. P-věty) podle klasifikace 1272/2008/ES (CLP) doplněné o doporučení, která vychází z Pokynů pro označovaní a balení v souladu s nařízením CLP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53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 anchor="b"/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272808" cy="15121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CF297E-359B-4EA0-ADD6-8E5843B4EDF8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Medistyl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6442924" y="260649"/>
            <a:ext cx="244955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C24E-3D07-4119-B059-7365EA2E736A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2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0876-5DC9-47DF-AE7D-D63528F6EDED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5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AECB-87D4-451B-9B6A-3D29DE7DD279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9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5F5F-28B3-4F07-944F-9CFD6D52637F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ěž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720080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185C8A-8723-4665-AD2C-A1B42EBC7FFB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52864" y="6448251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Medistyl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37450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0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03028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8973"/>
            <a:ext cx="7772400" cy="294034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007414" y="222557"/>
            <a:ext cx="1949688" cy="12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slední snímek_Adr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03028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8973"/>
            <a:ext cx="7772400" cy="229227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007414" y="222557"/>
            <a:ext cx="1949688" cy="1262227"/>
          </a:xfrm>
          <a:prstGeom prst="rect">
            <a:avLst/>
          </a:prstGeom>
        </p:spPr>
      </p:pic>
      <p:sp>
        <p:nvSpPr>
          <p:cNvPr id="4" name="TextovéPole 3"/>
          <p:cNvSpPr txBox="1"/>
          <p:nvPr userDrawn="1"/>
        </p:nvSpPr>
        <p:spPr>
          <a:xfrm>
            <a:off x="323528" y="58052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MEDISTYL, spol. s r.o.</a:t>
            </a:r>
            <a:b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Michelská 12a/18</a:t>
            </a:r>
            <a:b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140 00 Praha 4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563888" y="6297707"/>
            <a:ext cx="181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www.medistyl.cz</a:t>
            </a: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6588224" y="605148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Tel: +420 241 492 692</a:t>
            </a:r>
            <a:b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Fax: +420 241 492 651</a:t>
            </a:r>
          </a:p>
        </p:txBody>
      </p:sp>
    </p:spTree>
    <p:extLst>
      <p:ext uri="{BB962C8B-B14F-4D97-AF65-F5344CB8AC3E}">
        <p14:creationId xmlns:p14="http://schemas.microsoft.com/office/powerpoint/2010/main" val="109645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70609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2B2F-4D7E-4285-8C63-EDAC797FC395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3"/>
          </p:nvPr>
        </p:nvSpPr>
        <p:spPr>
          <a:xfrm>
            <a:off x="457200" y="1340769"/>
            <a:ext cx="4042792" cy="4968552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4705672" y="1340769"/>
            <a:ext cx="4042792" cy="4968552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4740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648072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70757"/>
            <a:ext cx="4040188" cy="69009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70757"/>
            <a:ext cx="4041775" cy="69009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B534-B1CA-4F1D-992F-915874F9BC7D}" type="datetime1">
              <a:rPr lang="cs-CZ" smtClean="0"/>
              <a:t>23.04.2018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3"/>
          </p:nvPr>
        </p:nvSpPr>
        <p:spPr>
          <a:xfrm>
            <a:off x="457200" y="2060849"/>
            <a:ext cx="4042792" cy="4248472"/>
          </a:xfrm>
        </p:spPr>
        <p:txBody>
          <a:bodyPr/>
          <a:lstStyle>
            <a:lvl1pPr>
              <a:defRPr sz="22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4633664" y="2060848"/>
            <a:ext cx="4042792" cy="4248473"/>
          </a:xfrm>
        </p:spPr>
        <p:txBody>
          <a:bodyPr/>
          <a:lstStyle>
            <a:lvl1pPr>
              <a:defRPr sz="22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0365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634082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9B97-F239-43EE-9BE2-8CBE527CDA2E}" type="datetime1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4AD4-BBAF-4B5C-AE9A-48F57FE7D5FF}" type="datetime1">
              <a:rPr lang="cs-CZ" smtClean="0"/>
              <a:t>23.04.2018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mot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2C6-4558-4058-837D-57CF147AD70B}" type="datetime1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Medistyl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29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8517C5A-167A-4118-A5FF-748CAFCB802C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852864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/>
              <a:t>Medistyl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3745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2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Lucie.sera@medistyl.c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4381" r="51872" b="10153"/>
          <a:stretch>
            <a:fillRect/>
          </a:stretch>
        </p:blipFill>
        <p:spPr bwMode="auto">
          <a:xfrm>
            <a:off x="34427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95" t="4381" r="51872" b="10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7D18911-D0B0-4A30-A57A-E43CAC82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08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თავი </a:t>
            </a:r>
            <a:r>
              <a:rPr lang="cs-CZ" dirty="0"/>
              <a:t>F1 – </a:t>
            </a:r>
            <a:r>
              <a:rPr lang="ka-GE" dirty="0"/>
              <a:t>იდენტიფიკაცია</a:t>
            </a:r>
            <a:r>
              <a:rPr lang="cs-CZ" dirty="0"/>
              <a:t>:</a:t>
            </a:r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667"/>
            <a:ext cx="9090601" cy="3672408"/>
          </a:xfrm>
        </p:spPr>
      </p:pic>
      <p:sp>
        <p:nvSpPr>
          <p:cNvPr id="7" name="TextovéPole 6"/>
          <p:cNvSpPr txBox="1"/>
          <p:nvPr/>
        </p:nvSpPr>
        <p:spPr>
          <a:xfrm>
            <a:off x="308814" y="1185925"/>
            <a:ext cx="878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>
                <a:solidFill>
                  <a:srgbClr val="0070C0"/>
                </a:solidFill>
              </a:rPr>
              <a:t>ტრანსპორტირება</a:t>
            </a:r>
            <a:r>
              <a:rPr lang="cs-CZ" sz="2400" dirty="0" smtClean="0">
                <a:solidFill>
                  <a:srgbClr val="0070C0"/>
                </a:solidFill>
              </a:rPr>
              <a:t> (ADR</a:t>
            </a:r>
            <a:r>
              <a:rPr lang="ka-GE" sz="2400" dirty="0">
                <a:solidFill>
                  <a:srgbClr val="0070C0"/>
                </a:solidFill>
              </a:rPr>
              <a:t> </a:t>
            </a:r>
            <a:r>
              <a:rPr lang="ka-GE" sz="2400" dirty="0" smtClean="0">
                <a:solidFill>
                  <a:srgbClr val="0070C0"/>
                </a:solidFill>
              </a:rPr>
              <a:t>შეთანხმების მიხ.</a:t>
            </a:r>
            <a:r>
              <a:rPr lang="cs-CZ" sz="2400" dirty="0" smtClean="0">
                <a:solidFill>
                  <a:srgbClr val="0070C0"/>
                </a:solidFill>
              </a:rPr>
              <a:t>) </a:t>
            </a:r>
            <a:r>
              <a:rPr lang="cs-CZ" sz="2400" dirty="0">
                <a:solidFill>
                  <a:srgbClr val="0070C0"/>
                </a:solidFill>
              </a:rPr>
              <a:t>- </a:t>
            </a:r>
            <a:r>
              <a:rPr lang="ka-GE" sz="2400" dirty="0" smtClean="0">
                <a:solidFill>
                  <a:srgbClr val="0070C0"/>
                </a:solidFill>
              </a:rPr>
              <a:t>დაწვრ.</a:t>
            </a:r>
            <a:r>
              <a:rPr lang="cs-CZ" sz="2400" dirty="0" smtClean="0">
                <a:solidFill>
                  <a:srgbClr val="0070C0"/>
                </a:solidFill>
              </a:rPr>
              <a:t> F4</a:t>
            </a:r>
            <a:r>
              <a:rPr lang="ka-GE" sz="2400" dirty="0" smtClean="0">
                <a:solidFill>
                  <a:srgbClr val="0070C0"/>
                </a:solidFill>
              </a:rPr>
              <a:t> თავში</a:t>
            </a:r>
            <a:r>
              <a:rPr lang="cs-CZ" sz="2400" dirty="0" smtClean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92380289-FD6B-408D-AC3B-61A572DCDCE6}"/>
              </a:ext>
            </a:extLst>
          </p:cNvPr>
          <p:cNvSpPr/>
          <p:nvPr/>
        </p:nvSpPr>
        <p:spPr>
          <a:xfrm>
            <a:off x="251520" y="5962597"/>
            <a:ext cx="629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00B050"/>
                </a:solidFill>
              </a:rPr>
              <a:t>ინფორმაცია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dirty="0" smtClean="0">
                <a:solidFill>
                  <a:srgbClr val="00B050"/>
                </a:solidFill>
              </a:rPr>
              <a:t>მე-14 ნაწილამდე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243ABFD2-5D21-491B-911A-5077B1A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89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83152" cy="1080120"/>
          </a:xfrm>
        </p:spPr>
        <p:txBody>
          <a:bodyPr/>
          <a:lstStyle/>
          <a:p>
            <a:pPr algn="ctr"/>
            <a:r>
              <a:rPr lang="ka-GE" sz="2400" dirty="0" smtClean="0"/>
              <a:t>თავი</a:t>
            </a:r>
            <a:r>
              <a:rPr lang="cs-CZ" sz="2400" dirty="0" smtClean="0"/>
              <a:t> </a:t>
            </a:r>
            <a:r>
              <a:rPr lang="cs-CZ" sz="2400" dirty="0"/>
              <a:t>F2 - </a:t>
            </a:r>
            <a:r>
              <a:rPr lang="ka-GE" sz="2400" dirty="0" smtClean="0"/>
              <a:t>ძირითადი თვისებები</a:t>
            </a:r>
            <a:r>
              <a:rPr lang="cs-CZ" sz="2400" dirty="0" smtClean="0"/>
              <a:t>, </a:t>
            </a:r>
            <a:r>
              <a:rPr lang="ka-GE" sz="2400" dirty="0" smtClean="0"/>
              <a:t>ხანძრის ჩაქრობისა</a:t>
            </a:r>
            <a:r>
              <a:rPr lang="cs-CZ" sz="2400" dirty="0" smtClean="0"/>
              <a:t> </a:t>
            </a:r>
            <a:r>
              <a:rPr lang="ka-GE" sz="2400" dirty="0" smtClean="0"/>
              <a:t>და ნივთიერების შენახვის მეთოდები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722" y="1628800"/>
            <a:ext cx="8229600" cy="4824536"/>
          </a:xfrm>
        </p:spPr>
        <p:txBody>
          <a:bodyPr>
            <a:normAutofit/>
          </a:bodyPr>
          <a:lstStyle/>
          <a:p>
            <a:r>
              <a:rPr lang="ka-GE" dirty="0" smtClean="0">
                <a:solidFill>
                  <a:srgbClr val="0000CC"/>
                </a:solidFill>
              </a:rPr>
              <a:t>აალებადობა </a:t>
            </a:r>
            <a:r>
              <a:rPr lang="ka-GE" dirty="0">
                <a:solidFill>
                  <a:srgbClr val="0000CC"/>
                </a:solidFill>
              </a:rPr>
              <a:t>- ხანძრის საფრთხე</a:t>
            </a:r>
          </a:p>
          <a:p>
            <a:r>
              <a:rPr lang="ka-GE" dirty="0">
                <a:solidFill>
                  <a:srgbClr val="0000CC"/>
                </a:solidFill>
              </a:rPr>
              <a:t>ნივთიერების რეაქტიულობა</a:t>
            </a:r>
          </a:p>
          <a:p>
            <a:r>
              <a:rPr lang="ka-GE" dirty="0" smtClean="0">
                <a:solidFill>
                  <a:srgbClr val="0000CC"/>
                </a:solidFill>
              </a:rPr>
              <a:t>მოპყრობა ნივთიერებისადმი </a:t>
            </a:r>
            <a:r>
              <a:rPr lang="ka-GE" dirty="0">
                <a:solidFill>
                  <a:srgbClr val="0000CC"/>
                </a:solidFill>
              </a:rPr>
              <a:t>- დამცავი ტანსაცმელი და ა.შ.</a:t>
            </a:r>
          </a:p>
          <a:p>
            <a:r>
              <a:rPr lang="ka-GE" dirty="0">
                <a:solidFill>
                  <a:srgbClr val="0000CC"/>
                </a:solidFill>
              </a:rPr>
              <a:t>ჩაქრობის მეთოდები</a:t>
            </a:r>
          </a:p>
          <a:p>
            <a:r>
              <a:rPr lang="ka-GE" dirty="0" smtClean="0">
                <a:solidFill>
                  <a:srgbClr val="0000CC"/>
                </a:solidFill>
              </a:rPr>
              <a:t>ზომები </a:t>
            </a:r>
            <a:r>
              <a:rPr lang="ka-GE" dirty="0">
                <a:solidFill>
                  <a:srgbClr val="0000CC"/>
                </a:solidFill>
              </a:rPr>
              <a:t>ავარიის ადგილზე</a:t>
            </a:r>
          </a:p>
          <a:p>
            <a:r>
              <a:rPr lang="ka-GE" dirty="0" smtClean="0">
                <a:solidFill>
                  <a:srgbClr val="0000CC"/>
                </a:solidFill>
              </a:rPr>
              <a:t>ნივთიერების ლიკვიდაციის სწორი </a:t>
            </a:r>
            <a:r>
              <a:rPr lang="ka-GE" dirty="0">
                <a:solidFill>
                  <a:srgbClr val="0000CC"/>
                </a:solidFill>
              </a:rPr>
              <a:t>განკარგვის პრაქტიკა</a:t>
            </a:r>
            <a:endParaRPr lang="cs-CZ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ka-GE" dirty="0">
                <a:solidFill>
                  <a:srgbClr val="00B050"/>
                </a:solidFill>
              </a:rPr>
              <a:t>ინფორმაცია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dirty="0" smtClean="0">
                <a:solidFill>
                  <a:srgbClr val="00B050"/>
                </a:solidFill>
              </a:rPr>
              <a:t>მე-5, მე-6 და მე-7 ნაწილებამდე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9EE2F4B2-A6D4-4D47-85EC-4BBB22D5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57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1080120"/>
          </a:xfrm>
        </p:spPr>
        <p:txBody>
          <a:bodyPr/>
          <a:lstStyle/>
          <a:p>
            <a:pPr algn="ctr"/>
            <a:r>
              <a:rPr lang="ka-GE" sz="2400" dirty="0"/>
              <a:t>თავი</a:t>
            </a:r>
            <a:r>
              <a:rPr lang="cs-CZ" sz="2400" dirty="0"/>
              <a:t> F2 - </a:t>
            </a:r>
            <a:r>
              <a:rPr lang="ka-GE" sz="2400" dirty="0"/>
              <a:t>ძირითადი თვისებები</a:t>
            </a:r>
            <a:r>
              <a:rPr lang="cs-CZ" sz="2400" dirty="0"/>
              <a:t>, </a:t>
            </a:r>
            <a:r>
              <a:rPr lang="ka-GE" sz="2400" dirty="0" smtClean="0"/>
              <a:t>ხანძრის ჩაქრობისა</a:t>
            </a:r>
            <a:r>
              <a:rPr lang="cs-CZ" sz="2400" dirty="0" smtClean="0"/>
              <a:t> </a:t>
            </a:r>
            <a:r>
              <a:rPr lang="ka-GE" sz="2400" dirty="0" smtClean="0"/>
              <a:t>და ნივთიერების </a:t>
            </a:r>
            <a:r>
              <a:rPr lang="ka-GE" sz="2400" dirty="0"/>
              <a:t>შენახვის </a:t>
            </a:r>
            <a:r>
              <a:rPr lang="ka-GE" sz="2400" dirty="0" smtClean="0"/>
              <a:t>მეთოდები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6" y="1700808"/>
            <a:ext cx="7018628" cy="468670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09B2429-3C55-4CBA-A235-690567C0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89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1224136"/>
          </a:xfrm>
        </p:spPr>
        <p:txBody>
          <a:bodyPr/>
          <a:lstStyle/>
          <a:p>
            <a:pPr algn="ctr"/>
            <a:r>
              <a:rPr lang="ka-GE" sz="2800" dirty="0"/>
              <a:t>თავი</a:t>
            </a:r>
            <a:r>
              <a:rPr lang="cs-CZ" sz="2800" dirty="0"/>
              <a:t> F2 - </a:t>
            </a:r>
            <a:r>
              <a:rPr lang="ka-GE" sz="2800" dirty="0"/>
              <a:t>ძირითადი თვისებები</a:t>
            </a:r>
            <a:r>
              <a:rPr lang="cs-CZ" sz="2800" dirty="0"/>
              <a:t>, </a:t>
            </a:r>
            <a:r>
              <a:rPr lang="ka-GE" sz="2800" dirty="0" smtClean="0"/>
              <a:t>ხანძრის ჩაქრობისა</a:t>
            </a:r>
            <a:r>
              <a:rPr lang="cs-CZ" sz="2800" dirty="0" smtClean="0"/>
              <a:t> </a:t>
            </a:r>
            <a:r>
              <a:rPr lang="ka-GE" sz="2800" dirty="0"/>
              <a:t>და შენახვის </a:t>
            </a:r>
            <a:r>
              <a:rPr lang="ka-GE" sz="2800" dirty="0" smtClean="0"/>
              <a:t>მეთოდები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335"/>
          <a:stretch/>
        </p:blipFill>
        <p:spPr>
          <a:xfrm>
            <a:off x="157009" y="1387210"/>
            <a:ext cx="8951495" cy="446449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39952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Pokyny pro bezpečné zacházeni (tzv. P-věty) podle klasifikace 1272/2008/ES (CLP) doplněné o doporučení, která vychází z Pokynů pro označovaní a balení v souladu s nařízením CLP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50AD57D9-17BE-4C90-9F47-87157F0016AF}"/>
              </a:ext>
            </a:extLst>
          </p:cNvPr>
          <p:cNvSpPr/>
          <p:nvPr/>
        </p:nvSpPr>
        <p:spPr>
          <a:xfrm>
            <a:off x="453297" y="5989567"/>
            <a:ext cx="6912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rgbClr val="00B050"/>
                </a:solidFill>
              </a:rPr>
              <a:t>ინფორმაცია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dirty="0" smtClean="0">
                <a:solidFill>
                  <a:srgbClr val="00B050"/>
                </a:solidFill>
              </a:rPr>
              <a:t>მე-2 ნაწილამდე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64EC9FD-BD44-46C3-BFB3-D8B9AF96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13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1224136"/>
          </a:xfrm>
        </p:spPr>
        <p:txBody>
          <a:bodyPr/>
          <a:lstStyle/>
          <a:p>
            <a:pPr algn="ctr"/>
            <a:r>
              <a:rPr lang="ka-GE" sz="2400" dirty="0"/>
              <a:t>თავი</a:t>
            </a:r>
            <a:r>
              <a:rPr lang="cs-CZ" sz="2400" dirty="0"/>
              <a:t> F2 - </a:t>
            </a:r>
            <a:r>
              <a:rPr lang="ka-GE" sz="2400" dirty="0"/>
              <a:t>ძირითადი თვისებები</a:t>
            </a:r>
            <a:r>
              <a:rPr lang="cs-CZ" sz="2400" dirty="0"/>
              <a:t>, </a:t>
            </a:r>
            <a:r>
              <a:rPr lang="ka-GE" sz="2400" dirty="0" smtClean="0"/>
              <a:t>ხანძრის ჩაქრობისა</a:t>
            </a:r>
            <a:r>
              <a:rPr lang="cs-CZ" sz="2400" dirty="0" smtClean="0"/>
              <a:t> </a:t>
            </a:r>
            <a:r>
              <a:rPr lang="ka-GE" sz="2400" dirty="0"/>
              <a:t>და </a:t>
            </a:r>
            <a:r>
              <a:rPr lang="ka-GE" sz="2400" dirty="0" smtClean="0"/>
              <a:t>ნივთიერების შენახვის მეთოდები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TRINS - </a:t>
            </a:r>
            <a:r>
              <a:rPr lang="ka-GE" dirty="0"/>
              <a:t>ინფორმაცია ჩეხეთის რესპუბლიკაში მავნე ნივთიერებების ტრანსპორტირებისას მომხდარი ავარიების შემთხვევაში დახმარების სისტემის </a:t>
            </a:r>
            <a:r>
              <a:rPr lang="ka-GE" dirty="0" smtClean="0"/>
              <a:t>შესახებ</a:t>
            </a:r>
            <a:endParaRPr lang="cs-CZ" dirty="0"/>
          </a:p>
          <a:p>
            <a:pPr lvl="1"/>
            <a:r>
              <a:rPr lang="ka-GE" dirty="0" smtClean="0"/>
              <a:t>ქიმიური </a:t>
            </a:r>
            <a:r>
              <a:rPr lang="ka-GE" dirty="0"/>
              <a:t>მრეწველობის ასოციაციის წევრი ფირმების მიერ ნებაყოფლობითი დახმარება სახანძრო სამაშველო ბრიგადებისთვის  </a:t>
            </a:r>
          </a:p>
          <a:p>
            <a:pPr lvl="1"/>
            <a:r>
              <a:rPr lang="ka-GE" dirty="0"/>
              <a:t>ტელეფონით / ადგილზე / პრაქტიკული დახმარებით</a:t>
            </a:r>
            <a:endParaRPr lang="cs-CZ" dirty="0"/>
          </a:p>
          <a:p>
            <a:r>
              <a:rPr lang="cs-CZ" dirty="0" err="1"/>
              <a:t>Emergency</a:t>
            </a:r>
            <a:r>
              <a:rPr lang="cs-CZ" dirty="0"/>
              <a:t> Response </a:t>
            </a:r>
            <a:r>
              <a:rPr lang="cs-CZ" dirty="0" err="1"/>
              <a:t>Guidebook</a:t>
            </a:r>
            <a:r>
              <a:rPr lang="cs-CZ" dirty="0"/>
              <a:t> (</a:t>
            </a:r>
            <a:r>
              <a:rPr lang="ka-GE" dirty="0"/>
              <a:t>გაუთვალისწინებელი შემთხვევების რეაგირების გზამკვლევი) - სახელმძღვანელო საგზაო შემთხვევბში ჩარევისთვის, სადაც საშიში </a:t>
            </a:r>
            <a:r>
              <a:rPr lang="ka-GE" dirty="0" smtClean="0"/>
              <a:t>ნივთიერებებია </a:t>
            </a:r>
            <a:r>
              <a:rPr lang="ka-GE" dirty="0"/>
              <a:t>(აშშ + კანადა + მექსიკა</a:t>
            </a:r>
            <a:r>
              <a:rPr lang="ka-GE" dirty="0" smtClean="0"/>
              <a:t>)</a:t>
            </a:r>
            <a:r>
              <a:rPr lang="cs-CZ" dirty="0" smtClean="0"/>
              <a:t> </a:t>
            </a:r>
          </a:p>
          <a:p>
            <a:r>
              <a:rPr lang="en-US" dirty="0" smtClean="0"/>
              <a:t>ERIC </a:t>
            </a:r>
            <a:r>
              <a:rPr lang="en-US" dirty="0"/>
              <a:t>(Emergency Response Intervention Card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ka-GE" dirty="0" smtClean="0"/>
              <a:t>-გაუთვალისწინებელი </a:t>
            </a:r>
            <a:r>
              <a:rPr lang="ka-GE" dirty="0"/>
              <a:t>შემთხვევების </a:t>
            </a:r>
            <a:r>
              <a:rPr lang="ka-GE" dirty="0" smtClean="0"/>
              <a:t>რეაგირების ინტერვენციის ბარათი) - სასწრაფო ზომები ავარიის შემთხვევაში, სადაც საშიში ნივთიერებებია (ევროპის ქიმიური მრეწველობის საბჭო </a:t>
            </a:r>
            <a:r>
              <a:rPr lang="cs-CZ" dirty="0" smtClean="0"/>
              <a:t>CEFIC</a:t>
            </a:r>
            <a:r>
              <a:rPr lang="ka-GE" dirty="0" smtClean="0"/>
              <a:t>) </a:t>
            </a:r>
          </a:p>
          <a:p>
            <a:pPr marL="0" indent="0">
              <a:buNone/>
            </a:pP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9434701-B1FD-4437-B483-C7F12D55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02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936104"/>
          </a:xfrm>
        </p:spPr>
        <p:txBody>
          <a:bodyPr/>
          <a:lstStyle/>
          <a:p>
            <a:pPr algn="ctr"/>
            <a:r>
              <a:rPr lang="ka-GE" dirty="0" smtClean="0"/>
              <a:t>თავი </a:t>
            </a:r>
            <a:r>
              <a:rPr lang="cs-CZ" dirty="0" smtClean="0"/>
              <a:t>F3 </a:t>
            </a:r>
            <a:r>
              <a:rPr lang="cs-CZ" dirty="0"/>
              <a:t>- </a:t>
            </a:r>
            <a:r>
              <a:rPr lang="ka-GE" dirty="0" smtClean="0"/>
              <a:t>ფიზიკური და ქიმიური თვისებები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dirty="0" smtClean="0"/>
              <a:t>ლღობის წ.</a:t>
            </a:r>
            <a:r>
              <a:rPr lang="cs-CZ" dirty="0" smtClean="0"/>
              <a:t>[°</a:t>
            </a:r>
            <a:r>
              <a:rPr lang="cs-CZ" dirty="0"/>
              <a:t>C]		</a:t>
            </a:r>
            <a:r>
              <a:rPr lang="ka-GE" dirty="0" smtClean="0"/>
              <a:t>              მოლური მასა</a:t>
            </a:r>
            <a:r>
              <a:rPr lang="cs-CZ" dirty="0" smtClean="0"/>
              <a:t> </a:t>
            </a:r>
            <a:r>
              <a:rPr lang="cs-CZ" dirty="0"/>
              <a:t>[g/mol]	</a:t>
            </a:r>
          </a:p>
          <a:p>
            <a:pPr marL="0" indent="0">
              <a:buNone/>
            </a:pPr>
            <a:r>
              <a:rPr lang="ka-GE" dirty="0" smtClean="0"/>
              <a:t>დუღილის წ.</a:t>
            </a:r>
            <a:r>
              <a:rPr lang="cs-CZ" dirty="0" smtClean="0"/>
              <a:t> </a:t>
            </a:r>
            <a:r>
              <a:rPr lang="cs-CZ" dirty="0"/>
              <a:t>[°C]		</a:t>
            </a:r>
            <a:r>
              <a:rPr lang="ka-GE" dirty="0" smtClean="0"/>
              <a:t> </a:t>
            </a:r>
            <a:r>
              <a:rPr lang="ka-GE" dirty="0"/>
              <a:t>შედარებითი ორთქლის </a:t>
            </a:r>
            <a:r>
              <a:rPr lang="ka-GE" dirty="0" smtClean="0"/>
              <a:t>სიმჭიდრ.</a:t>
            </a:r>
            <a:endParaRPr lang="cs-CZ" dirty="0"/>
          </a:p>
          <a:p>
            <a:pPr marL="0" indent="0">
              <a:buNone/>
            </a:pPr>
            <a:r>
              <a:rPr lang="ka-GE" dirty="0" smtClean="0"/>
              <a:t>აფეთქების ქვ. ზღ.</a:t>
            </a:r>
            <a:r>
              <a:rPr lang="cs-CZ" dirty="0" smtClean="0"/>
              <a:t> </a:t>
            </a:r>
            <a:r>
              <a:rPr lang="cs-CZ" dirty="0"/>
              <a:t>[</a:t>
            </a:r>
            <a:r>
              <a:rPr lang="cs-CZ" dirty="0" err="1"/>
              <a:t>obj</a:t>
            </a:r>
            <a:r>
              <a:rPr lang="cs-CZ" dirty="0"/>
              <a:t>.%]	</a:t>
            </a:r>
            <a:r>
              <a:rPr lang="ka-GE" dirty="0" smtClean="0"/>
              <a:t> გადანაწ. კოეფ.</a:t>
            </a:r>
            <a:r>
              <a:rPr lang="ka-GE" dirty="0"/>
              <a:t> </a:t>
            </a:r>
            <a:r>
              <a:rPr lang="cs-CZ" dirty="0"/>
              <a:t>N-</a:t>
            </a:r>
            <a:r>
              <a:rPr lang="ka-GE" dirty="0"/>
              <a:t>ოქტანოლი /</a:t>
            </a:r>
            <a:r>
              <a:rPr lang="ka-GE" dirty="0" smtClean="0"/>
              <a:t>წყალი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ka-GE" dirty="0"/>
              <a:t>აფეთქების </a:t>
            </a:r>
            <a:r>
              <a:rPr lang="ka-GE" dirty="0" smtClean="0"/>
              <a:t>ზ. </a:t>
            </a:r>
            <a:r>
              <a:rPr lang="ka-GE" dirty="0"/>
              <a:t>ზღ.</a:t>
            </a:r>
            <a:r>
              <a:rPr lang="cs-CZ" dirty="0" smtClean="0"/>
              <a:t>[</a:t>
            </a:r>
            <a:r>
              <a:rPr lang="cs-CZ" dirty="0" err="1"/>
              <a:t>obj</a:t>
            </a:r>
            <a:r>
              <a:rPr lang="cs-CZ" dirty="0"/>
              <a:t>.%]	</a:t>
            </a:r>
            <a:r>
              <a:rPr lang="ka-GE" dirty="0" smtClean="0"/>
              <a:t> ხსნადობა </a:t>
            </a:r>
            <a:r>
              <a:rPr lang="cs-CZ" dirty="0" smtClean="0"/>
              <a:t> </a:t>
            </a:r>
            <a:r>
              <a:rPr lang="cs-CZ" dirty="0"/>
              <a:t>[mg/l]</a:t>
            </a:r>
          </a:p>
          <a:p>
            <a:pPr marL="0" indent="0">
              <a:buNone/>
            </a:pPr>
            <a:r>
              <a:rPr lang="ka-GE" dirty="0" smtClean="0"/>
              <a:t>დაშლის მუდმივა </a:t>
            </a:r>
            <a:r>
              <a:rPr lang="cs-CZ" dirty="0" err="1" smtClean="0"/>
              <a:t>pKa</a:t>
            </a:r>
            <a:r>
              <a:rPr lang="cs-CZ" dirty="0"/>
              <a:t>	</a:t>
            </a:r>
            <a:r>
              <a:rPr lang="ka-GE" dirty="0"/>
              <a:t> </a:t>
            </a:r>
            <a:r>
              <a:rPr lang="ka-GE" dirty="0" smtClean="0"/>
              <a:t>ორთქლის წნევა </a:t>
            </a:r>
            <a:r>
              <a:rPr lang="cs-CZ" dirty="0" smtClean="0"/>
              <a:t>[</a:t>
            </a:r>
            <a:r>
              <a:rPr lang="cs-CZ" dirty="0" err="1" smtClean="0"/>
              <a:t>kPa</a:t>
            </a:r>
            <a:r>
              <a:rPr lang="cs-CZ" dirty="0"/>
              <a:t>]</a:t>
            </a:r>
          </a:p>
          <a:p>
            <a:pPr marL="0" indent="0">
              <a:buNone/>
            </a:pPr>
            <a:r>
              <a:rPr lang="ka-GE" dirty="0" smtClean="0"/>
              <a:t>დინამიური სიბლანტე</a:t>
            </a:r>
            <a:r>
              <a:rPr lang="cs-CZ" dirty="0" smtClean="0"/>
              <a:t> </a:t>
            </a:r>
            <a:r>
              <a:rPr lang="cs-CZ" dirty="0"/>
              <a:t>[Pa*s]	</a:t>
            </a:r>
            <a:r>
              <a:rPr lang="ka-GE" dirty="0" smtClean="0"/>
              <a:t>  აალების ტემპერატურა</a:t>
            </a:r>
            <a:r>
              <a:rPr lang="cs-CZ" dirty="0" smtClean="0"/>
              <a:t> </a:t>
            </a:r>
            <a:r>
              <a:rPr lang="cs-CZ" dirty="0"/>
              <a:t>[°C]</a:t>
            </a:r>
          </a:p>
          <a:p>
            <a:pPr marL="0" indent="0">
              <a:buNone/>
            </a:pPr>
            <a:r>
              <a:rPr lang="en-US" dirty="0" smtClean="0"/>
              <a:t>Flesh point</a:t>
            </a:r>
            <a:r>
              <a:rPr lang="cs-CZ" dirty="0" smtClean="0"/>
              <a:t> </a:t>
            </a:r>
            <a:r>
              <a:rPr lang="cs-CZ" dirty="0"/>
              <a:t>[°C]		</a:t>
            </a:r>
            <a:r>
              <a:rPr lang="ka-GE" dirty="0" smtClean="0"/>
              <a:t>   </a:t>
            </a:r>
            <a:r>
              <a:rPr lang="en-US" dirty="0" smtClean="0"/>
              <a:t>	  </a:t>
            </a:r>
            <a:r>
              <a:rPr lang="cs-CZ" dirty="0" smtClean="0"/>
              <a:t>pH</a:t>
            </a:r>
            <a:endParaRPr lang="cs-CZ" dirty="0"/>
          </a:p>
          <a:p>
            <a:pPr marL="0" indent="0">
              <a:buNone/>
            </a:pPr>
            <a:r>
              <a:rPr lang="ka-GE" dirty="0" smtClean="0"/>
              <a:t>სიმკვრივე</a:t>
            </a:r>
            <a:r>
              <a:rPr lang="cs-CZ" dirty="0" smtClean="0"/>
              <a:t> </a:t>
            </a:r>
            <a:r>
              <a:rPr lang="cs-CZ" dirty="0"/>
              <a:t>[kg/m3]		</a:t>
            </a:r>
            <a:r>
              <a:rPr lang="ka-GE" dirty="0" smtClean="0"/>
              <a:t>  რეფრაქციის ინდექსი</a:t>
            </a:r>
            <a:r>
              <a:rPr lang="cs-CZ" dirty="0"/>
              <a:t>			</a:t>
            </a:r>
            <a:endParaRPr lang="cs-CZ" dirty="0" smtClean="0"/>
          </a:p>
          <a:p>
            <a:pPr marL="0" indent="0">
              <a:buNone/>
            </a:pPr>
            <a:r>
              <a:rPr lang="ka-GE" dirty="0" smtClean="0"/>
              <a:t>შესახედაობა</a:t>
            </a:r>
            <a:r>
              <a:rPr lang="cs-CZ" dirty="0" smtClean="0"/>
              <a:t>			</a:t>
            </a:r>
            <a:r>
              <a:rPr lang="ka-GE" dirty="0" smtClean="0"/>
              <a:t>  ჰენრის მუდმივი</a:t>
            </a:r>
            <a:r>
              <a:rPr lang="cs-CZ" dirty="0" smtClean="0"/>
              <a:t> [</a:t>
            </a:r>
            <a:r>
              <a:rPr lang="cs-CZ" dirty="0" err="1" smtClean="0"/>
              <a:t>atm</a:t>
            </a:r>
            <a:r>
              <a:rPr lang="cs-CZ" dirty="0" smtClean="0"/>
              <a:t>*m3/mol]</a:t>
            </a:r>
          </a:p>
          <a:p>
            <a:pPr marL="0" indent="0">
              <a:buNone/>
            </a:pPr>
            <a:r>
              <a:rPr lang="ka-GE" dirty="0" smtClean="0"/>
              <a:t>და სხვა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DB9B56B-8EA7-425C-A10E-80C55D99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F142AD88-93C5-492F-8CED-E4D05B66B934}"/>
              </a:ext>
            </a:extLst>
          </p:cNvPr>
          <p:cNvSpPr/>
          <p:nvPr/>
        </p:nvSpPr>
        <p:spPr>
          <a:xfrm>
            <a:off x="457200" y="5949280"/>
            <a:ext cx="634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rgbClr val="00B050"/>
                </a:solidFill>
              </a:rPr>
              <a:t>ინფორმაცია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dirty="0" smtClean="0">
                <a:solidFill>
                  <a:srgbClr val="00B050"/>
                </a:solidFill>
              </a:rPr>
              <a:t>მე-9 ნაწილამდე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7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631" y="260648"/>
            <a:ext cx="6995120" cy="936104"/>
          </a:xfrm>
        </p:spPr>
        <p:txBody>
          <a:bodyPr/>
          <a:lstStyle/>
          <a:p>
            <a:pPr algn="ctr"/>
            <a:r>
              <a:rPr lang="ka-GE" dirty="0"/>
              <a:t>თავი </a:t>
            </a:r>
            <a:r>
              <a:rPr lang="cs-CZ" dirty="0"/>
              <a:t>F3 - </a:t>
            </a:r>
            <a:r>
              <a:rPr lang="ka-GE" dirty="0"/>
              <a:t>ფიზიკური და ქიმიური თვისებები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8456"/>
            <a:ext cx="8229600" cy="462915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2B10B2FA-98AF-4B08-A756-0E4F14A2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27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235" y="33398"/>
            <a:ext cx="6995120" cy="720080"/>
          </a:xfrm>
        </p:spPr>
        <p:txBody>
          <a:bodyPr/>
          <a:lstStyle/>
          <a:p>
            <a:pPr algn="ctr"/>
            <a:r>
              <a:rPr lang="ka-GE" dirty="0" smtClean="0"/>
              <a:t>თავი </a:t>
            </a:r>
            <a:r>
              <a:rPr lang="cs-CZ" dirty="0" smtClean="0"/>
              <a:t>F4 </a:t>
            </a:r>
            <a:r>
              <a:rPr lang="cs-CZ" dirty="0"/>
              <a:t>- </a:t>
            </a:r>
            <a:r>
              <a:rPr lang="ka-GE" dirty="0" smtClean="0"/>
              <a:t>ტრანსპორტირება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53478"/>
            <a:ext cx="8229600" cy="5340994"/>
          </a:xfrm>
        </p:spPr>
        <p:txBody>
          <a:bodyPr/>
          <a:lstStyle/>
          <a:p>
            <a:r>
              <a:rPr lang="ka-GE" sz="2000" dirty="0" smtClean="0"/>
              <a:t>შეთანხმებები საშიში ნივთიერებების გადაზიდვების შესახებ</a:t>
            </a:r>
            <a:r>
              <a:rPr lang="pl-PL" sz="2000" dirty="0" smtClean="0"/>
              <a:t>: </a:t>
            </a:r>
            <a:r>
              <a:rPr lang="pl-PL" sz="2000" dirty="0"/>
              <a:t>ADR, RID, IATA, IMDG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3C83CA1-1DE4-4E9F-97F3-4B734902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300CB3D4-3A01-4A65-BC11-391385D7C540}"/>
              </a:ext>
            </a:extLst>
          </p:cNvPr>
          <p:cNvSpPr/>
          <p:nvPr/>
        </p:nvSpPr>
        <p:spPr>
          <a:xfrm>
            <a:off x="539552" y="6044673"/>
            <a:ext cx="606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00B050"/>
                </a:solidFill>
              </a:rPr>
              <a:t>ინფორმაცია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dirty="0" smtClean="0">
                <a:solidFill>
                  <a:srgbClr val="00B050"/>
                </a:solidFill>
              </a:rPr>
              <a:t>მე-14 ნაწილამდე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875E3EB9-F9C0-4516-97EA-711EB5FDB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36123"/>
            <a:ext cx="8892480" cy="46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თავი </a:t>
            </a:r>
            <a:r>
              <a:rPr lang="cs-CZ" dirty="0" smtClean="0"/>
              <a:t>F5 </a:t>
            </a:r>
            <a:r>
              <a:rPr lang="cs-CZ" dirty="0"/>
              <a:t>– </a:t>
            </a:r>
            <a:r>
              <a:rPr lang="ka-GE" dirty="0" smtClean="0"/>
              <a:t>პირველი დახმარება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57200" y="5581746"/>
            <a:ext cx="787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dirty="0">
                <a:solidFill>
                  <a:srgbClr val="00B050"/>
                </a:solidFill>
              </a:rPr>
              <a:t>ინფორმაცია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ka-GE" sz="2400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sz="2400" dirty="0" smtClean="0">
                <a:solidFill>
                  <a:srgbClr val="00B050"/>
                </a:solidFill>
              </a:rPr>
              <a:t>მე-4 ნაწილამდე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1EB858AF-05B8-4679-8E94-971CE53E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04" y="980728"/>
            <a:ext cx="8229600" cy="4316072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ნივთიერების </a:t>
            </a:r>
            <a:r>
              <a:rPr lang="ka-GE" sz="2800" dirty="0"/>
              <a:t>ზემოქმედების </a:t>
            </a:r>
            <a:r>
              <a:rPr lang="ka-GE" sz="2800" dirty="0" smtClean="0"/>
              <a:t>შედეგად</a:t>
            </a:r>
            <a:r>
              <a:rPr lang="ka-GE" sz="2800" dirty="0"/>
              <a:t> ჯანმრთელობის საფრთხის აღწერა </a:t>
            </a:r>
            <a:endParaRPr lang="ka-GE" sz="2800" dirty="0" smtClean="0"/>
          </a:p>
          <a:p>
            <a:pPr marL="0" indent="0">
              <a:buNone/>
            </a:pPr>
            <a:endParaRPr lang="ka-GE" sz="2800" dirty="0"/>
          </a:p>
          <a:p>
            <a:r>
              <a:rPr lang="ka-GE" sz="2800" dirty="0"/>
              <a:t>ყველაზე მნიშვნელოვანი </a:t>
            </a:r>
            <a:r>
              <a:rPr lang="ka-GE" sz="2800" dirty="0" smtClean="0"/>
              <a:t>სიმპტომები</a:t>
            </a:r>
          </a:p>
          <a:p>
            <a:pPr marL="0" indent="0">
              <a:buNone/>
            </a:pPr>
            <a:endParaRPr lang="ka-GE" sz="2800" dirty="0"/>
          </a:p>
          <a:p>
            <a:r>
              <a:rPr lang="ka-GE" sz="2800" dirty="0" smtClean="0"/>
              <a:t>დახმარების ინსტრუქცია </a:t>
            </a:r>
            <a:r>
              <a:rPr lang="ka-GE" sz="2800" dirty="0"/>
              <a:t>ექიმის </a:t>
            </a:r>
            <a:r>
              <a:rPr lang="ka-GE" sz="2800" dirty="0" smtClean="0"/>
              <a:t>მოსვლამდე </a:t>
            </a:r>
            <a:r>
              <a:rPr lang="ka-GE" sz="2800" dirty="0"/>
              <a:t>(რომელსაც შეუძლია </a:t>
            </a:r>
            <a:r>
              <a:rPr lang="ka-GE" sz="2800" dirty="0" smtClean="0"/>
              <a:t>შემდგომ ტოქსიკოლოგიურ </a:t>
            </a:r>
            <a:r>
              <a:rPr lang="ka-GE" sz="2800" dirty="0"/>
              <a:t>საინფორმაციო </a:t>
            </a:r>
            <a:r>
              <a:rPr lang="ka-GE" sz="2800" dirty="0" smtClean="0"/>
              <a:t>ცენტრს </a:t>
            </a:r>
            <a:r>
              <a:rPr lang="ka-GE" sz="2800" dirty="0"/>
              <a:t>მიმართოს </a:t>
            </a:r>
            <a:r>
              <a:rPr lang="ka-GE" sz="2800" dirty="0" smtClean="0"/>
              <a:t>კონსულტაციისთვის)</a:t>
            </a:r>
            <a:endParaRPr lang="cs-CZ" sz="280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0AB1BDD-AE82-4F8A-A44B-83CDA153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42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75240" cy="1008112"/>
          </a:xfrm>
        </p:spPr>
        <p:txBody>
          <a:bodyPr/>
          <a:lstStyle/>
          <a:p>
            <a:pPr algn="ctr"/>
            <a:r>
              <a:rPr lang="ka-GE" dirty="0" smtClean="0"/>
              <a:t>თავი </a:t>
            </a:r>
            <a:r>
              <a:rPr lang="cs-CZ" dirty="0" smtClean="0"/>
              <a:t>F6 – T</a:t>
            </a:r>
            <a:r>
              <a:rPr lang="ka-GE" dirty="0" smtClean="0"/>
              <a:t>ტოქსიკოლოგიური და ეკოტოქსიკოლოგიური ინფორმაცია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1207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ka-GE" dirty="0" smtClean="0">
                <a:solidFill>
                  <a:srgbClr val="00B050"/>
                </a:solidFill>
              </a:rPr>
              <a:t>ინფორმაცია უსაფრთხოების ბარათის მე-</a:t>
            </a:r>
            <a:r>
              <a:rPr lang="cs-CZ" dirty="0" smtClean="0">
                <a:solidFill>
                  <a:srgbClr val="00B050"/>
                </a:solidFill>
              </a:rPr>
              <a:t>11 </a:t>
            </a:r>
            <a:r>
              <a:rPr lang="ka-GE" dirty="0">
                <a:solidFill>
                  <a:srgbClr val="00B050"/>
                </a:solidFill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და მე-</a:t>
            </a:r>
            <a:r>
              <a:rPr lang="cs-CZ" dirty="0" smtClean="0">
                <a:solidFill>
                  <a:srgbClr val="00B050"/>
                </a:solidFill>
              </a:rPr>
              <a:t>1</a:t>
            </a:r>
            <a:r>
              <a:rPr lang="ka-GE" dirty="0" smtClean="0">
                <a:solidFill>
                  <a:srgbClr val="00B050"/>
                </a:solidFill>
              </a:rPr>
              <a:t>2 ნაწილამდე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dirty="0"/>
              <a:t>Akutní a chronická toxicita</a:t>
            </a: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7597798" cy="4336156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640326" cy="3957536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CC7965D-F1E9-4792-A886-BA365D66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6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MEDIS-ALARM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საშიში </a:t>
            </a:r>
            <a:r>
              <a:rPr lang="ka-GE" sz="3200" dirty="0"/>
              <a:t>ქიმიკატების მონაცემთა ბაზა</a:t>
            </a:r>
          </a:p>
          <a:p>
            <a:r>
              <a:rPr lang="ka-GE" sz="3200" dirty="0" smtClean="0"/>
              <a:t>ფირმა </a:t>
            </a:r>
            <a:r>
              <a:rPr lang="en-US" sz="3200" dirty="0" err="1" smtClean="0"/>
              <a:t>Medistyl</a:t>
            </a:r>
            <a:r>
              <a:rPr lang="en-US" sz="3200" dirty="0" smtClean="0"/>
              <a:t>-</a:t>
            </a:r>
            <a:r>
              <a:rPr lang="ka-GE" sz="3200" dirty="0" smtClean="0"/>
              <a:t>ის პროდუქტი, ფირმის </a:t>
            </a:r>
            <a:r>
              <a:rPr lang="ka-GE" sz="3200" dirty="0"/>
              <a:t>არსებობის </a:t>
            </a:r>
            <a:r>
              <a:rPr lang="ka-GE" sz="3200" dirty="0" smtClean="0"/>
              <a:t>დასაწყისიდანვე (1991</a:t>
            </a:r>
            <a:r>
              <a:rPr lang="ka-GE" sz="3200" dirty="0"/>
              <a:t>)</a:t>
            </a:r>
          </a:p>
          <a:p>
            <a:pPr marL="0" indent="0">
              <a:buNone/>
            </a:pPr>
            <a:r>
              <a:rPr lang="ka-GE" sz="3200" dirty="0" smtClean="0"/>
              <a:t>	- </a:t>
            </a:r>
            <a:r>
              <a:rPr lang="ka-GE" sz="3000" dirty="0" smtClean="0">
                <a:solidFill>
                  <a:schemeClr val="tx1"/>
                </a:solidFill>
              </a:rPr>
              <a:t>დაარსდა </a:t>
            </a:r>
            <a:r>
              <a:rPr lang="cs-CZ" sz="3000" dirty="0" smtClean="0">
                <a:solidFill>
                  <a:schemeClr val="tx1"/>
                </a:solidFill>
              </a:rPr>
              <a:t>RID- </a:t>
            </a:r>
            <a:r>
              <a:rPr lang="ka-GE" sz="3000" dirty="0">
                <a:solidFill>
                  <a:schemeClr val="tx1"/>
                </a:solidFill>
              </a:rPr>
              <a:t>ის შეთანხმების </a:t>
            </a:r>
            <a:r>
              <a:rPr lang="ka-GE" sz="3000" dirty="0" smtClean="0">
                <a:solidFill>
                  <a:schemeClr val="tx1"/>
                </a:solidFill>
              </a:rPr>
              <a:t>საფუძველზე</a:t>
            </a:r>
            <a:r>
              <a:rPr lang="ka-GE" sz="3000" dirty="0">
                <a:solidFill>
                  <a:schemeClr val="tx1"/>
                </a:solidFill>
              </a:rPr>
              <a:t> ჩეხოსლოვაკიის </a:t>
            </a:r>
            <a:r>
              <a:rPr lang="ka-GE" sz="3000" dirty="0" smtClean="0">
                <a:solidFill>
                  <a:schemeClr val="tx1"/>
                </a:solidFill>
              </a:rPr>
              <a:t>რკინიგზისთვის</a:t>
            </a:r>
          </a:p>
          <a:p>
            <a:r>
              <a:rPr lang="ka-GE" sz="3000" dirty="0" smtClean="0">
                <a:solidFill>
                  <a:srgbClr val="0000CC"/>
                </a:solidFill>
              </a:rPr>
              <a:t> </a:t>
            </a:r>
            <a:r>
              <a:rPr lang="ka-GE" sz="3200" dirty="0" smtClean="0"/>
              <a:t>მოიცავს </a:t>
            </a:r>
            <a:r>
              <a:rPr lang="ka-GE" sz="3200" dirty="0"/>
              <a:t>10,000-ზე მეტ </a:t>
            </a:r>
            <a:r>
              <a:rPr lang="ka-GE" sz="3200" dirty="0" smtClean="0"/>
              <a:t>საშიშ </a:t>
            </a:r>
            <a:r>
              <a:rPr lang="ka-GE" sz="3200" dirty="0"/>
              <a:t>ნივთიერებას</a:t>
            </a:r>
            <a:endParaRPr lang="cs-CZ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CCB534B-5613-4723-8C3E-531CADAC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14" descr="logocr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6" y="5445224"/>
            <a:ext cx="3724276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133057" y="188640"/>
            <a:ext cx="1527175" cy="766762"/>
            <a:chOff x="4921" y="250"/>
            <a:chExt cx="589" cy="217"/>
          </a:xfrm>
        </p:grpSpPr>
        <p:sp>
          <p:nvSpPr>
            <p:cNvPr id="8" name="Freeform 31"/>
            <p:cNvSpPr>
              <a:spLocks noEditPoints="1"/>
            </p:cNvSpPr>
            <p:nvPr/>
          </p:nvSpPr>
          <p:spPr bwMode="auto">
            <a:xfrm>
              <a:off x="5015" y="250"/>
              <a:ext cx="265" cy="217"/>
            </a:xfrm>
            <a:custGeom>
              <a:avLst/>
              <a:gdLst>
                <a:gd name="T0" fmla="*/ 0 w 794"/>
                <a:gd name="T1" fmla="*/ 0 h 652"/>
                <a:gd name="T2" fmla="*/ 0 w 794"/>
                <a:gd name="T3" fmla="*/ 0 h 652"/>
                <a:gd name="T4" fmla="*/ 0 w 794"/>
                <a:gd name="T5" fmla="*/ 0 h 652"/>
                <a:gd name="T6" fmla="*/ 0 w 794"/>
                <a:gd name="T7" fmla="*/ 0 h 652"/>
                <a:gd name="T8" fmla="*/ 0 w 794"/>
                <a:gd name="T9" fmla="*/ 0 h 652"/>
                <a:gd name="T10" fmla="*/ 0 w 794"/>
                <a:gd name="T11" fmla="*/ 0 h 652"/>
                <a:gd name="T12" fmla="*/ 0 w 794"/>
                <a:gd name="T13" fmla="*/ 0 h 652"/>
                <a:gd name="T14" fmla="*/ 0 w 794"/>
                <a:gd name="T15" fmla="*/ 0 h 652"/>
                <a:gd name="T16" fmla="*/ 0 w 794"/>
                <a:gd name="T17" fmla="*/ 0 h 652"/>
                <a:gd name="T18" fmla="*/ 0 w 794"/>
                <a:gd name="T19" fmla="*/ 0 h 652"/>
                <a:gd name="T20" fmla="*/ 0 w 794"/>
                <a:gd name="T21" fmla="*/ 0 h 652"/>
                <a:gd name="T22" fmla="*/ 0 w 794"/>
                <a:gd name="T23" fmla="*/ 0 h 652"/>
                <a:gd name="T24" fmla="*/ 0 w 794"/>
                <a:gd name="T25" fmla="*/ 0 h 652"/>
                <a:gd name="T26" fmla="*/ 0 w 794"/>
                <a:gd name="T27" fmla="*/ 0 h 652"/>
                <a:gd name="T28" fmla="*/ 0 w 794"/>
                <a:gd name="T29" fmla="*/ 0 h 652"/>
                <a:gd name="T30" fmla="*/ 0 w 794"/>
                <a:gd name="T31" fmla="*/ 0 h 652"/>
                <a:gd name="T32" fmla="*/ 0 w 794"/>
                <a:gd name="T33" fmla="*/ 0 h 652"/>
                <a:gd name="T34" fmla="*/ 0 w 794"/>
                <a:gd name="T35" fmla="*/ 0 h 652"/>
                <a:gd name="T36" fmla="*/ 0 w 794"/>
                <a:gd name="T37" fmla="*/ 0 h 652"/>
                <a:gd name="T38" fmla="*/ 0 w 794"/>
                <a:gd name="T39" fmla="*/ 0 h 652"/>
                <a:gd name="T40" fmla="*/ 0 w 794"/>
                <a:gd name="T41" fmla="*/ 0 h 652"/>
                <a:gd name="T42" fmla="*/ 0 w 794"/>
                <a:gd name="T43" fmla="*/ 0 h 652"/>
                <a:gd name="T44" fmla="*/ 0 w 794"/>
                <a:gd name="T45" fmla="*/ 0 h 652"/>
                <a:gd name="T46" fmla="*/ 0 w 794"/>
                <a:gd name="T47" fmla="*/ 0 h 652"/>
                <a:gd name="T48" fmla="*/ 0 w 794"/>
                <a:gd name="T49" fmla="*/ 0 h 652"/>
                <a:gd name="T50" fmla="*/ 0 w 794"/>
                <a:gd name="T51" fmla="*/ 0 h 652"/>
                <a:gd name="T52" fmla="*/ 0 w 794"/>
                <a:gd name="T53" fmla="*/ 0 h 652"/>
                <a:gd name="T54" fmla="*/ 0 w 794"/>
                <a:gd name="T55" fmla="*/ 0 h 652"/>
                <a:gd name="T56" fmla="*/ 0 w 794"/>
                <a:gd name="T57" fmla="*/ 0 h 652"/>
                <a:gd name="T58" fmla="*/ 0 w 794"/>
                <a:gd name="T59" fmla="*/ 0 h 652"/>
                <a:gd name="T60" fmla="*/ 0 w 794"/>
                <a:gd name="T61" fmla="*/ 0 h 652"/>
                <a:gd name="T62" fmla="*/ 0 w 794"/>
                <a:gd name="T63" fmla="*/ 0 h 652"/>
                <a:gd name="T64" fmla="*/ 0 w 794"/>
                <a:gd name="T65" fmla="*/ 0 h 652"/>
                <a:gd name="T66" fmla="*/ 0 w 794"/>
                <a:gd name="T67" fmla="*/ 0 h 652"/>
                <a:gd name="T68" fmla="*/ 0 w 794"/>
                <a:gd name="T69" fmla="*/ 0 h 652"/>
                <a:gd name="T70" fmla="*/ 0 w 794"/>
                <a:gd name="T71" fmla="*/ 0 h 652"/>
                <a:gd name="T72" fmla="*/ 0 w 794"/>
                <a:gd name="T73" fmla="*/ 0 h 652"/>
                <a:gd name="T74" fmla="*/ 0 w 794"/>
                <a:gd name="T75" fmla="*/ 0 h 652"/>
                <a:gd name="T76" fmla="*/ 0 w 794"/>
                <a:gd name="T77" fmla="*/ 0 h 652"/>
                <a:gd name="T78" fmla="*/ 0 w 794"/>
                <a:gd name="T79" fmla="*/ 0 h 652"/>
                <a:gd name="T80" fmla="*/ 0 w 794"/>
                <a:gd name="T81" fmla="*/ 0 h 652"/>
                <a:gd name="T82" fmla="*/ 0 w 794"/>
                <a:gd name="T83" fmla="*/ 0 h 652"/>
                <a:gd name="T84" fmla="*/ 0 w 794"/>
                <a:gd name="T85" fmla="*/ 0 h 652"/>
                <a:gd name="T86" fmla="*/ 0 w 794"/>
                <a:gd name="T87" fmla="*/ 0 h 652"/>
                <a:gd name="T88" fmla="*/ 0 w 794"/>
                <a:gd name="T89" fmla="*/ 0 h 652"/>
                <a:gd name="T90" fmla="*/ 0 w 794"/>
                <a:gd name="T91" fmla="*/ 0 h 652"/>
                <a:gd name="T92" fmla="*/ 0 w 794"/>
                <a:gd name="T93" fmla="*/ 0 h 652"/>
                <a:gd name="T94" fmla="*/ 0 w 794"/>
                <a:gd name="T95" fmla="*/ 0 h 652"/>
                <a:gd name="T96" fmla="*/ 0 w 794"/>
                <a:gd name="T97" fmla="*/ 0 h 652"/>
                <a:gd name="T98" fmla="*/ 0 w 794"/>
                <a:gd name="T99" fmla="*/ 0 h 652"/>
                <a:gd name="T100" fmla="*/ 0 w 794"/>
                <a:gd name="T101" fmla="*/ 0 h 652"/>
                <a:gd name="T102" fmla="*/ 0 w 794"/>
                <a:gd name="T103" fmla="*/ 0 h 652"/>
                <a:gd name="T104" fmla="*/ 0 w 794"/>
                <a:gd name="T105" fmla="*/ 0 h 652"/>
                <a:gd name="T106" fmla="*/ 0 w 794"/>
                <a:gd name="T107" fmla="*/ 0 h 652"/>
                <a:gd name="T108" fmla="*/ 0 w 794"/>
                <a:gd name="T109" fmla="*/ 0 h 652"/>
                <a:gd name="T110" fmla="*/ 0 w 794"/>
                <a:gd name="T111" fmla="*/ 0 h 652"/>
                <a:gd name="T112" fmla="*/ 0 w 794"/>
                <a:gd name="T113" fmla="*/ 0 h 652"/>
                <a:gd name="T114" fmla="*/ 0 w 794"/>
                <a:gd name="T115" fmla="*/ 0 h 652"/>
                <a:gd name="T116" fmla="*/ 0 w 794"/>
                <a:gd name="T117" fmla="*/ 0 h 652"/>
                <a:gd name="T118" fmla="*/ 0 w 794"/>
                <a:gd name="T119" fmla="*/ 0 h 652"/>
                <a:gd name="T120" fmla="*/ 0 w 794"/>
                <a:gd name="T121" fmla="*/ 0 h 652"/>
                <a:gd name="T122" fmla="*/ 0 w 794"/>
                <a:gd name="T123" fmla="*/ 0 h 652"/>
                <a:gd name="T124" fmla="*/ 0 w 794"/>
                <a:gd name="T125" fmla="*/ 0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4"/>
                <a:gd name="T190" fmla="*/ 0 h 652"/>
                <a:gd name="T191" fmla="*/ 794 w 794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4" h="652">
                  <a:moveTo>
                    <a:pt x="0" y="0"/>
                  </a:moveTo>
                  <a:lnTo>
                    <a:pt x="794" y="0"/>
                  </a:lnTo>
                  <a:lnTo>
                    <a:pt x="794" y="652"/>
                  </a:lnTo>
                  <a:lnTo>
                    <a:pt x="0" y="652"/>
                  </a:lnTo>
                  <a:lnTo>
                    <a:pt x="0" y="0"/>
                  </a:lnTo>
                  <a:close/>
                  <a:moveTo>
                    <a:pt x="637" y="201"/>
                  </a:moveTo>
                  <a:lnTo>
                    <a:pt x="642" y="203"/>
                  </a:lnTo>
                  <a:lnTo>
                    <a:pt x="647" y="204"/>
                  </a:lnTo>
                  <a:lnTo>
                    <a:pt x="652" y="207"/>
                  </a:lnTo>
                  <a:lnTo>
                    <a:pt x="656" y="211"/>
                  </a:lnTo>
                  <a:lnTo>
                    <a:pt x="660" y="217"/>
                  </a:lnTo>
                  <a:lnTo>
                    <a:pt x="665" y="223"/>
                  </a:lnTo>
                  <a:lnTo>
                    <a:pt x="668" y="230"/>
                  </a:lnTo>
                  <a:lnTo>
                    <a:pt x="671" y="238"/>
                  </a:lnTo>
                  <a:lnTo>
                    <a:pt x="677" y="257"/>
                  </a:lnTo>
                  <a:lnTo>
                    <a:pt x="680" y="278"/>
                  </a:lnTo>
                  <a:lnTo>
                    <a:pt x="682" y="303"/>
                  </a:lnTo>
                  <a:lnTo>
                    <a:pt x="683" y="330"/>
                  </a:lnTo>
                  <a:lnTo>
                    <a:pt x="683" y="359"/>
                  </a:lnTo>
                  <a:lnTo>
                    <a:pt x="682" y="387"/>
                  </a:lnTo>
                  <a:lnTo>
                    <a:pt x="679" y="414"/>
                  </a:lnTo>
                  <a:lnTo>
                    <a:pt x="675" y="439"/>
                  </a:lnTo>
                  <a:lnTo>
                    <a:pt x="672" y="450"/>
                  </a:lnTo>
                  <a:lnTo>
                    <a:pt x="669" y="461"/>
                  </a:lnTo>
                  <a:lnTo>
                    <a:pt x="666" y="469"/>
                  </a:lnTo>
                  <a:lnTo>
                    <a:pt x="661" y="477"/>
                  </a:lnTo>
                  <a:lnTo>
                    <a:pt x="656" y="483"/>
                  </a:lnTo>
                  <a:lnTo>
                    <a:pt x="651" y="488"/>
                  </a:lnTo>
                  <a:lnTo>
                    <a:pt x="644" y="491"/>
                  </a:lnTo>
                  <a:lnTo>
                    <a:pt x="637" y="492"/>
                  </a:lnTo>
                  <a:lnTo>
                    <a:pt x="631" y="491"/>
                  </a:lnTo>
                  <a:lnTo>
                    <a:pt x="628" y="490"/>
                  </a:lnTo>
                  <a:lnTo>
                    <a:pt x="624" y="489"/>
                  </a:lnTo>
                  <a:lnTo>
                    <a:pt x="619" y="487"/>
                  </a:lnTo>
                  <a:lnTo>
                    <a:pt x="613" y="481"/>
                  </a:lnTo>
                  <a:lnTo>
                    <a:pt x="607" y="474"/>
                  </a:lnTo>
                  <a:lnTo>
                    <a:pt x="603" y="465"/>
                  </a:lnTo>
                  <a:lnTo>
                    <a:pt x="600" y="454"/>
                  </a:lnTo>
                  <a:lnTo>
                    <a:pt x="597" y="442"/>
                  </a:lnTo>
                  <a:lnTo>
                    <a:pt x="594" y="430"/>
                  </a:lnTo>
                  <a:lnTo>
                    <a:pt x="591" y="403"/>
                  </a:lnTo>
                  <a:lnTo>
                    <a:pt x="590" y="375"/>
                  </a:lnTo>
                  <a:lnTo>
                    <a:pt x="589" y="349"/>
                  </a:lnTo>
                  <a:lnTo>
                    <a:pt x="590" y="326"/>
                  </a:lnTo>
                  <a:lnTo>
                    <a:pt x="590" y="303"/>
                  </a:lnTo>
                  <a:lnTo>
                    <a:pt x="591" y="281"/>
                  </a:lnTo>
                  <a:lnTo>
                    <a:pt x="594" y="260"/>
                  </a:lnTo>
                  <a:lnTo>
                    <a:pt x="598" y="241"/>
                  </a:lnTo>
                  <a:lnTo>
                    <a:pt x="601" y="233"/>
                  </a:lnTo>
                  <a:lnTo>
                    <a:pt x="604" y="225"/>
                  </a:lnTo>
                  <a:lnTo>
                    <a:pt x="609" y="219"/>
                  </a:lnTo>
                  <a:lnTo>
                    <a:pt x="613" y="212"/>
                  </a:lnTo>
                  <a:lnTo>
                    <a:pt x="617" y="208"/>
                  </a:lnTo>
                  <a:lnTo>
                    <a:pt x="623" y="205"/>
                  </a:lnTo>
                  <a:lnTo>
                    <a:pt x="629" y="203"/>
                  </a:lnTo>
                  <a:lnTo>
                    <a:pt x="637" y="201"/>
                  </a:lnTo>
                  <a:close/>
                  <a:moveTo>
                    <a:pt x="524" y="335"/>
                  </a:moveTo>
                  <a:lnTo>
                    <a:pt x="524" y="357"/>
                  </a:lnTo>
                  <a:lnTo>
                    <a:pt x="525" y="378"/>
                  </a:lnTo>
                  <a:lnTo>
                    <a:pt x="529" y="396"/>
                  </a:lnTo>
                  <a:lnTo>
                    <a:pt x="532" y="413"/>
                  </a:lnTo>
                  <a:lnTo>
                    <a:pt x="537" y="429"/>
                  </a:lnTo>
                  <a:lnTo>
                    <a:pt x="544" y="444"/>
                  </a:lnTo>
                  <a:lnTo>
                    <a:pt x="550" y="457"/>
                  </a:lnTo>
                  <a:lnTo>
                    <a:pt x="559" y="469"/>
                  </a:lnTo>
                  <a:lnTo>
                    <a:pt x="567" y="480"/>
                  </a:lnTo>
                  <a:lnTo>
                    <a:pt x="576" y="490"/>
                  </a:lnTo>
                  <a:lnTo>
                    <a:pt x="586" y="497"/>
                  </a:lnTo>
                  <a:lnTo>
                    <a:pt x="596" y="504"/>
                  </a:lnTo>
                  <a:lnTo>
                    <a:pt x="605" y="509"/>
                  </a:lnTo>
                  <a:lnTo>
                    <a:pt x="616" y="513"/>
                  </a:lnTo>
                  <a:lnTo>
                    <a:pt x="626" y="515"/>
                  </a:lnTo>
                  <a:lnTo>
                    <a:pt x="637" y="516"/>
                  </a:lnTo>
                  <a:lnTo>
                    <a:pt x="647" y="515"/>
                  </a:lnTo>
                  <a:lnTo>
                    <a:pt x="659" y="511"/>
                  </a:lnTo>
                  <a:lnTo>
                    <a:pt x="670" y="507"/>
                  </a:lnTo>
                  <a:lnTo>
                    <a:pt x="681" y="501"/>
                  </a:lnTo>
                  <a:lnTo>
                    <a:pt x="691" y="493"/>
                  </a:lnTo>
                  <a:lnTo>
                    <a:pt x="700" y="484"/>
                  </a:lnTo>
                  <a:lnTo>
                    <a:pt x="709" y="474"/>
                  </a:lnTo>
                  <a:lnTo>
                    <a:pt x="717" y="462"/>
                  </a:lnTo>
                  <a:lnTo>
                    <a:pt x="724" y="449"/>
                  </a:lnTo>
                  <a:lnTo>
                    <a:pt x="731" y="435"/>
                  </a:lnTo>
                  <a:lnTo>
                    <a:pt x="736" y="420"/>
                  </a:lnTo>
                  <a:lnTo>
                    <a:pt x="741" y="405"/>
                  </a:lnTo>
                  <a:lnTo>
                    <a:pt x="745" y="388"/>
                  </a:lnTo>
                  <a:lnTo>
                    <a:pt x="747" y="371"/>
                  </a:lnTo>
                  <a:lnTo>
                    <a:pt x="748" y="354"/>
                  </a:lnTo>
                  <a:lnTo>
                    <a:pt x="748" y="335"/>
                  </a:lnTo>
                  <a:lnTo>
                    <a:pt x="747" y="319"/>
                  </a:lnTo>
                  <a:lnTo>
                    <a:pt x="745" y="303"/>
                  </a:lnTo>
                  <a:lnTo>
                    <a:pt x="742" y="288"/>
                  </a:lnTo>
                  <a:lnTo>
                    <a:pt x="738" y="273"/>
                  </a:lnTo>
                  <a:lnTo>
                    <a:pt x="733" y="260"/>
                  </a:lnTo>
                  <a:lnTo>
                    <a:pt x="726" y="247"/>
                  </a:lnTo>
                  <a:lnTo>
                    <a:pt x="720" y="235"/>
                  </a:lnTo>
                  <a:lnTo>
                    <a:pt x="712" y="224"/>
                  </a:lnTo>
                  <a:lnTo>
                    <a:pt x="704" y="214"/>
                  </a:lnTo>
                  <a:lnTo>
                    <a:pt x="695" y="206"/>
                  </a:lnTo>
                  <a:lnTo>
                    <a:pt x="686" y="198"/>
                  </a:lnTo>
                  <a:lnTo>
                    <a:pt x="677" y="192"/>
                  </a:lnTo>
                  <a:lnTo>
                    <a:pt x="667" y="187"/>
                  </a:lnTo>
                  <a:lnTo>
                    <a:pt x="656" y="183"/>
                  </a:lnTo>
                  <a:lnTo>
                    <a:pt x="646" y="181"/>
                  </a:lnTo>
                  <a:lnTo>
                    <a:pt x="637" y="181"/>
                  </a:lnTo>
                  <a:lnTo>
                    <a:pt x="623" y="181"/>
                  </a:lnTo>
                  <a:lnTo>
                    <a:pt x="611" y="184"/>
                  </a:lnTo>
                  <a:lnTo>
                    <a:pt x="599" y="189"/>
                  </a:lnTo>
                  <a:lnTo>
                    <a:pt x="588" y="194"/>
                  </a:lnTo>
                  <a:lnTo>
                    <a:pt x="578" y="200"/>
                  </a:lnTo>
                  <a:lnTo>
                    <a:pt x="570" y="208"/>
                  </a:lnTo>
                  <a:lnTo>
                    <a:pt x="561" y="218"/>
                  </a:lnTo>
                  <a:lnTo>
                    <a:pt x="553" y="227"/>
                  </a:lnTo>
                  <a:lnTo>
                    <a:pt x="547" y="239"/>
                  </a:lnTo>
                  <a:lnTo>
                    <a:pt x="542" y="251"/>
                  </a:lnTo>
                  <a:lnTo>
                    <a:pt x="536" y="264"/>
                  </a:lnTo>
                  <a:lnTo>
                    <a:pt x="533" y="277"/>
                  </a:lnTo>
                  <a:lnTo>
                    <a:pt x="530" y="291"/>
                  </a:lnTo>
                  <a:lnTo>
                    <a:pt x="526" y="306"/>
                  </a:lnTo>
                  <a:lnTo>
                    <a:pt x="525" y="320"/>
                  </a:lnTo>
                  <a:lnTo>
                    <a:pt x="524" y="335"/>
                  </a:lnTo>
                  <a:close/>
                  <a:moveTo>
                    <a:pt x="281" y="132"/>
                  </a:moveTo>
                  <a:lnTo>
                    <a:pt x="281" y="104"/>
                  </a:lnTo>
                  <a:lnTo>
                    <a:pt x="279" y="81"/>
                  </a:lnTo>
                  <a:lnTo>
                    <a:pt x="278" y="76"/>
                  </a:lnTo>
                  <a:lnTo>
                    <a:pt x="277" y="72"/>
                  </a:lnTo>
                  <a:lnTo>
                    <a:pt x="275" y="69"/>
                  </a:lnTo>
                  <a:lnTo>
                    <a:pt x="273" y="65"/>
                  </a:lnTo>
                  <a:lnTo>
                    <a:pt x="269" y="63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58" y="62"/>
                  </a:lnTo>
                  <a:lnTo>
                    <a:pt x="258" y="46"/>
                  </a:lnTo>
                  <a:lnTo>
                    <a:pt x="347" y="46"/>
                  </a:lnTo>
                  <a:lnTo>
                    <a:pt x="347" y="335"/>
                  </a:lnTo>
                  <a:lnTo>
                    <a:pt x="404" y="254"/>
                  </a:lnTo>
                  <a:lnTo>
                    <a:pt x="410" y="247"/>
                  </a:lnTo>
                  <a:lnTo>
                    <a:pt x="413" y="238"/>
                  </a:lnTo>
                  <a:lnTo>
                    <a:pt x="414" y="231"/>
                  </a:lnTo>
                  <a:lnTo>
                    <a:pt x="414" y="223"/>
                  </a:lnTo>
                  <a:lnTo>
                    <a:pt x="413" y="219"/>
                  </a:lnTo>
                  <a:lnTo>
                    <a:pt x="411" y="217"/>
                  </a:lnTo>
                  <a:lnTo>
                    <a:pt x="409" y="213"/>
                  </a:lnTo>
                  <a:lnTo>
                    <a:pt x="407" y="211"/>
                  </a:lnTo>
                  <a:lnTo>
                    <a:pt x="403" y="209"/>
                  </a:lnTo>
                  <a:lnTo>
                    <a:pt x="399" y="208"/>
                  </a:lnTo>
                  <a:lnTo>
                    <a:pt x="395" y="207"/>
                  </a:lnTo>
                  <a:lnTo>
                    <a:pt x="388" y="206"/>
                  </a:lnTo>
                  <a:lnTo>
                    <a:pt x="388" y="190"/>
                  </a:lnTo>
                  <a:lnTo>
                    <a:pt x="493" y="190"/>
                  </a:lnTo>
                  <a:lnTo>
                    <a:pt x="493" y="206"/>
                  </a:lnTo>
                  <a:lnTo>
                    <a:pt x="483" y="209"/>
                  </a:lnTo>
                  <a:lnTo>
                    <a:pt x="476" y="212"/>
                  </a:lnTo>
                  <a:lnTo>
                    <a:pt x="468" y="217"/>
                  </a:lnTo>
                  <a:lnTo>
                    <a:pt x="463" y="221"/>
                  </a:lnTo>
                  <a:lnTo>
                    <a:pt x="452" y="231"/>
                  </a:lnTo>
                  <a:lnTo>
                    <a:pt x="442" y="238"/>
                  </a:lnTo>
                  <a:lnTo>
                    <a:pt x="404" y="292"/>
                  </a:lnTo>
                  <a:lnTo>
                    <a:pt x="478" y="443"/>
                  </a:lnTo>
                  <a:lnTo>
                    <a:pt x="484" y="455"/>
                  </a:lnTo>
                  <a:lnTo>
                    <a:pt x="491" y="467"/>
                  </a:lnTo>
                  <a:lnTo>
                    <a:pt x="494" y="473"/>
                  </a:lnTo>
                  <a:lnTo>
                    <a:pt x="498" y="476"/>
                  </a:lnTo>
                  <a:lnTo>
                    <a:pt x="504" y="479"/>
                  </a:lnTo>
                  <a:lnTo>
                    <a:pt x="509" y="480"/>
                  </a:lnTo>
                  <a:lnTo>
                    <a:pt x="509" y="500"/>
                  </a:lnTo>
                  <a:lnTo>
                    <a:pt x="397" y="500"/>
                  </a:lnTo>
                  <a:lnTo>
                    <a:pt x="397" y="487"/>
                  </a:lnTo>
                  <a:lnTo>
                    <a:pt x="401" y="486"/>
                  </a:lnTo>
                  <a:lnTo>
                    <a:pt x="405" y="486"/>
                  </a:lnTo>
                  <a:lnTo>
                    <a:pt x="409" y="483"/>
                  </a:lnTo>
                  <a:lnTo>
                    <a:pt x="411" y="482"/>
                  </a:lnTo>
                  <a:lnTo>
                    <a:pt x="413" y="480"/>
                  </a:lnTo>
                  <a:lnTo>
                    <a:pt x="414" y="478"/>
                  </a:lnTo>
                  <a:lnTo>
                    <a:pt x="414" y="475"/>
                  </a:lnTo>
                  <a:lnTo>
                    <a:pt x="414" y="471"/>
                  </a:lnTo>
                  <a:lnTo>
                    <a:pt x="413" y="464"/>
                  </a:lnTo>
                  <a:lnTo>
                    <a:pt x="410" y="456"/>
                  </a:lnTo>
                  <a:lnTo>
                    <a:pt x="405" y="448"/>
                  </a:lnTo>
                  <a:lnTo>
                    <a:pt x="400" y="438"/>
                  </a:lnTo>
                  <a:lnTo>
                    <a:pt x="359" y="352"/>
                  </a:lnTo>
                  <a:lnTo>
                    <a:pt x="347" y="367"/>
                  </a:lnTo>
                  <a:lnTo>
                    <a:pt x="347" y="426"/>
                  </a:lnTo>
                  <a:lnTo>
                    <a:pt x="347" y="441"/>
                  </a:lnTo>
                  <a:lnTo>
                    <a:pt x="347" y="453"/>
                  </a:lnTo>
                  <a:lnTo>
                    <a:pt x="349" y="463"/>
                  </a:lnTo>
                  <a:lnTo>
                    <a:pt x="350" y="470"/>
                  </a:lnTo>
                  <a:lnTo>
                    <a:pt x="354" y="476"/>
                  </a:lnTo>
                  <a:lnTo>
                    <a:pt x="358" y="480"/>
                  </a:lnTo>
                  <a:lnTo>
                    <a:pt x="363" y="483"/>
                  </a:lnTo>
                  <a:lnTo>
                    <a:pt x="370" y="487"/>
                  </a:lnTo>
                  <a:lnTo>
                    <a:pt x="370" y="500"/>
                  </a:lnTo>
                  <a:lnTo>
                    <a:pt x="261" y="500"/>
                  </a:lnTo>
                  <a:lnTo>
                    <a:pt x="261" y="487"/>
                  </a:lnTo>
                  <a:lnTo>
                    <a:pt x="265" y="484"/>
                  </a:lnTo>
                  <a:lnTo>
                    <a:pt x="268" y="483"/>
                  </a:lnTo>
                  <a:lnTo>
                    <a:pt x="272" y="481"/>
                  </a:lnTo>
                  <a:lnTo>
                    <a:pt x="274" y="478"/>
                  </a:lnTo>
                  <a:lnTo>
                    <a:pt x="278" y="473"/>
                  </a:lnTo>
                  <a:lnTo>
                    <a:pt x="280" y="464"/>
                  </a:lnTo>
                  <a:lnTo>
                    <a:pt x="281" y="441"/>
                  </a:lnTo>
                  <a:lnTo>
                    <a:pt x="281" y="410"/>
                  </a:lnTo>
                  <a:lnTo>
                    <a:pt x="281" y="132"/>
                  </a:lnTo>
                  <a:close/>
                  <a:moveTo>
                    <a:pt x="181" y="309"/>
                  </a:moveTo>
                  <a:lnTo>
                    <a:pt x="115" y="309"/>
                  </a:lnTo>
                  <a:lnTo>
                    <a:pt x="116" y="284"/>
                  </a:lnTo>
                  <a:lnTo>
                    <a:pt x="118" y="261"/>
                  </a:lnTo>
                  <a:lnTo>
                    <a:pt x="120" y="244"/>
                  </a:lnTo>
                  <a:lnTo>
                    <a:pt x="124" y="228"/>
                  </a:lnTo>
                  <a:lnTo>
                    <a:pt x="125" y="223"/>
                  </a:lnTo>
                  <a:lnTo>
                    <a:pt x="127" y="218"/>
                  </a:lnTo>
                  <a:lnTo>
                    <a:pt x="130" y="213"/>
                  </a:lnTo>
                  <a:lnTo>
                    <a:pt x="133" y="210"/>
                  </a:lnTo>
                  <a:lnTo>
                    <a:pt x="137" y="207"/>
                  </a:lnTo>
                  <a:lnTo>
                    <a:pt x="140" y="205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3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3" y="216"/>
                  </a:lnTo>
                  <a:lnTo>
                    <a:pt x="177" y="222"/>
                  </a:lnTo>
                  <a:lnTo>
                    <a:pt x="179" y="230"/>
                  </a:lnTo>
                  <a:lnTo>
                    <a:pt x="180" y="237"/>
                  </a:lnTo>
                  <a:lnTo>
                    <a:pt x="182" y="254"/>
                  </a:lnTo>
                  <a:lnTo>
                    <a:pt x="183" y="274"/>
                  </a:lnTo>
                  <a:lnTo>
                    <a:pt x="182" y="292"/>
                  </a:lnTo>
                  <a:lnTo>
                    <a:pt x="181" y="309"/>
                  </a:lnTo>
                  <a:close/>
                  <a:moveTo>
                    <a:pt x="64" y="245"/>
                  </a:moveTo>
                  <a:lnTo>
                    <a:pt x="60" y="259"/>
                  </a:lnTo>
                  <a:lnTo>
                    <a:pt x="56" y="274"/>
                  </a:lnTo>
                  <a:lnTo>
                    <a:pt x="52" y="288"/>
                  </a:lnTo>
                  <a:lnTo>
                    <a:pt x="50" y="303"/>
                  </a:lnTo>
                  <a:lnTo>
                    <a:pt x="49" y="317"/>
                  </a:lnTo>
                  <a:lnTo>
                    <a:pt x="48" y="332"/>
                  </a:lnTo>
                  <a:lnTo>
                    <a:pt x="47" y="347"/>
                  </a:lnTo>
                  <a:lnTo>
                    <a:pt x="48" y="361"/>
                  </a:lnTo>
                  <a:lnTo>
                    <a:pt x="49" y="375"/>
                  </a:lnTo>
                  <a:lnTo>
                    <a:pt x="50" y="389"/>
                  </a:lnTo>
                  <a:lnTo>
                    <a:pt x="52" y="402"/>
                  </a:lnTo>
                  <a:lnTo>
                    <a:pt x="56" y="415"/>
                  </a:lnTo>
                  <a:lnTo>
                    <a:pt x="59" y="427"/>
                  </a:lnTo>
                  <a:lnTo>
                    <a:pt x="63" y="438"/>
                  </a:lnTo>
                  <a:lnTo>
                    <a:pt x="67" y="449"/>
                  </a:lnTo>
                  <a:lnTo>
                    <a:pt x="72" y="459"/>
                  </a:lnTo>
                  <a:lnTo>
                    <a:pt x="80" y="473"/>
                  </a:lnTo>
                  <a:lnTo>
                    <a:pt x="90" y="484"/>
                  </a:lnTo>
                  <a:lnTo>
                    <a:pt x="100" y="493"/>
                  </a:lnTo>
                  <a:lnTo>
                    <a:pt x="111" y="501"/>
                  </a:lnTo>
                  <a:lnTo>
                    <a:pt x="121" y="506"/>
                  </a:lnTo>
                  <a:lnTo>
                    <a:pt x="133" y="509"/>
                  </a:lnTo>
                  <a:lnTo>
                    <a:pt x="145" y="511"/>
                  </a:lnTo>
                  <a:lnTo>
                    <a:pt x="157" y="510"/>
                  </a:lnTo>
                  <a:lnTo>
                    <a:pt x="169" y="507"/>
                  </a:lnTo>
                  <a:lnTo>
                    <a:pt x="181" y="503"/>
                  </a:lnTo>
                  <a:lnTo>
                    <a:pt x="193" y="496"/>
                  </a:lnTo>
                  <a:lnTo>
                    <a:pt x="204" y="487"/>
                  </a:lnTo>
                  <a:lnTo>
                    <a:pt x="214" y="476"/>
                  </a:lnTo>
                  <a:lnTo>
                    <a:pt x="225" y="464"/>
                  </a:lnTo>
                  <a:lnTo>
                    <a:pt x="234" y="449"/>
                  </a:lnTo>
                  <a:lnTo>
                    <a:pt x="242" y="432"/>
                  </a:lnTo>
                  <a:lnTo>
                    <a:pt x="231" y="422"/>
                  </a:lnTo>
                  <a:lnTo>
                    <a:pt x="218" y="436"/>
                  </a:lnTo>
                  <a:lnTo>
                    <a:pt x="205" y="447"/>
                  </a:lnTo>
                  <a:lnTo>
                    <a:pt x="198" y="450"/>
                  </a:lnTo>
                  <a:lnTo>
                    <a:pt x="193" y="453"/>
                  </a:lnTo>
                  <a:lnTo>
                    <a:pt x="187" y="456"/>
                  </a:lnTo>
                  <a:lnTo>
                    <a:pt x="182" y="457"/>
                  </a:lnTo>
                  <a:lnTo>
                    <a:pt x="177" y="459"/>
                  </a:lnTo>
                  <a:lnTo>
                    <a:pt x="172" y="460"/>
                  </a:lnTo>
                  <a:lnTo>
                    <a:pt x="167" y="459"/>
                  </a:lnTo>
                  <a:lnTo>
                    <a:pt x="162" y="459"/>
                  </a:lnTo>
                  <a:lnTo>
                    <a:pt x="158" y="456"/>
                  </a:lnTo>
                  <a:lnTo>
                    <a:pt x="154" y="454"/>
                  </a:lnTo>
                  <a:lnTo>
                    <a:pt x="150" y="452"/>
                  </a:lnTo>
                  <a:lnTo>
                    <a:pt x="146" y="448"/>
                  </a:lnTo>
                  <a:lnTo>
                    <a:pt x="140" y="440"/>
                  </a:lnTo>
                  <a:lnTo>
                    <a:pt x="133" y="429"/>
                  </a:lnTo>
                  <a:lnTo>
                    <a:pt x="128" y="417"/>
                  </a:lnTo>
                  <a:lnTo>
                    <a:pt x="124" y="405"/>
                  </a:lnTo>
                  <a:lnTo>
                    <a:pt x="120" y="389"/>
                  </a:lnTo>
                  <a:lnTo>
                    <a:pt x="117" y="372"/>
                  </a:lnTo>
                  <a:lnTo>
                    <a:pt x="116" y="355"/>
                  </a:lnTo>
                  <a:lnTo>
                    <a:pt x="115" y="335"/>
                  </a:lnTo>
                  <a:lnTo>
                    <a:pt x="238" y="335"/>
                  </a:lnTo>
                  <a:lnTo>
                    <a:pt x="239" y="322"/>
                  </a:lnTo>
                  <a:lnTo>
                    <a:pt x="239" y="309"/>
                  </a:lnTo>
                  <a:lnTo>
                    <a:pt x="238" y="297"/>
                  </a:lnTo>
                  <a:lnTo>
                    <a:pt x="237" y="284"/>
                  </a:lnTo>
                  <a:lnTo>
                    <a:pt x="235" y="272"/>
                  </a:lnTo>
                  <a:lnTo>
                    <a:pt x="233" y="260"/>
                  </a:lnTo>
                  <a:lnTo>
                    <a:pt x="229" y="249"/>
                  </a:lnTo>
                  <a:lnTo>
                    <a:pt x="225" y="238"/>
                  </a:lnTo>
                  <a:lnTo>
                    <a:pt x="222" y="228"/>
                  </a:lnTo>
                  <a:lnTo>
                    <a:pt x="216" y="220"/>
                  </a:lnTo>
                  <a:lnTo>
                    <a:pt x="212" y="211"/>
                  </a:lnTo>
                  <a:lnTo>
                    <a:pt x="207" y="203"/>
                  </a:lnTo>
                  <a:lnTo>
                    <a:pt x="200" y="196"/>
                  </a:lnTo>
                  <a:lnTo>
                    <a:pt x="195" y="190"/>
                  </a:lnTo>
                  <a:lnTo>
                    <a:pt x="188" y="183"/>
                  </a:lnTo>
                  <a:lnTo>
                    <a:pt x="182" y="179"/>
                  </a:lnTo>
                  <a:lnTo>
                    <a:pt x="174" y="174"/>
                  </a:lnTo>
                  <a:lnTo>
                    <a:pt x="168" y="172"/>
                  </a:lnTo>
                  <a:lnTo>
                    <a:pt x="160" y="170"/>
                  </a:lnTo>
                  <a:lnTo>
                    <a:pt x="153" y="169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0" y="171"/>
                  </a:lnTo>
                  <a:lnTo>
                    <a:pt x="123" y="174"/>
                  </a:lnTo>
                  <a:lnTo>
                    <a:pt x="115" y="179"/>
                  </a:lnTo>
                  <a:lnTo>
                    <a:pt x="107" y="184"/>
                  </a:lnTo>
                  <a:lnTo>
                    <a:pt x="100" y="192"/>
                  </a:lnTo>
                  <a:lnTo>
                    <a:pt x="92" y="199"/>
                  </a:lnTo>
                  <a:lnTo>
                    <a:pt x="85" y="209"/>
                  </a:lnTo>
                  <a:lnTo>
                    <a:pt x="78" y="220"/>
                  </a:lnTo>
                  <a:lnTo>
                    <a:pt x="71" y="232"/>
                  </a:lnTo>
                  <a:lnTo>
                    <a:pt x="64" y="245"/>
                  </a:lnTo>
                  <a:close/>
                </a:path>
              </a:pathLst>
            </a:custGeom>
            <a:solidFill>
              <a:srgbClr val="135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4921" y="265"/>
              <a:ext cx="82" cy="157"/>
            </a:xfrm>
            <a:custGeom>
              <a:avLst/>
              <a:gdLst>
                <a:gd name="T0" fmla="*/ 0 w 245"/>
                <a:gd name="T1" fmla="*/ 0 h 471"/>
                <a:gd name="T2" fmla="*/ 0 w 245"/>
                <a:gd name="T3" fmla="*/ 0 h 471"/>
                <a:gd name="T4" fmla="*/ 0 w 245"/>
                <a:gd name="T5" fmla="*/ 0 h 471"/>
                <a:gd name="T6" fmla="*/ 0 w 245"/>
                <a:gd name="T7" fmla="*/ 0 h 471"/>
                <a:gd name="T8" fmla="*/ 0 w 245"/>
                <a:gd name="T9" fmla="*/ 0 h 471"/>
                <a:gd name="T10" fmla="*/ 0 w 245"/>
                <a:gd name="T11" fmla="*/ 0 h 471"/>
                <a:gd name="T12" fmla="*/ 0 w 245"/>
                <a:gd name="T13" fmla="*/ 0 h 471"/>
                <a:gd name="T14" fmla="*/ 0 w 245"/>
                <a:gd name="T15" fmla="*/ 0 h 471"/>
                <a:gd name="T16" fmla="*/ 0 w 245"/>
                <a:gd name="T17" fmla="*/ 0 h 471"/>
                <a:gd name="T18" fmla="*/ 0 w 245"/>
                <a:gd name="T19" fmla="*/ 0 h 471"/>
                <a:gd name="T20" fmla="*/ 0 w 245"/>
                <a:gd name="T21" fmla="*/ 0 h 471"/>
                <a:gd name="T22" fmla="*/ 0 w 245"/>
                <a:gd name="T23" fmla="*/ 0 h 471"/>
                <a:gd name="T24" fmla="*/ 0 w 245"/>
                <a:gd name="T25" fmla="*/ 0 h 471"/>
                <a:gd name="T26" fmla="*/ 0 w 245"/>
                <a:gd name="T27" fmla="*/ 0 h 471"/>
                <a:gd name="T28" fmla="*/ 0 w 245"/>
                <a:gd name="T29" fmla="*/ 0 h 471"/>
                <a:gd name="T30" fmla="*/ 0 w 245"/>
                <a:gd name="T31" fmla="*/ 0 h 471"/>
                <a:gd name="T32" fmla="*/ 0 w 245"/>
                <a:gd name="T33" fmla="*/ 0 h 471"/>
                <a:gd name="T34" fmla="*/ 0 w 245"/>
                <a:gd name="T35" fmla="*/ 0 h 471"/>
                <a:gd name="T36" fmla="*/ 0 w 245"/>
                <a:gd name="T37" fmla="*/ 0 h 471"/>
                <a:gd name="T38" fmla="*/ 0 w 245"/>
                <a:gd name="T39" fmla="*/ 0 h 471"/>
                <a:gd name="T40" fmla="*/ 0 w 245"/>
                <a:gd name="T41" fmla="*/ 0 h 471"/>
                <a:gd name="T42" fmla="*/ 0 w 245"/>
                <a:gd name="T43" fmla="*/ 0 h 471"/>
                <a:gd name="T44" fmla="*/ 0 w 245"/>
                <a:gd name="T45" fmla="*/ 0 h 471"/>
                <a:gd name="T46" fmla="*/ 0 w 245"/>
                <a:gd name="T47" fmla="*/ 0 h 471"/>
                <a:gd name="T48" fmla="*/ 0 w 245"/>
                <a:gd name="T49" fmla="*/ 0 h 471"/>
                <a:gd name="T50" fmla="*/ 0 w 245"/>
                <a:gd name="T51" fmla="*/ 0 h 471"/>
                <a:gd name="T52" fmla="*/ 0 w 245"/>
                <a:gd name="T53" fmla="*/ 0 h 471"/>
                <a:gd name="T54" fmla="*/ 0 w 245"/>
                <a:gd name="T55" fmla="*/ 0 h 471"/>
                <a:gd name="T56" fmla="*/ 0 w 245"/>
                <a:gd name="T57" fmla="*/ 0 h 471"/>
                <a:gd name="T58" fmla="*/ 0 w 245"/>
                <a:gd name="T59" fmla="*/ 0 h 471"/>
                <a:gd name="T60" fmla="*/ 0 w 245"/>
                <a:gd name="T61" fmla="*/ 0 h 471"/>
                <a:gd name="T62" fmla="*/ 0 w 245"/>
                <a:gd name="T63" fmla="*/ 0 h 471"/>
                <a:gd name="T64" fmla="*/ 0 w 245"/>
                <a:gd name="T65" fmla="*/ 0 h 471"/>
                <a:gd name="T66" fmla="*/ 0 w 245"/>
                <a:gd name="T67" fmla="*/ 0 h 471"/>
                <a:gd name="T68" fmla="*/ 0 w 245"/>
                <a:gd name="T69" fmla="*/ 0 h 471"/>
                <a:gd name="T70" fmla="*/ 0 w 245"/>
                <a:gd name="T71" fmla="*/ 0 h 471"/>
                <a:gd name="T72" fmla="*/ 0 w 245"/>
                <a:gd name="T73" fmla="*/ 0 h 471"/>
                <a:gd name="T74" fmla="*/ 0 w 245"/>
                <a:gd name="T75" fmla="*/ 0 h 471"/>
                <a:gd name="T76" fmla="*/ 0 w 245"/>
                <a:gd name="T77" fmla="*/ 0 h 471"/>
                <a:gd name="T78" fmla="*/ 0 w 245"/>
                <a:gd name="T79" fmla="*/ 0 h 471"/>
                <a:gd name="T80" fmla="*/ 0 w 245"/>
                <a:gd name="T81" fmla="*/ 0 h 471"/>
                <a:gd name="T82" fmla="*/ 0 w 245"/>
                <a:gd name="T83" fmla="*/ 0 h 471"/>
                <a:gd name="T84" fmla="*/ 0 w 245"/>
                <a:gd name="T85" fmla="*/ 0 h 471"/>
                <a:gd name="T86" fmla="*/ 0 w 245"/>
                <a:gd name="T87" fmla="*/ 0 h 471"/>
                <a:gd name="T88" fmla="*/ 0 w 245"/>
                <a:gd name="T89" fmla="*/ 0 h 471"/>
                <a:gd name="T90" fmla="*/ 0 w 245"/>
                <a:gd name="T91" fmla="*/ 0 h 471"/>
                <a:gd name="T92" fmla="*/ 0 w 245"/>
                <a:gd name="T93" fmla="*/ 0 h 471"/>
                <a:gd name="T94" fmla="*/ 0 w 245"/>
                <a:gd name="T95" fmla="*/ 0 h 471"/>
                <a:gd name="T96" fmla="*/ 0 w 245"/>
                <a:gd name="T97" fmla="*/ 0 h 471"/>
                <a:gd name="T98" fmla="*/ 0 w 245"/>
                <a:gd name="T99" fmla="*/ 0 h 471"/>
                <a:gd name="T100" fmla="*/ 0 w 245"/>
                <a:gd name="T101" fmla="*/ 0 h 471"/>
                <a:gd name="T102" fmla="*/ 0 w 245"/>
                <a:gd name="T103" fmla="*/ 0 h 471"/>
                <a:gd name="T104" fmla="*/ 0 w 245"/>
                <a:gd name="T105" fmla="*/ 0 h 471"/>
                <a:gd name="T106" fmla="*/ 0 w 245"/>
                <a:gd name="T107" fmla="*/ 0 h 471"/>
                <a:gd name="T108" fmla="*/ 0 w 245"/>
                <a:gd name="T109" fmla="*/ 0 h 471"/>
                <a:gd name="T110" fmla="*/ 0 w 245"/>
                <a:gd name="T111" fmla="*/ 0 h 471"/>
                <a:gd name="T112" fmla="*/ 0 w 245"/>
                <a:gd name="T113" fmla="*/ 0 h 471"/>
                <a:gd name="T114" fmla="*/ 0 w 245"/>
                <a:gd name="T115" fmla="*/ 0 h 471"/>
                <a:gd name="T116" fmla="*/ 0 w 245"/>
                <a:gd name="T117" fmla="*/ 0 h 471"/>
                <a:gd name="T118" fmla="*/ 0 w 245"/>
                <a:gd name="T119" fmla="*/ 0 h 471"/>
                <a:gd name="T120" fmla="*/ 0 w 245"/>
                <a:gd name="T121" fmla="*/ 0 h 471"/>
                <a:gd name="T122" fmla="*/ 0 w 245"/>
                <a:gd name="T123" fmla="*/ 0 h 471"/>
                <a:gd name="T124" fmla="*/ 0 w 245"/>
                <a:gd name="T125" fmla="*/ 0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5"/>
                <a:gd name="T190" fmla="*/ 0 h 471"/>
                <a:gd name="T191" fmla="*/ 245 w 245"/>
                <a:gd name="T192" fmla="*/ 471 h 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5" h="471">
                  <a:moveTo>
                    <a:pt x="31" y="177"/>
                  </a:moveTo>
                  <a:lnTo>
                    <a:pt x="39" y="167"/>
                  </a:lnTo>
                  <a:lnTo>
                    <a:pt x="48" y="159"/>
                  </a:lnTo>
                  <a:lnTo>
                    <a:pt x="56" y="152"/>
                  </a:lnTo>
                  <a:lnTo>
                    <a:pt x="64" y="146"/>
                  </a:lnTo>
                  <a:lnTo>
                    <a:pt x="73" y="141"/>
                  </a:lnTo>
                  <a:lnTo>
                    <a:pt x="81" y="138"/>
                  </a:lnTo>
                  <a:lnTo>
                    <a:pt x="89" y="136"/>
                  </a:lnTo>
                  <a:lnTo>
                    <a:pt x="98" y="135"/>
                  </a:lnTo>
                  <a:lnTo>
                    <a:pt x="105" y="136"/>
                  </a:lnTo>
                  <a:lnTo>
                    <a:pt x="113" y="137"/>
                  </a:lnTo>
                  <a:lnTo>
                    <a:pt x="120" y="140"/>
                  </a:lnTo>
                  <a:lnTo>
                    <a:pt x="127" y="145"/>
                  </a:lnTo>
                  <a:lnTo>
                    <a:pt x="135" y="151"/>
                  </a:lnTo>
                  <a:lnTo>
                    <a:pt x="141" y="158"/>
                  </a:lnTo>
                  <a:lnTo>
                    <a:pt x="146" y="166"/>
                  </a:lnTo>
                  <a:lnTo>
                    <a:pt x="152" y="177"/>
                  </a:lnTo>
                  <a:lnTo>
                    <a:pt x="152" y="59"/>
                  </a:lnTo>
                  <a:lnTo>
                    <a:pt x="152" y="51"/>
                  </a:lnTo>
                  <a:lnTo>
                    <a:pt x="152" y="43"/>
                  </a:lnTo>
                  <a:lnTo>
                    <a:pt x="152" y="37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7" y="25"/>
                  </a:lnTo>
                  <a:lnTo>
                    <a:pt x="145" y="24"/>
                  </a:lnTo>
                  <a:lnTo>
                    <a:pt x="143" y="22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0"/>
                  </a:lnTo>
                  <a:lnTo>
                    <a:pt x="217" y="0"/>
                  </a:lnTo>
                  <a:lnTo>
                    <a:pt x="217" y="380"/>
                  </a:lnTo>
                  <a:lnTo>
                    <a:pt x="217" y="396"/>
                  </a:lnTo>
                  <a:lnTo>
                    <a:pt x="219" y="409"/>
                  </a:lnTo>
                  <a:lnTo>
                    <a:pt x="220" y="418"/>
                  </a:lnTo>
                  <a:lnTo>
                    <a:pt x="223" y="424"/>
                  </a:lnTo>
                  <a:lnTo>
                    <a:pt x="225" y="427"/>
                  </a:lnTo>
                  <a:lnTo>
                    <a:pt x="227" y="429"/>
                  </a:lnTo>
                  <a:lnTo>
                    <a:pt x="230" y="430"/>
                  </a:lnTo>
                  <a:lnTo>
                    <a:pt x="232" y="430"/>
                  </a:lnTo>
                  <a:lnTo>
                    <a:pt x="238" y="430"/>
                  </a:lnTo>
                  <a:lnTo>
                    <a:pt x="245" y="429"/>
                  </a:lnTo>
                  <a:lnTo>
                    <a:pt x="245" y="446"/>
                  </a:lnTo>
                  <a:lnTo>
                    <a:pt x="225" y="448"/>
                  </a:lnTo>
                  <a:lnTo>
                    <a:pt x="200" y="452"/>
                  </a:lnTo>
                  <a:lnTo>
                    <a:pt x="174" y="459"/>
                  </a:lnTo>
                  <a:lnTo>
                    <a:pt x="152" y="464"/>
                  </a:lnTo>
                  <a:lnTo>
                    <a:pt x="152" y="429"/>
                  </a:lnTo>
                  <a:lnTo>
                    <a:pt x="142" y="440"/>
                  </a:lnTo>
                  <a:lnTo>
                    <a:pt x="132" y="449"/>
                  </a:lnTo>
                  <a:lnTo>
                    <a:pt x="123" y="457"/>
                  </a:lnTo>
                  <a:lnTo>
                    <a:pt x="113" y="463"/>
                  </a:lnTo>
                  <a:lnTo>
                    <a:pt x="104" y="468"/>
                  </a:lnTo>
                  <a:lnTo>
                    <a:pt x="95" y="470"/>
                  </a:lnTo>
                  <a:lnTo>
                    <a:pt x="85" y="471"/>
                  </a:lnTo>
                  <a:lnTo>
                    <a:pt x="76" y="470"/>
                  </a:lnTo>
                  <a:lnTo>
                    <a:pt x="68" y="468"/>
                  </a:lnTo>
                  <a:lnTo>
                    <a:pt x="59" y="462"/>
                  </a:lnTo>
                  <a:lnTo>
                    <a:pt x="50" y="457"/>
                  </a:lnTo>
                  <a:lnTo>
                    <a:pt x="42" y="448"/>
                  </a:lnTo>
                  <a:lnTo>
                    <a:pt x="34" y="438"/>
                  </a:lnTo>
                  <a:lnTo>
                    <a:pt x="27" y="427"/>
                  </a:lnTo>
                  <a:lnTo>
                    <a:pt x="20" y="413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1" y="336"/>
                  </a:lnTo>
                  <a:lnTo>
                    <a:pt x="0" y="320"/>
                  </a:lnTo>
                  <a:lnTo>
                    <a:pt x="0" y="305"/>
                  </a:lnTo>
                  <a:lnTo>
                    <a:pt x="0" y="289"/>
                  </a:lnTo>
                  <a:lnTo>
                    <a:pt x="1" y="275"/>
                  </a:lnTo>
                  <a:lnTo>
                    <a:pt x="3" y="260"/>
                  </a:lnTo>
                  <a:lnTo>
                    <a:pt x="5" y="246"/>
                  </a:lnTo>
                  <a:lnTo>
                    <a:pt x="8" y="233"/>
                  </a:lnTo>
                  <a:lnTo>
                    <a:pt x="12" y="220"/>
                  </a:lnTo>
                  <a:lnTo>
                    <a:pt x="16" y="208"/>
                  </a:lnTo>
                  <a:lnTo>
                    <a:pt x="21" y="197"/>
                  </a:lnTo>
                  <a:lnTo>
                    <a:pt x="25" y="187"/>
                  </a:lnTo>
                  <a:lnTo>
                    <a:pt x="31" y="177"/>
                  </a:lnTo>
                  <a:close/>
                  <a:moveTo>
                    <a:pt x="71" y="300"/>
                  </a:moveTo>
                  <a:lnTo>
                    <a:pt x="71" y="328"/>
                  </a:lnTo>
                  <a:lnTo>
                    <a:pt x="72" y="353"/>
                  </a:lnTo>
                  <a:lnTo>
                    <a:pt x="75" y="374"/>
                  </a:lnTo>
                  <a:lnTo>
                    <a:pt x="79" y="390"/>
                  </a:lnTo>
                  <a:lnTo>
                    <a:pt x="82" y="397"/>
                  </a:lnTo>
                  <a:lnTo>
                    <a:pt x="84" y="403"/>
                  </a:lnTo>
                  <a:lnTo>
                    <a:pt x="87" y="408"/>
                  </a:lnTo>
                  <a:lnTo>
                    <a:pt x="90" y="414"/>
                  </a:lnTo>
                  <a:lnTo>
                    <a:pt x="93" y="417"/>
                  </a:lnTo>
                  <a:lnTo>
                    <a:pt x="97" y="420"/>
                  </a:lnTo>
                  <a:lnTo>
                    <a:pt x="100" y="422"/>
                  </a:lnTo>
                  <a:lnTo>
                    <a:pt x="103" y="424"/>
                  </a:lnTo>
                  <a:lnTo>
                    <a:pt x="108" y="425"/>
                  </a:lnTo>
                  <a:lnTo>
                    <a:pt x="111" y="425"/>
                  </a:lnTo>
                  <a:lnTo>
                    <a:pt x="114" y="425"/>
                  </a:lnTo>
                  <a:lnTo>
                    <a:pt x="118" y="424"/>
                  </a:lnTo>
                  <a:lnTo>
                    <a:pt x="125" y="421"/>
                  </a:lnTo>
                  <a:lnTo>
                    <a:pt x="132" y="416"/>
                  </a:lnTo>
                  <a:lnTo>
                    <a:pt x="138" y="409"/>
                  </a:lnTo>
                  <a:lnTo>
                    <a:pt x="143" y="401"/>
                  </a:lnTo>
                  <a:lnTo>
                    <a:pt x="149" y="391"/>
                  </a:lnTo>
                  <a:lnTo>
                    <a:pt x="152" y="380"/>
                  </a:lnTo>
                  <a:lnTo>
                    <a:pt x="152" y="215"/>
                  </a:lnTo>
                  <a:lnTo>
                    <a:pt x="144" y="199"/>
                  </a:lnTo>
                  <a:lnTo>
                    <a:pt x="137" y="188"/>
                  </a:lnTo>
                  <a:lnTo>
                    <a:pt x="133" y="184"/>
                  </a:lnTo>
                  <a:lnTo>
                    <a:pt x="129" y="180"/>
                  </a:lnTo>
                  <a:lnTo>
                    <a:pt x="126" y="178"/>
                  </a:lnTo>
                  <a:lnTo>
                    <a:pt x="122" y="176"/>
                  </a:lnTo>
                  <a:lnTo>
                    <a:pt x="118" y="176"/>
                  </a:lnTo>
                  <a:lnTo>
                    <a:pt x="115" y="176"/>
                  </a:lnTo>
                  <a:lnTo>
                    <a:pt x="111" y="177"/>
                  </a:lnTo>
                  <a:lnTo>
                    <a:pt x="108" y="178"/>
                  </a:lnTo>
                  <a:lnTo>
                    <a:pt x="101" y="184"/>
                  </a:lnTo>
                  <a:lnTo>
                    <a:pt x="95" y="191"/>
                  </a:lnTo>
                  <a:lnTo>
                    <a:pt x="89" y="201"/>
                  </a:lnTo>
                  <a:lnTo>
                    <a:pt x="84" y="213"/>
                  </a:lnTo>
                  <a:lnTo>
                    <a:pt x="79" y="226"/>
                  </a:lnTo>
                  <a:lnTo>
                    <a:pt x="76" y="240"/>
                  </a:lnTo>
                  <a:lnTo>
                    <a:pt x="73" y="254"/>
                  </a:lnTo>
                  <a:lnTo>
                    <a:pt x="71" y="269"/>
                  </a:lnTo>
                  <a:lnTo>
                    <a:pt x="70" y="285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33"/>
            <p:cNvSpPr>
              <a:spLocks noEditPoints="1"/>
            </p:cNvSpPr>
            <p:nvPr/>
          </p:nvSpPr>
          <p:spPr bwMode="auto">
            <a:xfrm>
              <a:off x="5293" y="276"/>
              <a:ext cx="217" cy="145"/>
            </a:xfrm>
            <a:custGeom>
              <a:avLst/>
              <a:gdLst>
                <a:gd name="T0" fmla="*/ 0 w 652"/>
                <a:gd name="T1" fmla="*/ 0 h 436"/>
                <a:gd name="T2" fmla="*/ 0 w 652"/>
                <a:gd name="T3" fmla="*/ 0 h 436"/>
                <a:gd name="T4" fmla="*/ 0 w 652"/>
                <a:gd name="T5" fmla="*/ 0 h 436"/>
                <a:gd name="T6" fmla="*/ 0 w 652"/>
                <a:gd name="T7" fmla="*/ 0 h 436"/>
                <a:gd name="T8" fmla="*/ 0 w 652"/>
                <a:gd name="T9" fmla="*/ 0 h 436"/>
                <a:gd name="T10" fmla="*/ 0 w 652"/>
                <a:gd name="T11" fmla="*/ 0 h 436"/>
                <a:gd name="T12" fmla="*/ 0 w 652"/>
                <a:gd name="T13" fmla="*/ 0 h 436"/>
                <a:gd name="T14" fmla="*/ 0 w 652"/>
                <a:gd name="T15" fmla="*/ 0 h 436"/>
                <a:gd name="T16" fmla="*/ 0 w 652"/>
                <a:gd name="T17" fmla="*/ 0 h 436"/>
                <a:gd name="T18" fmla="*/ 0 w 652"/>
                <a:gd name="T19" fmla="*/ 0 h 436"/>
                <a:gd name="T20" fmla="*/ 0 w 652"/>
                <a:gd name="T21" fmla="*/ 0 h 436"/>
                <a:gd name="T22" fmla="*/ 0 w 652"/>
                <a:gd name="T23" fmla="*/ 0 h 436"/>
                <a:gd name="T24" fmla="*/ 0 w 652"/>
                <a:gd name="T25" fmla="*/ 0 h 436"/>
                <a:gd name="T26" fmla="*/ 0 w 652"/>
                <a:gd name="T27" fmla="*/ 0 h 436"/>
                <a:gd name="T28" fmla="*/ 0 w 652"/>
                <a:gd name="T29" fmla="*/ 0 h 436"/>
                <a:gd name="T30" fmla="*/ 0 w 652"/>
                <a:gd name="T31" fmla="*/ 0 h 436"/>
                <a:gd name="T32" fmla="*/ 0 w 652"/>
                <a:gd name="T33" fmla="*/ 0 h 436"/>
                <a:gd name="T34" fmla="*/ 0 w 652"/>
                <a:gd name="T35" fmla="*/ 0 h 436"/>
                <a:gd name="T36" fmla="*/ 0 w 652"/>
                <a:gd name="T37" fmla="*/ 0 h 436"/>
                <a:gd name="T38" fmla="*/ 0 w 652"/>
                <a:gd name="T39" fmla="*/ 0 h 436"/>
                <a:gd name="T40" fmla="*/ 0 w 652"/>
                <a:gd name="T41" fmla="*/ 0 h 436"/>
                <a:gd name="T42" fmla="*/ 0 w 652"/>
                <a:gd name="T43" fmla="*/ 0 h 436"/>
                <a:gd name="T44" fmla="*/ 0 w 652"/>
                <a:gd name="T45" fmla="*/ 0 h 436"/>
                <a:gd name="T46" fmla="*/ 0 w 652"/>
                <a:gd name="T47" fmla="*/ 0 h 436"/>
                <a:gd name="T48" fmla="*/ 0 w 652"/>
                <a:gd name="T49" fmla="*/ 0 h 436"/>
                <a:gd name="T50" fmla="*/ 0 w 652"/>
                <a:gd name="T51" fmla="*/ 0 h 436"/>
                <a:gd name="T52" fmla="*/ 0 w 652"/>
                <a:gd name="T53" fmla="*/ 0 h 436"/>
                <a:gd name="T54" fmla="*/ 0 w 652"/>
                <a:gd name="T55" fmla="*/ 0 h 436"/>
                <a:gd name="T56" fmla="*/ 0 w 652"/>
                <a:gd name="T57" fmla="*/ 0 h 436"/>
                <a:gd name="T58" fmla="*/ 0 w 652"/>
                <a:gd name="T59" fmla="*/ 0 h 436"/>
                <a:gd name="T60" fmla="*/ 0 w 652"/>
                <a:gd name="T61" fmla="*/ 0 h 436"/>
                <a:gd name="T62" fmla="*/ 0 w 652"/>
                <a:gd name="T63" fmla="*/ 0 h 436"/>
                <a:gd name="T64" fmla="*/ 0 w 652"/>
                <a:gd name="T65" fmla="*/ 0 h 436"/>
                <a:gd name="T66" fmla="*/ 0 w 652"/>
                <a:gd name="T67" fmla="*/ 0 h 436"/>
                <a:gd name="T68" fmla="*/ 0 w 652"/>
                <a:gd name="T69" fmla="*/ 0 h 436"/>
                <a:gd name="T70" fmla="*/ 0 w 652"/>
                <a:gd name="T71" fmla="*/ 0 h 436"/>
                <a:gd name="T72" fmla="*/ 0 w 652"/>
                <a:gd name="T73" fmla="*/ 0 h 436"/>
                <a:gd name="T74" fmla="*/ 0 w 652"/>
                <a:gd name="T75" fmla="*/ 0 h 436"/>
                <a:gd name="T76" fmla="*/ 0 w 652"/>
                <a:gd name="T77" fmla="*/ 0 h 436"/>
                <a:gd name="T78" fmla="*/ 0 w 652"/>
                <a:gd name="T79" fmla="*/ 0 h 436"/>
                <a:gd name="T80" fmla="*/ 0 w 652"/>
                <a:gd name="T81" fmla="*/ 0 h 436"/>
                <a:gd name="T82" fmla="*/ 0 w 652"/>
                <a:gd name="T83" fmla="*/ 0 h 436"/>
                <a:gd name="T84" fmla="*/ 0 w 652"/>
                <a:gd name="T85" fmla="*/ 0 h 436"/>
                <a:gd name="T86" fmla="*/ 0 w 652"/>
                <a:gd name="T87" fmla="*/ 0 h 436"/>
                <a:gd name="T88" fmla="*/ 0 w 652"/>
                <a:gd name="T89" fmla="*/ 0 h 436"/>
                <a:gd name="T90" fmla="*/ 0 w 652"/>
                <a:gd name="T91" fmla="*/ 0 h 436"/>
                <a:gd name="T92" fmla="*/ 0 w 652"/>
                <a:gd name="T93" fmla="*/ 0 h 436"/>
                <a:gd name="T94" fmla="*/ 0 w 652"/>
                <a:gd name="T95" fmla="*/ 0 h 436"/>
                <a:gd name="T96" fmla="*/ 0 w 652"/>
                <a:gd name="T97" fmla="*/ 0 h 436"/>
                <a:gd name="T98" fmla="*/ 0 w 652"/>
                <a:gd name="T99" fmla="*/ 0 h 436"/>
                <a:gd name="T100" fmla="*/ 0 w 652"/>
                <a:gd name="T101" fmla="*/ 0 h 436"/>
                <a:gd name="T102" fmla="*/ 0 w 652"/>
                <a:gd name="T103" fmla="*/ 0 h 436"/>
                <a:gd name="T104" fmla="*/ 0 w 652"/>
                <a:gd name="T105" fmla="*/ 0 h 436"/>
                <a:gd name="T106" fmla="*/ 0 w 652"/>
                <a:gd name="T107" fmla="*/ 0 h 436"/>
                <a:gd name="T108" fmla="*/ 0 w 652"/>
                <a:gd name="T109" fmla="*/ 0 h 436"/>
                <a:gd name="T110" fmla="*/ 0 w 652"/>
                <a:gd name="T111" fmla="*/ 0 h 436"/>
                <a:gd name="T112" fmla="*/ 0 w 652"/>
                <a:gd name="T113" fmla="*/ 0 h 436"/>
                <a:gd name="T114" fmla="*/ 0 w 652"/>
                <a:gd name="T115" fmla="*/ 0 h 436"/>
                <a:gd name="T116" fmla="*/ 0 w 652"/>
                <a:gd name="T117" fmla="*/ 0 h 436"/>
                <a:gd name="T118" fmla="*/ 0 w 652"/>
                <a:gd name="T119" fmla="*/ 0 h 4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2"/>
                <a:gd name="T181" fmla="*/ 0 h 436"/>
                <a:gd name="T182" fmla="*/ 652 w 652"/>
                <a:gd name="T183" fmla="*/ 436 h 4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2" h="436">
                  <a:moveTo>
                    <a:pt x="24" y="188"/>
                  </a:moveTo>
                  <a:lnTo>
                    <a:pt x="24" y="165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17" y="131"/>
                  </a:lnTo>
                  <a:lnTo>
                    <a:pt x="15" y="129"/>
                  </a:lnTo>
                  <a:lnTo>
                    <a:pt x="12" y="127"/>
                  </a:lnTo>
                  <a:lnTo>
                    <a:pt x="9" y="125"/>
                  </a:lnTo>
                  <a:lnTo>
                    <a:pt x="4" y="123"/>
                  </a:lnTo>
                  <a:lnTo>
                    <a:pt x="4" y="107"/>
                  </a:lnTo>
                  <a:lnTo>
                    <a:pt x="93" y="107"/>
                  </a:lnTo>
                  <a:lnTo>
                    <a:pt x="93" y="145"/>
                  </a:lnTo>
                  <a:lnTo>
                    <a:pt x="100" y="135"/>
                  </a:lnTo>
                  <a:lnTo>
                    <a:pt x="107" y="126"/>
                  </a:lnTo>
                  <a:lnTo>
                    <a:pt x="117" y="118"/>
                  </a:lnTo>
                  <a:lnTo>
                    <a:pt x="127" y="111"/>
                  </a:lnTo>
                  <a:lnTo>
                    <a:pt x="137" y="104"/>
                  </a:lnTo>
                  <a:lnTo>
                    <a:pt x="148" y="100"/>
                  </a:lnTo>
                  <a:lnTo>
                    <a:pt x="160" y="98"/>
                  </a:lnTo>
                  <a:lnTo>
                    <a:pt x="171" y="96"/>
                  </a:lnTo>
                  <a:lnTo>
                    <a:pt x="176" y="98"/>
                  </a:lnTo>
                  <a:lnTo>
                    <a:pt x="182" y="99"/>
                  </a:lnTo>
                  <a:lnTo>
                    <a:pt x="187" y="101"/>
                  </a:lnTo>
                  <a:lnTo>
                    <a:pt x="191" y="103"/>
                  </a:lnTo>
                  <a:lnTo>
                    <a:pt x="197" y="106"/>
                  </a:lnTo>
                  <a:lnTo>
                    <a:pt x="201" y="109"/>
                  </a:lnTo>
                  <a:lnTo>
                    <a:pt x="205" y="114"/>
                  </a:lnTo>
                  <a:lnTo>
                    <a:pt x="209" y="119"/>
                  </a:lnTo>
                  <a:lnTo>
                    <a:pt x="213" y="126"/>
                  </a:lnTo>
                  <a:lnTo>
                    <a:pt x="216" y="132"/>
                  </a:lnTo>
                  <a:lnTo>
                    <a:pt x="218" y="141"/>
                  </a:lnTo>
                  <a:lnTo>
                    <a:pt x="220" y="149"/>
                  </a:lnTo>
                  <a:lnTo>
                    <a:pt x="223" y="159"/>
                  </a:lnTo>
                  <a:lnTo>
                    <a:pt x="224" y="169"/>
                  </a:lnTo>
                  <a:lnTo>
                    <a:pt x="225" y="181"/>
                  </a:lnTo>
                  <a:lnTo>
                    <a:pt x="225" y="194"/>
                  </a:lnTo>
                  <a:lnTo>
                    <a:pt x="225" y="365"/>
                  </a:lnTo>
                  <a:lnTo>
                    <a:pt x="225" y="379"/>
                  </a:lnTo>
                  <a:lnTo>
                    <a:pt x="226" y="389"/>
                  </a:lnTo>
                  <a:lnTo>
                    <a:pt x="227" y="396"/>
                  </a:lnTo>
                  <a:lnTo>
                    <a:pt x="228" y="400"/>
                  </a:lnTo>
                  <a:lnTo>
                    <a:pt x="231" y="403"/>
                  </a:lnTo>
                  <a:lnTo>
                    <a:pt x="235" y="404"/>
                  </a:lnTo>
                  <a:lnTo>
                    <a:pt x="241" y="406"/>
                  </a:lnTo>
                  <a:lnTo>
                    <a:pt x="249" y="409"/>
                  </a:lnTo>
                  <a:lnTo>
                    <a:pt x="249" y="422"/>
                  </a:lnTo>
                  <a:lnTo>
                    <a:pt x="136" y="422"/>
                  </a:lnTo>
                  <a:lnTo>
                    <a:pt x="136" y="409"/>
                  </a:lnTo>
                  <a:lnTo>
                    <a:pt x="145" y="405"/>
                  </a:lnTo>
                  <a:lnTo>
                    <a:pt x="150" y="401"/>
                  </a:lnTo>
                  <a:lnTo>
                    <a:pt x="155" y="397"/>
                  </a:lnTo>
                  <a:lnTo>
                    <a:pt x="157" y="391"/>
                  </a:lnTo>
                  <a:lnTo>
                    <a:pt x="159" y="379"/>
                  </a:lnTo>
                  <a:lnTo>
                    <a:pt x="159" y="365"/>
                  </a:lnTo>
                  <a:lnTo>
                    <a:pt x="159" y="204"/>
                  </a:lnTo>
                  <a:lnTo>
                    <a:pt x="158" y="188"/>
                  </a:lnTo>
                  <a:lnTo>
                    <a:pt x="156" y="175"/>
                  </a:lnTo>
                  <a:lnTo>
                    <a:pt x="152" y="166"/>
                  </a:lnTo>
                  <a:lnTo>
                    <a:pt x="149" y="158"/>
                  </a:lnTo>
                  <a:lnTo>
                    <a:pt x="144" y="152"/>
                  </a:lnTo>
                  <a:lnTo>
                    <a:pt x="139" y="148"/>
                  </a:lnTo>
                  <a:lnTo>
                    <a:pt x="133" y="147"/>
                  </a:lnTo>
                  <a:lnTo>
                    <a:pt x="128" y="147"/>
                  </a:lnTo>
                  <a:lnTo>
                    <a:pt x="121" y="148"/>
                  </a:lnTo>
                  <a:lnTo>
                    <a:pt x="116" y="152"/>
                  </a:lnTo>
                  <a:lnTo>
                    <a:pt x="110" y="155"/>
                  </a:lnTo>
                  <a:lnTo>
                    <a:pt x="105" y="160"/>
                  </a:lnTo>
                  <a:lnTo>
                    <a:pt x="101" y="165"/>
                  </a:lnTo>
                  <a:lnTo>
                    <a:pt x="97" y="171"/>
                  </a:lnTo>
                  <a:lnTo>
                    <a:pt x="94" y="176"/>
                  </a:lnTo>
                  <a:lnTo>
                    <a:pt x="93" y="183"/>
                  </a:lnTo>
                  <a:lnTo>
                    <a:pt x="93" y="360"/>
                  </a:lnTo>
                  <a:lnTo>
                    <a:pt x="93" y="374"/>
                  </a:lnTo>
                  <a:lnTo>
                    <a:pt x="94" y="384"/>
                  </a:lnTo>
                  <a:lnTo>
                    <a:pt x="95" y="390"/>
                  </a:lnTo>
                  <a:lnTo>
                    <a:pt x="97" y="396"/>
                  </a:lnTo>
                  <a:lnTo>
                    <a:pt x="103" y="402"/>
                  </a:lnTo>
                  <a:lnTo>
                    <a:pt x="112" y="409"/>
                  </a:lnTo>
                  <a:lnTo>
                    <a:pt x="112" y="422"/>
                  </a:lnTo>
                  <a:lnTo>
                    <a:pt x="0" y="422"/>
                  </a:lnTo>
                  <a:lnTo>
                    <a:pt x="0" y="409"/>
                  </a:lnTo>
                  <a:lnTo>
                    <a:pt x="9" y="405"/>
                  </a:lnTo>
                  <a:lnTo>
                    <a:pt x="15" y="401"/>
                  </a:lnTo>
                  <a:lnTo>
                    <a:pt x="20" y="397"/>
                  </a:lnTo>
                  <a:lnTo>
                    <a:pt x="22" y="391"/>
                  </a:lnTo>
                  <a:lnTo>
                    <a:pt x="24" y="379"/>
                  </a:lnTo>
                  <a:lnTo>
                    <a:pt x="24" y="365"/>
                  </a:lnTo>
                  <a:lnTo>
                    <a:pt x="24" y="188"/>
                  </a:lnTo>
                  <a:close/>
                  <a:moveTo>
                    <a:pt x="281" y="371"/>
                  </a:moveTo>
                  <a:lnTo>
                    <a:pt x="281" y="145"/>
                  </a:lnTo>
                  <a:lnTo>
                    <a:pt x="257" y="145"/>
                  </a:lnTo>
                  <a:lnTo>
                    <a:pt x="257" y="123"/>
                  </a:lnTo>
                  <a:lnTo>
                    <a:pt x="269" y="109"/>
                  </a:lnTo>
                  <a:lnTo>
                    <a:pt x="279" y="95"/>
                  </a:lnTo>
                  <a:lnTo>
                    <a:pt x="290" y="80"/>
                  </a:lnTo>
                  <a:lnTo>
                    <a:pt x="299" y="65"/>
                  </a:lnTo>
                  <a:lnTo>
                    <a:pt x="318" y="33"/>
                  </a:lnTo>
                  <a:lnTo>
                    <a:pt x="335" y="0"/>
                  </a:lnTo>
                  <a:lnTo>
                    <a:pt x="347" y="0"/>
                  </a:lnTo>
                  <a:lnTo>
                    <a:pt x="347" y="112"/>
                  </a:lnTo>
                  <a:lnTo>
                    <a:pt x="393" y="112"/>
                  </a:lnTo>
                  <a:lnTo>
                    <a:pt x="393" y="145"/>
                  </a:lnTo>
                  <a:lnTo>
                    <a:pt x="347" y="145"/>
                  </a:lnTo>
                  <a:lnTo>
                    <a:pt x="347" y="354"/>
                  </a:lnTo>
                  <a:lnTo>
                    <a:pt x="347" y="365"/>
                  </a:lnTo>
                  <a:lnTo>
                    <a:pt x="348" y="374"/>
                  </a:lnTo>
                  <a:lnTo>
                    <a:pt x="349" y="382"/>
                  </a:lnTo>
                  <a:lnTo>
                    <a:pt x="351" y="388"/>
                  </a:lnTo>
                  <a:lnTo>
                    <a:pt x="353" y="392"/>
                  </a:lnTo>
                  <a:lnTo>
                    <a:pt x="355" y="396"/>
                  </a:lnTo>
                  <a:lnTo>
                    <a:pt x="358" y="397"/>
                  </a:lnTo>
                  <a:lnTo>
                    <a:pt x="361" y="397"/>
                  </a:lnTo>
                  <a:lnTo>
                    <a:pt x="364" y="396"/>
                  </a:lnTo>
                  <a:lnTo>
                    <a:pt x="368" y="393"/>
                  </a:lnTo>
                  <a:lnTo>
                    <a:pt x="372" y="390"/>
                  </a:lnTo>
                  <a:lnTo>
                    <a:pt x="376" y="386"/>
                  </a:lnTo>
                  <a:lnTo>
                    <a:pt x="385" y="375"/>
                  </a:lnTo>
                  <a:lnTo>
                    <a:pt x="393" y="360"/>
                  </a:lnTo>
                  <a:lnTo>
                    <a:pt x="404" y="371"/>
                  </a:lnTo>
                  <a:lnTo>
                    <a:pt x="394" y="389"/>
                  </a:lnTo>
                  <a:lnTo>
                    <a:pt x="385" y="404"/>
                  </a:lnTo>
                  <a:lnTo>
                    <a:pt x="379" y="411"/>
                  </a:lnTo>
                  <a:lnTo>
                    <a:pt x="374" y="416"/>
                  </a:lnTo>
                  <a:lnTo>
                    <a:pt x="370" y="422"/>
                  </a:lnTo>
                  <a:lnTo>
                    <a:pt x="364" y="425"/>
                  </a:lnTo>
                  <a:lnTo>
                    <a:pt x="359" y="429"/>
                  </a:lnTo>
                  <a:lnTo>
                    <a:pt x="353" y="431"/>
                  </a:lnTo>
                  <a:lnTo>
                    <a:pt x="348" y="433"/>
                  </a:lnTo>
                  <a:lnTo>
                    <a:pt x="344" y="435"/>
                  </a:lnTo>
                  <a:lnTo>
                    <a:pt x="338" y="436"/>
                  </a:lnTo>
                  <a:lnTo>
                    <a:pt x="333" y="436"/>
                  </a:lnTo>
                  <a:lnTo>
                    <a:pt x="328" y="436"/>
                  </a:lnTo>
                  <a:lnTo>
                    <a:pt x="324" y="435"/>
                  </a:lnTo>
                  <a:lnTo>
                    <a:pt x="314" y="431"/>
                  </a:lnTo>
                  <a:lnTo>
                    <a:pt x="307" y="426"/>
                  </a:lnTo>
                  <a:lnTo>
                    <a:pt x="299" y="419"/>
                  </a:lnTo>
                  <a:lnTo>
                    <a:pt x="293" y="412"/>
                  </a:lnTo>
                  <a:lnTo>
                    <a:pt x="289" y="403"/>
                  </a:lnTo>
                  <a:lnTo>
                    <a:pt x="284" y="392"/>
                  </a:lnTo>
                  <a:lnTo>
                    <a:pt x="282" y="382"/>
                  </a:lnTo>
                  <a:lnTo>
                    <a:pt x="281" y="371"/>
                  </a:lnTo>
                  <a:close/>
                  <a:moveTo>
                    <a:pt x="537" y="103"/>
                  </a:moveTo>
                  <a:lnTo>
                    <a:pt x="523" y="103"/>
                  </a:lnTo>
                  <a:lnTo>
                    <a:pt x="507" y="106"/>
                  </a:lnTo>
                  <a:lnTo>
                    <a:pt x="498" y="108"/>
                  </a:lnTo>
                  <a:lnTo>
                    <a:pt x="490" y="111"/>
                  </a:lnTo>
                  <a:lnTo>
                    <a:pt x="482" y="114"/>
                  </a:lnTo>
                  <a:lnTo>
                    <a:pt x="474" y="118"/>
                  </a:lnTo>
                  <a:lnTo>
                    <a:pt x="467" y="122"/>
                  </a:lnTo>
                  <a:lnTo>
                    <a:pt x="459" y="128"/>
                  </a:lnTo>
                  <a:lnTo>
                    <a:pt x="454" y="133"/>
                  </a:lnTo>
                  <a:lnTo>
                    <a:pt x="448" y="141"/>
                  </a:lnTo>
                  <a:lnTo>
                    <a:pt x="443" y="148"/>
                  </a:lnTo>
                  <a:lnTo>
                    <a:pt x="440" y="157"/>
                  </a:lnTo>
                  <a:lnTo>
                    <a:pt x="438" y="167"/>
                  </a:lnTo>
                  <a:lnTo>
                    <a:pt x="438" y="176"/>
                  </a:lnTo>
                  <a:lnTo>
                    <a:pt x="438" y="187"/>
                  </a:lnTo>
                  <a:lnTo>
                    <a:pt x="440" y="197"/>
                  </a:lnTo>
                  <a:lnTo>
                    <a:pt x="443" y="204"/>
                  </a:lnTo>
                  <a:lnTo>
                    <a:pt x="447" y="211"/>
                  </a:lnTo>
                  <a:lnTo>
                    <a:pt x="453" y="216"/>
                  </a:lnTo>
                  <a:lnTo>
                    <a:pt x="458" y="221"/>
                  </a:lnTo>
                  <a:lnTo>
                    <a:pt x="463" y="223"/>
                  </a:lnTo>
                  <a:lnTo>
                    <a:pt x="470" y="224"/>
                  </a:lnTo>
                  <a:lnTo>
                    <a:pt x="475" y="225"/>
                  </a:lnTo>
                  <a:lnTo>
                    <a:pt x="482" y="223"/>
                  </a:lnTo>
                  <a:lnTo>
                    <a:pt x="487" y="221"/>
                  </a:lnTo>
                  <a:lnTo>
                    <a:pt x="492" y="217"/>
                  </a:lnTo>
                  <a:lnTo>
                    <a:pt x="496" y="212"/>
                  </a:lnTo>
                  <a:lnTo>
                    <a:pt x="499" y="206"/>
                  </a:lnTo>
                  <a:lnTo>
                    <a:pt x="501" y="197"/>
                  </a:lnTo>
                  <a:lnTo>
                    <a:pt x="502" y="188"/>
                  </a:lnTo>
                  <a:lnTo>
                    <a:pt x="501" y="183"/>
                  </a:lnTo>
                  <a:lnTo>
                    <a:pt x="500" y="177"/>
                  </a:lnTo>
                  <a:lnTo>
                    <a:pt x="498" y="173"/>
                  </a:lnTo>
                  <a:lnTo>
                    <a:pt x="496" y="169"/>
                  </a:lnTo>
                  <a:lnTo>
                    <a:pt x="492" y="159"/>
                  </a:lnTo>
                  <a:lnTo>
                    <a:pt x="487" y="150"/>
                  </a:lnTo>
                  <a:lnTo>
                    <a:pt x="485" y="147"/>
                  </a:lnTo>
                  <a:lnTo>
                    <a:pt x="485" y="143"/>
                  </a:lnTo>
                  <a:lnTo>
                    <a:pt x="485" y="139"/>
                  </a:lnTo>
                  <a:lnTo>
                    <a:pt x="486" y="134"/>
                  </a:lnTo>
                  <a:lnTo>
                    <a:pt x="489" y="130"/>
                  </a:lnTo>
                  <a:lnTo>
                    <a:pt x="493" y="127"/>
                  </a:lnTo>
                  <a:lnTo>
                    <a:pt x="499" y="122"/>
                  </a:lnTo>
                  <a:lnTo>
                    <a:pt x="507" y="118"/>
                  </a:lnTo>
                  <a:lnTo>
                    <a:pt x="520" y="117"/>
                  </a:lnTo>
                  <a:lnTo>
                    <a:pt x="530" y="118"/>
                  </a:lnTo>
                  <a:lnTo>
                    <a:pt x="535" y="119"/>
                  </a:lnTo>
                  <a:lnTo>
                    <a:pt x="539" y="120"/>
                  </a:lnTo>
                  <a:lnTo>
                    <a:pt x="543" y="122"/>
                  </a:lnTo>
                  <a:lnTo>
                    <a:pt x="547" y="125"/>
                  </a:lnTo>
                  <a:lnTo>
                    <a:pt x="549" y="128"/>
                  </a:lnTo>
                  <a:lnTo>
                    <a:pt x="551" y="131"/>
                  </a:lnTo>
                  <a:lnTo>
                    <a:pt x="553" y="135"/>
                  </a:lnTo>
                  <a:lnTo>
                    <a:pt x="554" y="140"/>
                  </a:lnTo>
                  <a:lnTo>
                    <a:pt x="556" y="149"/>
                  </a:lnTo>
                  <a:lnTo>
                    <a:pt x="557" y="160"/>
                  </a:lnTo>
                  <a:lnTo>
                    <a:pt x="557" y="231"/>
                  </a:lnTo>
                  <a:lnTo>
                    <a:pt x="532" y="240"/>
                  </a:lnTo>
                  <a:lnTo>
                    <a:pt x="508" y="251"/>
                  </a:lnTo>
                  <a:lnTo>
                    <a:pt x="496" y="257"/>
                  </a:lnTo>
                  <a:lnTo>
                    <a:pt x="485" y="264"/>
                  </a:lnTo>
                  <a:lnTo>
                    <a:pt x="474" y="271"/>
                  </a:lnTo>
                  <a:lnTo>
                    <a:pt x="465" y="279"/>
                  </a:lnTo>
                  <a:lnTo>
                    <a:pt x="456" y="288"/>
                  </a:lnTo>
                  <a:lnTo>
                    <a:pt x="447" y="296"/>
                  </a:lnTo>
                  <a:lnTo>
                    <a:pt x="441" y="306"/>
                  </a:lnTo>
                  <a:lnTo>
                    <a:pt x="434" y="316"/>
                  </a:lnTo>
                  <a:lnTo>
                    <a:pt x="430" y="327"/>
                  </a:lnTo>
                  <a:lnTo>
                    <a:pt x="427" y="337"/>
                  </a:lnTo>
                  <a:lnTo>
                    <a:pt x="426" y="348"/>
                  </a:lnTo>
                  <a:lnTo>
                    <a:pt x="426" y="360"/>
                  </a:lnTo>
                  <a:lnTo>
                    <a:pt x="427" y="376"/>
                  </a:lnTo>
                  <a:lnTo>
                    <a:pt x="430" y="389"/>
                  </a:lnTo>
                  <a:lnTo>
                    <a:pt x="434" y="401"/>
                  </a:lnTo>
                  <a:lnTo>
                    <a:pt x="440" y="411"/>
                  </a:lnTo>
                  <a:lnTo>
                    <a:pt x="446" y="418"/>
                  </a:lnTo>
                  <a:lnTo>
                    <a:pt x="454" y="424"/>
                  </a:lnTo>
                  <a:lnTo>
                    <a:pt x="462" y="428"/>
                  </a:lnTo>
                  <a:lnTo>
                    <a:pt x="472" y="430"/>
                  </a:lnTo>
                  <a:lnTo>
                    <a:pt x="482" y="431"/>
                  </a:lnTo>
                  <a:lnTo>
                    <a:pt x="493" y="430"/>
                  </a:lnTo>
                  <a:lnTo>
                    <a:pt x="502" y="427"/>
                  </a:lnTo>
                  <a:lnTo>
                    <a:pt x="514" y="423"/>
                  </a:lnTo>
                  <a:lnTo>
                    <a:pt x="525" y="417"/>
                  </a:lnTo>
                  <a:lnTo>
                    <a:pt x="536" y="410"/>
                  </a:lnTo>
                  <a:lnTo>
                    <a:pt x="547" y="402"/>
                  </a:lnTo>
                  <a:lnTo>
                    <a:pt x="557" y="391"/>
                  </a:lnTo>
                  <a:lnTo>
                    <a:pt x="560" y="399"/>
                  </a:lnTo>
                  <a:lnTo>
                    <a:pt x="562" y="404"/>
                  </a:lnTo>
                  <a:lnTo>
                    <a:pt x="565" y="410"/>
                  </a:lnTo>
                  <a:lnTo>
                    <a:pt x="568" y="415"/>
                  </a:lnTo>
                  <a:lnTo>
                    <a:pt x="571" y="418"/>
                  </a:lnTo>
                  <a:lnTo>
                    <a:pt x="575" y="422"/>
                  </a:lnTo>
                  <a:lnTo>
                    <a:pt x="578" y="425"/>
                  </a:lnTo>
                  <a:lnTo>
                    <a:pt x="582" y="426"/>
                  </a:lnTo>
                  <a:lnTo>
                    <a:pt x="590" y="429"/>
                  </a:lnTo>
                  <a:lnTo>
                    <a:pt x="598" y="429"/>
                  </a:lnTo>
                  <a:lnTo>
                    <a:pt x="607" y="428"/>
                  </a:lnTo>
                  <a:lnTo>
                    <a:pt x="615" y="426"/>
                  </a:lnTo>
                  <a:lnTo>
                    <a:pt x="623" y="423"/>
                  </a:lnTo>
                  <a:lnTo>
                    <a:pt x="631" y="418"/>
                  </a:lnTo>
                  <a:lnTo>
                    <a:pt x="637" y="414"/>
                  </a:lnTo>
                  <a:lnTo>
                    <a:pt x="643" y="410"/>
                  </a:lnTo>
                  <a:lnTo>
                    <a:pt x="647" y="405"/>
                  </a:lnTo>
                  <a:lnTo>
                    <a:pt x="651" y="401"/>
                  </a:lnTo>
                  <a:lnTo>
                    <a:pt x="652" y="399"/>
                  </a:lnTo>
                  <a:lnTo>
                    <a:pt x="652" y="397"/>
                  </a:lnTo>
                  <a:lnTo>
                    <a:pt x="646" y="381"/>
                  </a:lnTo>
                  <a:lnTo>
                    <a:pt x="642" y="385"/>
                  </a:lnTo>
                  <a:lnTo>
                    <a:pt x="637" y="387"/>
                  </a:lnTo>
                  <a:lnTo>
                    <a:pt x="633" y="389"/>
                  </a:lnTo>
                  <a:lnTo>
                    <a:pt x="630" y="389"/>
                  </a:lnTo>
                  <a:lnTo>
                    <a:pt x="627" y="387"/>
                  </a:lnTo>
                  <a:lnTo>
                    <a:pt x="624" y="383"/>
                  </a:lnTo>
                  <a:lnTo>
                    <a:pt x="623" y="375"/>
                  </a:lnTo>
                  <a:lnTo>
                    <a:pt x="622" y="365"/>
                  </a:lnTo>
                  <a:lnTo>
                    <a:pt x="622" y="214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22" y="176"/>
                  </a:lnTo>
                  <a:lnTo>
                    <a:pt x="621" y="166"/>
                  </a:lnTo>
                  <a:lnTo>
                    <a:pt x="619" y="156"/>
                  </a:lnTo>
                  <a:lnTo>
                    <a:pt x="617" y="146"/>
                  </a:lnTo>
                  <a:lnTo>
                    <a:pt x="614" y="139"/>
                  </a:lnTo>
                  <a:lnTo>
                    <a:pt x="609" y="131"/>
                  </a:lnTo>
                  <a:lnTo>
                    <a:pt x="604" y="125"/>
                  </a:lnTo>
                  <a:lnTo>
                    <a:pt x="597" y="118"/>
                  </a:lnTo>
                  <a:lnTo>
                    <a:pt x="590" y="114"/>
                  </a:lnTo>
                  <a:lnTo>
                    <a:pt x="582" y="109"/>
                  </a:lnTo>
                  <a:lnTo>
                    <a:pt x="573" y="106"/>
                  </a:lnTo>
                  <a:lnTo>
                    <a:pt x="562" y="104"/>
                  </a:lnTo>
                  <a:lnTo>
                    <a:pt x="550" y="103"/>
                  </a:lnTo>
                  <a:lnTo>
                    <a:pt x="537" y="103"/>
                  </a:lnTo>
                  <a:close/>
                  <a:moveTo>
                    <a:pt x="557" y="354"/>
                  </a:moveTo>
                  <a:lnTo>
                    <a:pt x="549" y="364"/>
                  </a:lnTo>
                  <a:lnTo>
                    <a:pt x="541" y="372"/>
                  </a:lnTo>
                  <a:lnTo>
                    <a:pt x="534" y="377"/>
                  </a:lnTo>
                  <a:lnTo>
                    <a:pt x="527" y="381"/>
                  </a:lnTo>
                  <a:lnTo>
                    <a:pt x="522" y="382"/>
                  </a:lnTo>
                  <a:lnTo>
                    <a:pt x="516" y="382"/>
                  </a:lnTo>
                  <a:lnTo>
                    <a:pt x="512" y="381"/>
                  </a:lnTo>
                  <a:lnTo>
                    <a:pt x="509" y="377"/>
                  </a:lnTo>
                  <a:lnTo>
                    <a:pt x="505" y="374"/>
                  </a:lnTo>
                  <a:lnTo>
                    <a:pt x="502" y="370"/>
                  </a:lnTo>
                  <a:lnTo>
                    <a:pt x="500" y="363"/>
                  </a:lnTo>
                  <a:lnTo>
                    <a:pt x="498" y="358"/>
                  </a:lnTo>
                  <a:lnTo>
                    <a:pt x="496" y="345"/>
                  </a:lnTo>
                  <a:lnTo>
                    <a:pt x="495" y="332"/>
                  </a:lnTo>
                  <a:lnTo>
                    <a:pt x="496" y="321"/>
                  </a:lnTo>
                  <a:lnTo>
                    <a:pt x="499" y="310"/>
                  </a:lnTo>
                  <a:lnTo>
                    <a:pt x="505" y="298"/>
                  </a:lnTo>
                  <a:lnTo>
                    <a:pt x="511" y="287"/>
                  </a:lnTo>
                  <a:lnTo>
                    <a:pt x="521" y="276"/>
                  </a:lnTo>
                  <a:lnTo>
                    <a:pt x="532" y="266"/>
                  </a:lnTo>
                  <a:lnTo>
                    <a:pt x="537" y="262"/>
                  </a:lnTo>
                  <a:lnTo>
                    <a:pt x="543" y="257"/>
                  </a:lnTo>
                  <a:lnTo>
                    <a:pt x="550" y="255"/>
                  </a:lnTo>
                  <a:lnTo>
                    <a:pt x="557" y="252"/>
                  </a:lnTo>
                  <a:lnTo>
                    <a:pt x="557" y="3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73770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832718"/>
          </a:xfrm>
        </p:spPr>
        <p:txBody>
          <a:bodyPr>
            <a:normAutofit/>
          </a:bodyPr>
          <a:lstStyle/>
          <a:p>
            <a:r>
              <a:rPr lang="ka-GE" dirty="0" smtClean="0"/>
              <a:t>ეკოტოქსიკურობა </a:t>
            </a:r>
            <a:r>
              <a:rPr lang="ka-GE" dirty="0"/>
              <a:t>- თევზების, წყლის სხვა ორგანიზმებისა და მიკროორგანიზმების საფრთხის ტესტები </a:t>
            </a:r>
          </a:p>
          <a:p>
            <a:r>
              <a:rPr lang="ka-GE" dirty="0"/>
              <a:t>ტოქსიკურობის ზემოქმედება რეპროდუქციაზე</a:t>
            </a:r>
          </a:p>
          <a:p>
            <a:r>
              <a:rPr lang="ka-GE" dirty="0"/>
              <a:t>კანცეროგენულობა - ტესტები +  კიბოს კვლევის საერთაშორისო სააგენტოს (</a:t>
            </a:r>
            <a:r>
              <a:rPr lang="cs-CZ" dirty="0"/>
              <a:t>IARC) </a:t>
            </a:r>
            <a:r>
              <a:rPr lang="ka-GE" dirty="0"/>
              <a:t>შეფასება</a:t>
            </a:r>
          </a:p>
          <a:p>
            <a:r>
              <a:rPr lang="ka-GE" dirty="0"/>
              <a:t>მუტაგენურობა</a:t>
            </a:r>
          </a:p>
          <a:p>
            <a:r>
              <a:rPr lang="ka-GE" dirty="0"/>
              <a:t>ბიოაკუმულაცია - ქიმიური ნივთ. კონცენტრაციის უნარი ორგანიზმში ან მასზე </a:t>
            </a:r>
          </a:p>
          <a:p>
            <a:r>
              <a:rPr lang="ka-GE" dirty="0"/>
              <a:t>კანის / თვალების / რესპირატორული გაღიზიანება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31224" cy="1016294"/>
          </a:xfrm>
        </p:spPr>
        <p:txBody>
          <a:bodyPr/>
          <a:lstStyle/>
          <a:p>
            <a:pPr algn="ctr"/>
            <a:r>
              <a:rPr lang="ka-GE" dirty="0"/>
              <a:t>თავი </a:t>
            </a:r>
            <a:r>
              <a:rPr lang="cs-CZ" dirty="0"/>
              <a:t>F6 – </a:t>
            </a:r>
            <a:r>
              <a:rPr lang="ka-GE" dirty="0" smtClean="0"/>
              <a:t>ტოქსიკოლოგიური </a:t>
            </a:r>
            <a:r>
              <a:rPr lang="ka-GE" dirty="0"/>
              <a:t>და ეკოტოქსიკოლოგიური ინფორმაცია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7973D5D4-EB5C-4FC7-BF25-FAD43398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67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720080"/>
          </a:xfrm>
        </p:spPr>
        <p:txBody>
          <a:bodyPr/>
          <a:lstStyle/>
          <a:p>
            <a:pPr algn="ctr"/>
            <a:r>
              <a:rPr lang="ka-GE" sz="2800" dirty="0" smtClean="0"/>
              <a:t>თავი</a:t>
            </a:r>
            <a:r>
              <a:rPr lang="cs-CZ" sz="2800" dirty="0" smtClean="0"/>
              <a:t> </a:t>
            </a:r>
            <a:r>
              <a:rPr lang="cs-CZ" sz="2800" dirty="0"/>
              <a:t>F7 – </a:t>
            </a:r>
            <a:r>
              <a:rPr lang="ka-GE" sz="2800" dirty="0" smtClean="0"/>
              <a:t>საკანონმდებლო მონაცემები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00600"/>
          </a:xfrm>
        </p:spPr>
        <p:txBody>
          <a:bodyPr>
            <a:normAutofit fontScale="85000" lnSpcReduction="20000"/>
          </a:bodyPr>
          <a:lstStyle/>
          <a:p>
            <a:r>
              <a:rPr lang="ka-GE" dirty="0" smtClean="0"/>
              <a:t>კანონი მასშტაბური ავარიების პრევენციების შესახებ </a:t>
            </a:r>
            <a:r>
              <a:rPr lang="cs-CZ" dirty="0" smtClean="0"/>
              <a:t>(</a:t>
            </a:r>
            <a:r>
              <a:rPr lang="ka-GE" dirty="0" smtClean="0"/>
              <a:t>დირექტივა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 </a:t>
            </a:r>
            <a:r>
              <a:rPr lang="cs-CZ" dirty="0"/>
              <a:t>2012/18/EU, </a:t>
            </a:r>
            <a:r>
              <a:rPr lang="cs-CZ" dirty="0" smtClean="0"/>
              <a:t>SEVESO </a:t>
            </a:r>
            <a:r>
              <a:rPr lang="cs-CZ" dirty="0"/>
              <a:t>III) – </a:t>
            </a:r>
            <a:r>
              <a:rPr lang="ka-GE" dirty="0" smtClean="0"/>
              <a:t>წარმოების კატეგორიზაცია, ობიექტში არსებული ნივთიერების რაოდენობისა დ კლასიფიკაციის მიხედვით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ჰიგიენის ლიმიტები</a:t>
            </a:r>
            <a:r>
              <a:rPr lang="cs-CZ" dirty="0" smtClean="0"/>
              <a:t> </a:t>
            </a:r>
            <a:r>
              <a:rPr lang="cs-CZ" dirty="0"/>
              <a:t>– CZ; SK; PL; EU</a:t>
            </a:r>
          </a:p>
          <a:p>
            <a:pPr lvl="1"/>
            <a:r>
              <a:rPr lang="ka-GE" dirty="0" smtClean="0"/>
              <a:t>სიდიდეები</a:t>
            </a:r>
            <a:r>
              <a:rPr lang="cs-CZ" dirty="0" smtClean="0"/>
              <a:t>: </a:t>
            </a:r>
            <a:r>
              <a:rPr lang="cs-CZ" dirty="0"/>
              <a:t>PEL; NPK-P; NPEL; NDS; </a:t>
            </a:r>
            <a:r>
              <a:rPr lang="cs-CZ" dirty="0" err="1"/>
              <a:t>NDSCh</a:t>
            </a:r>
            <a:r>
              <a:rPr lang="cs-CZ" dirty="0"/>
              <a:t>; NDSP</a:t>
            </a:r>
          </a:p>
          <a:p>
            <a:pPr marL="457200" lvl="1" indent="0">
              <a:buNone/>
            </a:pPr>
            <a:r>
              <a:rPr lang="cs-CZ" dirty="0" smtClean="0"/>
              <a:t>= </a:t>
            </a:r>
            <a:r>
              <a:rPr lang="ka-GE" dirty="0" smtClean="0"/>
              <a:t>სამუშოა ადგილზე (ჰაერში) ნივთიერებათა კონცენტრაციის ლიმიტური სიდიდეები, რომელთა ზღვარიც არ უნდა გადაილახოს, მომუშავეთა ჯანმრთელობის გრძელვადიანი დაცვისთვის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ka-GE" dirty="0" smtClean="0"/>
              <a:t>ბიოლოგიური ლიმიტები</a:t>
            </a:r>
            <a:r>
              <a:rPr lang="cs-CZ" dirty="0" smtClean="0"/>
              <a:t> </a:t>
            </a:r>
            <a:r>
              <a:rPr lang="cs-CZ" dirty="0"/>
              <a:t>– CZ; SK; </a:t>
            </a:r>
            <a:r>
              <a:rPr lang="cs-CZ" dirty="0" smtClean="0"/>
              <a:t>EU</a:t>
            </a: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=</a:t>
            </a:r>
            <a:r>
              <a:rPr lang="ka-GE" dirty="0" smtClean="0"/>
              <a:t>საწყისი ნივთიერების დადგენა მომუშავეთა ბიოლოგიური მასალიდან </a:t>
            </a:r>
            <a:r>
              <a:rPr lang="cs-CZ" dirty="0" smtClean="0"/>
              <a:t>(</a:t>
            </a:r>
            <a:r>
              <a:rPr lang="ka-GE" dirty="0" smtClean="0"/>
              <a:t>შარდი</a:t>
            </a:r>
            <a:r>
              <a:rPr lang="cs-CZ" dirty="0" smtClean="0"/>
              <a:t>,</a:t>
            </a:r>
            <a:r>
              <a:rPr lang="ka-GE" dirty="0" smtClean="0"/>
              <a:t> სისხლი</a:t>
            </a:r>
            <a:r>
              <a:rPr lang="cs-CZ" dirty="0" smtClean="0"/>
              <a:t>), </a:t>
            </a:r>
            <a:r>
              <a:rPr lang="ka-GE" dirty="0" smtClean="0"/>
              <a:t>რომლის ზღვარიც არ უნდა იყოს გადალახული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ka-GE" dirty="0">
                <a:solidFill>
                  <a:srgbClr val="00B050"/>
                </a:solidFill>
              </a:rPr>
              <a:t>ინფორმაცია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dirty="0" smtClean="0">
                <a:solidFill>
                  <a:srgbClr val="00B050"/>
                </a:solidFill>
              </a:rPr>
              <a:t>მე-8 </a:t>
            </a:r>
            <a:r>
              <a:rPr lang="ka-GE" dirty="0">
                <a:solidFill>
                  <a:srgbClr val="00B050"/>
                </a:solidFill>
              </a:rPr>
              <a:t>ნაწილამდე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ka-GE" dirty="0" smtClean="0">
                <a:solidFill>
                  <a:srgbClr val="00B050"/>
                </a:solidFill>
              </a:rPr>
              <a:t>ჰიგიენის და ბიოლოგიურის ლიმიტები უნდა შეესაბამებიდეს იმ ქვეყნების კანონმდებლობას, სადაც ხდება უსაფრთხო ბარათის მიწოდება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66696A2-F3B0-4742-9378-CAAC8A6B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05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720080"/>
          </a:xfrm>
        </p:spPr>
        <p:txBody>
          <a:bodyPr/>
          <a:lstStyle/>
          <a:p>
            <a:pPr algn="ctr"/>
            <a:r>
              <a:rPr lang="ka-GE" sz="2800" dirty="0"/>
              <a:t>თავი</a:t>
            </a:r>
            <a:r>
              <a:rPr lang="cs-CZ" sz="2800" dirty="0"/>
              <a:t> F7 – </a:t>
            </a:r>
            <a:r>
              <a:rPr lang="ka-GE" sz="2800" dirty="0"/>
              <a:t>საკანონმდებლო მონაცემები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9144000" cy="328715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9AECEFB-7503-40FD-A1ED-CF357FC1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თავი</a:t>
            </a:r>
            <a:r>
              <a:rPr lang="cs-CZ" dirty="0" smtClean="0"/>
              <a:t> </a:t>
            </a:r>
            <a:r>
              <a:rPr lang="cs-CZ" dirty="0"/>
              <a:t>F8 - </a:t>
            </a:r>
            <a:r>
              <a:rPr lang="ka-GE" dirty="0" smtClean="0"/>
              <a:t>საკანონმდებლო ნორმები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9"/>
            <a:ext cx="8363272" cy="5616624"/>
          </a:xfrm>
        </p:spPr>
        <p:txBody>
          <a:bodyPr/>
          <a:lstStyle/>
          <a:p>
            <a:r>
              <a:rPr lang="ka-GE" dirty="0" smtClean="0"/>
              <a:t>ნორმები</a:t>
            </a:r>
            <a:r>
              <a:rPr lang="cs-CZ" dirty="0" smtClean="0"/>
              <a:t>,</a:t>
            </a:r>
            <a:r>
              <a:rPr lang="ka-GE" dirty="0" smtClean="0"/>
              <a:t> რომლებიც მოცემული ნივთიერებისთვის იქნა შემუშავებული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177313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F9AE70F-EE77-4AC5-940F-6247ABF2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971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ფუნქცია</a:t>
            </a:r>
            <a:r>
              <a:rPr lang="cs-CZ" dirty="0" smtClean="0"/>
              <a:t>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მოძიების ფუნქცია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F661375-C2F5-44E9-9988-FDCE9DE4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AC28FE4-78C6-44BD-A7F6-33E70565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85881"/>
            <a:ext cx="6819900" cy="3524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9C05B6A6-82B5-4FC7-A78D-C8B436BBA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04" y="887618"/>
            <a:ext cx="2434952" cy="10402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637875E8-3948-4460-A2E3-15F55DE8F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857" y="1543810"/>
            <a:ext cx="1444551" cy="97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5FB389-D18F-4034-B506-55B9317C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ფუნქციები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8A4A39B-93FC-456F-9037-2749016A2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dirty="0"/>
              <a:t>სწრაფი მიმოხილვა - მაგ.: </a:t>
            </a:r>
            <a:r>
              <a:rPr lang="cs-CZ" sz="2800" dirty="0"/>
              <a:t>H </a:t>
            </a:r>
            <a:r>
              <a:rPr lang="ka-GE" sz="2800" dirty="0"/>
              <a:t>და </a:t>
            </a:r>
            <a:r>
              <a:rPr lang="cs-CZ" sz="2800" dirty="0"/>
              <a:t>P </a:t>
            </a:r>
            <a:r>
              <a:rPr lang="ka-GE" sz="2800" dirty="0"/>
              <a:t>ფრაზები ექვს ენაზე (</a:t>
            </a:r>
            <a:r>
              <a:rPr lang="cs-CZ" sz="2800" dirty="0"/>
              <a:t>CZ, SK, PL, EN, DE, HU)</a:t>
            </a:r>
          </a:p>
          <a:p>
            <a:r>
              <a:rPr lang="ka-GE" sz="2800" dirty="0" smtClean="0"/>
              <a:t>აბრევიატურებისა </a:t>
            </a:r>
            <a:r>
              <a:rPr lang="ka-GE" sz="2800" dirty="0"/>
              <a:t>და ცნებების განმარტებების სისტემა</a:t>
            </a:r>
          </a:p>
          <a:p>
            <a:r>
              <a:rPr lang="ka-GE" sz="2800" dirty="0"/>
              <a:t>შენახვა</a:t>
            </a:r>
          </a:p>
          <a:p>
            <a:r>
              <a:rPr lang="ka-GE" sz="2800" dirty="0" smtClean="0"/>
              <a:t>ცალკეულ </a:t>
            </a:r>
            <a:r>
              <a:rPr lang="ka-GE" sz="2800" dirty="0"/>
              <a:t>ნივთიერებებთან </a:t>
            </a:r>
            <a:r>
              <a:rPr lang="ka-GE" sz="2800" dirty="0" smtClean="0"/>
              <a:t>განთავსებულია </a:t>
            </a:r>
            <a:r>
              <a:rPr lang="ka-GE" sz="2800" dirty="0"/>
              <a:t>ჩანიშვნების ფუნქცია </a:t>
            </a:r>
          </a:p>
          <a:p>
            <a:r>
              <a:rPr lang="ka-GE" sz="2800" dirty="0" smtClean="0"/>
              <a:t>შესაძლებელია ჩანაწერების ბეჭდვა </a:t>
            </a:r>
            <a:endParaRPr lang="ka-GE" sz="2800" dirty="0"/>
          </a:p>
          <a:p>
            <a:r>
              <a:rPr lang="ka-GE" sz="2800" dirty="0"/>
              <a:t>ხელმისაწვდომია ორივე ვარიანტისთვის, ონლაინ და სმარტფონ (</a:t>
            </a:r>
            <a:r>
              <a:rPr lang="cs-CZ" sz="2800" dirty="0"/>
              <a:t>Android)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3A21EF9-B0C0-45A8-A546-8EB41293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13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კლიენტები</a:t>
            </a:r>
            <a:r>
              <a:rPr lang="cs-CZ" dirty="0" smtClean="0"/>
              <a:t>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ka-GE" sz="2800" dirty="0"/>
          </a:p>
          <a:p>
            <a:r>
              <a:rPr lang="ka-GE" sz="2800" dirty="0"/>
              <a:t>მეხანძრეები - შესაბამისი, სწრაფად ხელმისაწვდომი ინფორმაცია </a:t>
            </a:r>
            <a:r>
              <a:rPr lang="ka-GE" sz="2800" dirty="0" smtClean="0"/>
              <a:t>ყველა ენაზე</a:t>
            </a:r>
          </a:p>
          <a:p>
            <a:r>
              <a:rPr lang="ka-GE" sz="2800" dirty="0" smtClean="0"/>
              <a:t>ფირმები </a:t>
            </a:r>
            <a:r>
              <a:rPr lang="ka-GE" sz="2800" dirty="0"/>
              <a:t>- </a:t>
            </a:r>
            <a:r>
              <a:rPr lang="ka-GE" sz="2800" dirty="0" smtClean="0"/>
              <a:t>კანონმდებლობა</a:t>
            </a:r>
            <a:r>
              <a:rPr lang="ka-GE" sz="2800" dirty="0"/>
              <a:t>, უსაფრთხოების მონაცემთა </a:t>
            </a:r>
            <a:r>
              <a:rPr lang="ka-GE" sz="2800" dirty="0" smtClean="0"/>
              <a:t>ფურცლები</a:t>
            </a:r>
          </a:p>
          <a:p>
            <a:r>
              <a:rPr lang="ka-GE" sz="2800" dirty="0" smtClean="0"/>
              <a:t>საშუალო </a:t>
            </a:r>
            <a:r>
              <a:rPr lang="ka-GE" sz="2800" dirty="0"/>
              <a:t>და </a:t>
            </a:r>
            <a:r>
              <a:rPr lang="ka-GE" sz="2800" dirty="0" smtClean="0"/>
              <a:t>უმაღლესი სკოლები </a:t>
            </a:r>
            <a:r>
              <a:rPr lang="ka-GE" sz="2800" dirty="0"/>
              <a:t>- </a:t>
            </a:r>
            <a:r>
              <a:rPr lang="ka-GE" sz="2800" dirty="0" smtClean="0"/>
              <a:t>პროფესიული ინფორმაციის</a:t>
            </a:r>
            <a:r>
              <a:rPr lang="ka-GE" sz="2800" dirty="0"/>
              <a:t> </a:t>
            </a:r>
            <a:r>
              <a:rPr lang="ka-GE" sz="2800" dirty="0" smtClean="0"/>
              <a:t>მოძიება</a:t>
            </a:r>
          </a:p>
          <a:p>
            <a:r>
              <a:rPr lang="ka-GE" sz="2800" dirty="0" smtClean="0"/>
              <a:t>კონტროლის </a:t>
            </a:r>
            <a:r>
              <a:rPr lang="ka-GE" sz="2800" dirty="0"/>
              <a:t>ორგანოები - </a:t>
            </a:r>
            <a:r>
              <a:rPr lang="ka-GE" sz="2800" dirty="0" smtClean="0"/>
              <a:t>ინფორმაცია კლასიფიკაციის</a:t>
            </a:r>
            <a:r>
              <a:rPr lang="ka-GE" sz="2800" dirty="0"/>
              <a:t>, </a:t>
            </a:r>
            <a:r>
              <a:rPr lang="ka-GE" sz="2800" dirty="0" smtClean="0"/>
              <a:t>ეტიკეტირების შესახებ</a:t>
            </a:r>
          </a:p>
          <a:p>
            <a:pPr marL="0" indent="0">
              <a:buNone/>
            </a:pPr>
            <a:r>
              <a:rPr lang="ka-GE" sz="2800" dirty="0" smtClean="0"/>
              <a:t>	- </a:t>
            </a:r>
            <a:r>
              <a:rPr lang="ka-GE" sz="2800" dirty="0" smtClean="0">
                <a:solidFill>
                  <a:schemeClr val="tx1"/>
                </a:solidFill>
              </a:rPr>
              <a:t>ჩეხეთის </a:t>
            </a:r>
            <a:r>
              <a:rPr lang="ka-GE" sz="2800" dirty="0">
                <a:solidFill>
                  <a:schemeClr val="tx1"/>
                </a:solidFill>
              </a:rPr>
              <a:t>გარემოსდაცვითი ინსპექცია </a:t>
            </a:r>
            <a:r>
              <a:rPr lang="ka-GE" sz="2800" dirty="0" smtClean="0">
                <a:solidFill>
                  <a:schemeClr val="tx1"/>
                </a:solidFill>
              </a:rPr>
              <a:t>   	(უსაფრთხოების 	   ბარათები, </a:t>
            </a:r>
            <a:r>
              <a:rPr lang="ka-GE" sz="2800" dirty="0">
                <a:solidFill>
                  <a:schemeClr val="tx1"/>
                </a:solidFill>
              </a:rPr>
              <a:t>ეტიკეტები</a:t>
            </a:r>
            <a:r>
              <a:rPr lang="ka-GE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ka-GE" sz="2800" dirty="0">
                <a:solidFill>
                  <a:schemeClr val="tx1"/>
                </a:solidFill>
              </a:rPr>
              <a:t/>
            </a:r>
            <a:br>
              <a:rPr lang="ka-GE" sz="2800" dirty="0">
                <a:solidFill>
                  <a:schemeClr val="tx1"/>
                </a:solidFill>
              </a:rPr>
            </a:br>
            <a:r>
              <a:rPr lang="ka-GE" sz="2800" dirty="0" smtClean="0">
                <a:solidFill>
                  <a:schemeClr val="tx1"/>
                </a:solidFill>
              </a:rPr>
              <a:t>	-რეგიონალური </a:t>
            </a:r>
            <a:r>
              <a:rPr lang="ka-GE" sz="2800" dirty="0">
                <a:solidFill>
                  <a:schemeClr val="tx1"/>
                </a:solidFill>
              </a:rPr>
              <a:t>ორგანოები (</a:t>
            </a:r>
            <a:r>
              <a:rPr lang="cs-CZ" sz="2800" dirty="0">
                <a:solidFill>
                  <a:schemeClr val="tx1"/>
                </a:solidFill>
              </a:rPr>
              <a:t>SEVESO II </a:t>
            </a:r>
            <a:r>
              <a:rPr lang="ka-GE" sz="2800" dirty="0">
                <a:solidFill>
                  <a:schemeClr val="tx1"/>
                </a:solidFill>
              </a:rPr>
              <a:t>და </a:t>
            </a:r>
            <a:r>
              <a:rPr lang="cs-CZ" sz="2800" dirty="0">
                <a:solidFill>
                  <a:schemeClr val="tx1"/>
                </a:solidFill>
              </a:rPr>
              <a:t>III)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endParaRPr lang="cs-CZ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</a:pPr>
            <a:endParaRPr lang="cs-CZ" sz="2400" dirty="0"/>
          </a:p>
          <a:p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5B74F03-BD21-44C4-B0F8-72648EE3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683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მოაქვს შემდეგი სარგებელი</a:t>
            </a:r>
            <a:r>
              <a:rPr lang="cs-CZ" dirty="0" smtClean="0"/>
              <a:t>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800" dirty="0"/>
              <a:t>საშიში ნივთიერებების შესახებ ინფორმაციის </a:t>
            </a:r>
            <a:r>
              <a:rPr lang="ka-GE" sz="2800" dirty="0" smtClean="0"/>
              <a:t> </a:t>
            </a:r>
            <a:r>
              <a:rPr lang="ka-GE" sz="2800" dirty="0"/>
              <a:t>მიმოხილვა ერთ ადგილას</a:t>
            </a:r>
          </a:p>
          <a:p>
            <a:r>
              <a:rPr lang="ka-GE" sz="2800" dirty="0"/>
              <a:t>ნივთიერებების შესაბამისი კანონმდებლობის მიმოხილვა</a:t>
            </a:r>
          </a:p>
          <a:p>
            <a:r>
              <a:rPr lang="ka-GE" sz="2800" dirty="0"/>
              <a:t>დოკუმენტები უსაფრთხოების მონაცემების </a:t>
            </a:r>
            <a:r>
              <a:rPr lang="ka-GE" sz="2800" dirty="0" smtClean="0"/>
              <a:t>ფურცლების </a:t>
            </a:r>
            <a:r>
              <a:rPr lang="ka-GE" sz="2800" dirty="0"/>
              <a:t>შემუშავებისთვის </a:t>
            </a:r>
          </a:p>
          <a:p>
            <a:r>
              <a:rPr lang="ka-GE" sz="2800" dirty="0"/>
              <a:t>მარტივი ძებნა მრავალი ასპექტის მიხედვით</a:t>
            </a:r>
          </a:p>
          <a:p>
            <a:r>
              <a:rPr lang="ka-GE" sz="2800" dirty="0"/>
              <a:t>საკუთარი </a:t>
            </a:r>
            <a:r>
              <a:rPr lang="ka-GE" sz="2800" dirty="0" smtClean="0"/>
              <a:t>ჩანიშვნების </a:t>
            </a:r>
            <a:r>
              <a:rPr lang="ka-GE" sz="2800" dirty="0"/>
              <a:t>შენახვა</a:t>
            </a:r>
          </a:p>
          <a:p>
            <a:r>
              <a:rPr lang="ka-GE" sz="2800" dirty="0"/>
              <a:t>განახლება წელიწადში ოთხჯერ  (განსაკუთრებით მნიშვნელოვანია კანონმდებლობისთვის)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2B2D063-6A5E-4D40-BC1E-BA44E04A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8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000" smtClean="0"/>
              <a:t>გმადლობთ ყურადღებისთვის!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4077072"/>
            <a:ext cx="7772400" cy="1584176"/>
          </a:xfrm>
        </p:spPr>
        <p:txBody>
          <a:bodyPr/>
          <a:lstStyle/>
          <a:p>
            <a:r>
              <a:rPr lang="cs-CZ" dirty="0"/>
              <a:t>PhDr. Lucie </a:t>
            </a:r>
            <a:r>
              <a:rPr lang="cs-CZ" dirty="0" smtClean="0"/>
              <a:t>Šerá</a:t>
            </a:r>
            <a:r>
              <a:rPr lang="ka-GE" dirty="0" smtClean="0"/>
              <a:t> - ლუციე შერა</a:t>
            </a:r>
            <a:endParaRPr lang="cs-CZ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lucie.sera@medistyl.cz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Obrázek 14" descr="logocr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4" y="117251"/>
            <a:ext cx="3724276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26283" y="332656"/>
            <a:ext cx="1527175" cy="766762"/>
            <a:chOff x="4921" y="250"/>
            <a:chExt cx="589" cy="217"/>
          </a:xfrm>
        </p:grpSpPr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5015" y="250"/>
              <a:ext cx="265" cy="217"/>
            </a:xfrm>
            <a:custGeom>
              <a:avLst/>
              <a:gdLst>
                <a:gd name="T0" fmla="*/ 0 w 794"/>
                <a:gd name="T1" fmla="*/ 0 h 652"/>
                <a:gd name="T2" fmla="*/ 0 w 794"/>
                <a:gd name="T3" fmla="*/ 0 h 652"/>
                <a:gd name="T4" fmla="*/ 0 w 794"/>
                <a:gd name="T5" fmla="*/ 0 h 652"/>
                <a:gd name="T6" fmla="*/ 0 w 794"/>
                <a:gd name="T7" fmla="*/ 0 h 652"/>
                <a:gd name="T8" fmla="*/ 0 w 794"/>
                <a:gd name="T9" fmla="*/ 0 h 652"/>
                <a:gd name="T10" fmla="*/ 0 w 794"/>
                <a:gd name="T11" fmla="*/ 0 h 652"/>
                <a:gd name="T12" fmla="*/ 0 w 794"/>
                <a:gd name="T13" fmla="*/ 0 h 652"/>
                <a:gd name="T14" fmla="*/ 0 w 794"/>
                <a:gd name="T15" fmla="*/ 0 h 652"/>
                <a:gd name="T16" fmla="*/ 0 w 794"/>
                <a:gd name="T17" fmla="*/ 0 h 652"/>
                <a:gd name="T18" fmla="*/ 0 w 794"/>
                <a:gd name="T19" fmla="*/ 0 h 652"/>
                <a:gd name="T20" fmla="*/ 0 w 794"/>
                <a:gd name="T21" fmla="*/ 0 h 652"/>
                <a:gd name="T22" fmla="*/ 0 w 794"/>
                <a:gd name="T23" fmla="*/ 0 h 652"/>
                <a:gd name="T24" fmla="*/ 0 w 794"/>
                <a:gd name="T25" fmla="*/ 0 h 652"/>
                <a:gd name="T26" fmla="*/ 0 w 794"/>
                <a:gd name="T27" fmla="*/ 0 h 652"/>
                <a:gd name="T28" fmla="*/ 0 w 794"/>
                <a:gd name="T29" fmla="*/ 0 h 652"/>
                <a:gd name="T30" fmla="*/ 0 w 794"/>
                <a:gd name="T31" fmla="*/ 0 h 652"/>
                <a:gd name="T32" fmla="*/ 0 w 794"/>
                <a:gd name="T33" fmla="*/ 0 h 652"/>
                <a:gd name="T34" fmla="*/ 0 w 794"/>
                <a:gd name="T35" fmla="*/ 0 h 652"/>
                <a:gd name="T36" fmla="*/ 0 w 794"/>
                <a:gd name="T37" fmla="*/ 0 h 652"/>
                <a:gd name="T38" fmla="*/ 0 w 794"/>
                <a:gd name="T39" fmla="*/ 0 h 652"/>
                <a:gd name="T40" fmla="*/ 0 w 794"/>
                <a:gd name="T41" fmla="*/ 0 h 652"/>
                <a:gd name="T42" fmla="*/ 0 w 794"/>
                <a:gd name="T43" fmla="*/ 0 h 652"/>
                <a:gd name="T44" fmla="*/ 0 w 794"/>
                <a:gd name="T45" fmla="*/ 0 h 652"/>
                <a:gd name="T46" fmla="*/ 0 w 794"/>
                <a:gd name="T47" fmla="*/ 0 h 652"/>
                <a:gd name="T48" fmla="*/ 0 w 794"/>
                <a:gd name="T49" fmla="*/ 0 h 652"/>
                <a:gd name="T50" fmla="*/ 0 w 794"/>
                <a:gd name="T51" fmla="*/ 0 h 652"/>
                <a:gd name="T52" fmla="*/ 0 w 794"/>
                <a:gd name="T53" fmla="*/ 0 h 652"/>
                <a:gd name="T54" fmla="*/ 0 w 794"/>
                <a:gd name="T55" fmla="*/ 0 h 652"/>
                <a:gd name="T56" fmla="*/ 0 w 794"/>
                <a:gd name="T57" fmla="*/ 0 h 652"/>
                <a:gd name="T58" fmla="*/ 0 w 794"/>
                <a:gd name="T59" fmla="*/ 0 h 652"/>
                <a:gd name="T60" fmla="*/ 0 w 794"/>
                <a:gd name="T61" fmla="*/ 0 h 652"/>
                <a:gd name="T62" fmla="*/ 0 w 794"/>
                <a:gd name="T63" fmla="*/ 0 h 652"/>
                <a:gd name="T64" fmla="*/ 0 w 794"/>
                <a:gd name="T65" fmla="*/ 0 h 652"/>
                <a:gd name="T66" fmla="*/ 0 w 794"/>
                <a:gd name="T67" fmla="*/ 0 h 652"/>
                <a:gd name="T68" fmla="*/ 0 w 794"/>
                <a:gd name="T69" fmla="*/ 0 h 652"/>
                <a:gd name="T70" fmla="*/ 0 w 794"/>
                <a:gd name="T71" fmla="*/ 0 h 652"/>
                <a:gd name="T72" fmla="*/ 0 w 794"/>
                <a:gd name="T73" fmla="*/ 0 h 652"/>
                <a:gd name="T74" fmla="*/ 0 w 794"/>
                <a:gd name="T75" fmla="*/ 0 h 652"/>
                <a:gd name="T76" fmla="*/ 0 w 794"/>
                <a:gd name="T77" fmla="*/ 0 h 652"/>
                <a:gd name="T78" fmla="*/ 0 w 794"/>
                <a:gd name="T79" fmla="*/ 0 h 652"/>
                <a:gd name="T80" fmla="*/ 0 w 794"/>
                <a:gd name="T81" fmla="*/ 0 h 652"/>
                <a:gd name="T82" fmla="*/ 0 w 794"/>
                <a:gd name="T83" fmla="*/ 0 h 652"/>
                <a:gd name="T84" fmla="*/ 0 w 794"/>
                <a:gd name="T85" fmla="*/ 0 h 652"/>
                <a:gd name="T86" fmla="*/ 0 w 794"/>
                <a:gd name="T87" fmla="*/ 0 h 652"/>
                <a:gd name="T88" fmla="*/ 0 w 794"/>
                <a:gd name="T89" fmla="*/ 0 h 652"/>
                <a:gd name="T90" fmla="*/ 0 w 794"/>
                <a:gd name="T91" fmla="*/ 0 h 652"/>
                <a:gd name="T92" fmla="*/ 0 w 794"/>
                <a:gd name="T93" fmla="*/ 0 h 652"/>
                <a:gd name="T94" fmla="*/ 0 w 794"/>
                <a:gd name="T95" fmla="*/ 0 h 652"/>
                <a:gd name="T96" fmla="*/ 0 w 794"/>
                <a:gd name="T97" fmla="*/ 0 h 652"/>
                <a:gd name="T98" fmla="*/ 0 w 794"/>
                <a:gd name="T99" fmla="*/ 0 h 652"/>
                <a:gd name="T100" fmla="*/ 0 w 794"/>
                <a:gd name="T101" fmla="*/ 0 h 652"/>
                <a:gd name="T102" fmla="*/ 0 w 794"/>
                <a:gd name="T103" fmla="*/ 0 h 652"/>
                <a:gd name="T104" fmla="*/ 0 w 794"/>
                <a:gd name="T105" fmla="*/ 0 h 652"/>
                <a:gd name="T106" fmla="*/ 0 w 794"/>
                <a:gd name="T107" fmla="*/ 0 h 652"/>
                <a:gd name="T108" fmla="*/ 0 w 794"/>
                <a:gd name="T109" fmla="*/ 0 h 652"/>
                <a:gd name="T110" fmla="*/ 0 w 794"/>
                <a:gd name="T111" fmla="*/ 0 h 652"/>
                <a:gd name="T112" fmla="*/ 0 w 794"/>
                <a:gd name="T113" fmla="*/ 0 h 652"/>
                <a:gd name="T114" fmla="*/ 0 w 794"/>
                <a:gd name="T115" fmla="*/ 0 h 652"/>
                <a:gd name="T116" fmla="*/ 0 w 794"/>
                <a:gd name="T117" fmla="*/ 0 h 652"/>
                <a:gd name="T118" fmla="*/ 0 w 794"/>
                <a:gd name="T119" fmla="*/ 0 h 652"/>
                <a:gd name="T120" fmla="*/ 0 w 794"/>
                <a:gd name="T121" fmla="*/ 0 h 652"/>
                <a:gd name="T122" fmla="*/ 0 w 794"/>
                <a:gd name="T123" fmla="*/ 0 h 652"/>
                <a:gd name="T124" fmla="*/ 0 w 794"/>
                <a:gd name="T125" fmla="*/ 0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4"/>
                <a:gd name="T190" fmla="*/ 0 h 652"/>
                <a:gd name="T191" fmla="*/ 794 w 794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4" h="652">
                  <a:moveTo>
                    <a:pt x="0" y="0"/>
                  </a:moveTo>
                  <a:lnTo>
                    <a:pt x="794" y="0"/>
                  </a:lnTo>
                  <a:lnTo>
                    <a:pt x="794" y="652"/>
                  </a:lnTo>
                  <a:lnTo>
                    <a:pt x="0" y="652"/>
                  </a:lnTo>
                  <a:lnTo>
                    <a:pt x="0" y="0"/>
                  </a:lnTo>
                  <a:close/>
                  <a:moveTo>
                    <a:pt x="637" y="201"/>
                  </a:moveTo>
                  <a:lnTo>
                    <a:pt x="642" y="203"/>
                  </a:lnTo>
                  <a:lnTo>
                    <a:pt x="647" y="204"/>
                  </a:lnTo>
                  <a:lnTo>
                    <a:pt x="652" y="207"/>
                  </a:lnTo>
                  <a:lnTo>
                    <a:pt x="656" y="211"/>
                  </a:lnTo>
                  <a:lnTo>
                    <a:pt x="660" y="217"/>
                  </a:lnTo>
                  <a:lnTo>
                    <a:pt x="665" y="223"/>
                  </a:lnTo>
                  <a:lnTo>
                    <a:pt x="668" y="230"/>
                  </a:lnTo>
                  <a:lnTo>
                    <a:pt x="671" y="238"/>
                  </a:lnTo>
                  <a:lnTo>
                    <a:pt x="677" y="257"/>
                  </a:lnTo>
                  <a:lnTo>
                    <a:pt x="680" y="278"/>
                  </a:lnTo>
                  <a:lnTo>
                    <a:pt x="682" y="303"/>
                  </a:lnTo>
                  <a:lnTo>
                    <a:pt x="683" y="330"/>
                  </a:lnTo>
                  <a:lnTo>
                    <a:pt x="683" y="359"/>
                  </a:lnTo>
                  <a:lnTo>
                    <a:pt x="682" y="387"/>
                  </a:lnTo>
                  <a:lnTo>
                    <a:pt x="679" y="414"/>
                  </a:lnTo>
                  <a:lnTo>
                    <a:pt x="675" y="439"/>
                  </a:lnTo>
                  <a:lnTo>
                    <a:pt x="672" y="450"/>
                  </a:lnTo>
                  <a:lnTo>
                    <a:pt x="669" y="461"/>
                  </a:lnTo>
                  <a:lnTo>
                    <a:pt x="666" y="469"/>
                  </a:lnTo>
                  <a:lnTo>
                    <a:pt x="661" y="477"/>
                  </a:lnTo>
                  <a:lnTo>
                    <a:pt x="656" y="483"/>
                  </a:lnTo>
                  <a:lnTo>
                    <a:pt x="651" y="488"/>
                  </a:lnTo>
                  <a:lnTo>
                    <a:pt x="644" y="491"/>
                  </a:lnTo>
                  <a:lnTo>
                    <a:pt x="637" y="492"/>
                  </a:lnTo>
                  <a:lnTo>
                    <a:pt x="631" y="491"/>
                  </a:lnTo>
                  <a:lnTo>
                    <a:pt x="628" y="490"/>
                  </a:lnTo>
                  <a:lnTo>
                    <a:pt x="624" y="489"/>
                  </a:lnTo>
                  <a:lnTo>
                    <a:pt x="619" y="487"/>
                  </a:lnTo>
                  <a:lnTo>
                    <a:pt x="613" y="481"/>
                  </a:lnTo>
                  <a:lnTo>
                    <a:pt x="607" y="474"/>
                  </a:lnTo>
                  <a:lnTo>
                    <a:pt x="603" y="465"/>
                  </a:lnTo>
                  <a:lnTo>
                    <a:pt x="600" y="454"/>
                  </a:lnTo>
                  <a:lnTo>
                    <a:pt x="597" y="442"/>
                  </a:lnTo>
                  <a:lnTo>
                    <a:pt x="594" y="430"/>
                  </a:lnTo>
                  <a:lnTo>
                    <a:pt x="591" y="403"/>
                  </a:lnTo>
                  <a:lnTo>
                    <a:pt x="590" y="375"/>
                  </a:lnTo>
                  <a:lnTo>
                    <a:pt x="589" y="349"/>
                  </a:lnTo>
                  <a:lnTo>
                    <a:pt x="590" y="326"/>
                  </a:lnTo>
                  <a:lnTo>
                    <a:pt x="590" y="303"/>
                  </a:lnTo>
                  <a:lnTo>
                    <a:pt x="591" y="281"/>
                  </a:lnTo>
                  <a:lnTo>
                    <a:pt x="594" y="260"/>
                  </a:lnTo>
                  <a:lnTo>
                    <a:pt x="598" y="241"/>
                  </a:lnTo>
                  <a:lnTo>
                    <a:pt x="601" y="233"/>
                  </a:lnTo>
                  <a:lnTo>
                    <a:pt x="604" y="225"/>
                  </a:lnTo>
                  <a:lnTo>
                    <a:pt x="609" y="219"/>
                  </a:lnTo>
                  <a:lnTo>
                    <a:pt x="613" y="212"/>
                  </a:lnTo>
                  <a:lnTo>
                    <a:pt x="617" y="208"/>
                  </a:lnTo>
                  <a:lnTo>
                    <a:pt x="623" y="205"/>
                  </a:lnTo>
                  <a:lnTo>
                    <a:pt x="629" y="203"/>
                  </a:lnTo>
                  <a:lnTo>
                    <a:pt x="637" y="201"/>
                  </a:lnTo>
                  <a:close/>
                  <a:moveTo>
                    <a:pt x="524" y="335"/>
                  </a:moveTo>
                  <a:lnTo>
                    <a:pt x="524" y="357"/>
                  </a:lnTo>
                  <a:lnTo>
                    <a:pt x="525" y="378"/>
                  </a:lnTo>
                  <a:lnTo>
                    <a:pt x="529" y="396"/>
                  </a:lnTo>
                  <a:lnTo>
                    <a:pt x="532" y="413"/>
                  </a:lnTo>
                  <a:lnTo>
                    <a:pt x="537" y="429"/>
                  </a:lnTo>
                  <a:lnTo>
                    <a:pt x="544" y="444"/>
                  </a:lnTo>
                  <a:lnTo>
                    <a:pt x="550" y="457"/>
                  </a:lnTo>
                  <a:lnTo>
                    <a:pt x="559" y="469"/>
                  </a:lnTo>
                  <a:lnTo>
                    <a:pt x="567" y="480"/>
                  </a:lnTo>
                  <a:lnTo>
                    <a:pt x="576" y="490"/>
                  </a:lnTo>
                  <a:lnTo>
                    <a:pt x="586" y="497"/>
                  </a:lnTo>
                  <a:lnTo>
                    <a:pt x="596" y="504"/>
                  </a:lnTo>
                  <a:lnTo>
                    <a:pt x="605" y="509"/>
                  </a:lnTo>
                  <a:lnTo>
                    <a:pt x="616" y="513"/>
                  </a:lnTo>
                  <a:lnTo>
                    <a:pt x="626" y="515"/>
                  </a:lnTo>
                  <a:lnTo>
                    <a:pt x="637" y="516"/>
                  </a:lnTo>
                  <a:lnTo>
                    <a:pt x="647" y="515"/>
                  </a:lnTo>
                  <a:lnTo>
                    <a:pt x="659" y="511"/>
                  </a:lnTo>
                  <a:lnTo>
                    <a:pt x="670" y="507"/>
                  </a:lnTo>
                  <a:lnTo>
                    <a:pt x="681" y="501"/>
                  </a:lnTo>
                  <a:lnTo>
                    <a:pt x="691" y="493"/>
                  </a:lnTo>
                  <a:lnTo>
                    <a:pt x="700" y="484"/>
                  </a:lnTo>
                  <a:lnTo>
                    <a:pt x="709" y="474"/>
                  </a:lnTo>
                  <a:lnTo>
                    <a:pt x="717" y="462"/>
                  </a:lnTo>
                  <a:lnTo>
                    <a:pt x="724" y="449"/>
                  </a:lnTo>
                  <a:lnTo>
                    <a:pt x="731" y="435"/>
                  </a:lnTo>
                  <a:lnTo>
                    <a:pt x="736" y="420"/>
                  </a:lnTo>
                  <a:lnTo>
                    <a:pt x="741" y="405"/>
                  </a:lnTo>
                  <a:lnTo>
                    <a:pt x="745" y="388"/>
                  </a:lnTo>
                  <a:lnTo>
                    <a:pt x="747" y="371"/>
                  </a:lnTo>
                  <a:lnTo>
                    <a:pt x="748" y="354"/>
                  </a:lnTo>
                  <a:lnTo>
                    <a:pt x="748" y="335"/>
                  </a:lnTo>
                  <a:lnTo>
                    <a:pt x="747" y="319"/>
                  </a:lnTo>
                  <a:lnTo>
                    <a:pt x="745" y="303"/>
                  </a:lnTo>
                  <a:lnTo>
                    <a:pt x="742" y="288"/>
                  </a:lnTo>
                  <a:lnTo>
                    <a:pt x="738" y="273"/>
                  </a:lnTo>
                  <a:lnTo>
                    <a:pt x="733" y="260"/>
                  </a:lnTo>
                  <a:lnTo>
                    <a:pt x="726" y="247"/>
                  </a:lnTo>
                  <a:lnTo>
                    <a:pt x="720" y="235"/>
                  </a:lnTo>
                  <a:lnTo>
                    <a:pt x="712" y="224"/>
                  </a:lnTo>
                  <a:lnTo>
                    <a:pt x="704" y="214"/>
                  </a:lnTo>
                  <a:lnTo>
                    <a:pt x="695" y="206"/>
                  </a:lnTo>
                  <a:lnTo>
                    <a:pt x="686" y="198"/>
                  </a:lnTo>
                  <a:lnTo>
                    <a:pt x="677" y="192"/>
                  </a:lnTo>
                  <a:lnTo>
                    <a:pt x="667" y="187"/>
                  </a:lnTo>
                  <a:lnTo>
                    <a:pt x="656" y="183"/>
                  </a:lnTo>
                  <a:lnTo>
                    <a:pt x="646" y="181"/>
                  </a:lnTo>
                  <a:lnTo>
                    <a:pt x="637" y="181"/>
                  </a:lnTo>
                  <a:lnTo>
                    <a:pt x="623" y="181"/>
                  </a:lnTo>
                  <a:lnTo>
                    <a:pt x="611" y="184"/>
                  </a:lnTo>
                  <a:lnTo>
                    <a:pt x="599" y="189"/>
                  </a:lnTo>
                  <a:lnTo>
                    <a:pt x="588" y="194"/>
                  </a:lnTo>
                  <a:lnTo>
                    <a:pt x="578" y="200"/>
                  </a:lnTo>
                  <a:lnTo>
                    <a:pt x="570" y="208"/>
                  </a:lnTo>
                  <a:lnTo>
                    <a:pt x="561" y="218"/>
                  </a:lnTo>
                  <a:lnTo>
                    <a:pt x="553" y="227"/>
                  </a:lnTo>
                  <a:lnTo>
                    <a:pt x="547" y="239"/>
                  </a:lnTo>
                  <a:lnTo>
                    <a:pt x="542" y="251"/>
                  </a:lnTo>
                  <a:lnTo>
                    <a:pt x="536" y="264"/>
                  </a:lnTo>
                  <a:lnTo>
                    <a:pt x="533" y="277"/>
                  </a:lnTo>
                  <a:lnTo>
                    <a:pt x="530" y="291"/>
                  </a:lnTo>
                  <a:lnTo>
                    <a:pt x="526" y="306"/>
                  </a:lnTo>
                  <a:lnTo>
                    <a:pt x="525" y="320"/>
                  </a:lnTo>
                  <a:lnTo>
                    <a:pt x="524" y="335"/>
                  </a:lnTo>
                  <a:close/>
                  <a:moveTo>
                    <a:pt x="281" y="132"/>
                  </a:moveTo>
                  <a:lnTo>
                    <a:pt x="281" y="104"/>
                  </a:lnTo>
                  <a:lnTo>
                    <a:pt x="279" y="81"/>
                  </a:lnTo>
                  <a:lnTo>
                    <a:pt x="278" y="76"/>
                  </a:lnTo>
                  <a:lnTo>
                    <a:pt x="277" y="72"/>
                  </a:lnTo>
                  <a:lnTo>
                    <a:pt x="275" y="69"/>
                  </a:lnTo>
                  <a:lnTo>
                    <a:pt x="273" y="65"/>
                  </a:lnTo>
                  <a:lnTo>
                    <a:pt x="269" y="63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58" y="62"/>
                  </a:lnTo>
                  <a:lnTo>
                    <a:pt x="258" y="46"/>
                  </a:lnTo>
                  <a:lnTo>
                    <a:pt x="347" y="46"/>
                  </a:lnTo>
                  <a:lnTo>
                    <a:pt x="347" y="335"/>
                  </a:lnTo>
                  <a:lnTo>
                    <a:pt x="404" y="254"/>
                  </a:lnTo>
                  <a:lnTo>
                    <a:pt x="410" y="247"/>
                  </a:lnTo>
                  <a:lnTo>
                    <a:pt x="413" y="238"/>
                  </a:lnTo>
                  <a:lnTo>
                    <a:pt x="414" y="231"/>
                  </a:lnTo>
                  <a:lnTo>
                    <a:pt x="414" y="223"/>
                  </a:lnTo>
                  <a:lnTo>
                    <a:pt x="413" y="219"/>
                  </a:lnTo>
                  <a:lnTo>
                    <a:pt x="411" y="217"/>
                  </a:lnTo>
                  <a:lnTo>
                    <a:pt x="409" y="213"/>
                  </a:lnTo>
                  <a:lnTo>
                    <a:pt x="407" y="211"/>
                  </a:lnTo>
                  <a:lnTo>
                    <a:pt x="403" y="209"/>
                  </a:lnTo>
                  <a:lnTo>
                    <a:pt x="399" y="208"/>
                  </a:lnTo>
                  <a:lnTo>
                    <a:pt x="395" y="207"/>
                  </a:lnTo>
                  <a:lnTo>
                    <a:pt x="388" y="206"/>
                  </a:lnTo>
                  <a:lnTo>
                    <a:pt x="388" y="190"/>
                  </a:lnTo>
                  <a:lnTo>
                    <a:pt x="493" y="190"/>
                  </a:lnTo>
                  <a:lnTo>
                    <a:pt x="493" y="206"/>
                  </a:lnTo>
                  <a:lnTo>
                    <a:pt x="483" y="209"/>
                  </a:lnTo>
                  <a:lnTo>
                    <a:pt x="476" y="212"/>
                  </a:lnTo>
                  <a:lnTo>
                    <a:pt x="468" y="217"/>
                  </a:lnTo>
                  <a:lnTo>
                    <a:pt x="463" y="221"/>
                  </a:lnTo>
                  <a:lnTo>
                    <a:pt x="452" y="231"/>
                  </a:lnTo>
                  <a:lnTo>
                    <a:pt x="442" y="238"/>
                  </a:lnTo>
                  <a:lnTo>
                    <a:pt x="404" y="292"/>
                  </a:lnTo>
                  <a:lnTo>
                    <a:pt x="478" y="443"/>
                  </a:lnTo>
                  <a:lnTo>
                    <a:pt x="484" y="455"/>
                  </a:lnTo>
                  <a:lnTo>
                    <a:pt x="491" y="467"/>
                  </a:lnTo>
                  <a:lnTo>
                    <a:pt x="494" y="473"/>
                  </a:lnTo>
                  <a:lnTo>
                    <a:pt x="498" y="476"/>
                  </a:lnTo>
                  <a:lnTo>
                    <a:pt x="504" y="479"/>
                  </a:lnTo>
                  <a:lnTo>
                    <a:pt x="509" y="480"/>
                  </a:lnTo>
                  <a:lnTo>
                    <a:pt x="509" y="500"/>
                  </a:lnTo>
                  <a:lnTo>
                    <a:pt x="397" y="500"/>
                  </a:lnTo>
                  <a:lnTo>
                    <a:pt x="397" y="487"/>
                  </a:lnTo>
                  <a:lnTo>
                    <a:pt x="401" y="486"/>
                  </a:lnTo>
                  <a:lnTo>
                    <a:pt x="405" y="486"/>
                  </a:lnTo>
                  <a:lnTo>
                    <a:pt x="409" y="483"/>
                  </a:lnTo>
                  <a:lnTo>
                    <a:pt x="411" y="482"/>
                  </a:lnTo>
                  <a:lnTo>
                    <a:pt x="413" y="480"/>
                  </a:lnTo>
                  <a:lnTo>
                    <a:pt x="414" y="478"/>
                  </a:lnTo>
                  <a:lnTo>
                    <a:pt x="414" y="475"/>
                  </a:lnTo>
                  <a:lnTo>
                    <a:pt x="414" y="471"/>
                  </a:lnTo>
                  <a:lnTo>
                    <a:pt x="413" y="464"/>
                  </a:lnTo>
                  <a:lnTo>
                    <a:pt x="410" y="456"/>
                  </a:lnTo>
                  <a:lnTo>
                    <a:pt x="405" y="448"/>
                  </a:lnTo>
                  <a:lnTo>
                    <a:pt x="400" y="438"/>
                  </a:lnTo>
                  <a:lnTo>
                    <a:pt x="359" y="352"/>
                  </a:lnTo>
                  <a:lnTo>
                    <a:pt x="347" y="367"/>
                  </a:lnTo>
                  <a:lnTo>
                    <a:pt x="347" y="426"/>
                  </a:lnTo>
                  <a:lnTo>
                    <a:pt x="347" y="441"/>
                  </a:lnTo>
                  <a:lnTo>
                    <a:pt x="347" y="453"/>
                  </a:lnTo>
                  <a:lnTo>
                    <a:pt x="349" y="463"/>
                  </a:lnTo>
                  <a:lnTo>
                    <a:pt x="350" y="470"/>
                  </a:lnTo>
                  <a:lnTo>
                    <a:pt x="354" y="476"/>
                  </a:lnTo>
                  <a:lnTo>
                    <a:pt x="358" y="480"/>
                  </a:lnTo>
                  <a:lnTo>
                    <a:pt x="363" y="483"/>
                  </a:lnTo>
                  <a:lnTo>
                    <a:pt x="370" y="487"/>
                  </a:lnTo>
                  <a:lnTo>
                    <a:pt x="370" y="500"/>
                  </a:lnTo>
                  <a:lnTo>
                    <a:pt x="261" y="500"/>
                  </a:lnTo>
                  <a:lnTo>
                    <a:pt x="261" y="487"/>
                  </a:lnTo>
                  <a:lnTo>
                    <a:pt x="265" y="484"/>
                  </a:lnTo>
                  <a:lnTo>
                    <a:pt x="268" y="483"/>
                  </a:lnTo>
                  <a:lnTo>
                    <a:pt x="272" y="481"/>
                  </a:lnTo>
                  <a:lnTo>
                    <a:pt x="274" y="478"/>
                  </a:lnTo>
                  <a:lnTo>
                    <a:pt x="278" y="473"/>
                  </a:lnTo>
                  <a:lnTo>
                    <a:pt x="280" y="464"/>
                  </a:lnTo>
                  <a:lnTo>
                    <a:pt x="281" y="441"/>
                  </a:lnTo>
                  <a:lnTo>
                    <a:pt x="281" y="410"/>
                  </a:lnTo>
                  <a:lnTo>
                    <a:pt x="281" y="132"/>
                  </a:lnTo>
                  <a:close/>
                  <a:moveTo>
                    <a:pt x="181" y="309"/>
                  </a:moveTo>
                  <a:lnTo>
                    <a:pt x="115" y="309"/>
                  </a:lnTo>
                  <a:lnTo>
                    <a:pt x="116" y="284"/>
                  </a:lnTo>
                  <a:lnTo>
                    <a:pt x="118" y="261"/>
                  </a:lnTo>
                  <a:lnTo>
                    <a:pt x="120" y="244"/>
                  </a:lnTo>
                  <a:lnTo>
                    <a:pt x="124" y="228"/>
                  </a:lnTo>
                  <a:lnTo>
                    <a:pt x="125" y="223"/>
                  </a:lnTo>
                  <a:lnTo>
                    <a:pt x="127" y="218"/>
                  </a:lnTo>
                  <a:lnTo>
                    <a:pt x="130" y="213"/>
                  </a:lnTo>
                  <a:lnTo>
                    <a:pt x="133" y="210"/>
                  </a:lnTo>
                  <a:lnTo>
                    <a:pt x="137" y="207"/>
                  </a:lnTo>
                  <a:lnTo>
                    <a:pt x="140" y="205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3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3" y="216"/>
                  </a:lnTo>
                  <a:lnTo>
                    <a:pt x="177" y="222"/>
                  </a:lnTo>
                  <a:lnTo>
                    <a:pt x="179" y="230"/>
                  </a:lnTo>
                  <a:lnTo>
                    <a:pt x="180" y="237"/>
                  </a:lnTo>
                  <a:lnTo>
                    <a:pt x="182" y="254"/>
                  </a:lnTo>
                  <a:lnTo>
                    <a:pt x="183" y="274"/>
                  </a:lnTo>
                  <a:lnTo>
                    <a:pt x="182" y="292"/>
                  </a:lnTo>
                  <a:lnTo>
                    <a:pt x="181" y="309"/>
                  </a:lnTo>
                  <a:close/>
                  <a:moveTo>
                    <a:pt x="64" y="245"/>
                  </a:moveTo>
                  <a:lnTo>
                    <a:pt x="60" y="259"/>
                  </a:lnTo>
                  <a:lnTo>
                    <a:pt x="56" y="274"/>
                  </a:lnTo>
                  <a:lnTo>
                    <a:pt x="52" y="288"/>
                  </a:lnTo>
                  <a:lnTo>
                    <a:pt x="50" y="303"/>
                  </a:lnTo>
                  <a:lnTo>
                    <a:pt x="49" y="317"/>
                  </a:lnTo>
                  <a:lnTo>
                    <a:pt x="48" y="332"/>
                  </a:lnTo>
                  <a:lnTo>
                    <a:pt x="47" y="347"/>
                  </a:lnTo>
                  <a:lnTo>
                    <a:pt x="48" y="361"/>
                  </a:lnTo>
                  <a:lnTo>
                    <a:pt x="49" y="375"/>
                  </a:lnTo>
                  <a:lnTo>
                    <a:pt x="50" y="389"/>
                  </a:lnTo>
                  <a:lnTo>
                    <a:pt x="52" y="402"/>
                  </a:lnTo>
                  <a:lnTo>
                    <a:pt x="56" y="415"/>
                  </a:lnTo>
                  <a:lnTo>
                    <a:pt x="59" y="427"/>
                  </a:lnTo>
                  <a:lnTo>
                    <a:pt x="63" y="438"/>
                  </a:lnTo>
                  <a:lnTo>
                    <a:pt x="67" y="449"/>
                  </a:lnTo>
                  <a:lnTo>
                    <a:pt x="72" y="459"/>
                  </a:lnTo>
                  <a:lnTo>
                    <a:pt x="80" y="473"/>
                  </a:lnTo>
                  <a:lnTo>
                    <a:pt x="90" y="484"/>
                  </a:lnTo>
                  <a:lnTo>
                    <a:pt x="100" y="493"/>
                  </a:lnTo>
                  <a:lnTo>
                    <a:pt x="111" y="501"/>
                  </a:lnTo>
                  <a:lnTo>
                    <a:pt x="121" y="506"/>
                  </a:lnTo>
                  <a:lnTo>
                    <a:pt x="133" y="509"/>
                  </a:lnTo>
                  <a:lnTo>
                    <a:pt x="145" y="511"/>
                  </a:lnTo>
                  <a:lnTo>
                    <a:pt x="157" y="510"/>
                  </a:lnTo>
                  <a:lnTo>
                    <a:pt x="169" y="507"/>
                  </a:lnTo>
                  <a:lnTo>
                    <a:pt x="181" y="503"/>
                  </a:lnTo>
                  <a:lnTo>
                    <a:pt x="193" y="496"/>
                  </a:lnTo>
                  <a:lnTo>
                    <a:pt x="204" y="487"/>
                  </a:lnTo>
                  <a:lnTo>
                    <a:pt x="214" y="476"/>
                  </a:lnTo>
                  <a:lnTo>
                    <a:pt x="225" y="464"/>
                  </a:lnTo>
                  <a:lnTo>
                    <a:pt x="234" y="449"/>
                  </a:lnTo>
                  <a:lnTo>
                    <a:pt x="242" y="432"/>
                  </a:lnTo>
                  <a:lnTo>
                    <a:pt x="231" y="422"/>
                  </a:lnTo>
                  <a:lnTo>
                    <a:pt x="218" y="436"/>
                  </a:lnTo>
                  <a:lnTo>
                    <a:pt x="205" y="447"/>
                  </a:lnTo>
                  <a:lnTo>
                    <a:pt x="198" y="450"/>
                  </a:lnTo>
                  <a:lnTo>
                    <a:pt x="193" y="453"/>
                  </a:lnTo>
                  <a:lnTo>
                    <a:pt x="187" y="456"/>
                  </a:lnTo>
                  <a:lnTo>
                    <a:pt x="182" y="457"/>
                  </a:lnTo>
                  <a:lnTo>
                    <a:pt x="177" y="459"/>
                  </a:lnTo>
                  <a:lnTo>
                    <a:pt x="172" y="460"/>
                  </a:lnTo>
                  <a:lnTo>
                    <a:pt x="167" y="459"/>
                  </a:lnTo>
                  <a:lnTo>
                    <a:pt x="162" y="459"/>
                  </a:lnTo>
                  <a:lnTo>
                    <a:pt x="158" y="456"/>
                  </a:lnTo>
                  <a:lnTo>
                    <a:pt x="154" y="454"/>
                  </a:lnTo>
                  <a:lnTo>
                    <a:pt x="150" y="452"/>
                  </a:lnTo>
                  <a:lnTo>
                    <a:pt x="146" y="448"/>
                  </a:lnTo>
                  <a:lnTo>
                    <a:pt x="140" y="440"/>
                  </a:lnTo>
                  <a:lnTo>
                    <a:pt x="133" y="429"/>
                  </a:lnTo>
                  <a:lnTo>
                    <a:pt x="128" y="417"/>
                  </a:lnTo>
                  <a:lnTo>
                    <a:pt x="124" y="405"/>
                  </a:lnTo>
                  <a:lnTo>
                    <a:pt x="120" y="389"/>
                  </a:lnTo>
                  <a:lnTo>
                    <a:pt x="117" y="372"/>
                  </a:lnTo>
                  <a:lnTo>
                    <a:pt x="116" y="355"/>
                  </a:lnTo>
                  <a:lnTo>
                    <a:pt x="115" y="335"/>
                  </a:lnTo>
                  <a:lnTo>
                    <a:pt x="238" y="335"/>
                  </a:lnTo>
                  <a:lnTo>
                    <a:pt x="239" y="322"/>
                  </a:lnTo>
                  <a:lnTo>
                    <a:pt x="239" y="309"/>
                  </a:lnTo>
                  <a:lnTo>
                    <a:pt x="238" y="297"/>
                  </a:lnTo>
                  <a:lnTo>
                    <a:pt x="237" y="284"/>
                  </a:lnTo>
                  <a:lnTo>
                    <a:pt x="235" y="272"/>
                  </a:lnTo>
                  <a:lnTo>
                    <a:pt x="233" y="260"/>
                  </a:lnTo>
                  <a:lnTo>
                    <a:pt x="229" y="249"/>
                  </a:lnTo>
                  <a:lnTo>
                    <a:pt x="225" y="238"/>
                  </a:lnTo>
                  <a:lnTo>
                    <a:pt x="222" y="228"/>
                  </a:lnTo>
                  <a:lnTo>
                    <a:pt x="216" y="220"/>
                  </a:lnTo>
                  <a:lnTo>
                    <a:pt x="212" y="211"/>
                  </a:lnTo>
                  <a:lnTo>
                    <a:pt x="207" y="203"/>
                  </a:lnTo>
                  <a:lnTo>
                    <a:pt x="200" y="196"/>
                  </a:lnTo>
                  <a:lnTo>
                    <a:pt x="195" y="190"/>
                  </a:lnTo>
                  <a:lnTo>
                    <a:pt x="188" y="183"/>
                  </a:lnTo>
                  <a:lnTo>
                    <a:pt x="182" y="179"/>
                  </a:lnTo>
                  <a:lnTo>
                    <a:pt x="174" y="174"/>
                  </a:lnTo>
                  <a:lnTo>
                    <a:pt x="168" y="172"/>
                  </a:lnTo>
                  <a:lnTo>
                    <a:pt x="160" y="170"/>
                  </a:lnTo>
                  <a:lnTo>
                    <a:pt x="153" y="169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0" y="171"/>
                  </a:lnTo>
                  <a:lnTo>
                    <a:pt x="123" y="174"/>
                  </a:lnTo>
                  <a:lnTo>
                    <a:pt x="115" y="179"/>
                  </a:lnTo>
                  <a:lnTo>
                    <a:pt x="107" y="184"/>
                  </a:lnTo>
                  <a:lnTo>
                    <a:pt x="100" y="192"/>
                  </a:lnTo>
                  <a:lnTo>
                    <a:pt x="92" y="199"/>
                  </a:lnTo>
                  <a:lnTo>
                    <a:pt x="85" y="209"/>
                  </a:lnTo>
                  <a:lnTo>
                    <a:pt x="78" y="220"/>
                  </a:lnTo>
                  <a:lnTo>
                    <a:pt x="71" y="232"/>
                  </a:lnTo>
                  <a:lnTo>
                    <a:pt x="64" y="245"/>
                  </a:lnTo>
                  <a:close/>
                </a:path>
              </a:pathLst>
            </a:custGeom>
            <a:solidFill>
              <a:srgbClr val="135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4921" y="265"/>
              <a:ext cx="82" cy="157"/>
            </a:xfrm>
            <a:custGeom>
              <a:avLst/>
              <a:gdLst>
                <a:gd name="T0" fmla="*/ 0 w 245"/>
                <a:gd name="T1" fmla="*/ 0 h 471"/>
                <a:gd name="T2" fmla="*/ 0 w 245"/>
                <a:gd name="T3" fmla="*/ 0 h 471"/>
                <a:gd name="T4" fmla="*/ 0 w 245"/>
                <a:gd name="T5" fmla="*/ 0 h 471"/>
                <a:gd name="T6" fmla="*/ 0 w 245"/>
                <a:gd name="T7" fmla="*/ 0 h 471"/>
                <a:gd name="T8" fmla="*/ 0 w 245"/>
                <a:gd name="T9" fmla="*/ 0 h 471"/>
                <a:gd name="T10" fmla="*/ 0 w 245"/>
                <a:gd name="T11" fmla="*/ 0 h 471"/>
                <a:gd name="T12" fmla="*/ 0 w 245"/>
                <a:gd name="T13" fmla="*/ 0 h 471"/>
                <a:gd name="T14" fmla="*/ 0 w 245"/>
                <a:gd name="T15" fmla="*/ 0 h 471"/>
                <a:gd name="T16" fmla="*/ 0 w 245"/>
                <a:gd name="T17" fmla="*/ 0 h 471"/>
                <a:gd name="T18" fmla="*/ 0 w 245"/>
                <a:gd name="T19" fmla="*/ 0 h 471"/>
                <a:gd name="T20" fmla="*/ 0 w 245"/>
                <a:gd name="T21" fmla="*/ 0 h 471"/>
                <a:gd name="T22" fmla="*/ 0 w 245"/>
                <a:gd name="T23" fmla="*/ 0 h 471"/>
                <a:gd name="T24" fmla="*/ 0 w 245"/>
                <a:gd name="T25" fmla="*/ 0 h 471"/>
                <a:gd name="T26" fmla="*/ 0 w 245"/>
                <a:gd name="T27" fmla="*/ 0 h 471"/>
                <a:gd name="T28" fmla="*/ 0 w 245"/>
                <a:gd name="T29" fmla="*/ 0 h 471"/>
                <a:gd name="T30" fmla="*/ 0 w 245"/>
                <a:gd name="T31" fmla="*/ 0 h 471"/>
                <a:gd name="T32" fmla="*/ 0 w 245"/>
                <a:gd name="T33" fmla="*/ 0 h 471"/>
                <a:gd name="T34" fmla="*/ 0 w 245"/>
                <a:gd name="T35" fmla="*/ 0 h 471"/>
                <a:gd name="T36" fmla="*/ 0 w 245"/>
                <a:gd name="T37" fmla="*/ 0 h 471"/>
                <a:gd name="T38" fmla="*/ 0 w 245"/>
                <a:gd name="T39" fmla="*/ 0 h 471"/>
                <a:gd name="T40" fmla="*/ 0 w 245"/>
                <a:gd name="T41" fmla="*/ 0 h 471"/>
                <a:gd name="T42" fmla="*/ 0 w 245"/>
                <a:gd name="T43" fmla="*/ 0 h 471"/>
                <a:gd name="T44" fmla="*/ 0 w 245"/>
                <a:gd name="T45" fmla="*/ 0 h 471"/>
                <a:gd name="T46" fmla="*/ 0 w 245"/>
                <a:gd name="T47" fmla="*/ 0 h 471"/>
                <a:gd name="T48" fmla="*/ 0 w 245"/>
                <a:gd name="T49" fmla="*/ 0 h 471"/>
                <a:gd name="T50" fmla="*/ 0 w 245"/>
                <a:gd name="T51" fmla="*/ 0 h 471"/>
                <a:gd name="T52" fmla="*/ 0 w 245"/>
                <a:gd name="T53" fmla="*/ 0 h 471"/>
                <a:gd name="T54" fmla="*/ 0 w 245"/>
                <a:gd name="T55" fmla="*/ 0 h 471"/>
                <a:gd name="T56" fmla="*/ 0 w 245"/>
                <a:gd name="T57" fmla="*/ 0 h 471"/>
                <a:gd name="T58" fmla="*/ 0 w 245"/>
                <a:gd name="T59" fmla="*/ 0 h 471"/>
                <a:gd name="T60" fmla="*/ 0 w 245"/>
                <a:gd name="T61" fmla="*/ 0 h 471"/>
                <a:gd name="T62" fmla="*/ 0 w 245"/>
                <a:gd name="T63" fmla="*/ 0 h 471"/>
                <a:gd name="T64" fmla="*/ 0 w 245"/>
                <a:gd name="T65" fmla="*/ 0 h 471"/>
                <a:gd name="T66" fmla="*/ 0 w 245"/>
                <a:gd name="T67" fmla="*/ 0 h 471"/>
                <a:gd name="T68" fmla="*/ 0 w 245"/>
                <a:gd name="T69" fmla="*/ 0 h 471"/>
                <a:gd name="T70" fmla="*/ 0 w 245"/>
                <a:gd name="T71" fmla="*/ 0 h 471"/>
                <a:gd name="T72" fmla="*/ 0 w 245"/>
                <a:gd name="T73" fmla="*/ 0 h 471"/>
                <a:gd name="T74" fmla="*/ 0 w 245"/>
                <a:gd name="T75" fmla="*/ 0 h 471"/>
                <a:gd name="T76" fmla="*/ 0 w 245"/>
                <a:gd name="T77" fmla="*/ 0 h 471"/>
                <a:gd name="T78" fmla="*/ 0 w 245"/>
                <a:gd name="T79" fmla="*/ 0 h 471"/>
                <a:gd name="T80" fmla="*/ 0 w 245"/>
                <a:gd name="T81" fmla="*/ 0 h 471"/>
                <a:gd name="T82" fmla="*/ 0 w 245"/>
                <a:gd name="T83" fmla="*/ 0 h 471"/>
                <a:gd name="T84" fmla="*/ 0 w 245"/>
                <a:gd name="T85" fmla="*/ 0 h 471"/>
                <a:gd name="T86" fmla="*/ 0 w 245"/>
                <a:gd name="T87" fmla="*/ 0 h 471"/>
                <a:gd name="T88" fmla="*/ 0 w 245"/>
                <a:gd name="T89" fmla="*/ 0 h 471"/>
                <a:gd name="T90" fmla="*/ 0 w 245"/>
                <a:gd name="T91" fmla="*/ 0 h 471"/>
                <a:gd name="T92" fmla="*/ 0 w 245"/>
                <a:gd name="T93" fmla="*/ 0 h 471"/>
                <a:gd name="T94" fmla="*/ 0 w 245"/>
                <a:gd name="T95" fmla="*/ 0 h 471"/>
                <a:gd name="T96" fmla="*/ 0 w 245"/>
                <a:gd name="T97" fmla="*/ 0 h 471"/>
                <a:gd name="T98" fmla="*/ 0 w 245"/>
                <a:gd name="T99" fmla="*/ 0 h 471"/>
                <a:gd name="T100" fmla="*/ 0 w 245"/>
                <a:gd name="T101" fmla="*/ 0 h 471"/>
                <a:gd name="T102" fmla="*/ 0 w 245"/>
                <a:gd name="T103" fmla="*/ 0 h 471"/>
                <a:gd name="T104" fmla="*/ 0 w 245"/>
                <a:gd name="T105" fmla="*/ 0 h 471"/>
                <a:gd name="T106" fmla="*/ 0 w 245"/>
                <a:gd name="T107" fmla="*/ 0 h 471"/>
                <a:gd name="T108" fmla="*/ 0 w 245"/>
                <a:gd name="T109" fmla="*/ 0 h 471"/>
                <a:gd name="T110" fmla="*/ 0 w 245"/>
                <a:gd name="T111" fmla="*/ 0 h 471"/>
                <a:gd name="T112" fmla="*/ 0 w 245"/>
                <a:gd name="T113" fmla="*/ 0 h 471"/>
                <a:gd name="T114" fmla="*/ 0 w 245"/>
                <a:gd name="T115" fmla="*/ 0 h 471"/>
                <a:gd name="T116" fmla="*/ 0 w 245"/>
                <a:gd name="T117" fmla="*/ 0 h 471"/>
                <a:gd name="T118" fmla="*/ 0 w 245"/>
                <a:gd name="T119" fmla="*/ 0 h 471"/>
                <a:gd name="T120" fmla="*/ 0 w 245"/>
                <a:gd name="T121" fmla="*/ 0 h 471"/>
                <a:gd name="T122" fmla="*/ 0 w 245"/>
                <a:gd name="T123" fmla="*/ 0 h 471"/>
                <a:gd name="T124" fmla="*/ 0 w 245"/>
                <a:gd name="T125" fmla="*/ 0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5"/>
                <a:gd name="T190" fmla="*/ 0 h 471"/>
                <a:gd name="T191" fmla="*/ 245 w 245"/>
                <a:gd name="T192" fmla="*/ 471 h 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5" h="471">
                  <a:moveTo>
                    <a:pt x="31" y="177"/>
                  </a:moveTo>
                  <a:lnTo>
                    <a:pt x="39" y="167"/>
                  </a:lnTo>
                  <a:lnTo>
                    <a:pt x="48" y="159"/>
                  </a:lnTo>
                  <a:lnTo>
                    <a:pt x="56" y="152"/>
                  </a:lnTo>
                  <a:lnTo>
                    <a:pt x="64" y="146"/>
                  </a:lnTo>
                  <a:lnTo>
                    <a:pt x="73" y="141"/>
                  </a:lnTo>
                  <a:lnTo>
                    <a:pt x="81" y="138"/>
                  </a:lnTo>
                  <a:lnTo>
                    <a:pt x="89" y="136"/>
                  </a:lnTo>
                  <a:lnTo>
                    <a:pt x="98" y="135"/>
                  </a:lnTo>
                  <a:lnTo>
                    <a:pt x="105" y="136"/>
                  </a:lnTo>
                  <a:lnTo>
                    <a:pt x="113" y="137"/>
                  </a:lnTo>
                  <a:lnTo>
                    <a:pt x="120" y="140"/>
                  </a:lnTo>
                  <a:lnTo>
                    <a:pt x="127" y="145"/>
                  </a:lnTo>
                  <a:lnTo>
                    <a:pt x="135" y="151"/>
                  </a:lnTo>
                  <a:lnTo>
                    <a:pt x="141" y="158"/>
                  </a:lnTo>
                  <a:lnTo>
                    <a:pt x="146" y="166"/>
                  </a:lnTo>
                  <a:lnTo>
                    <a:pt x="152" y="177"/>
                  </a:lnTo>
                  <a:lnTo>
                    <a:pt x="152" y="59"/>
                  </a:lnTo>
                  <a:lnTo>
                    <a:pt x="152" y="51"/>
                  </a:lnTo>
                  <a:lnTo>
                    <a:pt x="152" y="43"/>
                  </a:lnTo>
                  <a:lnTo>
                    <a:pt x="152" y="37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7" y="25"/>
                  </a:lnTo>
                  <a:lnTo>
                    <a:pt x="145" y="24"/>
                  </a:lnTo>
                  <a:lnTo>
                    <a:pt x="143" y="22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0"/>
                  </a:lnTo>
                  <a:lnTo>
                    <a:pt x="217" y="0"/>
                  </a:lnTo>
                  <a:lnTo>
                    <a:pt x="217" y="380"/>
                  </a:lnTo>
                  <a:lnTo>
                    <a:pt x="217" y="396"/>
                  </a:lnTo>
                  <a:lnTo>
                    <a:pt x="219" y="409"/>
                  </a:lnTo>
                  <a:lnTo>
                    <a:pt x="220" y="418"/>
                  </a:lnTo>
                  <a:lnTo>
                    <a:pt x="223" y="424"/>
                  </a:lnTo>
                  <a:lnTo>
                    <a:pt x="225" y="427"/>
                  </a:lnTo>
                  <a:lnTo>
                    <a:pt x="227" y="429"/>
                  </a:lnTo>
                  <a:lnTo>
                    <a:pt x="230" y="430"/>
                  </a:lnTo>
                  <a:lnTo>
                    <a:pt x="232" y="430"/>
                  </a:lnTo>
                  <a:lnTo>
                    <a:pt x="238" y="430"/>
                  </a:lnTo>
                  <a:lnTo>
                    <a:pt x="245" y="429"/>
                  </a:lnTo>
                  <a:lnTo>
                    <a:pt x="245" y="446"/>
                  </a:lnTo>
                  <a:lnTo>
                    <a:pt x="225" y="448"/>
                  </a:lnTo>
                  <a:lnTo>
                    <a:pt x="200" y="452"/>
                  </a:lnTo>
                  <a:lnTo>
                    <a:pt x="174" y="459"/>
                  </a:lnTo>
                  <a:lnTo>
                    <a:pt x="152" y="464"/>
                  </a:lnTo>
                  <a:lnTo>
                    <a:pt x="152" y="429"/>
                  </a:lnTo>
                  <a:lnTo>
                    <a:pt x="142" y="440"/>
                  </a:lnTo>
                  <a:lnTo>
                    <a:pt x="132" y="449"/>
                  </a:lnTo>
                  <a:lnTo>
                    <a:pt x="123" y="457"/>
                  </a:lnTo>
                  <a:lnTo>
                    <a:pt x="113" y="463"/>
                  </a:lnTo>
                  <a:lnTo>
                    <a:pt x="104" y="468"/>
                  </a:lnTo>
                  <a:lnTo>
                    <a:pt x="95" y="470"/>
                  </a:lnTo>
                  <a:lnTo>
                    <a:pt x="85" y="471"/>
                  </a:lnTo>
                  <a:lnTo>
                    <a:pt x="76" y="470"/>
                  </a:lnTo>
                  <a:lnTo>
                    <a:pt x="68" y="468"/>
                  </a:lnTo>
                  <a:lnTo>
                    <a:pt x="59" y="462"/>
                  </a:lnTo>
                  <a:lnTo>
                    <a:pt x="50" y="457"/>
                  </a:lnTo>
                  <a:lnTo>
                    <a:pt x="42" y="448"/>
                  </a:lnTo>
                  <a:lnTo>
                    <a:pt x="34" y="438"/>
                  </a:lnTo>
                  <a:lnTo>
                    <a:pt x="27" y="427"/>
                  </a:lnTo>
                  <a:lnTo>
                    <a:pt x="20" y="413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1" y="336"/>
                  </a:lnTo>
                  <a:lnTo>
                    <a:pt x="0" y="320"/>
                  </a:lnTo>
                  <a:lnTo>
                    <a:pt x="0" y="305"/>
                  </a:lnTo>
                  <a:lnTo>
                    <a:pt x="0" y="289"/>
                  </a:lnTo>
                  <a:lnTo>
                    <a:pt x="1" y="275"/>
                  </a:lnTo>
                  <a:lnTo>
                    <a:pt x="3" y="260"/>
                  </a:lnTo>
                  <a:lnTo>
                    <a:pt x="5" y="246"/>
                  </a:lnTo>
                  <a:lnTo>
                    <a:pt x="8" y="233"/>
                  </a:lnTo>
                  <a:lnTo>
                    <a:pt x="12" y="220"/>
                  </a:lnTo>
                  <a:lnTo>
                    <a:pt x="16" y="208"/>
                  </a:lnTo>
                  <a:lnTo>
                    <a:pt x="21" y="197"/>
                  </a:lnTo>
                  <a:lnTo>
                    <a:pt x="25" y="187"/>
                  </a:lnTo>
                  <a:lnTo>
                    <a:pt x="31" y="177"/>
                  </a:lnTo>
                  <a:close/>
                  <a:moveTo>
                    <a:pt x="71" y="300"/>
                  </a:moveTo>
                  <a:lnTo>
                    <a:pt x="71" y="328"/>
                  </a:lnTo>
                  <a:lnTo>
                    <a:pt x="72" y="353"/>
                  </a:lnTo>
                  <a:lnTo>
                    <a:pt x="75" y="374"/>
                  </a:lnTo>
                  <a:lnTo>
                    <a:pt x="79" y="390"/>
                  </a:lnTo>
                  <a:lnTo>
                    <a:pt x="82" y="397"/>
                  </a:lnTo>
                  <a:lnTo>
                    <a:pt x="84" y="403"/>
                  </a:lnTo>
                  <a:lnTo>
                    <a:pt x="87" y="408"/>
                  </a:lnTo>
                  <a:lnTo>
                    <a:pt x="90" y="414"/>
                  </a:lnTo>
                  <a:lnTo>
                    <a:pt x="93" y="417"/>
                  </a:lnTo>
                  <a:lnTo>
                    <a:pt x="97" y="420"/>
                  </a:lnTo>
                  <a:lnTo>
                    <a:pt x="100" y="422"/>
                  </a:lnTo>
                  <a:lnTo>
                    <a:pt x="103" y="424"/>
                  </a:lnTo>
                  <a:lnTo>
                    <a:pt x="108" y="425"/>
                  </a:lnTo>
                  <a:lnTo>
                    <a:pt x="111" y="425"/>
                  </a:lnTo>
                  <a:lnTo>
                    <a:pt x="114" y="425"/>
                  </a:lnTo>
                  <a:lnTo>
                    <a:pt x="118" y="424"/>
                  </a:lnTo>
                  <a:lnTo>
                    <a:pt x="125" y="421"/>
                  </a:lnTo>
                  <a:lnTo>
                    <a:pt x="132" y="416"/>
                  </a:lnTo>
                  <a:lnTo>
                    <a:pt x="138" y="409"/>
                  </a:lnTo>
                  <a:lnTo>
                    <a:pt x="143" y="401"/>
                  </a:lnTo>
                  <a:lnTo>
                    <a:pt x="149" y="391"/>
                  </a:lnTo>
                  <a:lnTo>
                    <a:pt x="152" y="380"/>
                  </a:lnTo>
                  <a:lnTo>
                    <a:pt x="152" y="215"/>
                  </a:lnTo>
                  <a:lnTo>
                    <a:pt x="144" y="199"/>
                  </a:lnTo>
                  <a:lnTo>
                    <a:pt x="137" y="188"/>
                  </a:lnTo>
                  <a:lnTo>
                    <a:pt x="133" y="184"/>
                  </a:lnTo>
                  <a:lnTo>
                    <a:pt x="129" y="180"/>
                  </a:lnTo>
                  <a:lnTo>
                    <a:pt x="126" y="178"/>
                  </a:lnTo>
                  <a:lnTo>
                    <a:pt x="122" y="176"/>
                  </a:lnTo>
                  <a:lnTo>
                    <a:pt x="118" y="176"/>
                  </a:lnTo>
                  <a:lnTo>
                    <a:pt x="115" y="176"/>
                  </a:lnTo>
                  <a:lnTo>
                    <a:pt x="111" y="177"/>
                  </a:lnTo>
                  <a:lnTo>
                    <a:pt x="108" y="178"/>
                  </a:lnTo>
                  <a:lnTo>
                    <a:pt x="101" y="184"/>
                  </a:lnTo>
                  <a:lnTo>
                    <a:pt x="95" y="191"/>
                  </a:lnTo>
                  <a:lnTo>
                    <a:pt x="89" y="201"/>
                  </a:lnTo>
                  <a:lnTo>
                    <a:pt x="84" y="213"/>
                  </a:lnTo>
                  <a:lnTo>
                    <a:pt x="79" y="226"/>
                  </a:lnTo>
                  <a:lnTo>
                    <a:pt x="76" y="240"/>
                  </a:lnTo>
                  <a:lnTo>
                    <a:pt x="73" y="254"/>
                  </a:lnTo>
                  <a:lnTo>
                    <a:pt x="71" y="269"/>
                  </a:lnTo>
                  <a:lnTo>
                    <a:pt x="70" y="285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33"/>
            <p:cNvSpPr>
              <a:spLocks noEditPoints="1"/>
            </p:cNvSpPr>
            <p:nvPr/>
          </p:nvSpPr>
          <p:spPr bwMode="auto">
            <a:xfrm>
              <a:off x="5293" y="276"/>
              <a:ext cx="217" cy="145"/>
            </a:xfrm>
            <a:custGeom>
              <a:avLst/>
              <a:gdLst>
                <a:gd name="T0" fmla="*/ 0 w 652"/>
                <a:gd name="T1" fmla="*/ 0 h 436"/>
                <a:gd name="T2" fmla="*/ 0 w 652"/>
                <a:gd name="T3" fmla="*/ 0 h 436"/>
                <a:gd name="T4" fmla="*/ 0 w 652"/>
                <a:gd name="T5" fmla="*/ 0 h 436"/>
                <a:gd name="T6" fmla="*/ 0 w 652"/>
                <a:gd name="T7" fmla="*/ 0 h 436"/>
                <a:gd name="T8" fmla="*/ 0 w 652"/>
                <a:gd name="T9" fmla="*/ 0 h 436"/>
                <a:gd name="T10" fmla="*/ 0 w 652"/>
                <a:gd name="T11" fmla="*/ 0 h 436"/>
                <a:gd name="T12" fmla="*/ 0 w 652"/>
                <a:gd name="T13" fmla="*/ 0 h 436"/>
                <a:gd name="T14" fmla="*/ 0 w 652"/>
                <a:gd name="T15" fmla="*/ 0 h 436"/>
                <a:gd name="T16" fmla="*/ 0 w 652"/>
                <a:gd name="T17" fmla="*/ 0 h 436"/>
                <a:gd name="T18" fmla="*/ 0 w 652"/>
                <a:gd name="T19" fmla="*/ 0 h 436"/>
                <a:gd name="T20" fmla="*/ 0 w 652"/>
                <a:gd name="T21" fmla="*/ 0 h 436"/>
                <a:gd name="T22" fmla="*/ 0 w 652"/>
                <a:gd name="T23" fmla="*/ 0 h 436"/>
                <a:gd name="T24" fmla="*/ 0 w 652"/>
                <a:gd name="T25" fmla="*/ 0 h 436"/>
                <a:gd name="T26" fmla="*/ 0 w 652"/>
                <a:gd name="T27" fmla="*/ 0 h 436"/>
                <a:gd name="T28" fmla="*/ 0 w 652"/>
                <a:gd name="T29" fmla="*/ 0 h 436"/>
                <a:gd name="T30" fmla="*/ 0 w 652"/>
                <a:gd name="T31" fmla="*/ 0 h 436"/>
                <a:gd name="T32" fmla="*/ 0 w 652"/>
                <a:gd name="T33" fmla="*/ 0 h 436"/>
                <a:gd name="T34" fmla="*/ 0 w 652"/>
                <a:gd name="T35" fmla="*/ 0 h 436"/>
                <a:gd name="T36" fmla="*/ 0 w 652"/>
                <a:gd name="T37" fmla="*/ 0 h 436"/>
                <a:gd name="T38" fmla="*/ 0 w 652"/>
                <a:gd name="T39" fmla="*/ 0 h 436"/>
                <a:gd name="T40" fmla="*/ 0 w 652"/>
                <a:gd name="T41" fmla="*/ 0 h 436"/>
                <a:gd name="T42" fmla="*/ 0 w 652"/>
                <a:gd name="T43" fmla="*/ 0 h 436"/>
                <a:gd name="T44" fmla="*/ 0 w 652"/>
                <a:gd name="T45" fmla="*/ 0 h 436"/>
                <a:gd name="T46" fmla="*/ 0 w 652"/>
                <a:gd name="T47" fmla="*/ 0 h 436"/>
                <a:gd name="T48" fmla="*/ 0 w 652"/>
                <a:gd name="T49" fmla="*/ 0 h 436"/>
                <a:gd name="T50" fmla="*/ 0 w 652"/>
                <a:gd name="T51" fmla="*/ 0 h 436"/>
                <a:gd name="T52" fmla="*/ 0 w 652"/>
                <a:gd name="T53" fmla="*/ 0 h 436"/>
                <a:gd name="T54" fmla="*/ 0 w 652"/>
                <a:gd name="T55" fmla="*/ 0 h 436"/>
                <a:gd name="T56" fmla="*/ 0 w 652"/>
                <a:gd name="T57" fmla="*/ 0 h 436"/>
                <a:gd name="T58" fmla="*/ 0 w 652"/>
                <a:gd name="T59" fmla="*/ 0 h 436"/>
                <a:gd name="T60" fmla="*/ 0 w 652"/>
                <a:gd name="T61" fmla="*/ 0 h 436"/>
                <a:gd name="T62" fmla="*/ 0 w 652"/>
                <a:gd name="T63" fmla="*/ 0 h 436"/>
                <a:gd name="T64" fmla="*/ 0 w 652"/>
                <a:gd name="T65" fmla="*/ 0 h 436"/>
                <a:gd name="T66" fmla="*/ 0 w 652"/>
                <a:gd name="T67" fmla="*/ 0 h 436"/>
                <a:gd name="T68" fmla="*/ 0 w 652"/>
                <a:gd name="T69" fmla="*/ 0 h 436"/>
                <a:gd name="T70" fmla="*/ 0 w 652"/>
                <a:gd name="T71" fmla="*/ 0 h 436"/>
                <a:gd name="T72" fmla="*/ 0 w 652"/>
                <a:gd name="T73" fmla="*/ 0 h 436"/>
                <a:gd name="T74" fmla="*/ 0 w 652"/>
                <a:gd name="T75" fmla="*/ 0 h 436"/>
                <a:gd name="T76" fmla="*/ 0 w 652"/>
                <a:gd name="T77" fmla="*/ 0 h 436"/>
                <a:gd name="T78" fmla="*/ 0 w 652"/>
                <a:gd name="T79" fmla="*/ 0 h 436"/>
                <a:gd name="T80" fmla="*/ 0 w 652"/>
                <a:gd name="T81" fmla="*/ 0 h 436"/>
                <a:gd name="T82" fmla="*/ 0 w 652"/>
                <a:gd name="T83" fmla="*/ 0 h 436"/>
                <a:gd name="T84" fmla="*/ 0 w 652"/>
                <a:gd name="T85" fmla="*/ 0 h 436"/>
                <a:gd name="T86" fmla="*/ 0 w 652"/>
                <a:gd name="T87" fmla="*/ 0 h 436"/>
                <a:gd name="T88" fmla="*/ 0 w 652"/>
                <a:gd name="T89" fmla="*/ 0 h 436"/>
                <a:gd name="T90" fmla="*/ 0 w 652"/>
                <a:gd name="T91" fmla="*/ 0 h 436"/>
                <a:gd name="T92" fmla="*/ 0 w 652"/>
                <a:gd name="T93" fmla="*/ 0 h 436"/>
                <a:gd name="T94" fmla="*/ 0 w 652"/>
                <a:gd name="T95" fmla="*/ 0 h 436"/>
                <a:gd name="T96" fmla="*/ 0 w 652"/>
                <a:gd name="T97" fmla="*/ 0 h 436"/>
                <a:gd name="T98" fmla="*/ 0 w 652"/>
                <a:gd name="T99" fmla="*/ 0 h 436"/>
                <a:gd name="T100" fmla="*/ 0 w 652"/>
                <a:gd name="T101" fmla="*/ 0 h 436"/>
                <a:gd name="T102" fmla="*/ 0 w 652"/>
                <a:gd name="T103" fmla="*/ 0 h 436"/>
                <a:gd name="T104" fmla="*/ 0 w 652"/>
                <a:gd name="T105" fmla="*/ 0 h 436"/>
                <a:gd name="T106" fmla="*/ 0 w 652"/>
                <a:gd name="T107" fmla="*/ 0 h 436"/>
                <a:gd name="T108" fmla="*/ 0 w 652"/>
                <a:gd name="T109" fmla="*/ 0 h 436"/>
                <a:gd name="T110" fmla="*/ 0 w 652"/>
                <a:gd name="T111" fmla="*/ 0 h 436"/>
                <a:gd name="T112" fmla="*/ 0 w 652"/>
                <a:gd name="T113" fmla="*/ 0 h 436"/>
                <a:gd name="T114" fmla="*/ 0 w 652"/>
                <a:gd name="T115" fmla="*/ 0 h 436"/>
                <a:gd name="T116" fmla="*/ 0 w 652"/>
                <a:gd name="T117" fmla="*/ 0 h 436"/>
                <a:gd name="T118" fmla="*/ 0 w 652"/>
                <a:gd name="T119" fmla="*/ 0 h 4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2"/>
                <a:gd name="T181" fmla="*/ 0 h 436"/>
                <a:gd name="T182" fmla="*/ 652 w 652"/>
                <a:gd name="T183" fmla="*/ 436 h 4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2" h="436">
                  <a:moveTo>
                    <a:pt x="24" y="188"/>
                  </a:moveTo>
                  <a:lnTo>
                    <a:pt x="24" y="165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17" y="131"/>
                  </a:lnTo>
                  <a:lnTo>
                    <a:pt x="15" y="129"/>
                  </a:lnTo>
                  <a:lnTo>
                    <a:pt x="12" y="127"/>
                  </a:lnTo>
                  <a:lnTo>
                    <a:pt x="9" y="125"/>
                  </a:lnTo>
                  <a:lnTo>
                    <a:pt x="4" y="123"/>
                  </a:lnTo>
                  <a:lnTo>
                    <a:pt x="4" y="107"/>
                  </a:lnTo>
                  <a:lnTo>
                    <a:pt x="93" y="107"/>
                  </a:lnTo>
                  <a:lnTo>
                    <a:pt x="93" y="145"/>
                  </a:lnTo>
                  <a:lnTo>
                    <a:pt x="100" y="135"/>
                  </a:lnTo>
                  <a:lnTo>
                    <a:pt x="107" y="126"/>
                  </a:lnTo>
                  <a:lnTo>
                    <a:pt x="117" y="118"/>
                  </a:lnTo>
                  <a:lnTo>
                    <a:pt x="127" y="111"/>
                  </a:lnTo>
                  <a:lnTo>
                    <a:pt x="137" y="104"/>
                  </a:lnTo>
                  <a:lnTo>
                    <a:pt x="148" y="100"/>
                  </a:lnTo>
                  <a:lnTo>
                    <a:pt x="160" y="98"/>
                  </a:lnTo>
                  <a:lnTo>
                    <a:pt x="171" y="96"/>
                  </a:lnTo>
                  <a:lnTo>
                    <a:pt x="176" y="98"/>
                  </a:lnTo>
                  <a:lnTo>
                    <a:pt x="182" y="99"/>
                  </a:lnTo>
                  <a:lnTo>
                    <a:pt x="187" y="101"/>
                  </a:lnTo>
                  <a:lnTo>
                    <a:pt x="191" y="103"/>
                  </a:lnTo>
                  <a:lnTo>
                    <a:pt x="197" y="106"/>
                  </a:lnTo>
                  <a:lnTo>
                    <a:pt x="201" y="109"/>
                  </a:lnTo>
                  <a:lnTo>
                    <a:pt x="205" y="114"/>
                  </a:lnTo>
                  <a:lnTo>
                    <a:pt x="209" y="119"/>
                  </a:lnTo>
                  <a:lnTo>
                    <a:pt x="213" y="126"/>
                  </a:lnTo>
                  <a:lnTo>
                    <a:pt x="216" y="132"/>
                  </a:lnTo>
                  <a:lnTo>
                    <a:pt x="218" y="141"/>
                  </a:lnTo>
                  <a:lnTo>
                    <a:pt x="220" y="149"/>
                  </a:lnTo>
                  <a:lnTo>
                    <a:pt x="223" y="159"/>
                  </a:lnTo>
                  <a:lnTo>
                    <a:pt x="224" y="169"/>
                  </a:lnTo>
                  <a:lnTo>
                    <a:pt x="225" y="181"/>
                  </a:lnTo>
                  <a:lnTo>
                    <a:pt x="225" y="194"/>
                  </a:lnTo>
                  <a:lnTo>
                    <a:pt x="225" y="365"/>
                  </a:lnTo>
                  <a:lnTo>
                    <a:pt x="225" y="379"/>
                  </a:lnTo>
                  <a:lnTo>
                    <a:pt x="226" y="389"/>
                  </a:lnTo>
                  <a:lnTo>
                    <a:pt x="227" y="396"/>
                  </a:lnTo>
                  <a:lnTo>
                    <a:pt x="228" y="400"/>
                  </a:lnTo>
                  <a:lnTo>
                    <a:pt x="231" y="403"/>
                  </a:lnTo>
                  <a:lnTo>
                    <a:pt x="235" y="404"/>
                  </a:lnTo>
                  <a:lnTo>
                    <a:pt x="241" y="406"/>
                  </a:lnTo>
                  <a:lnTo>
                    <a:pt x="249" y="409"/>
                  </a:lnTo>
                  <a:lnTo>
                    <a:pt x="249" y="422"/>
                  </a:lnTo>
                  <a:lnTo>
                    <a:pt x="136" y="422"/>
                  </a:lnTo>
                  <a:lnTo>
                    <a:pt x="136" y="409"/>
                  </a:lnTo>
                  <a:lnTo>
                    <a:pt x="145" y="405"/>
                  </a:lnTo>
                  <a:lnTo>
                    <a:pt x="150" y="401"/>
                  </a:lnTo>
                  <a:lnTo>
                    <a:pt x="155" y="397"/>
                  </a:lnTo>
                  <a:lnTo>
                    <a:pt x="157" y="391"/>
                  </a:lnTo>
                  <a:lnTo>
                    <a:pt x="159" y="379"/>
                  </a:lnTo>
                  <a:lnTo>
                    <a:pt x="159" y="365"/>
                  </a:lnTo>
                  <a:lnTo>
                    <a:pt x="159" y="204"/>
                  </a:lnTo>
                  <a:lnTo>
                    <a:pt x="158" y="188"/>
                  </a:lnTo>
                  <a:lnTo>
                    <a:pt x="156" y="175"/>
                  </a:lnTo>
                  <a:lnTo>
                    <a:pt x="152" y="166"/>
                  </a:lnTo>
                  <a:lnTo>
                    <a:pt x="149" y="158"/>
                  </a:lnTo>
                  <a:lnTo>
                    <a:pt x="144" y="152"/>
                  </a:lnTo>
                  <a:lnTo>
                    <a:pt x="139" y="148"/>
                  </a:lnTo>
                  <a:lnTo>
                    <a:pt x="133" y="147"/>
                  </a:lnTo>
                  <a:lnTo>
                    <a:pt x="128" y="147"/>
                  </a:lnTo>
                  <a:lnTo>
                    <a:pt x="121" y="148"/>
                  </a:lnTo>
                  <a:lnTo>
                    <a:pt x="116" y="152"/>
                  </a:lnTo>
                  <a:lnTo>
                    <a:pt x="110" y="155"/>
                  </a:lnTo>
                  <a:lnTo>
                    <a:pt x="105" y="160"/>
                  </a:lnTo>
                  <a:lnTo>
                    <a:pt x="101" y="165"/>
                  </a:lnTo>
                  <a:lnTo>
                    <a:pt x="97" y="171"/>
                  </a:lnTo>
                  <a:lnTo>
                    <a:pt x="94" y="176"/>
                  </a:lnTo>
                  <a:lnTo>
                    <a:pt x="93" y="183"/>
                  </a:lnTo>
                  <a:lnTo>
                    <a:pt x="93" y="360"/>
                  </a:lnTo>
                  <a:lnTo>
                    <a:pt x="93" y="374"/>
                  </a:lnTo>
                  <a:lnTo>
                    <a:pt x="94" y="384"/>
                  </a:lnTo>
                  <a:lnTo>
                    <a:pt x="95" y="390"/>
                  </a:lnTo>
                  <a:lnTo>
                    <a:pt x="97" y="396"/>
                  </a:lnTo>
                  <a:lnTo>
                    <a:pt x="103" y="402"/>
                  </a:lnTo>
                  <a:lnTo>
                    <a:pt x="112" y="409"/>
                  </a:lnTo>
                  <a:lnTo>
                    <a:pt x="112" y="422"/>
                  </a:lnTo>
                  <a:lnTo>
                    <a:pt x="0" y="422"/>
                  </a:lnTo>
                  <a:lnTo>
                    <a:pt x="0" y="409"/>
                  </a:lnTo>
                  <a:lnTo>
                    <a:pt x="9" y="405"/>
                  </a:lnTo>
                  <a:lnTo>
                    <a:pt x="15" y="401"/>
                  </a:lnTo>
                  <a:lnTo>
                    <a:pt x="20" y="397"/>
                  </a:lnTo>
                  <a:lnTo>
                    <a:pt x="22" y="391"/>
                  </a:lnTo>
                  <a:lnTo>
                    <a:pt x="24" y="379"/>
                  </a:lnTo>
                  <a:lnTo>
                    <a:pt x="24" y="365"/>
                  </a:lnTo>
                  <a:lnTo>
                    <a:pt x="24" y="188"/>
                  </a:lnTo>
                  <a:close/>
                  <a:moveTo>
                    <a:pt x="281" y="371"/>
                  </a:moveTo>
                  <a:lnTo>
                    <a:pt x="281" y="145"/>
                  </a:lnTo>
                  <a:lnTo>
                    <a:pt x="257" y="145"/>
                  </a:lnTo>
                  <a:lnTo>
                    <a:pt x="257" y="123"/>
                  </a:lnTo>
                  <a:lnTo>
                    <a:pt x="269" y="109"/>
                  </a:lnTo>
                  <a:lnTo>
                    <a:pt x="279" y="95"/>
                  </a:lnTo>
                  <a:lnTo>
                    <a:pt x="290" y="80"/>
                  </a:lnTo>
                  <a:lnTo>
                    <a:pt x="299" y="65"/>
                  </a:lnTo>
                  <a:lnTo>
                    <a:pt x="318" y="33"/>
                  </a:lnTo>
                  <a:lnTo>
                    <a:pt x="335" y="0"/>
                  </a:lnTo>
                  <a:lnTo>
                    <a:pt x="347" y="0"/>
                  </a:lnTo>
                  <a:lnTo>
                    <a:pt x="347" y="112"/>
                  </a:lnTo>
                  <a:lnTo>
                    <a:pt x="393" y="112"/>
                  </a:lnTo>
                  <a:lnTo>
                    <a:pt x="393" y="145"/>
                  </a:lnTo>
                  <a:lnTo>
                    <a:pt x="347" y="145"/>
                  </a:lnTo>
                  <a:lnTo>
                    <a:pt x="347" y="354"/>
                  </a:lnTo>
                  <a:lnTo>
                    <a:pt x="347" y="365"/>
                  </a:lnTo>
                  <a:lnTo>
                    <a:pt x="348" y="374"/>
                  </a:lnTo>
                  <a:lnTo>
                    <a:pt x="349" y="382"/>
                  </a:lnTo>
                  <a:lnTo>
                    <a:pt x="351" y="388"/>
                  </a:lnTo>
                  <a:lnTo>
                    <a:pt x="353" y="392"/>
                  </a:lnTo>
                  <a:lnTo>
                    <a:pt x="355" y="396"/>
                  </a:lnTo>
                  <a:lnTo>
                    <a:pt x="358" y="397"/>
                  </a:lnTo>
                  <a:lnTo>
                    <a:pt x="361" y="397"/>
                  </a:lnTo>
                  <a:lnTo>
                    <a:pt x="364" y="396"/>
                  </a:lnTo>
                  <a:lnTo>
                    <a:pt x="368" y="393"/>
                  </a:lnTo>
                  <a:lnTo>
                    <a:pt x="372" y="390"/>
                  </a:lnTo>
                  <a:lnTo>
                    <a:pt x="376" y="386"/>
                  </a:lnTo>
                  <a:lnTo>
                    <a:pt x="385" y="375"/>
                  </a:lnTo>
                  <a:lnTo>
                    <a:pt x="393" y="360"/>
                  </a:lnTo>
                  <a:lnTo>
                    <a:pt x="404" y="371"/>
                  </a:lnTo>
                  <a:lnTo>
                    <a:pt x="394" y="389"/>
                  </a:lnTo>
                  <a:lnTo>
                    <a:pt x="385" y="404"/>
                  </a:lnTo>
                  <a:lnTo>
                    <a:pt x="379" y="411"/>
                  </a:lnTo>
                  <a:lnTo>
                    <a:pt x="374" y="416"/>
                  </a:lnTo>
                  <a:lnTo>
                    <a:pt x="370" y="422"/>
                  </a:lnTo>
                  <a:lnTo>
                    <a:pt x="364" y="425"/>
                  </a:lnTo>
                  <a:lnTo>
                    <a:pt x="359" y="429"/>
                  </a:lnTo>
                  <a:lnTo>
                    <a:pt x="353" y="431"/>
                  </a:lnTo>
                  <a:lnTo>
                    <a:pt x="348" y="433"/>
                  </a:lnTo>
                  <a:lnTo>
                    <a:pt x="344" y="435"/>
                  </a:lnTo>
                  <a:lnTo>
                    <a:pt x="338" y="436"/>
                  </a:lnTo>
                  <a:lnTo>
                    <a:pt x="333" y="436"/>
                  </a:lnTo>
                  <a:lnTo>
                    <a:pt x="328" y="436"/>
                  </a:lnTo>
                  <a:lnTo>
                    <a:pt x="324" y="435"/>
                  </a:lnTo>
                  <a:lnTo>
                    <a:pt x="314" y="431"/>
                  </a:lnTo>
                  <a:lnTo>
                    <a:pt x="307" y="426"/>
                  </a:lnTo>
                  <a:lnTo>
                    <a:pt x="299" y="419"/>
                  </a:lnTo>
                  <a:lnTo>
                    <a:pt x="293" y="412"/>
                  </a:lnTo>
                  <a:lnTo>
                    <a:pt x="289" y="403"/>
                  </a:lnTo>
                  <a:lnTo>
                    <a:pt x="284" y="392"/>
                  </a:lnTo>
                  <a:lnTo>
                    <a:pt x="282" y="382"/>
                  </a:lnTo>
                  <a:lnTo>
                    <a:pt x="281" y="371"/>
                  </a:lnTo>
                  <a:close/>
                  <a:moveTo>
                    <a:pt x="537" y="103"/>
                  </a:moveTo>
                  <a:lnTo>
                    <a:pt x="523" y="103"/>
                  </a:lnTo>
                  <a:lnTo>
                    <a:pt x="507" y="106"/>
                  </a:lnTo>
                  <a:lnTo>
                    <a:pt x="498" y="108"/>
                  </a:lnTo>
                  <a:lnTo>
                    <a:pt x="490" y="111"/>
                  </a:lnTo>
                  <a:lnTo>
                    <a:pt x="482" y="114"/>
                  </a:lnTo>
                  <a:lnTo>
                    <a:pt x="474" y="118"/>
                  </a:lnTo>
                  <a:lnTo>
                    <a:pt x="467" y="122"/>
                  </a:lnTo>
                  <a:lnTo>
                    <a:pt x="459" y="128"/>
                  </a:lnTo>
                  <a:lnTo>
                    <a:pt x="454" y="133"/>
                  </a:lnTo>
                  <a:lnTo>
                    <a:pt x="448" y="141"/>
                  </a:lnTo>
                  <a:lnTo>
                    <a:pt x="443" y="148"/>
                  </a:lnTo>
                  <a:lnTo>
                    <a:pt x="440" y="157"/>
                  </a:lnTo>
                  <a:lnTo>
                    <a:pt x="438" y="167"/>
                  </a:lnTo>
                  <a:lnTo>
                    <a:pt x="438" y="176"/>
                  </a:lnTo>
                  <a:lnTo>
                    <a:pt x="438" y="187"/>
                  </a:lnTo>
                  <a:lnTo>
                    <a:pt x="440" y="197"/>
                  </a:lnTo>
                  <a:lnTo>
                    <a:pt x="443" y="204"/>
                  </a:lnTo>
                  <a:lnTo>
                    <a:pt x="447" y="211"/>
                  </a:lnTo>
                  <a:lnTo>
                    <a:pt x="453" y="216"/>
                  </a:lnTo>
                  <a:lnTo>
                    <a:pt x="458" y="221"/>
                  </a:lnTo>
                  <a:lnTo>
                    <a:pt x="463" y="223"/>
                  </a:lnTo>
                  <a:lnTo>
                    <a:pt x="470" y="224"/>
                  </a:lnTo>
                  <a:lnTo>
                    <a:pt x="475" y="225"/>
                  </a:lnTo>
                  <a:lnTo>
                    <a:pt x="482" y="223"/>
                  </a:lnTo>
                  <a:lnTo>
                    <a:pt x="487" y="221"/>
                  </a:lnTo>
                  <a:lnTo>
                    <a:pt x="492" y="217"/>
                  </a:lnTo>
                  <a:lnTo>
                    <a:pt x="496" y="212"/>
                  </a:lnTo>
                  <a:lnTo>
                    <a:pt x="499" y="206"/>
                  </a:lnTo>
                  <a:lnTo>
                    <a:pt x="501" y="197"/>
                  </a:lnTo>
                  <a:lnTo>
                    <a:pt x="502" y="188"/>
                  </a:lnTo>
                  <a:lnTo>
                    <a:pt x="501" y="183"/>
                  </a:lnTo>
                  <a:lnTo>
                    <a:pt x="500" y="177"/>
                  </a:lnTo>
                  <a:lnTo>
                    <a:pt x="498" y="173"/>
                  </a:lnTo>
                  <a:lnTo>
                    <a:pt x="496" y="169"/>
                  </a:lnTo>
                  <a:lnTo>
                    <a:pt x="492" y="159"/>
                  </a:lnTo>
                  <a:lnTo>
                    <a:pt x="487" y="150"/>
                  </a:lnTo>
                  <a:lnTo>
                    <a:pt x="485" y="147"/>
                  </a:lnTo>
                  <a:lnTo>
                    <a:pt x="485" y="143"/>
                  </a:lnTo>
                  <a:lnTo>
                    <a:pt x="485" y="139"/>
                  </a:lnTo>
                  <a:lnTo>
                    <a:pt x="486" y="134"/>
                  </a:lnTo>
                  <a:lnTo>
                    <a:pt x="489" y="130"/>
                  </a:lnTo>
                  <a:lnTo>
                    <a:pt x="493" y="127"/>
                  </a:lnTo>
                  <a:lnTo>
                    <a:pt x="499" y="122"/>
                  </a:lnTo>
                  <a:lnTo>
                    <a:pt x="507" y="118"/>
                  </a:lnTo>
                  <a:lnTo>
                    <a:pt x="520" y="117"/>
                  </a:lnTo>
                  <a:lnTo>
                    <a:pt x="530" y="118"/>
                  </a:lnTo>
                  <a:lnTo>
                    <a:pt x="535" y="119"/>
                  </a:lnTo>
                  <a:lnTo>
                    <a:pt x="539" y="120"/>
                  </a:lnTo>
                  <a:lnTo>
                    <a:pt x="543" y="122"/>
                  </a:lnTo>
                  <a:lnTo>
                    <a:pt x="547" y="125"/>
                  </a:lnTo>
                  <a:lnTo>
                    <a:pt x="549" y="128"/>
                  </a:lnTo>
                  <a:lnTo>
                    <a:pt x="551" y="131"/>
                  </a:lnTo>
                  <a:lnTo>
                    <a:pt x="553" y="135"/>
                  </a:lnTo>
                  <a:lnTo>
                    <a:pt x="554" y="140"/>
                  </a:lnTo>
                  <a:lnTo>
                    <a:pt x="556" y="149"/>
                  </a:lnTo>
                  <a:lnTo>
                    <a:pt x="557" y="160"/>
                  </a:lnTo>
                  <a:lnTo>
                    <a:pt x="557" y="231"/>
                  </a:lnTo>
                  <a:lnTo>
                    <a:pt x="532" y="240"/>
                  </a:lnTo>
                  <a:lnTo>
                    <a:pt x="508" y="251"/>
                  </a:lnTo>
                  <a:lnTo>
                    <a:pt x="496" y="257"/>
                  </a:lnTo>
                  <a:lnTo>
                    <a:pt x="485" y="264"/>
                  </a:lnTo>
                  <a:lnTo>
                    <a:pt x="474" y="271"/>
                  </a:lnTo>
                  <a:lnTo>
                    <a:pt x="465" y="279"/>
                  </a:lnTo>
                  <a:lnTo>
                    <a:pt x="456" y="288"/>
                  </a:lnTo>
                  <a:lnTo>
                    <a:pt x="447" y="296"/>
                  </a:lnTo>
                  <a:lnTo>
                    <a:pt x="441" y="306"/>
                  </a:lnTo>
                  <a:lnTo>
                    <a:pt x="434" y="316"/>
                  </a:lnTo>
                  <a:lnTo>
                    <a:pt x="430" y="327"/>
                  </a:lnTo>
                  <a:lnTo>
                    <a:pt x="427" y="337"/>
                  </a:lnTo>
                  <a:lnTo>
                    <a:pt x="426" y="348"/>
                  </a:lnTo>
                  <a:lnTo>
                    <a:pt x="426" y="360"/>
                  </a:lnTo>
                  <a:lnTo>
                    <a:pt x="427" y="376"/>
                  </a:lnTo>
                  <a:lnTo>
                    <a:pt x="430" y="389"/>
                  </a:lnTo>
                  <a:lnTo>
                    <a:pt x="434" y="401"/>
                  </a:lnTo>
                  <a:lnTo>
                    <a:pt x="440" y="411"/>
                  </a:lnTo>
                  <a:lnTo>
                    <a:pt x="446" y="418"/>
                  </a:lnTo>
                  <a:lnTo>
                    <a:pt x="454" y="424"/>
                  </a:lnTo>
                  <a:lnTo>
                    <a:pt x="462" y="428"/>
                  </a:lnTo>
                  <a:lnTo>
                    <a:pt x="472" y="430"/>
                  </a:lnTo>
                  <a:lnTo>
                    <a:pt x="482" y="431"/>
                  </a:lnTo>
                  <a:lnTo>
                    <a:pt x="493" y="430"/>
                  </a:lnTo>
                  <a:lnTo>
                    <a:pt x="502" y="427"/>
                  </a:lnTo>
                  <a:lnTo>
                    <a:pt x="514" y="423"/>
                  </a:lnTo>
                  <a:lnTo>
                    <a:pt x="525" y="417"/>
                  </a:lnTo>
                  <a:lnTo>
                    <a:pt x="536" y="410"/>
                  </a:lnTo>
                  <a:lnTo>
                    <a:pt x="547" y="402"/>
                  </a:lnTo>
                  <a:lnTo>
                    <a:pt x="557" y="391"/>
                  </a:lnTo>
                  <a:lnTo>
                    <a:pt x="560" y="399"/>
                  </a:lnTo>
                  <a:lnTo>
                    <a:pt x="562" y="404"/>
                  </a:lnTo>
                  <a:lnTo>
                    <a:pt x="565" y="410"/>
                  </a:lnTo>
                  <a:lnTo>
                    <a:pt x="568" y="415"/>
                  </a:lnTo>
                  <a:lnTo>
                    <a:pt x="571" y="418"/>
                  </a:lnTo>
                  <a:lnTo>
                    <a:pt x="575" y="422"/>
                  </a:lnTo>
                  <a:lnTo>
                    <a:pt x="578" y="425"/>
                  </a:lnTo>
                  <a:lnTo>
                    <a:pt x="582" y="426"/>
                  </a:lnTo>
                  <a:lnTo>
                    <a:pt x="590" y="429"/>
                  </a:lnTo>
                  <a:lnTo>
                    <a:pt x="598" y="429"/>
                  </a:lnTo>
                  <a:lnTo>
                    <a:pt x="607" y="428"/>
                  </a:lnTo>
                  <a:lnTo>
                    <a:pt x="615" y="426"/>
                  </a:lnTo>
                  <a:lnTo>
                    <a:pt x="623" y="423"/>
                  </a:lnTo>
                  <a:lnTo>
                    <a:pt x="631" y="418"/>
                  </a:lnTo>
                  <a:lnTo>
                    <a:pt x="637" y="414"/>
                  </a:lnTo>
                  <a:lnTo>
                    <a:pt x="643" y="410"/>
                  </a:lnTo>
                  <a:lnTo>
                    <a:pt x="647" y="405"/>
                  </a:lnTo>
                  <a:lnTo>
                    <a:pt x="651" y="401"/>
                  </a:lnTo>
                  <a:lnTo>
                    <a:pt x="652" y="399"/>
                  </a:lnTo>
                  <a:lnTo>
                    <a:pt x="652" y="397"/>
                  </a:lnTo>
                  <a:lnTo>
                    <a:pt x="646" y="381"/>
                  </a:lnTo>
                  <a:lnTo>
                    <a:pt x="642" y="385"/>
                  </a:lnTo>
                  <a:lnTo>
                    <a:pt x="637" y="387"/>
                  </a:lnTo>
                  <a:lnTo>
                    <a:pt x="633" y="389"/>
                  </a:lnTo>
                  <a:lnTo>
                    <a:pt x="630" y="389"/>
                  </a:lnTo>
                  <a:lnTo>
                    <a:pt x="627" y="387"/>
                  </a:lnTo>
                  <a:lnTo>
                    <a:pt x="624" y="383"/>
                  </a:lnTo>
                  <a:lnTo>
                    <a:pt x="623" y="375"/>
                  </a:lnTo>
                  <a:lnTo>
                    <a:pt x="622" y="365"/>
                  </a:lnTo>
                  <a:lnTo>
                    <a:pt x="622" y="214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22" y="176"/>
                  </a:lnTo>
                  <a:lnTo>
                    <a:pt x="621" y="166"/>
                  </a:lnTo>
                  <a:lnTo>
                    <a:pt x="619" y="156"/>
                  </a:lnTo>
                  <a:lnTo>
                    <a:pt x="617" y="146"/>
                  </a:lnTo>
                  <a:lnTo>
                    <a:pt x="614" y="139"/>
                  </a:lnTo>
                  <a:lnTo>
                    <a:pt x="609" y="131"/>
                  </a:lnTo>
                  <a:lnTo>
                    <a:pt x="604" y="125"/>
                  </a:lnTo>
                  <a:lnTo>
                    <a:pt x="597" y="118"/>
                  </a:lnTo>
                  <a:lnTo>
                    <a:pt x="590" y="114"/>
                  </a:lnTo>
                  <a:lnTo>
                    <a:pt x="582" y="109"/>
                  </a:lnTo>
                  <a:lnTo>
                    <a:pt x="573" y="106"/>
                  </a:lnTo>
                  <a:lnTo>
                    <a:pt x="562" y="104"/>
                  </a:lnTo>
                  <a:lnTo>
                    <a:pt x="550" y="103"/>
                  </a:lnTo>
                  <a:lnTo>
                    <a:pt x="537" y="103"/>
                  </a:lnTo>
                  <a:close/>
                  <a:moveTo>
                    <a:pt x="557" y="354"/>
                  </a:moveTo>
                  <a:lnTo>
                    <a:pt x="549" y="364"/>
                  </a:lnTo>
                  <a:lnTo>
                    <a:pt x="541" y="372"/>
                  </a:lnTo>
                  <a:lnTo>
                    <a:pt x="534" y="377"/>
                  </a:lnTo>
                  <a:lnTo>
                    <a:pt x="527" y="381"/>
                  </a:lnTo>
                  <a:lnTo>
                    <a:pt x="522" y="382"/>
                  </a:lnTo>
                  <a:lnTo>
                    <a:pt x="516" y="382"/>
                  </a:lnTo>
                  <a:lnTo>
                    <a:pt x="512" y="381"/>
                  </a:lnTo>
                  <a:lnTo>
                    <a:pt x="509" y="377"/>
                  </a:lnTo>
                  <a:lnTo>
                    <a:pt x="505" y="374"/>
                  </a:lnTo>
                  <a:lnTo>
                    <a:pt x="502" y="370"/>
                  </a:lnTo>
                  <a:lnTo>
                    <a:pt x="500" y="363"/>
                  </a:lnTo>
                  <a:lnTo>
                    <a:pt x="498" y="358"/>
                  </a:lnTo>
                  <a:lnTo>
                    <a:pt x="496" y="345"/>
                  </a:lnTo>
                  <a:lnTo>
                    <a:pt x="495" y="332"/>
                  </a:lnTo>
                  <a:lnTo>
                    <a:pt x="496" y="321"/>
                  </a:lnTo>
                  <a:lnTo>
                    <a:pt x="499" y="310"/>
                  </a:lnTo>
                  <a:lnTo>
                    <a:pt x="505" y="298"/>
                  </a:lnTo>
                  <a:lnTo>
                    <a:pt x="511" y="287"/>
                  </a:lnTo>
                  <a:lnTo>
                    <a:pt x="521" y="276"/>
                  </a:lnTo>
                  <a:lnTo>
                    <a:pt x="532" y="266"/>
                  </a:lnTo>
                  <a:lnTo>
                    <a:pt x="537" y="262"/>
                  </a:lnTo>
                  <a:lnTo>
                    <a:pt x="543" y="257"/>
                  </a:lnTo>
                  <a:lnTo>
                    <a:pt x="550" y="255"/>
                  </a:lnTo>
                  <a:lnTo>
                    <a:pt x="557" y="252"/>
                  </a:lnTo>
                  <a:lnTo>
                    <a:pt x="557" y="3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285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400" dirty="0" smtClean="0"/>
              <a:t>კანონმდებლობა ნივთიერებების შესახებ</a:t>
            </a:r>
            <a:r>
              <a:rPr lang="cs-CZ" sz="2400" dirty="0" smtClean="0"/>
              <a:t>: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192689"/>
          </a:xfrm>
        </p:spPr>
        <p:txBody>
          <a:bodyPr>
            <a:normAutofit fontScale="92500"/>
          </a:bodyPr>
          <a:lstStyle/>
          <a:p>
            <a:r>
              <a:rPr lang="ka-GE" altLang="cs-CZ" sz="2800" dirty="0"/>
              <a:t>კანონმდებლობა </a:t>
            </a:r>
            <a:r>
              <a:rPr lang="ka-GE" altLang="cs-CZ" sz="2800" dirty="0" smtClean="0"/>
              <a:t>საშიში ნივთიერებების შესახებ</a:t>
            </a:r>
            <a:endParaRPr lang="ka-GE" altLang="cs-CZ" sz="2800" dirty="0"/>
          </a:p>
          <a:p>
            <a:pPr lvl="1">
              <a:buFont typeface="Sylfaen" panose="010A0502050306030303" pitchFamily="18" charset="0"/>
              <a:buChar char="−"/>
            </a:pPr>
            <a:r>
              <a:rPr lang="ka-GE" altLang="cs-CZ" sz="2400" dirty="0" smtClean="0"/>
              <a:t>ჩეხური</a:t>
            </a:r>
            <a:r>
              <a:rPr lang="ka-GE" altLang="cs-CZ" sz="2400" dirty="0"/>
              <a:t>, ევროპული (ნაწილობრივ სლოვაკური და პოლონური</a:t>
            </a:r>
            <a:r>
              <a:rPr lang="ka-GE" altLang="cs-CZ" sz="2400" dirty="0" smtClean="0"/>
              <a:t>)</a:t>
            </a:r>
          </a:p>
          <a:p>
            <a:pPr lvl="1">
              <a:buFont typeface="Sylfaen" panose="010A0502050306030303" pitchFamily="18" charset="0"/>
              <a:buChar char="−"/>
            </a:pPr>
            <a:r>
              <a:rPr lang="ka-GE" altLang="cs-CZ" sz="2400" dirty="0" smtClean="0"/>
              <a:t>ნივთიერებები</a:t>
            </a:r>
            <a:r>
              <a:rPr lang="ka-GE" altLang="cs-CZ" sz="2400" dirty="0"/>
              <a:t>, რომლებიც იურიდიულად კლასიფიცირებულია (რეგულაცია </a:t>
            </a:r>
            <a:r>
              <a:rPr lang="ka-GE" altLang="cs-CZ" sz="2400" dirty="0" smtClean="0"/>
              <a:t>1272/2008/</a:t>
            </a:r>
            <a:r>
              <a:rPr lang="cs-CZ" altLang="cs-CZ" sz="2400" dirty="0" smtClean="0"/>
              <a:t>EC</a:t>
            </a:r>
            <a:r>
              <a:rPr lang="cs-CZ" altLang="cs-CZ" sz="2400" dirty="0"/>
              <a:t>)</a:t>
            </a:r>
          </a:p>
          <a:p>
            <a:pPr lvl="1">
              <a:buFont typeface="Sylfaen" panose="010A0502050306030303" pitchFamily="18" charset="0"/>
              <a:buChar char="−"/>
            </a:pPr>
            <a:r>
              <a:rPr lang="ka-GE" altLang="cs-CZ" sz="2400" dirty="0"/>
              <a:t>ნივთიერებები </a:t>
            </a:r>
            <a:r>
              <a:rPr lang="ka-GE" altLang="cs-CZ" sz="2400" dirty="0" smtClean="0"/>
              <a:t>ბიოციდებში, კოსმეტიკურ საშუალებებში გამოსაყენებლად, ნივთიერებები, დადგენილი</a:t>
            </a:r>
            <a:r>
              <a:rPr lang="cs-CZ" altLang="cs-CZ" sz="2400" dirty="0" smtClean="0"/>
              <a:t> </a:t>
            </a:r>
            <a:r>
              <a:rPr lang="ka-GE" altLang="cs-CZ" sz="2400" dirty="0" smtClean="0"/>
              <a:t>ჰიგიენური ლიმიტები</a:t>
            </a:r>
            <a:r>
              <a:rPr lang="ka-GE" altLang="cs-CZ" sz="2400" dirty="0"/>
              <a:t>თ</a:t>
            </a:r>
            <a:r>
              <a:rPr lang="ka-GE" altLang="cs-CZ" sz="2400" dirty="0" smtClean="0"/>
              <a:t> </a:t>
            </a:r>
            <a:r>
              <a:rPr lang="ka-GE" altLang="cs-CZ" sz="2400" dirty="0"/>
              <a:t>და ა.შ.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ka-GE" altLang="cs-CZ" sz="2800" dirty="0" smtClean="0"/>
              <a:t>საერთაშორისო შეთანხმებები</a:t>
            </a:r>
            <a:r>
              <a:rPr lang="cs-CZ" altLang="cs-CZ" sz="2800" dirty="0" smtClean="0"/>
              <a:t> </a:t>
            </a:r>
            <a:endParaRPr lang="cs-CZ" altLang="cs-CZ" sz="2800" dirty="0"/>
          </a:p>
          <a:p>
            <a:pPr lvl="1">
              <a:lnSpc>
                <a:spcPct val="90000"/>
              </a:lnSpc>
            </a:pPr>
            <a:r>
              <a:rPr lang="ka-GE" altLang="cs-CZ" sz="2400" dirty="0" smtClean="0"/>
              <a:t>საშიში ნაწარმის გადაზიდვა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 ADR/RID – </a:t>
            </a:r>
            <a:r>
              <a:rPr lang="ka-GE" altLang="cs-CZ" sz="2400" dirty="0" smtClean="0"/>
              <a:t>საავტომობილო </a:t>
            </a:r>
            <a:r>
              <a:rPr lang="cs-CZ" altLang="cs-CZ" sz="2400" dirty="0" smtClean="0"/>
              <a:t>/ </a:t>
            </a:r>
            <a:r>
              <a:rPr lang="ka-GE" altLang="cs-CZ" sz="2400" dirty="0"/>
              <a:t>სარკინიგზო </a:t>
            </a:r>
            <a:r>
              <a:rPr lang="ka-GE" altLang="cs-CZ" sz="2400" dirty="0" smtClean="0"/>
              <a:t>გზით</a:t>
            </a:r>
            <a:endParaRPr lang="cs-CZ" altLang="cs-CZ" sz="2400" dirty="0"/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 IMDG – </a:t>
            </a:r>
            <a:r>
              <a:rPr lang="ka-GE" altLang="cs-CZ" sz="2400" dirty="0" smtClean="0"/>
              <a:t>საზღვაო გზით</a:t>
            </a:r>
            <a:endParaRPr lang="cs-CZ" altLang="cs-CZ" sz="2400" dirty="0"/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 IATA DGR – </a:t>
            </a:r>
            <a:r>
              <a:rPr lang="ka-GE" altLang="cs-CZ" sz="2400" dirty="0" smtClean="0"/>
              <a:t>საჰაერო გზით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ka-GE" altLang="cs-CZ" sz="2600" dirty="0"/>
              <a:t>მომხმარებლების წინადადებები - მონაცემთა ბაზაში თუ რომელი </a:t>
            </a:r>
            <a:r>
              <a:rPr lang="ka-GE" altLang="cs-CZ" sz="2600" dirty="0" smtClean="0"/>
              <a:t>ნივთიერებები და </a:t>
            </a:r>
            <a:r>
              <a:rPr lang="ka-GE" altLang="cs-CZ" sz="2600" dirty="0"/>
              <a:t>რა ტიპის </a:t>
            </a:r>
            <a:r>
              <a:rPr lang="ka-GE" altLang="cs-CZ" sz="2600" dirty="0" smtClean="0"/>
              <a:t>ინფორმაცია </a:t>
            </a:r>
            <a:r>
              <a:rPr lang="ka-GE" altLang="cs-CZ" sz="2600" dirty="0" smtClean="0">
                <a:solidFill>
                  <a:schemeClr val="bg1"/>
                </a:solidFill>
              </a:rPr>
              <a:t>დაემატოს</a:t>
            </a:r>
            <a:endParaRPr lang="cs-CZ" altLang="cs-CZ" sz="26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CF8C2E0-98B2-4954-92DE-75396DA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2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შინაარსი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ka-GE" altLang="cs-CZ" sz="2600" dirty="0"/>
              <a:t>თითოეული ნივთიერების ჩანაწერი დაყოფილია 8 </a:t>
            </a:r>
            <a:r>
              <a:rPr lang="ka-GE" altLang="cs-CZ" sz="2600" dirty="0" smtClean="0"/>
              <a:t>თავად:</a:t>
            </a:r>
            <a:endParaRPr lang="cs-CZ" altLang="cs-CZ" sz="2600" dirty="0" smtClean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 smtClean="0">
                <a:solidFill>
                  <a:srgbClr val="464653"/>
                </a:solidFill>
              </a:rPr>
              <a:t>F1 </a:t>
            </a:r>
            <a:r>
              <a:rPr lang="ka-GE" altLang="cs-CZ" sz="2400" dirty="0">
                <a:solidFill>
                  <a:srgbClr val="464653"/>
                </a:solidFill>
              </a:rPr>
              <a:t>იდენტიფიკაცია - კლასიფიკაცია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F2 </a:t>
            </a:r>
            <a:r>
              <a:rPr lang="ka-GE" altLang="cs-CZ" sz="2400" dirty="0">
                <a:solidFill>
                  <a:srgbClr val="464653"/>
                </a:solidFill>
              </a:rPr>
              <a:t>ძირითადი თვისებები </a:t>
            </a:r>
            <a:r>
              <a:rPr lang="ka-GE" altLang="cs-CZ" sz="2400" dirty="0" smtClean="0">
                <a:solidFill>
                  <a:srgbClr val="464653"/>
                </a:solidFill>
              </a:rPr>
              <a:t>და ხანძრის ჩაქრობის </a:t>
            </a:r>
            <a:r>
              <a:rPr lang="ka-GE" altLang="cs-CZ" sz="2400" dirty="0">
                <a:solidFill>
                  <a:srgbClr val="464653"/>
                </a:solidFill>
              </a:rPr>
              <a:t>მეთოდები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F3 </a:t>
            </a:r>
            <a:r>
              <a:rPr lang="ka-GE" altLang="cs-CZ" sz="2400" dirty="0">
                <a:solidFill>
                  <a:srgbClr val="464653"/>
                </a:solidFill>
              </a:rPr>
              <a:t>ფიზიკური და ქიმიური თვისებები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F4 </a:t>
            </a:r>
            <a:r>
              <a:rPr lang="ka-GE" altLang="cs-CZ" sz="2400" dirty="0" smtClean="0">
                <a:solidFill>
                  <a:srgbClr val="464653"/>
                </a:solidFill>
              </a:rPr>
              <a:t>ტრანსპორტირება </a:t>
            </a:r>
            <a:r>
              <a:rPr lang="ka-GE" altLang="cs-CZ" sz="2400" dirty="0">
                <a:solidFill>
                  <a:srgbClr val="464653"/>
                </a:solidFill>
              </a:rPr>
              <a:t>და შენახვა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F5 </a:t>
            </a:r>
            <a:r>
              <a:rPr lang="ka-GE" altLang="cs-CZ" sz="2400" dirty="0">
                <a:solidFill>
                  <a:srgbClr val="464653"/>
                </a:solidFill>
              </a:rPr>
              <a:t>პირველი დახმარება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F6 </a:t>
            </a:r>
            <a:r>
              <a:rPr lang="ka-GE" altLang="cs-CZ" sz="2400" dirty="0">
                <a:solidFill>
                  <a:srgbClr val="464653"/>
                </a:solidFill>
              </a:rPr>
              <a:t>ტოქსიკურობა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F7 </a:t>
            </a:r>
            <a:r>
              <a:rPr lang="ka-GE" altLang="cs-CZ" sz="2400" dirty="0">
                <a:solidFill>
                  <a:srgbClr val="464653"/>
                </a:solidFill>
              </a:rPr>
              <a:t>კანონმდებლობა - </a:t>
            </a:r>
            <a:r>
              <a:rPr lang="ka-GE" altLang="cs-CZ" sz="2400" dirty="0" smtClean="0">
                <a:solidFill>
                  <a:srgbClr val="464653"/>
                </a:solidFill>
              </a:rPr>
              <a:t>მონაცემები</a:t>
            </a:r>
            <a:endParaRPr lang="ka-GE" altLang="cs-CZ" sz="2400" dirty="0">
              <a:solidFill>
                <a:srgbClr val="464653"/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buSzPct val="76000"/>
              <a:buFont typeface="Wingdings 3" panose="05040102010807070707" pitchFamily="18" charset="2"/>
              <a:buChar char=""/>
            </a:pPr>
            <a:r>
              <a:rPr lang="cs-CZ" altLang="cs-CZ" sz="2400" dirty="0">
                <a:solidFill>
                  <a:srgbClr val="464653"/>
                </a:solidFill>
              </a:rPr>
              <a:t>F8 </a:t>
            </a:r>
            <a:r>
              <a:rPr lang="ka-GE" altLang="cs-CZ" sz="2400" dirty="0">
                <a:solidFill>
                  <a:srgbClr val="464653"/>
                </a:solidFill>
              </a:rPr>
              <a:t>კანონმდებლობა </a:t>
            </a:r>
            <a:r>
              <a:rPr lang="ka-GE" altLang="cs-CZ" sz="2400" dirty="0" smtClean="0">
                <a:solidFill>
                  <a:srgbClr val="464653"/>
                </a:solidFill>
              </a:rPr>
              <a:t>-ნორმები/წესები</a:t>
            </a:r>
            <a:endParaRPr lang="cs-CZ" altLang="cs-CZ" sz="2400" dirty="0">
              <a:solidFill>
                <a:srgbClr val="464653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6CF8C2E0-98B2-4954-92DE-75396DA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0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თავი </a:t>
            </a:r>
            <a:r>
              <a:rPr lang="cs-CZ" dirty="0" smtClean="0"/>
              <a:t>F1 </a:t>
            </a:r>
            <a:r>
              <a:rPr lang="cs-CZ" dirty="0"/>
              <a:t>– </a:t>
            </a:r>
            <a:r>
              <a:rPr lang="ka-GE" dirty="0" smtClean="0"/>
              <a:t>იდენტიფიკაცია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950042" cy="967824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2402615"/>
            <a:ext cx="8229600" cy="3479804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CAS </a:t>
            </a:r>
            <a:r>
              <a:rPr lang="ka-GE" altLang="cs-CZ" dirty="0"/>
              <a:t>რეგისტრაციის ნომერი (ფორმატი: </a:t>
            </a:r>
            <a:r>
              <a:rPr lang="cs-CZ" altLang="cs-CZ" dirty="0"/>
              <a:t>AA-BB-C, </a:t>
            </a:r>
            <a:r>
              <a:rPr lang="ka-GE" altLang="cs-CZ" dirty="0"/>
              <a:t>სადაც </a:t>
            </a:r>
            <a:r>
              <a:rPr lang="cs-CZ" altLang="cs-CZ" dirty="0"/>
              <a:t>AA </a:t>
            </a:r>
            <a:r>
              <a:rPr lang="ka-GE" altLang="cs-CZ" dirty="0"/>
              <a:t>არის 2 ან მეტი)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cs-CZ" altLang="cs-CZ" dirty="0" err="1">
                <a:solidFill>
                  <a:schemeClr val="tx1"/>
                </a:solidFill>
              </a:rPr>
              <a:t>Chemical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Abstract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Service</a:t>
            </a:r>
            <a:r>
              <a:rPr lang="cs-CZ" altLang="cs-CZ" dirty="0">
                <a:solidFill>
                  <a:schemeClr val="tx1"/>
                </a:solidFill>
              </a:rPr>
              <a:t>-</a:t>
            </a:r>
            <a:r>
              <a:rPr lang="ka-GE" altLang="cs-CZ" dirty="0">
                <a:solidFill>
                  <a:schemeClr val="tx1"/>
                </a:solidFill>
              </a:rPr>
              <a:t>სისთვის მინიჭებული დამატებითი ნომერი</a:t>
            </a:r>
          </a:p>
          <a:p>
            <a:r>
              <a:rPr lang="cs-CZ" altLang="cs-CZ" dirty="0"/>
              <a:t>ES </a:t>
            </a:r>
            <a:r>
              <a:rPr lang="ka-GE" altLang="cs-CZ" dirty="0"/>
              <a:t>ნომერი (ფორმატი: </a:t>
            </a:r>
            <a:r>
              <a:rPr lang="cs-CZ" altLang="cs-CZ" dirty="0"/>
              <a:t>AAA-BBB-C)</a:t>
            </a:r>
          </a:p>
          <a:p>
            <a:pPr>
              <a:buFont typeface="Sylfaen" panose="010A0502050306030303" pitchFamily="18" charset="0"/>
              <a:buChar char="−"/>
            </a:pPr>
            <a:r>
              <a:rPr lang="ka-GE" altLang="cs-CZ" dirty="0">
                <a:solidFill>
                  <a:schemeClr val="tx1"/>
                </a:solidFill>
              </a:rPr>
              <a:t>ევროპული ნუსხებიდან </a:t>
            </a:r>
            <a:r>
              <a:rPr lang="cs-CZ" altLang="cs-CZ" dirty="0">
                <a:solidFill>
                  <a:schemeClr val="tx1"/>
                </a:solidFill>
              </a:rPr>
              <a:t>EINECS, ELINCS </a:t>
            </a:r>
            <a:r>
              <a:rPr lang="ka-GE" altLang="cs-CZ" dirty="0">
                <a:solidFill>
                  <a:schemeClr val="tx1"/>
                </a:solidFill>
              </a:rPr>
              <a:t>და </a:t>
            </a:r>
            <a:r>
              <a:rPr lang="cs-CZ" altLang="cs-CZ" dirty="0">
                <a:solidFill>
                  <a:schemeClr val="tx1"/>
                </a:solidFill>
              </a:rPr>
              <a:t>NLP</a:t>
            </a:r>
          </a:p>
          <a:p>
            <a:r>
              <a:rPr lang="ka-GE" altLang="cs-CZ" dirty="0"/>
              <a:t>ინდექსის ნომერი (ფორმატი: </a:t>
            </a:r>
            <a:r>
              <a:rPr lang="cs-CZ" altLang="cs-CZ" dirty="0"/>
              <a:t>AAA-BBB-CC-D)</a:t>
            </a:r>
          </a:p>
          <a:p>
            <a:pPr marL="0" indent="0">
              <a:buNone/>
            </a:pPr>
            <a:r>
              <a:rPr lang="ka-GE" altLang="cs-CZ" dirty="0">
                <a:solidFill>
                  <a:schemeClr val="tx1"/>
                </a:solidFill>
              </a:rPr>
              <a:t>ჰარმონიზებული კლასიფიკაციის სიიდან (</a:t>
            </a:r>
            <a:r>
              <a:rPr lang="cs-CZ" altLang="cs-CZ" dirty="0">
                <a:solidFill>
                  <a:schemeClr val="tx1"/>
                </a:solidFill>
              </a:rPr>
              <a:t>CLP, </a:t>
            </a:r>
            <a:r>
              <a:rPr lang="ka-GE" altLang="cs-CZ" dirty="0">
                <a:solidFill>
                  <a:schemeClr val="tx1"/>
                </a:solidFill>
              </a:rPr>
              <a:t>დანართი </a:t>
            </a:r>
            <a:r>
              <a:rPr lang="cs-CZ" altLang="cs-CZ" dirty="0">
                <a:solidFill>
                  <a:schemeClr val="tx1"/>
                </a:solidFill>
              </a:rPr>
              <a:t>VI) </a:t>
            </a:r>
          </a:p>
          <a:p>
            <a:r>
              <a:rPr lang="ka-GE" altLang="cs-CZ" dirty="0"/>
              <a:t>საერთო ფორმულა - მთლიანი ელემენტების ჯამი მოლეკულაში</a:t>
            </a:r>
          </a:p>
          <a:p>
            <a:r>
              <a:rPr lang="ka-GE" altLang="cs-CZ" dirty="0"/>
              <a:t>ფუნქციური ფორმულა - განსაზღვრავს ნივთიერებების ფუნქციურ ჯგუფებს</a:t>
            </a:r>
            <a:endParaRPr lang="ka-GE" altLang="cs-CZ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cs-CZ" dirty="0"/>
          </a:p>
          <a:p>
            <a:pPr marL="400050"/>
            <a:endParaRPr lang="en-US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A6E758B7-EA02-4070-B172-19C5EF9B6192}"/>
              </a:ext>
            </a:extLst>
          </p:cNvPr>
          <p:cNvSpPr/>
          <p:nvPr/>
        </p:nvSpPr>
        <p:spPr>
          <a:xfrm>
            <a:off x="755576" y="594961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>
                <a:solidFill>
                  <a:srgbClr val="00B050"/>
                </a:solidFill>
              </a:rPr>
              <a:t>ინფორმაცია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cs-CZ" dirty="0" smtClean="0">
                <a:solidFill>
                  <a:srgbClr val="00B050"/>
                </a:solidFill>
              </a:rPr>
              <a:t>1</a:t>
            </a:r>
            <a:r>
              <a:rPr lang="ka-GE" dirty="0" smtClean="0">
                <a:solidFill>
                  <a:srgbClr val="00B050"/>
                </a:solidFill>
              </a:rPr>
              <a:t>-ელ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და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მე-</a:t>
            </a:r>
            <a:r>
              <a:rPr lang="cs-CZ" dirty="0" smtClean="0">
                <a:solidFill>
                  <a:srgbClr val="00B050"/>
                </a:solidFill>
              </a:rPr>
              <a:t>3</a:t>
            </a:r>
            <a:r>
              <a:rPr lang="ka-GE" dirty="0" smtClean="0">
                <a:solidFill>
                  <a:srgbClr val="00B050"/>
                </a:solidFill>
              </a:rPr>
              <a:t> ნაწილებამდე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EABA683-FC16-47D4-8C01-93F9B653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3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თავი </a:t>
            </a:r>
            <a:r>
              <a:rPr lang="cs-CZ" dirty="0"/>
              <a:t>F1 – </a:t>
            </a:r>
            <a:r>
              <a:rPr lang="ka-GE" dirty="0"/>
              <a:t>იდენტიფიკაცია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9222DD8-B6E4-4EA6-BB22-F6BA71D0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19648"/>
            <a:ext cx="6543675" cy="2447925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65D8CCB0-19CA-48F7-9FA6-6043A97DFD72}"/>
              </a:ext>
            </a:extLst>
          </p:cNvPr>
          <p:cNvSpPr txBox="1">
            <a:spLocks/>
          </p:cNvSpPr>
          <p:nvPr/>
        </p:nvSpPr>
        <p:spPr>
          <a:xfrm>
            <a:off x="442631" y="134076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dirty="0" smtClean="0"/>
              <a:t>ნივთიერების იდენტიფიკაცია ნორმებში/წესებში</a:t>
            </a:r>
            <a:endParaRPr lang="cs-CZ" dirty="0"/>
          </a:p>
          <a:p>
            <a:pPr lvl="1"/>
            <a:r>
              <a:rPr lang="ka-GE" dirty="0"/>
              <a:t>ხშირად დასახელების სხვადასხვა ფორმა გვხვდება </a:t>
            </a:r>
            <a:endParaRPr lang="cs-CZ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cs-CZ" dirty="0"/>
          </a:p>
          <a:p>
            <a:pPr marL="400050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235A164F-C7C0-4298-8BB3-10BE51F0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4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თავი </a:t>
            </a:r>
            <a:r>
              <a:rPr lang="cs-CZ" dirty="0"/>
              <a:t>F1 – </a:t>
            </a:r>
            <a:r>
              <a:rPr lang="ka-GE" dirty="0"/>
              <a:t>იდენტიფიკაცია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57200" y="1196752"/>
            <a:ext cx="781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dirty="0" smtClean="0">
                <a:solidFill>
                  <a:srgbClr val="0070C0"/>
                </a:solidFill>
              </a:rPr>
              <a:t>სინონიმები და დასახელებები უცხო ენებზე</a:t>
            </a:r>
            <a:r>
              <a:rPr lang="cs-CZ" sz="2800" dirty="0" smtClean="0">
                <a:solidFill>
                  <a:srgbClr val="0070C0"/>
                </a:solidFill>
              </a:rPr>
              <a:t>: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4448" t="28937" r="1382" b="36302"/>
          <a:stretch/>
        </p:blipFill>
        <p:spPr>
          <a:xfrm>
            <a:off x="1403648" y="1941472"/>
            <a:ext cx="5246739" cy="4261382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498D6AD-7D73-4485-BA82-BB4B37E2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47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თავი </a:t>
            </a:r>
            <a:r>
              <a:rPr lang="cs-CZ" dirty="0"/>
              <a:t>F1 – </a:t>
            </a:r>
            <a:r>
              <a:rPr lang="ka-GE" dirty="0"/>
              <a:t>იდენტიფიკაცია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675492" cy="301408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70087" t="68742" r="4320" b="21314"/>
          <a:stretch/>
        </p:blipFill>
        <p:spPr>
          <a:xfrm>
            <a:off x="4355976" y="4979317"/>
            <a:ext cx="4176464" cy="912726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8532440" y="2780928"/>
            <a:ext cx="216024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31380" y="924888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70C0"/>
                </a:solidFill>
              </a:rPr>
              <a:t>CLP </a:t>
            </a:r>
            <a:r>
              <a:rPr lang="ka-GE" sz="2800" dirty="0" smtClean="0">
                <a:solidFill>
                  <a:srgbClr val="0070C0"/>
                </a:solidFill>
              </a:rPr>
              <a:t>კლასიფიკაცია</a:t>
            </a:r>
            <a:r>
              <a:rPr lang="cs-CZ" sz="2800" dirty="0" smtClean="0">
                <a:solidFill>
                  <a:srgbClr val="0070C0"/>
                </a:solidFill>
              </a:rPr>
              <a:t>: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450DE126-C63C-496F-8D11-5DC6563A9A08}"/>
              </a:ext>
            </a:extLst>
          </p:cNvPr>
          <p:cNvSpPr/>
          <p:nvPr/>
        </p:nvSpPr>
        <p:spPr>
          <a:xfrm>
            <a:off x="711548" y="6001909"/>
            <a:ext cx="7532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rgbClr val="00B050"/>
                </a:solidFill>
              </a:rPr>
              <a:t>ინფორმაცია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 უსაფრთხოების ბარათის </a:t>
            </a:r>
            <a:r>
              <a:rPr lang="ka-GE" dirty="0" smtClean="0">
                <a:solidFill>
                  <a:srgbClr val="00B050"/>
                </a:solidFill>
              </a:rPr>
              <a:t>მე-2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ka-GE" dirty="0">
                <a:solidFill>
                  <a:srgbClr val="00B050"/>
                </a:solidFill>
              </a:rPr>
              <a:t>და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მე- </a:t>
            </a:r>
            <a:r>
              <a:rPr lang="cs-CZ" dirty="0" smtClean="0">
                <a:solidFill>
                  <a:srgbClr val="00B050"/>
                </a:solidFill>
              </a:rPr>
              <a:t>3</a:t>
            </a:r>
            <a:r>
              <a:rPr lang="ka-GE" dirty="0" smtClean="0">
                <a:solidFill>
                  <a:srgbClr val="00B050"/>
                </a:solidFill>
              </a:rPr>
              <a:t> ნაწილებამდე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79AAE84-13AE-4CA5-A058-C623EC1F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1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თავი </a:t>
            </a:r>
            <a:r>
              <a:rPr lang="cs-CZ" dirty="0"/>
              <a:t>F1 – </a:t>
            </a:r>
            <a:r>
              <a:rPr lang="ka-GE" dirty="0"/>
              <a:t>იდენტიფიკაცია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57"/>
          <a:stretch/>
        </p:blipFill>
        <p:spPr>
          <a:xfrm>
            <a:off x="82492" y="1484784"/>
            <a:ext cx="9026012" cy="4896544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82492" y="1988840"/>
            <a:ext cx="844994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E515CF25-F36C-42D0-AC36-738253F6A428}"/>
              </a:ext>
            </a:extLst>
          </p:cNvPr>
          <p:cNvSpPr txBox="1"/>
          <p:nvPr/>
        </p:nvSpPr>
        <p:spPr>
          <a:xfrm>
            <a:off x="457200" y="951982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 smtClean="0">
                <a:solidFill>
                  <a:srgbClr val="0070C0"/>
                </a:solidFill>
              </a:rPr>
              <a:t>ეტიკეტირება</a:t>
            </a:r>
            <a:r>
              <a:rPr lang="cs-CZ" sz="2800" dirty="0" smtClean="0">
                <a:solidFill>
                  <a:srgbClr val="0070C0"/>
                </a:solidFill>
              </a:rPr>
              <a:t> CLP</a:t>
            </a:r>
            <a:r>
              <a:rPr lang="ka-GE" sz="2800" dirty="0" smtClean="0">
                <a:solidFill>
                  <a:srgbClr val="0070C0"/>
                </a:solidFill>
              </a:rPr>
              <a:t>-ს მიხედვით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3B0415C-D44A-4A48-9AB5-4B91E261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1430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11251</TotalTime>
  <Words>1721</Words>
  <Application>Microsoft Office PowerPoint</Application>
  <PresentationFormat>Předvádění na obrazovce (4:3)</PresentationFormat>
  <Paragraphs>308</Paragraphs>
  <Slides>28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Prezentace aplikace PowerPoint</vt:lpstr>
      <vt:lpstr>MEDIS-ALARM</vt:lpstr>
      <vt:lpstr>კანონმდებლობა ნივთიერებების შესახებ:</vt:lpstr>
      <vt:lpstr>შინაარსი:</vt:lpstr>
      <vt:lpstr>თავი F1 – იდენტიფიკაცია:</vt:lpstr>
      <vt:lpstr>თავი F1 – იდენტიფიკაცია:</vt:lpstr>
      <vt:lpstr>თავი F1 – იდენტიფიკაცია:</vt:lpstr>
      <vt:lpstr>თავი F1 – იდენტიფიკაცია:</vt:lpstr>
      <vt:lpstr>თავი F1 – იდენტიფიკაცია:</vt:lpstr>
      <vt:lpstr>თავი F1 – იდენტიფიკაცია:</vt:lpstr>
      <vt:lpstr>თავი F2 - ძირითადი თვისებები, ხანძრის ჩაქრობისა და ნივთიერების შენახვის მეთოდები</vt:lpstr>
      <vt:lpstr>თავი F2 - ძირითადი თვისებები, ხანძრის ჩაქრობისა და ნივთიერების შენახვის მეთოდები</vt:lpstr>
      <vt:lpstr>თავი F2 - ძირითადი თვისებები, ხანძრის ჩაქრობისა და შენახვის მეთოდები</vt:lpstr>
      <vt:lpstr>თავი F2 - ძირითადი თვისებები, ხანძრის ჩაქრობისა და ნივთიერების შენახვის მეთოდები</vt:lpstr>
      <vt:lpstr>თავი F3 - ფიზიკური და ქიმიური თვისებები</vt:lpstr>
      <vt:lpstr>თავი F3 - ფიზიკური და ქიმიური თვისებები</vt:lpstr>
      <vt:lpstr>თავი F4 - ტრანსპორტირება</vt:lpstr>
      <vt:lpstr>თავი F5 – პირველი დახმარება</vt:lpstr>
      <vt:lpstr>თავი F6 – Tტოქსიკოლოგიური და ეკოტოქსიკოლოგიური ინფორმაცია </vt:lpstr>
      <vt:lpstr>თავი F6 – ტოქსიკოლოგიური და ეკოტოქსიკოლოგიური ინფორმაცია </vt:lpstr>
      <vt:lpstr>თავი F7 – საკანონმდებლო მონაცემები</vt:lpstr>
      <vt:lpstr>თავი F7 – საკანონმდებლო მონაცემები</vt:lpstr>
      <vt:lpstr>თავი F8 - საკანონმდებლო ნორმები</vt:lpstr>
      <vt:lpstr>ფუნქცია: </vt:lpstr>
      <vt:lpstr>ფუნქციები</vt:lpstr>
      <vt:lpstr>კლიენტები: </vt:lpstr>
      <vt:lpstr>მოაქვს შემდეგი სარგებელი: </vt:lpstr>
      <vt:lpstr>გმადლობთ ყურადღებისთვის!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Medistyl</dc:creator>
  <cp:lastModifiedBy>ales.kulhanek</cp:lastModifiedBy>
  <cp:revision>220</cp:revision>
  <dcterms:created xsi:type="dcterms:W3CDTF">2014-03-26T15:20:34Z</dcterms:created>
  <dcterms:modified xsi:type="dcterms:W3CDTF">2018-04-23T13:36:35Z</dcterms:modified>
</cp:coreProperties>
</file>