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64" r:id="rId2"/>
    <p:sldId id="296" r:id="rId3"/>
    <p:sldId id="297" r:id="rId4"/>
    <p:sldId id="298" r:id="rId5"/>
    <p:sldId id="299" r:id="rId6"/>
    <p:sldId id="300" r:id="rId7"/>
    <p:sldId id="312" r:id="rId8"/>
    <p:sldId id="301" r:id="rId9"/>
    <p:sldId id="316" r:id="rId10"/>
    <p:sldId id="302" r:id="rId11"/>
    <p:sldId id="317" r:id="rId12"/>
    <p:sldId id="314" r:id="rId13"/>
    <p:sldId id="313" r:id="rId14"/>
    <p:sldId id="258" r:id="rId15"/>
    <p:sldId id="289" r:id="rId16"/>
    <p:sldId id="287" r:id="rId17"/>
    <p:sldId id="272" r:id="rId18"/>
    <p:sldId id="315" r:id="rId19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A0000"/>
    <a:srgbClr val="404040"/>
    <a:srgbClr val="FF2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6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7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7B91F-9E12-4F1B-8468-EB56B27FFE12}" type="datetimeFigureOut">
              <a:rPr lang="en-GB" smtClean="0"/>
              <a:t>26/02/2018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74564-FAA7-4B12-A98A-7A4B77FCC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541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1720" y="2062353"/>
            <a:ext cx="5184576" cy="2664296"/>
          </a:xfrm>
        </p:spPr>
        <p:txBody>
          <a:bodyPr>
            <a:noAutofit/>
          </a:bodyPr>
          <a:lstStyle>
            <a:lvl1pPr algn="ctr">
              <a:defRPr sz="600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TITLE OF THE DOCUMENT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70584" cy="365125"/>
          </a:xfrm>
        </p:spPr>
        <p:txBody>
          <a:bodyPr/>
          <a:lstStyle/>
          <a:p>
            <a:fld id="{90FE715F-47FB-4E5F-A3F8-0B5BBB43C9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54942" y="2541339"/>
            <a:ext cx="1896778" cy="671638"/>
          </a:xfrm>
          <a:prstGeom prst="rect">
            <a:avLst/>
          </a:prstGeom>
          <a:solidFill>
            <a:srgbClr val="40404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236296" y="3645024"/>
            <a:ext cx="1680754" cy="648072"/>
          </a:xfrm>
          <a:prstGeom prst="rect">
            <a:avLst/>
          </a:prstGeom>
          <a:solidFill>
            <a:srgbClr val="40404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1720" y="5157192"/>
            <a:ext cx="6882633" cy="864096"/>
          </a:xfrm>
          <a:solidFill>
            <a:schemeClr val="bg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Autofit/>
          </a:bodyPr>
          <a:lstStyle>
            <a:lvl1pPr marL="0" indent="0" algn="r">
              <a:buNone/>
              <a:defRPr sz="2000" baseline="0">
                <a:ln>
                  <a:noFill/>
                </a:ln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Event, Date, Venue</a:t>
            </a:r>
          </a:p>
          <a:p>
            <a:r>
              <a:rPr lang="en-US" dirty="0" smtClean="0"/>
              <a:t>Responsible Officer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14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332656"/>
            <a:ext cx="4248472" cy="638944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TABLE OF CONTENTS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715F-47FB-4E5F-A3F8-0B5BBB43C9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267744" y="2852936"/>
            <a:ext cx="2016224" cy="3240360"/>
          </a:xfrm>
          <a:gradFill flip="none" rotWithShape="1">
            <a:gsLst>
              <a:gs pos="0">
                <a:srgbClr val="BA0000">
                  <a:tint val="66000"/>
                  <a:satMod val="160000"/>
                </a:srgbClr>
              </a:gs>
              <a:gs pos="50000">
                <a:srgbClr val="BA0000">
                  <a:tint val="44500"/>
                  <a:satMod val="160000"/>
                </a:srgbClr>
              </a:gs>
              <a:gs pos="100000">
                <a:srgbClr val="BA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2000" baseline="0"/>
            </a:lvl1pPr>
            <a:lvl2pPr marL="457200" indent="0">
              <a:buFontTx/>
              <a:buNone/>
              <a:defRPr sz="1200" baseline="0"/>
            </a:lvl2pPr>
            <a:lvl3pPr marL="914400" indent="0">
              <a:buFontTx/>
              <a:buNone/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1st paragraph </a:t>
            </a:r>
          </a:p>
          <a:p>
            <a:pPr lvl="0"/>
            <a:r>
              <a:rPr lang="en-US" dirty="0" smtClean="0"/>
              <a:t>2nd paragraph</a:t>
            </a:r>
          </a:p>
          <a:p>
            <a:pPr lvl="0"/>
            <a:r>
              <a:rPr lang="en-US" dirty="0" smtClean="0"/>
              <a:t>3rd paragraph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610090" y="2852936"/>
            <a:ext cx="2006746" cy="3240360"/>
          </a:xfrm>
          <a:gradFill flip="none" rotWithShape="1">
            <a:gsLst>
              <a:gs pos="0">
                <a:srgbClr val="BA0000">
                  <a:tint val="66000"/>
                  <a:satMod val="160000"/>
                </a:srgbClr>
              </a:gs>
              <a:gs pos="50000">
                <a:srgbClr val="BA0000">
                  <a:tint val="44500"/>
                  <a:satMod val="160000"/>
                </a:srgbClr>
              </a:gs>
              <a:gs pos="100000">
                <a:srgbClr val="BA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2000" baseline="0"/>
            </a:lvl1pPr>
            <a:lvl2pPr marL="457200" indent="0">
              <a:buFontTx/>
              <a:buNone/>
              <a:defRPr sz="1200" baseline="0"/>
            </a:lvl2pPr>
            <a:lvl3pPr marL="914400" indent="0">
              <a:buFontTx/>
              <a:buNone/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1st paragraph </a:t>
            </a:r>
          </a:p>
          <a:p>
            <a:pPr lvl="0"/>
            <a:r>
              <a:rPr lang="en-US" dirty="0" smtClean="0"/>
              <a:t>2nd paragraph</a:t>
            </a:r>
          </a:p>
          <a:p>
            <a:pPr lvl="0"/>
            <a:r>
              <a:rPr lang="en-US" dirty="0" smtClean="0"/>
              <a:t>3rd paragraph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27984" y="2852936"/>
            <a:ext cx="2016224" cy="3240360"/>
          </a:xfrm>
          <a:gradFill flip="none" rotWithShape="1">
            <a:gsLst>
              <a:gs pos="0">
                <a:srgbClr val="FF2A00">
                  <a:tint val="66000"/>
                  <a:satMod val="160000"/>
                </a:srgbClr>
              </a:gs>
              <a:gs pos="50000">
                <a:srgbClr val="FF2A00">
                  <a:tint val="44500"/>
                  <a:satMod val="160000"/>
                </a:srgbClr>
              </a:gs>
              <a:gs pos="100000">
                <a:srgbClr val="FF2A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2000" baseline="0"/>
            </a:lvl1pPr>
            <a:lvl2pPr marL="457200" indent="0">
              <a:buFontTx/>
              <a:buNone/>
              <a:defRPr sz="1200" baseline="0"/>
            </a:lvl2pPr>
            <a:lvl3pPr marL="914400" indent="0">
              <a:buFontTx/>
              <a:buNone/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1st paragraph </a:t>
            </a:r>
          </a:p>
          <a:p>
            <a:pPr lvl="0"/>
            <a:r>
              <a:rPr lang="en-US" dirty="0" smtClean="0"/>
              <a:t>2nd paragraph</a:t>
            </a:r>
          </a:p>
          <a:p>
            <a:pPr lvl="0"/>
            <a:r>
              <a:rPr lang="en-US" dirty="0" smtClean="0"/>
              <a:t>3rd paragraph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251520" y="178936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 P.</a:t>
            </a:r>
            <a:endParaRPr lang="en-GB" sz="1400" b="1" dirty="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499992" y="2579050"/>
            <a:ext cx="1944216" cy="11191"/>
          </a:xfrm>
          <a:prstGeom prst="line">
            <a:avLst/>
          </a:prstGeom>
          <a:ln w="38100">
            <a:solidFill>
              <a:srgbClr val="FF2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2267744" y="2579050"/>
            <a:ext cx="2016224" cy="0"/>
          </a:xfrm>
          <a:prstGeom prst="line">
            <a:avLst/>
          </a:prstGeom>
          <a:ln w="38100">
            <a:solidFill>
              <a:srgbClr val="B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6588224" y="2579051"/>
            <a:ext cx="2016224" cy="5594"/>
          </a:xfrm>
          <a:prstGeom prst="line">
            <a:avLst/>
          </a:prstGeom>
          <a:ln w="38100">
            <a:solidFill>
              <a:srgbClr val="B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251520" y="2579050"/>
            <a:ext cx="1296144" cy="0"/>
          </a:xfrm>
          <a:prstGeom prst="line">
            <a:avLst/>
          </a:prstGeom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2555776" y="1694360"/>
            <a:ext cx="1728192" cy="7755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rgbClr val="BA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…-…</a:t>
            </a:r>
          </a:p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876256" y="1700808"/>
            <a:ext cx="1729509" cy="78968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rgbClr val="BA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…-…</a:t>
            </a:r>
          </a:p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4716016" y="1700808"/>
            <a:ext cx="1728192" cy="78968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rgbClr val="FF2A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…-…</a:t>
            </a:r>
          </a:p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267744" y="1680631"/>
            <a:ext cx="331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BA0000"/>
                </a:solidFill>
                <a:latin typeface="HelveticaNeueLT Std Med Cn" pitchFamily="34" charset="0"/>
              </a:rPr>
              <a:t>P.</a:t>
            </a:r>
            <a:endParaRPr lang="en-GB" dirty="0">
              <a:solidFill>
                <a:srgbClr val="BA0000"/>
              </a:solidFill>
              <a:latin typeface="HelveticaNeueLT Std Med Cn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588224" y="1652357"/>
            <a:ext cx="331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BA0000"/>
                </a:solidFill>
                <a:latin typeface="HelveticaNeueLT Std Med Cn" pitchFamily="34" charset="0"/>
              </a:rPr>
              <a:t>P.</a:t>
            </a:r>
            <a:endParaRPr lang="en-GB" dirty="0">
              <a:solidFill>
                <a:srgbClr val="BA0000"/>
              </a:solidFill>
              <a:latin typeface="HelveticaNeueLT Std Med Cn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4456458" y="1680631"/>
            <a:ext cx="331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2A00"/>
                </a:solidFill>
                <a:latin typeface="HelveticaNeueLT Std Med Cn" pitchFamily="34" charset="0"/>
              </a:rPr>
              <a:t>P.</a:t>
            </a:r>
            <a:endParaRPr lang="en-GB" dirty="0">
              <a:solidFill>
                <a:srgbClr val="FF2A00"/>
              </a:solidFill>
              <a:latin typeface="HelveticaNeueLT Std Med Cn" pitchFamily="34" charset="0"/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1259632" y="1843355"/>
            <a:ext cx="388514" cy="38573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052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OF THE PART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90FE715F-47FB-4E5F-A3F8-0B5BBB43C9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2132856"/>
            <a:ext cx="5112568" cy="3888432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588224" y="2132856"/>
            <a:ext cx="2304256" cy="3888432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Quote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39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832648" cy="6480720"/>
          </a:xfrm>
          <a:solidFill>
            <a:srgbClr val="404040"/>
          </a:solidFill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484784"/>
            <a:ext cx="5184576" cy="4680520"/>
          </a:xfrm>
          <a:solidFill>
            <a:schemeClr val="bg1"/>
          </a:solidFill>
          <a:ln w="9525">
            <a:solidFill>
              <a:srgbClr val="404040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90FE715F-47FB-4E5F-A3F8-0B5BBB43C9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644008" y="1916832"/>
            <a:ext cx="4032448" cy="381642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67544" y="332656"/>
            <a:ext cx="4032448" cy="5669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404040"/>
                </a:solidFill>
                <a:latin typeface="HelveticaNeueLT Std Med Cn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TITLE OF PICTURE</a:t>
            </a:r>
          </a:p>
        </p:txBody>
      </p:sp>
    </p:spTree>
    <p:extLst>
      <p:ext uri="{BB962C8B-B14F-4D97-AF65-F5344CB8AC3E}">
        <p14:creationId xmlns:p14="http://schemas.microsoft.com/office/powerpoint/2010/main" val="302664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332656"/>
            <a:ext cx="4032448" cy="566936"/>
          </a:xfrm>
        </p:spPr>
        <p:txBody>
          <a:bodyPr>
            <a:no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TITLE OF CHART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4008" y="1916832"/>
            <a:ext cx="4042792" cy="424847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Chart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715F-47FB-4E5F-A3F8-0B5BBB43C9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67544" y="1916832"/>
            <a:ext cx="4032448" cy="4248472"/>
          </a:xfrm>
          <a:solidFill>
            <a:srgbClr val="404040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2512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084168" cy="6858000"/>
          </a:xfrm>
          <a:prstGeom prst="rect">
            <a:avLst/>
          </a:prstGeom>
          <a:gradFill flip="none" rotWithShape="1">
            <a:gsLst>
              <a:gs pos="0">
                <a:srgbClr val="BA0000">
                  <a:shade val="30000"/>
                  <a:satMod val="115000"/>
                </a:srgbClr>
              </a:gs>
              <a:gs pos="50000">
                <a:srgbClr val="BA0000">
                  <a:shade val="67500"/>
                  <a:satMod val="115000"/>
                </a:srgbClr>
              </a:gs>
              <a:gs pos="100000">
                <a:srgbClr val="BA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715F-47FB-4E5F-A3F8-0B5BBB43C9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844824"/>
            <a:ext cx="8222704" cy="3960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332656"/>
            <a:ext cx="4032448" cy="566936"/>
          </a:xfrm>
          <a:noFill/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PICTURE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84168" y="5877272"/>
            <a:ext cx="2592288" cy="360040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394891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5536" y="3140968"/>
            <a:ext cx="2664296" cy="28083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715F-47FB-4E5F-A3F8-0B5BBB43C9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3347864" y="3140968"/>
            <a:ext cx="2664296" cy="28083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196752"/>
            <a:ext cx="2664296" cy="180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47864" y="1196752"/>
            <a:ext cx="2664296" cy="180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94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283968" y="1772816"/>
            <a:ext cx="4392488" cy="1429327"/>
          </a:xfrm>
          <a:prstGeom prst="rect">
            <a:avLst/>
          </a:prstGeom>
          <a:gradFill flip="none" rotWithShape="1">
            <a:gsLst>
              <a:gs pos="0">
                <a:srgbClr val="FF2A00">
                  <a:tint val="66000"/>
                  <a:satMod val="160000"/>
                </a:srgbClr>
              </a:gs>
              <a:gs pos="50000">
                <a:srgbClr val="FF2A00">
                  <a:tint val="44500"/>
                  <a:satMod val="160000"/>
                </a:srgbClr>
              </a:gs>
              <a:gs pos="100000">
                <a:srgbClr val="FF2A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3284984"/>
            <a:ext cx="3744416" cy="2736304"/>
          </a:xfrm>
          <a:ln>
            <a:solidFill>
              <a:srgbClr val="404040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Picture 2 </a:t>
            </a:r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715F-47FB-4E5F-A3F8-0B5BBB43C9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7544" y="404664"/>
            <a:ext cx="720080" cy="2797478"/>
          </a:xfrm>
          <a:prstGeom prst="rect">
            <a:avLst/>
          </a:prstGeom>
          <a:gradFill flip="none" rotWithShape="1">
            <a:gsLst>
              <a:gs pos="0">
                <a:srgbClr val="FF2A00">
                  <a:tint val="66000"/>
                  <a:satMod val="160000"/>
                </a:srgbClr>
              </a:gs>
              <a:gs pos="50000">
                <a:srgbClr val="FF2A00">
                  <a:tint val="44500"/>
                  <a:satMod val="160000"/>
                </a:srgbClr>
              </a:gs>
              <a:gs pos="100000">
                <a:srgbClr val="FF2A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76056" y="3284984"/>
            <a:ext cx="3542184" cy="2744688"/>
          </a:xfrm>
          <a:ln>
            <a:solidFill>
              <a:srgbClr val="404040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Picture 3</a:t>
            </a:r>
          </a:p>
          <a:p>
            <a:endParaRPr lang="en-GB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259632" y="429481"/>
            <a:ext cx="2952328" cy="2744688"/>
          </a:xfrm>
          <a:ln w="3175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Picture 1</a:t>
            </a:r>
          </a:p>
          <a:p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283968" y="3284984"/>
            <a:ext cx="720080" cy="2725470"/>
          </a:xfrm>
          <a:prstGeom prst="rect">
            <a:avLst/>
          </a:prstGeom>
          <a:gradFill flip="none" rotWithShape="1">
            <a:gsLst>
              <a:gs pos="0">
                <a:srgbClr val="FF2A00">
                  <a:tint val="66000"/>
                  <a:satMod val="160000"/>
                </a:srgbClr>
              </a:gs>
              <a:gs pos="50000">
                <a:srgbClr val="FF2A00">
                  <a:tint val="44500"/>
                  <a:satMod val="160000"/>
                </a:srgbClr>
              </a:gs>
              <a:gs pos="100000">
                <a:srgbClr val="FF2A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470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96044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OF THE PART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3960440" cy="41373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1st level paragraph</a:t>
            </a:r>
          </a:p>
          <a:p>
            <a:pPr lvl="1"/>
            <a:r>
              <a:rPr lang="en-US" dirty="0" smtClean="0"/>
              <a:t>2nd level paragraph</a:t>
            </a:r>
          </a:p>
          <a:p>
            <a:pPr lvl="2"/>
            <a:r>
              <a:rPr lang="en-US" dirty="0" smtClean="0"/>
              <a:t>3rd level paragraph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04040"/>
                </a:solidFill>
              </a:defRPr>
            </a:lvl1pPr>
          </a:lstStyle>
          <a:p>
            <a:fld id="{90FE715F-47FB-4E5F-A3F8-0B5BBB43C9F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798"/>
            <a:ext cx="2555776" cy="12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2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0" r:id="rId3"/>
    <p:sldLayoutId id="2147483652" r:id="rId4"/>
    <p:sldLayoutId id="2147483658" r:id="rId5"/>
    <p:sldLayoutId id="2147483654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rgbClr val="404040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85750" indent="-285750" algn="justLow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42950" indent="-285750" algn="justLow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40404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200150" indent="-285750" algn="justLow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000" kern="1200">
          <a:solidFill>
            <a:srgbClr val="40404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60654" y="2554331"/>
            <a:ext cx="5040559" cy="2664296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tx1"/>
                </a:solidFill>
              </a:rPr>
              <a:t>WHO Framework </a:t>
            </a:r>
            <a:r>
              <a:rPr lang="en-GB" sz="3200" b="1" dirty="0">
                <a:solidFill>
                  <a:schemeClr val="tx1"/>
                </a:solidFill>
              </a:rPr>
              <a:t>Convention on Tobacco Control </a:t>
            </a:r>
            <a:br>
              <a:rPr lang="en-GB" sz="3200" b="1" dirty="0">
                <a:solidFill>
                  <a:schemeClr val="tx1"/>
                </a:solidFill>
              </a:rPr>
            </a:br>
            <a:r>
              <a:rPr lang="en-GB" sz="3200" b="1" dirty="0">
                <a:solidFill>
                  <a:schemeClr val="tx1"/>
                </a:solidFill>
              </a:rPr>
              <a:t>in </a:t>
            </a:r>
            <a:r>
              <a:rPr lang="en-GB" sz="3200" b="1" dirty="0" smtClean="0">
                <a:solidFill>
                  <a:schemeClr val="tx1"/>
                </a:solidFill>
              </a:rPr>
              <a:t>Georgia</a:t>
            </a:r>
            <a:endParaRPr lang="en-GB" sz="3200" b="1" i="1" dirty="0" smtClean="0">
              <a:solidFill>
                <a:srgbClr val="BA0000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715F-47FB-4E5F-A3F8-0B5BBB43C9F6}" type="slidenum">
              <a:rPr lang="en-GB" smtClean="0">
                <a:latin typeface="HelveticaNeueLT Std Med Cn" pitchFamily="34" charset="0"/>
              </a:rPr>
              <a:t>1</a:t>
            </a:fld>
            <a:endParaRPr lang="en-GB" dirty="0">
              <a:latin typeface="HelveticaNeueLT Std Med Cn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067" y="5865397"/>
            <a:ext cx="2400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FCTC</a:t>
            </a:r>
            <a:r>
              <a:rPr lang="en-US" sz="1600" b="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2030 project:</a:t>
            </a:r>
            <a:endParaRPr lang="en-US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37312"/>
            <a:ext cx="1988185" cy="377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04" y="5565007"/>
            <a:ext cx="2555776" cy="12778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09448" y="6378724"/>
            <a:ext cx="216024" cy="198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16216" y="116632"/>
            <a:ext cx="2520279" cy="12512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Flag of Georg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3316894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93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976664" cy="129614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IMPLEMENTATION OF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WHO FCTC IN GEORGIA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611560" y="2211116"/>
            <a:ext cx="3168352" cy="464688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 smtClean="0"/>
              <a:t>New tobacco control law will significantly strengthen WHO FCTC implementation</a:t>
            </a:r>
            <a:br>
              <a:rPr lang="en-US" i="0" dirty="0" smtClean="0"/>
            </a:br>
            <a:r>
              <a:rPr lang="en-US" i="0" dirty="0" smtClean="0"/>
              <a:t/>
            </a:r>
            <a:br>
              <a:rPr lang="en-US" i="0" dirty="0" smtClean="0"/>
            </a:br>
            <a:endParaRPr lang="en-US" i="0" dirty="0" smtClean="0"/>
          </a:p>
          <a:p>
            <a:pPr algn="ctr"/>
            <a:r>
              <a:rPr lang="en-US" sz="2500" b="1" dirty="0" smtClean="0">
                <a:solidFill>
                  <a:srgbClr val="C00000"/>
                </a:solidFill>
              </a:rPr>
              <a:t>More than half of all men in Georgia smoke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816424" cy="519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1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5559" y="1988840"/>
            <a:ext cx="410445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Ban on advertising, promotion and sponsorship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Smokefree</a:t>
            </a:r>
            <a:r>
              <a:rPr lang="en-US" sz="2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environments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Effective “picture” </a:t>
            </a:r>
            <a:r>
              <a:rPr lang="en-US" sz="2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health </a:t>
            </a:r>
            <a:r>
              <a:rPr lang="en-US" sz="2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warnings on tobacco packs</a:t>
            </a:r>
            <a:r>
              <a:rPr lang="en-US" sz="2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Progress made on strengthening tobacco taxes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597864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8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356992"/>
            <a:ext cx="9144000" cy="1296144"/>
          </a:xfrm>
        </p:spPr>
        <p:txBody>
          <a:bodyPr>
            <a:normAutofit/>
          </a:bodyPr>
          <a:lstStyle/>
          <a:p>
            <a:pPr algn="ctr"/>
            <a:r>
              <a:rPr lang="en-GB" sz="5000" b="1" dirty="0" smtClean="0">
                <a:solidFill>
                  <a:srgbClr val="BA0000"/>
                </a:solidFill>
              </a:rPr>
              <a:t>FCTC 2030 PROJECT  </a:t>
            </a:r>
            <a:endParaRPr lang="en-GB" sz="5000" b="1" dirty="0">
              <a:solidFill>
                <a:srgbClr val="BA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0192" y="116632"/>
            <a:ext cx="2736304" cy="13681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Flag of Georg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84" y="800708"/>
            <a:ext cx="3316894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9764"/>
            <a:ext cx="2263024" cy="1131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66" y="4887626"/>
            <a:ext cx="894289" cy="1715788"/>
          </a:xfrm>
          <a:prstGeom prst="rect">
            <a:avLst/>
          </a:prstGeom>
        </p:spPr>
      </p:pic>
      <p:pic>
        <p:nvPicPr>
          <p:cNvPr id="12" name="Picture 4" descr="who-logo-world-health-organization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52" y="5261774"/>
            <a:ext cx="2450369" cy="75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768752" cy="1296144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BA0000"/>
                </a:solidFill>
              </a:rPr>
              <a:t>FCTC 2030 PROJECT  </a:t>
            </a:r>
            <a:endParaRPr lang="en-GB" sz="3000" b="1" dirty="0">
              <a:solidFill>
                <a:srgbClr val="BA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467544" y="2132856"/>
            <a:ext cx="8136904" cy="424847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i="0" dirty="0" smtClean="0"/>
              <a:t>Official development assistance (ODA) funded project</a:t>
            </a:r>
            <a:br>
              <a:rPr lang="en-GB" sz="2200" i="0" dirty="0" smtClean="0"/>
            </a:br>
            <a:endParaRPr lang="en-GB" sz="2200" i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i="0" dirty="0" smtClean="0"/>
              <a:t>Primary funding from the Government of the United Kingdom</a:t>
            </a:r>
            <a:br>
              <a:rPr lang="en-GB" sz="2200" i="0" dirty="0" smtClean="0"/>
            </a:br>
            <a:endParaRPr lang="en-GB" sz="2200" i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i="0" dirty="0" smtClean="0"/>
              <a:t>Additional funding from the Government of Australia</a:t>
            </a:r>
            <a:br>
              <a:rPr lang="en-GB" sz="2200" i="0" dirty="0" smtClean="0"/>
            </a:br>
            <a:endParaRPr lang="en-GB" sz="2200" i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0" dirty="0"/>
              <a:t>Objective of the FCTC 2030 project is to accelerate implementation of the WHO FCTC in </a:t>
            </a:r>
            <a:r>
              <a:rPr lang="en-US" sz="2200" i="0" dirty="0" smtClean="0"/>
              <a:t>LMICs</a:t>
            </a:r>
            <a:endParaRPr lang="en-US" sz="2200" i="0" dirty="0"/>
          </a:p>
        </p:txBody>
      </p:sp>
    </p:spTree>
    <p:extLst>
      <p:ext uri="{BB962C8B-B14F-4D97-AF65-F5344CB8AC3E}">
        <p14:creationId xmlns:p14="http://schemas.microsoft.com/office/powerpoint/2010/main" val="24061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904656" cy="1296144"/>
          </a:xfrm>
        </p:spPr>
        <p:txBody>
          <a:bodyPr>
            <a:noAutofit/>
          </a:bodyPr>
          <a:lstStyle/>
          <a:p>
            <a:r>
              <a:rPr lang="en-GB" sz="3000" b="1" dirty="0" smtClean="0">
                <a:solidFill>
                  <a:srgbClr val="BA0000"/>
                </a:solidFill>
              </a:rPr>
              <a:t>INTENSIVE SUPPORT FOR WHO FCTC IMPLEMENTATION</a:t>
            </a:r>
            <a:endParaRPr lang="en-GB" sz="3000" b="1" dirty="0">
              <a:solidFill>
                <a:srgbClr val="BA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323528" y="1772816"/>
            <a:ext cx="7776864" cy="4248472"/>
          </a:xfrm>
        </p:spPr>
        <p:txBody>
          <a:bodyPr>
            <a:noAutofit/>
          </a:bodyPr>
          <a:lstStyle/>
          <a:p>
            <a:pPr marL="571500" indent="-571500" algn="l" fontAlgn="base">
              <a:buFont typeface="Arial" panose="020B0604020202020204" pitchFamily="34" charset="0"/>
              <a:buChar char="•"/>
            </a:pPr>
            <a:endParaRPr lang="en-US" sz="2200" i="0" dirty="0"/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n-GB" sz="2200" i="0" dirty="0"/>
              <a:t>Intensive support to 15 selected </a:t>
            </a:r>
            <a:r>
              <a:rPr lang="en-GB" sz="2200" i="0" dirty="0" smtClean="0"/>
              <a:t>LMIC countries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endParaRPr lang="en-GB" sz="2200" i="0" dirty="0" smtClean="0"/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n-US" sz="2200" i="0" dirty="0" smtClean="0"/>
              <a:t>Global project with at least country selected in each </a:t>
            </a:r>
            <a:br>
              <a:rPr lang="en-US" sz="2200" i="0" dirty="0" smtClean="0"/>
            </a:br>
            <a:r>
              <a:rPr lang="en-US" sz="2200" i="0" dirty="0" smtClean="0"/>
              <a:t>WHO Region</a:t>
            </a:r>
            <a:br>
              <a:rPr lang="en-US" sz="2200" i="0" dirty="0" smtClean="0"/>
            </a:br>
            <a:endParaRPr lang="en-US" sz="2200" i="0" dirty="0" smtClean="0"/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n-US" sz="2200" i="0" dirty="0" smtClean="0"/>
              <a:t>Georgia selected </a:t>
            </a:r>
            <a:r>
              <a:rPr lang="en-US" sz="2200" i="0" dirty="0"/>
              <a:t>as a FCTC 2030 country </a:t>
            </a:r>
            <a:r>
              <a:rPr lang="en-US" sz="2200" i="0" dirty="0" smtClean="0"/>
              <a:t/>
            </a:r>
            <a:br>
              <a:rPr lang="en-US" sz="2200" i="0" dirty="0" smtClean="0"/>
            </a:br>
            <a:endParaRPr lang="en-US" sz="2200" i="0" dirty="0" smtClean="0"/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n-GB" sz="2200" i="0" dirty="0" smtClean="0"/>
              <a:t>FCTC Investment Case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endParaRPr lang="en-US" sz="2200" i="0" dirty="0" smtClean="0"/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n-US" sz="2200" i="0" dirty="0" smtClean="0"/>
              <a:t>FCTC 2030 countries can become regional and global leaders in tobacco control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90FE715F-47FB-4E5F-A3F8-0B5BBB43C9F6}" type="slidenum">
              <a:rPr lang="en-GB" smtClean="0">
                <a:latin typeface="HelveticaNeueLT Std Med Cn" pitchFamily="34" charset="0"/>
              </a:rPr>
              <a:t>14</a:t>
            </a:fld>
            <a:endParaRPr lang="en-GB" dirty="0">
              <a:latin typeface="HelveticaNeueLT Std Med C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624736" cy="1296144"/>
          </a:xfrm>
        </p:spPr>
        <p:txBody>
          <a:bodyPr>
            <a:noAutofit/>
          </a:bodyPr>
          <a:lstStyle/>
          <a:p>
            <a:r>
              <a:rPr lang="en-GB" sz="3000" b="1" dirty="0" smtClean="0">
                <a:solidFill>
                  <a:srgbClr val="BA0000"/>
                </a:solidFill>
              </a:rPr>
              <a:t>ARTICLE 5 OBLIGATIONS</a:t>
            </a:r>
            <a:br>
              <a:rPr lang="en-GB" sz="3000" b="1" dirty="0" smtClean="0">
                <a:solidFill>
                  <a:srgbClr val="BA0000"/>
                </a:solidFill>
              </a:rPr>
            </a:br>
            <a:r>
              <a:rPr lang="en-GB" sz="3000" b="1" dirty="0" smtClean="0">
                <a:solidFill>
                  <a:srgbClr val="BA0000"/>
                </a:solidFill>
              </a:rPr>
              <a:t>FOR PARTIES INCLUDE…</a:t>
            </a:r>
            <a:endParaRPr lang="en-GB" sz="3000" b="1" dirty="0">
              <a:solidFill>
                <a:srgbClr val="BA000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3"/>
          </p:nvPr>
        </p:nvSpPr>
        <p:spPr>
          <a:xfrm>
            <a:off x="251520" y="1772816"/>
            <a:ext cx="8496944" cy="388843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GB" i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i="0" dirty="0" smtClean="0"/>
              <a:t>National multisectoral strategy for tobacco control</a:t>
            </a:r>
            <a:endParaRPr lang="en-GB" i="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i="0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i="0" dirty="0" smtClean="0"/>
              <a:t>National multisectoral coordinating mechanism in operation</a:t>
            </a:r>
            <a:br>
              <a:rPr lang="en-GB" i="0" dirty="0" smtClean="0"/>
            </a:br>
            <a:endParaRPr lang="en-GB" i="0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i="0" dirty="0" smtClean="0"/>
              <a:t>Make, implement and enforce legislation</a:t>
            </a:r>
            <a:br>
              <a:rPr lang="en-GB" i="0" dirty="0" smtClean="0"/>
            </a:br>
            <a:endParaRPr lang="en-GB" i="0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i="0" dirty="0" smtClean="0"/>
              <a:t>Protect public health from the vested and commercial interests of the tobacco industry (Article 5.3)</a:t>
            </a:r>
          </a:p>
        </p:txBody>
      </p:sp>
    </p:spTree>
    <p:extLst>
      <p:ext uri="{BB962C8B-B14F-4D97-AF65-F5344CB8AC3E}">
        <p14:creationId xmlns:p14="http://schemas.microsoft.com/office/powerpoint/2010/main" val="32620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ho.int/fctc/implementation/fctc-2030-parties-map-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8466"/>
            <a:ext cx="59581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067" y="5865397"/>
            <a:ext cx="2400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FCTC</a:t>
            </a:r>
            <a:r>
              <a:rPr lang="en-US" sz="1600" b="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2030 project:</a:t>
            </a:r>
            <a:endParaRPr lang="en-US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37312"/>
            <a:ext cx="1988185" cy="3778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000287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•	Cabo Verde</a:t>
            </a:r>
          </a:p>
          <a:p>
            <a:r>
              <a:rPr lang="en-US" sz="2000" dirty="0"/>
              <a:t>•	Cambodia</a:t>
            </a:r>
          </a:p>
          <a:p>
            <a:r>
              <a:rPr lang="en-US" sz="2000" dirty="0"/>
              <a:t>•	Chad</a:t>
            </a:r>
          </a:p>
          <a:p>
            <a:r>
              <a:rPr lang="en-US" sz="2000" dirty="0"/>
              <a:t>•	Colombia</a:t>
            </a:r>
          </a:p>
          <a:p>
            <a:r>
              <a:rPr lang="en-US" sz="2000" dirty="0"/>
              <a:t>•	Egypt</a:t>
            </a:r>
          </a:p>
          <a:p>
            <a:r>
              <a:rPr lang="en-US" sz="2000" dirty="0"/>
              <a:t>•	El Salvador</a:t>
            </a:r>
          </a:p>
          <a:p>
            <a:r>
              <a:rPr lang="en-US" sz="2000" dirty="0"/>
              <a:t>•	Georgia</a:t>
            </a:r>
          </a:p>
          <a:p>
            <a:r>
              <a:rPr lang="en-US" sz="2000" dirty="0"/>
              <a:t>•	Jordan</a:t>
            </a:r>
          </a:p>
          <a:p>
            <a:r>
              <a:rPr lang="en-US" sz="2000" dirty="0"/>
              <a:t>•	Madagascar</a:t>
            </a:r>
          </a:p>
          <a:p>
            <a:r>
              <a:rPr lang="en-US" sz="2000" dirty="0"/>
              <a:t>•	Myanmar</a:t>
            </a:r>
          </a:p>
          <a:p>
            <a:r>
              <a:rPr lang="en-US" sz="2000" dirty="0"/>
              <a:t>•	Nepal</a:t>
            </a:r>
          </a:p>
          <a:p>
            <a:r>
              <a:rPr lang="en-US" sz="2000" dirty="0"/>
              <a:t>•	Samoa</a:t>
            </a:r>
          </a:p>
          <a:p>
            <a:r>
              <a:rPr lang="en-US" sz="2000" dirty="0"/>
              <a:t>•	Sierra Leone</a:t>
            </a:r>
          </a:p>
          <a:p>
            <a:r>
              <a:rPr lang="en-US" sz="2000" dirty="0"/>
              <a:t>•	Sri Lanka</a:t>
            </a:r>
          </a:p>
          <a:p>
            <a:r>
              <a:rPr lang="en-US" sz="2000" dirty="0"/>
              <a:t>•	Zambia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48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6624736" cy="1296144"/>
          </a:xfrm>
        </p:spPr>
        <p:txBody>
          <a:bodyPr>
            <a:noAutofit/>
          </a:bodyPr>
          <a:lstStyle/>
          <a:p>
            <a:r>
              <a:rPr lang="en-GB" sz="3000" b="1" dirty="0" smtClean="0">
                <a:solidFill>
                  <a:srgbClr val="BA0000"/>
                </a:solidFill>
              </a:rPr>
              <a:t>FCTC 2030 PROJECT PRIORITIES</a:t>
            </a:r>
            <a:endParaRPr lang="en-GB" sz="3000" b="1" dirty="0">
              <a:solidFill>
                <a:srgbClr val="BA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251520" y="1772816"/>
            <a:ext cx="8496944" cy="388843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i="0" dirty="0"/>
              <a:t>Fully implement </a:t>
            </a:r>
            <a:r>
              <a:rPr lang="en-GB" i="0" dirty="0" smtClean="0"/>
              <a:t>obligations in Article </a:t>
            </a:r>
            <a:r>
              <a:rPr lang="en-GB" i="0" dirty="0"/>
              <a:t>5 </a:t>
            </a:r>
            <a:r>
              <a:rPr lang="en-GB" i="0" dirty="0" smtClean="0"/>
              <a:t>of the WHO FCTC, </a:t>
            </a:r>
            <a:r>
              <a:rPr lang="en-GB" i="0" dirty="0"/>
              <a:t>as the foundation for effective tobacco </a:t>
            </a:r>
            <a:r>
              <a:rPr lang="en-GB" i="0" dirty="0" smtClean="0"/>
              <a:t>control (next slide…)</a:t>
            </a:r>
            <a:endParaRPr lang="en-GB" i="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i="0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i="0" dirty="0" smtClean="0"/>
              <a:t>Fully implement and enforce WHO FCTC time-bound </a:t>
            </a:r>
            <a:r>
              <a:rPr lang="en-GB" i="0" dirty="0"/>
              <a:t>measures:</a:t>
            </a:r>
            <a:r>
              <a:rPr lang="en-GB" sz="2100" i="0" dirty="0"/>
              <a:t/>
            </a:r>
            <a:br>
              <a:rPr lang="en-GB" sz="2100" i="0" dirty="0"/>
            </a:br>
            <a:endParaRPr lang="en-GB" sz="1800" i="0" dirty="0"/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tx1"/>
                </a:solidFill>
              </a:rPr>
              <a:t>smoke-free </a:t>
            </a:r>
            <a:r>
              <a:rPr lang="en-GB" sz="1800" dirty="0" smtClean="0">
                <a:solidFill>
                  <a:schemeClr val="tx1"/>
                </a:solidFill>
              </a:rPr>
              <a:t>environments </a:t>
            </a:r>
            <a:br>
              <a:rPr lang="en-GB" sz="1800" dirty="0" smtClean="0">
                <a:solidFill>
                  <a:schemeClr val="tx1"/>
                </a:solidFill>
              </a:rPr>
            </a:br>
            <a:endParaRPr lang="en-GB" sz="1800" dirty="0" smtClean="0">
              <a:solidFill>
                <a:schemeClr val="tx1"/>
              </a:solidFill>
            </a:endParaRP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tx1"/>
                </a:solidFill>
              </a:rPr>
              <a:t>effective </a:t>
            </a:r>
            <a:r>
              <a:rPr lang="en-GB" sz="1800" dirty="0">
                <a:solidFill>
                  <a:schemeClr val="tx1"/>
                </a:solidFill>
              </a:rPr>
              <a:t>health warnings on tobacco </a:t>
            </a:r>
            <a:r>
              <a:rPr lang="en-GB" sz="1800" dirty="0" smtClean="0">
                <a:solidFill>
                  <a:schemeClr val="tx1"/>
                </a:solidFill>
              </a:rPr>
              <a:t>packaging </a:t>
            </a:r>
            <a:br>
              <a:rPr lang="en-GB" sz="1800" dirty="0" smtClean="0">
                <a:solidFill>
                  <a:schemeClr val="tx1"/>
                </a:solidFill>
              </a:rPr>
            </a:br>
            <a:endParaRPr lang="en-GB" sz="1800" dirty="0" smtClean="0">
              <a:solidFill>
                <a:schemeClr val="tx1"/>
              </a:solidFill>
            </a:endParaRP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GB" sz="1800" i="0" dirty="0" smtClean="0">
                <a:solidFill>
                  <a:schemeClr val="tx1"/>
                </a:solidFill>
              </a:rPr>
              <a:t>ban </a:t>
            </a:r>
            <a:r>
              <a:rPr lang="en-GB" sz="1800" i="0" dirty="0">
                <a:solidFill>
                  <a:schemeClr val="tx1"/>
                </a:solidFill>
              </a:rPr>
              <a:t>on tobacco advertising, promotion and </a:t>
            </a:r>
            <a:r>
              <a:rPr lang="en-GB" sz="1800" i="0" dirty="0" smtClean="0">
                <a:solidFill>
                  <a:schemeClr val="tx1"/>
                </a:solidFill>
              </a:rPr>
              <a:t>sponsorship </a:t>
            </a:r>
            <a:r>
              <a:rPr lang="en-GB" sz="1800" i="0" dirty="0">
                <a:solidFill>
                  <a:schemeClr val="tx1"/>
                </a:solidFill>
              </a:rPr>
              <a:t/>
            </a:r>
            <a:br>
              <a:rPr lang="en-GB" sz="1800" i="0" dirty="0">
                <a:solidFill>
                  <a:schemeClr val="tx1"/>
                </a:solidFill>
              </a:rPr>
            </a:br>
            <a:endParaRPr lang="en-GB" sz="2100" i="0" dirty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100" i="0" dirty="0" smtClean="0"/>
              <a:t>Strengthen tobacco taxation</a:t>
            </a:r>
            <a:r>
              <a:rPr lang="en-GB" sz="2100" i="0" dirty="0"/>
              <a:t/>
            </a:r>
            <a:br>
              <a:rPr lang="en-GB" sz="2100" i="0" dirty="0"/>
            </a:br>
            <a:endParaRPr lang="en-GB" sz="2100" i="0" dirty="0"/>
          </a:p>
        </p:txBody>
      </p:sp>
    </p:spTree>
    <p:extLst>
      <p:ext uri="{BB962C8B-B14F-4D97-AF65-F5344CB8AC3E}">
        <p14:creationId xmlns:p14="http://schemas.microsoft.com/office/powerpoint/2010/main" val="22733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365104"/>
            <a:ext cx="9144000" cy="1296144"/>
          </a:xfrm>
        </p:spPr>
        <p:txBody>
          <a:bodyPr>
            <a:normAutofit/>
          </a:bodyPr>
          <a:lstStyle/>
          <a:p>
            <a:pPr algn="ctr"/>
            <a:r>
              <a:rPr lang="en-GB" sz="5000" b="1" i="1" dirty="0" smtClean="0">
                <a:solidFill>
                  <a:srgbClr val="BA0000"/>
                </a:solidFill>
              </a:rPr>
              <a:t>Congratulations Georgia</a:t>
            </a:r>
            <a:endParaRPr lang="en-GB" sz="5000" b="1" i="1" dirty="0">
              <a:solidFill>
                <a:srgbClr val="BA0000"/>
              </a:solidFill>
            </a:endParaRPr>
          </a:p>
        </p:txBody>
      </p:sp>
      <p:pic>
        <p:nvPicPr>
          <p:cNvPr id="9" name="Picture 8" descr="Flag of Georg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41" y="1772816"/>
            <a:ext cx="3316894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8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472608" cy="1296144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C00000"/>
                </a:solidFill>
              </a:rPr>
              <a:t>TOBACCO KILLS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251520" y="1772816"/>
            <a:ext cx="8568952" cy="4608512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 smtClean="0"/>
              <a:t>Tobacco </a:t>
            </a:r>
            <a:r>
              <a:rPr lang="en-US" i="0" dirty="0"/>
              <a:t>kills up to half </a:t>
            </a:r>
            <a:r>
              <a:rPr lang="en-US" i="0" dirty="0" smtClean="0"/>
              <a:t>of all long-term users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 smtClean="0"/>
              <a:t>Globally, tobacco </a:t>
            </a:r>
            <a:r>
              <a:rPr lang="en-US" i="0" dirty="0"/>
              <a:t>kills more than 7 million people each </a:t>
            </a:r>
            <a:r>
              <a:rPr lang="en-US" i="0" dirty="0" smtClean="0"/>
              <a:t>year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i="0" dirty="0" smtClean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 smtClean="0"/>
              <a:t>Secondhand smoke is very harmful, especially children</a:t>
            </a:r>
          </a:p>
          <a:p>
            <a:pPr algn="l">
              <a:spcBef>
                <a:spcPts val="0"/>
              </a:spcBef>
            </a:pPr>
            <a:endParaRPr lang="en-US" i="0" dirty="0" smtClean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 smtClean="0"/>
              <a:t>There are more than 1 </a:t>
            </a:r>
            <a:r>
              <a:rPr lang="en-US" i="0" dirty="0"/>
              <a:t>billion </a:t>
            </a:r>
            <a:r>
              <a:rPr lang="en-US" i="0" dirty="0" smtClean="0"/>
              <a:t>smokers in the world – 80% </a:t>
            </a:r>
            <a:r>
              <a:rPr lang="en-US" i="0" dirty="0"/>
              <a:t>live in low- and middle-income </a:t>
            </a:r>
            <a:r>
              <a:rPr lang="en-US" i="0" dirty="0" smtClean="0"/>
              <a:t>countries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i="0" dirty="0" smtClean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 smtClean="0"/>
              <a:t>Up to </a:t>
            </a:r>
            <a:r>
              <a:rPr lang="en-US" i="0" dirty="0"/>
              <a:t>1 billion people could </a:t>
            </a:r>
            <a:r>
              <a:rPr lang="en-US" i="0" dirty="0" smtClean="0"/>
              <a:t>die from </a:t>
            </a:r>
            <a:r>
              <a:rPr lang="en-US" i="0" dirty="0"/>
              <a:t>tobacco-related disease during </a:t>
            </a:r>
            <a:r>
              <a:rPr lang="en-US" i="0" dirty="0" smtClean="0"/>
              <a:t>the 21</a:t>
            </a:r>
            <a:r>
              <a:rPr lang="en-US" i="0" baseline="30000" dirty="0" smtClean="0"/>
              <a:t>st</a:t>
            </a:r>
            <a:r>
              <a:rPr lang="en-US" i="0" dirty="0" smtClean="0"/>
              <a:t> Century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i="0" dirty="0" smtClean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 smtClean="0"/>
              <a:t>There is no safe level of tobacco use - all tobacco products are harmful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8141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048672" cy="1296144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C00000"/>
                </a:solidFill>
              </a:rPr>
              <a:t>TOBACCO HARMS DEVELOPMENT</a:t>
            </a:r>
            <a:endParaRPr lang="en-US" sz="3500" b="1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E2B943-893A-41C3-A78E-DD8A8A8D3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96" y="2126085"/>
            <a:ext cx="3256541" cy="3472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326" y="1988840"/>
            <a:ext cx="2384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Environmental</a:t>
            </a:r>
          </a:p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development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5119" y="3208620"/>
            <a:ext cx="2501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Economic</a:t>
            </a:r>
          </a:p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development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4434" y="5353050"/>
            <a:ext cx="2250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Social</a:t>
            </a:r>
          </a:p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development</a:t>
            </a:r>
            <a:endParaRPr lang="en-US" sz="3200" dirty="0">
              <a:latin typeface="Agency FB" panose="020B0503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14339" y="2686649"/>
            <a:ext cx="625823" cy="717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028765" y="3501008"/>
            <a:ext cx="614082" cy="2462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940162" y="5321910"/>
            <a:ext cx="270647" cy="3589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64088" y="6430268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From: UN Development </a:t>
            </a:r>
            <a:r>
              <a:rPr lang="en-US" sz="1600" b="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C00000"/>
                </a:solidFill>
              </a:rPr>
              <a:t>SOCIAL DEVELOPMENT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251520" y="2132856"/>
            <a:ext cx="8280920" cy="3888432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i="0" dirty="0" smtClean="0"/>
              <a:t>Tobacco causes </a:t>
            </a:r>
            <a:r>
              <a:rPr lang="en-GB" dirty="0" smtClean="0"/>
              <a:t>a</a:t>
            </a:r>
            <a:r>
              <a:rPr lang="en-US" dirty="0" smtClean="0"/>
              <a:t>voidable </a:t>
            </a:r>
            <a:r>
              <a:rPr lang="en-US" i="0" dirty="0" smtClean="0"/>
              <a:t>death, disease and disability</a:t>
            </a:r>
            <a:br>
              <a:rPr lang="en-US" i="0" dirty="0" smtClean="0"/>
            </a:br>
            <a:endParaRPr lang="en-US" i="0" dirty="0" smtClean="0"/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 smtClean="0"/>
              <a:t>Tobacco users mostly start (and get addicted) in childhood and adolescence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i="0" dirty="0" smtClean="0"/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 smtClean="0"/>
              <a:t>Tobacco use focused in certain social groups, leading to inequalities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i="0" dirty="0" smtClean="0"/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 smtClean="0"/>
              <a:t>Tobacco is a cause of poverty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i="0" dirty="0" smtClean="0"/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 smtClean="0"/>
              <a:t>Tobacco agriculture – unsafe work </a:t>
            </a:r>
            <a:r>
              <a:rPr lang="en-GB" i="0" dirty="0" smtClean="0"/>
              <a:t>and child</a:t>
            </a:r>
            <a:r>
              <a:rPr lang="en-US" i="0" dirty="0" smtClean="0"/>
              <a:t> labor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8141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616624" cy="1296144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C00000"/>
                </a:solidFill>
              </a:rPr>
              <a:t>ENVIRONMENTAL DEVELOPMENT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251520" y="2132856"/>
            <a:ext cx="8064896" cy="3888432"/>
          </a:xfrm>
        </p:spPr>
        <p:txBody>
          <a:bodyPr>
            <a:normAutofit fontScale="92500"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i="0" dirty="0" smtClean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 smtClean="0"/>
              <a:t>Tobacco smoke contains thousands of toxic chemicals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i="0" dirty="0" smtClean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 smtClean="0"/>
              <a:t>Tobacco agriculture and manufacturing requires use of many different pesticides and chemicals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i="0" dirty="0" smtClean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 smtClean="0"/>
              <a:t>Up to 5% of global deforestation each year is due to tobacco farming:</a:t>
            </a:r>
          </a:p>
          <a:p>
            <a:pPr algn="l">
              <a:spcBef>
                <a:spcPts val="0"/>
              </a:spcBef>
            </a:pPr>
            <a:endParaRPr lang="en-US" i="0" dirty="0" smtClean="0"/>
          </a:p>
          <a:p>
            <a:pPr marL="800100" lvl="1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i="0" dirty="0" smtClean="0">
                <a:solidFill>
                  <a:schemeClr val="tx1"/>
                </a:solidFill>
              </a:rPr>
              <a:t>One tree is needed for every 300 cigarettes produced – to cure tobacco leaves</a:t>
            </a:r>
          </a:p>
          <a:p>
            <a:pPr marL="800100" lvl="1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i="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/>
              <a:t>4.5 trillion cigarette butts littered each </a:t>
            </a:r>
            <a:r>
              <a:rPr lang="en-US" i="0" dirty="0" smtClean="0"/>
              <a:t>year, many end up in oceans and waterways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8141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C00000"/>
                </a:solidFill>
              </a:rPr>
              <a:t>ECONOMIC DEVELOPMENT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340344" y="1988840"/>
            <a:ext cx="8784976" cy="4608512"/>
          </a:xfrm>
        </p:spPr>
        <p:txBody>
          <a:bodyPr>
            <a:no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i="0" dirty="0" smtClean="0"/>
              <a:t>Globally, the total economic cost of tobacco is estimated to be more than </a:t>
            </a:r>
            <a:br>
              <a:rPr lang="en-US" sz="1900" i="0" dirty="0" smtClean="0"/>
            </a:br>
            <a:r>
              <a:rPr lang="en-US" sz="1900" b="1" i="0" dirty="0"/>
              <a:t>$1.4 trillion per year = 1.8% of world’s annual GDP</a:t>
            </a:r>
            <a:r>
              <a:rPr lang="en-US" sz="1900" i="0" dirty="0"/>
              <a:t> (World Bank)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i="0" dirty="0" smtClean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i="0" dirty="0" smtClean="0"/>
              <a:t>Range of costs including from avoidable healthcare spending, premature deaths, </a:t>
            </a:r>
            <a:r>
              <a:rPr lang="en-US" sz="1900" i="0" dirty="0"/>
              <a:t>lost </a:t>
            </a:r>
            <a:r>
              <a:rPr lang="en-US" sz="1900" i="0" dirty="0" smtClean="0"/>
              <a:t>productivity and environmental clean-up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i="0" dirty="0" smtClean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i="0" dirty="0"/>
              <a:t>People die from tobacco diseases when they are </a:t>
            </a:r>
            <a:r>
              <a:rPr lang="en-US" sz="1900" i="0" dirty="0" smtClean="0"/>
              <a:t>economically productive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i="0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i="0" dirty="0" smtClean="0"/>
              <a:t>Governments are left to pay the costs of treating people who get sick from using tobacco, with unnecessary burdens on health systems</a:t>
            </a:r>
            <a:br>
              <a:rPr lang="en-US" sz="1900" i="0" dirty="0" smtClean="0"/>
            </a:br>
            <a:endParaRPr lang="en-US" sz="1900" i="0" dirty="0" smtClean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i="0" dirty="0"/>
              <a:t>Tobacco retailers often earn very little profit </a:t>
            </a:r>
            <a:r>
              <a:rPr lang="en-US" sz="1900" i="0" dirty="0" smtClean="0"/>
              <a:t/>
            </a:r>
            <a:br>
              <a:rPr lang="en-US" sz="1900" i="0" dirty="0" smtClean="0"/>
            </a:br>
            <a:endParaRPr lang="en-US" sz="1900" i="0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i="0" dirty="0" smtClean="0"/>
              <a:t>Revenues of some of the world’s big tobacco companies much more than the entire GDP of some countries</a:t>
            </a:r>
            <a:endParaRPr lang="en-US" sz="1900" i="0" dirty="0"/>
          </a:p>
        </p:txBody>
      </p:sp>
    </p:spTree>
    <p:extLst>
      <p:ext uri="{BB962C8B-B14F-4D97-AF65-F5344CB8AC3E}">
        <p14:creationId xmlns:p14="http://schemas.microsoft.com/office/powerpoint/2010/main" val="8141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784" y="1124744"/>
            <a:ext cx="3744416" cy="54006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68" y="1256127"/>
            <a:ext cx="3429322" cy="512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3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588224" cy="1296144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WHO FRAMEWORK CONVENTION ON TOBACCO CONTROL (WHO FCTC)</a:t>
            </a:r>
            <a:endParaRPr lang="en-US" sz="25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251520" y="1916832"/>
            <a:ext cx="8424936" cy="424847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 smtClean="0"/>
              <a:t>World’s only health-focused treaty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 smtClean="0"/>
              <a:t>Objective is to end the global tobacco epidemic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 smtClean="0"/>
              <a:t>WHO FCTC entered into force in 2005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 smtClean="0"/>
              <a:t>Georgia ratified treaty in February 2006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 smtClean="0"/>
              <a:t>FCTC has evidence-based obligations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 smtClean="0"/>
              <a:t>Governments </a:t>
            </a:r>
            <a:r>
              <a:rPr lang="en-US" dirty="0" smtClean="0"/>
              <a:t>must</a:t>
            </a:r>
            <a:r>
              <a:rPr lang="en-US" i="0" dirty="0" smtClean="0"/>
              <a:t> protect public health from the vested and commercial interests of the tobacco industry (Article 5.3)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 smtClean="0"/>
          </a:p>
          <a:p>
            <a:pPr algn="l"/>
            <a:endParaRPr lang="en-US" i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8141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half" idx="13"/>
          </p:nvPr>
        </p:nvSpPr>
        <p:spPr>
          <a:xfrm>
            <a:off x="395536" y="1916832"/>
            <a:ext cx="8424936" cy="424847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 smtClean="0"/>
              <a:t>General </a:t>
            </a:r>
            <a:r>
              <a:rPr lang="en-US" i="0" dirty="0"/>
              <a:t>obligations (Article 5</a:t>
            </a:r>
            <a:r>
              <a:rPr lang="en-US" i="0" dirty="0" smtClean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0" dirty="0"/>
              <a:t>Measures to reduce the demand for tobacco (Articles 6 to 14</a:t>
            </a:r>
            <a:r>
              <a:rPr lang="en-US" i="0" dirty="0" smtClean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0" dirty="0"/>
              <a:t>Measures to reduce the supply of tobacco (Articles 15 to 18</a:t>
            </a:r>
            <a:r>
              <a:rPr lang="en-US" i="0" dirty="0" smtClean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0" dirty="0"/>
              <a:t>Liability (Article 19</a:t>
            </a:r>
            <a:r>
              <a:rPr lang="en-US" i="0" dirty="0" smtClean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0" dirty="0"/>
              <a:t>International cooperation (Articles 20, 22, 26</a:t>
            </a:r>
            <a:r>
              <a:rPr lang="en-US" i="0" dirty="0" smtClean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0" dirty="0" smtClean="0"/>
              <a:t>Research, surveillance, reporting </a:t>
            </a:r>
            <a:r>
              <a:rPr lang="en-US" i="0" dirty="0"/>
              <a:t>and exchange of </a:t>
            </a:r>
            <a:r>
              <a:rPr lang="en-US" i="0" dirty="0" smtClean="0"/>
              <a:t>information (Articles 20, 21, 22) </a:t>
            </a:r>
            <a:endParaRPr lang="en-US" i="0" dirty="0"/>
          </a:p>
          <a:p>
            <a:endParaRPr lang="en-US" i="0" dirty="0" smtClean="0"/>
          </a:p>
          <a:p>
            <a:pPr algn="l"/>
            <a:endParaRPr lang="en-US" i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588224" cy="1296144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WHO FCTC:  ARTICLES</a:t>
            </a:r>
            <a:endParaRPr lang="en-US" sz="2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-COP7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15838</TotalTime>
  <Words>444</Words>
  <Application>Microsoft Office PowerPoint</Application>
  <PresentationFormat>On-screen Show (4:3)</PresentationFormat>
  <Paragraphs>136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Agency FB</vt:lpstr>
      <vt:lpstr>Arial</vt:lpstr>
      <vt:lpstr>Calibri</vt:lpstr>
      <vt:lpstr>Courier New</vt:lpstr>
      <vt:lpstr>Helvetica</vt:lpstr>
      <vt:lpstr>HelveticaNeueLT Std Med Cn</vt:lpstr>
      <vt:lpstr>Wingdings</vt:lpstr>
      <vt:lpstr>Pre-COP7 Presentation Template</vt:lpstr>
      <vt:lpstr>WHO Framework Convention on Tobacco Control  in Georgia</vt:lpstr>
      <vt:lpstr>TOBACCO KILLS</vt:lpstr>
      <vt:lpstr>TOBACCO HARMS DEVELOPMENT</vt:lpstr>
      <vt:lpstr>SOCIAL DEVELOPMENT</vt:lpstr>
      <vt:lpstr>ENVIRONMENTAL DEVELOPMENT</vt:lpstr>
      <vt:lpstr>ECONOMIC DEVELOPMENT</vt:lpstr>
      <vt:lpstr>PowerPoint Presentation</vt:lpstr>
      <vt:lpstr>WHO FRAMEWORK CONVENTION ON TOBACCO CONTROL (WHO FCTC)</vt:lpstr>
      <vt:lpstr>WHO FCTC:  ARTICLES</vt:lpstr>
      <vt:lpstr>IMPLEMENTATION OF  WHO FCTC IN GEORGIA</vt:lpstr>
      <vt:lpstr>PowerPoint Presentation</vt:lpstr>
      <vt:lpstr>FCTC 2030 PROJECT  </vt:lpstr>
      <vt:lpstr>FCTC 2030 PROJECT  </vt:lpstr>
      <vt:lpstr>INTENSIVE SUPPORT FOR WHO FCTC IMPLEMENTATION</vt:lpstr>
      <vt:lpstr>ARTICLE 5 OBLIGATIONS FOR PARTIES INCLUDE…</vt:lpstr>
      <vt:lpstr>PowerPoint Presentation</vt:lpstr>
      <vt:lpstr>FCTC 2030 PROJECT PRIORITIES</vt:lpstr>
      <vt:lpstr>Congratulations Georgia</vt:lpstr>
    </vt:vector>
  </TitlesOfParts>
  <Company>WHO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LUNE, Nora</dc:creator>
  <cp:lastModifiedBy>Lela Sturua</cp:lastModifiedBy>
  <cp:revision>148</cp:revision>
  <cp:lastPrinted>2017-03-07T11:55:35Z</cp:lastPrinted>
  <dcterms:created xsi:type="dcterms:W3CDTF">2016-08-09T15:03:38Z</dcterms:created>
  <dcterms:modified xsi:type="dcterms:W3CDTF">2018-02-26T09:40:47Z</dcterms:modified>
</cp:coreProperties>
</file>