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72" r:id="rId4"/>
    <p:sldId id="273" r:id="rId5"/>
    <p:sldId id="268" r:id="rId6"/>
    <p:sldId id="262" r:id="rId7"/>
    <p:sldId id="274" r:id="rId8"/>
    <p:sldId id="27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6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FC729-577F-4A58-949D-EC3D86A6C83B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31839-4A5B-4EBC-9BCC-6DA9D972FB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191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LADFSC -2017;</a:t>
            </a:r>
            <a:r>
              <a:rPr lang="en-US" baseline="0" dirty="0" smtClean="0"/>
              <a:t> Social Assistance 2016, referral 2016  Aging 2017 Nov.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A31839-4A5B-4EBC-9BCC-6DA9D972FBC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033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969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89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892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483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18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62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516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673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771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204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926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04C32-DA13-4751-9E72-FF89FD9E8101}" type="datetimeFigureOut">
              <a:rPr lang="en-US" smtClean="0"/>
              <a:t>4/11/2018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5FB9E-10C6-4399-9988-BBC2EA951A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18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MOH ppt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179512" y="4509120"/>
            <a:ext cx="8964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gency FB" pitchFamily="34" charset="0"/>
              </a:rPr>
              <a:t>Ministry of </a:t>
            </a:r>
            <a:r>
              <a:rPr lang="en-US" sz="4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gency FB" pitchFamily="34" charset="0"/>
              </a:rPr>
              <a:t>Labour</a:t>
            </a:r>
            <a:r>
              <a:rPr lang="en-US" sz="4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gency FB" pitchFamily="34" charset="0"/>
              </a:rPr>
              <a:t> Health and Social affairs of Georgia </a:t>
            </a:r>
            <a:endParaRPr lang="en-US" sz="4800" dirty="0">
              <a:solidFill>
                <a:schemeClr val="tx1">
                  <a:lumMod val="50000"/>
                  <a:lumOff val="50000"/>
                </a:schemeClr>
              </a:solidFill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38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95536" y="1720840"/>
            <a:ext cx="849694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2800" b="1" dirty="0" smtClean="0"/>
              <a:t>Its goal is to reduce the </a:t>
            </a:r>
            <a:r>
              <a:rPr lang="en-US" sz="2800" b="1" dirty="0"/>
              <a:t>level of </a:t>
            </a:r>
            <a:r>
              <a:rPr lang="en-US" sz="2800" b="1" dirty="0" smtClean="0"/>
              <a:t>poverty of the most vulnerable households in the country  </a:t>
            </a:r>
            <a:r>
              <a:rPr lang="en-US" sz="2800" b="1" dirty="0"/>
              <a:t> </a:t>
            </a:r>
            <a:endParaRPr lang="ru-RU" sz="28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Fully Operational </a:t>
            </a:r>
            <a:r>
              <a:rPr lang="en-US" sz="2800" dirty="0"/>
              <a:t>since </a:t>
            </a:r>
            <a:r>
              <a:rPr lang="en-US" sz="2800" dirty="0" smtClean="0"/>
              <a:t>2006;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Modified in 2010 and 2015;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Reassessment fully complete in Summer 2017;</a:t>
            </a:r>
            <a:endParaRPr lang="en-US" sz="2800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More than to 12% of the population is covered by TSA 453,103 </a:t>
            </a:r>
            <a:r>
              <a:rPr lang="en-US" sz="2800" dirty="0"/>
              <a:t>persons, </a:t>
            </a:r>
            <a:r>
              <a:rPr lang="en-US" sz="2800" dirty="0" smtClean="0"/>
              <a:t>131,119 households </a:t>
            </a:r>
            <a:r>
              <a:rPr lang="en-US" dirty="0" smtClean="0"/>
              <a:t>( March 2018)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771800" y="76470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2800" b="1" dirty="0"/>
              <a:t>TSA program overview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567414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030" y="-6679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95536" y="1720840"/>
            <a:ext cx="84969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2800" b="1" dirty="0"/>
              <a:t> </a:t>
            </a:r>
            <a:endParaRPr lang="ru-RU" sz="28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Focuses on, income and easily verifiable and potentially income generating properties and items;</a:t>
            </a:r>
          </a:p>
          <a:p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Is child focused;</a:t>
            </a:r>
          </a:p>
          <a:p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Household items and appliances are not considered;</a:t>
            </a:r>
          </a:p>
          <a:p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Social Agent can not impact the score;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800" dirty="0"/>
          </a:p>
          <a:p>
            <a:pPr marL="457200" indent="-457200">
              <a:buFont typeface="Arial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2771800" y="76470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2800" b="1" dirty="0"/>
              <a:t>TSA </a:t>
            </a:r>
            <a:r>
              <a:rPr lang="en-US" sz="2800" b="1" dirty="0" smtClean="0"/>
              <a:t>Changes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091088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</p:nvPr>
        </p:nvGraphicFramePr>
        <p:xfrm>
          <a:off x="3587750" y="3096419"/>
          <a:ext cx="1968500" cy="15335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9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9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25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2015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2018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&lt;18 children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&gt;60 elderly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სხვა 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სულ</a:t>
                      </a:r>
                      <a:endParaRPr lang="ka-GE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100.0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Female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Male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030" y="-6679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95536" y="1720840"/>
            <a:ext cx="8496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2800" b="1" dirty="0" smtClean="0"/>
              <a:t> </a:t>
            </a:r>
            <a:endParaRPr lang="ru-RU" sz="2800" b="1" dirty="0"/>
          </a:p>
        </p:txBody>
      </p:sp>
      <p:sp>
        <p:nvSpPr>
          <p:cNvPr id="9" name="Rectangle 8"/>
          <p:cNvSpPr/>
          <p:nvPr/>
        </p:nvSpPr>
        <p:spPr>
          <a:xfrm>
            <a:off x="2771800" y="76470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2800" b="1" dirty="0"/>
              <a:t>TSA </a:t>
            </a:r>
            <a:r>
              <a:rPr lang="en-US" sz="2800" b="1" dirty="0" smtClean="0"/>
              <a:t>Beneficiaries</a:t>
            </a:r>
            <a:endParaRPr lang="ru-RU" sz="28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141391"/>
              </p:ext>
            </p:extLst>
          </p:nvPr>
        </p:nvGraphicFramePr>
        <p:xfrm>
          <a:off x="755576" y="1355328"/>
          <a:ext cx="7776864" cy="38164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072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5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38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4090"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2015</a:t>
                      </a:r>
                      <a:endParaRPr lang="en-US" sz="2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2018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09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 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%</a:t>
                      </a:r>
                      <a:endParaRPr lang="en-US" sz="28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</a:rPr>
                        <a:t>%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09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&lt;18 children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26</a:t>
                      </a:r>
                      <a:endParaRPr lang="en-US" sz="28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</a:rPr>
                        <a:t>33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409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&gt;60 elderly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25</a:t>
                      </a:r>
                      <a:endParaRPr lang="en-US" sz="28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</a:rPr>
                        <a:t>19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409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 smtClean="0">
                          <a:effectLst/>
                        </a:rPr>
                        <a:t>other</a:t>
                      </a:r>
                      <a:endParaRPr lang="ka-GE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49</a:t>
                      </a:r>
                      <a:endParaRPr lang="en-US" sz="28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</a:rPr>
                        <a:t>48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779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 smtClean="0">
                          <a:effectLst/>
                        </a:rPr>
                        <a:t>Total</a:t>
                      </a:r>
                      <a:endParaRPr lang="ka-GE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en-US" sz="2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 smtClean="0">
                          <a:effectLst/>
                        </a:rPr>
                        <a:t>100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409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Female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55</a:t>
                      </a:r>
                      <a:endParaRPr lang="en-US" sz="28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</a:rPr>
                        <a:t>55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409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Male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45</a:t>
                      </a:r>
                      <a:endParaRPr lang="en-US" sz="28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</a:rPr>
                        <a:t>45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128179"/>
              </p:ext>
            </p:extLst>
          </p:nvPr>
        </p:nvGraphicFramePr>
        <p:xfrm>
          <a:off x="683569" y="5301208"/>
          <a:ext cx="7992887" cy="8115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Lost eligibility HHs</a:t>
                      </a:r>
                      <a:r>
                        <a:rPr lang="en-US" sz="2800" b="0" i="0" u="none" strike="noStrike" baseline="0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US" sz="28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Gained eligibility HHs </a:t>
                      </a:r>
                      <a:endParaRPr lang="en-US" sz="28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26 860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30 977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3116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99592" y="764704"/>
            <a:ext cx="756084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2800" b="1" dirty="0" smtClean="0"/>
              <a:t> 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sz="2800" b="1" dirty="0" smtClean="0"/>
              <a:t>TSA “waiver” and conditionality</a:t>
            </a:r>
          </a:p>
          <a:p>
            <a:pPr>
              <a:buFont typeface="Wingdings" panose="05000000000000000000" pitchFamily="2" charset="2"/>
              <a:buNone/>
            </a:pPr>
            <a:endParaRPr lang="en-US" sz="2800" b="1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A “waiver” was introduced for families in case of not declaring small income;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A conditionality to get registered at </a:t>
            </a:r>
            <a:r>
              <a:rPr lang="en-US" sz="2800" dirty="0" err="1" smtClean="0"/>
              <a:t>Worknet</a:t>
            </a:r>
            <a:r>
              <a:rPr lang="en-US" sz="2800" dirty="0" smtClean="0"/>
              <a:t>  for working age household members was introduce to increase access to employment opportunities;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4010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483768" y="543595"/>
            <a:ext cx="56166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/>
              <a:t>Social Services </a:t>
            </a:r>
            <a:endParaRPr lang="en-US" sz="3600" b="1" i="1" dirty="0"/>
          </a:p>
        </p:txBody>
      </p:sp>
      <p:sp>
        <p:nvSpPr>
          <p:cNvPr id="5" name="Rectangle 4"/>
          <p:cNvSpPr/>
          <p:nvPr/>
        </p:nvSpPr>
        <p:spPr>
          <a:xfrm>
            <a:off x="179512" y="1556792"/>
            <a:ext cx="885698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                                      New Legal Framework 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Law on Adoption and Foster Care;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Amendments to the law on Social Assistance;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Child Protection </a:t>
            </a:r>
            <a:r>
              <a:rPr lang="en-US" sz="2800" dirty="0"/>
              <a:t>R</a:t>
            </a:r>
            <a:r>
              <a:rPr lang="en-US" sz="2800" dirty="0" smtClean="0"/>
              <a:t>eferral </a:t>
            </a:r>
            <a:r>
              <a:rPr lang="en-US" sz="2800" dirty="0"/>
              <a:t>P</a:t>
            </a:r>
            <a:r>
              <a:rPr lang="en-US" sz="2800" dirty="0" smtClean="0"/>
              <a:t>rocedures;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Action Plan on  Aging</a:t>
            </a:r>
          </a:p>
          <a:p>
            <a:endParaRPr lang="en-US" sz="2800" dirty="0" smtClean="0"/>
          </a:p>
          <a:p>
            <a:endParaRPr lang="en-US" i="1" dirty="0"/>
          </a:p>
          <a:p>
            <a:pPr marL="285750" indent="-285750">
              <a:buFont typeface="Arial" pitchFamily="34" charset="0"/>
              <a:buChar char="•"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504269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483768" y="543595"/>
            <a:ext cx="56166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/>
              <a:t>Social Services </a:t>
            </a:r>
            <a:endParaRPr lang="en-US" sz="3600" b="1" i="1" dirty="0"/>
          </a:p>
        </p:txBody>
      </p:sp>
      <p:sp>
        <p:nvSpPr>
          <p:cNvPr id="5" name="Rectangle 4"/>
          <p:cNvSpPr/>
          <p:nvPr/>
        </p:nvSpPr>
        <p:spPr>
          <a:xfrm>
            <a:off x="179512" y="1556792"/>
            <a:ext cx="885698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Expanding and developing new services </a:t>
            </a:r>
          </a:p>
          <a:p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Expansion of Early Intervention and Rehabilitation services;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Expansion of Day Services;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Developing special services for children with severe disabilities and health conditions;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Development and expansion of crisis centers for victims of gender based and domestic violence;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186539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131840" y="543595"/>
            <a:ext cx="49685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Social Services </a:t>
            </a:r>
            <a:endParaRPr lang="en-US" sz="3200" b="1" i="1" dirty="0"/>
          </a:p>
        </p:txBody>
      </p:sp>
      <p:sp>
        <p:nvSpPr>
          <p:cNvPr id="5" name="Rectangle 4"/>
          <p:cNvSpPr/>
          <p:nvPr/>
        </p:nvSpPr>
        <p:spPr>
          <a:xfrm>
            <a:off x="179512" y="1556792"/>
            <a:ext cx="8856984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In last couple of years quality of services has also been high on the agenda:</a:t>
            </a:r>
          </a:p>
          <a:p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Standards for EI approved;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Standards on Foster Care approved;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Prevention of infant abandonment due to disability and health problems;   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i="1" dirty="0"/>
          </a:p>
          <a:p>
            <a:pPr marL="285750" indent="-285750">
              <a:buFont typeface="Arial" pitchFamily="34" charset="0"/>
              <a:buChar char="•"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58194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</TotalTime>
  <Words>272</Words>
  <Application>Microsoft Office PowerPoint</Application>
  <PresentationFormat>On-screen Show (4:3)</PresentationFormat>
  <Paragraphs>101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Agency FB</vt:lpstr>
      <vt:lpstr>Arial</vt:lpstr>
      <vt:lpstr>Calibri</vt:lpstr>
      <vt:lpstr>Sylfaen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MoLHSA</dc:creator>
  <cp:lastModifiedBy>Maia Nikoleishvili</cp:lastModifiedBy>
  <cp:revision>50</cp:revision>
  <dcterms:created xsi:type="dcterms:W3CDTF">2015-05-06T13:11:29Z</dcterms:created>
  <dcterms:modified xsi:type="dcterms:W3CDTF">2018-04-11T11:50:35Z</dcterms:modified>
</cp:coreProperties>
</file>