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369" r:id="rId3"/>
    <p:sldId id="348" r:id="rId4"/>
    <p:sldId id="349" r:id="rId5"/>
    <p:sldId id="358" r:id="rId6"/>
    <p:sldId id="364" r:id="rId7"/>
    <p:sldId id="363" r:id="rId8"/>
    <p:sldId id="298" r:id="rId9"/>
    <p:sldId id="365" r:id="rId10"/>
    <p:sldId id="368" r:id="rId11"/>
    <p:sldId id="367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A3A5"/>
    <a:srgbClr val="8C8C8C"/>
    <a:srgbClr val="D6A300"/>
    <a:srgbClr val="B48900"/>
    <a:srgbClr val="C89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44" autoAdjust="0"/>
    <p:restoredTop sz="66038" autoAdjust="0"/>
  </p:normalViewPr>
  <p:slideViewPr>
    <p:cSldViewPr>
      <p:cViewPr varScale="1">
        <p:scale>
          <a:sx n="52" d="100"/>
          <a:sy n="52" d="100"/>
        </p:scale>
        <p:origin x="157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DACFEB8-4593-489B-8183-0D959EACC814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598E8FB-A748-45A4-AFF7-8039F7016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587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57066" indent="-291179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64717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30604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96491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7018CE-EEFA-4FEE-85BF-6CAC6563CFD4}" type="slidenum">
              <a:rPr lang="en-US" altLang="en-US">
                <a:solidFill>
                  <a:prstClr val="black"/>
                </a:solidFill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vl="0"/>
            <a:endParaRPr lang="en-US" sz="120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8E8FB-A748-45A4-AFF7-8039F701627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024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8E8FB-A748-45A4-AFF7-8039F701627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032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57066" indent="-291179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64717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30604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96491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7018CE-EEFA-4FEE-85BF-6CAC6563CFD4}" type="slidenum">
              <a:rPr lang="en-US" altLang="en-US">
                <a:solidFill>
                  <a:prstClr val="black"/>
                </a:solidFill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algn="l" defTabSz="914400" rtl="0" eaLnBrk="1" latinLnBrk="0" hangingPunct="1">
              <a:buFontTx/>
              <a:buNone/>
            </a:pPr>
            <a:endParaRPr lang="en-US" alt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2969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8E8FB-A748-45A4-AFF7-8039F70162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910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8E8FB-A748-45A4-AFF7-8039F701627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257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8E8FB-A748-45A4-AFF7-8039F701627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2787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8E8FB-A748-45A4-AFF7-8039F701627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484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8E8FB-A748-45A4-AFF7-8039F701627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2787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8E8FB-A748-45A4-AFF7-8039F701627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339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8E8FB-A748-45A4-AFF7-8039F701627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969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8DDFFC-951F-486E-8EF1-6CD47A44858D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26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671E4-2E9A-4E08-B6CF-7951F4C98A91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685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9CAA3-F2F8-4134-8F21-AD3A2B41B7BC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13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A7BC0-6AA3-4C65-AF88-07C03A61468C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898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82CD8-F8DB-4179-846C-3A8AB928E565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243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00A8D-1255-452E-B711-70A78E4C1BA9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482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94EDD-EF09-4356-9640-50646EC1E9A2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716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06BF9-686C-454B-A600-23DF1C20383A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16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61F71-7D0C-4D20-8595-0AB396AA1CB4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1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D3BE4-6DC4-4967-9221-DDE8881F63F9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971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6FBCB-FC34-48FB-8475-F0848F0D263B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138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76"/>
            </a:gs>
            <a:gs pos="100000">
              <a:srgbClr val="00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6012AC-5A17-47C5-A5F3-0409E60CA458}" type="slidenum">
              <a:rPr lang="en-US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958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CC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CC00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CC00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CC00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CC00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FFCC00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FFCC00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FFCC00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FFCC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CC0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CC66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ghsapost2018@gmail.com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3427412"/>
            <a:ext cx="5486400" cy="765175"/>
          </a:xfrm>
        </p:spPr>
        <p:txBody>
          <a:bodyPr/>
          <a:lstStyle/>
          <a:p>
            <a:pPr eaLnBrk="1" hangingPunct="1"/>
            <a:r>
              <a:rPr lang="en-US" altLang="en-US" sz="2400" dirty="0" smtClean="0">
                <a:solidFill>
                  <a:schemeClr val="bg1"/>
                </a:solidFill>
              </a:rPr>
              <a:t>GHSA-Wide </a:t>
            </a:r>
            <a:br>
              <a:rPr lang="en-US" altLang="en-US" sz="2400" dirty="0" smtClean="0">
                <a:solidFill>
                  <a:schemeClr val="bg1"/>
                </a:solidFill>
              </a:rPr>
            </a:br>
            <a:r>
              <a:rPr lang="en-US" altLang="en-US" sz="2400" dirty="0" smtClean="0">
                <a:solidFill>
                  <a:schemeClr val="bg1"/>
                </a:solidFill>
              </a:rPr>
              <a:t>Virtual Town Hall Meetings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5638800"/>
            <a:ext cx="5486400" cy="533400"/>
          </a:xfrm>
        </p:spPr>
        <p:txBody>
          <a:bodyPr/>
          <a:lstStyle/>
          <a:p>
            <a:pPr eaLnBrk="1" hangingPunct="1"/>
            <a:r>
              <a:rPr lang="en-US" altLang="en-US" sz="2000" dirty="0" smtClean="0"/>
              <a:t>March 2018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990600" y="2438400"/>
            <a:ext cx="7162800" cy="989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CC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CC00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CC00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CC00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CC00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CC00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CC00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CC00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CC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en-US" sz="4000" dirty="0"/>
              <a:t>GHSA </a:t>
            </a:r>
            <a:r>
              <a:rPr lang="en-US" altLang="en-US" sz="4000" dirty="0" smtClean="0"/>
              <a:t>2024 Development</a:t>
            </a:r>
          </a:p>
        </p:txBody>
      </p:sp>
    </p:spTree>
    <p:extLst>
      <p:ext uri="{BB962C8B-B14F-4D97-AF65-F5344CB8AC3E}">
        <p14:creationId xmlns:p14="http://schemas.microsoft.com/office/powerpoint/2010/main" val="277367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914400"/>
          </a:xfrm>
        </p:spPr>
        <p:txBody>
          <a:bodyPr/>
          <a:lstStyle/>
          <a:p>
            <a:r>
              <a:rPr lang="en-US" dirty="0" smtClean="0"/>
              <a:t>Wrap-Up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88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914400"/>
          </a:xfrm>
        </p:spPr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For any further questions, please email </a:t>
            </a:r>
            <a:r>
              <a:rPr lang="en-US" sz="2400" dirty="0" smtClean="0">
                <a:hlinkClick r:id="rId3"/>
              </a:rPr>
              <a:t>ghsapost2018@gmail.com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6587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990600" y="2820988"/>
            <a:ext cx="7162800" cy="989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CC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CC00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CC00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CC00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CC00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CC00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CC00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CC00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CC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en-US" sz="4000" dirty="0"/>
              <a:t>GHSA </a:t>
            </a:r>
            <a:r>
              <a:rPr lang="en-US" altLang="en-US" sz="4000" dirty="0" smtClean="0"/>
              <a:t>2024 </a:t>
            </a:r>
            <a:r>
              <a:rPr lang="en-US" altLang="en-US" sz="4000" dirty="0" smtClean="0"/>
              <a:t>Development</a:t>
            </a:r>
            <a:endParaRPr lang="en-US" altLang="en-US" sz="4000" dirty="0" smtClean="0"/>
          </a:p>
          <a:p>
            <a:pPr eaLnBrk="1" hangingPunct="1">
              <a:spcAft>
                <a:spcPts val="1200"/>
              </a:spcAft>
            </a:pPr>
            <a:endParaRPr lang="en-US" altLang="en-US" sz="300" dirty="0" smtClean="0"/>
          </a:p>
          <a:p>
            <a:pPr eaLnBrk="1" hangingPunct="1">
              <a:spcAft>
                <a:spcPts val="1200"/>
              </a:spcAft>
            </a:pPr>
            <a:r>
              <a:rPr lang="en-US" altLang="en-US" sz="4000" dirty="0" smtClean="0"/>
              <a:t>Updates</a:t>
            </a:r>
            <a:endParaRPr lang="en-US" alt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24690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458200" cy="1143000"/>
          </a:xfrm>
        </p:spPr>
        <p:txBody>
          <a:bodyPr/>
          <a:lstStyle/>
          <a:p>
            <a:r>
              <a:rPr lang="en-US" dirty="0" smtClean="0"/>
              <a:t>GHSA 2024 Development Goals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399"/>
            <a:ext cx="8153400" cy="4495801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 smtClean="0"/>
              <a:t>Develop a GHSA framework for 2019-2024 that</a:t>
            </a:r>
            <a:r>
              <a:rPr lang="en-US" sz="2800" b="0" dirty="0" smtClean="0"/>
              <a:t>:</a:t>
            </a:r>
            <a:endParaRPr lang="en-US" b="0" dirty="0" smtClean="0"/>
          </a:p>
          <a:p>
            <a:pPr marL="742950" lvl="2" indent="-342900"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solidFill>
                  <a:schemeClr val="bg1"/>
                </a:solidFill>
                <a:ea typeface="+mn-ea"/>
              </a:rPr>
              <a:t>Establishes ambitious but realistic goals</a:t>
            </a:r>
          </a:p>
          <a:p>
            <a:pPr marL="742950" lvl="2" indent="-342900"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solidFill>
                  <a:schemeClr val="bg1"/>
                </a:solidFill>
                <a:ea typeface="+mn-ea"/>
              </a:rPr>
              <a:t>Establishes </a:t>
            </a:r>
            <a:r>
              <a:rPr lang="en-US" dirty="0">
                <a:solidFill>
                  <a:schemeClr val="bg1"/>
                </a:solidFill>
                <a:ea typeface="+mn-ea"/>
              </a:rPr>
              <a:t>structures and processes that support achievement of those </a:t>
            </a:r>
            <a:r>
              <a:rPr lang="en-US" dirty="0" smtClean="0">
                <a:solidFill>
                  <a:schemeClr val="bg1"/>
                </a:solidFill>
                <a:ea typeface="+mn-ea"/>
              </a:rPr>
              <a:t>goals;</a:t>
            </a:r>
            <a:endParaRPr lang="en-US" dirty="0">
              <a:solidFill>
                <a:schemeClr val="bg1"/>
              </a:solidFill>
              <a:ea typeface="+mn-ea"/>
            </a:endParaRPr>
          </a:p>
          <a:p>
            <a:pPr marL="742950" lvl="2" indent="-342900"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solidFill>
                  <a:schemeClr val="bg1"/>
                </a:solidFill>
                <a:ea typeface="+mn-ea"/>
              </a:rPr>
              <a:t>Builds on successes achieved since 2014 and input from the broader GHSA community; and</a:t>
            </a:r>
          </a:p>
          <a:p>
            <a:pPr marL="742950" lvl="2" indent="-342900">
              <a:spcBef>
                <a:spcPts val="1200"/>
              </a:spcBef>
              <a:spcAft>
                <a:spcPts val="1200"/>
              </a:spcAft>
            </a:pPr>
            <a:r>
              <a:rPr lang="en-US" dirty="0" smtClean="0">
                <a:solidFill>
                  <a:schemeClr val="bg1"/>
                </a:solidFill>
                <a:ea typeface="+mn-ea"/>
              </a:rPr>
              <a:t>Is </a:t>
            </a:r>
            <a:r>
              <a:rPr lang="en-US" dirty="0">
                <a:solidFill>
                  <a:schemeClr val="bg1"/>
                </a:solidFill>
                <a:ea typeface="+mn-ea"/>
              </a:rPr>
              <a:t>ready for </a:t>
            </a:r>
            <a:r>
              <a:rPr lang="en-US" dirty="0" smtClean="0">
                <a:solidFill>
                  <a:schemeClr val="bg1"/>
                </a:solidFill>
                <a:ea typeface="+mn-ea"/>
              </a:rPr>
              <a:t>transition to 2019 by the end of 2018.</a:t>
            </a:r>
            <a:endParaRPr lang="en-US" dirty="0">
              <a:solidFill>
                <a:schemeClr val="bg1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6184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and Milestones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5016281"/>
          </a:xfrm>
        </p:spPr>
        <p:txBody>
          <a:bodyPr/>
          <a:lstStyle/>
          <a:p>
            <a:r>
              <a:rPr lang="en-US" sz="2200" dirty="0"/>
              <a:t>Overall Approach: </a:t>
            </a:r>
            <a:r>
              <a:rPr lang="en-US" sz="2200" dirty="0" smtClean="0"/>
              <a:t>Consultations, Drafts, Discussions</a:t>
            </a:r>
          </a:p>
          <a:p>
            <a:pPr marL="628650" lvl="1"/>
            <a:r>
              <a:rPr lang="en-US" sz="1800" dirty="0">
                <a:solidFill>
                  <a:srgbClr val="FFCC00"/>
                </a:solidFill>
              </a:rPr>
              <a:t>Solicit and discuss input from partners on GHSA 2024</a:t>
            </a:r>
          </a:p>
          <a:p>
            <a:pPr marL="628650" lvl="1"/>
            <a:r>
              <a:rPr lang="en-US" sz="1800" dirty="0">
                <a:solidFill>
                  <a:srgbClr val="FFCC00"/>
                </a:solidFill>
              </a:rPr>
              <a:t>Draft and refine overarching framework and </a:t>
            </a:r>
            <a:r>
              <a:rPr lang="en-US" sz="1800" dirty="0" smtClean="0">
                <a:solidFill>
                  <a:srgbClr val="FFCC00"/>
                </a:solidFill>
              </a:rPr>
              <a:t>Terms of Reference</a:t>
            </a:r>
            <a:endParaRPr lang="en-US" sz="1800" dirty="0">
              <a:solidFill>
                <a:srgbClr val="FFCC00"/>
              </a:solidFill>
            </a:endParaRPr>
          </a:p>
          <a:p>
            <a:endParaRPr lang="en-US" sz="800" dirty="0" smtClean="0"/>
          </a:p>
          <a:p>
            <a:r>
              <a:rPr lang="en-US" sz="2200" dirty="0" smtClean="0"/>
              <a:t>Development Timeline</a:t>
            </a:r>
          </a:p>
          <a:p>
            <a:pPr marL="628650" lvl="1">
              <a:spcBef>
                <a:spcPts val="600"/>
              </a:spcBef>
              <a:tabLst>
                <a:tab pos="628650" algn="l"/>
              </a:tabLst>
            </a:pPr>
            <a:r>
              <a:rPr lang="en-US" sz="1800" b="1" dirty="0" smtClean="0"/>
              <a:t>Nov 2017: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FFCC00"/>
                </a:solidFill>
              </a:rPr>
              <a:t>GHSA-wide </a:t>
            </a:r>
            <a:r>
              <a:rPr lang="en-US" sz="1800" dirty="0">
                <a:solidFill>
                  <a:srgbClr val="FFCC00"/>
                </a:solidFill>
              </a:rPr>
              <a:t>input solicitation </a:t>
            </a:r>
            <a:r>
              <a:rPr lang="en-US" sz="1800" dirty="0" smtClean="0">
                <a:solidFill>
                  <a:srgbClr val="FFCC00"/>
                </a:solidFill>
              </a:rPr>
              <a:t>(Questionnaire)</a:t>
            </a:r>
            <a:endParaRPr lang="en-US" sz="1800" dirty="0">
              <a:solidFill>
                <a:srgbClr val="FFCC00"/>
              </a:solidFill>
            </a:endParaRPr>
          </a:p>
          <a:p>
            <a:pPr marL="628650" lvl="1">
              <a:spcBef>
                <a:spcPts val="600"/>
              </a:spcBef>
              <a:tabLst>
                <a:tab pos="628650" algn="l"/>
              </a:tabLst>
            </a:pPr>
            <a:r>
              <a:rPr lang="en-US" sz="1800" b="1" dirty="0" smtClean="0"/>
              <a:t>Dec 2017: </a:t>
            </a:r>
            <a:r>
              <a:rPr lang="en-US" sz="1800" dirty="0">
                <a:solidFill>
                  <a:srgbClr val="FFCC00"/>
                </a:solidFill>
              </a:rPr>
              <a:t>Discuss key issues </a:t>
            </a:r>
            <a:r>
              <a:rPr lang="en-US" sz="1800" dirty="0" smtClean="0">
                <a:solidFill>
                  <a:srgbClr val="FFCC00"/>
                </a:solidFill>
              </a:rPr>
              <a:t>at the Steering Group meeting</a:t>
            </a:r>
            <a:endParaRPr lang="en-US" sz="1800" dirty="0">
              <a:solidFill>
                <a:srgbClr val="FFCC00"/>
              </a:solidFill>
            </a:endParaRPr>
          </a:p>
          <a:p>
            <a:pPr marL="628650" lvl="1">
              <a:spcBef>
                <a:spcPts val="600"/>
              </a:spcBef>
              <a:tabLst>
                <a:tab pos="628650" algn="l"/>
              </a:tabLst>
            </a:pPr>
            <a:r>
              <a:rPr lang="en-US" sz="1800" b="1" dirty="0" smtClean="0"/>
              <a:t>Jan 2018: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FFCC00"/>
                </a:solidFill>
              </a:rPr>
              <a:t>Begin drafting; discuss further at Steering Group meeting</a:t>
            </a:r>
            <a:endParaRPr lang="en-US" sz="1800" dirty="0">
              <a:solidFill>
                <a:srgbClr val="FFCC00"/>
              </a:solidFill>
            </a:endParaRPr>
          </a:p>
          <a:p>
            <a:pPr marL="628650" lvl="1">
              <a:spcBef>
                <a:spcPts val="600"/>
              </a:spcBef>
              <a:tabLst>
                <a:tab pos="628650" algn="l"/>
              </a:tabLst>
            </a:pPr>
            <a:r>
              <a:rPr lang="en-US" sz="1800" b="1" dirty="0"/>
              <a:t>Feb-Apr 2018: </a:t>
            </a:r>
            <a:r>
              <a:rPr lang="en-US" sz="1800" dirty="0" smtClean="0">
                <a:solidFill>
                  <a:srgbClr val="FFCC00"/>
                </a:solidFill>
              </a:rPr>
              <a:t>Share initial draft GHSA-wide and </a:t>
            </a:r>
            <a:r>
              <a:rPr lang="en-US" sz="1800" dirty="0">
                <a:solidFill>
                  <a:srgbClr val="FFCC00"/>
                </a:solidFill>
              </a:rPr>
              <a:t>conduct </a:t>
            </a:r>
            <a:r>
              <a:rPr lang="en-US" sz="1800" dirty="0" smtClean="0">
                <a:solidFill>
                  <a:srgbClr val="FFCC00"/>
                </a:solidFill>
              </a:rPr>
              <a:t>virtual consultations</a:t>
            </a:r>
            <a:r>
              <a:rPr lang="en-US" sz="1800" dirty="0">
                <a:solidFill>
                  <a:srgbClr val="FFCC00"/>
                </a:solidFill>
              </a:rPr>
              <a:t>; </a:t>
            </a:r>
            <a:r>
              <a:rPr lang="en-US" sz="1800" dirty="0" smtClean="0">
                <a:solidFill>
                  <a:srgbClr val="FFCC00"/>
                </a:solidFill>
              </a:rPr>
              <a:t>begin drafting </a:t>
            </a:r>
            <a:r>
              <a:rPr lang="en-US" sz="1800" dirty="0">
                <a:solidFill>
                  <a:srgbClr val="FFCC00"/>
                </a:solidFill>
              </a:rPr>
              <a:t>Terms of Reference documents (TORs)</a:t>
            </a:r>
          </a:p>
          <a:p>
            <a:pPr marL="628650" lvl="1">
              <a:spcBef>
                <a:spcPts val="600"/>
              </a:spcBef>
              <a:tabLst>
                <a:tab pos="628650" algn="l"/>
              </a:tabLst>
            </a:pPr>
            <a:r>
              <a:rPr lang="en-US" sz="1800" b="1" dirty="0"/>
              <a:t>May 2018: </a:t>
            </a:r>
            <a:r>
              <a:rPr lang="en-US" sz="1800" dirty="0">
                <a:solidFill>
                  <a:srgbClr val="FFCC00"/>
                </a:solidFill>
              </a:rPr>
              <a:t>Discuss draft Framework &amp; TORs at the </a:t>
            </a:r>
            <a:r>
              <a:rPr lang="en-US" sz="1800" dirty="0" smtClean="0">
                <a:solidFill>
                  <a:srgbClr val="FFCC00"/>
                </a:solidFill>
              </a:rPr>
              <a:t>Steering Group </a:t>
            </a:r>
            <a:r>
              <a:rPr lang="en-US" sz="1800" dirty="0">
                <a:solidFill>
                  <a:srgbClr val="FFCC00"/>
                </a:solidFill>
              </a:rPr>
              <a:t>meeting</a:t>
            </a:r>
          </a:p>
          <a:p>
            <a:pPr marL="628650" lvl="1">
              <a:spcBef>
                <a:spcPts val="600"/>
              </a:spcBef>
              <a:tabLst>
                <a:tab pos="628650" algn="l"/>
              </a:tabLst>
            </a:pPr>
            <a:r>
              <a:rPr lang="en-US" sz="1800" b="1" dirty="0"/>
              <a:t>Summer 2018: </a:t>
            </a:r>
            <a:r>
              <a:rPr lang="en-US" sz="1800" dirty="0">
                <a:solidFill>
                  <a:srgbClr val="FFCC00"/>
                </a:solidFill>
              </a:rPr>
              <a:t>Continue consultations and </a:t>
            </a:r>
            <a:r>
              <a:rPr lang="en-US" sz="1800" dirty="0" smtClean="0">
                <a:solidFill>
                  <a:srgbClr val="FFCC00"/>
                </a:solidFill>
              </a:rPr>
              <a:t>update/finalize drafts</a:t>
            </a:r>
            <a:endParaRPr lang="en-US" sz="1800" dirty="0">
              <a:solidFill>
                <a:srgbClr val="FFCC00"/>
              </a:solidFill>
            </a:endParaRPr>
          </a:p>
          <a:p>
            <a:pPr marL="628650" lvl="1">
              <a:spcBef>
                <a:spcPts val="600"/>
              </a:spcBef>
              <a:tabLst>
                <a:tab pos="628650" algn="l"/>
              </a:tabLst>
            </a:pPr>
            <a:r>
              <a:rPr lang="en-US" sz="1800" b="1" dirty="0"/>
              <a:t>Fall 2018: </a:t>
            </a:r>
            <a:r>
              <a:rPr lang="en-US" sz="1800" dirty="0">
                <a:solidFill>
                  <a:srgbClr val="FFCC00"/>
                </a:solidFill>
              </a:rPr>
              <a:t>Present GHSA 2024 Framework </a:t>
            </a:r>
            <a:r>
              <a:rPr lang="en-US" sz="1800" dirty="0" smtClean="0">
                <a:solidFill>
                  <a:srgbClr val="FFCC00"/>
                </a:solidFill>
              </a:rPr>
              <a:t>at </a:t>
            </a:r>
            <a:r>
              <a:rPr lang="en-US" sz="1800" dirty="0">
                <a:solidFill>
                  <a:srgbClr val="FFCC00"/>
                </a:solidFill>
              </a:rPr>
              <a:t>the </a:t>
            </a:r>
            <a:r>
              <a:rPr lang="en-US" sz="1800" dirty="0" smtClean="0">
                <a:solidFill>
                  <a:srgbClr val="FFCC00"/>
                </a:solidFill>
              </a:rPr>
              <a:t>GHSA Ministerial Meeting</a:t>
            </a:r>
            <a:endParaRPr lang="en-US" sz="1800" dirty="0">
              <a:solidFill>
                <a:srgbClr val="FFCC00"/>
              </a:solidFill>
            </a:endParaRPr>
          </a:p>
          <a:p>
            <a:pPr marL="628650" lvl="1">
              <a:spcBef>
                <a:spcPts val="600"/>
              </a:spcBef>
              <a:tabLst>
                <a:tab pos="628650" algn="l"/>
              </a:tabLst>
            </a:pPr>
            <a:r>
              <a:rPr lang="en-US" sz="1800" b="1" dirty="0"/>
              <a:t>Nov/Dec 2018: </a:t>
            </a:r>
            <a:r>
              <a:rPr lang="en-US" sz="1800" dirty="0">
                <a:solidFill>
                  <a:srgbClr val="FFCC00"/>
                </a:solidFill>
              </a:rPr>
              <a:t>Transition to GHSA 2024</a:t>
            </a:r>
          </a:p>
          <a:p>
            <a:pPr lvl="1"/>
            <a:endParaRPr lang="en-US" sz="2000" b="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72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/>
              <a:t>Draft Framework: Elements</a:t>
            </a:r>
            <a:endParaRPr lang="en-US" altLang="en-US" sz="3600" dirty="0" smtClean="0">
              <a:solidFill>
                <a:srgbClr val="FF0000"/>
              </a:solidFill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620000" cy="48006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200" u="sng" dirty="0" smtClean="0"/>
              <a:t>Overarching Framework (v1.0)</a:t>
            </a:r>
          </a:p>
          <a:p>
            <a:pPr eaLnBrk="1" hangingPunct="1"/>
            <a:r>
              <a:rPr lang="en-US" altLang="en-US" sz="2200" b="0" dirty="0" smtClean="0"/>
              <a:t>Background and Context</a:t>
            </a:r>
          </a:p>
          <a:p>
            <a:pPr eaLnBrk="1" hangingPunct="1"/>
            <a:r>
              <a:rPr lang="en-US" altLang="en-US" sz="2200" b="0" dirty="0" smtClean="0"/>
              <a:t>Vision, mission, principles, mandate, and objectives</a:t>
            </a:r>
          </a:p>
          <a:p>
            <a:pPr eaLnBrk="1" hangingPunct="1"/>
            <a:r>
              <a:rPr lang="en-US" altLang="en-US" sz="2200" b="0" dirty="0" smtClean="0"/>
              <a:t>GHSA structure, including:</a:t>
            </a:r>
          </a:p>
          <a:p>
            <a:pPr lvl="1" eaLnBrk="1" hangingPunct="1"/>
            <a:r>
              <a:rPr lang="en-US" altLang="en-US" sz="1800" dirty="0" smtClean="0">
                <a:solidFill>
                  <a:srgbClr val="FFCC00"/>
                </a:solidFill>
              </a:rPr>
              <a:t>Governance (e.g., Steering Group, secretariat function)</a:t>
            </a:r>
          </a:p>
          <a:p>
            <a:pPr lvl="1" eaLnBrk="1" hangingPunct="1"/>
            <a:r>
              <a:rPr lang="en-US" altLang="en-US" sz="1800" dirty="0" smtClean="0">
                <a:solidFill>
                  <a:srgbClr val="FFCC00"/>
                </a:solidFill>
              </a:rPr>
              <a:t>Operational Groups* (e.g., Task Forces)</a:t>
            </a:r>
          </a:p>
          <a:p>
            <a:pPr eaLnBrk="1" hangingPunct="1"/>
            <a:r>
              <a:rPr lang="en-US" altLang="en-US" sz="2200" b="0" dirty="0" smtClean="0"/>
              <a:t>GHSA-wide activities (e.g., meetings, reporting, tracking)</a:t>
            </a:r>
          </a:p>
          <a:p>
            <a:pPr eaLnBrk="1" hangingPunct="1"/>
            <a:r>
              <a:rPr lang="en-US" altLang="en-US" sz="2200" b="0" dirty="0" smtClean="0"/>
              <a:t>Annexes (e.g., strategic objectives details)</a:t>
            </a:r>
            <a:endParaRPr lang="en-US" altLang="en-US" sz="1200" b="0" dirty="0" smtClean="0"/>
          </a:p>
          <a:p>
            <a:pPr marL="0" indent="0" eaLnBrk="1" hangingPunct="1">
              <a:buNone/>
            </a:pPr>
            <a:r>
              <a:rPr lang="en-US" altLang="en-US" sz="1600" b="0" i="1" dirty="0">
                <a:solidFill>
                  <a:srgbClr val="FFCC00"/>
                </a:solidFill>
              </a:rPr>
              <a:t>*Note: Action Packages consultations </a:t>
            </a:r>
            <a:r>
              <a:rPr lang="en-US" altLang="en-US" sz="1600" b="0" i="1" dirty="0" smtClean="0">
                <a:solidFill>
                  <a:srgbClr val="FFCC00"/>
                </a:solidFill>
              </a:rPr>
              <a:t>and discussions are continuing in parallel.</a:t>
            </a:r>
            <a:endParaRPr lang="en-US" altLang="en-US" sz="1800" b="0" i="1" dirty="0">
              <a:solidFill>
                <a:srgbClr val="FFCC00"/>
              </a:solidFill>
            </a:endParaRPr>
          </a:p>
          <a:p>
            <a:pPr marL="0" indent="0" eaLnBrk="1" hangingPunct="1">
              <a:buNone/>
            </a:pPr>
            <a:endParaRPr lang="en-US" altLang="en-US" sz="1800" b="0" u="sng" dirty="0" smtClean="0"/>
          </a:p>
          <a:p>
            <a:pPr marL="0" indent="0" eaLnBrk="1" hangingPunct="1">
              <a:buNone/>
            </a:pPr>
            <a:r>
              <a:rPr lang="en-US" altLang="en-US" sz="2200" u="sng" dirty="0" smtClean="0"/>
              <a:t>Next: Develop Terms of Reference Documents</a:t>
            </a:r>
            <a:endParaRPr lang="en-US" altLang="en-US" sz="2200" u="sng" dirty="0"/>
          </a:p>
          <a:p>
            <a:pPr eaLnBrk="1" hangingPunct="1"/>
            <a:r>
              <a:rPr lang="en-US" altLang="en-US" sz="2200" b="0" dirty="0" smtClean="0"/>
              <a:t>Governance (e.g., Steering Group, secretariat function)</a:t>
            </a:r>
          </a:p>
          <a:p>
            <a:pPr eaLnBrk="1" hangingPunct="1"/>
            <a:r>
              <a:rPr lang="en-US" altLang="en-US" sz="2200" b="0" dirty="0" smtClean="0"/>
              <a:t>Operational Groups (e.g., Task Forces, Action </a:t>
            </a:r>
            <a:r>
              <a:rPr lang="en-US" altLang="en-US" sz="2200" b="0" dirty="0"/>
              <a:t>Packages, GHSA members and </a:t>
            </a:r>
            <a:r>
              <a:rPr lang="en-US" altLang="en-US" sz="2200" b="0" dirty="0" smtClean="0"/>
              <a:t>partners)</a:t>
            </a:r>
          </a:p>
          <a:p>
            <a:pPr eaLnBrk="1" hangingPunct="1"/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77269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/>
              <a:t>GHSA 2024: Role and Objectives</a:t>
            </a:r>
            <a:endParaRPr lang="en-US" altLang="en-US" sz="4000" dirty="0" smtClean="0">
              <a:solidFill>
                <a:srgbClr val="FF0000"/>
              </a:solidFill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47800"/>
            <a:ext cx="7620000" cy="4876800"/>
          </a:xfrm>
        </p:spPr>
        <p:txBody>
          <a:bodyPr/>
          <a:lstStyle/>
          <a:p>
            <a:pPr eaLnBrk="1" hangingPunct="1"/>
            <a:r>
              <a:rPr lang="en-US" altLang="en-US" sz="2200" dirty="0"/>
              <a:t>Align </a:t>
            </a:r>
            <a:r>
              <a:rPr lang="en-US" altLang="en-US" sz="2200" dirty="0" smtClean="0"/>
              <a:t>and </a:t>
            </a:r>
            <a:r>
              <a:rPr lang="en-US" altLang="en-US" sz="2200" dirty="0"/>
              <a:t>leverage efforts with </a:t>
            </a:r>
            <a:r>
              <a:rPr lang="en-US" altLang="en-US" sz="2200" dirty="0" smtClean="0"/>
              <a:t>relevant partners:</a:t>
            </a:r>
          </a:p>
          <a:p>
            <a:pPr lvl="1" eaLnBrk="1" hangingPunct="1"/>
            <a:r>
              <a:rPr lang="en-US" altLang="en-US" sz="1800" u="sng" dirty="0">
                <a:solidFill>
                  <a:srgbClr val="FFCC00"/>
                </a:solidFill>
              </a:rPr>
              <a:t>International </a:t>
            </a:r>
            <a:r>
              <a:rPr lang="en-US" altLang="en-US" sz="1800" u="sng" dirty="0" smtClean="0">
                <a:solidFill>
                  <a:srgbClr val="FFCC00"/>
                </a:solidFill>
              </a:rPr>
              <a:t>organizations </a:t>
            </a:r>
            <a:r>
              <a:rPr lang="en-US" altLang="en-US" sz="1800" dirty="0" smtClean="0">
                <a:solidFill>
                  <a:srgbClr val="FFCC00"/>
                </a:solidFill>
              </a:rPr>
              <a:t>(e.g., WHO, OIE, FAO, World Bank)</a:t>
            </a:r>
          </a:p>
          <a:p>
            <a:pPr lvl="1" eaLnBrk="1" hangingPunct="1"/>
            <a:r>
              <a:rPr lang="en-US" altLang="en-US" sz="1800" u="sng" dirty="0" smtClean="0">
                <a:solidFill>
                  <a:srgbClr val="FFCC00"/>
                </a:solidFill>
              </a:rPr>
              <a:t>Non-governmental stakeholders</a:t>
            </a:r>
            <a:r>
              <a:rPr lang="en-US" altLang="en-US" sz="1800" dirty="0" smtClean="0">
                <a:solidFill>
                  <a:srgbClr val="FFCC00"/>
                </a:solidFill>
              </a:rPr>
              <a:t> (e.g., private sector, non-governmental organizations, universities, philanthropies)</a:t>
            </a:r>
          </a:p>
          <a:p>
            <a:pPr lvl="1" eaLnBrk="1" hangingPunct="1"/>
            <a:r>
              <a:rPr lang="en-US" altLang="en-US" sz="1800" u="sng" dirty="0" smtClean="0">
                <a:solidFill>
                  <a:srgbClr val="FFCC00"/>
                </a:solidFill>
              </a:rPr>
              <a:t>Relevant initiatives</a:t>
            </a:r>
            <a:r>
              <a:rPr lang="en-US" altLang="en-US" sz="1800" b="1" dirty="0" smtClean="0">
                <a:solidFill>
                  <a:srgbClr val="FFCC00"/>
                </a:solidFill>
              </a:rPr>
              <a:t> </a:t>
            </a:r>
            <a:r>
              <a:rPr lang="en-US" altLang="en-US" sz="1800" dirty="0" smtClean="0">
                <a:solidFill>
                  <a:srgbClr val="FFCC00"/>
                </a:solidFill>
              </a:rPr>
              <a:t>(e.g., JEE Alliance, Global Partnership)</a:t>
            </a:r>
            <a:endParaRPr lang="en-US" altLang="en-US" sz="1800" dirty="0">
              <a:solidFill>
                <a:srgbClr val="FFCC00"/>
              </a:solidFill>
            </a:endParaRPr>
          </a:p>
          <a:p>
            <a:pPr eaLnBrk="1" hangingPunct="1"/>
            <a:endParaRPr lang="en-US" altLang="en-US" sz="1000" dirty="0" smtClean="0"/>
          </a:p>
          <a:p>
            <a:pPr eaLnBrk="1" hangingPunct="1"/>
            <a:r>
              <a:rPr lang="en-US" altLang="en-US" sz="2200" dirty="0" smtClean="0"/>
              <a:t>Strategic Objectives:</a:t>
            </a:r>
            <a:endParaRPr lang="en-US" altLang="en-US" sz="2200" dirty="0"/>
          </a:p>
          <a:p>
            <a:pPr lvl="1" eaLnBrk="1" hangingPunct="1"/>
            <a:r>
              <a:rPr lang="en-US" altLang="en-US" sz="1800" dirty="0" smtClean="0">
                <a:solidFill>
                  <a:srgbClr val="FFCC00"/>
                </a:solidFill>
              </a:rPr>
              <a:t>Promoting </a:t>
            </a:r>
            <a:r>
              <a:rPr lang="en-US" altLang="en-US" sz="1800" dirty="0">
                <a:solidFill>
                  <a:srgbClr val="FFCC00"/>
                </a:solidFill>
              </a:rPr>
              <a:t>and supporting </a:t>
            </a:r>
            <a:r>
              <a:rPr lang="en-US" altLang="en-US" sz="1800" u="sng" dirty="0">
                <a:solidFill>
                  <a:srgbClr val="FFCC00"/>
                </a:solidFill>
              </a:rPr>
              <a:t>health security at the country level</a:t>
            </a:r>
          </a:p>
          <a:p>
            <a:pPr lvl="1" eaLnBrk="1" hangingPunct="1"/>
            <a:r>
              <a:rPr lang="en-US" altLang="en-US" sz="1800" u="sng" dirty="0">
                <a:solidFill>
                  <a:srgbClr val="FFCC00"/>
                </a:solidFill>
              </a:rPr>
              <a:t>Developing tools and sharing lessons learned </a:t>
            </a:r>
            <a:r>
              <a:rPr lang="en-US" altLang="en-US" sz="1800" dirty="0">
                <a:solidFill>
                  <a:srgbClr val="FFCC00"/>
                </a:solidFill>
              </a:rPr>
              <a:t>to strengthen country health security capacities</a:t>
            </a:r>
          </a:p>
          <a:p>
            <a:pPr lvl="1" eaLnBrk="1" hangingPunct="1"/>
            <a:r>
              <a:rPr lang="en-US" altLang="en-US" sz="1800" dirty="0" smtClean="0">
                <a:solidFill>
                  <a:srgbClr val="FFCC00"/>
                </a:solidFill>
              </a:rPr>
              <a:t>Promoting </a:t>
            </a:r>
            <a:r>
              <a:rPr lang="en-US" altLang="en-US" sz="1800" dirty="0">
                <a:solidFill>
                  <a:srgbClr val="FFCC00"/>
                </a:solidFill>
              </a:rPr>
              <a:t>a </a:t>
            </a:r>
            <a:r>
              <a:rPr lang="en-US" altLang="en-US" sz="1800" u="sng" dirty="0">
                <a:solidFill>
                  <a:srgbClr val="FFCC00"/>
                </a:solidFill>
              </a:rPr>
              <a:t>multi-sectoral and multi-stakeholder approach</a:t>
            </a:r>
            <a:r>
              <a:rPr lang="en-US" altLang="en-US" sz="1800" b="1" dirty="0">
                <a:solidFill>
                  <a:srgbClr val="FFCC00"/>
                </a:solidFill>
              </a:rPr>
              <a:t> </a:t>
            </a:r>
            <a:r>
              <a:rPr lang="en-US" altLang="en-US" sz="1800" dirty="0">
                <a:solidFill>
                  <a:srgbClr val="FFCC00"/>
                </a:solidFill>
              </a:rPr>
              <a:t>to health security</a:t>
            </a:r>
          </a:p>
          <a:p>
            <a:pPr lvl="1" eaLnBrk="1" hangingPunct="1"/>
            <a:r>
              <a:rPr lang="en-US" altLang="en-US" sz="1800" dirty="0" smtClean="0">
                <a:solidFill>
                  <a:srgbClr val="FFCC00"/>
                </a:solidFill>
              </a:rPr>
              <a:t>Increasing </a:t>
            </a:r>
            <a:r>
              <a:rPr lang="en-US" altLang="en-US" sz="1800" dirty="0">
                <a:solidFill>
                  <a:srgbClr val="FFCC00"/>
                </a:solidFill>
              </a:rPr>
              <a:t>domestic and international partner </a:t>
            </a:r>
            <a:r>
              <a:rPr lang="en-US" altLang="en-US" sz="1800" u="sng" dirty="0">
                <a:solidFill>
                  <a:srgbClr val="FFCC00"/>
                </a:solidFill>
              </a:rPr>
              <a:t>financial support </a:t>
            </a:r>
            <a:r>
              <a:rPr lang="en-US" altLang="en-US" sz="1800" dirty="0">
                <a:solidFill>
                  <a:srgbClr val="FFCC00"/>
                </a:solidFill>
              </a:rPr>
              <a:t>for health security</a:t>
            </a:r>
          </a:p>
          <a:p>
            <a:pPr lvl="1" eaLnBrk="1" hangingPunct="1"/>
            <a:r>
              <a:rPr lang="en-US" altLang="en-US" sz="1800" dirty="0" smtClean="0">
                <a:solidFill>
                  <a:srgbClr val="FFCC00"/>
                </a:solidFill>
              </a:rPr>
              <a:t>Strengthening </a:t>
            </a:r>
            <a:r>
              <a:rPr lang="en-US" altLang="en-US" sz="1800" u="sng" dirty="0">
                <a:solidFill>
                  <a:srgbClr val="FFCC00"/>
                </a:solidFill>
              </a:rPr>
              <a:t>accountability</a:t>
            </a:r>
            <a:r>
              <a:rPr lang="en-US" altLang="en-US" sz="1800" b="1" dirty="0">
                <a:solidFill>
                  <a:srgbClr val="FFCC00"/>
                </a:solidFill>
              </a:rPr>
              <a:t> </a:t>
            </a:r>
            <a:r>
              <a:rPr lang="en-US" altLang="en-US" sz="1800" dirty="0" smtClean="0">
                <a:solidFill>
                  <a:srgbClr val="FFCC00"/>
                </a:solidFill>
              </a:rPr>
              <a:t>for </a:t>
            </a:r>
            <a:r>
              <a:rPr lang="en-US" altLang="en-US" sz="1800" dirty="0">
                <a:solidFill>
                  <a:srgbClr val="FFCC00"/>
                </a:solidFill>
              </a:rPr>
              <a:t>global health </a:t>
            </a:r>
            <a:r>
              <a:rPr lang="en-US" altLang="en-US" sz="1800" dirty="0" smtClean="0">
                <a:solidFill>
                  <a:srgbClr val="FFCC00"/>
                </a:solidFill>
              </a:rPr>
              <a:t>security</a:t>
            </a:r>
          </a:p>
        </p:txBody>
      </p:sp>
    </p:spTree>
    <p:extLst>
      <p:ext uri="{BB962C8B-B14F-4D97-AF65-F5344CB8AC3E}">
        <p14:creationId xmlns:p14="http://schemas.microsoft.com/office/powerpoint/2010/main" val="373271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/>
              <a:t>Next Steps</a:t>
            </a:r>
            <a:endParaRPr lang="en-US" altLang="en-US" sz="3600" dirty="0" smtClean="0">
              <a:solidFill>
                <a:srgbClr val="FF0000"/>
              </a:solidFill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153400" cy="5410200"/>
          </a:xfrm>
        </p:spPr>
        <p:txBody>
          <a:bodyPr/>
          <a:lstStyle/>
          <a:p>
            <a:pPr eaLnBrk="1" hangingPunct="1">
              <a:spcAft>
                <a:spcPts val="0"/>
              </a:spcAft>
              <a:tabLst>
                <a:tab pos="914400" algn="l"/>
              </a:tabLst>
            </a:pPr>
            <a:r>
              <a:rPr lang="en-US" altLang="en-US" sz="2200" u="sng" dirty="0"/>
              <a:t>March-April </a:t>
            </a:r>
          </a:p>
          <a:p>
            <a:pPr lvl="1" eaLnBrk="1" hangingPunct="1">
              <a:spcAft>
                <a:spcPts val="300"/>
              </a:spcAft>
              <a:tabLst>
                <a:tab pos="914400" algn="l"/>
              </a:tabLst>
            </a:pPr>
            <a:r>
              <a:rPr lang="en-US" altLang="en-US" sz="1800" dirty="0" smtClean="0"/>
              <a:t>GHSA partners join virtual Town Hall meetings (March 20-27)</a:t>
            </a:r>
          </a:p>
          <a:p>
            <a:pPr lvl="1" eaLnBrk="1" hangingPunct="1">
              <a:spcAft>
                <a:spcPts val="300"/>
              </a:spcAft>
              <a:tabLst>
                <a:tab pos="914400" algn="l"/>
              </a:tabLst>
            </a:pPr>
            <a:r>
              <a:rPr lang="en-US" altLang="en-US" sz="1800" dirty="0" smtClean="0">
                <a:solidFill>
                  <a:srgbClr val="FFCC00"/>
                </a:solidFill>
              </a:rPr>
              <a:t>GHSA </a:t>
            </a:r>
            <a:r>
              <a:rPr lang="en-US" altLang="en-US" sz="1800" dirty="0">
                <a:solidFill>
                  <a:srgbClr val="FFCC00"/>
                </a:solidFill>
              </a:rPr>
              <a:t>partners </a:t>
            </a:r>
            <a:r>
              <a:rPr lang="en-US" altLang="en-US" sz="1800" dirty="0" smtClean="0">
                <a:solidFill>
                  <a:srgbClr val="FFCC00"/>
                </a:solidFill>
              </a:rPr>
              <a:t>provide comments on </a:t>
            </a:r>
            <a:r>
              <a:rPr lang="en-US" altLang="en-US" sz="1800" dirty="0">
                <a:solidFill>
                  <a:srgbClr val="FFCC00"/>
                </a:solidFill>
              </a:rPr>
              <a:t>GHSA 2024 Framework v1.0 </a:t>
            </a:r>
            <a:r>
              <a:rPr lang="en-US" altLang="en-US" sz="1800" dirty="0" smtClean="0">
                <a:solidFill>
                  <a:srgbClr val="FFCC00"/>
                </a:solidFill>
              </a:rPr>
              <a:t>by March 28.</a:t>
            </a:r>
          </a:p>
          <a:p>
            <a:pPr lvl="1" eaLnBrk="1" hangingPunct="1">
              <a:spcAft>
                <a:spcPts val="300"/>
              </a:spcAft>
              <a:tabLst>
                <a:tab pos="914400" algn="l"/>
              </a:tabLst>
            </a:pPr>
            <a:r>
              <a:rPr lang="en-US" altLang="en-US" sz="1800" dirty="0" smtClean="0">
                <a:solidFill>
                  <a:srgbClr val="FFCC00"/>
                </a:solidFill>
              </a:rPr>
              <a:t>Steering Group begins to draft Terms of Reference documents.</a:t>
            </a:r>
            <a:endParaRPr lang="en-US" altLang="en-US" sz="1800" dirty="0">
              <a:solidFill>
                <a:srgbClr val="FFCC00"/>
              </a:solidFill>
            </a:endParaRPr>
          </a:p>
          <a:p>
            <a:pPr eaLnBrk="1" hangingPunct="1">
              <a:spcAft>
                <a:spcPts val="0"/>
              </a:spcAft>
              <a:tabLst>
                <a:tab pos="914400" algn="l"/>
              </a:tabLst>
            </a:pPr>
            <a:r>
              <a:rPr lang="en-US" altLang="en-US" sz="2200" u="sng" dirty="0" smtClean="0"/>
              <a:t>May </a:t>
            </a:r>
            <a:endParaRPr lang="en-US" altLang="en-US" sz="2200" u="sng" dirty="0"/>
          </a:p>
          <a:p>
            <a:pPr lvl="1" eaLnBrk="1" hangingPunct="1">
              <a:spcAft>
                <a:spcPts val="300"/>
              </a:spcAft>
              <a:tabLst>
                <a:tab pos="914400" algn="l"/>
              </a:tabLst>
            </a:pPr>
            <a:r>
              <a:rPr lang="en-US" altLang="en-US" sz="1800" dirty="0">
                <a:solidFill>
                  <a:srgbClr val="FFCC00"/>
                </a:solidFill>
              </a:rPr>
              <a:t>Steering Group discussion on GHSA 2024</a:t>
            </a:r>
          </a:p>
          <a:p>
            <a:pPr eaLnBrk="1" hangingPunct="1">
              <a:spcAft>
                <a:spcPts val="0"/>
              </a:spcAft>
              <a:tabLst>
                <a:tab pos="914400" algn="l"/>
              </a:tabLst>
            </a:pPr>
            <a:r>
              <a:rPr lang="en-US" altLang="en-US" sz="2200" u="sng" dirty="0" smtClean="0"/>
              <a:t>Summer</a:t>
            </a:r>
            <a:endParaRPr lang="en-US" altLang="en-US" sz="2200" u="sng" dirty="0"/>
          </a:p>
          <a:p>
            <a:pPr lvl="1" eaLnBrk="1" hangingPunct="1">
              <a:spcAft>
                <a:spcPts val="300"/>
              </a:spcAft>
              <a:tabLst>
                <a:tab pos="914400" algn="l"/>
              </a:tabLst>
            </a:pPr>
            <a:r>
              <a:rPr lang="en-US" altLang="en-US" sz="1800" dirty="0" smtClean="0">
                <a:solidFill>
                  <a:srgbClr val="FFCC00"/>
                </a:solidFill>
              </a:rPr>
              <a:t>Steering Group continues consultations (e.g., share updated Framework and Terms of Reference, more virtual Town Hall meetings)</a:t>
            </a:r>
          </a:p>
          <a:p>
            <a:pPr lvl="1" eaLnBrk="1" hangingPunct="1">
              <a:spcAft>
                <a:spcPts val="300"/>
              </a:spcAft>
              <a:tabLst>
                <a:tab pos="914400" algn="l"/>
              </a:tabLst>
            </a:pPr>
            <a:r>
              <a:rPr lang="en-US" altLang="en-US" sz="1800" dirty="0" smtClean="0">
                <a:solidFill>
                  <a:srgbClr val="FFCC00"/>
                </a:solidFill>
              </a:rPr>
              <a:t>Steering Group works to finalize GHSA 2024 ahead of fall meetings</a:t>
            </a:r>
            <a:endParaRPr lang="en-US" altLang="en-US" sz="1800" dirty="0">
              <a:solidFill>
                <a:srgbClr val="FFC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42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914400"/>
          </a:xfrm>
        </p:spPr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10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914400"/>
          </a:xfrm>
        </p:spPr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23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3248</TotalTime>
  <Words>505</Words>
  <Application>Microsoft Office PowerPoint</Application>
  <PresentationFormat>On-screen Show (4:3)</PresentationFormat>
  <Paragraphs>78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Default Design</vt:lpstr>
      <vt:lpstr>GHSA-Wide  Virtual Town Hall Meetings</vt:lpstr>
      <vt:lpstr>PowerPoint Presentation</vt:lpstr>
      <vt:lpstr>GHSA 2024 Development Goals</vt:lpstr>
      <vt:lpstr>Approach and Milestones</vt:lpstr>
      <vt:lpstr>Draft Framework: Elements</vt:lpstr>
      <vt:lpstr>GHSA 2024: Role and Objectives</vt:lpstr>
      <vt:lpstr>Next Steps</vt:lpstr>
      <vt:lpstr>Thank You</vt:lpstr>
      <vt:lpstr>Discussion</vt:lpstr>
      <vt:lpstr>Wrap-Up</vt:lpstr>
      <vt:lpstr>Thank You</vt:lpstr>
    </vt:vector>
  </TitlesOfParts>
  <Company>Windows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GHSA Post-2018 Subgroup</dc:title>
  <dc:creator>Windows</dc:creator>
  <cp:lastModifiedBy>Windows User</cp:lastModifiedBy>
  <cp:revision>257</cp:revision>
  <cp:lastPrinted>2018-01-23T17:30:40Z</cp:lastPrinted>
  <dcterms:created xsi:type="dcterms:W3CDTF">2017-10-13T21:09:36Z</dcterms:created>
  <dcterms:modified xsi:type="dcterms:W3CDTF">2018-03-16T23:23:50Z</dcterms:modified>
</cp:coreProperties>
</file>