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0" r:id="rId1"/>
    <p:sldMasterId id="2147484713" r:id="rId2"/>
    <p:sldMasterId id="2147484279" r:id="rId3"/>
  </p:sldMasterIdLst>
  <p:notesMasterIdLst>
    <p:notesMasterId r:id="rId14"/>
  </p:notesMasterIdLst>
  <p:handoutMasterIdLst>
    <p:handoutMasterId r:id="rId15"/>
  </p:handoutMasterIdLst>
  <p:sldIdLst>
    <p:sldId id="1111" r:id="rId4"/>
    <p:sldId id="1110" r:id="rId5"/>
    <p:sldId id="1105" r:id="rId6"/>
    <p:sldId id="1102" r:id="rId7"/>
    <p:sldId id="1104" r:id="rId8"/>
    <p:sldId id="1103" r:id="rId9"/>
    <p:sldId id="1107" r:id="rId10"/>
    <p:sldId id="1106" r:id="rId11"/>
    <p:sldId id="1109" r:id="rId12"/>
    <p:sldId id="1112" r:id="rId13"/>
  </p:sldIdLst>
  <p:sldSz cx="9144000" cy="6858000" type="letter"/>
  <p:notesSz cx="9345613" cy="7045325"/>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8">
          <p15:clr>
            <a:srgbClr val="A4A3A4"/>
          </p15:clr>
        </p15:guide>
        <p15:guide id="2" pos="29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Razzolini" initials="J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999FF"/>
    <a:srgbClr val="FF6600"/>
    <a:srgbClr val="9C303F"/>
    <a:srgbClr val="6468FC"/>
    <a:srgbClr val="FF9933"/>
    <a:srgbClr val="6D4789"/>
    <a:srgbClr val="CC3300"/>
    <a:srgbClr val="3399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18" autoAdjust="0"/>
    <p:restoredTop sz="94689" autoAdjust="0"/>
  </p:normalViewPr>
  <p:slideViewPr>
    <p:cSldViewPr>
      <p:cViewPr varScale="1">
        <p:scale>
          <a:sx n="81" d="100"/>
          <a:sy n="81" d="100"/>
        </p:scale>
        <p:origin x="1973" y="62"/>
      </p:cViewPr>
      <p:guideLst>
        <p:guide orient="horz" pos="2160"/>
        <p:guide pos="2880"/>
      </p:guideLst>
    </p:cSldViewPr>
  </p:slideViewPr>
  <p:outlineViewPr>
    <p:cViewPr>
      <p:scale>
        <a:sx n="33" d="100"/>
        <a:sy n="33" d="100"/>
      </p:scale>
      <p:origin x="54" y="88224"/>
    </p:cViewPr>
  </p:outlineViewPr>
  <p:notesTextViewPr>
    <p:cViewPr>
      <p:scale>
        <a:sx n="100" d="100"/>
        <a:sy n="100" d="100"/>
      </p:scale>
      <p:origin x="0" y="0"/>
    </p:cViewPr>
  </p:notesTextViewPr>
  <p:sorterViewPr>
    <p:cViewPr>
      <p:scale>
        <a:sx n="100" d="100"/>
        <a:sy n="100" d="100"/>
      </p:scale>
      <p:origin x="0" y="372"/>
    </p:cViewPr>
  </p:sorterViewPr>
  <p:notesViewPr>
    <p:cSldViewPr>
      <p:cViewPr varScale="1">
        <p:scale>
          <a:sx n="101" d="100"/>
          <a:sy n="101" d="100"/>
        </p:scale>
        <p:origin x="-882" y="-102"/>
      </p:cViewPr>
      <p:guideLst>
        <p:guide orient="horz" pos="2218"/>
        <p:guide pos="29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986F4-0FA0-4B61-9C14-C45C0C5B0A13}" type="doc">
      <dgm:prSet loTypeId="urn:microsoft.com/office/officeart/2005/8/layout/venn1" loCatId="relationship" qsTypeId="urn:microsoft.com/office/officeart/2005/8/quickstyle/simple1" qsCatId="simple" csTypeId="urn:microsoft.com/office/officeart/2005/8/colors/accent1_2" csCatId="accent1" phldr="1"/>
      <dgm:spPr/>
    </dgm:pt>
    <dgm:pt modelId="{1F95F46B-FA66-4A3C-B7C0-922EEE782B04}">
      <dgm:prSet phldrT="[Text]" custT="1"/>
      <dgm:spPr>
        <a:solidFill>
          <a:srgbClr val="92D050">
            <a:alpha val="50000"/>
          </a:srgbClr>
        </a:solidFill>
      </dgm:spPr>
      <dgm:t>
        <a:bodyPr/>
        <a:lstStyle/>
        <a:p>
          <a:pPr>
            <a:spcAft>
              <a:spcPts val="0"/>
            </a:spcAft>
          </a:pPr>
          <a:r>
            <a:rPr lang="en-US" sz="1200" dirty="0" smtClean="0">
              <a:latin typeface="Calibri" pitchFamily="34" charset="0"/>
            </a:rPr>
            <a:t>Program </a:t>
          </a:r>
        </a:p>
        <a:p>
          <a:pPr>
            <a:spcAft>
              <a:spcPts val="0"/>
            </a:spcAft>
          </a:pPr>
          <a:r>
            <a:rPr lang="en-US" sz="1200" dirty="0" smtClean="0">
              <a:latin typeface="Calibri" pitchFamily="34" charset="0"/>
            </a:rPr>
            <a:t>Integration</a:t>
          </a:r>
          <a:endParaRPr lang="en-US" sz="1200" dirty="0">
            <a:latin typeface="Calibri" pitchFamily="34" charset="0"/>
          </a:endParaRPr>
        </a:p>
      </dgm:t>
    </dgm:pt>
    <dgm:pt modelId="{D17C8DA4-F9E1-4F17-95E4-70BCCAC64EFE}" type="parTrans" cxnId="{53536A6B-492E-4343-8E99-B4FC054C7615}">
      <dgm:prSet/>
      <dgm:spPr/>
      <dgm:t>
        <a:bodyPr/>
        <a:lstStyle/>
        <a:p>
          <a:endParaRPr lang="en-US" sz="1600"/>
        </a:p>
      </dgm:t>
    </dgm:pt>
    <dgm:pt modelId="{99FF4B99-6F4D-4D59-95FE-C843D82EE878}" type="sibTrans" cxnId="{53536A6B-492E-4343-8E99-B4FC054C7615}">
      <dgm:prSet/>
      <dgm:spPr/>
      <dgm:t>
        <a:bodyPr/>
        <a:lstStyle/>
        <a:p>
          <a:endParaRPr lang="en-US" sz="1600"/>
        </a:p>
      </dgm:t>
    </dgm:pt>
    <dgm:pt modelId="{EF256AB0-0F7A-445F-942B-007518BAAE36}">
      <dgm:prSet phldrT="[Text]" custT="1"/>
      <dgm:spPr>
        <a:solidFill>
          <a:srgbClr val="FF66FF">
            <a:alpha val="50000"/>
          </a:srgbClr>
        </a:solidFill>
        <a:ln>
          <a:noFill/>
        </a:ln>
      </dgm:spPr>
      <dgm:t>
        <a:bodyPr/>
        <a:lstStyle/>
        <a:p>
          <a:pPr>
            <a:spcAft>
              <a:spcPts val="0"/>
            </a:spcAft>
          </a:pPr>
          <a:r>
            <a:rPr lang="en-US" sz="1200" dirty="0" smtClean="0">
              <a:latin typeface="Calibri" pitchFamily="34" charset="0"/>
            </a:rPr>
            <a:t>Laboratory</a:t>
          </a:r>
        </a:p>
        <a:p>
          <a:pPr>
            <a:spcAft>
              <a:spcPts val="0"/>
            </a:spcAft>
          </a:pPr>
          <a:r>
            <a:rPr lang="en-US" sz="1200" dirty="0" smtClean="0">
              <a:latin typeface="Calibri" pitchFamily="34" charset="0"/>
            </a:rPr>
            <a:t>A/E/C</a:t>
          </a:r>
          <a:endParaRPr lang="en-US" sz="1200" dirty="0">
            <a:latin typeface="Calibri" pitchFamily="34" charset="0"/>
          </a:endParaRPr>
        </a:p>
      </dgm:t>
    </dgm:pt>
    <dgm:pt modelId="{279C9F0E-2F70-4298-B10E-53106F1368E0}" type="parTrans" cxnId="{EBE67509-24CF-4A32-ABCD-5C07BB0EA382}">
      <dgm:prSet/>
      <dgm:spPr/>
      <dgm:t>
        <a:bodyPr/>
        <a:lstStyle/>
        <a:p>
          <a:endParaRPr lang="en-US" sz="1600"/>
        </a:p>
      </dgm:t>
    </dgm:pt>
    <dgm:pt modelId="{1380D054-4446-4D63-A4A9-3D1DDC270F8D}" type="sibTrans" cxnId="{EBE67509-24CF-4A32-ABCD-5C07BB0EA382}">
      <dgm:prSet/>
      <dgm:spPr/>
      <dgm:t>
        <a:bodyPr/>
        <a:lstStyle/>
        <a:p>
          <a:endParaRPr lang="en-US" sz="1600"/>
        </a:p>
      </dgm:t>
    </dgm:pt>
    <dgm:pt modelId="{D01032DC-02BF-44E1-800F-0746F620D894}">
      <dgm:prSet phldrT="[Text]" custT="1"/>
      <dgm:spPr>
        <a:solidFill>
          <a:srgbClr val="FFFF00">
            <a:alpha val="50000"/>
          </a:srgbClr>
        </a:solidFill>
        <a:ln>
          <a:noFill/>
        </a:ln>
      </dgm:spPr>
      <dgm:t>
        <a:bodyPr/>
        <a:lstStyle/>
        <a:p>
          <a:r>
            <a:rPr lang="en-US" sz="1200" dirty="0" smtClean="0">
              <a:latin typeface="Calibri" pitchFamily="34" charset="0"/>
            </a:rPr>
            <a:t>Biological and Environmental Science</a:t>
          </a:r>
          <a:endParaRPr lang="en-US" sz="1200" dirty="0">
            <a:latin typeface="Calibri" pitchFamily="34" charset="0"/>
          </a:endParaRPr>
        </a:p>
      </dgm:t>
    </dgm:pt>
    <dgm:pt modelId="{D0BD6909-4E26-4E35-96C8-9CA57D9CCA21}" type="parTrans" cxnId="{4A5B3351-CD22-4859-95B2-EC38EB3BCD8F}">
      <dgm:prSet/>
      <dgm:spPr/>
      <dgm:t>
        <a:bodyPr/>
        <a:lstStyle/>
        <a:p>
          <a:endParaRPr lang="en-US" sz="1600"/>
        </a:p>
      </dgm:t>
    </dgm:pt>
    <dgm:pt modelId="{A747A13A-ADF0-46A4-B15F-444C756BDE90}" type="sibTrans" cxnId="{4A5B3351-CD22-4859-95B2-EC38EB3BCD8F}">
      <dgm:prSet/>
      <dgm:spPr/>
      <dgm:t>
        <a:bodyPr/>
        <a:lstStyle/>
        <a:p>
          <a:endParaRPr lang="en-US" sz="1600"/>
        </a:p>
      </dgm:t>
    </dgm:pt>
    <dgm:pt modelId="{30EE45DF-2E52-4A12-9E6C-A4B183C3660A}" type="pres">
      <dgm:prSet presAssocID="{9ED986F4-0FA0-4B61-9C14-C45C0C5B0A13}" presName="compositeShape" presStyleCnt="0">
        <dgm:presLayoutVars>
          <dgm:chMax val="7"/>
          <dgm:dir/>
          <dgm:resizeHandles val="exact"/>
        </dgm:presLayoutVars>
      </dgm:prSet>
      <dgm:spPr/>
    </dgm:pt>
    <dgm:pt modelId="{3245C011-AB8A-4609-8CC2-10D15A17F96A}" type="pres">
      <dgm:prSet presAssocID="{1F95F46B-FA66-4A3C-B7C0-922EEE782B04}" presName="circ1" presStyleLbl="vennNode1" presStyleIdx="0" presStyleCnt="3"/>
      <dgm:spPr/>
      <dgm:t>
        <a:bodyPr/>
        <a:lstStyle/>
        <a:p>
          <a:endParaRPr lang="en-US"/>
        </a:p>
      </dgm:t>
    </dgm:pt>
    <dgm:pt modelId="{F2F20FDE-9D81-4F29-A78E-45DC26DCC25C}" type="pres">
      <dgm:prSet presAssocID="{1F95F46B-FA66-4A3C-B7C0-922EEE782B04}" presName="circ1Tx" presStyleLbl="revTx" presStyleIdx="0" presStyleCnt="0">
        <dgm:presLayoutVars>
          <dgm:chMax val="0"/>
          <dgm:chPref val="0"/>
          <dgm:bulletEnabled val="1"/>
        </dgm:presLayoutVars>
      </dgm:prSet>
      <dgm:spPr/>
      <dgm:t>
        <a:bodyPr/>
        <a:lstStyle/>
        <a:p>
          <a:endParaRPr lang="en-US"/>
        </a:p>
      </dgm:t>
    </dgm:pt>
    <dgm:pt modelId="{0B439C9E-E26C-47BC-98CE-9DC7C9B23373}" type="pres">
      <dgm:prSet presAssocID="{EF256AB0-0F7A-445F-942B-007518BAAE36}" presName="circ2" presStyleLbl="vennNode1" presStyleIdx="1" presStyleCnt="3" custLinFactNeighborX="-2750" custLinFactNeighborY="-4754"/>
      <dgm:spPr/>
      <dgm:t>
        <a:bodyPr/>
        <a:lstStyle/>
        <a:p>
          <a:endParaRPr lang="en-US"/>
        </a:p>
      </dgm:t>
    </dgm:pt>
    <dgm:pt modelId="{1A71D7BC-2DA7-4891-8A7E-7490C4607CAF}" type="pres">
      <dgm:prSet presAssocID="{EF256AB0-0F7A-445F-942B-007518BAAE36}" presName="circ2Tx" presStyleLbl="revTx" presStyleIdx="0" presStyleCnt="0">
        <dgm:presLayoutVars>
          <dgm:chMax val="0"/>
          <dgm:chPref val="0"/>
          <dgm:bulletEnabled val="1"/>
        </dgm:presLayoutVars>
      </dgm:prSet>
      <dgm:spPr/>
      <dgm:t>
        <a:bodyPr/>
        <a:lstStyle/>
        <a:p>
          <a:endParaRPr lang="en-US"/>
        </a:p>
      </dgm:t>
    </dgm:pt>
    <dgm:pt modelId="{DEE99480-645C-4948-926B-98ADFAAB43C4}" type="pres">
      <dgm:prSet presAssocID="{D01032DC-02BF-44E1-800F-0746F620D894}" presName="circ3" presStyleLbl="vennNode1" presStyleIdx="2" presStyleCnt="3" custLinFactNeighborY="-7225"/>
      <dgm:spPr/>
      <dgm:t>
        <a:bodyPr/>
        <a:lstStyle/>
        <a:p>
          <a:endParaRPr lang="en-US"/>
        </a:p>
      </dgm:t>
    </dgm:pt>
    <dgm:pt modelId="{21A3343A-1443-4DB4-8E43-380F57366793}" type="pres">
      <dgm:prSet presAssocID="{D01032DC-02BF-44E1-800F-0746F620D894}" presName="circ3Tx" presStyleLbl="revTx" presStyleIdx="0" presStyleCnt="0">
        <dgm:presLayoutVars>
          <dgm:chMax val="0"/>
          <dgm:chPref val="0"/>
          <dgm:bulletEnabled val="1"/>
        </dgm:presLayoutVars>
      </dgm:prSet>
      <dgm:spPr/>
      <dgm:t>
        <a:bodyPr/>
        <a:lstStyle/>
        <a:p>
          <a:endParaRPr lang="en-US"/>
        </a:p>
      </dgm:t>
    </dgm:pt>
  </dgm:ptLst>
  <dgm:cxnLst>
    <dgm:cxn modelId="{4A5B3351-CD22-4859-95B2-EC38EB3BCD8F}" srcId="{9ED986F4-0FA0-4B61-9C14-C45C0C5B0A13}" destId="{D01032DC-02BF-44E1-800F-0746F620D894}" srcOrd="2" destOrd="0" parTransId="{D0BD6909-4E26-4E35-96C8-9CA57D9CCA21}" sibTransId="{A747A13A-ADF0-46A4-B15F-444C756BDE90}"/>
    <dgm:cxn modelId="{AF416BA5-72F8-487A-AC9C-29199E245C6F}" type="presOf" srcId="{EF256AB0-0F7A-445F-942B-007518BAAE36}" destId="{1A71D7BC-2DA7-4891-8A7E-7490C4607CAF}" srcOrd="1" destOrd="0" presId="urn:microsoft.com/office/officeart/2005/8/layout/venn1"/>
    <dgm:cxn modelId="{EBE67509-24CF-4A32-ABCD-5C07BB0EA382}" srcId="{9ED986F4-0FA0-4B61-9C14-C45C0C5B0A13}" destId="{EF256AB0-0F7A-445F-942B-007518BAAE36}" srcOrd="1" destOrd="0" parTransId="{279C9F0E-2F70-4298-B10E-53106F1368E0}" sibTransId="{1380D054-4446-4D63-A4A9-3D1DDC270F8D}"/>
    <dgm:cxn modelId="{FE5D41DA-4BCB-49A9-875F-E2B70EA431D0}" type="presOf" srcId="{D01032DC-02BF-44E1-800F-0746F620D894}" destId="{21A3343A-1443-4DB4-8E43-380F57366793}" srcOrd="1" destOrd="0" presId="urn:microsoft.com/office/officeart/2005/8/layout/venn1"/>
    <dgm:cxn modelId="{2DC08D72-AFE0-4687-B5F3-59126DDEE0DA}" type="presOf" srcId="{1F95F46B-FA66-4A3C-B7C0-922EEE782B04}" destId="{3245C011-AB8A-4609-8CC2-10D15A17F96A}" srcOrd="0" destOrd="0" presId="urn:microsoft.com/office/officeart/2005/8/layout/venn1"/>
    <dgm:cxn modelId="{53536A6B-492E-4343-8E99-B4FC054C7615}" srcId="{9ED986F4-0FA0-4B61-9C14-C45C0C5B0A13}" destId="{1F95F46B-FA66-4A3C-B7C0-922EEE782B04}" srcOrd="0" destOrd="0" parTransId="{D17C8DA4-F9E1-4F17-95E4-70BCCAC64EFE}" sibTransId="{99FF4B99-6F4D-4D59-95FE-C843D82EE878}"/>
    <dgm:cxn modelId="{DF70CD96-AB89-4CB9-BCEB-A968269D6FBA}" type="presOf" srcId="{1F95F46B-FA66-4A3C-B7C0-922EEE782B04}" destId="{F2F20FDE-9D81-4F29-A78E-45DC26DCC25C}" srcOrd="1" destOrd="0" presId="urn:microsoft.com/office/officeart/2005/8/layout/venn1"/>
    <dgm:cxn modelId="{B3AEB53D-E6E6-4BF8-8DE0-3914EE31FFBF}" type="presOf" srcId="{EF256AB0-0F7A-445F-942B-007518BAAE36}" destId="{0B439C9E-E26C-47BC-98CE-9DC7C9B23373}" srcOrd="0" destOrd="0" presId="urn:microsoft.com/office/officeart/2005/8/layout/venn1"/>
    <dgm:cxn modelId="{DAAD81E6-6BE5-46DB-91EF-3084D038F7A0}" type="presOf" srcId="{D01032DC-02BF-44E1-800F-0746F620D894}" destId="{DEE99480-645C-4948-926B-98ADFAAB43C4}" srcOrd="0" destOrd="0" presId="urn:microsoft.com/office/officeart/2005/8/layout/venn1"/>
    <dgm:cxn modelId="{5A64B2F2-9443-41E5-909B-831214411053}" type="presOf" srcId="{9ED986F4-0FA0-4B61-9C14-C45C0C5B0A13}" destId="{30EE45DF-2E52-4A12-9E6C-A4B183C3660A}" srcOrd="0" destOrd="0" presId="urn:microsoft.com/office/officeart/2005/8/layout/venn1"/>
    <dgm:cxn modelId="{193771F6-7B5B-47B2-95AB-9E1129771239}" type="presParOf" srcId="{30EE45DF-2E52-4A12-9E6C-A4B183C3660A}" destId="{3245C011-AB8A-4609-8CC2-10D15A17F96A}" srcOrd="0" destOrd="0" presId="urn:microsoft.com/office/officeart/2005/8/layout/venn1"/>
    <dgm:cxn modelId="{963E9816-4EF7-4688-A6E5-A53E007E1A5C}" type="presParOf" srcId="{30EE45DF-2E52-4A12-9E6C-A4B183C3660A}" destId="{F2F20FDE-9D81-4F29-A78E-45DC26DCC25C}" srcOrd="1" destOrd="0" presId="urn:microsoft.com/office/officeart/2005/8/layout/venn1"/>
    <dgm:cxn modelId="{CF9BE7BD-0A21-44E8-82C9-E400766AF7E3}" type="presParOf" srcId="{30EE45DF-2E52-4A12-9E6C-A4B183C3660A}" destId="{0B439C9E-E26C-47BC-98CE-9DC7C9B23373}" srcOrd="2" destOrd="0" presId="urn:microsoft.com/office/officeart/2005/8/layout/venn1"/>
    <dgm:cxn modelId="{769E9B94-B879-4351-8F92-F16DCBD96031}" type="presParOf" srcId="{30EE45DF-2E52-4A12-9E6C-A4B183C3660A}" destId="{1A71D7BC-2DA7-4891-8A7E-7490C4607CAF}" srcOrd="3" destOrd="0" presId="urn:microsoft.com/office/officeart/2005/8/layout/venn1"/>
    <dgm:cxn modelId="{DF82CA92-A4B8-4BF6-A8EE-8B5902B4D7BA}" type="presParOf" srcId="{30EE45DF-2E52-4A12-9E6C-A4B183C3660A}" destId="{DEE99480-645C-4948-926B-98ADFAAB43C4}" srcOrd="4" destOrd="0" presId="urn:microsoft.com/office/officeart/2005/8/layout/venn1"/>
    <dgm:cxn modelId="{C389A3A7-DFF2-4106-94E5-620299CD7C61}" type="presParOf" srcId="{30EE45DF-2E52-4A12-9E6C-A4B183C3660A}" destId="{21A3343A-1443-4DB4-8E43-380F5736679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F9914-7BAA-4853-8FD5-F4BA1EBC13E3}" type="doc">
      <dgm:prSet loTypeId="urn:microsoft.com/office/officeart/2005/8/layout/hProcess11" loCatId="process" qsTypeId="urn:microsoft.com/office/officeart/2005/8/quickstyle/simple1" qsCatId="simple" csTypeId="urn:microsoft.com/office/officeart/2005/8/colors/accent1_2" csCatId="accent1" phldr="1"/>
      <dgm:spPr/>
    </dgm:pt>
    <dgm:pt modelId="{B31E6B27-66B2-468F-9E9C-EEDAA3CE35F3}">
      <dgm:prSet phldrT="[Text]" custT="1"/>
      <dgm:spPr/>
      <dgm:t>
        <a:bodyPr/>
        <a:lstStyle/>
        <a:p>
          <a:r>
            <a:rPr lang="en-US" sz="1400" b="1" dirty="0" smtClean="0">
              <a:latin typeface="Calibri" pitchFamily="34" charset="0"/>
            </a:rPr>
            <a:t>$4B Biological Threat Reduction Integrating Contracts Awarded by DTRA</a:t>
          </a:r>
        </a:p>
        <a:p>
          <a:r>
            <a:rPr lang="en-US" sz="1400" b="1" dirty="0" smtClean="0">
              <a:latin typeface="Calibri" pitchFamily="34" charset="0"/>
            </a:rPr>
            <a:t>(2008)</a:t>
          </a:r>
          <a:endParaRPr lang="en-US" sz="1400" b="1" dirty="0">
            <a:latin typeface="Calibri" pitchFamily="34" charset="0"/>
          </a:endParaRPr>
        </a:p>
      </dgm:t>
    </dgm:pt>
    <dgm:pt modelId="{671D7B33-55F4-4EBA-85E8-0616DAC2F6E1}" type="parTrans" cxnId="{0CD11E3E-E276-49E1-8A51-B359B252B3ED}">
      <dgm:prSet/>
      <dgm:spPr/>
      <dgm:t>
        <a:bodyPr/>
        <a:lstStyle/>
        <a:p>
          <a:endParaRPr lang="en-US">
            <a:latin typeface="Calibri" pitchFamily="34" charset="0"/>
          </a:endParaRPr>
        </a:p>
      </dgm:t>
    </dgm:pt>
    <dgm:pt modelId="{05D88894-4935-414C-94BD-A46B412EC4E3}" type="sibTrans" cxnId="{0CD11E3E-E276-49E1-8A51-B359B252B3ED}">
      <dgm:prSet/>
      <dgm:spPr/>
      <dgm:t>
        <a:bodyPr/>
        <a:lstStyle/>
        <a:p>
          <a:endParaRPr lang="en-US">
            <a:latin typeface="Calibri" pitchFamily="34" charset="0"/>
          </a:endParaRPr>
        </a:p>
      </dgm:t>
    </dgm:pt>
    <dgm:pt modelId="{F6D8B753-A50C-4FC4-981F-7987A283AF56}">
      <dgm:prSet phldrT="[Text]" custT="1"/>
      <dgm:spPr/>
      <dgm:t>
        <a:bodyPr/>
        <a:lstStyle/>
        <a:p>
          <a:r>
            <a:rPr lang="en-US" sz="1400" b="1" dirty="0" smtClean="0">
              <a:latin typeface="Calibri" pitchFamily="34" charset="0"/>
            </a:rPr>
            <a:t>CH2M HILL Wins Armenia, Tanzania </a:t>
          </a:r>
        </a:p>
        <a:p>
          <a:r>
            <a:rPr lang="en-US" sz="1400" b="1" dirty="0" smtClean="0">
              <a:latin typeface="Calibri" pitchFamily="34" charset="0"/>
            </a:rPr>
            <a:t>(2012)</a:t>
          </a:r>
          <a:endParaRPr lang="en-US" sz="1400" b="1" dirty="0">
            <a:latin typeface="Calibri" pitchFamily="34" charset="0"/>
          </a:endParaRPr>
        </a:p>
      </dgm:t>
    </dgm:pt>
    <dgm:pt modelId="{1E8053E9-6FA7-4581-BE93-F42D521F0068}" type="parTrans" cxnId="{38BBB85B-7900-4870-82F6-F864A194E2C2}">
      <dgm:prSet/>
      <dgm:spPr/>
      <dgm:t>
        <a:bodyPr/>
        <a:lstStyle/>
        <a:p>
          <a:endParaRPr lang="en-US">
            <a:latin typeface="Calibri" pitchFamily="34" charset="0"/>
          </a:endParaRPr>
        </a:p>
      </dgm:t>
    </dgm:pt>
    <dgm:pt modelId="{8746658A-4F3D-456B-9363-CC51EC8B47AD}" type="sibTrans" cxnId="{38BBB85B-7900-4870-82F6-F864A194E2C2}">
      <dgm:prSet/>
      <dgm:spPr/>
      <dgm:t>
        <a:bodyPr/>
        <a:lstStyle/>
        <a:p>
          <a:endParaRPr lang="en-US">
            <a:latin typeface="Calibri" pitchFamily="34" charset="0"/>
          </a:endParaRPr>
        </a:p>
      </dgm:t>
    </dgm:pt>
    <dgm:pt modelId="{8C82CBA0-DBD7-47A5-A538-DD9C7D5667EE}">
      <dgm:prSet phldrT="[Text]" custT="1"/>
      <dgm:spPr/>
      <dgm:t>
        <a:bodyPr/>
        <a:lstStyle/>
        <a:p>
          <a:r>
            <a:rPr lang="en-US" sz="1400" b="1" dirty="0" smtClean="0">
              <a:latin typeface="Calibri" pitchFamily="34" charset="0"/>
            </a:rPr>
            <a:t>CH2M HILL Wins Vietnam, Cambodia and Laos </a:t>
          </a:r>
        </a:p>
        <a:p>
          <a:r>
            <a:rPr lang="en-US" sz="1400" b="1" dirty="0" smtClean="0">
              <a:latin typeface="Calibri" pitchFamily="34" charset="0"/>
            </a:rPr>
            <a:t>(2013)</a:t>
          </a:r>
          <a:endParaRPr lang="en-US" sz="1400" b="1" dirty="0">
            <a:latin typeface="Calibri" pitchFamily="34" charset="0"/>
          </a:endParaRPr>
        </a:p>
      </dgm:t>
    </dgm:pt>
    <dgm:pt modelId="{CC4871C4-CB24-4A3E-A846-24952887C87D}" type="parTrans" cxnId="{2E0B5647-1ABF-4734-84EF-F262190D3F9D}">
      <dgm:prSet/>
      <dgm:spPr/>
      <dgm:t>
        <a:bodyPr/>
        <a:lstStyle/>
        <a:p>
          <a:endParaRPr lang="en-US">
            <a:latin typeface="Calibri" pitchFamily="34" charset="0"/>
          </a:endParaRPr>
        </a:p>
      </dgm:t>
    </dgm:pt>
    <dgm:pt modelId="{B1513FAA-5FB5-4BC1-80B6-7BE3A5B1CF19}" type="sibTrans" cxnId="{2E0B5647-1ABF-4734-84EF-F262190D3F9D}">
      <dgm:prSet/>
      <dgm:spPr/>
      <dgm:t>
        <a:bodyPr/>
        <a:lstStyle/>
        <a:p>
          <a:endParaRPr lang="en-US">
            <a:latin typeface="Calibri" pitchFamily="34" charset="0"/>
          </a:endParaRPr>
        </a:p>
      </dgm:t>
    </dgm:pt>
    <dgm:pt modelId="{FD072077-8EF4-4E63-A5CF-1575676ABC6D}">
      <dgm:prSet phldrT="[Text]" custT="1"/>
      <dgm:spPr/>
      <dgm:t>
        <a:bodyPr/>
        <a:lstStyle/>
        <a:p>
          <a:r>
            <a:rPr lang="en-US" sz="1400" b="1" dirty="0" smtClean="0">
              <a:latin typeface="Calibri" pitchFamily="34" charset="0"/>
            </a:rPr>
            <a:t>CH2M HILL wins Georgia and transitions program  from Bechtel</a:t>
          </a:r>
        </a:p>
        <a:p>
          <a:r>
            <a:rPr lang="en-US" sz="1400" b="1" dirty="0" smtClean="0">
              <a:latin typeface="Calibri" pitchFamily="34" charset="0"/>
            </a:rPr>
            <a:t>(2010)</a:t>
          </a:r>
          <a:endParaRPr lang="en-US" sz="1400" b="1" dirty="0">
            <a:latin typeface="Calibri" pitchFamily="34" charset="0"/>
          </a:endParaRPr>
        </a:p>
      </dgm:t>
    </dgm:pt>
    <dgm:pt modelId="{F5FEC66F-771C-42B5-A5B9-892EEB9E089E}" type="parTrans" cxnId="{623F81ED-2AAE-41A4-8EC1-E08925FF5AC7}">
      <dgm:prSet/>
      <dgm:spPr/>
      <dgm:t>
        <a:bodyPr/>
        <a:lstStyle/>
        <a:p>
          <a:endParaRPr lang="en-US">
            <a:latin typeface="Calibri" pitchFamily="34" charset="0"/>
          </a:endParaRPr>
        </a:p>
      </dgm:t>
    </dgm:pt>
    <dgm:pt modelId="{F14EF318-7CCE-4D6D-8988-0EB0AF09698E}" type="sibTrans" cxnId="{623F81ED-2AAE-41A4-8EC1-E08925FF5AC7}">
      <dgm:prSet/>
      <dgm:spPr/>
      <dgm:t>
        <a:bodyPr/>
        <a:lstStyle/>
        <a:p>
          <a:endParaRPr lang="en-US">
            <a:latin typeface="Calibri" pitchFamily="34" charset="0"/>
          </a:endParaRPr>
        </a:p>
      </dgm:t>
    </dgm:pt>
    <dgm:pt modelId="{F7EA1FBF-5869-4B7F-8370-F61B3D8AAD81}">
      <dgm:prSet phldrT="[Text]" custT="1"/>
      <dgm:spPr/>
      <dgm:t>
        <a:bodyPr/>
        <a:lstStyle/>
        <a:p>
          <a:r>
            <a:rPr lang="en-US" sz="1400" b="1" dirty="0" smtClean="0">
              <a:latin typeface="Calibri" pitchFamily="34" charset="0"/>
            </a:rPr>
            <a:t>CH2M HILL Wins Iraq and Afghanistan </a:t>
          </a:r>
        </a:p>
        <a:p>
          <a:r>
            <a:rPr lang="en-US" sz="1400" b="1" dirty="0" smtClean="0">
              <a:latin typeface="Calibri" pitchFamily="34" charset="0"/>
            </a:rPr>
            <a:t>(2013)</a:t>
          </a:r>
          <a:endParaRPr lang="en-US" sz="1400" b="1" dirty="0">
            <a:latin typeface="Calibri" pitchFamily="34" charset="0"/>
          </a:endParaRPr>
        </a:p>
      </dgm:t>
    </dgm:pt>
    <dgm:pt modelId="{9D00A84B-E2A1-4774-AFB9-D2DAF47A8282}" type="parTrans" cxnId="{4B285A16-B6CE-44D6-AF3F-327906317285}">
      <dgm:prSet/>
      <dgm:spPr/>
      <dgm:t>
        <a:bodyPr/>
        <a:lstStyle/>
        <a:p>
          <a:endParaRPr lang="en-US">
            <a:latin typeface="Calibri" pitchFamily="34" charset="0"/>
          </a:endParaRPr>
        </a:p>
      </dgm:t>
    </dgm:pt>
    <dgm:pt modelId="{F57B1CAD-507F-4BBC-86D7-4D5204696E1F}" type="sibTrans" cxnId="{4B285A16-B6CE-44D6-AF3F-327906317285}">
      <dgm:prSet/>
      <dgm:spPr/>
      <dgm:t>
        <a:bodyPr/>
        <a:lstStyle/>
        <a:p>
          <a:endParaRPr lang="en-US">
            <a:latin typeface="Calibri" pitchFamily="34" charset="0"/>
          </a:endParaRPr>
        </a:p>
      </dgm:t>
    </dgm:pt>
    <dgm:pt modelId="{C8D70E2F-0419-4E78-B433-B6366A07E08C}" type="pres">
      <dgm:prSet presAssocID="{A8EF9914-7BAA-4853-8FD5-F4BA1EBC13E3}" presName="Name0" presStyleCnt="0">
        <dgm:presLayoutVars>
          <dgm:dir/>
          <dgm:resizeHandles val="exact"/>
        </dgm:presLayoutVars>
      </dgm:prSet>
      <dgm:spPr/>
    </dgm:pt>
    <dgm:pt modelId="{5ADEF7F5-6D01-4017-8D79-2C9146490923}" type="pres">
      <dgm:prSet presAssocID="{A8EF9914-7BAA-4853-8FD5-F4BA1EBC13E3}" presName="arrow" presStyleLbl="bgShp" presStyleIdx="0" presStyleCnt="1" custLinFactNeighborX="1235"/>
      <dgm:spPr/>
    </dgm:pt>
    <dgm:pt modelId="{0F065C9E-0FAF-4276-99FE-D209D473B2EF}" type="pres">
      <dgm:prSet presAssocID="{A8EF9914-7BAA-4853-8FD5-F4BA1EBC13E3}" presName="points" presStyleCnt="0"/>
      <dgm:spPr/>
    </dgm:pt>
    <dgm:pt modelId="{056D841E-499D-4DE0-82FB-B58DCC235EC0}" type="pres">
      <dgm:prSet presAssocID="{B31E6B27-66B2-468F-9E9C-EEDAA3CE35F3}" presName="compositeA" presStyleCnt="0"/>
      <dgm:spPr/>
    </dgm:pt>
    <dgm:pt modelId="{9D477D99-D095-4D76-9F88-CC865DE7AA43}" type="pres">
      <dgm:prSet presAssocID="{B31E6B27-66B2-468F-9E9C-EEDAA3CE35F3}" presName="textA" presStyleLbl="revTx" presStyleIdx="0" presStyleCnt="5">
        <dgm:presLayoutVars>
          <dgm:bulletEnabled val="1"/>
        </dgm:presLayoutVars>
      </dgm:prSet>
      <dgm:spPr/>
      <dgm:t>
        <a:bodyPr/>
        <a:lstStyle/>
        <a:p>
          <a:endParaRPr lang="en-US"/>
        </a:p>
      </dgm:t>
    </dgm:pt>
    <dgm:pt modelId="{5F69D8E6-CFF2-4031-AC84-8337B3EDF98A}" type="pres">
      <dgm:prSet presAssocID="{B31E6B27-66B2-468F-9E9C-EEDAA3CE35F3}" presName="circleA" presStyleLbl="node1" presStyleIdx="0" presStyleCnt="5"/>
      <dgm:spPr/>
    </dgm:pt>
    <dgm:pt modelId="{AAD8D332-433B-4AA1-BF07-917F21A65D3C}" type="pres">
      <dgm:prSet presAssocID="{B31E6B27-66B2-468F-9E9C-EEDAA3CE35F3}" presName="spaceA" presStyleCnt="0"/>
      <dgm:spPr/>
    </dgm:pt>
    <dgm:pt modelId="{F61CFEF7-9EBF-4CEE-8757-C82F249FC992}" type="pres">
      <dgm:prSet presAssocID="{05D88894-4935-414C-94BD-A46B412EC4E3}" presName="space" presStyleCnt="0"/>
      <dgm:spPr/>
    </dgm:pt>
    <dgm:pt modelId="{68CB6987-2A87-40EB-9619-BC615FAC9DF9}" type="pres">
      <dgm:prSet presAssocID="{FD072077-8EF4-4E63-A5CF-1575676ABC6D}" presName="compositeB" presStyleCnt="0"/>
      <dgm:spPr/>
    </dgm:pt>
    <dgm:pt modelId="{A6FE0FB4-46CF-4408-B145-88FB33CDBBF7}" type="pres">
      <dgm:prSet presAssocID="{FD072077-8EF4-4E63-A5CF-1575676ABC6D}" presName="textB" presStyleLbl="revTx" presStyleIdx="1" presStyleCnt="5">
        <dgm:presLayoutVars>
          <dgm:bulletEnabled val="1"/>
        </dgm:presLayoutVars>
      </dgm:prSet>
      <dgm:spPr/>
      <dgm:t>
        <a:bodyPr/>
        <a:lstStyle/>
        <a:p>
          <a:endParaRPr lang="en-US"/>
        </a:p>
      </dgm:t>
    </dgm:pt>
    <dgm:pt modelId="{B4846914-3367-4550-A289-1AC6B1A66389}" type="pres">
      <dgm:prSet presAssocID="{FD072077-8EF4-4E63-A5CF-1575676ABC6D}" presName="circleB" presStyleLbl="node1" presStyleIdx="1" presStyleCnt="5"/>
      <dgm:spPr/>
    </dgm:pt>
    <dgm:pt modelId="{1B497373-E520-48DA-81F2-204959054387}" type="pres">
      <dgm:prSet presAssocID="{FD072077-8EF4-4E63-A5CF-1575676ABC6D}" presName="spaceB" presStyleCnt="0"/>
      <dgm:spPr/>
    </dgm:pt>
    <dgm:pt modelId="{971B6EF3-DEB6-4207-A12E-E7AABEBBFACC}" type="pres">
      <dgm:prSet presAssocID="{F14EF318-7CCE-4D6D-8988-0EB0AF09698E}" presName="space" presStyleCnt="0"/>
      <dgm:spPr/>
    </dgm:pt>
    <dgm:pt modelId="{5EECFC36-78A4-4B20-BFD0-5355B3A2FB4E}" type="pres">
      <dgm:prSet presAssocID="{F6D8B753-A50C-4FC4-981F-7987A283AF56}" presName="compositeA" presStyleCnt="0"/>
      <dgm:spPr/>
    </dgm:pt>
    <dgm:pt modelId="{B5228158-20E1-42E3-9611-54CEB92CB77C}" type="pres">
      <dgm:prSet presAssocID="{F6D8B753-A50C-4FC4-981F-7987A283AF56}" presName="textA" presStyleLbl="revTx" presStyleIdx="2" presStyleCnt="5">
        <dgm:presLayoutVars>
          <dgm:bulletEnabled val="1"/>
        </dgm:presLayoutVars>
      </dgm:prSet>
      <dgm:spPr/>
      <dgm:t>
        <a:bodyPr/>
        <a:lstStyle/>
        <a:p>
          <a:endParaRPr lang="en-US"/>
        </a:p>
      </dgm:t>
    </dgm:pt>
    <dgm:pt modelId="{2D569843-AD3A-459D-BA59-97B3B509D068}" type="pres">
      <dgm:prSet presAssocID="{F6D8B753-A50C-4FC4-981F-7987A283AF56}" presName="circleA" presStyleLbl="node1" presStyleIdx="2" presStyleCnt="5"/>
      <dgm:spPr/>
    </dgm:pt>
    <dgm:pt modelId="{97E86A64-3295-4B4C-A425-818E0B595A41}" type="pres">
      <dgm:prSet presAssocID="{F6D8B753-A50C-4FC4-981F-7987A283AF56}" presName="spaceA" presStyleCnt="0"/>
      <dgm:spPr/>
    </dgm:pt>
    <dgm:pt modelId="{2100FEEB-45CD-45A2-9D10-647C10968679}" type="pres">
      <dgm:prSet presAssocID="{8746658A-4F3D-456B-9363-CC51EC8B47AD}" presName="space" presStyleCnt="0"/>
      <dgm:spPr/>
    </dgm:pt>
    <dgm:pt modelId="{6DF6D482-4330-4F9A-9201-CB816D233536}" type="pres">
      <dgm:prSet presAssocID="{8C82CBA0-DBD7-47A5-A538-DD9C7D5667EE}" presName="compositeB" presStyleCnt="0"/>
      <dgm:spPr/>
    </dgm:pt>
    <dgm:pt modelId="{60FE1C3B-05AF-4F23-A784-BCA31CFDD23D}" type="pres">
      <dgm:prSet presAssocID="{8C82CBA0-DBD7-47A5-A538-DD9C7D5667EE}" presName="textB" presStyleLbl="revTx" presStyleIdx="3" presStyleCnt="5" custLinFactNeighborX="-1098" custLinFactNeighborY="4762">
        <dgm:presLayoutVars>
          <dgm:bulletEnabled val="1"/>
        </dgm:presLayoutVars>
      </dgm:prSet>
      <dgm:spPr/>
      <dgm:t>
        <a:bodyPr/>
        <a:lstStyle/>
        <a:p>
          <a:endParaRPr lang="en-US"/>
        </a:p>
      </dgm:t>
    </dgm:pt>
    <dgm:pt modelId="{889DC821-3A60-4E21-9E95-A3C8B979F8FA}" type="pres">
      <dgm:prSet presAssocID="{8C82CBA0-DBD7-47A5-A538-DD9C7D5667EE}" presName="circleB" presStyleLbl="node1" presStyleIdx="3" presStyleCnt="5"/>
      <dgm:spPr/>
    </dgm:pt>
    <dgm:pt modelId="{8576DB52-15F4-4169-B12E-2C7A9C7DF0DD}" type="pres">
      <dgm:prSet presAssocID="{8C82CBA0-DBD7-47A5-A538-DD9C7D5667EE}" presName="spaceB" presStyleCnt="0"/>
      <dgm:spPr/>
    </dgm:pt>
    <dgm:pt modelId="{D4DA092D-0E18-4254-9231-A5EB0442430E}" type="pres">
      <dgm:prSet presAssocID="{B1513FAA-5FB5-4BC1-80B6-7BE3A5B1CF19}" presName="space" presStyleCnt="0"/>
      <dgm:spPr/>
    </dgm:pt>
    <dgm:pt modelId="{00769560-0352-4B53-8C24-DB47A3418296}" type="pres">
      <dgm:prSet presAssocID="{F7EA1FBF-5869-4B7F-8370-F61B3D8AAD81}" presName="compositeA" presStyleCnt="0"/>
      <dgm:spPr/>
    </dgm:pt>
    <dgm:pt modelId="{ABD861B0-DFFC-4AE1-B09E-E789CA206D5C}" type="pres">
      <dgm:prSet presAssocID="{F7EA1FBF-5869-4B7F-8370-F61B3D8AAD81}" presName="textA" presStyleLbl="revTx" presStyleIdx="4" presStyleCnt="5" custScaleX="102275">
        <dgm:presLayoutVars>
          <dgm:bulletEnabled val="1"/>
        </dgm:presLayoutVars>
      </dgm:prSet>
      <dgm:spPr/>
      <dgm:t>
        <a:bodyPr/>
        <a:lstStyle/>
        <a:p>
          <a:endParaRPr lang="en-US"/>
        </a:p>
      </dgm:t>
    </dgm:pt>
    <dgm:pt modelId="{0AC0D6E6-A557-4E35-BE56-86A1B9831FBC}" type="pres">
      <dgm:prSet presAssocID="{F7EA1FBF-5869-4B7F-8370-F61B3D8AAD81}" presName="circleA" presStyleLbl="node1" presStyleIdx="4" presStyleCnt="5"/>
      <dgm:spPr/>
    </dgm:pt>
    <dgm:pt modelId="{560E6020-E877-46AC-9813-2596C500910D}" type="pres">
      <dgm:prSet presAssocID="{F7EA1FBF-5869-4B7F-8370-F61B3D8AAD81}" presName="spaceA" presStyleCnt="0"/>
      <dgm:spPr/>
    </dgm:pt>
  </dgm:ptLst>
  <dgm:cxnLst>
    <dgm:cxn modelId="{38BBB85B-7900-4870-82F6-F864A194E2C2}" srcId="{A8EF9914-7BAA-4853-8FD5-F4BA1EBC13E3}" destId="{F6D8B753-A50C-4FC4-981F-7987A283AF56}" srcOrd="2" destOrd="0" parTransId="{1E8053E9-6FA7-4581-BE93-F42D521F0068}" sibTransId="{8746658A-4F3D-456B-9363-CC51EC8B47AD}"/>
    <dgm:cxn modelId="{AC4C32AA-0763-4BC9-985F-BF8A6788C012}" type="presOf" srcId="{8C82CBA0-DBD7-47A5-A538-DD9C7D5667EE}" destId="{60FE1C3B-05AF-4F23-A784-BCA31CFDD23D}" srcOrd="0" destOrd="0" presId="urn:microsoft.com/office/officeart/2005/8/layout/hProcess11"/>
    <dgm:cxn modelId="{BBADC72A-12AA-4FE1-A032-DC295628ADC3}" type="presOf" srcId="{F7EA1FBF-5869-4B7F-8370-F61B3D8AAD81}" destId="{ABD861B0-DFFC-4AE1-B09E-E789CA206D5C}" srcOrd="0" destOrd="0" presId="urn:microsoft.com/office/officeart/2005/8/layout/hProcess11"/>
    <dgm:cxn modelId="{0CD11E3E-E276-49E1-8A51-B359B252B3ED}" srcId="{A8EF9914-7BAA-4853-8FD5-F4BA1EBC13E3}" destId="{B31E6B27-66B2-468F-9E9C-EEDAA3CE35F3}" srcOrd="0" destOrd="0" parTransId="{671D7B33-55F4-4EBA-85E8-0616DAC2F6E1}" sibTransId="{05D88894-4935-414C-94BD-A46B412EC4E3}"/>
    <dgm:cxn modelId="{360C599F-FAED-4D9F-BB4A-BF2034C0E4FD}" type="presOf" srcId="{B31E6B27-66B2-468F-9E9C-EEDAA3CE35F3}" destId="{9D477D99-D095-4D76-9F88-CC865DE7AA43}" srcOrd="0" destOrd="0" presId="urn:microsoft.com/office/officeart/2005/8/layout/hProcess11"/>
    <dgm:cxn modelId="{A7E5EFDE-B26A-4766-85A1-85F6D4DDEE47}" type="presOf" srcId="{F6D8B753-A50C-4FC4-981F-7987A283AF56}" destId="{B5228158-20E1-42E3-9611-54CEB92CB77C}" srcOrd="0" destOrd="0" presId="urn:microsoft.com/office/officeart/2005/8/layout/hProcess11"/>
    <dgm:cxn modelId="{4B285A16-B6CE-44D6-AF3F-327906317285}" srcId="{A8EF9914-7BAA-4853-8FD5-F4BA1EBC13E3}" destId="{F7EA1FBF-5869-4B7F-8370-F61B3D8AAD81}" srcOrd="4" destOrd="0" parTransId="{9D00A84B-E2A1-4774-AFB9-D2DAF47A8282}" sibTransId="{F57B1CAD-507F-4BBC-86D7-4D5204696E1F}"/>
    <dgm:cxn modelId="{0597C07D-AE4A-4E0C-8376-3D94F105B946}" type="presOf" srcId="{FD072077-8EF4-4E63-A5CF-1575676ABC6D}" destId="{A6FE0FB4-46CF-4408-B145-88FB33CDBBF7}" srcOrd="0" destOrd="0" presId="urn:microsoft.com/office/officeart/2005/8/layout/hProcess11"/>
    <dgm:cxn modelId="{B16C1036-F97E-45D6-8C85-6889501F964C}" type="presOf" srcId="{A8EF9914-7BAA-4853-8FD5-F4BA1EBC13E3}" destId="{C8D70E2F-0419-4E78-B433-B6366A07E08C}" srcOrd="0" destOrd="0" presId="urn:microsoft.com/office/officeart/2005/8/layout/hProcess11"/>
    <dgm:cxn modelId="{2E0B5647-1ABF-4734-84EF-F262190D3F9D}" srcId="{A8EF9914-7BAA-4853-8FD5-F4BA1EBC13E3}" destId="{8C82CBA0-DBD7-47A5-A538-DD9C7D5667EE}" srcOrd="3" destOrd="0" parTransId="{CC4871C4-CB24-4A3E-A846-24952887C87D}" sibTransId="{B1513FAA-5FB5-4BC1-80B6-7BE3A5B1CF19}"/>
    <dgm:cxn modelId="{623F81ED-2AAE-41A4-8EC1-E08925FF5AC7}" srcId="{A8EF9914-7BAA-4853-8FD5-F4BA1EBC13E3}" destId="{FD072077-8EF4-4E63-A5CF-1575676ABC6D}" srcOrd="1" destOrd="0" parTransId="{F5FEC66F-771C-42B5-A5B9-892EEB9E089E}" sibTransId="{F14EF318-7CCE-4D6D-8988-0EB0AF09698E}"/>
    <dgm:cxn modelId="{952BD018-9B74-40D9-BA72-9BAE09772641}" type="presParOf" srcId="{C8D70E2F-0419-4E78-B433-B6366A07E08C}" destId="{5ADEF7F5-6D01-4017-8D79-2C9146490923}" srcOrd="0" destOrd="0" presId="urn:microsoft.com/office/officeart/2005/8/layout/hProcess11"/>
    <dgm:cxn modelId="{FDDF2C76-787D-438B-8B14-7783E4668320}" type="presParOf" srcId="{C8D70E2F-0419-4E78-B433-B6366A07E08C}" destId="{0F065C9E-0FAF-4276-99FE-D209D473B2EF}" srcOrd="1" destOrd="0" presId="urn:microsoft.com/office/officeart/2005/8/layout/hProcess11"/>
    <dgm:cxn modelId="{6066CB81-78A7-4421-854D-3320FAB2D0A0}" type="presParOf" srcId="{0F065C9E-0FAF-4276-99FE-D209D473B2EF}" destId="{056D841E-499D-4DE0-82FB-B58DCC235EC0}" srcOrd="0" destOrd="0" presId="urn:microsoft.com/office/officeart/2005/8/layout/hProcess11"/>
    <dgm:cxn modelId="{1778EE95-4CC0-4D54-96FB-38A8A4E397F0}" type="presParOf" srcId="{056D841E-499D-4DE0-82FB-B58DCC235EC0}" destId="{9D477D99-D095-4D76-9F88-CC865DE7AA43}" srcOrd="0" destOrd="0" presId="urn:microsoft.com/office/officeart/2005/8/layout/hProcess11"/>
    <dgm:cxn modelId="{DEBF37BE-98F8-42BA-BF89-D3ED9042E48B}" type="presParOf" srcId="{056D841E-499D-4DE0-82FB-B58DCC235EC0}" destId="{5F69D8E6-CFF2-4031-AC84-8337B3EDF98A}" srcOrd="1" destOrd="0" presId="urn:microsoft.com/office/officeart/2005/8/layout/hProcess11"/>
    <dgm:cxn modelId="{A5F433EE-1926-48F9-8B73-48BCD3BB0C63}" type="presParOf" srcId="{056D841E-499D-4DE0-82FB-B58DCC235EC0}" destId="{AAD8D332-433B-4AA1-BF07-917F21A65D3C}" srcOrd="2" destOrd="0" presId="urn:microsoft.com/office/officeart/2005/8/layout/hProcess11"/>
    <dgm:cxn modelId="{8F5B72F5-3255-4848-812B-59FBE2974E3F}" type="presParOf" srcId="{0F065C9E-0FAF-4276-99FE-D209D473B2EF}" destId="{F61CFEF7-9EBF-4CEE-8757-C82F249FC992}" srcOrd="1" destOrd="0" presId="urn:microsoft.com/office/officeart/2005/8/layout/hProcess11"/>
    <dgm:cxn modelId="{9BCB2EFA-8923-40CC-9386-F1F203FB9C7A}" type="presParOf" srcId="{0F065C9E-0FAF-4276-99FE-D209D473B2EF}" destId="{68CB6987-2A87-40EB-9619-BC615FAC9DF9}" srcOrd="2" destOrd="0" presId="urn:microsoft.com/office/officeart/2005/8/layout/hProcess11"/>
    <dgm:cxn modelId="{B763469D-24F3-40A1-A355-8430FB45660F}" type="presParOf" srcId="{68CB6987-2A87-40EB-9619-BC615FAC9DF9}" destId="{A6FE0FB4-46CF-4408-B145-88FB33CDBBF7}" srcOrd="0" destOrd="0" presId="urn:microsoft.com/office/officeart/2005/8/layout/hProcess11"/>
    <dgm:cxn modelId="{1395A86D-00F7-46E8-AC8F-9A499EE90A72}" type="presParOf" srcId="{68CB6987-2A87-40EB-9619-BC615FAC9DF9}" destId="{B4846914-3367-4550-A289-1AC6B1A66389}" srcOrd="1" destOrd="0" presId="urn:microsoft.com/office/officeart/2005/8/layout/hProcess11"/>
    <dgm:cxn modelId="{3C950046-6688-4D20-9804-1A6AA50F3DB7}" type="presParOf" srcId="{68CB6987-2A87-40EB-9619-BC615FAC9DF9}" destId="{1B497373-E520-48DA-81F2-204959054387}" srcOrd="2" destOrd="0" presId="urn:microsoft.com/office/officeart/2005/8/layout/hProcess11"/>
    <dgm:cxn modelId="{8C4ACC27-AD04-46EC-A663-37C49EDB0F6D}" type="presParOf" srcId="{0F065C9E-0FAF-4276-99FE-D209D473B2EF}" destId="{971B6EF3-DEB6-4207-A12E-E7AABEBBFACC}" srcOrd="3" destOrd="0" presId="urn:microsoft.com/office/officeart/2005/8/layout/hProcess11"/>
    <dgm:cxn modelId="{30D9423C-337B-451C-B9A1-0EE6FFFDCCA9}" type="presParOf" srcId="{0F065C9E-0FAF-4276-99FE-D209D473B2EF}" destId="{5EECFC36-78A4-4B20-BFD0-5355B3A2FB4E}" srcOrd="4" destOrd="0" presId="urn:microsoft.com/office/officeart/2005/8/layout/hProcess11"/>
    <dgm:cxn modelId="{2E303617-B276-4188-A5E9-E65B1A3B531E}" type="presParOf" srcId="{5EECFC36-78A4-4B20-BFD0-5355B3A2FB4E}" destId="{B5228158-20E1-42E3-9611-54CEB92CB77C}" srcOrd="0" destOrd="0" presId="urn:microsoft.com/office/officeart/2005/8/layout/hProcess11"/>
    <dgm:cxn modelId="{23F70537-4D7A-4899-8925-ABBFBE851EF9}" type="presParOf" srcId="{5EECFC36-78A4-4B20-BFD0-5355B3A2FB4E}" destId="{2D569843-AD3A-459D-BA59-97B3B509D068}" srcOrd="1" destOrd="0" presId="urn:microsoft.com/office/officeart/2005/8/layout/hProcess11"/>
    <dgm:cxn modelId="{1E9B1A49-2261-4612-AF43-C0D2412BF401}" type="presParOf" srcId="{5EECFC36-78A4-4B20-BFD0-5355B3A2FB4E}" destId="{97E86A64-3295-4B4C-A425-818E0B595A41}" srcOrd="2" destOrd="0" presId="urn:microsoft.com/office/officeart/2005/8/layout/hProcess11"/>
    <dgm:cxn modelId="{4EE5B5E2-8D36-4380-9E26-350F50F5BC3D}" type="presParOf" srcId="{0F065C9E-0FAF-4276-99FE-D209D473B2EF}" destId="{2100FEEB-45CD-45A2-9D10-647C10968679}" srcOrd="5" destOrd="0" presId="urn:microsoft.com/office/officeart/2005/8/layout/hProcess11"/>
    <dgm:cxn modelId="{A10A6D86-6B7B-4C53-BC3A-171E825B9CDB}" type="presParOf" srcId="{0F065C9E-0FAF-4276-99FE-D209D473B2EF}" destId="{6DF6D482-4330-4F9A-9201-CB816D233536}" srcOrd="6" destOrd="0" presId="urn:microsoft.com/office/officeart/2005/8/layout/hProcess11"/>
    <dgm:cxn modelId="{84ABFA67-2408-422F-8C45-F51F14F42288}" type="presParOf" srcId="{6DF6D482-4330-4F9A-9201-CB816D233536}" destId="{60FE1C3B-05AF-4F23-A784-BCA31CFDD23D}" srcOrd="0" destOrd="0" presId="urn:microsoft.com/office/officeart/2005/8/layout/hProcess11"/>
    <dgm:cxn modelId="{A51E879C-F3A2-461C-A1BF-D1F0246A09EB}" type="presParOf" srcId="{6DF6D482-4330-4F9A-9201-CB816D233536}" destId="{889DC821-3A60-4E21-9E95-A3C8B979F8FA}" srcOrd="1" destOrd="0" presId="urn:microsoft.com/office/officeart/2005/8/layout/hProcess11"/>
    <dgm:cxn modelId="{D03BCAA5-03EB-423E-9C6C-7B37E864EC7B}" type="presParOf" srcId="{6DF6D482-4330-4F9A-9201-CB816D233536}" destId="{8576DB52-15F4-4169-B12E-2C7A9C7DF0DD}" srcOrd="2" destOrd="0" presId="urn:microsoft.com/office/officeart/2005/8/layout/hProcess11"/>
    <dgm:cxn modelId="{253DB279-AE38-4BDB-BE92-6199C00C6AC3}" type="presParOf" srcId="{0F065C9E-0FAF-4276-99FE-D209D473B2EF}" destId="{D4DA092D-0E18-4254-9231-A5EB0442430E}" srcOrd="7" destOrd="0" presId="urn:microsoft.com/office/officeart/2005/8/layout/hProcess11"/>
    <dgm:cxn modelId="{6D46DAA0-B6E4-46CB-8A13-9FABABC24D5E}" type="presParOf" srcId="{0F065C9E-0FAF-4276-99FE-D209D473B2EF}" destId="{00769560-0352-4B53-8C24-DB47A3418296}" srcOrd="8" destOrd="0" presId="urn:microsoft.com/office/officeart/2005/8/layout/hProcess11"/>
    <dgm:cxn modelId="{D66CD87A-70E9-4DEF-B2AC-2883470A0DDA}" type="presParOf" srcId="{00769560-0352-4B53-8C24-DB47A3418296}" destId="{ABD861B0-DFFC-4AE1-B09E-E789CA206D5C}" srcOrd="0" destOrd="0" presId="urn:microsoft.com/office/officeart/2005/8/layout/hProcess11"/>
    <dgm:cxn modelId="{B9A07015-3431-4439-9296-AB9BD8046ED0}" type="presParOf" srcId="{00769560-0352-4B53-8C24-DB47A3418296}" destId="{0AC0D6E6-A557-4E35-BE56-86A1B9831FBC}" srcOrd="1" destOrd="0" presId="urn:microsoft.com/office/officeart/2005/8/layout/hProcess11"/>
    <dgm:cxn modelId="{2E2874AA-01EF-4E67-95E3-8403B7017577}" type="presParOf" srcId="{00769560-0352-4B53-8C24-DB47A3418296}" destId="{560E6020-E877-46AC-9813-2596C500910D}"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81A36-B2D3-4A7F-8F6C-8D5BE315AD8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6005107-9AE4-418A-A400-062FD0773642}">
      <dgm:prSet phldrT="[Text]" custT="1"/>
      <dgm:spPr>
        <a:solidFill>
          <a:srgbClr val="FFC000"/>
        </a:solidFill>
      </dgm:spPr>
      <dgm:t>
        <a:bodyPr/>
        <a:lstStyle/>
        <a:p>
          <a:r>
            <a:rPr lang="en-US" sz="1400" dirty="0" smtClean="0">
              <a:solidFill>
                <a:schemeClr val="tx1"/>
              </a:solidFill>
              <a:latin typeface="Calibri" pitchFamily="34" charset="0"/>
            </a:rPr>
            <a:t>Constant Wind – Unanticipated Effect on HVAC Balance</a:t>
          </a:r>
          <a:endParaRPr lang="en-US" sz="1400" dirty="0">
            <a:solidFill>
              <a:schemeClr val="tx1"/>
            </a:solidFill>
            <a:latin typeface="Calibri" pitchFamily="34" charset="0"/>
          </a:endParaRPr>
        </a:p>
      </dgm:t>
    </dgm:pt>
    <dgm:pt modelId="{DBE49E5E-70A5-4F2E-AA1E-48E116BBD081}" type="parTrans" cxnId="{C6A4712B-B90C-47D9-BD2F-06FA692849F0}">
      <dgm:prSet/>
      <dgm:spPr/>
      <dgm:t>
        <a:bodyPr/>
        <a:lstStyle/>
        <a:p>
          <a:endParaRPr lang="en-US"/>
        </a:p>
      </dgm:t>
    </dgm:pt>
    <dgm:pt modelId="{072A009C-11C7-4509-A5C8-CD589DC5896C}" type="sibTrans" cxnId="{C6A4712B-B90C-47D9-BD2F-06FA692849F0}">
      <dgm:prSet/>
      <dgm:spPr/>
      <dgm:t>
        <a:bodyPr/>
        <a:lstStyle/>
        <a:p>
          <a:endParaRPr lang="en-US"/>
        </a:p>
      </dgm:t>
    </dgm:pt>
    <dgm:pt modelId="{1B3D5995-69F7-4F4B-B99E-8AB2970C7A65}">
      <dgm:prSet/>
      <dgm:spPr>
        <a:solidFill>
          <a:srgbClr val="FFFF00"/>
        </a:solidFill>
      </dgm:spPr>
      <dgm:t>
        <a:bodyPr/>
        <a:lstStyle/>
        <a:p>
          <a:r>
            <a:rPr lang="en-US" dirty="0" smtClean="0">
              <a:solidFill>
                <a:schemeClr val="tx1"/>
              </a:solidFill>
              <a:latin typeface="Calibri" pitchFamily="34" charset="0"/>
            </a:rPr>
            <a:t>CH2M HILL’s Peter Cook focused on unprotected vent and found a solution</a:t>
          </a:r>
          <a:endParaRPr lang="en-US" dirty="0">
            <a:solidFill>
              <a:schemeClr val="tx1"/>
            </a:solidFill>
            <a:latin typeface="Calibri" pitchFamily="34" charset="0"/>
          </a:endParaRPr>
        </a:p>
      </dgm:t>
    </dgm:pt>
    <dgm:pt modelId="{CF295152-F57D-4B4B-B30A-42F192D72BC9}" type="parTrans" cxnId="{D0C9FB06-D7CA-428F-A789-0214D432ECF3}">
      <dgm:prSet/>
      <dgm:spPr/>
      <dgm:t>
        <a:bodyPr/>
        <a:lstStyle/>
        <a:p>
          <a:endParaRPr lang="en-US"/>
        </a:p>
      </dgm:t>
    </dgm:pt>
    <dgm:pt modelId="{C913B2FB-8EB3-4FED-A2C9-E39E3179B75C}" type="sibTrans" cxnId="{D0C9FB06-D7CA-428F-A789-0214D432ECF3}">
      <dgm:prSet/>
      <dgm:spPr/>
      <dgm:t>
        <a:bodyPr/>
        <a:lstStyle/>
        <a:p>
          <a:endParaRPr lang="en-US"/>
        </a:p>
      </dgm:t>
    </dgm:pt>
    <dgm:pt modelId="{4BC8FE72-613B-4DDE-9066-8FA85BC08038}">
      <dgm:prSet/>
      <dgm:spPr/>
      <dgm:t>
        <a:bodyPr/>
        <a:lstStyle/>
        <a:p>
          <a:r>
            <a:rPr lang="en-US" dirty="0" smtClean="0">
              <a:solidFill>
                <a:schemeClr val="tx1"/>
              </a:solidFill>
              <a:latin typeface="Calibri" pitchFamily="34" charset="0"/>
            </a:rPr>
            <a:t>The Result – </a:t>
          </a:r>
        </a:p>
        <a:p>
          <a:r>
            <a:rPr lang="en-US" dirty="0" smtClean="0">
              <a:solidFill>
                <a:schemeClr val="tx1"/>
              </a:solidFill>
              <a:latin typeface="Calibri" pitchFamily="34" charset="0"/>
            </a:rPr>
            <a:t>Perfect Balance!</a:t>
          </a:r>
          <a:endParaRPr lang="en-US" dirty="0">
            <a:solidFill>
              <a:schemeClr val="tx1"/>
            </a:solidFill>
            <a:latin typeface="Calibri" pitchFamily="34" charset="0"/>
          </a:endParaRPr>
        </a:p>
      </dgm:t>
    </dgm:pt>
    <dgm:pt modelId="{E4D3CC05-726D-4DDB-B878-7CF038674DBF}" type="parTrans" cxnId="{2ED6CD2D-55FA-4CC2-8CDD-C8EA223831BB}">
      <dgm:prSet/>
      <dgm:spPr/>
      <dgm:t>
        <a:bodyPr/>
        <a:lstStyle/>
        <a:p>
          <a:endParaRPr lang="en-US"/>
        </a:p>
      </dgm:t>
    </dgm:pt>
    <dgm:pt modelId="{44BF5C41-0441-4255-9FEB-7362193D1728}" type="sibTrans" cxnId="{2ED6CD2D-55FA-4CC2-8CDD-C8EA223831BB}">
      <dgm:prSet/>
      <dgm:spPr/>
      <dgm:t>
        <a:bodyPr/>
        <a:lstStyle/>
        <a:p>
          <a:endParaRPr lang="en-US"/>
        </a:p>
      </dgm:t>
    </dgm:pt>
    <dgm:pt modelId="{9E820160-D9A9-4B3D-8C44-F2E28A8EFFCB}" type="pres">
      <dgm:prSet presAssocID="{97081A36-B2D3-4A7F-8F6C-8D5BE315AD84}" presName="CompostProcess" presStyleCnt="0">
        <dgm:presLayoutVars>
          <dgm:dir/>
          <dgm:resizeHandles val="exact"/>
        </dgm:presLayoutVars>
      </dgm:prSet>
      <dgm:spPr/>
      <dgm:t>
        <a:bodyPr/>
        <a:lstStyle/>
        <a:p>
          <a:endParaRPr lang="en-US"/>
        </a:p>
      </dgm:t>
    </dgm:pt>
    <dgm:pt modelId="{507195D7-BA32-49D5-A97A-FAE81D3FC0EE}" type="pres">
      <dgm:prSet presAssocID="{97081A36-B2D3-4A7F-8F6C-8D5BE315AD84}" presName="arrow" presStyleLbl="bgShp" presStyleIdx="0" presStyleCnt="1" custLinFactNeighborY="3448"/>
      <dgm:spPr/>
    </dgm:pt>
    <dgm:pt modelId="{DC4B5821-E4E2-461E-8694-B06A4C99011C}" type="pres">
      <dgm:prSet presAssocID="{97081A36-B2D3-4A7F-8F6C-8D5BE315AD84}" presName="linearProcess" presStyleCnt="0"/>
      <dgm:spPr/>
    </dgm:pt>
    <dgm:pt modelId="{742DAF0A-5344-4477-BE15-C6889B2987BC}" type="pres">
      <dgm:prSet presAssocID="{46005107-9AE4-418A-A400-062FD0773642}" presName="textNode" presStyleLbl="node1" presStyleIdx="0" presStyleCnt="3">
        <dgm:presLayoutVars>
          <dgm:bulletEnabled val="1"/>
        </dgm:presLayoutVars>
      </dgm:prSet>
      <dgm:spPr/>
      <dgm:t>
        <a:bodyPr/>
        <a:lstStyle/>
        <a:p>
          <a:endParaRPr lang="en-US"/>
        </a:p>
      </dgm:t>
    </dgm:pt>
    <dgm:pt modelId="{DBB01E25-41AA-4662-BE95-A7F80BF2F959}" type="pres">
      <dgm:prSet presAssocID="{072A009C-11C7-4509-A5C8-CD589DC5896C}" presName="sibTrans" presStyleCnt="0"/>
      <dgm:spPr/>
    </dgm:pt>
    <dgm:pt modelId="{59A76908-EC02-470A-BA35-700954C5C569}" type="pres">
      <dgm:prSet presAssocID="{1B3D5995-69F7-4F4B-B99E-8AB2970C7A65}" presName="textNode" presStyleLbl="node1" presStyleIdx="1" presStyleCnt="3">
        <dgm:presLayoutVars>
          <dgm:bulletEnabled val="1"/>
        </dgm:presLayoutVars>
      </dgm:prSet>
      <dgm:spPr/>
      <dgm:t>
        <a:bodyPr/>
        <a:lstStyle/>
        <a:p>
          <a:endParaRPr lang="en-US"/>
        </a:p>
      </dgm:t>
    </dgm:pt>
    <dgm:pt modelId="{9CB10427-6B4E-4AA2-92B3-05534BA9B5C4}" type="pres">
      <dgm:prSet presAssocID="{C913B2FB-8EB3-4FED-A2C9-E39E3179B75C}" presName="sibTrans" presStyleCnt="0"/>
      <dgm:spPr/>
    </dgm:pt>
    <dgm:pt modelId="{05C5D256-13CE-4F23-A5EE-5DD5BE9DDF46}" type="pres">
      <dgm:prSet presAssocID="{4BC8FE72-613B-4DDE-9066-8FA85BC08038}" presName="textNode" presStyleLbl="node1" presStyleIdx="2" presStyleCnt="3">
        <dgm:presLayoutVars>
          <dgm:bulletEnabled val="1"/>
        </dgm:presLayoutVars>
      </dgm:prSet>
      <dgm:spPr/>
      <dgm:t>
        <a:bodyPr/>
        <a:lstStyle/>
        <a:p>
          <a:endParaRPr lang="en-US"/>
        </a:p>
      </dgm:t>
    </dgm:pt>
  </dgm:ptLst>
  <dgm:cxnLst>
    <dgm:cxn modelId="{F864D9A2-28DA-48E5-ACC0-7B13428BECB3}" type="presOf" srcId="{4BC8FE72-613B-4DDE-9066-8FA85BC08038}" destId="{05C5D256-13CE-4F23-A5EE-5DD5BE9DDF46}" srcOrd="0" destOrd="0" presId="urn:microsoft.com/office/officeart/2005/8/layout/hProcess9"/>
    <dgm:cxn modelId="{2ED6CD2D-55FA-4CC2-8CDD-C8EA223831BB}" srcId="{97081A36-B2D3-4A7F-8F6C-8D5BE315AD84}" destId="{4BC8FE72-613B-4DDE-9066-8FA85BC08038}" srcOrd="2" destOrd="0" parTransId="{E4D3CC05-726D-4DDB-B878-7CF038674DBF}" sibTransId="{44BF5C41-0441-4255-9FEB-7362193D1728}"/>
    <dgm:cxn modelId="{753B7608-2CA2-4C34-8884-601C1C266D0D}" type="presOf" srcId="{97081A36-B2D3-4A7F-8F6C-8D5BE315AD84}" destId="{9E820160-D9A9-4B3D-8C44-F2E28A8EFFCB}" srcOrd="0" destOrd="0" presId="urn:microsoft.com/office/officeart/2005/8/layout/hProcess9"/>
    <dgm:cxn modelId="{74230063-FBDD-4FEC-B58D-866943C1CFF5}" type="presOf" srcId="{46005107-9AE4-418A-A400-062FD0773642}" destId="{742DAF0A-5344-4477-BE15-C6889B2987BC}" srcOrd="0" destOrd="0" presId="urn:microsoft.com/office/officeart/2005/8/layout/hProcess9"/>
    <dgm:cxn modelId="{D0C9FB06-D7CA-428F-A789-0214D432ECF3}" srcId="{97081A36-B2D3-4A7F-8F6C-8D5BE315AD84}" destId="{1B3D5995-69F7-4F4B-B99E-8AB2970C7A65}" srcOrd="1" destOrd="0" parTransId="{CF295152-F57D-4B4B-B30A-42F192D72BC9}" sibTransId="{C913B2FB-8EB3-4FED-A2C9-E39E3179B75C}"/>
    <dgm:cxn modelId="{A7CADDA1-2891-4D13-93D1-BEB5143EBCCF}" type="presOf" srcId="{1B3D5995-69F7-4F4B-B99E-8AB2970C7A65}" destId="{59A76908-EC02-470A-BA35-700954C5C569}" srcOrd="0" destOrd="0" presId="urn:microsoft.com/office/officeart/2005/8/layout/hProcess9"/>
    <dgm:cxn modelId="{C6A4712B-B90C-47D9-BD2F-06FA692849F0}" srcId="{97081A36-B2D3-4A7F-8F6C-8D5BE315AD84}" destId="{46005107-9AE4-418A-A400-062FD0773642}" srcOrd="0" destOrd="0" parTransId="{DBE49E5E-70A5-4F2E-AA1E-48E116BBD081}" sibTransId="{072A009C-11C7-4509-A5C8-CD589DC5896C}"/>
    <dgm:cxn modelId="{570C4822-606A-4541-BEE5-D36E688E45F3}" type="presParOf" srcId="{9E820160-D9A9-4B3D-8C44-F2E28A8EFFCB}" destId="{507195D7-BA32-49D5-A97A-FAE81D3FC0EE}" srcOrd="0" destOrd="0" presId="urn:microsoft.com/office/officeart/2005/8/layout/hProcess9"/>
    <dgm:cxn modelId="{985D909C-9723-45D0-8908-86845027EE19}" type="presParOf" srcId="{9E820160-D9A9-4B3D-8C44-F2E28A8EFFCB}" destId="{DC4B5821-E4E2-461E-8694-B06A4C99011C}" srcOrd="1" destOrd="0" presId="urn:microsoft.com/office/officeart/2005/8/layout/hProcess9"/>
    <dgm:cxn modelId="{C6E0AF4D-9B55-4429-9EAA-0472DD533A9F}" type="presParOf" srcId="{DC4B5821-E4E2-461E-8694-B06A4C99011C}" destId="{742DAF0A-5344-4477-BE15-C6889B2987BC}" srcOrd="0" destOrd="0" presId="urn:microsoft.com/office/officeart/2005/8/layout/hProcess9"/>
    <dgm:cxn modelId="{A169DEDC-35B5-46B6-8C20-BF76BD71AB69}" type="presParOf" srcId="{DC4B5821-E4E2-461E-8694-B06A4C99011C}" destId="{DBB01E25-41AA-4662-BE95-A7F80BF2F959}" srcOrd="1" destOrd="0" presId="urn:microsoft.com/office/officeart/2005/8/layout/hProcess9"/>
    <dgm:cxn modelId="{5A8F43AA-8EE4-43EA-8E02-CE2DAD109A41}" type="presParOf" srcId="{DC4B5821-E4E2-461E-8694-B06A4C99011C}" destId="{59A76908-EC02-470A-BA35-700954C5C569}" srcOrd="2" destOrd="0" presId="urn:microsoft.com/office/officeart/2005/8/layout/hProcess9"/>
    <dgm:cxn modelId="{177932B4-613A-48BC-8524-20CE8BF3A12A}" type="presParOf" srcId="{DC4B5821-E4E2-461E-8694-B06A4C99011C}" destId="{9CB10427-6B4E-4AA2-92B3-05534BA9B5C4}" srcOrd="3" destOrd="0" presId="urn:microsoft.com/office/officeart/2005/8/layout/hProcess9"/>
    <dgm:cxn modelId="{9BA35380-13BE-446D-960A-3DDE85865213}" type="presParOf" srcId="{DC4B5821-E4E2-461E-8694-B06A4C99011C}" destId="{05C5D256-13CE-4F23-A5EE-5DD5BE9DDF4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5C011-AB8A-4609-8CC2-10D15A17F96A}">
      <dsp:nvSpPr>
        <dsp:cNvPr id="0" name=""/>
        <dsp:cNvSpPr/>
      </dsp:nvSpPr>
      <dsp:spPr>
        <a:xfrm>
          <a:off x="761999" y="33337"/>
          <a:ext cx="1600200" cy="1600200"/>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0"/>
            </a:spcAft>
          </a:pPr>
          <a:r>
            <a:rPr lang="en-US" sz="1200" kern="1200" dirty="0" smtClean="0">
              <a:latin typeface="Calibri" pitchFamily="34" charset="0"/>
            </a:rPr>
            <a:t>Program </a:t>
          </a:r>
        </a:p>
        <a:p>
          <a:pPr lvl="0" algn="ctr" defTabSz="533400">
            <a:lnSpc>
              <a:spcPct val="90000"/>
            </a:lnSpc>
            <a:spcBef>
              <a:spcPct val="0"/>
            </a:spcBef>
            <a:spcAft>
              <a:spcPts val="0"/>
            </a:spcAft>
          </a:pPr>
          <a:r>
            <a:rPr lang="en-US" sz="1200" kern="1200" dirty="0" smtClean="0">
              <a:latin typeface="Calibri" pitchFamily="34" charset="0"/>
            </a:rPr>
            <a:t>Integration</a:t>
          </a:r>
          <a:endParaRPr lang="en-US" sz="1200" kern="1200" dirty="0">
            <a:latin typeface="Calibri" pitchFamily="34" charset="0"/>
          </a:endParaRPr>
        </a:p>
      </dsp:txBody>
      <dsp:txXfrm>
        <a:off x="975359" y="313372"/>
        <a:ext cx="1173480" cy="720090"/>
      </dsp:txXfrm>
    </dsp:sp>
    <dsp:sp modelId="{0B439C9E-E26C-47BC-98CE-9DC7C9B23373}">
      <dsp:nvSpPr>
        <dsp:cNvPr id="0" name=""/>
        <dsp:cNvSpPr/>
      </dsp:nvSpPr>
      <dsp:spPr>
        <a:xfrm>
          <a:off x="1295399" y="957388"/>
          <a:ext cx="1600200" cy="1600200"/>
        </a:xfrm>
        <a:prstGeom prst="ellipse">
          <a:avLst/>
        </a:prstGeom>
        <a:solidFill>
          <a:srgbClr val="FF66FF">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0"/>
            </a:spcAft>
          </a:pPr>
          <a:r>
            <a:rPr lang="en-US" sz="1200" kern="1200" dirty="0" smtClean="0">
              <a:latin typeface="Calibri" pitchFamily="34" charset="0"/>
            </a:rPr>
            <a:t>Laboratory</a:t>
          </a:r>
        </a:p>
        <a:p>
          <a:pPr lvl="0" algn="ctr" defTabSz="533400">
            <a:lnSpc>
              <a:spcPct val="90000"/>
            </a:lnSpc>
            <a:spcBef>
              <a:spcPct val="0"/>
            </a:spcBef>
            <a:spcAft>
              <a:spcPts val="0"/>
            </a:spcAft>
          </a:pPr>
          <a:r>
            <a:rPr lang="en-US" sz="1200" kern="1200" dirty="0" smtClean="0">
              <a:latin typeface="Calibri" pitchFamily="34" charset="0"/>
            </a:rPr>
            <a:t>A/E/C</a:t>
          </a:r>
          <a:endParaRPr lang="en-US" sz="1200" kern="1200" dirty="0">
            <a:latin typeface="Calibri" pitchFamily="34" charset="0"/>
          </a:endParaRPr>
        </a:p>
      </dsp:txBody>
      <dsp:txXfrm>
        <a:off x="1784794" y="1370773"/>
        <a:ext cx="960120" cy="880110"/>
      </dsp:txXfrm>
    </dsp:sp>
    <dsp:sp modelId="{DEE99480-645C-4948-926B-98ADFAAB43C4}">
      <dsp:nvSpPr>
        <dsp:cNvPr id="0" name=""/>
        <dsp:cNvSpPr/>
      </dsp:nvSpPr>
      <dsp:spPr>
        <a:xfrm>
          <a:off x="184594" y="917848"/>
          <a:ext cx="1600200" cy="1600200"/>
        </a:xfrm>
        <a:prstGeom prst="ellipse">
          <a:avLst/>
        </a:prstGeom>
        <a:solidFill>
          <a:srgbClr val="FFFF00">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latin typeface="Calibri" pitchFamily="34" charset="0"/>
            </a:rPr>
            <a:t>Biological and Environmental Science</a:t>
          </a:r>
          <a:endParaRPr lang="en-US" sz="1200" kern="1200" dirty="0">
            <a:latin typeface="Calibri" pitchFamily="34" charset="0"/>
          </a:endParaRPr>
        </a:p>
      </dsp:txBody>
      <dsp:txXfrm>
        <a:off x="335279" y="1331233"/>
        <a:ext cx="960120" cy="880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EF7F5-6D01-4017-8D79-2C9146490923}">
      <dsp:nvSpPr>
        <dsp:cNvPr id="0" name=""/>
        <dsp:cNvSpPr/>
      </dsp:nvSpPr>
      <dsp:spPr>
        <a:xfrm>
          <a:off x="0" y="960119"/>
          <a:ext cx="6172199" cy="128015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77D99-D095-4D76-9F88-CC865DE7AA43}">
      <dsp:nvSpPr>
        <dsp:cNvPr id="0" name=""/>
        <dsp:cNvSpPr/>
      </dsp:nvSpPr>
      <dsp:spPr>
        <a:xfrm>
          <a:off x="924" y="0"/>
          <a:ext cx="1063257"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$4B Biological Threat Reduction Integrating Contracts Awarded by DTRA</a:t>
          </a:r>
        </a:p>
        <a:p>
          <a:pPr lvl="0" algn="ctr" defTabSz="622300">
            <a:lnSpc>
              <a:spcPct val="90000"/>
            </a:lnSpc>
            <a:spcBef>
              <a:spcPct val="0"/>
            </a:spcBef>
            <a:spcAft>
              <a:spcPct val="35000"/>
            </a:spcAft>
          </a:pPr>
          <a:r>
            <a:rPr lang="en-US" sz="1400" b="1" kern="1200" dirty="0" smtClean="0">
              <a:latin typeface="Calibri" pitchFamily="34" charset="0"/>
            </a:rPr>
            <a:t>(2008)</a:t>
          </a:r>
          <a:endParaRPr lang="en-US" sz="1400" b="1" kern="1200" dirty="0">
            <a:latin typeface="Calibri" pitchFamily="34" charset="0"/>
          </a:endParaRPr>
        </a:p>
      </dsp:txBody>
      <dsp:txXfrm>
        <a:off x="924" y="0"/>
        <a:ext cx="1063257" cy="1280159"/>
      </dsp:txXfrm>
    </dsp:sp>
    <dsp:sp modelId="{5F69D8E6-CFF2-4031-AC84-8337B3EDF98A}">
      <dsp:nvSpPr>
        <dsp:cNvPr id="0" name=""/>
        <dsp:cNvSpPr/>
      </dsp:nvSpPr>
      <dsp:spPr>
        <a:xfrm>
          <a:off x="372533" y="1440179"/>
          <a:ext cx="320039" cy="32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E0FB4-46CF-4408-B145-88FB33CDBBF7}">
      <dsp:nvSpPr>
        <dsp:cNvPr id="0" name=""/>
        <dsp:cNvSpPr/>
      </dsp:nvSpPr>
      <dsp:spPr>
        <a:xfrm>
          <a:off x="1117345" y="1920239"/>
          <a:ext cx="1063257"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CH2M HILL wins Georgia and transitions program  from Bechtel</a:t>
          </a:r>
        </a:p>
        <a:p>
          <a:pPr lvl="0" algn="ctr" defTabSz="622300">
            <a:lnSpc>
              <a:spcPct val="90000"/>
            </a:lnSpc>
            <a:spcBef>
              <a:spcPct val="0"/>
            </a:spcBef>
            <a:spcAft>
              <a:spcPct val="35000"/>
            </a:spcAft>
          </a:pPr>
          <a:r>
            <a:rPr lang="en-US" sz="1400" b="1" kern="1200" dirty="0" smtClean="0">
              <a:latin typeface="Calibri" pitchFamily="34" charset="0"/>
            </a:rPr>
            <a:t>(2010)</a:t>
          </a:r>
          <a:endParaRPr lang="en-US" sz="1400" b="1" kern="1200" dirty="0">
            <a:latin typeface="Calibri" pitchFamily="34" charset="0"/>
          </a:endParaRPr>
        </a:p>
      </dsp:txBody>
      <dsp:txXfrm>
        <a:off x="1117345" y="1920239"/>
        <a:ext cx="1063257" cy="1280159"/>
      </dsp:txXfrm>
    </dsp:sp>
    <dsp:sp modelId="{B4846914-3367-4550-A289-1AC6B1A66389}">
      <dsp:nvSpPr>
        <dsp:cNvPr id="0" name=""/>
        <dsp:cNvSpPr/>
      </dsp:nvSpPr>
      <dsp:spPr>
        <a:xfrm>
          <a:off x="1488954" y="1440179"/>
          <a:ext cx="320039" cy="32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28158-20E1-42E3-9611-54CEB92CB77C}">
      <dsp:nvSpPr>
        <dsp:cNvPr id="0" name=""/>
        <dsp:cNvSpPr/>
      </dsp:nvSpPr>
      <dsp:spPr>
        <a:xfrm>
          <a:off x="2233766" y="0"/>
          <a:ext cx="1063257"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CH2M HILL Wins Armenia, Tanzania </a:t>
          </a:r>
        </a:p>
        <a:p>
          <a:pPr lvl="0" algn="ctr" defTabSz="622300">
            <a:lnSpc>
              <a:spcPct val="90000"/>
            </a:lnSpc>
            <a:spcBef>
              <a:spcPct val="0"/>
            </a:spcBef>
            <a:spcAft>
              <a:spcPct val="35000"/>
            </a:spcAft>
          </a:pPr>
          <a:r>
            <a:rPr lang="en-US" sz="1400" b="1" kern="1200" dirty="0" smtClean="0">
              <a:latin typeface="Calibri" pitchFamily="34" charset="0"/>
            </a:rPr>
            <a:t>(2012)</a:t>
          </a:r>
          <a:endParaRPr lang="en-US" sz="1400" b="1" kern="1200" dirty="0">
            <a:latin typeface="Calibri" pitchFamily="34" charset="0"/>
          </a:endParaRPr>
        </a:p>
      </dsp:txBody>
      <dsp:txXfrm>
        <a:off x="2233766" y="0"/>
        <a:ext cx="1063257" cy="1280159"/>
      </dsp:txXfrm>
    </dsp:sp>
    <dsp:sp modelId="{2D569843-AD3A-459D-BA59-97B3B509D068}">
      <dsp:nvSpPr>
        <dsp:cNvPr id="0" name=""/>
        <dsp:cNvSpPr/>
      </dsp:nvSpPr>
      <dsp:spPr>
        <a:xfrm>
          <a:off x="2605375" y="1440179"/>
          <a:ext cx="320039" cy="32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E1C3B-05AF-4F23-A784-BCA31CFDD23D}">
      <dsp:nvSpPr>
        <dsp:cNvPr id="0" name=""/>
        <dsp:cNvSpPr/>
      </dsp:nvSpPr>
      <dsp:spPr>
        <a:xfrm>
          <a:off x="3338512" y="1920239"/>
          <a:ext cx="1063257"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CH2M HILL Wins Vietnam, Cambodia and Laos </a:t>
          </a:r>
        </a:p>
        <a:p>
          <a:pPr lvl="0" algn="ctr" defTabSz="622300">
            <a:lnSpc>
              <a:spcPct val="90000"/>
            </a:lnSpc>
            <a:spcBef>
              <a:spcPct val="0"/>
            </a:spcBef>
            <a:spcAft>
              <a:spcPct val="35000"/>
            </a:spcAft>
          </a:pPr>
          <a:r>
            <a:rPr lang="en-US" sz="1400" b="1" kern="1200" dirty="0" smtClean="0">
              <a:latin typeface="Calibri" pitchFamily="34" charset="0"/>
            </a:rPr>
            <a:t>(2013)</a:t>
          </a:r>
          <a:endParaRPr lang="en-US" sz="1400" b="1" kern="1200" dirty="0">
            <a:latin typeface="Calibri" pitchFamily="34" charset="0"/>
          </a:endParaRPr>
        </a:p>
      </dsp:txBody>
      <dsp:txXfrm>
        <a:off x="3338512" y="1920239"/>
        <a:ext cx="1063257" cy="1280159"/>
      </dsp:txXfrm>
    </dsp:sp>
    <dsp:sp modelId="{889DC821-3A60-4E21-9E95-A3C8B979F8FA}">
      <dsp:nvSpPr>
        <dsp:cNvPr id="0" name=""/>
        <dsp:cNvSpPr/>
      </dsp:nvSpPr>
      <dsp:spPr>
        <a:xfrm>
          <a:off x="3721796" y="1440179"/>
          <a:ext cx="320039" cy="32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861B0-DFFC-4AE1-B09E-E789CA206D5C}">
      <dsp:nvSpPr>
        <dsp:cNvPr id="0" name=""/>
        <dsp:cNvSpPr/>
      </dsp:nvSpPr>
      <dsp:spPr>
        <a:xfrm>
          <a:off x="4466608" y="0"/>
          <a:ext cx="1087447"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CH2M HILL Wins Iraq and Afghanistan </a:t>
          </a:r>
        </a:p>
        <a:p>
          <a:pPr lvl="0" algn="ctr" defTabSz="622300">
            <a:lnSpc>
              <a:spcPct val="90000"/>
            </a:lnSpc>
            <a:spcBef>
              <a:spcPct val="0"/>
            </a:spcBef>
            <a:spcAft>
              <a:spcPct val="35000"/>
            </a:spcAft>
          </a:pPr>
          <a:r>
            <a:rPr lang="en-US" sz="1400" b="1" kern="1200" dirty="0" smtClean="0">
              <a:latin typeface="Calibri" pitchFamily="34" charset="0"/>
            </a:rPr>
            <a:t>(2013)</a:t>
          </a:r>
          <a:endParaRPr lang="en-US" sz="1400" b="1" kern="1200" dirty="0">
            <a:latin typeface="Calibri" pitchFamily="34" charset="0"/>
          </a:endParaRPr>
        </a:p>
      </dsp:txBody>
      <dsp:txXfrm>
        <a:off x="4466608" y="0"/>
        <a:ext cx="1087447" cy="1280159"/>
      </dsp:txXfrm>
    </dsp:sp>
    <dsp:sp modelId="{0AC0D6E6-A557-4E35-BE56-86A1B9831FBC}">
      <dsp:nvSpPr>
        <dsp:cNvPr id="0" name=""/>
        <dsp:cNvSpPr/>
      </dsp:nvSpPr>
      <dsp:spPr>
        <a:xfrm>
          <a:off x="4850311" y="1440179"/>
          <a:ext cx="320039" cy="32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195D7-BA32-49D5-A97A-FAE81D3FC0EE}">
      <dsp:nvSpPr>
        <dsp:cNvPr id="0" name=""/>
        <dsp:cNvSpPr/>
      </dsp:nvSpPr>
      <dsp:spPr>
        <a:xfrm>
          <a:off x="462914" y="0"/>
          <a:ext cx="5246370" cy="2590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DAF0A-5344-4477-BE15-C6889B2987BC}">
      <dsp:nvSpPr>
        <dsp:cNvPr id="0" name=""/>
        <dsp:cNvSpPr/>
      </dsp:nvSpPr>
      <dsp:spPr>
        <a:xfrm>
          <a:off x="209155" y="777240"/>
          <a:ext cx="1851660" cy="103632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Constant Wind – Unanticipated Effect on HVAC Balance</a:t>
          </a:r>
          <a:endParaRPr lang="en-US" sz="1400" kern="1200" dirty="0">
            <a:solidFill>
              <a:schemeClr val="tx1"/>
            </a:solidFill>
            <a:latin typeface="Calibri" pitchFamily="34" charset="0"/>
          </a:endParaRPr>
        </a:p>
      </dsp:txBody>
      <dsp:txXfrm>
        <a:off x="259744" y="827829"/>
        <a:ext cx="1750482" cy="935142"/>
      </dsp:txXfrm>
    </dsp:sp>
    <dsp:sp modelId="{59A76908-EC02-470A-BA35-700954C5C569}">
      <dsp:nvSpPr>
        <dsp:cNvPr id="0" name=""/>
        <dsp:cNvSpPr/>
      </dsp:nvSpPr>
      <dsp:spPr>
        <a:xfrm>
          <a:off x="2160269" y="777240"/>
          <a:ext cx="1851660" cy="103632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CH2M HILL’s Peter Cook focused on unprotected vent and found a solution</a:t>
          </a:r>
          <a:endParaRPr lang="en-US" sz="1400" kern="1200" dirty="0">
            <a:solidFill>
              <a:schemeClr val="tx1"/>
            </a:solidFill>
            <a:latin typeface="Calibri" pitchFamily="34" charset="0"/>
          </a:endParaRPr>
        </a:p>
      </dsp:txBody>
      <dsp:txXfrm>
        <a:off x="2210858" y="827829"/>
        <a:ext cx="1750482" cy="935142"/>
      </dsp:txXfrm>
    </dsp:sp>
    <dsp:sp modelId="{05C5D256-13CE-4F23-A5EE-5DD5BE9DDF46}">
      <dsp:nvSpPr>
        <dsp:cNvPr id="0" name=""/>
        <dsp:cNvSpPr/>
      </dsp:nvSpPr>
      <dsp:spPr>
        <a:xfrm>
          <a:off x="4111384" y="777240"/>
          <a:ext cx="1851660" cy="1036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The Result – </a:t>
          </a:r>
        </a:p>
        <a:p>
          <a:pPr lvl="0" algn="ctr" defTabSz="622300">
            <a:lnSpc>
              <a:spcPct val="90000"/>
            </a:lnSpc>
            <a:spcBef>
              <a:spcPct val="0"/>
            </a:spcBef>
            <a:spcAft>
              <a:spcPct val="35000"/>
            </a:spcAft>
          </a:pPr>
          <a:r>
            <a:rPr lang="en-US" sz="1400" kern="1200" dirty="0" smtClean="0">
              <a:solidFill>
                <a:schemeClr val="tx1"/>
              </a:solidFill>
              <a:latin typeface="Calibri" pitchFamily="34" charset="0"/>
            </a:rPr>
            <a:t>Perfect Balance!</a:t>
          </a:r>
          <a:endParaRPr lang="en-US" sz="1400" kern="1200" dirty="0">
            <a:solidFill>
              <a:schemeClr val="tx1"/>
            </a:solidFill>
            <a:latin typeface="Calibri" pitchFamily="34" charset="0"/>
          </a:endParaRPr>
        </a:p>
      </dsp:txBody>
      <dsp:txXfrm>
        <a:off x="4161973" y="827829"/>
        <a:ext cx="1750482" cy="935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56323" name="Rectangle 3"/>
          <p:cNvSpPr>
            <a:spLocks noGrp="1" noChangeArrowheads="1"/>
          </p:cNvSpPr>
          <p:nvPr>
            <p:ph type="dt" sz="quarter" idx="1"/>
          </p:nvPr>
        </p:nvSpPr>
        <p:spPr bwMode="auto">
          <a:xfrm>
            <a:off x="5292886"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algn="r" defTabSz="942878">
              <a:defRPr sz="1200">
                <a:latin typeface="Arial" pitchFamily="34" charset="0"/>
              </a:defRPr>
            </a:lvl1pPr>
          </a:lstStyle>
          <a:p>
            <a:pPr>
              <a:defRPr/>
            </a:pPr>
            <a:endParaRPr lang="en-US" dirty="0"/>
          </a:p>
        </p:txBody>
      </p:sp>
      <p:sp>
        <p:nvSpPr>
          <p:cNvPr id="56324" name="Rectangle 4"/>
          <p:cNvSpPr>
            <a:spLocks noGrp="1" noChangeArrowheads="1"/>
          </p:cNvSpPr>
          <p:nvPr>
            <p:ph type="ftr" sz="quarter" idx="2"/>
          </p:nvPr>
        </p:nvSpPr>
        <p:spPr bwMode="auto">
          <a:xfrm>
            <a:off x="1"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56325" name="Rectangle 5"/>
          <p:cNvSpPr>
            <a:spLocks noGrp="1" noChangeArrowheads="1"/>
          </p:cNvSpPr>
          <p:nvPr>
            <p:ph type="sldNum" sz="quarter" idx="3"/>
          </p:nvPr>
        </p:nvSpPr>
        <p:spPr bwMode="auto">
          <a:xfrm>
            <a:off x="5292886"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algn="r" defTabSz="942878">
              <a:defRPr sz="1200">
                <a:latin typeface="Arial" pitchFamily="34" charset="0"/>
              </a:defRPr>
            </a:lvl1pPr>
          </a:lstStyle>
          <a:p>
            <a:pPr>
              <a:defRPr/>
            </a:pPr>
            <a:fld id="{BDA8E995-F35E-41D9-919D-BB2B69DE276C}" type="slidenum">
              <a:rPr lang="en-US"/>
              <a:pPr>
                <a:defRPr/>
              </a:pPr>
              <a:t>‹#›</a:t>
            </a:fld>
            <a:endParaRPr lang="en-US" dirty="0"/>
          </a:p>
        </p:txBody>
      </p:sp>
    </p:spTree>
    <p:extLst>
      <p:ext uri="{BB962C8B-B14F-4D97-AF65-F5344CB8AC3E}">
        <p14:creationId xmlns:p14="http://schemas.microsoft.com/office/powerpoint/2010/main" val="4249498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68611" name="Rectangle 3"/>
          <p:cNvSpPr>
            <a:spLocks noGrp="1" noChangeArrowheads="1"/>
          </p:cNvSpPr>
          <p:nvPr>
            <p:ph type="dt" idx="1"/>
          </p:nvPr>
        </p:nvSpPr>
        <p:spPr bwMode="auto">
          <a:xfrm>
            <a:off x="5292886"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algn="r" defTabSz="942878">
              <a:defRPr sz="1200">
                <a:latin typeface="Arial" pitchFamily="34" charset="0"/>
              </a:defRPr>
            </a:lvl1pPr>
          </a:lstStyle>
          <a:p>
            <a:pPr>
              <a:defRPr/>
            </a:pPr>
            <a:endParaRPr lang="en-US" dirty="0"/>
          </a:p>
        </p:txBody>
      </p:sp>
      <p:sp>
        <p:nvSpPr>
          <p:cNvPr id="237572" name="Rectangle 4"/>
          <p:cNvSpPr>
            <a:spLocks noGrp="1" noRot="1" noChangeAspect="1" noChangeArrowheads="1" noTextEdit="1"/>
          </p:cNvSpPr>
          <p:nvPr>
            <p:ph type="sldImg" idx="2"/>
          </p:nvPr>
        </p:nvSpPr>
        <p:spPr bwMode="auto">
          <a:xfrm>
            <a:off x="2914650" y="528638"/>
            <a:ext cx="3521075" cy="26416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5408" y="3345809"/>
            <a:ext cx="7474797" cy="3171359"/>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1"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68615" name="Rectangle 7"/>
          <p:cNvSpPr>
            <a:spLocks noGrp="1" noChangeArrowheads="1"/>
          </p:cNvSpPr>
          <p:nvPr>
            <p:ph type="sldNum" sz="quarter" idx="5"/>
          </p:nvPr>
        </p:nvSpPr>
        <p:spPr bwMode="auto">
          <a:xfrm>
            <a:off x="5292886"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algn="r" defTabSz="942878">
              <a:defRPr sz="1200">
                <a:latin typeface="Arial" pitchFamily="34" charset="0"/>
              </a:defRPr>
            </a:lvl1pPr>
          </a:lstStyle>
          <a:p>
            <a:pPr>
              <a:defRPr/>
            </a:pPr>
            <a:fld id="{BD07A254-1A44-4C10-A643-C98D16209219}" type="slidenum">
              <a:rPr lang="en-US"/>
              <a:pPr>
                <a:defRPr/>
              </a:pPr>
              <a:t>‹#›</a:t>
            </a:fld>
            <a:endParaRPr lang="en-US" dirty="0"/>
          </a:p>
        </p:txBody>
      </p:sp>
    </p:spTree>
    <p:extLst>
      <p:ext uri="{BB962C8B-B14F-4D97-AF65-F5344CB8AC3E}">
        <p14:creationId xmlns:p14="http://schemas.microsoft.com/office/powerpoint/2010/main" val="860424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48389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3830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42247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4080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89143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329154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 Image.TIF"/>
          <p:cNvPicPr>
            <a:picLocks noChangeAspect="1"/>
          </p:cNvPicPr>
          <p:nvPr userDrawn="1"/>
        </p:nvPicPr>
        <p:blipFill>
          <a:blip r:embed="rId2" cstate="print"/>
          <a:srcRect/>
          <a:stretch>
            <a:fillRect/>
          </a:stretch>
        </p:blipFill>
        <p:spPr bwMode="auto">
          <a:xfrm>
            <a:off x="1790700" y="5105400"/>
            <a:ext cx="5143500" cy="17145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Untitled.jpg"/>
          <p:cNvPicPr>
            <a:picLocks noChangeAspect="1"/>
          </p:cNvPicPr>
          <p:nvPr userDrawn="1"/>
        </p:nvPicPr>
        <p:blipFill>
          <a:blip r:embed="rId2" cstate="print"/>
          <a:stretch>
            <a:fillRect/>
          </a:stretch>
        </p:blipFill>
        <p:spPr>
          <a:xfrm>
            <a:off x="6324600" y="4876800"/>
            <a:ext cx="2743200" cy="197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7" descr="New Image.TIF"/>
          <p:cNvPicPr>
            <a:picLocks noChangeAspect="1"/>
          </p:cNvPicPr>
          <p:nvPr userDrawn="1"/>
        </p:nvPicPr>
        <p:blipFill>
          <a:blip r:embed="rId3" cstate="print"/>
          <a:srcRect/>
          <a:stretch>
            <a:fillRect/>
          </a:stretch>
        </p:blipFill>
        <p:spPr bwMode="auto">
          <a:xfrm>
            <a:off x="7315200" y="6337300"/>
            <a:ext cx="1562100" cy="520700"/>
          </a:xfrm>
          <a:prstGeom prst="rect">
            <a:avLst/>
          </a:prstGeom>
          <a:noFill/>
          <a:ln w="9525">
            <a:noFill/>
            <a:miter lim="800000"/>
            <a:headEnd/>
            <a:tailEnd/>
          </a:ln>
        </p:spPr>
      </p:pic>
      <p:sp>
        <p:nvSpPr>
          <p:cNvPr id="5" name="Rectangle 10"/>
          <p:cNvSpPr>
            <a:spLocks noChangeArrowheads="1"/>
          </p:cNvSpPr>
          <p:nvPr userDrawn="1"/>
        </p:nvSpPr>
        <p:spPr bwMode="auto">
          <a:xfrm>
            <a:off x="3198813" y="6253163"/>
            <a:ext cx="2608262" cy="412750"/>
          </a:xfrm>
          <a:prstGeom prst="rect">
            <a:avLst/>
          </a:prstGeom>
          <a:noFill/>
          <a:ln w="9525">
            <a:noFill/>
            <a:miter lim="800000"/>
            <a:headEnd/>
            <a:tailEnd/>
          </a:ln>
          <a:effectLst/>
        </p:spPr>
        <p:txBody>
          <a:bodyPr lIns="82479" tIns="41239" rIns="82479" bIns="41239"/>
          <a:lstStyle/>
          <a:p>
            <a:pPr algn="ctr" defTabSz="825500">
              <a:defRPr/>
            </a:pPr>
            <a:r>
              <a:rPr lang="en-US" sz="1300" dirty="0">
                <a:solidFill>
                  <a:srgbClr val="000000"/>
                </a:solidFill>
                <a:latin typeface="Arial" pitchFamily="34" charset="0"/>
              </a:rPr>
              <a:t/>
            </a:r>
            <a:br>
              <a:rPr lang="en-US" sz="1300" dirty="0">
                <a:solidFill>
                  <a:srgbClr val="000000"/>
                </a:solidFill>
                <a:latin typeface="Arial" pitchFamily="34" charset="0"/>
              </a:rPr>
            </a:br>
            <a:r>
              <a:rPr lang="en-US" sz="900" dirty="0">
                <a:solidFill>
                  <a:srgbClr val="000000"/>
                </a:solidFill>
                <a:latin typeface="Arial" pitchFamily="34" charset="0"/>
              </a:rPr>
              <a:t>Confidential - Not For Distribution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82479" tIns="41239" rIns="82479" bIns="41239"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82479" tIns="41239" rIns="82479" bIns="412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681"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xStyles>
    <p:titleStyle>
      <a:lvl1pPr algn="ctr" defTabSz="825500" rtl="0" eaLnBrk="0" fontAlgn="base" hangingPunct="0">
        <a:spcBef>
          <a:spcPct val="0"/>
        </a:spcBef>
        <a:spcAft>
          <a:spcPct val="0"/>
        </a:spcAft>
        <a:defRPr sz="4000">
          <a:solidFill>
            <a:schemeClr val="tx2"/>
          </a:solidFill>
          <a:latin typeface="+mj-lt"/>
          <a:ea typeface="+mj-ea"/>
          <a:cs typeface="+mj-cs"/>
        </a:defRPr>
      </a:lvl1pPr>
      <a:lvl2pPr algn="ctr" defTabSz="825500" rtl="0" eaLnBrk="0" fontAlgn="base" hangingPunct="0">
        <a:spcBef>
          <a:spcPct val="0"/>
        </a:spcBef>
        <a:spcAft>
          <a:spcPct val="0"/>
        </a:spcAft>
        <a:defRPr sz="4000">
          <a:solidFill>
            <a:schemeClr val="tx2"/>
          </a:solidFill>
          <a:latin typeface="Arial" pitchFamily="34" charset="0"/>
        </a:defRPr>
      </a:lvl2pPr>
      <a:lvl3pPr algn="ctr" defTabSz="825500" rtl="0" eaLnBrk="0" fontAlgn="base" hangingPunct="0">
        <a:spcBef>
          <a:spcPct val="0"/>
        </a:spcBef>
        <a:spcAft>
          <a:spcPct val="0"/>
        </a:spcAft>
        <a:defRPr sz="4000">
          <a:solidFill>
            <a:schemeClr val="tx2"/>
          </a:solidFill>
          <a:latin typeface="Arial" pitchFamily="34" charset="0"/>
        </a:defRPr>
      </a:lvl3pPr>
      <a:lvl4pPr algn="ctr" defTabSz="825500" rtl="0" eaLnBrk="0" fontAlgn="base" hangingPunct="0">
        <a:spcBef>
          <a:spcPct val="0"/>
        </a:spcBef>
        <a:spcAft>
          <a:spcPct val="0"/>
        </a:spcAft>
        <a:defRPr sz="4000">
          <a:solidFill>
            <a:schemeClr val="tx2"/>
          </a:solidFill>
          <a:latin typeface="Arial" pitchFamily="34" charset="0"/>
        </a:defRPr>
      </a:lvl4pPr>
      <a:lvl5pPr algn="ctr" defTabSz="825500" rtl="0" eaLnBrk="0" fontAlgn="base" hangingPunct="0">
        <a:spcBef>
          <a:spcPct val="0"/>
        </a:spcBef>
        <a:spcAft>
          <a:spcPct val="0"/>
        </a:spcAft>
        <a:defRPr sz="4000">
          <a:solidFill>
            <a:schemeClr val="tx2"/>
          </a:solidFill>
          <a:latin typeface="Arial" pitchFamily="34" charset="0"/>
        </a:defRPr>
      </a:lvl5pPr>
      <a:lvl6pPr marL="457200" algn="ctr" defTabSz="825500" rtl="0" fontAlgn="base">
        <a:spcBef>
          <a:spcPct val="0"/>
        </a:spcBef>
        <a:spcAft>
          <a:spcPct val="0"/>
        </a:spcAft>
        <a:defRPr sz="4000">
          <a:solidFill>
            <a:schemeClr val="tx2"/>
          </a:solidFill>
          <a:latin typeface="Arial" pitchFamily="34" charset="0"/>
        </a:defRPr>
      </a:lvl6pPr>
      <a:lvl7pPr marL="914400" algn="ctr" defTabSz="825500" rtl="0" fontAlgn="base">
        <a:spcBef>
          <a:spcPct val="0"/>
        </a:spcBef>
        <a:spcAft>
          <a:spcPct val="0"/>
        </a:spcAft>
        <a:defRPr sz="4000">
          <a:solidFill>
            <a:schemeClr val="tx2"/>
          </a:solidFill>
          <a:latin typeface="Arial" pitchFamily="34" charset="0"/>
        </a:defRPr>
      </a:lvl7pPr>
      <a:lvl8pPr marL="1371600" algn="ctr" defTabSz="825500" rtl="0" fontAlgn="base">
        <a:spcBef>
          <a:spcPct val="0"/>
        </a:spcBef>
        <a:spcAft>
          <a:spcPct val="0"/>
        </a:spcAft>
        <a:defRPr sz="4000">
          <a:solidFill>
            <a:schemeClr val="tx2"/>
          </a:solidFill>
          <a:latin typeface="Arial" pitchFamily="34" charset="0"/>
        </a:defRPr>
      </a:lvl8pPr>
      <a:lvl9pPr marL="1828800" algn="ctr" defTabSz="825500" rtl="0" fontAlgn="base">
        <a:spcBef>
          <a:spcPct val="0"/>
        </a:spcBef>
        <a:spcAft>
          <a:spcPct val="0"/>
        </a:spcAft>
        <a:defRPr sz="4000">
          <a:solidFill>
            <a:schemeClr val="tx2"/>
          </a:solidFill>
          <a:latin typeface="Arial" pitchFamily="34" charset="0"/>
        </a:defRPr>
      </a:lvl9pPr>
    </p:titleStyle>
    <p:bodyStyle>
      <a:lvl1pPr marL="309563" indent="-309563" algn="l" defTabSz="825500" rtl="0" eaLnBrk="0" fontAlgn="base" hangingPunct="0">
        <a:spcBef>
          <a:spcPct val="20000"/>
        </a:spcBef>
        <a:spcAft>
          <a:spcPct val="0"/>
        </a:spcAft>
        <a:buChar char="•"/>
        <a:defRPr sz="2900">
          <a:solidFill>
            <a:schemeClr val="tx1"/>
          </a:solidFill>
          <a:latin typeface="+mn-lt"/>
          <a:ea typeface="+mn-ea"/>
          <a:cs typeface="+mn-cs"/>
        </a:defRPr>
      </a:lvl1pPr>
      <a:lvl2pPr marL="669925" indent="-257175" algn="l" defTabSz="825500" rtl="0" eaLnBrk="0" fontAlgn="base" hangingPunct="0">
        <a:spcBef>
          <a:spcPct val="20000"/>
        </a:spcBef>
        <a:spcAft>
          <a:spcPct val="0"/>
        </a:spcAft>
        <a:buChar char="–"/>
        <a:defRPr sz="2500">
          <a:solidFill>
            <a:schemeClr val="tx1"/>
          </a:solidFill>
          <a:latin typeface="+mn-lt"/>
        </a:defRPr>
      </a:lvl2pPr>
      <a:lvl3pPr marL="1030288" indent="-204788" algn="l" defTabSz="825500" rtl="0" eaLnBrk="0" fontAlgn="base" hangingPunct="0">
        <a:spcBef>
          <a:spcPct val="20000"/>
        </a:spcBef>
        <a:spcAft>
          <a:spcPct val="0"/>
        </a:spcAft>
        <a:buChar char="•"/>
        <a:defRPr sz="2200">
          <a:solidFill>
            <a:schemeClr val="tx1"/>
          </a:solidFill>
          <a:latin typeface="+mn-lt"/>
        </a:defRPr>
      </a:lvl3pPr>
      <a:lvl4pPr marL="1443038" indent="-206375" algn="l" defTabSz="825500" rtl="0" eaLnBrk="0" fontAlgn="base" hangingPunct="0">
        <a:spcBef>
          <a:spcPct val="20000"/>
        </a:spcBef>
        <a:spcAft>
          <a:spcPct val="0"/>
        </a:spcAft>
        <a:buChar char="–"/>
        <a:defRPr>
          <a:solidFill>
            <a:schemeClr val="tx1"/>
          </a:solidFill>
          <a:latin typeface="+mn-lt"/>
        </a:defRPr>
      </a:lvl4pPr>
      <a:lvl5pPr marL="1855788" indent="-206375" algn="l" defTabSz="825500" rtl="0" eaLnBrk="0" fontAlgn="base" hangingPunct="0">
        <a:spcBef>
          <a:spcPct val="20000"/>
        </a:spcBef>
        <a:spcAft>
          <a:spcPct val="0"/>
        </a:spcAft>
        <a:buChar char="»"/>
        <a:defRPr>
          <a:solidFill>
            <a:schemeClr val="tx1"/>
          </a:solidFill>
          <a:latin typeface="+mn-lt"/>
        </a:defRPr>
      </a:lvl5pPr>
      <a:lvl6pPr marL="2312988" indent="-206375" algn="l" defTabSz="825500" rtl="0" fontAlgn="base">
        <a:spcBef>
          <a:spcPct val="20000"/>
        </a:spcBef>
        <a:spcAft>
          <a:spcPct val="0"/>
        </a:spcAft>
        <a:buChar char="»"/>
        <a:defRPr>
          <a:solidFill>
            <a:schemeClr val="tx1"/>
          </a:solidFill>
          <a:latin typeface="+mn-lt"/>
        </a:defRPr>
      </a:lvl6pPr>
      <a:lvl7pPr marL="2770188" indent="-206375" algn="l" defTabSz="825500" rtl="0" fontAlgn="base">
        <a:spcBef>
          <a:spcPct val="20000"/>
        </a:spcBef>
        <a:spcAft>
          <a:spcPct val="0"/>
        </a:spcAft>
        <a:buChar char="»"/>
        <a:defRPr>
          <a:solidFill>
            <a:schemeClr val="tx1"/>
          </a:solidFill>
          <a:latin typeface="+mn-lt"/>
        </a:defRPr>
      </a:lvl7pPr>
      <a:lvl8pPr marL="3227388" indent="-206375" algn="l" defTabSz="825500" rtl="0" fontAlgn="base">
        <a:spcBef>
          <a:spcPct val="20000"/>
        </a:spcBef>
        <a:spcAft>
          <a:spcPct val="0"/>
        </a:spcAft>
        <a:buChar char="»"/>
        <a:defRPr>
          <a:solidFill>
            <a:schemeClr val="tx1"/>
          </a:solidFill>
          <a:latin typeface="+mn-lt"/>
        </a:defRPr>
      </a:lvl8pPr>
      <a:lvl9pPr marL="3684588" indent="-206375" algn="l" defTabSz="825500"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49661-F201-4D88-97E4-ABE18BAA7835}" type="datetimeFigureOut">
              <a:rPr lang="en-US" smtClean="0"/>
              <a:pPr/>
              <a:t>11/26/2017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CE160-9EC9-4D71-8878-2A1BE08375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441450" y="68263"/>
            <a:ext cx="7551738" cy="827087"/>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74638" y="1376363"/>
            <a:ext cx="8648700" cy="47196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62" name="Rectangle 10"/>
          <p:cNvSpPr>
            <a:spLocks noChangeArrowheads="1"/>
          </p:cNvSpPr>
          <p:nvPr/>
        </p:nvSpPr>
        <p:spPr bwMode="auto">
          <a:xfrm>
            <a:off x="3198813" y="6253163"/>
            <a:ext cx="2608262" cy="412750"/>
          </a:xfrm>
          <a:prstGeom prst="rect">
            <a:avLst/>
          </a:prstGeom>
          <a:noFill/>
          <a:ln w="9525">
            <a:noFill/>
            <a:miter lim="800000"/>
            <a:headEnd/>
            <a:tailEnd/>
          </a:ln>
          <a:effectLst/>
        </p:spPr>
        <p:txBody>
          <a:bodyPr lIns="82479" tIns="41239" rIns="82479" bIns="41239"/>
          <a:lstStyle/>
          <a:p>
            <a:pPr algn="ctr" defTabSz="825500">
              <a:defRPr/>
            </a:pPr>
            <a:r>
              <a:rPr lang="en-US" sz="1300" dirty="0">
                <a:solidFill>
                  <a:srgbClr val="000000"/>
                </a:solidFill>
                <a:latin typeface="Arial" pitchFamily="34" charset="0"/>
              </a:rPr>
              <a:t/>
            </a:r>
            <a:br>
              <a:rPr lang="en-US" sz="1300" dirty="0">
                <a:solidFill>
                  <a:srgbClr val="000000"/>
                </a:solidFill>
                <a:latin typeface="Arial" pitchFamily="34" charset="0"/>
              </a:rPr>
            </a:br>
            <a:r>
              <a:rPr lang="en-US" sz="900" dirty="0">
                <a:solidFill>
                  <a:srgbClr val="000000"/>
                </a:solidFill>
                <a:latin typeface="Arial" pitchFamily="34" charset="0"/>
              </a:rPr>
              <a:t>Confidential - Not For Distribution</a:t>
            </a:r>
          </a:p>
        </p:txBody>
      </p:sp>
      <p:pic>
        <p:nvPicPr>
          <p:cNvPr id="9222" name="Picture 7" descr="New Image.TIF"/>
          <p:cNvPicPr>
            <a:picLocks noChangeAspect="1"/>
          </p:cNvPicPr>
          <p:nvPr userDrawn="1"/>
        </p:nvPicPr>
        <p:blipFill>
          <a:blip r:embed="rId5" cstate="print"/>
          <a:srcRect/>
          <a:stretch>
            <a:fillRect/>
          </a:stretch>
        </p:blipFill>
        <p:spPr bwMode="auto">
          <a:xfrm>
            <a:off x="7315200" y="6337300"/>
            <a:ext cx="1562100" cy="52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11" r:id="rId1"/>
    <p:sldLayoutId id="2147484712" r:id="rId2"/>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defRPr>
      </a:lvl2pPr>
      <a:lvl3pPr algn="ctr" rtl="0" eaLnBrk="0" fontAlgn="base" hangingPunct="0">
        <a:spcBef>
          <a:spcPct val="0"/>
        </a:spcBef>
        <a:spcAft>
          <a:spcPct val="0"/>
        </a:spcAft>
        <a:defRPr sz="3600" b="1">
          <a:solidFill>
            <a:schemeClr val="tx2"/>
          </a:solidFill>
          <a:latin typeface="Arial" pitchFamily="34" charset="0"/>
        </a:defRPr>
      </a:lvl3pPr>
      <a:lvl4pPr algn="ctr" rtl="0" eaLnBrk="0" fontAlgn="base" hangingPunct="0">
        <a:spcBef>
          <a:spcPct val="0"/>
        </a:spcBef>
        <a:spcAft>
          <a:spcPct val="0"/>
        </a:spcAft>
        <a:defRPr sz="3600" b="1">
          <a:solidFill>
            <a:schemeClr val="tx2"/>
          </a:solidFill>
          <a:latin typeface="Arial" pitchFamily="34" charset="0"/>
        </a:defRPr>
      </a:lvl4pPr>
      <a:lvl5pPr algn="ctr" rtl="0" eaLnBrk="0" fontAlgn="base" hangingPunct="0">
        <a:spcBef>
          <a:spcPct val="0"/>
        </a:spcBef>
        <a:spcAft>
          <a:spcPct val="0"/>
        </a:spcAft>
        <a:defRPr sz="3600" b="1">
          <a:solidFill>
            <a:schemeClr val="tx2"/>
          </a:solidFill>
          <a:latin typeface="Arial" pitchFamily="34" charset="0"/>
        </a:defRPr>
      </a:lvl5pPr>
      <a:lvl6pPr marL="457200" algn="ctr" rtl="0" fontAlgn="base">
        <a:spcBef>
          <a:spcPct val="0"/>
        </a:spcBef>
        <a:spcAft>
          <a:spcPct val="0"/>
        </a:spcAft>
        <a:defRPr sz="3600" b="1">
          <a:solidFill>
            <a:schemeClr val="tx2"/>
          </a:solidFill>
          <a:latin typeface="Arial" pitchFamily="34" charset="0"/>
        </a:defRPr>
      </a:lvl6pPr>
      <a:lvl7pPr marL="914400" algn="ctr" rtl="0" fontAlgn="base">
        <a:spcBef>
          <a:spcPct val="0"/>
        </a:spcBef>
        <a:spcAft>
          <a:spcPct val="0"/>
        </a:spcAft>
        <a:defRPr sz="3600" b="1">
          <a:solidFill>
            <a:schemeClr val="tx2"/>
          </a:solidFill>
          <a:latin typeface="Arial" pitchFamily="34" charset="0"/>
        </a:defRPr>
      </a:lvl7pPr>
      <a:lvl8pPr marL="1371600" algn="ctr" rtl="0" fontAlgn="base">
        <a:spcBef>
          <a:spcPct val="0"/>
        </a:spcBef>
        <a:spcAft>
          <a:spcPct val="0"/>
        </a:spcAft>
        <a:defRPr sz="3600" b="1">
          <a:solidFill>
            <a:schemeClr val="tx2"/>
          </a:solidFill>
          <a:latin typeface="Arial" pitchFamily="34" charset="0"/>
        </a:defRPr>
      </a:lvl8pPr>
      <a:lvl9pPr marL="1828800" algn="ctr"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image" Target="../media/image25.jpeg"/><Relationship Id="rId1" Type="http://schemas.openxmlformats.org/officeDocument/2006/relationships/slideLayout" Target="../slideLayouts/slideLayout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latin typeface="Calibri" pitchFamily="34" charset="0"/>
              </a:rPr>
              <a:t>Making the World Safer from Biological Weapons</a:t>
            </a:r>
            <a:r>
              <a:rPr lang="en-US" sz="3600" dirty="0" smtClean="0">
                <a:latin typeface="Calibri" pitchFamily="34" charset="0"/>
              </a:rPr>
              <a:t/>
            </a:r>
            <a:br>
              <a:rPr lang="en-US" sz="3600" dirty="0" smtClean="0">
                <a:latin typeface="Calibri" pitchFamily="34" charset="0"/>
              </a:rPr>
            </a:br>
            <a:r>
              <a:rPr lang="en-US" sz="3600" dirty="0" smtClean="0">
                <a:latin typeface="Calibri" pitchFamily="34" charset="0"/>
              </a:rPr>
              <a:t/>
            </a:r>
            <a:br>
              <a:rPr lang="en-US" sz="3600" dirty="0" smtClean="0">
                <a:latin typeface="Calibri" pitchFamily="34" charset="0"/>
              </a:rPr>
            </a:br>
            <a:r>
              <a:rPr lang="en-US" sz="3200" i="1" dirty="0" smtClean="0">
                <a:latin typeface="Calibri" pitchFamily="34" charset="0"/>
              </a:rPr>
              <a:t>The CH2M HILL Way</a:t>
            </a:r>
            <a:endParaRPr lang="en-US" sz="3200" i="1" dirty="0">
              <a:latin typeface="Calibri" pitchFamily="34" charset="0"/>
            </a:endParaRPr>
          </a:p>
        </p:txBody>
      </p:sp>
      <p:sp>
        <p:nvSpPr>
          <p:cNvPr id="3" name="Subtitle 2"/>
          <p:cNvSpPr>
            <a:spLocks noGrp="1"/>
          </p:cNvSpPr>
          <p:nvPr>
            <p:ph type="subTitle" idx="1"/>
          </p:nvPr>
        </p:nvSpPr>
        <p:spPr>
          <a:xfrm>
            <a:off x="1524000" y="4038600"/>
            <a:ext cx="6400800" cy="1752600"/>
          </a:xfrm>
        </p:spPr>
        <p:txBody>
          <a:bodyPr/>
          <a:lstStyle/>
          <a:p>
            <a:pPr>
              <a:spcBef>
                <a:spcPts val="0"/>
              </a:spcBef>
            </a:pPr>
            <a:endParaRPr lang="en-US" sz="1600" dirty="0" smtClean="0">
              <a:latin typeface="Calibri" pitchFamily="34" charset="0"/>
            </a:endParaRPr>
          </a:p>
          <a:p>
            <a:pPr>
              <a:spcBef>
                <a:spcPts val="0"/>
              </a:spcBef>
            </a:pPr>
            <a:r>
              <a:rPr lang="en-US" sz="1600" dirty="0" smtClean="0">
                <a:latin typeface="Calibri" pitchFamily="34" charset="0"/>
              </a:rPr>
              <a:t>Dr. Mark Morris</a:t>
            </a:r>
          </a:p>
          <a:p>
            <a:pPr>
              <a:spcBef>
                <a:spcPts val="0"/>
              </a:spcBef>
            </a:pPr>
            <a:r>
              <a:rPr lang="en-US" sz="1600" dirty="0" smtClean="0">
                <a:latin typeface="Calibri" pitchFamily="34" charset="0"/>
              </a:rPr>
              <a:t>Senior Vice President</a:t>
            </a:r>
          </a:p>
          <a:p>
            <a:pPr>
              <a:spcBef>
                <a:spcPts val="0"/>
              </a:spcBef>
            </a:pPr>
            <a:r>
              <a:rPr lang="en-US" sz="1600" dirty="0" smtClean="0">
                <a:latin typeface="Calibri" pitchFamily="34" charset="0"/>
              </a:rPr>
              <a:t>Environmental Services Business Group</a:t>
            </a:r>
            <a:endParaRPr lang="en-US" sz="16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rgbClr val="92D050"/>
                </a:solidFill>
                <a:latin typeface="Calibri" pitchFamily="34" charset="0"/>
              </a:rPr>
              <a:t>Biological Threat Reduction Integrating Contract</a:t>
            </a:r>
            <a:r>
              <a:rPr lang="en-US" sz="2000" dirty="0" smtClean="0">
                <a:latin typeface="Calibri" pitchFamily="34" charset="0"/>
              </a:rPr>
              <a:t/>
            </a:r>
            <a:br>
              <a:rPr lang="en-US" sz="2000" dirty="0" smtClean="0">
                <a:latin typeface="Calibri" pitchFamily="34" charset="0"/>
              </a:rPr>
            </a:br>
            <a:r>
              <a:rPr lang="en-US" sz="2800" dirty="0" smtClean="0">
                <a:latin typeface="Calibri" pitchFamily="34" charset="0"/>
              </a:rPr>
              <a:t>Questions?</a:t>
            </a:r>
            <a:endParaRPr lang="en-US" sz="2000" dirty="0"/>
          </a:p>
        </p:txBody>
      </p:sp>
      <p:pic>
        <p:nvPicPr>
          <p:cNvPr id="4" name="Picture 3" descr="Sen Luga.jpg"/>
          <p:cNvPicPr>
            <a:picLocks noChangeAspect="1"/>
          </p:cNvPicPr>
          <p:nvPr/>
        </p:nvPicPr>
        <p:blipFill>
          <a:blip r:embed="rId2" cstate="print"/>
          <a:stretch>
            <a:fillRect/>
          </a:stretch>
        </p:blipFill>
        <p:spPr>
          <a:xfrm>
            <a:off x="2667000" y="1066800"/>
            <a:ext cx="4267200" cy="5334000"/>
          </a:xfrm>
          <a:prstGeom prst="rect">
            <a:avLst/>
          </a:prstGeom>
        </p:spPr>
      </p:pic>
      <p:pic>
        <p:nvPicPr>
          <p:cNvPr id="5" name="Picture 4" descr="Picture1.png"/>
          <p:cNvPicPr>
            <a:picLocks noChangeAspect="1"/>
          </p:cNvPicPr>
          <p:nvPr/>
        </p:nvPicPr>
        <p:blipFill>
          <a:blip r:embed="rId3" cstate="email"/>
          <a:stretch>
            <a:fillRect/>
          </a:stretch>
        </p:blipFill>
        <p:spPr>
          <a:xfrm>
            <a:off x="154236" y="5052357"/>
            <a:ext cx="1348443" cy="1348443"/>
          </a:xfrm>
          <a:prstGeom prst="rect">
            <a:avLst/>
          </a:prstGeom>
        </p:spPr>
      </p:pic>
      <p:sp>
        <p:nvSpPr>
          <p:cNvPr id="6"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52563"/>
            <a:ext cx="5257800" cy="4719637"/>
          </a:xfrm>
        </p:spPr>
        <p:txBody>
          <a:bodyPr/>
          <a:lstStyle/>
          <a:p>
            <a:r>
              <a:rPr lang="en-US" sz="2000" dirty="0" smtClean="0">
                <a:latin typeface="Calibri" pitchFamily="34" charset="0"/>
              </a:rPr>
              <a:t>During the Cold War, the Soviet Union was a biological warfare (BW) superpower</a:t>
            </a:r>
          </a:p>
          <a:p>
            <a:r>
              <a:rPr lang="en-US" sz="2000" dirty="0" smtClean="0">
                <a:latin typeface="Calibri" pitchFamily="34" charset="0"/>
              </a:rPr>
              <a:t>Industrial scale BW facilities built to win the </a:t>
            </a:r>
            <a:r>
              <a:rPr lang="en-US" sz="2000" i="1" dirty="0" smtClean="0">
                <a:latin typeface="Calibri" pitchFamily="34" charset="0"/>
              </a:rPr>
              <a:t>germ war </a:t>
            </a:r>
            <a:r>
              <a:rPr lang="en-US" sz="2000" dirty="0" smtClean="0">
                <a:latin typeface="Calibri" pitchFamily="34" charset="0"/>
              </a:rPr>
              <a:t>arms race.</a:t>
            </a:r>
          </a:p>
          <a:p>
            <a:r>
              <a:rPr lang="en-US" sz="2000" dirty="0" smtClean="0">
                <a:latin typeface="Calibri" pitchFamily="34" charset="0"/>
              </a:rPr>
              <a:t>With the collapse of the Soviet Union, world faced with challenge of deadly pathogens at sites left unprotected and vulnerable</a:t>
            </a:r>
          </a:p>
          <a:p>
            <a:r>
              <a:rPr lang="en-US" sz="2000" dirty="0" smtClean="0">
                <a:latin typeface="Calibri" pitchFamily="34" charset="0"/>
              </a:rPr>
              <a:t>The Nunn-Lugar Cooperative Biological Engagement Program implemented to dismantle this massive biological WMD program and refocus it to peaceful purposes</a:t>
            </a:r>
          </a:p>
          <a:p>
            <a:endParaRPr lang="en-US" sz="2000" dirty="0">
              <a:latin typeface="Calibri" pitchFamily="34" charset="0"/>
            </a:endParaRPr>
          </a:p>
        </p:txBody>
      </p:sp>
      <p:sp>
        <p:nvSpPr>
          <p:cNvPr id="5" name="Title 51"/>
          <p:cNvSpPr>
            <a:spLocks noGrp="1"/>
          </p:cNvSpPr>
          <p:nvPr>
            <p:ph type="title"/>
          </p:nvPr>
        </p:nvSpPr>
        <p:spPr>
          <a:xfrm>
            <a:off x="990600" y="68263"/>
            <a:ext cx="7551738"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Cold War Legacy….</a:t>
            </a:r>
            <a:endParaRPr lang="en-US" sz="2400" dirty="0">
              <a:latin typeface="Calibri" pitchFamily="34" charset="0"/>
            </a:endParaRPr>
          </a:p>
        </p:txBody>
      </p:sp>
      <p:sp>
        <p:nvSpPr>
          <p:cNvPr id="8" name="TextBox 7"/>
          <p:cNvSpPr txBox="1"/>
          <p:nvPr/>
        </p:nvSpPr>
        <p:spPr>
          <a:xfrm>
            <a:off x="6180273" y="3429000"/>
            <a:ext cx="1858971" cy="584775"/>
          </a:xfrm>
          <a:prstGeom prst="rect">
            <a:avLst/>
          </a:prstGeom>
          <a:noFill/>
        </p:spPr>
        <p:txBody>
          <a:bodyPr wrap="none" rtlCol="0">
            <a:spAutoFit/>
          </a:bodyPr>
          <a:lstStyle/>
          <a:p>
            <a:pPr algn="ctr"/>
            <a:r>
              <a:rPr lang="en-US" dirty="0" smtClean="0">
                <a:latin typeface="Calibri" pitchFamily="34" charset="0"/>
              </a:rPr>
              <a:t>Soviet BW</a:t>
            </a:r>
          </a:p>
          <a:p>
            <a:pPr algn="ctr"/>
            <a:r>
              <a:rPr lang="en-US" dirty="0" smtClean="0">
                <a:latin typeface="Calibri" pitchFamily="34" charset="0"/>
              </a:rPr>
              <a:t>Production Facilities</a:t>
            </a:r>
            <a:endParaRPr lang="en-US" dirty="0">
              <a:latin typeface="Calibri" pitchFamily="34" charset="0"/>
            </a:endParaRPr>
          </a:p>
        </p:txBody>
      </p:sp>
      <p:sp>
        <p:nvSpPr>
          <p:cNvPr id="13"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1</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14" name="Picture 2" descr="http://www.gwu.edu/~nsarchiv/NSAEBB/NSAEBB315/stepnogorsk_400.jpg"/>
          <p:cNvPicPr>
            <a:picLocks noChangeAspect="1" noChangeArrowheads="1"/>
          </p:cNvPicPr>
          <p:nvPr/>
        </p:nvPicPr>
        <p:blipFill>
          <a:blip r:embed="rId2" cstate="print"/>
          <a:srcRect/>
          <a:stretch>
            <a:fillRect/>
          </a:stretch>
        </p:blipFill>
        <p:spPr bwMode="auto">
          <a:xfrm>
            <a:off x="5791200" y="1371600"/>
            <a:ext cx="2902858" cy="1981200"/>
          </a:xfrm>
          <a:prstGeom prst="rect">
            <a:avLst/>
          </a:prstGeom>
          <a:noFill/>
        </p:spPr>
      </p:pic>
      <p:pic>
        <p:nvPicPr>
          <p:cNvPr id="15" name="Picture 14" descr="plague.jpg"/>
          <p:cNvPicPr>
            <a:picLocks noChangeAspect="1"/>
          </p:cNvPicPr>
          <p:nvPr/>
        </p:nvPicPr>
        <p:blipFill>
          <a:blip r:embed="rId3" cstate="print"/>
          <a:stretch>
            <a:fillRect/>
          </a:stretch>
        </p:blipFill>
        <p:spPr>
          <a:xfrm>
            <a:off x="1143000" y="5105400"/>
            <a:ext cx="1152144" cy="914400"/>
          </a:xfrm>
          <a:prstGeom prst="rect">
            <a:avLst/>
          </a:prstGeom>
        </p:spPr>
      </p:pic>
      <p:pic>
        <p:nvPicPr>
          <p:cNvPr id="16" name="Picture 15" descr="slide.jpg"/>
          <p:cNvPicPr>
            <a:picLocks noChangeAspect="1"/>
          </p:cNvPicPr>
          <p:nvPr/>
        </p:nvPicPr>
        <p:blipFill>
          <a:blip r:embed="rId4" cstate="print"/>
          <a:stretch>
            <a:fillRect/>
          </a:stretch>
        </p:blipFill>
        <p:spPr>
          <a:xfrm>
            <a:off x="2286000" y="5105400"/>
            <a:ext cx="1409700" cy="909484"/>
          </a:xfrm>
          <a:prstGeom prst="rect">
            <a:avLst/>
          </a:prstGeom>
        </p:spPr>
      </p:pic>
      <p:pic>
        <p:nvPicPr>
          <p:cNvPr id="17" name="Picture 16" descr="pox.jpg"/>
          <p:cNvPicPr>
            <a:picLocks noChangeAspect="1"/>
          </p:cNvPicPr>
          <p:nvPr/>
        </p:nvPicPr>
        <p:blipFill>
          <a:blip r:embed="rId5" cstate="print"/>
          <a:stretch>
            <a:fillRect/>
          </a:stretch>
        </p:blipFill>
        <p:spPr>
          <a:xfrm>
            <a:off x="3686502" y="5105400"/>
            <a:ext cx="1219200" cy="914400"/>
          </a:xfrm>
          <a:prstGeom prst="rect">
            <a:avLst/>
          </a:prstGeom>
        </p:spPr>
      </p:pic>
      <p:sp>
        <p:nvSpPr>
          <p:cNvPr id="18" name="TextBox 17"/>
          <p:cNvSpPr txBox="1"/>
          <p:nvPr/>
        </p:nvSpPr>
        <p:spPr>
          <a:xfrm>
            <a:off x="1066800" y="5943600"/>
            <a:ext cx="3810000" cy="338554"/>
          </a:xfrm>
          <a:prstGeom prst="rect">
            <a:avLst/>
          </a:prstGeom>
          <a:noFill/>
        </p:spPr>
        <p:txBody>
          <a:bodyPr wrap="square" rtlCol="0">
            <a:spAutoFit/>
          </a:bodyPr>
          <a:lstStyle/>
          <a:p>
            <a:pPr algn="ctr"/>
            <a:r>
              <a:rPr lang="en-US" dirty="0" smtClean="0">
                <a:latin typeface="Calibri" pitchFamily="34" charset="0"/>
              </a:rPr>
              <a:t>Smallpox              Anthrax               Plague</a:t>
            </a:r>
            <a:endParaRPr lang="en-US" dirty="0">
              <a:latin typeface="Calibri" pitchFamily="34" charset="0"/>
            </a:endParaRPr>
          </a:p>
        </p:txBody>
      </p:sp>
      <p:pic>
        <p:nvPicPr>
          <p:cNvPr id="19" name="Picture 18" descr="ruskie.jpg"/>
          <p:cNvPicPr>
            <a:picLocks noChangeAspect="1"/>
          </p:cNvPicPr>
          <p:nvPr/>
        </p:nvPicPr>
        <p:blipFill>
          <a:blip r:embed="rId6" cstate="print"/>
          <a:srcRect b="11927"/>
          <a:stretch>
            <a:fillRect/>
          </a:stretch>
        </p:blipFill>
        <p:spPr>
          <a:xfrm>
            <a:off x="5715000" y="4114800"/>
            <a:ext cx="1384300" cy="1219200"/>
          </a:xfrm>
          <a:prstGeom prst="rect">
            <a:avLst/>
          </a:prstGeom>
        </p:spPr>
      </p:pic>
      <p:sp>
        <p:nvSpPr>
          <p:cNvPr id="20" name="TextBox 19"/>
          <p:cNvSpPr txBox="1"/>
          <p:nvPr/>
        </p:nvSpPr>
        <p:spPr>
          <a:xfrm>
            <a:off x="5791200" y="5358825"/>
            <a:ext cx="2667000" cy="584775"/>
          </a:xfrm>
          <a:prstGeom prst="rect">
            <a:avLst/>
          </a:prstGeom>
          <a:noFill/>
        </p:spPr>
        <p:txBody>
          <a:bodyPr wrap="square" rtlCol="0">
            <a:spAutoFit/>
          </a:bodyPr>
          <a:lstStyle/>
          <a:p>
            <a:pPr algn="ctr"/>
            <a:r>
              <a:rPr lang="en-US" dirty="0" smtClean="0">
                <a:latin typeface="Calibri" pitchFamily="34" charset="0"/>
              </a:rPr>
              <a:t>Some of the estimated 60,000 people engaged in BW</a:t>
            </a:r>
            <a:endParaRPr lang="en-US" dirty="0">
              <a:latin typeface="Calibri" pitchFamily="34" charset="0"/>
            </a:endParaRPr>
          </a:p>
        </p:txBody>
      </p:sp>
      <p:pic>
        <p:nvPicPr>
          <p:cNvPr id="21" name="Picture 10" descr="http://ts1.mm.bing.net/images/thumbnail.aspx?q=1279528411928&amp;id=5ec12b3568515c64470c7a2ebb2a4b1f"/>
          <p:cNvPicPr>
            <a:picLocks noChangeAspect="1" noChangeArrowheads="1"/>
          </p:cNvPicPr>
          <p:nvPr/>
        </p:nvPicPr>
        <p:blipFill>
          <a:blip r:embed="rId7" cstate="print"/>
          <a:srcRect/>
          <a:stretch>
            <a:fillRect/>
          </a:stretch>
        </p:blipFill>
        <p:spPr bwMode="auto">
          <a:xfrm>
            <a:off x="7086600" y="4114800"/>
            <a:ext cx="1659835" cy="121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76200" y="1981200"/>
          <a:ext cx="31242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Title 51"/>
          <p:cNvSpPr>
            <a:spLocks noGrp="1"/>
          </p:cNvSpPr>
          <p:nvPr>
            <p:ph type="title"/>
          </p:nvPr>
        </p:nvSpPr>
        <p:spPr>
          <a:xfrm>
            <a:off x="457200" y="-76200"/>
            <a:ext cx="8229600" cy="1143000"/>
          </a:xfrm>
        </p:spPr>
        <p:txBody>
          <a:bodyPr/>
          <a:lstStyle/>
          <a:p>
            <a:r>
              <a:rPr lang="en-US" sz="1750" b="1"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b="1" dirty="0" smtClean="0">
                <a:latin typeface="Calibri" pitchFamily="34" charset="0"/>
              </a:rPr>
              <a:t>Growing a New Practice…</a:t>
            </a:r>
            <a:endParaRPr lang="en-US" sz="2400" b="1" dirty="0">
              <a:latin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graphicFrame>
        <p:nvGraphicFramePr>
          <p:cNvPr id="29" name="Content Placeholder 28"/>
          <p:cNvGraphicFramePr>
            <a:graphicFrameLocks noGrp="1"/>
          </p:cNvGraphicFramePr>
          <p:nvPr>
            <p:ph idx="1"/>
          </p:nvPr>
        </p:nvGraphicFramePr>
        <p:xfrm>
          <a:off x="2971800" y="1752600"/>
          <a:ext cx="6172200" cy="3200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156136" y="0"/>
            <a:ext cx="80772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 Achieving Sustainable Disease Response Capability - Georgia </a:t>
            </a:r>
            <a:endParaRPr lang="en-US" sz="2400" dirty="0">
              <a:latin typeface="Calibri" pitchFamily="34" charset="0"/>
            </a:endParaRPr>
          </a:p>
        </p:txBody>
      </p:sp>
      <p:sp>
        <p:nvSpPr>
          <p:cNvPr id="11" name="TextBox 10"/>
          <p:cNvSpPr txBox="1"/>
          <p:nvPr/>
        </p:nvSpPr>
        <p:spPr>
          <a:xfrm>
            <a:off x="685800" y="1371600"/>
            <a:ext cx="4614636" cy="307777"/>
          </a:xfrm>
          <a:prstGeom prst="rect">
            <a:avLst/>
          </a:prstGeom>
          <a:noFill/>
        </p:spPr>
        <p:txBody>
          <a:bodyPr wrap="square" rtlCol="0">
            <a:spAutoFit/>
          </a:bodyPr>
          <a:lstStyle/>
          <a:p>
            <a:pPr algn="ctr"/>
            <a:r>
              <a:rPr lang="en-US" sz="1400" b="1" i="1" dirty="0" smtClean="0">
                <a:solidFill>
                  <a:srgbClr val="000000"/>
                </a:solidFill>
                <a:latin typeface="Calibri" pitchFamily="34" charset="0"/>
              </a:rPr>
              <a:t>$150MTask Order covers entire country of Georgia</a:t>
            </a:r>
            <a:endParaRPr lang="en-US" sz="1400" b="1" i="1" dirty="0">
              <a:solidFill>
                <a:srgbClr val="000000"/>
              </a:solidFill>
              <a:latin typeface="Calibri" pitchFamily="34" charset="0"/>
            </a:endParaRPr>
          </a:p>
        </p:txBody>
      </p:sp>
      <p:pic>
        <p:nvPicPr>
          <p:cNvPr id="16" name="Picture 15" descr="Picture1.png"/>
          <p:cNvPicPr>
            <a:picLocks noChangeAspect="1"/>
          </p:cNvPicPr>
          <p:nvPr/>
        </p:nvPicPr>
        <p:blipFill>
          <a:blip r:embed="rId3" cstate="email"/>
          <a:stretch>
            <a:fillRect/>
          </a:stretch>
        </p:blipFill>
        <p:spPr>
          <a:xfrm>
            <a:off x="304800" y="4876800"/>
            <a:ext cx="1348443" cy="1348443"/>
          </a:xfrm>
          <a:prstGeom prst="rect">
            <a:avLst/>
          </a:prstGeom>
        </p:spPr>
      </p:pic>
      <p:sp>
        <p:nvSpPr>
          <p:cNvPr id="51" name="Rectangle 50"/>
          <p:cNvSpPr/>
          <p:nvPr/>
        </p:nvSpPr>
        <p:spPr>
          <a:xfrm>
            <a:off x="5181600" y="1295400"/>
            <a:ext cx="3830198" cy="4793620"/>
          </a:xfrm>
          <a:prstGeom prst="rect">
            <a:avLst/>
          </a:prstGeom>
        </p:spPr>
        <p:txBody>
          <a:bodyPr wrap="square">
            <a:spAutoFit/>
          </a:bodyPr>
          <a:lstStyle/>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CH2M HILL Role: </a:t>
            </a:r>
            <a:r>
              <a:rPr lang="en-US" sz="1800" dirty="0" smtClean="0">
                <a:solidFill>
                  <a:srgbClr val="000000"/>
                </a:solidFill>
                <a:latin typeface="Calibri" pitchFamily="34" charset="0"/>
                <a:cs typeface="Calibri" pitchFamily="34" charset="0"/>
              </a:rPr>
              <a:t>Integrating Contractor</a:t>
            </a:r>
          </a:p>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Team: </a:t>
            </a:r>
            <a:r>
              <a:rPr lang="en-US" sz="1800" dirty="0" smtClean="0">
                <a:solidFill>
                  <a:srgbClr val="000000"/>
                </a:solidFill>
                <a:latin typeface="Calibri" pitchFamily="34" charset="0"/>
                <a:cs typeface="Calibri" pitchFamily="34" charset="0"/>
              </a:rPr>
              <a:t>Battelle Memorial Institute</a:t>
            </a:r>
          </a:p>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Project Achievements:</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Securing biological agents</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Fixing and commissioning DTRA’s “Crown Jewel”  </a:t>
            </a:r>
            <a:r>
              <a:rPr lang="en-US" sz="1800" dirty="0" err="1" smtClean="0">
                <a:solidFill>
                  <a:srgbClr val="000000"/>
                </a:solidFill>
                <a:latin typeface="Calibri" pitchFamily="34" charset="0"/>
                <a:cs typeface="Calibri" pitchFamily="34" charset="0"/>
              </a:rPr>
              <a:t>Biosafety</a:t>
            </a:r>
            <a:r>
              <a:rPr lang="en-US" sz="1800" dirty="0" smtClean="0">
                <a:solidFill>
                  <a:srgbClr val="000000"/>
                </a:solidFill>
                <a:latin typeface="Calibri" pitchFamily="34" charset="0"/>
                <a:cs typeface="Calibri" pitchFamily="34" charset="0"/>
              </a:rPr>
              <a:t> Level 3 Laboratory </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Conducting research and re-employing former </a:t>
            </a:r>
            <a:r>
              <a:rPr lang="en-US" sz="1800" dirty="0" err="1" smtClean="0">
                <a:solidFill>
                  <a:srgbClr val="000000"/>
                </a:solidFill>
                <a:latin typeface="Calibri" pitchFamily="34" charset="0"/>
                <a:cs typeface="Calibri" pitchFamily="34" charset="0"/>
              </a:rPr>
              <a:t>biowarfare</a:t>
            </a:r>
            <a:r>
              <a:rPr lang="en-US" sz="1800" dirty="0" smtClean="0">
                <a:solidFill>
                  <a:srgbClr val="000000"/>
                </a:solidFill>
                <a:latin typeface="Calibri" pitchFamily="34" charset="0"/>
                <a:cs typeface="Calibri" pitchFamily="34" charset="0"/>
              </a:rPr>
              <a:t> scientists</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Training over 2,500 scientists to ensure best practices</a:t>
            </a:r>
          </a:p>
          <a:p>
            <a:pPr marL="461963" indent="-225425">
              <a:spcAft>
                <a:spcPts val="300"/>
              </a:spcAft>
              <a:buFont typeface="Calibri" pitchFamily="34" charset="0"/>
              <a:buChar char="−"/>
            </a:pPr>
            <a:r>
              <a:rPr lang="en-GB" sz="1800" dirty="0" smtClean="0">
                <a:solidFill>
                  <a:srgbClr val="000000"/>
                </a:solidFill>
                <a:latin typeface="Calibri" pitchFamily="34" charset="0"/>
                <a:cs typeface="Calibri" pitchFamily="34" charset="0"/>
              </a:rPr>
              <a:t>Improve </a:t>
            </a:r>
            <a:r>
              <a:rPr lang="en-US" sz="1800" dirty="0" smtClean="0">
                <a:solidFill>
                  <a:srgbClr val="000000"/>
                </a:solidFill>
                <a:latin typeface="Calibri" pitchFamily="34" charset="0"/>
                <a:cs typeface="Calibri" pitchFamily="34" charset="0"/>
              </a:rPr>
              <a:t>response to disease outbreaks – making the world safer !</a:t>
            </a:r>
            <a:endParaRPr lang="en-US" sz="1800" dirty="0">
              <a:solidFill>
                <a:srgbClr val="000000"/>
              </a:solidFill>
              <a:latin typeface="Calibri" pitchFamily="34" charset="0"/>
              <a:cs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10" name="TextBox 9"/>
          <p:cNvSpPr txBox="1"/>
          <p:nvPr/>
        </p:nvSpPr>
        <p:spPr>
          <a:xfrm>
            <a:off x="1066800" y="4343400"/>
            <a:ext cx="3886200" cy="584775"/>
          </a:xfrm>
          <a:prstGeom prst="rect">
            <a:avLst/>
          </a:prstGeom>
          <a:solidFill>
            <a:schemeClr val="bg1">
              <a:alpha val="85000"/>
            </a:schemeClr>
          </a:solidFill>
        </p:spPr>
        <p:txBody>
          <a:bodyPr wrap="square" rtlCol="0">
            <a:spAutoFit/>
          </a:bodyPr>
          <a:lstStyle/>
          <a:p>
            <a:pPr algn="ctr"/>
            <a:r>
              <a:rPr lang="en-US" sz="1600" b="1" i="1" dirty="0" smtClean="0">
                <a:solidFill>
                  <a:srgbClr val="000000"/>
                </a:solidFill>
                <a:latin typeface="Calibri" pitchFamily="34" charset="0"/>
              </a:rPr>
              <a:t>The Richard C. Lugar Center for Public Health Research, Tbilisi, Georgia </a:t>
            </a:r>
            <a:endParaRPr lang="en-US" sz="1600" b="1" i="1" dirty="0">
              <a:solidFill>
                <a:srgbClr val="000000"/>
              </a:solidFill>
              <a:latin typeface="Calibri" pitchFamily="34" charset="0"/>
            </a:endParaRPr>
          </a:p>
        </p:txBody>
      </p:sp>
      <p:pic>
        <p:nvPicPr>
          <p:cNvPr id="1027" name="Picture 1" descr="CRL exterior 004"/>
          <p:cNvPicPr>
            <a:picLocks noChangeAspect="1" noChangeArrowheads="1"/>
          </p:cNvPicPr>
          <p:nvPr/>
        </p:nvPicPr>
        <p:blipFill>
          <a:blip r:embed="rId4" cstate="print"/>
          <a:srcRect/>
          <a:stretch>
            <a:fillRect/>
          </a:stretch>
        </p:blipFill>
        <p:spPr bwMode="auto">
          <a:xfrm>
            <a:off x="838200" y="1676400"/>
            <a:ext cx="4343400" cy="2619430"/>
          </a:xfrm>
          <a:prstGeom prst="rect">
            <a:avLst/>
          </a:prstGeom>
          <a:noFill/>
          <a:ln w="9525">
            <a:noFill/>
            <a:miter lim="800000"/>
            <a:headEnd/>
            <a:tailEnd/>
          </a:ln>
        </p:spPr>
      </p:pic>
      <p:pic>
        <p:nvPicPr>
          <p:cNvPr id="20" name="Picture 19" descr="gg flag.jpg"/>
          <p:cNvPicPr>
            <a:picLocks noChangeAspect="1"/>
          </p:cNvPicPr>
          <p:nvPr/>
        </p:nvPicPr>
        <p:blipFill>
          <a:blip r:embed="rId5" cstate="print"/>
          <a:stretch>
            <a:fillRect/>
          </a:stretch>
        </p:blipFill>
        <p:spPr>
          <a:xfrm>
            <a:off x="1648802" y="5029200"/>
            <a:ext cx="1603732" cy="1066800"/>
          </a:xfrm>
          <a:prstGeom prst="rect">
            <a:avLst/>
          </a:prstGeom>
        </p:spPr>
      </p:pic>
      <p:pic>
        <p:nvPicPr>
          <p:cNvPr id="21" name="Picture 20" descr="data=VLHX1wd2Cgu8wR6jwyh-km8JBWAkEzU4,XYoQU7NV3wL9nfWRudyZjTIA7jgWM3xeA1-odkIiXGrfzNQRfQQR_DmmF-Y2gBZY1oT7PklEgpiAHJsOt5AOEI_AXWXskqsEltoiUGpUUx-O-WyuRtMbtomt2JHmJy-bG6Izw8HQU2jxR9mlCP-BJQuZGtTJTGq4KU7JfdrNHDm-p0bL_Z.png"/>
          <p:cNvPicPr>
            <a:picLocks noChangeAspect="1"/>
          </p:cNvPicPr>
          <p:nvPr/>
        </p:nvPicPr>
        <p:blipFill>
          <a:blip r:embed="rId6" cstate="print"/>
          <a:srcRect b="15232"/>
          <a:stretch>
            <a:fillRect/>
          </a:stretch>
        </p:blipFill>
        <p:spPr>
          <a:xfrm>
            <a:off x="3276600" y="5029200"/>
            <a:ext cx="1905000" cy="1078938"/>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219200" y="87313"/>
            <a:ext cx="77724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The CH2M HILL BTRIC Team</a:t>
            </a:r>
            <a:endParaRPr lang="en-US" sz="2400" dirty="0">
              <a:latin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10" name="TextBox 9"/>
          <p:cNvSpPr txBox="1"/>
          <p:nvPr/>
        </p:nvSpPr>
        <p:spPr>
          <a:xfrm>
            <a:off x="2590800" y="1066800"/>
            <a:ext cx="4648200" cy="338554"/>
          </a:xfrm>
          <a:prstGeom prst="rect">
            <a:avLst/>
          </a:prstGeom>
          <a:solidFill>
            <a:schemeClr val="bg1">
              <a:alpha val="85000"/>
            </a:schemeClr>
          </a:solidFill>
        </p:spPr>
        <p:txBody>
          <a:bodyPr wrap="square" rtlCol="0">
            <a:spAutoFit/>
          </a:bodyPr>
          <a:lstStyle/>
          <a:p>
            <a:pPr algn="ctr"/>
            <a:r>
              <a:rPr lang="en-US" sz="1600" b="1" i="1" dirty="0" smtClean="0">
                <a:solidFill>
                  <a:srgbClr val="000000"/>
                </a:solidFill>
                <a:latin typeface="Calibri" pitchFamily="34" charset="0"/>
              </a:rPr>
              <a:t>Working the CH2M HILL Way…Every Day!</a:t>
            </a:r>
            <a:endParaRPr lang="en-US" sz="1600" b="1" i="1" dirty="0">
              <a:solidFill>
                <a:srgbClr val="000000"/>
              </a:solidFill>
              <a:latin typeface="Calibri" pitchFamily="34" charset="0"/>
            </a:endParaRPr>
          </a:p>
        </p:txBody>
      </p:sp>
      <p:pic>
        <p:nvPicPr>
          <p:cNvPr id="3074" name="Picture 2"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pic>
        <p:nvPicPr>
          <p:cNvPr id="3076" name="Picture 4"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grpSp>
        <p:nvGrpSpPr>
          <p:cNvPr id="23" name="Group 22"/>
          <p:cNvGrpSpPr/>
          <p:nvPr/>
        </p:nvGrpSpPr>
        <p:grpSpPr>
          <a:xfrm>
            <a:off x="1447800" y="1676400"/>
            <a:ext cx="1371600" cy="1452265"/>
            <a:chOff x="3810000" y="1828800"/>
            <a:chExt cx="1524000" cy="1452265"/>
          </a:xfrm>
        </p:grpSpPr>
        <p:pic>
          <p:nvPicPr>
            <p:cNvPr id="18" name="ctl00_PlaceHolderMain_PictureUrlImage" descr="User Photo"/>
            <p:cNvPicPr/>
            <p:nvPr/>
          </p:nvPicPr>
          <p:blipFill>
            <a:blip r:embed="rId3" cstate="print"/>
            <a:srcRect/>
            <a:stretch>
              <a:fillRect/>
            </a:stretch>
          </p:blipFill>
          <p:spPr bwMode="auto">
            <a:xfrm>
              <a:off x="4114800" y="1828800"/>
              <a:ext cx="990600" cy="990600"/>
            </a:xfrm>
            <a:prstGeom prst="rect">
              <a:avLst/>
            </a:prstGeom>
            <a:noFill/>
            <a:ln w="9525">
              <a:noFill/>
              <a:miter lim="800000"/>
              <a:headEnd/>
              <a:tailEnd/>
            </a:ln>
          </p:spPr>
        </p:pic>
        <p:sp>
          <p:nvSpPr>
            <p:cNvPr id="20" name="TextBox 19"/>
            <p:cNvSpPr txBox="1"/>
            <p:nvPr/>
          </p:nvSpPr>
          <p:spPr>
            <a:xfrm>
              <a:off x="3810000" y="2819400"/>
              <a:ext cx="1524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Arial" charset="0"/>
                </a:rPr>
                <a:t>Scott Smith, Project Manager</a:t>
              </a:r>
              <a:endParaRPr lang="en-US" sz="1200" b="1" i="1" dirty="0">
                <a:solidFill>
                  <a:srgbClr val="000000"/>
                </a:solidFill>
                <a:latin typeface="Arial" charset="0"/>
              </a:endParaRPr>
            </a:p>
          </p:txBody>
        </p:sp>
      </p:grpSp>
      <p:grpSp>
        <p:nvGrpSpPr>
          <p:cNvPr id="22" name="Group 21"/>
          <p:cNvGrpSpPr/>
          <p:nvPr/>
        </p:nvGrpSpPr>
        <p:grpSpPr>
          <a:xfrm>
            <a:off x="1524000" y="3396734"/>
            <a:ext cx="1524000" cy="1600200"/>
            <a:chOff x="1524000" y="2971800"/>
            <a:chExt cx="1524000" cy="1600200"/>
          </a:xfrm>
        </p:grpSpPr>
        <p:pic>
          <p:nvPicPr>
            <p:cNvPr id="19" name="ctl00_PlaceHolderMain_PictureUrlImage" descr="User Photo"/>
            <p:cNvPicPr/>
            <p:nvPr/>
          </p:nvPicPr>
          <p:blipFill>
            <a:blip r:embed="rId4" cstate="print"/>
            <a:srcRect/>
            <a:stretch>
              <a:fillRect/>
            </a:stretch>
          </p:blipFill>
          <p:spPr bwMode="auto">
            <a:xfrm>
              <a:off x="1752600" y="2971800"/>
              <a:ext cx="926782" cy="1143000"/>
            </a:xfrm>
            <a:prstGeom prst="rect">
              <a:avLst/>
            </a:prstGeom>
            <a:noFill/>
            <a:ln w="9525">
              <a:noFill/>
              <a:miter lim="800000"/>
              <a:headEnd/>
              <a:tailEnd/>
            </a:ln>
          </p:spPr>
        </p:pic>
        <p:sp>
          <p:nvSpPr>
            <p:cNvPr id="21" name="TextBox 20"/>
            <p:cNvSpPr txBox="1"/>
            <p:nvPr/>
          </p:nvSpPr>
          <p:spPr>
            <a:xfrm>
              <a:off x="1524000" y="4110335"/>
              <a:ext cx="1524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Peter Cook, </a:t>
              </a:r>
            </a:p>
            <a:p>
              <a:pPr algn="ctr"/>
              <a:r>
                <a:rPr lang="en-US" sz="1200" b="1" i="1" dirty="0" smtClean="0">
                  <a:solidFill>
                    <a:srgbClr val="000000"/>
                  </a:solidFill>
                  <a:latin typeface="Calibri" pitchFamily="34" charset="0"/>
                </a:rPr>
                <a:t>Lead HVAC Engineer</a:t>
              </a:r>
              <a:endParaRPr lang="en-US" sz="1200" b="1" i="1" dirty="0">
                <a:solidFill>
                  <a:srgbClr val="000000"/>
                </a:solidFill>
                <a:latin typeface="Calibri" pitchFamily="34" charset="0"/>
              </a:endParaRPr>
            </a:p>
          </p:txBody>
        </p:sp>
      </p:grpSp>
      <p:sp>
        <p:nvSpPr>
          <p:cNvPr id="24" name="TextBox 23"/>
          <p:cNvSpPr txBox="1"/>
          <p:nvPr/>
        </p:nvSpPr>
        <p:spPr>
          <a:xfrm>
            <a:off x="3200400" y="4535269"/>
            <a:ext cx="15240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Dave Vander Els, </a:t>
            </a:r>
          </a:p>
          <a:p>
            <a:pPr algn="ctr"/>
            <a:r>
              <a:rPr lang="en-US" sz="1200" b="1" i="1" dirty="0" smtClean="0">
                <a:solidFill>
                  <a:srgbClr val="000000"/>
                </a:solidFill>
                <a:latin typeface="Calibri" pitchFamily="34" charset="0"/>
              </a:rPr>
              <a:t>Construction Manager</a:t>
            </a:r>
            <a:endParaRPr lang="en-US" sz="1200" b="1" i="1" dirty="0">
              <a:solidFill>
                <a:srgbClr val="000000"/>
              </a:solidFill>
              <a:latin typeface="Calibri" pitchFamily="34" charset="0"/>
            </a:endParaRPr>
          </a:p>
        </p:txBody>
      </p:sp>
      <p:grpSp>
        <p:nvGrpSpPr>
          <p:cNvPr id="36" name="Group 35"/>
          <p:cNvGrpSpPr/>
          <p:nvPr/>
        </p:nvGrpSpPr>
        <p:grpSpPr>
          <a:xfrm>
            <a:off x="5029200" y="3505200"/>
            <a:ext cx="1524000" cy="1524000"/>
            <a:chOff x="5029200" y="3505200"/>
            <a:chExt cx="1524000" cy="1524000"/>
          </a:xfrm>
        </p:grpSpPr>
        <p:pic>
          <p:nvPicPr>
            <p:cNvPr id="25" name="ctl00_PlaceHolderMain_PictureUrlImage" descr="User Photo"/>
            <p:cNvPicPr/>
            <p:nvPr/>
          </p:nvPicPr>
          <p:blipFill>
            <a:blip r:embed="rId5" cstate="print"/>
            <a:srcRect/>
            <a:stretch>
              <a:fillRect/>
            </a:stretch>
          </p:blipFill>
          <p:spPr bwMode="auto">
            <a:xfrm>
              <a:off x="5334000" y="3505200"/>
              <a:ext cx="914400" cy="1066800"/>
            </a:xfrm>
            <a:prstGeom prst="rect">
              <a:avLst/>
            </a:prstGeom>
            <a:noFill/>
            <a:ln w="9525">
              <a:noFill/>
              <a:miter lim="800000"/>
              <a:headEnd/>
              <a:tailEnd/>
            </a:ln>
          </p:spPr>
        </p:pic>
        <p:sp>
          <p:nvSpPr>
            <p:cNvPr id="26" name="TextBox 25"/>
            <p:cNvSpPr txBox="1"/>
            <p:nvPr/>
          </p:nvSpPr>
          <p:spPr>
            <a:xfrm>
              <a:off x="5029200" y="4567535"/>
              <a:ext cx="1524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Scott Newman.</a:t>
              </a:r>
            </a:p>
            <a:p>
              <a:pPr algn="ctr"/>
              <a:r>
                <a:rPr lang="en-US" sz="1200" b="1" i="1" dirty="0" smtClean="0">
                  <a:solidFill>
                    <a:srgbClr val="000000"/>
                  </a:solidFill>
                  <a:latin typeface="Calibri" pitchFamily="34" charset="0"/>
                </a:rPr>
                <a:t>Commissioning</a:t>
              </a:r>
              <a:endParaRPr lang="en-US" sz="1200" b="1" i="1" dirty="0">
                <a:solidFill>
                  <a:srgbClr val="000000"/>
                </a:solidFill>
                <a:latin typeface="Calibri" pitchFamily="34" charset="0"/>
              </a:endParaRPr>
            </a:p>
          </p:txBody>
        </p:sp>
      </p:grpSp>
      <p:grpSp>
        <p:nvGrpSpPr>
          <p:cNvPr id="31" name="Group 30"/>
          <p:cNvGrpSpPr/>
          <p:nvPr/>
        </p:nvGrpSpPr>
        <p:grpSpPr>
          <a:xfrm>
            <a:off x="6629400" y="1676400"/>
            <a:ext cx="1752600" cy="1713131"/>
            <a:chOff x="4800600" y="1752600"/>
            <a:chExt cx="1752600" cy="1713131"/>
          </a:xfrm>
        </p:grpSpPr>
        <p:pic>
          <p:nvPicPr>
            <p:cNvPr id="29" name="ctl00_PlaceHolderMain_PictureUrlImage" descr="User Photo"/>
            <p:cNvPicPr/>
            <p:nvPr/>
          </p:nvPicPr>
          <p:blipFill>
            <a:blip r:embed="rId6" cstate="print"/>
            <a:srcRect/>
            <a:stretch>
              <a:fillRect/>
            </a:stretch>
          </p:blipFill>
          <p:spPr bwMode="auto">
            <a:xfrm>
              <a:off x="5181600" y="1752600"/>
              <a:ext cx="894715" cy="1066800"/>
            </a:xfrm>
            <a:prstGeom prst="rect">
              <a:avLst/>
            </a:prstGeom>
            <a:noFill/>
            <a:ln w="9525">
              <a:noFill/>
              <a:miter lim="800000"/>
              <a:headEnd/>
              <a:tailEnd/>
            </a:ln>
          </p:spPr>
        </p:pic>
        <p:sp>
          <p:nvSpPr>
            <p:cNvPr id="30" name="TextBox 29"/>
            <p:cNvSpPr txBox="1"/>
            <p:nvPr/>
          </p:nvSpPr>
          <p:spPr>
            <a:xfrm>
              <a:off x="4800600" y="2819400"/>
              <a:ext cx="17526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Elena Aroustamova Georgia Country Manager</a:t>
              </a:r>
              <a:endParaRPr lang="en-US" sz="1200" b="1" i="1" dirty="0">
                <a:solidFill>
                  <a:srgbClr val="000000"/>
                </a:solidFill>
                <a:latin typeface="Calibri" pitchFamily="34" charset="0"/>
              </a:endParaRPr>
            </a:p>
          </p:txBody>
        </p:sp>
      </p:grpSp>
      <p:sp>
        <p:nvSpPr>
          <p:cNvPr id="3078" name="AutoShape 6" descr="data:image/jpeg;base64,/9j/4AAQSkZJRgABAQAAAQABAAD/2wBDAAkGBwgHBgkIBwgKCgkLDRYPDQwMDRsUFRAWIB0iIiAdHx8kKDQsJCYxJx8fLT0tMTU3Ojo6Iys/RD84QzQ5Ojf/2wBDAQoKCg0MDRoPDxo3JR8lNzc3Nzc3Nzc3Nzc3Nzc3Nzc3Nzc3Nzc3Nzc3Nzc3Nzc3Nzc3Nzc3Nzc3Nzc3Nzc3Nzf/wAARCABKAEoDASIAAhEBAxEB/8QAGwAAAgMBAQEAAAAAAAAAAAAABQYCAwQHAQD/xAAwEAABAwMCBQMDAgcAAAAAAAABAAIDBBEhBTESE0FRYTJxgQYUIiMzNEKRobHB0f/EABgBAQEBAQEAAAAAAAAAAAAAAAQDAgEA/8QAHREAAgMBAQEBAQAAAAAAAAAAAAECAxEhMRIiQf/aAAwDAQACEQMRAD8AmDYeVy7Vn8yvmJvl5OfddQ6LlmpgitmHZ5/yjV+lJEI3cKne5WdpVjSqGkzZBYonTCw+UOpQHm3VE4xZrz4UpiKwjA69g1FI2ODASELoQLA+UdiBeACMIkxKBrYft9TjnZj8g5OwBIuOqWBE2SqjYRfOEzbYBP8ARUi+A7F+har62KgpzPPfhuBjclc61MtkrpnsdxMc4kH+6a/rM30+IXxzP9FJfFe/TKTWuaRZHC85gBXzgbYVLg/obFURk201QGyB17WKMQ1AfDZuXPcAAloMJtc565Rn6eANUwvuQ117LFkVmlqpPcD9PVU8A4pXW2Rij1ammFmnfAPZK2swyNqiI7cByLBENKgn+2YXMa4n1fiAR/1GlFfOifp/WDNRND66I32JN+6P4QPS2WqGX3AKNfCzB8I2+iP9UwOm01xaL8t3EfZI0mCRZdNmaHhzSLhwsQkDXNOdp9TYEGJ9yw+OyTW/4QbB7XAL38Sq161VPIkQLbLfpDi2cOHTdD3nHdatNe904s23QrMlw3B5IdmMZUxAuA7hbaNrRGAQG/CF000zg13KDGtPCM7juiAJt4KBLg/j6E9OPFVEjo0ovfwhejxkRvlP82B8Ilfstw4gdr2Qq10/29LJLglo6pA1CvnrpS+pcHObgAACwumr6jqOGFkAOXm5ShUMyZG9fUAl1x5odsqK+vYKLXL05CoeTPuMHBKIUJZywWv/ADDwbW3CwNA7Ipp4JLeX08LM/Cla19DsVUxkYeJGkE/KLRSccTT4whrWQywlsrGkkWJIyiGlx8b44RkDc+EGSTFt4MlG3l08bevDlaPhVhSyqZgVvWcp1KqdVVBe7F8AdlgJvc9RhwVsv7Tj1uqj+4z2TUsD6Y54y0hzPSVFsl8HdbCP05fdYH7rp1F7ceyK0ErWFhshUWy1U/rCxNcKQk0xsjma9tmi6YtJpmww8ziDnvHqGw8JTof4Vx623THoDiYTck47oyikWnJsNgqV1WNgpLnpL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6553200" y="3657600"/>
            <a:ext cx="1905000" cy="1299865"/>
            <a:chOff x="6553200" y="3657600"/>
            <a:chExt cx="1905000" cy="1299865"/>
          </a:xfrm>
        </p:grpSpPr>
        <p:sp>
          <p:nvSpPr>
            <p:cNvPr id="28" name="TextBox 27"/>
            <p:cNvSpPr txBox="1"/>
            <p:nvPr/>
          </p:nvSpPr>
          <p:spPr>
            <a:xfrm>
              <a:off x="6553200" y="4495800"/>
              <a:ext cx="1905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Rick Farnsworth, PhD</a:t>
              </a:r>
            </a:p>
            <a:p>
              <a:pPr algn="ctr"/>
              <a:r>
                <a:rPr lang="en-US" sz="1200" b="1" i="1" dirty="0" smtClean="0">
                  <a:solidFill>
                    <a:srgbClr val="000000"/>
                  </a:solidFill>
                  <a:latin typeface="Calibri" pitchFamily="34" charset="0"/>
                </a:rPr>
                <a:t>Battelle Science Lead</a:t>
              </a:r>
              <a:endParaRPr lang="en-US" sz="1200" b="1" i="1" dirty="0">
                <a:solidFill>
                  <a:srgbClr val="000000"/>
                </a:solidFill>
                <a:latin typeface="Calibri" pitchFamily="34" charset="0"/>
              </a:endParaRPr>
            </a:p>
          </p:txBody>
        </p:sp>
        <p:pic>
          <p:nvPicPr>
            <p:cNvPr id="3079" name="Picture 7" descr="C:\Users\pkendall\Downloads\rick.jpg"/>
            <p:cNvPicPr>
              <a:picLocks noChangeAspect="1" noChangeArrowheads="1"/>
            </p:cNvPicPr>
            <p:nvPr/>
          </p:nvPicPr>
          <p:blipFill>
            <a:blip r:embed="rId7" cstate="print">
              <a:lum bright="24000" contrast="41000"/>
            </a:blip>
            <a:stretch>
              <a:fillRect/>
            </a:stretch>
          </p:blipFill>
          <p:spPr bwMode="auto">
            <a:xfrm>
              <a:off x="7086600" y="3657600"/>
              <a:ext cx="762000" cy="762000"/>
            </a:xfrm>
            <a:prstGeom prst="rect">
              <a:avLst/>
            </a:prstGeom>
            <a:noFill/>
            <a:ln>
              <a:noFill/>
            </a:ln>
          </p:spPr>
        </p:pic>
      </p:grpSp>
      <p:grpSp>
        <p:nvGrpSpPr>
          <p:cNvPr id="39" name="Group 38"/>
          <p:cNvGrpSpPr/>
          <p:nvPr/>
        </p:nvGrpSpPr>
        <p:grpSpPr>
          <a:xfrm>
            <a:off x="3260834" y="1676400"/>
            <a:ext cx="1371600" cy="1592263"/>
            <a:chOff x="3260834" y="1676400"/>
            <a:chExt cx="1371600" cy="1592263"/>
          </a:xfrm>
        </p:grpSpPr>
        <p:sp>
          <p:nvSpPr>
            <p:cNvPr id="35" name="TextBox 34"/>
            <p:cNvSpPr txBox="1"/>
            <p:nvPr/>
          </p:nvSpPr>
          <p:spPr>
            <a:xfrm>
              <a:off x="3260834" y="2622332"/>
              <a:ext cx="13716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Ray Tyler</a:t>
              </a:r>
            </a:p>
            <a:p>
              <a:pPr algn="ctr"/>
              <a:r>
                <a:rPr lang="en-US" sz="1200" b="1" i="1" dirty="0" smtClean="0">
                  <a:solidFill>
                    <a:srgbClr val="000000"/>
                  </a:solidFill>
                  <a:latin typeface="Calibri" pitchFamily="34" charset="0"/>
                </a:rPr>
                <a:t>BTRIC Program Manager</a:t>
              </a:r>
              <a:endParaRPr lang="en-US" sz="1200" b="1" i="1" dirty="0">
                <a:solidFill>
                  <a:srgbClr val="000000"/>
                </a:solidFill>
                <a:latin typeface="Calibri" pitchFamily="34" charset="0"/>
              </a:endParaRPr>
            </a:p>
          </p:txBody>
        </p:sp>
        <p:pic>
          <p:nvPicPr>
            <p:cNvPr id="38" name="ctl00_PlaceHolderMain_PictureUrlImage" descr="User Photo"/>
            <p:cNvPicPr/>
            <p:nvPr/>
          </p:nvPicPr>
          <p:blipFill>
            <a:blip r:embed="rId8" cstate="print"/>
            <a:srcRect/>
            <a:stretch>
              <a:fillRect/>
            </a:stretch>
          </p:blipFill>
          <p:spPr bwMode="auto">
            <a:xfrm>
              <a:off x="3429001" y="1676400"/>
              <a:ext cx="990599" cy="990600"/>
            </a:xfrm>
            <a:prstGeom prst="rect">
              <a:avLst/>
            </a:prstGeom>
            <a:noFill/>
            <a:ln w="9525">
              <a:noFill/>
              <a:miter lim="800000"/>
              <a:headEnd/>
              <a:tailEnd/>
            </a:ln>
          </p:spPr>
        </p:pic>
      </p:grpSp>
      <p:grpSp>
        <p:nvGrpSpPr>
          <p:cNvPr id="41" name="Group 40"/>
          <p:cNvGrpSpPr/>
          <p:nvPr/>
        </p:nvGrpSpPr>
        <p:grpSpPr>
          <a:xfrm>
            <a:off x="5060732" y="1676400"/>
            <a:ext cx="1371600" cy="1650067"/>
            <a:chOff x="5060732" y="1676400"/>
            <a:chExt cx="1371600" cy="1650067"/>
          </a:xfrm>
        </p:grpSpPr>
        <p:sp>
          <p:nvSpPr>
            <p:cNvPr id="34" name="TextBox 33"/>
            <p:cNvSpPr txBox="1"/>
            <p:nvPr/>
          </p:nvSpPr>
          <p:spPr>
            <a:xfrm>
              <a:off x="5060732" y="2680136"/>
              <a:ext cx="13716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Kathy Hanna</a:t>
              </a:r>
            </a:p>
            <a:p>
              <a:pPr algn="ctr"/>
              <a:r>
                <a:rPr lang="en-US" sz="1200" b="1" i="1" dirty="0" smtClean="0">
                  <a:solidFill>
                    <a:srgbClr val="000000"/>
                  </a:solidFill>
                  <a:latin typeface="Calibri" pitchFamily="34" charset="0"/>
                </a:rPr>
                <a:t>Deputy Program Manager</a:t>
              </a:r>
              <a:endParaRPr lang="en-US" sz="1200" b="1" i="1" dirty="0">
                <a:solidFill>
                  <a:srgbClr val="000000"/>
                </a:solidFill>
                <a:latin typeface="Calibri" pitchFamily="34" charset="0"/>
              </a:endParaRPr>
            </a:p>
          </p:txBody>
        </p:sp>
        <p:pic>
          <p:nvPicPr>
            <p:cNvPr id="40" name="ctl00_PlaceHolderMain_PictureUrlImage" descr="User Photo"/>
            <p:cNvPicPr/>
            <p:nvPr/>
          </p:nvPicPr>
          <p:blipFill>
            <a:blip r:embed="rId9" cstate="print"/>
            <a:srcRect/>
            <a:stretch>
              <a:fillRect/>
            </a:stretch>
          </p:blipFill>
          <p:spPr bwMode="auto">
            <a:xfrm>
              <a:off x="5334000" y="1676400"/>
              <a:ext cx="878840" cy="1066800"/>
            </a:xfrm>
            <a:prstGeom prst="rect">
              <a:avLst/>
            </a:prstGeom>
            <a:noFill/>
            <a:ln w="9525">
              <a:noFill/>
              <a:miter lim="800000"/>
              <a:headEnd/>
              <a:tailEnd/>
            </a:ln>
          </p:spPr>
        </p:pic>
      </p:grpSp>
      <p:pic>
        <p:nvPicPr>
          <p:cNvPr id="20482" name="Picture 2" descr="David M. Vander Els"/>
          <p:cNvPicPr>
            <a:picLocks noChangeAspect="1" noChangeArrowheads="1"/>
          </p:cNvPicPr>
          <p:nvPr/>
        </p:nvPicPr>
        <p:blipFill>
          <a:blip r:embed="rId10" cstate="print">
            <a:lum bright="12000"/>
          </a:blip>
          <a:srcRect/>
          <a:stretch>
            <a:fillRect/>
          </a:stretch>
        </p:blipFill>
        <p:spPr bwMode="auto">
          <a:xfrm>
            <a:off x="3429000" y="3429000"/>
            <a:ext cx="1066800" cy="1066801"/>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371600" y="68263"/>
            <a:ext cx="77724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Solving the Puzzle</a:t>
            </a:r>
            <a:endParaRPr lang="en-US" sz="2400" dirty="0">
              <a:latin typeface="Calibri" pitchFamily="34" charset="0"/>
            </a:endParaRPr>
          </a:p>
        </p:txBody>
      </p:sp>
      <p:sp>
        <p:nvSpPr>
          <p:cNvPr id="11" name="TextBox 10"/>
          <p:cNvSpPr txBox="1"/>
          <p:nvPr/>
        </p:nvSpPr>
        <p:spPr>
          <a:xfrm>
            <a:off x="2548164" y="1000780"/>
            <a:ext cx="4614636" cy="523220"/>
          </a:xfrm>
          <a:prstGeom prst="rect">
            <a:avLst/>
          </a:prstGeom>
          <a:solidFill>
            <a:schemeClr val="bg1">
              <a:alpha val="52000"/>
            </a:schemeClr>
          </a:solidFill>
        </p:spPr>
        <p:txBody>
          <a:bodyPr wrap="square" rtlCol="0">
            <a:spAutoFit/>
          </a:bodyPr>
          <a:lstStyle/>
          <a:p>
            <a:pPr algn="ctr"/>
            <a:r>
              <a:rPr lang="en-US" sz="1400" b="1" i="1" dirty="0" smtClean="0">
                <a:solidFill>
                  <a:srgbClr val="000000"/>
                </a:solidFill>
                <a:latin typeface="Calibri" pitchFamily="34" charset="0"/>
              </a:rPr>
              <a:t>Fixing and Commissioning A Complex </a:t>
            </a:r>
            <a:r>
              <a:rPr lang="en-US" sz="1400" b="1" i="1" dirty="0" err="1" smtClean="0">
                <a:solidFill>
                  <a:srgbClr val="000000"/>
                </a:solidFill>
                <a:latin typeface="Calibri" pitchFamily="34" charset="0"/>
              </a:rPr>
              <a:t>Biosafety</a:t>
            </a:r>
            <a:r>
              <a:rPr lang="en-US" sz="1400" b="1" i="1" dirty="0" smtClean="0">
                <a:solidFill>
                  <a:srgbClr val="000000"/>
                </a:solidFill>
                <a:latin typeface="Calibri" pitchFamily="34" charset="0"/>
              </a:rPr>
              <a:t> Level  3 Facility while Executing the  Program</a:t>
            </a:r>
            <a:endParaRPr lang="en-US" sz="1400" b="1" i="1" dirty="0">
              <a:solidFill>
                <a:srgbClr val="000000"/>
              </a:solidFill>
              <a:latin typeface="Calibri" pitchFamily="34" charset="0"/>
            </a:endParaRPr>
          </a:p>
        </p:txBody>
      </p:sp>
      <p:sp>
        <p:nvSpPr>
          <p:cNvPr id="51" name="Rectangle 50"/>
          <p:cNvSpPr/>
          <p:nvPr/>
        </p:nvSpPr>
        <p:spPr>
          <a:xfrm>
            <a:off x="5029200" y="1524000"/>
            <a:ext cx="4114800" cy="4555093"/>
          </a:xfrm>
          <a:prstGeom prst="rect">
            <a:avLst/>
          </a:prstGeom>
        </p:spPr>
        <p:txBody>
          <a:bodyPr wrap="square">
            <a:spAutoFit/>
          </a:bodyPr>
          <a:lstStyle/>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Problem: </a:t>
            </a:r>
            <a:r>
              <a:rPr lang="en-US" sz="1800" i="1" dirty="0" smtClean="0">
                <a:solidFill>
                  <a:srgbClr val="000000"/>
                </a:solidFill>
                <a:latin typeface="Calibri" pitchFamily="34" charset="0"/>
                <a:cs typeface="Calibri" pitchFamily="34" charset="0"/>
              </a:rPr>
              <a:t>CH2M HILL  “inherits” $130M design/construction…was not capable of “</a:t>
            </a:r>
            <a:r>
              <a:rPr lang="en-US" sz="1800" i="1" dirty="0" err="1" smtClean="0">
                <a:solidFill>
                  <a:srgbClr val="000000"/>
                </a:solidFill>
                <a:latin typeface="Calibri" pitchFamily="34" charset="0"/>
                <a:cs typeface="Calibri" pitchFamily="34" charset="0"/>
              </a:rPr>
              <a:t>Biosafety</a:t>
            </a:r>
            <a:r>
              <a:rPr lang="en-US" sz="1800" i="1" dirty="0" smtClean="0">
                <a:solidFill>
                  <a:srgbClr val="000000"/>
                </a:solidFill>
                <a:latin typeface="Calibri" pitchFamily="34" charset="0"/>
                <a:cs typeface="Calibri" pitchFamily="34" charset="0"/>
              </a:rPr>
              <a:t> Level 3” work!</a:t>
            </a:r>
          </a:p>
          <a:p>
            <a:pPr marL="461963" lvl="1" indent="-225425">
              <a:spcAft>
                <a:spcPts val="300"/>
              </a:spcAft>
              <a:buSzPct val="100000"/>
              <a:buFont typeface="Calibri" pitchFamily="34" charset="0"/>
              <a:buChar char="−"/>
            </a:pPr>
            <a:r>
              <a:rPr lang="en-US" sz="1800" dirty="0" smtClean="0">
                <a:solidFill>
                  <a:srgbClr val="000000"/>
                </a:solidFill>
                <a:latin typeface="Calibri" pitchFamily="34" charset="0"/>
                <a:cs typeface="Calibri" pitchFamily="34" charset="0"/>
              </a:rPr>
              <a:t>High visibility international program – US Credibility on the line…</a:t>
            </a:r>
          </a:p>
          <a:p>
            <a:pPr marL="461963" lvl="1" indent="-225425">
              <a:spcAft>
                <a:spcPts val="300"/>
              </a:spcAft>
              <a:buSzPct val="100000"/>
              <a:buFont typeface="Calibri" pitchFamily="34" charset="0"/>
              <a:buChar char="−"/>
            </a:pPr>
            <a:r>
              <a:rPr lang="en-US" sz="1800" dirty="0" smtClean="0">
                <a:solidFill>
                  <a:srgbClr val="000000"/>
                </a:solidFill>
                <a:latin typeface="Calibri" pitchFamily="34" charset="0"/>
                <a:cs typeface="Calibri" pitchFamily="34" charset="0"/>
              </a:rPr>
              <a:t>Lots of issues – HVAC, Equipment installed incorrectly, poor construction quality, gaps in floors, etc.</a:t>
            </a:r>
          </a:p>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How we did it</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Detailed “gap analysis” </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Sat with DTRA to develop approach</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Put the right team on the job</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Integrated the client into the process </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Focus, focus, focus!</a:t>
            </a:r>
            <a:endParaRPr lang="en-US" sz="1800" dirty="0">
              <a:solidFill>
                <a:srgbClr val="000000"/>
              </a:solidFill>
              <a:latin typeface="Calibri" pitchFamily="34" charset="0"/>
              <a:cs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18" name="Picture 17" descr="Att. 2 Pump house #2 Photo - Broken Line.jpg"/>
          <p:cNvPicPr>
            <a:picLocks noChangeAspect="1"/>
          </p:cNvPicPr>
          <p:nvPr/>
        </p:nvPicPr>
        <p:blipFill>
          <a:blip r:embed="rId3" cstate="print"/>
          <a:srcRect r="20121" b="23333"/>
          <a:stretch>
            <a:fillRect/>
          </a:stretch>
        </p:blipFill>
        <p:spPr>
          <a:xfrm>
            <a:off x="1825487" y="3927987"/>
            <a:ext cx="3127513" cy="2320413"/>
          </a:xfrm>
          <a:prstGeom prst="rect">
            <a:avLst/>
          </a:prstGeom>
        </p:spPr>
      </p:pic>
      <p:pic>
        <p:nvPicPr>
          <p:cNvPr id="19" name="Picture 18" descr="CPHRL13.jpg"/>
          <p:cNvPicPr>
            <a:picLocks noChangeAspect="1"/>
          </p:cNvPicPr>
          <p:nvPr/>
        </p:nvPicPr>
        <p:blipFill>
          <a:blip r:embed="rId4" cstate="print"/>
          <a:stretch>
            <a:fillRect/>
          </a:stretch>
        </p:blipFill>
        <p:spPr>
          <a:xfrm>
            <a:off x="457200" y="1600200"/>
            <a:ext cx="3352800" cy="223769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1"/>
          <p:cNvSpPr>
            <a:spLocks noGrp="1"/>
          </p:cNvSpPr>
          <p:nvPr>
            <p:ph type="title"/>
          </p:nvPr>
        </p:nvSpPr>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Key Airflow Issue Finally Resolved!</a:t>
            </a:r>
            <a:endParaRPr lang="en-US" sz="2400" dirty="0">
              <a:latin typeface="Calibri" pitchFamily="34" charset="0"/>
            </a:endParaRPr>
          </a:p>
        </p:txBody>
      </p:sp>
      <p:pic>
        <p:nvPicPr>
          <p:cNvPr id="13" name="Picture 12" descr="Before Photo - Air Intake.JPG"/>
          <p:cNvPicPr>
            <a:picLocks noChangeAspect="1"/>
          </p:cNvPicPr>
          <p:nvPr/>
        </p:nvPicPr>
        <p:blipFill>
          <a:blip r:embed="rId2" cstate="print"/>
          <a:stretch>
            <a:fillRect/>
          </a:stretch>
        </p:blipFill>
        <p:spPr>
          <a:xfrm>
            <a:off x="457200" y="1600200"/>
            <a:ext cx="3556000" cy="2667000"/>
          </a:xfrm>
          <a:prstGeom prst="rect">
            <a:avLst/>
          </a:prstGeom>
        </p:spPr>
      </p:pic>
      <p:pic>
        <p:nvPicPr>
          <p:cNvPr id="14" name="Picture 13" descr="SAM_8241.jpg"/>
          <p:cNvPicPr>
            <a:picLocks noChangeAspect="1"/>
          </p:cNvPicPr>
          <p:nvPr/>
        </p:nvPicPr>
        <p:blipFill>
          <a:blip r:embed="rId3" cstate="print"/>
          <a:stretch>
            <a:fillRect/>
          </a:stretch>
        </p:blipFill>
        <p:spPr>
          <a:xfrm>
            <a:off x="5588000" y="1676400"/>
            <a:ext cx="3556000" cy="2667000"/>
          </a:xfrm>
          <a:prstGeom prst="rect">
            <a:avLst/>
          </a:prstGeom>
        </p:spPr>
      </p:pic>
      <p:graphicFrame>
        <p:nvGraphicFramePr>
          <p:cNvPr id="15" name="Diagram 14"/>
          <p:cNvGraphicFramePr/>
          <p:nvPr/>
        </p:nvGraphicFramePr>
        <p:xfrm>
          <a:off x="1752600" y="3810000"/>
          <a:ext cx="6172200"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17" name="Oval 16"/>
          <p:cNvSpPr/>
          <p:nvPr/>
        </p:nvSpPr>
        <p:spPr bwMode="auto">
          <a:xfrm>
            <a:off x="6781800" y="1981200"/>
            <a:ext cx="1752600" cy="1219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8" name="ctl00_PlaceHolderMain_PictureUrlImage" descr="User Photo"/>
          <p:cNvPicPr/>
          <p:nvPr/>
        </p:nvPicPr>
        <p:blipFill>
          <a:blip r:embed="rId9" cstate="print"/>
          <a:srcRect/>
          <a:stretch>
            <a:fillRect/>
          </a:stretch>
        </p:blipFill>
        <p:spPr bwMode="auto">
          <a:xfrm>
            <a:off x="4191000" y="2286000"/>
            <a:ext cx="1143000" cy="1371600"/>
          </a:xfrm>
          <a:prstGeom prst="rect">
            <a:avLst/>
          </a:prstGeom>
          <a:noFill/>
          <a:ln w="9525">
            <a:noFill/>
            <a:miter lim="800000"/>
            <a:headEnd/>
            <a:tailEnd/>
          </a:ln>
        </p:spPr>
      </p:pic>
      <p:sp>
        <p:nvSpPr>
          <p:cNvPr id="19" name="Cloud Callout 18"/>
          <p:cNvSpPr/>
          <p:nvPr/>
        </p:nvSpPr>
        <p:spPr bwMode="auto">
          <a:xfrm>
            <a:off x="2286000" y="990600"/>
            <a:ext cx="1447800" cy="990600"/>
          </a:xfrm>
          <a:prstGeom prst="cloudCallout">
            <a:avLst>
              <a:gd name="adj1" fmla="val 92291"/>
              <a:gd name="adj2" fmla="val 9919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How the heck…</a:t>
            </a:r>
          </a:p>
        </p:txBody>
      </p:sp>
      <p:sp>
        <p:nvSpPr>
          <p:cNvPr id="21" name="Cloud Callout 20"/>
          <p:cNvSpPr/>
          <p:nvPr/>
        </p:nvSpPr>
        <p:spPr bwMode="auto">
          <a:xfrm>
            <a:off x="5715000" y="914400"/>
            <a:ext cx="1828800" cy="1143000"/>
          </a:xfrm>
          <a:prstGeom prst="cloudCallout">
            <a:avLst>
              <a:gd name="adj1" fmla="val -81050"/>
              <a:gd name="adj2" fmla="val 8736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Simple...a “wind defender”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Scroll 11"/>
          <p:cNvSpPr/>
          <p:nvPr/>
        </p:nvSpPr>
        <p:spPr bwMode="auto">
          <a:xfrm>
            <a:off x="533220" y="1210209"/>
            <a:ext cx="3657959" cy="3606690"/>
          </a:xfrm>
          <a:prstGeom prst="horizontalScroll">
            <a:avLst/>
          </a:prstGeom>
          <a:solidFill>
            <a:srgbClr val="9999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i="1" dirty="0" smtClean="0">
                <a:latin typeface="Calibri" pitchFamily="34" charset="0"/>
              </a:rPr>
              <a:t>The remediation of the CPHRL [sic] was a daunting task and was--at times--difficult. Yet, positive attitude and hard work prevailed, and the commissioning and endurance run is a testament to the professionalism of the CPHRL [sic] team</a:t>
            </a:r>
            <a:r>
              <a:rPr lang="en-US" i="1" dirty="0" smtClean="0">
                <a:latin typeface="Calibri" pitchFamily="34" charset="0"/>
              </a:rPr>
              <a:t>.</a:t>
            </a:r>
            <a:r>
              <a:rPr lang="en-US" dirty="0" smtClean="0">
                <a:latin typeface="Calibri" pitchFamily="34" charset="0"/>
              </a:rPr>
              <a:t/>
            </a:r>
            <a:br>
              <a:rPr lang="en-US" dirty="0" smtClean="0">
                <a:latin typeface="Calibri" pitchFamily="34" charset="0"/>
              </a:rPr>
            </a:br>
            <a:r>
              <a:rPr lang="en-US" dirty="0" smtClean="0">
                <a:latin typeface="Calibri" pitchFamily="34" charset="0"/>
              </a:rPr>
              <a:t>Eric Graham, U.S. Army Corps of Engineers</a:t>
            </a:r>
            <a:r>
              <a:rPr kumimoji="0" lang="en-US" b="0" i="0" u="none" strike="noStrike" cap="none" normalizeH="0" baseline="0" dirty="0" smtClean="0">
                <a:ln>
                  <a:noFill/>
                </a:ln>
                <a:solidFill>
                  <a:schemeClr val="tx1"/>
                </a:solidFill>
                <a:effectLst/>
                <a:latin typeface="Calibri" pitchFamily="34" charset="0"/>
              </a:rPr>
              <a:t> </a:t>
            </a:r>
          </a:p>
        </p:txBody>
      </p:sp>
      <p:sp>
        <p:nvSpPr>
          <p:cNvPr id="52" name="Title 51"/>
          <p:cNvSpPr>
            <a:spLocks noGrp="1"/>
          </p:cNvSpPr>
          <p:nvPr>
            <p:ph type="title"/>
          </p:nvPr>
        </p:nvSpPr>
        <p:spPr>
          <a:xfrm>
            <a:off x="1371600" y="68263"/>
            <a:ext cx="77724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A Delighted Client!</a:t>
            </a:r>
            <a:endParaRPr lang="en-US" sz="2400" dirty="0">
              <a:latin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3074" name="Picture 2"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pic>
        <p:nvPicPr>
          <p:cNvPr id="3076" name="Picture 4"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sp>
        <p:nvSpPr>
          <p:cNvPr id="245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descr="Corbis-42-27854989"/>
          <p:cNvPicPr>
            <a:picLocks noChangeAspect="1" noChangeArrowheads="1"/>
          </p:cNvPicPr>
          <p:nvPr/>
        </p:nvPicPr>
        <p:blipFill>
          <a:blip r:embed="rId4" cstate="print"/>
          <a:srcRect/>
          <a:stretch>
            <a:fillRect/>
          </a:stretch>
        </p:blipFill>
        <p:spPr bwMode="auto">
          <a:xfrm>
            <a:off x="4876800" y="1752600"/>
            <a:ext cx="3762375" cy="2643624"/>
          </a:xfrm>
          <a:prstGeom prst="rect">
            <a:avLst/>
          </a:prstGeom>
          <a:noFill/>
        </p:spPr>
      </p:pic>
      <p:sp>
        <p:nvSpPr>
          <p:cNvPr id="24583" name="Rectangle 7"/>
          <p:cNvSpPr>
            <a:spLocks noChangeArrowheads="1"/>
          </p:cNvSpPr>
          <p:nvPr/>
        </p:nvSpPr>
        <p:spPr bwMode="auto">
          <a:xfrm>
            <a:off x="4114800" y="4576971"/>
            <a:ext cx="487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t>
            </a: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rom Left to Right – US Ambassador in Georgia - John R. Bass </a:t>
            </a:r>
            <a:endParaRPr kumimoji="0" lang="en-US" sz="1200" b="1" i="0" u="none" strike="noStrike" cap="none" normalizeH="0" baseline="0" dirty="0" smtClean="0">
              <a:ln>
                <a:noFill/>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The Prime Minister of Georgia – </a:t>
            </a:r>
            <a:r>
              <a:rPr kumimoji="0" lang="en-US" sz="1400" b="1" i="0" u="none" strike="noStrike" cap="none" normalizeH="0" baseline="0" dirty="0" err="1" smtClean="0">
                <a:ln>
                  <a:noFill/>
                </a:ln>
                <a:effectLst/>
                <a:latin typeface="Calibri" pitchFamily="34" charset="0"/>
                <a:ea typeface="Times New Roman" pitchFamily="18" charset="0"/>
                <a:cs typeface="Times New Roman" pitchFamily="18" charset="0"/>
              </a:rPr>
              <a:t>Nikoloz</a:t>
            </a: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err="1" smtClean="0">
                <a:ln>
                  <a:noFill/>
                </a:ln>
                <a:effectLst/>
                <a:latin typeface="Calibri" pitchFamily="34" charset="0"/>
                <a:ea typeface="Times New Roman" pitchFamily="18" charset="0"/>
                <a:cs typeface="Times New Roman" pitchFamily="18" charset="0"/>
              </a:rPr>
              <a:t>Gilauri</a:t>
            </a:r>
            <a:endParaRPr kumimoji="0" lang="en-US" sz="1200" b="1" i="0" u="none" strike="noStrike" cap="none" normalizeH="0" baseline="0" dirty="0" smtClean="0">
              <a:ln>
                <a:noFill/>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Assistant Secretary of Defense for Nuclear, Chemical, and Biological Defense Programs - Andrew C. Weber</a:t>
            </a:r>
            <a:endParaRPr kumimoji="0" lang="en-US" sz="3200" b="1" i="0" u="none" strike="noStrike" cap="none" normalizeH="0" baseline="0" dirty="0" smtClean="0">
              <a:ln>
                <a:noFill/>
              </a:ln>
              <a:effectLst/>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143000" y="0"/>
            <a:ext cx="8229600" cy="1143000"/>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Contributing to the DTRA Mission</a:t>
            </a:r>
            <a:br>
              <a:rPr lang="en-US" sz="2400" dirty="0" smtClean="0">
                <a:latin typeface="Calibri" pitchFamily="34" charset="0"/>
              </a:rPr>
            </a:br>
            <a:endParaRPr lang="en-US" sz="2400" dirty="0">
              <a:latin typeface="Calibri" pitchFamily="34" charset="0"/>
            </a:endParaRPr>
          </a:p>
        </p:txBody>
      </p:sp>
      <p:sp>
        <p:nvSpPr>
          <p:cNvPr id="12" name="Content Placeholder 11"/>
          <p:cNvSpPr>
            <a:spLocks noGrp="1"/>
          </p:cNvSpPr>
          <p:nvPr>
            <p:ph idx="1"/>
          </p:nvPr>
        </p:nvSpPr>
        <p:spPr>
          <a:xfrm>
            <a:off x="1295400" y="1112837"/>
            <a:ext cx="5562600" cy="4525963"/>
          </a:xfrm>
        </p:spPr>
        <p:txBody>
          <a:bodyPr/>
          <a:lstStyle/>
          <a:p>
            <a:pPr>
              <a:spcAft>
                <a:spcPts val="300"/>
              </a:spcAft>
            </a:pPr>
            <a:r>
              <a:rPr lang="en-US" sz="2000" dirty="0" smtClean="0">
                <a:solidFill>
                  <a:srgbClr val="000000"/>
                </a:solidFill>
                <a:latin typeface="Calibri" pitchFamily="34" charset="0"/>
                <a:cs typeface="Calibri" pitchFamily="34" charset="0"/>
              </a:rPr>
              <a:t>Thousands of disease samples now secured in new facility – preventing unauthorized distribution </a:t>
            </a:r>
          </a:p>
          <a:p>
            <a:pPr>
              <a:spcAft>
                <a:spcPts val="300"/>
              </a:spcAft>
            </a:pPr>
            <a:r>
              <a:rPr lang="en-US" sz="2000" dirty="0" smtClean="0">
                <a:solidFill>
                  <a:srgbClr val="000000"/>
                </a:solidFill>
                <a:latin typeface="Calibri" pitchFamily="34" charset="0"/>
                <a:cs typeface="Calibri" pitchFamily="34" charset="0"/>
              </a:rPr>
              <a:t>CH2M HILL “solved the puzzle” and commissioned the extraordinarily complex Richard C. Lugar Center for Public Health Research – delighting the client and setting the standard for the entire program</a:t>
            </a:r>
          </a:p>
          <a:p>
            <a:pPr>
              <a:spcAft>
                <a:spcPts val="300"/>
              </a:spcAft>
            </a:pPr>
            <a:r>
              <a:rPr lang="en-US" sz="2000" dirty="0" smtClean="0">
                <a:solidFill>
                  <a:srgbClr val="000000"/>
                </a:solidFill>
                <a:latin typeface="Calibri" pitchFamily="34" charset="0"/>
                <a:cs typeface="Calibri" pitchFamily="34" charset="0"/>
              </a:rPr>
              <a:t>Focusing the efforts of thousands of Georgian scientists towards peaceful purposes and fighting dangerous diseases</a:t>
            </a:r>
          </a:p>
          <a:p>
            <a:pPr>
              <a:spcAft>
                <a:spcPts val="300"/>
              </a:spcAft>
            </a:pPr>
            <a:r>
              <a:rPr lang="en-US" sz="2000" dirty="0" smtClean="0">
                <a:solidFill>
                  <a:srgbClr val="000000"/>
                </a:solidFill>
                <a:latin typeface="Calibri" pitchFamily="34" charset="0"/>
                <a:cs typeface="Calibri" pitchFamily="34" charset="0"/>
              </a:rPr>
              <a:t>Established meaningful research capability to carry the project into the future</a:t>
            </a:r>
          </a:p>
          <a:p>
            <a:pPr>
              <a:spcAft>
                <a:spcPts val="300"/>
              </a:spcAft>
            </a:pPr>
            <a:endParaRPr lang="en-US" sz="2000" dirty="0" smtClean="0">
              <a:solidFill>
                <a:srgbClr val="000000"/>
              </a:solidFill>
              <a:latin typeface="Calibri" pitchFamily="34" charset="0"/>
              <a:cs typeface="Calibri" pitchFamily="34" charset="0"/>
            </a:endParaRPr>
          </a:p>
          <a:p>
            <a:endParaRPr lang="en-US" sz="2000" dirty="0"/>
          </a:p>
        </p:txBody>
      </p:sp>
      <p:pic>
        <p:nvPicPr>
          <p:cNvPr id="16" name="Picture 15" descr="Picture1.png"/>
          <p:cNvPicPr>
            <a:picLocks noChangeAspect="1"/>
          </p:cNvPicPr>
          <p:nvPr/>
        </p:nvPicPr>
        <p:blipFill>
          <a:blip r:embed="rId3" cstate="email"/>
          <a:stretch>
            <a:fillRect/>
          </a:stretch>
        </p:blipFill>
        <p:spPr>
          <a:xfrm>
            <a:off x="154236" y="5052357"/>
            <a:ext cx="1348443" cy="1348443"/>
          </a:xfrm>
          <a:prstGeom prst="rect">
            <a:avLst/>
          </a:prstGeom>
        </p:spPr>
      </p:pic>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28674" name="Picture 2" descr="Photo"/>
          <p:cNvPicPr>
            <a:picLocks noChangeAspect="1" noChangeArrowheads="1"/>
          </p:cNvPicPr>
          <p:nvPr/>
        </p:nvPicPr>
        <p:blipFill>
          <a:blip r:embed="rId4" cstate="print"/>
          <a:srcRect/>
          <a:stretch>
            <a:fillRect/>
          </a:stretch>
        </p:blipFill>
        <p:spPr bwMode="auto">
          <a:xfrm>
            <a:off x="6858000" y="1641242"/>
            <a:ext cx="1981200" cy="1489863"/>
          </a:xfrm>
          <a:prstGeom prst="rect">
            <a:avLst/>
          </a:prstGeom>
          <a:noFill/>
        </p:spPr>
      </p:pic>
      <p:pic>
        <p:nvPicPr>
          <p:cNvPr id="1026" name="Picture 2" descr="IMG_8390"/>
          <p:cNvPicPr>
            <a:picLocks noChangeAspect="1" noChangeArrowheads="1"/>
          </p:cNvPicPr>
          <p:nvPr/>
        </p:nvPicPr>
        <p:blipFill>
          <a:blip r:embed="rId5" cstate="print"/>
          <a:srcRect/>
          <a:stretch>
            <a:fillRect/>
          </a:stretch>
        </p:blipFill>
        <p:spPr bwMode="auto">
          <a:xfrm>
            <a:off x="6858000" y="3165242"/>
            <a:ext cx="1981200" cy="14829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wide design template">
  <a:themeElements>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wid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wid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wid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wid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wid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wid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wid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wid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wid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wid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wid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16481</TotalTime>
  <Words>664</Words>
  <Application>Microsoft Office PowerPoint</Application>
  <PresentationFormat>Letter Paper (8.5x11 in)</PresentationFormat>
  <Paragraphs>182</Paragraphs>
  <Slides>10</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Times New Roman</vt:lpstr>
      <vt:lpstr>Wingdings</vt:lpstr>
      <vt:lpstr>Custom Design</vt:lpstr>
      <vt:lpstr>1_Custom Design</vt:lpstr>
      <vt:lpstr>1_Worldwide design template</vt:lpstr>
      <vt:lpstr>Making the World Safer from Biological Weapons  The CH2M HILL Way</vt:lpstr>
      <vt:lpstr>Biological Threat Reduction Integrating Contract Cold War Legacy….</vt:lpstr>
      <vt:lpstr>Biological Threat Reduction Integrating Contract Growing a New Practice…</vt:lpstr>
      <vt:lpstr>Biological Threat Reduction Integrating Contract  Achieving Sustainable Disease Response Capability - Georgia </vt:lpstr>
      <vt:lpstr>Biological Threat Reduction Integrating Contract The CH2M HILL BTRIC Team</vt:lpstr>
      <vt:lpstr>Biological Threat Reduction Integrating Contract Solving the Puzzle</vt:lpstr>
      <vt:lpstr>Biological Threat Reduction Integrating Contract Key Airflow Issue Finally Resolved!</vt:lpstr>
      <vt:lpstr>Biological Threat Reduction Integrating Contract A Delighted Client!</vt:lpstr>
      <vt:lpstr>Biological Threat Reduction Integrating Contract Contributing to the DTRA Mission </vt:lpstr>
      <vt:lpstr>Biological Threat Reduction Integrating Contract Questions?</vt:lpstr>
    </vt:vector>
  </TitlesOfParts>
  <Company>CH2M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CH2M HILL</dc:creator>
  <cp:lastModifiedBy>Потребител на Windows</cp:lastModifiedBy>
  <cp:revision>628</cp:revision>
  <cp:lastPrinted>2005-03-23T21:46:38Z</cp:lastPrinted>
  <dcterms:created xsi:type="dcterms:W3CDTF">2005-01-31T16:25:00Z</dcterms:created>
  <dcterms:modified xsi:type="dcterms:W3CDTF">2017-11-26T14:15:33Z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3143251</vt:lpwstr>
  </property>
  <property fmtid="{D5CDD505-2E9C-101B-9397-08002B2CF9AE}" pid="3" name="NXPowerLiteSettings">
    <vt:lpwstr>F6000400038000</vt:lpwstr>
  </property>
  <property fmtid="{D5CDD505-2E9C-101B-9397-08002B2CF9AE}" pid="4" name="NXPowerLiteVersion">
    <vt:lpwstr>D4.3.1</vt:lpwstr>
  </property>
  <property fmtid="{D5CDD505-2E9C-101B-9397-08002B2CF9AE}" pid="5" name="_TemplateID">
    <vt:lpwstr>TC010875761033</vt:lpwstr>
  </property>
</Properties>
</file>