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62" r:id="rId4"/>
    <p:sldId id="264" r:id="rId5"/>
    <p:sldId id="261" r:id="rId6"/>
    <p:sldId id="295" r:id="rId7"/>
    <p:sldId id="297" r:id="rId8"/>
    <p:sldId id="266" r:id="rId9"/>
    <p:sldId id="267" r:id="rId10"/>
    <p:sldId id="269" r:id="rId11"/>
    <p:sldId id="298" r:id="rId12"/>
    <p:sldId id="299" r:id="rId13"/>
    <p:sldId id="300" r:id="rId14"/>
    <p:sldId id="294"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99CC"/>
    <a:srgbClr val="CC3300"/>
    <a:srgbClr val="FFFF00"/>
    <a:srgbClr val="C00000"/>
    <a:srgbClr val="0033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411"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D7D69-7079-4BAF-A9F2-C8A174799B3C}" type="doc">
      <dgm:prSet loTypeId="urn:microsoft.com/office/officeart/2005/8/layout/pyramid1" loCatId="pyramid" qsTypeId="urn:microsoft.com/office/officeart/2005/8/quickstyle/3d4" qsCatId="3D" csTypeId="urn:microsoft.com/office/officeart/2005/8/colors/colorful1" csCatId="colorful" phldr="1"/>
      <dgm:spPr/>
    </dgm:pt>
    <dgm:pt modelId="{18994755-3808-4270-BEF0-BFC277938202}">
      <dgm:prSet phldrT="[Text]"/>
      <dgm:spPr>
        <a:solidFill>
          <a:srgbClr val="800000"/>
        </a:solidFill>
      </dgm:spPr>
      <dgm:t>
        <a:bodyPr/>
        <a:lstStyle/>
        <a:p>
          <a:r>
            <a:rPr lang="en-US" dirty="0" smtClean="0"/>
            <a:t>Lugar Center</a:t>
          </a:r>
          <a:endParaRPr lang="en-US" dirty="0"/>
        </a:p>
      </dgm:t>
    </dgm:pt>
    <dgm:pt modelId="{E55A9F2E-4E7D-4672-9698-ADB1DA493DDD}" type="parTrans" cxnId="{307BC9A2-7F68-4F0D-9103-880A6AA59686}">
      <dgm:prSet/>
      <dgm:spPr/>
      <dgm:t>
        <a:bodyPr/>
        <a:lstStyle/>
        <a:p>
          <a:endParaRPr lang="en-US"/>
        </a:p>
      </dgm:t>
    </dgm:pt>
    <dgm:pt modelId="{7C6B5D7F-5CD1-4DE5-81A3-C584AEB6F3D4}" type="sibTrans" cxnId="{307BC9A2-7F68-4F0D-9103-880A6AA59686}">
      <dgm:prSet/>
      <dgm:spPr/>
      <dgm:t>
        <a:bodyPr/>
        <a:lstStyle/>
        <a:p>
          <a:endParaRPr lang="en-US"/>
        </a:p>
      </dgm:t>
    </dgm:pt>
    <dgm:pt modelId="{D89F8C96-7639-4032-BC40-19411FBFCBE5}">
      <dgm:prSet phldrT="[Text]"/>
      <dgm:spPr>
        <a:solidFill>
          <a:srgbClr val="00B050"/>
        </a:solidFill>
      </dgm:spPr>
      <dgm:t>
        <a:bodyPr/>
        <a:lstStyle/>
        <a:p>
          <a:r>
            <a:rPr lang="en-US" dirty="0" smtClean="0"/>
            <a:t>Human ZDLs</a:t>
          </a:r>
          <a:endParaRPr lang="en-US" dirty="0"/>
        </a:p>
      </dgm:t>
    </dgm:pt>
    <dgm:pt modelId="{5B27A08F-6A49-442D-B48C-B758559E529D}" type="parTrans" cxnId="{9723FA6B-DB4D-4FC2-B966-489F358A518A}">
      <dgm:prSet/>
      <dgm:spPr/>
      <dgm:t>
        <a:bodyPr/>
        <a:lstStyle/>
        <a:p>
          <a:endParaRPr lang="en-US"/>
        </a:p>
      </dgm:t>
    </dgm:pt>
    <dgm:pt modelId="{70488FA3-CB64-45B2-B796-A2593F0F937F}" type="sibTrans" cxnId="{9723FA6B-DB4D-4FC2-B966-489F358A518A}">
      <dgm:prSet/>
      <dgm:spPr/>
      <dgm:t>
        <a:bodyPr/>
        <a:lstStyle/>
        <a:p>
          <a:endParaRPr lang="en-US"/>
        </a:p>
      </dgm:t>
    </dgm:pt>
    <dgm:pt modelId="{FEB3EFFB-A440-4A0E-8666-DE71E2425A5A}">
      <dgm:prSet phldrT="[Text]"/>
      <dgm:spPr>
        <a:solidFill>
          <a:schemeClr val="accent1">
            <a:lumMod val="90000"/>
          </a:schemeClr>
        </a:solidFill>
        <a:ln>
          <a:solidFill>
            <a:srgbClr val="0099CC"/>
          </a:solidFill>
        </a:ln>
      </dgm:spPr>
      <dgm:t>
        <a:bodyPr/>
        <a:lstStyle/>
        <a:p>
          <a:r>
            <a:rPr lang="en-US" dirty="0" smtClean="0">
              <a:latin typeface="Arial"/>
              <a:cs typeface="Arial"/>
            </a:rPr>
            <a:t>Labs in clinical settings and labs of public &amp; private entities</a:t>
          </a:r>
          <a:endParaRPr lang="en-US" dirty="0"/>
        </a:p>
      </dgm:t>
    </dgm:pt>
    <dgm:pt modelId="{A2EDD10E-3229-4272-AA99-52AA42DAE561}" type="parTrans" cxnId="{66E36C3B-9E0F-4E41-A16B-BAD51B41C9A1}">
      <dgm:prSet/>
      <dgm:spPr/>
      <dgm:t>
        <a:bodyPr/>
        <a:lstStyle/>
        <a:p>
          <a:endParaRPr lang="en-US"/>
        </a:p>
      </dgm:t>
    </dgm:pt>
    <dgm:pt modelId="{D696808F-0B9B-40CB-B1FB-0B8E51F76D12}" type="sibTrans" cxnId="{66E36C3B-9E0F-4E41-A16B-BAD51B41C9A1}">
      <dgm:prSet/>
      <dgm:spPr/>
      <dgm:t>
        <a:bodyPr/>
        <a:lstStyle/>
        <a:p>
          <a:endParaRPr lang="en-US"/>
        </a:p>
      </dgm:t>
    </dgm:pt>
    <dgm:pt modelId="{F6447F47-21C6-42F2-81C1-C71A533A6A33}">
      <dgm:prSet/>
      <dgm:spPr>
        <a:solidFill>
          <a:srgbClr val="7030A0"/>
        </a:solidFill>
      </dgm:spPr>
      <dgm:t>
        <a:bodyPr/>
        <a:lstStyle/>
        <a:p>
          <a:r>
            <a:rPr lang="en-US" dirty="0" smtClean="0"/>
            <a:t>Human LSSs</a:t>
          </a:r>
          <a:endParaRPr lang="en-US" dirty="0"/>
        </a:p>
      </dgm:t>
    </dgm:pt>
    <dgm:pt modelId="{FFC6078D-EF5E-44FE-AE04-B279470D7502}" type="parTrans" cxnId="{EA291FD4-9C97-42A7-906A-A55BD66A7C12}">
      <dgm:prSet/>
      <dgm:spPr/>
      <dgm:t>
        <a:bodyPr/>
        <a:lstStyle/>
        <a:p>
          <a:endParaRPr lang="en-US"/>
        </a:p>
      </dgm:t>
    </dgm:pt>
    <dgm:pt modelId="{CADFDEE1-046C-4CF9-8FEB-02A2C206A30A}" type="sibTrans" cxnId="{EA291FD4-9C97-42A7-906A-A55BD66A7C12}">
      <dgm:prSet/>
      <dgm:spPr/>
      <dgm:t>
        <a:bodyPr/>
        <a:lstStyle/>
        <a:p>
          <a:endParaRPr lang="en-US"/>
        </a:p>
      </dgm:t>
    </dgm:pt>
    <dgm:pt modelId="{505E9530-47EB-432C-B007-104D260D49F4}" type="pres">
      <dgm:prSet presAssocID="{C7ED7D69-7079-4BAF-A9F2-C8A174799B3C}" presName="Name0" presStyleCnt="0">
        <dgm:presLayoutVars>
          <dgm:dir/>
          <dgm:animLvl val="lvl"/>
          <dgm:resizeHandles val="exact"/>
        </dgm:presLayoutVars>
      </dgm:prSet>
      <dgm:spPr/>
    </dgm:pt>
    <dgm:pt modelId="{D8D0648A-8C56-4406-8A4E-54912C149885}" type="pres">
      <dgm:prSet presAssocID="{18994755-3808-4270-BEF0-BFC277938202}" presName="Name8" presStyleCnt="0"/>
      <dgm:spPr/>
    </dgm:pt>
    <dgm:pt modelId="{1AEF2A57-5FF6-47CB-9A21-2BBF5AEF4722}" type="pres">
      <dgm:prSet presAssocID="{18994755-3808-4270-BEF0-BFC277938202}" presName="level" presStyleLbl="node1" presStyleIdx="0" presStyleCnt="4">
        <dgm:presLayoutVars>
          <dgm:chMax val="1"/>
          <dgm:bulletEnabled val="1"/>
        </dgm:presLayoutVars>
      </dgm:prSet>
      <dgm:spPr/>
      <dgm:t>
        <a:bodyPr/>
        <a:lstStyle/>
        <a:p>
          <a:endParaRPr lang="en-US"/>
        </a:p>
      </dgm:t>
    </dgm:pt>
    <dgm:pt modelId="{690022BB-5749-44E8-AE39-BDCFC7D2E386}" type="pres">
      <dgm:prSet presAssocID="{18994755-3808-4270-BEF0-BFC277938202}" presName="levelTx" presStyleLbl="revTx" presStyleIdx="0" presStyleCnt="0">
        <dgm:presLayoutVars>
          <dgm:chMax val="1"/>
          <dgm:bulletEnabled val="1"/>
        </dgm:presLayoutVars>
      </dgm:prSet>
      <dgm:spPr/>
      <dgm:t>
        <a:bodyPr/>
        <a:lstStyle/>
        <a:p>
          <a:endParaRPr lang="en-US"/>
        </a:p>
      </dgm:t>
    </dgm:pt>
    <dgm:pt modelId="{0378F108-CB6A-4B8D-99EB-ECB85E63C0C5}" type="pres">
      <dgm:prSet presAssocID="{D89F8C96-7639-4032-BC40-19411FBFCBE5}" presName="Name8" presStyleCnt="0"/>
      <dgm:spPr/>
    </dgm:pt>
    <dgm:pt modelId="{87F5A1CE-EB57-43E2-B857-885D984ACAB9}" type="pres">
      <dgm:prSet presAssocID="{D89F8C96-7639-4032-BC40-19411FBFCBE5}" presName="level" presStyleLbl="node1" presStyleIdx="1" presStyleCnt="4">
        <dgm:presLayoutVars>
          <dgm:chMax val="1"/>
          <dgm:bulletEnabled val="1"/>
        </dgm:presLayoutVars>
      </dgm:prSet>
      <dgm:spPr/>
      <dgm:t>
        <a:bodyPr/>
        <a:lstStyle/>
        <a:p>
          <a:endParaRPr lang="en-US"/>
        </a:p>
      </dgm:t>
    </dgm:pt>
    <dgm:pt modelId="{65BAD1CC-97D0-485F-B633-7CA499034302}" type="pres">
      <dgm:prSet presAssocID="{D89F8C96-7639-4032-BC40-19411FBFCBE5}" presName="levelTx" presStyleLbl="revTx" presStyleIdx="0" presStyleCnt="0">
        <dgm:presLayoutVars>
          <dgm:chMax val="1"/>
          <dgm:bulletEnabled val="1"/>
        </dgm:presLayoutVars>
      </dgm:prSet>
      <dgm:spPr/>
      <dgm:t>
        <a:bodyPr/>
        <a:lstStyle/>
        <a:p>
          <a:endParaRPr lang="en-US"/>
        </a:p>
      </dgm:t>
    </dgm:pt>
    <dgm:pt modelId="{DA6CD6B0-E618-4155-9590-06D441A499F0}" type="pres">
      <dgm:prSet presAssocID="{F6447F47-21C6-42F2-81C1-C71A533A6A33}" presName="Name8" presStyleCnt="0"/>
      <dgm:spPr/>
    </dgm:pt>
    <dgm:pt modelId="{2F562D60-5E24-4A7C-AFAE-09087315006F}" type="pres">
      <dgm:prSet presAssocID="{F6447F47-21C6-42F2-81C1-C71A533A6A33}" presName="level" presStyleLbl="node1" presStyleIdx="2" presStyleCnt="4">
        <dgm:presLayoutVars>
          <dgm:chMax val="1"/>
          <dgm:bulletEnabled val="1"/>
        </dgm:presLayoutVars>
      </dgm:prSet>
      <dgm:spPr/>
      <dgm:t>
        <a:bodyPr/>
        <a:lstStyle/>
        <a:p>
          <a:endParaRPr lang="en-US"/>
        </a:p>
      </dgm:t>
    </dgm:pt>
    <dgm:pt modelId="{2774C86B-C187-4501-81E0-F64C9C37E738}" type="pres">
      <dgm:prSet presAssocID="{F6447F47-21C6-42F2-81C1-C71A533A6A33}" presName="levelTx" presStyleLbl="revTx" presStyleIdx="0" presStyleCnt="0">
        <dgm:presLayoutVars>
          <dgm:chMax val="1"/>
          <dgm:bulletEnabled val="1"/>
        </dgm:presLayoutVars>
      </dgm:prSet>
      <dgm:spPr/>
      <dgm:t>
        <a:bodyPr/>
        <a:lstStyle/>
        <a:p>
          <a:endParaRPr lang="en-US"/>
        </a:p>
      </dgm:t>
    </dgm:pt>
    <dgm:pt modelId="{6225EC2F-C2A7-4D61-B706-49237DDE6052}" type="pres">
      <dgm:prSet presAssocID="{FEB3EFFB-A440-4A0E-8666-DE71E2425A5A}" presName="Name8" presStyleCnt="0"/>
      <dgm:spPr/>
    </dgm:pt>
    <dgm:pt modelId="{1ADB53D4-C16F-4B50-BE1E-CBEA84147284}" type="pres">
      <dgm:prSet presAssocID="{FEB3EFFB-A440-4A0E-8666-DE71E2425A5A}" presName="level" presStyleLbl="node1" presStyleIdx="3" presStyleCnt="4">
        <dgm:presLayoutVars>
          <dgm:chMax val="1"/>
          <dgm:bulletEnabled val="1"/>
        </dgm:presLayoutVars>
      </dgm:prSet>
      <dgm:spPr/>
      <dgm:t>
        <a:bodyPr/>
        <a:lstStyle/>
        <a:p>
          <a:endParaRPr lang="en-US"/>
        </a:p>
      </dgm:t>
    </dgm:pt>
    <dgm:pt modelId="{5B1A5426-0E65-4CB2-8B0F-8568863CC83F}" type="pres">
      <dgm:prSet presAssocID="{FEB3EFFB-A440-4A0E-8666-DE71E2425A5A}" presName="levelTx" presStyleLbl="revTx" presStyleIdx="0" presStyleCnt="0">
        <dgm:presLayoutVars>
          <dgm:chMax val="1"/>
          <dgm:bulletEnabled val="1"/>
        </dgm:presLayoutVars>
      </dgm:prSet>
      <dgm:spPr/>
      <dgm:t>
        <a:bodyPr/>
        <a:lstStyle/>
        <a:p>
          <a:endParaRPr lang="en-US"/>
        </a:p>
      </dgm:t>
    </dgm:pt>
  </dgm:ptLst>
  <dgm:cxnLst>
    <dgm:cxn modelId="{9723FA6B-DB4D-4FC2-B966-489F358A518A}" srcId="{C7ED7D69-7079-4BAF-A9F2-C8A174799B3C}" destId="{D89F8C96-7639-4032-BC40-19411FBFCBE5}" srcOrd="1" destOrd="0" parTransId="{5B27A08F-6A49-442D-B48C-B758559E529D}" sibTransId="{70488FA3-CB64-45B2-B796-A2593F0F937F}"/>
    <dgm:cxn modelId="{71E83650-F867-4CE7-B29B-5412EB1AC3CA}" type="presOf" srcId="{18994755-3808-4270-BEF0-BFC277938202}" destId="{1AEF2A57-5FF6-47CB-9A21-2BBF5AEF4722}" srcOrd="0" destOrd="0" presId="urn:microsoft.com/office/officeart/2005/8/layout/pyramid1"/>
    <dgm:cxn modelId="{307BC9A2-7F68-4F0D-9103-880A6AA59686}" srcId="{C7ED7D69-7079-4BAF-A9F2-C8A174799B3C}" destId="{18994755-3808-4270-BEF0-BFC277938202}" srcOrd="0" destOrd="0" parTransId="{E55A9F2E-4E7D-4672-9698-ADB1DA493DDD}" sibTransId="{7C6B5D7F-5CD1-4DE5-81A3-C584AEB6F3D4}"/>
    <dgm:cxn modelId="{A629672A-A0F7-41A1-A2EC-CAACCC2D8D40}" type="presOf" srcId="{D89F8C96-7639-4032-BC40-19411FBFCBE5}" destId="{87F5A1CE-EB57-43E2-B857-885D984ACAB9}" srcOrd="0" destOrd="0" presId="urn:microsoft.com/office/officeart/2005/8/layout/pyramid1"/>
    <dgm:cxn modelId="{66E36C3B-9E0F-4E41-A16B-BAD51B41C9A1}" srcId="{C7ED7D69-7079-4BAF-A9F2-C8A174799B3C}" destId="{FEB3EFFB-A440-4A0E-8666-DE71E2425A5A}" srcOrd="3" destOrd="0" parTransId="{A2EDD10E-3229-4272-AA99-52AA42DAE561}" sibTransId="{D696808F-0B9B-40CB-B1FB-0B8E51F76D12}"/>
    <dgm:cxn modelId="{22D8654D-001C-435B-8CE1-CE38AD7265E0}" type="presOf" srcId="{F6447F47-21C6-42F2-81C1-C71A533A6A33}" destId="{2774C86B-C187-4501-81E0-F64C9C37E738}" srcOrd="1" destOrd="0" presId="urn:microsoft.com/office/officeart/2005/8/layout/pyramid1"/>
    <dgm:cxn modelId="{9BC905EA-90B0-4B90-BB73-BF60671ED24B}" type="presOf" srcId="{18994755-3808-4270-BEF0-BFC277938202}" destId="{690022BB-5749-44E8-AE39-BDCFC7D2E386}" srcOrd="1" destOrd="0" presId="urn:microsoft.com/office/officeart/2005/8/layout/pyramid1"/>
    <dgm:cxn modelId="{EA291FD4-9C97-42A7-906A-A55BD66A7C12}" srcId="{C7ED7D69-7079-4BAF-A9F2-C8A174799B3C}" destId="{F6447F47-21C6-42F2-81C1-C71A533A6A33}" srcOrd="2" destOrd="0" parTransId="{FFC6078D-EF5E-44FE-AE04-B279470D7502}" sibTransId="{CADFDEE1-046C-4CF9-8FEB-02A2C206A30A}"/>
    <dgm:cxn modelId="{1FC36D8F-FA49-4E49-AE91-BED8EBDCF5E9}" type="presOf" srcId="{C7ED7D69-7079-4BAF-A9F2-C8A174799B3C}" destId="{505E9530-47EB-432C-B007-104D260D49F4}" srcOrd="0" destOrd="0" presId="urn:microsoft.com/office/officeart/2005/8/layout/pyramid1"/>
    <dgm:cxn modelId="{2CA6ED8B-DE47-4749-8BD6-EFEA2F16469E}" type="presOf" srcId="{D89F8C96-7639-4032-BC40-19411FBFCBE5}" destId="{65BAD1CC-97D0-485F-B633-7CA499034302}" srcOrd="1" destOrd="0" presId="urn:microsoft.com/office/officeart/2005/8/layout/pyramid1"/>
    <dgm:cxn modelId="{57503578-6F1C-4E29-A40B-567CD37589E4}" type="presOf" srcId="{FEB3EFFB-A440-4A0E-8666-DE71E2425A5A}" destId="{1ADB53D4-C16F-4B50-BE1E-CBEA84147284}" srcOrd="0" destOrd="0" presId="urn:microsoft.com/office/officeart/2005/8/layout/pyramid1"/>
    <dgm:cxn modelId="{B0B3C79C-022F-485A-BC34-A5B839F2151B}" type="presOf" srcId="{FEB3EFFB-A440-4A0E-8666-DE71E2425A5A}" destId="{5B1A5426-0E65-4CB2-8B0F-8568863CC83F}" srcOrd="1" destOrd="0" presId="urn:microsoft.com/office/officeart/2005/8/layout/pyramid1"/>
    <dgm:cxn modelId="{2CACD970-A0AC-4675-B2BF-C6B8E8B0C0CC}" type="presOf" srcId="{F6447F47-21C6-42F2-81C1-C71A533A6A33}" destId="{2F562D60-5E24-4A7C-AFAE-09087315006F}" srcOrd="0" destOrd="0" presId="urn:microsoft.com/office/officeart/2005/8/layout/pyramid1"/>
    <dgm:cxn modelId="{CB8D71C7-B6F6-432D-9831-B79A9AEF9974}" type="presParOf" srcId="{505E9530-47EB-432C-B007-104D260D49F4}" destId="{D8D0648A-8C56-4406-8A4E-54912C149885}" srcOrd="0" destOrd="0" presId="urn:microsoft.com/office/officeart/2005/8/layout/pyramid1"/>
    <dgm:cxn modelId="{A1E018A4-1DFA-4215-931D-3BD1B5DDB890}" type="presParOf" srcId="{D8D0648A-8C56-4406-8A4E-54912C149885}" destId="{1AEF2A57-5FF6-47CB-9A21-2BBF5AEF4722}" srcOrd="0" destOrd="0" presId="urn:microsoft.com/office/officeart/2005/8/layout/pyramid1"/>
    <dgm:cxn modelId="{4CFBD884-C857-41EF-9DB7-DB7C6E732BD7}" type="presParOf" srcId="{D8D0648A-8C56-4406-8A4E-54912C149885}" destId="{690022BB-5749-44E8-AE39-BDCFC7D2E386}" srcOrd="1" destOrd="0" presId="urn:microsoft.com/office/officeart/2005/8/layout/pyramid1"/>
    <dgm:cxn modelId="{5FEF1AA6-CA93-442F-AAD6-BB4A121A4654}" type="presParOf" srcId="{505E9530-47EB-432C-B007-104D260D49F4}" destId="{0378F108-CB6A-4B8D-99EB-ECB85E63C0C5}" srcOrd="1" destOrd="0" presId="urn:microsoft.com/office/officeart/2005/8/layout/pyramid1"/>
    <dgm:cxn modelId="{E6887F62-7446-4709-A553-2E6B75D96162}" type="presParOf" srcId="{0378F108-CB6A-4B8D-99EB-ECB85E63C0C5}" destId="{87F5A1CE-EB57-43E2-B857-885D984ACAB9}" srcOrd="0" destOrd="0" presId="urn:microsoft.com/office/officeart/2005/8/layout/pyramid1"/>
    <dgm:cxn modelId="{A253E78E-B987-4A1F-A651-D03EA6727B27}" type="presParOf" srcId="{0378F108-CB6A-4B8D-99EB-ECB85E63C0C5}" destId="{65BAD1CC-97D0-485F-B633-7CA499034302}" srcOrd="1" destOrd="0" presId="urn:microsoft.com/office/officeart/2005/8/layout/pyramid1"/>
    <dgm:cxn modelId="{96D741B6-D1B7-4E95-B05B-5ACB20F23327}" type="presParOf" srcId="{505E9530-47EB-432C-B007-104D260D49F4}" destId="{DA6CD6B0-E618-4155-9590-06D441A499F0}" srcOrd="2" destOrd="0" presId="urn:microsoft.com/office/officeart/2005/8/layout/pyramid1"/>
    <dgm:cxn modelId="{707B1F02-6027-4540-9A40-FC3E9FBB0A75}" type="presParOf" srcId="{DA6CD6B0-E618-4155-9590-06D441A499F0}" destId="{2F562D60-5E24-4A7C-AFAE-09087315006F}" srcOrd="0" destOrd="0" presId="urn:microsoft.com/office/officeart/2005/8/layout/pyramid1"/>
    <dgm:cxn modelId="{0FF89607-6D7A-45D4-A3C7-C9256AA38BCE}" type="presParOf" srcId="{DA6CD6B0-E618-4155-9590-06D441A499F0}" destId="{2774C86B-C187-4501-81E0-F64C9C37E738}" srcOrd="1" destOrd="0" presId="urn:microsoft.com/office/officeart/2005/8/layout/pyramid1"/>
    <dgm:cxn modelId="{0FF2D7AA-71B8-4724-9ED1-FF34B549DCD5}" type="presParOf" srcId="{505E9530-47EB-432C-B007-104D260D49F4}" destId="{6225EC2F-C2A7-4D61-B706-49237DDE6052}" srcOrd="3" destOrd="0" presId="urn:microsoft.com/office/officeart/2005/8/layout/pyramid1"/>
    <dgm:cxn modelId="{37676E92-81C4-4BD2-8DF6-F83D63A47ECB}" type="presParOf" srcId="{6225EC2F-C2A7-4D61-B706-49237DDE6052}" destId="{1ADB53D4-C16F-4B50-BE1E-CBEA84147284}" srcOrd="0" destOrd="0" presId="urn:microsoft.com/office/officeart/2005/8/layout/pyramid1"/>
    <dgm:cxn modelId="{B72D37B2-3B9A-45CB-A736-CC61CD530681}" type="presParOf" srcId="{6225EC2F-C2A7-4D61-B706-49237DDE6052}" destId="{5B1A5426-0E65-4CB2-8B0F-8568863CC83F}"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FDA62FE-615B-40A3-8B56-88F4C0AF13FB}" type="slidenum">
              <a:rPr lang="ru-RU"/>
              <a:pPr>
                <a:defRPr/>
              </a:pPr>
              <a:t>‹#›</a:t>
            </a:fld>
            <a:endParaRPr lang="ru-RU"/>
          </a:p>
        </p:txBody>
      </p:sp>
    </p:spTree>
    <p:extLst>
      <p:ext uri="{BB962C8B-B14F-4D97-AF65-F5344CB8AC3E}">
        <p14:creationId xmlns:p14="http://schemas.microsoft.com/office/powerpoint/2010/main" val="4125348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5A2F5F-F4FE-444C-B3EB-BD5A0126C14A}" type="slidenum">
              <a:rPr lang="ru-RU" smtClean="0"/>
              <a:pPr eaLnBrk="1" hangingPunct="1"/>
              <a:t>1</a:t>
            </a:fld>
            <a:endParaRPr lang="ru-RU" smtClean="0"/>
          </a:p>
        </p:txBody>
      </p:sp>
      <p:sp>
        <p:nvSpPr>
          <p:cNvPr id="17411" name="Slide Image Placeholder 1"/>
          <p:cNvSpPr>
            <a:spLocks noGrp="1" noRot="1" noChangeAspect="1" noTextEdit="1"/>
          </p:cNvSpPr>
          <p:nvPr>
            <p:ph type="sldImg"/>
          </p:nvPr>
        </p:nvSpPr>
        <p:spPr>
          <a:ln/>
        </p:spPr>
      </p:sp>
      <p:sp>
        <p:nvSpPr>
          <p:cNvPr id="174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74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E58E848-DDA2-4784-8D3B-0CF30B61C575}" type="slidenum">
              <a:rPr lang="en-US" sz="1200">
                <a:ea typeface="ＭＳ Ｐゴシック" pitchFamily="34" charset="-128"/>
              </a:rPr>
              <a:pPr algn="r" eaLnBrk="1" hangingPunct="1"/>
              <a:t>1</a:t>
            </a:fld>
            <a:endParaRPr lang="en-US" sz="1200">
              <a:ea typeface="ＭＳ Ｐゴシック" pitchFamily="34" charset="-128"/>
            </a:endParaRPr>
          </a:p>
        </p:txBody>
      </p:sp>
    </p:spTree>
    <p:extLst>
      <p:ext uri="{BB962C8B-B14F-4D97-AF65-F5344CB8AC3E}">
        <p14:creationId xmlns:p14="http://schemas.microsoft.com/office/powerpoint/2010/main" val="373182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A91CD9-5D8D-4DEA-A5F4-B62D53CBFC88}" type="slidenum">
              <a:rPr lang="ru-RU" smtClean="0"/>
              <a:pPr eaLnBrk="1" hangingPunct="1"/>
              <a:t>10</a:t>
            </a:fld>
            <a:endParaRPr lang="ru-RU"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662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831046-2459-417A-9D26-09FF55ABF0C3}" type="slidenum">
              <a:rPr lang="en-US" sz="1200">
                <a:ea typeface="ＭＳ Ｐゴシック" pitchFamily="34" charset="-128"/>
              </a:rPr>
              <a:pPr algn="r" eaLnBrk="1" hangingPunct="1"/>
              <a:t>10</a:t>
            </a:fld>
            <a:endParaRPr lang="en-US" sz="1200">
              <a:ea typeface="ＭＳ Ｐゴシック" pitchFamily="34" charset="-128"/>
            </a:endParaRPr>
          </a:p>
        </p:txBody>
      </p:sp>
    </p:spTree>
    <p:extLst>
      <p:ext uri="{BB962C8B-B14F-4D97-AF65-F5344CB8AC3E}">
        <p14:creationId xmlns:p14="http://schemas.microsoft.com/office/powerpoint/2010/main" val="143101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51BD3F-DB7A-4F8E-8969-C9FE991A6C34}" type="slidenum">
              <a:rPr lang="ru-RU" smtClean="0"/>
              <a:pPr eaLnBrk="1" hangingPunct="1"/>
              <a:t>11</a:t>
            </a:fld>
            <a:endParaRPr lang="ru-RU" smtClean="0"/>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solidFill>
                  <a:schemeClr val="accent2"/>
                </a:solidFill>
                <a:latin typeface="Sylfaen" pitchFamily="18" charset="0"/>
              </a:rPr>
              <a:t>∞ facilitate necessary legal and institutional changes to ensure that in order to expedite procurement of EDP-related equipment, consumables and reagents for the ULS, these items are exempt from the requirements of the State Procurement Law of Georgia and subsequent normative acts after the procurement and re-supply responsibilities for these items are transferred to the GoG. The list of the exempted equipment, consumables and reagents for the ULS shall be approved by the GoG”. </a:t>
            </a:r>
          </a:p>
          <a:p>
            <a:pPr eaLnBrk="1" hangingPunct="1">
              <a:spcBef>
                <a:spcPct val="0"/>
              </a:spcBef>
            </a:pPr>
            <a:endParaRPr lang="ru-RU" smtClean="0"/>
          </a:p>
        </p:txBody>
      </p:sp>
      <p:sp>
        <p:nvSpPr>
          <p:cNvPr id="276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EE22FA2-9D21-4238-A315-3CFFA8230601}" type="slidenum">
              <a:rPr lang="en-US" sz="1200">
                <a:ea typeface="ＭＳ Ｐゴシック" pitchFamily="34" charset="-128"/>
              </a:rPr>
              <a:pPr algn="r" eaLnBrk="1" hangingPunct="1"/>
              <a:t>11</a:t>
            </a:fld>
            <a:endParaRPr lang="en-US" sz="1200">
              <a:ea typeface="ＭＳ Ｐゴシック" pitchFamily="34" charset="-128"/>
            </a:endParaRPr>
          </a:p>
        </p:txBody>
      </p:sp>
    </p:spTree>
    <p:extLst>
      <p:ext uri="{BB962C8B-B14F-4D97-AF65-F5344CB8AC3E}">
        <p14:creationId xmlns:p14="http://schemas.microsoft.com/office/powerpoint/2010/main" val="135894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17A2AF-AE9E-44F8-ACB1-CAFC67D32093}" type="slidenum">
              <a:rPr lang="ru-RU" smtClean="0"/>
              <a:pPr eaLnBrk="1" hangingPunct="1"/>
              <a:t>12</a:t>
            </a:fld>
            <a:endParaRPr lang="ru-RU" smtClean="0"/>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solidFill>
                  <a:schemeClr val="accent2"/>
                </a:solidFill>
                <a:latin typeface="Sylfaen" pitchFamily="18" charset="0"/>
              </a:rPr>
              <a:t>∞ facilitate necessary legal and institutional changes to ensure that in order to expedite procurement of EDP-related equipment, consumables and reagents for the ULS, these items are exempt from the requirements of the State Procurement Law of Georgia and subsequent normative acts after the procurement and re-supply responsibilities for these items are transferred to the GoG. The list of the exempted equipment, consumables and reagents for the ULS shall be approved by the GoG”. </a:t>
            </a:r>
          </a:p>
          <a:p>
            <a:pPr eaLnBrk="1" hangingPunct="1">
              <a:spcBef>
                <a:spcPct val="0"/>
              </a:spcBef>
            </a:pPr>
            <a:endParaRPr lang="ru-RU" smtClean="0"/>
          </a:p>
        </p:txBody>
      </p:sp>
      <p:sp>
        <p:nvSpPr>
          <p:cNvPr id="286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B068C54-AB16-4359-868E-EC74F685F540}" type="slidenum">
              <a:rPr lang="en-US" sz="1200">
                <a:ea typeface="ＭＳ Ｐゴシック" pitchFamily="34" charset="-128"/>
              </a:rPr>
              <a:pPr algn="r" eaLnBrk="1" hangingPunct="1"/>
              <a:t>12</a:t>
            </a:fld>
            <a:endParaRPr lang="en-US" sz="1200">
              <a:ea typeface="ＭＳ Ｐゴシック" pitchFamily="34" charset="-128"/>
            </a:endParaRPr>
          </a:p>
        </p:txBody>
      </p:sp>
    </p:spTree>
    <p:extLst>
      <p:ext uri="{BB962C8B-B14F-4D97-AF65-F5344CB8AC3E}">
        <p14:creationId xmlns:p14="http://schemas.microsoft.com/office/powerpoint/2010/main" val="3486604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6F9EA3-384A-4A51-8BD1-AC1E6FA0FFA6}" type="slidenum">
              <a:rPr lang="ru-RU" smtClean="0"/>
              <a:pPr eaLnBrk="1" hangingPunct="1"/>
              <a:t>13</a:t>
            </a:fld>
            <a:endParaRPr lang="ru-RU"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solidFill>
                  <a:schemeClr val="accent2"/>
                </a:solidFill>
                <a:latin typeface="Sylfaen" pitchFamily="18" charset="0"/>
              </a:rPr>
              <a:t>∞ facilitate necessary legal and institutional changes to ensure that in order to expedite procurement of EDP-related equipment, consumables and reagents for the ULS, these items are exempt from the requirements of the State Procurement Law of Georgia and subsequent normative acts after the procurement and re-supply responsibilities for these items are transferred to the GoG. The list of the exempted equipment, consumables and reagents for the ULS shall be approved by the GoG”. </a:t>
            </a:r>
          </a:p>
          <a:p>
            <a:pPr eaLnBrk="1" hangingPunct="1">
              <a:spcBef>
                <a:spcPct val="0"/>
              </a:spcBef>
            </a:pPr>
            <a:endParaRPr lang="ru-RU" smtClean="0"/>
          </a:p>
        </p:txBody>
      </p:sp>
      <p:sp>
        <p:nvSpPr>
          <p:cNvPr id="297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32CBEFA-1DEC-4DB0-80E2-98379A10354C}" type="slidenum">
              <a:rPr lang="en-US" sz="1200">
                <a:ea typeface="ＭＳ Ｐゴシック" pitchFamily="34" charset="-128"/>
              </a:rPr>
              <a:pPr algn="r" eaLnBrk="1" hangingPunct="1"/>
              <a:t>13</a:t>
            </a:fld>
            <a:endParaRPr lang="en-US" sz="1200">
              <a:ea typeface="ＭＳ Ｐゴシック" pitchFamily="34" charset="-128"/>
            </a:endParaRPr>
          </a:p>
        </p:txBody>
      </p:sp>
    </p:spTree>
    <p:extLst>
      <p:ext uri="{BB962C8B-B14F-4D97-AF65-F5344CB8AC3E}">
        <p14:creationId xmlns:p14="http://schemas.microsoft.com/office/powerpoint/2010/main" val="372517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AF3746-EB55-4147-A4AC-24705491D9F3}" type="slidenum">
              <a:rPr lang="ru-RU" smtClean="0"/>
              <a:pPr eaLnBrk="1" hangingPunct="1"/>
              <a:t>2</a:t>
            </a:fld>
            <a:endParaRPr lang="ru-RU" smtClean="0"/>
          </a:p>
        </p:txBody>
      </p:sp>
      <p:sp>
        <p:nvSpPr>
          <p:cNvPr id="18435" name="Slide Image Placeholder 1"/>
          <p:cNvSpPr>
            <a:spLocks noGrp="1" noRot="1" noChangeAspect="1" noTextEdit="1"/>
          </p:cNvSpPr>
          <p:nvPr>
            <p:ph type="sldImg"/>
          </p:nvPr>
        </p:nvSpPr>
        <p:spPr>
          <a:ln/>
        </p:spPr>
      </p:sp>
      <p:sp>
        <p:nvSpPr>
          <p:cNvPr id="184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84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27397FE-4FCA-4AD2-A705-56424ED24370}" type="slidenum">
              <a:rPr lang="en-US" sz="1200">
                <a:ea typeface="ＭＳ Ｐゴシック" pitchFamily="34" charset="-128"/>
              </a:rPr>
              <a:pPr algn="r" eaLnBrk="1" hangingPunct="1"/>
              <a:t>2</a:t>
            </a:fld>
            <a:endParaRPr lang="en-US" sz="1200">
              <a:ea typeface="ＭＳ Ｐゴシック" pitchFamily="34" charset="-128"/>
            </a:endParaRPr>
          </a:p>
        </p:txBody>
      </p:sp>
    </p:spTree>
    <p:extLst>
      <p:ext uri="{BB962C8B-B14F-4D97-AF65-F5344CB8AC3E}">
        <p14:creationId xmlns:p14="http://schemas.microsoft.com/office/powerpoint/2010/main" val="83599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76D341-0FAF-4834-95BC-41D6927EEDBE}" type="slidenum">
              <a:rPr lang="ru-RU" smtClean="0"/>
              <a:pPr eaLnBrk="1" hangingPunct="1"/>
              <a:t>3</a:t>
            </a:fld>
            <a:endParaRPr lang="ru-RU" smtClean="0"/>
          </a:p>
        </p:txBody>
      </p:sp>
      <p:sp>
        <p:nvSpPr>
          <p:cNvPr id="19459" name="Slide Image Placeholder 1"/>
          <p:cNvSpPr>
            <a:spLocks noGrp="1" noRot="1" noChangeAspect="1" noTextEdit="1"/>
          </p:cNvSpPr>
          <p:nvPr>
            <p:ph type="sldImg"/>
          </p:nvPr>
        </p:nvSpPr>
        <p:spPr>
          <a:ln/>
        </p:spPr>
      </p:sp>
      <p:sp>
        <p:nvSpPr>
          <p:cNvPr id="194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946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767F486-7F53-448C-ABD8-4C74E8947B15}" type="slidenum">
              <a:rPr lang="en-US" sz="1200">
                <a:ea typeface="ＭＳ Ｐゴシック" pitchFamily="34" charset="-128"/>
              </a:rPr>
              <a:pPr algn="r" eaLnBrk="1" hangingPunct="1"/>
              <a:t>3</a:t>
            </a:fld>
            <a:endParaRPr lang="en-US" sz="1200">
              <a:ea typeface="ＭＳ Ｐゴシック" pitchFamily="34" charset="-128"/>
            </a:endParaRPr>
          </a:p>
        </p:txBody>
      </p:sp>
    </p:spTree>
    <p:extLst>
      <p:ext uri="{BB962C8B-B14F-4D97-AF65-F5344CB8AC3E}">
        <p14:creationId xmlns:p14="http://schemas.microsoft.com/office/powerpoint/2010/main" val="12894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3A03D3-BAF2-477B-AD51-9ABDADA121DE}" type="slidenum">
              <a:rPr lang="ru-RU" smtClean="0"/>
              <a:pPr eaLnBrk="1" hangingPunct="1"/>
              <a:t>4</a:t>
            </a:fld>
            <a:endParaRPr lang="ru-RU" smtClean="0"/>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04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CFDC26E-7192-423A-9B0D-FFFD532EB892}" type="slidenum">
              <a:rPr lang="en-US" sz="1200">
                <a:ea typeface="ＭＳ Ｐゴシック" pitchFamily="34" charset="-128"/>
              </a:rPr>
              <a:pPr algn="r" eaLnBrk="1" hangingPunct="1"/>
              <a:t>4</a:t>
            </a:fld>
            <a:endParaRPr lang="en-US" sz="1200">
              <a:ea typeface="ＭＳ Ｐゴシック" pitchFamily="34" charset="-128"/>
            </a:endParaRPr>
          </a:p>
        </p:txBody>
      </p:sp>
    </p:spTree>
    <p:extLst>
      <p:ext uri="{BB962C8B-B14F-4D97-AF65-F5344CB8AC3E}">
        <p14:creationId xmlns:p14="http://schemas.microsoft.com/office/powerpoint/2010/main" val="207159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66FED2-A244-4FF5-88D8-45EE506E4649}" type="slidenum">
              <a:rPr lang="ru-RU" smtClean="0"/>
              <a:pPr eaLnBrk="1" hangingPunct="1"/>
              <a:t>5</a:t>
            </a:fld>
            <a:endParaRPr lang="ru-RU" smtClean="0"/>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15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E3463CB-722A-4477-A67D-8DDA3D942668}" type="slidenum">
              <a:rPr lang="en-US" sz="1200">
                <a:ea typeface="ＭＳ Ｐゴシック" pitchFamily="34" charset="-128"/>
              </a:rPr>
              <a:pPr algn="r" eaLnBrk="1" hangingPunct="1"/>
              <a:t>5</a:t>
            </a:fld>
            <a:endParaRPr lang="en-US" sz="1200">
              <a:ea typeface="ＭＳ Ｐゴシック" pitchFamily="34" charset="-128"/>
            </a:endParaRPr>
          </a:p>
        </p:txBody>
      </p:sp>
    </p:spTree>
    <p:extLst>
      <p:ext uri="{BB962C8B-B14F-4D97-AF65-F5344CB8AC3E}">
        <p14:creationId xmlns:p14="http://schemas.microsoft.com/office/powerpoint/2010/main" val="331145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46B360-A85E-4914-81CB-C925C6DA340C}" type="slidenum">
              <a:rPr lang="ru-RU" smtClean="0"/>
              <a:pPr eaLnBrk="1" hangingPunct="1"/>
              <a:t>6</a:t>
            </a:fld>
            <a:endParaRPr lang="ru-RU" smtClean="0"/>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25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6C421A4-5533-4D5C-AAE6-5E93E4DC317B}" type="slidenum">
              <a:rPr lang="en-US" sz="1200">
                <a:ea typeface="ＭＳ Ｐゴシック" pitchFamily="34" charset="-128"/>
              </a:rPr>
              <a:pPr algn="r" eaLnBrk="1" hangingPunct="1"/>
              <a:t>6</a:t>
            </a:fld>
            <a:endParaRPr lang="en-US" sz="1200">
              <a:ea typeface="ＭＳ Ｐゴシック" pitchFamily="34" charset="-128"/>
            </a:endParaRPr>
          </a:p>
        </p:txBody>
      </p:sp>
    </p:spTree>
    <p:extLst>
      <p:ext uri="{BB962C8B-B14F-4D97-AF65-F5344CB8AC3E}">
        <p14:creationId xmlns:p14="http://schemas.microsoft.com/office/powerpoint/2010/main" val="379031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6EE4CF-DF25-4834-9815-E4120D64F2DF}" type="slidenum">
              <a:rPr lang="ru-RU" smtClean="0"/>
              <a:pPr eaLnBrk="1" hangingPunct="1"/>
              <a:t>7</a:t>
            </a:fld>
            <a:endParaRPr lang="ru-RU" smtClean="0"/>
          </a:p>
        </p:txBody>
      </p:sp>
      <p:sp>
        <p:nvSpPr>
          <p:cNvPr id="23555" name="Slide Image Placeholder 1"/>
          <p:cNvSpPr>
            <a:spLocks noGrp="1" noRot="1" noChangeAspect="1" noTextEdit="1"/>
          </p:cNvSpPr>
          <p:nvPr>
            <p:ph type="sldImg"/>
          </p:nvPr>
        </p:nvSpPr>
        <p:spPr>
          <a:ln/>
        </p:spPr>
      </p:sp>
      <p:sp>
        <p:nvSpPr>
          <p:cNvPr id="23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355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5D7629D-F3AA-468F-9EBF-F3D3F9E2828D}" type="slidenum">
              <a:rPr lang="en-US" sz="1200">
                <a:ea typeface="ＭＳ Ｐゴシック" pitchFamily="34" charset="-128"/>
              </a:rPr>
              <a:pPr algn="r" eaLnBrk="1" hangingPunct="1"/>
              <a:t>7</a:t>
            </a:fld>
            <a:endParaRPr lang="en-US" sz="1200">
              <a:ea typeface="ＭＳ Ｐゴシック" pitchFamily="34" charset="-128"/>
            </a:endParaRPr>
          </a:p>
        </p:txBody>
      </p:sp>
    </p:spTree>
    <p:extLst>
      <p:ext uri="{BB962C8B-B14F-4D97-AF65-F5344CB8AC3E}">
        <p14:creationId xmlns:p14="http://schemas.microsoft.com/office/powerpoint/2010/main" val="188217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EDF86E-6145-4FC8-9B57-5334FDE91F94}" type="slidenum">
              <a:rPr lang="ru-RU" smtClean="0"/>
              <a:pPr eaLnBrk="1" hangingPunct="1"/>
              <a:t>8</a:t>
            </a:fld>
            <a:endParaRPr lang="ru-RU" smtClean="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45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8C22523-BBE7-4A2A-915E-99809C199EC5}" type="slidenum">
              <a:rPr lang="en-US" sz="1200">
                <a:ea typeface="ＭＳ Ｐゴシック" pitchFamily="34" charset="-128"/>
              </a:rPr>
              <a:pPr algn="r" eaLnBrk="1" hangingPunct="1"/>
              <a:t>8</a:t>
            </a:fld>
            <a:endParaRPr lang="en-US" sz="1200">
              <a:ea typeface="ＭＳ Ｐゴシック" pitchFamily="34" charset="-128"/>
            </a:endParaRPr>
          </a:p>
        </p:txBody>
      </p:sp>
    </p:spTree>
    <p:extLst>
      <p:ext uri="{BB962C8B-B14F-4D97-AF65-F5344CB8AC3E}">
        <p14:creationId xmlns:p14="http://schemas.microsoft.com/office/powerpoint/2010/main" val="14114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9A467B-3A0F-4A57-B579-7EC1E60272CC}" type="slidenum">
              <a:rPr lang="ru-RU" smtClean="0"/>
              <a:pPr eaLnBrk="1" hangingPunct="1"/>
              <a:t>9</a:t>
            </a:fld>
            <a:endParaRPr lang="ru-RU" smtClean="0"/>
          </a:p>
        </p:txBody>
      </p:sp>
      <p:sp>
        <p:nvSpPr>
          <p:cNvPr id="25603" name="Slide Image Placeholder 1"/>
          <p:cNvSpPr>
            <a:spLocks noGrp="1" noRot="1" noChangeAspect="1" noTextEdit="1"/>
          </p:cNvSpPr>
          <p:nvPr>
            <p:ph type="sldImg"/>
          </p:nvPr>
        </p:nvSpPr>
        <p:spPr>
          <a:ln/>
        </p:spPr>
      </p:sp>
      <p:sp>
        <p:nvSpPr>
          <p:cNvPr id="256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560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87633FA-D783-41BA-8498-FA2E5AE2087B}" type="slidenum">
              <a:rPr lang="en-US" sz="1200">
                <a:ea typeface="ＭＳ Ｐゴシック" pitchFamily="34" charset="-128"/>
              </a:rPr>
              <a:pPr algn="r" eaLnBrk="1" hangingPunct="1"/>
              <a:t>9</a:t>
            </a:fld>
            <a:endParaRPr lang="en-US" sz="1200">
              <a:ea typeface="ＭＳ Ｐゴシック" pitchFamily="34" charset="-128"/>
            </a:endParaRPr>
          </a:p>
        </p:txBody>
      </p:sp>
    </p:spTree>
    <p:extLst>
      <p:ext uri="{BB962C8B-B14F-4D97-AF65-F5344CB8AC3E}">
        <p14:creationId xmlns:p14="http://schemas.microsoft.com/office/powerpoint/2010/main" val="190212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A117361-D2AD-4B99-941F-411E6093CF17}" type="slidenum">
              <a:rPr lang="ru-RU"/>
              <a:pPr>
                <a:defRPr/>
              </a:pPr>
              <a:t>‹#›</a:t>
            </a:fld>
            <a:endParaRPr lang="ru-RU"/>
          </a:p>
        </p:txBody>
      </p:sp>
    </p:spTree>
    <p:extLst>
      <p:ext uri="{BB962C8B-B14F-4D97-AF65-F5344CB8AC3E}">
        <p14:creationId xmlns:p14="http://schemas.microsoft.com/office/powerpoint/2010/main" val="319726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A9481EA-64E3-487F-9EFB-409647356620}" type="slidenum">
              <a:rPr lang="ru-RU"/>
              <a:pPr>
                <a:defRPr/>
              </a:pPr>
              <a:t>‹#›</a:t>
            </a:fld>
            <a:endParaRPr lang="ru-RU"/>
          </a:p>
        </p:txBody>
      </p:sp>
    </p:spTree>
    <p:extLst>
      <p:ext uri="{BB962C8B-B14F-4D97-AF65-F5344CB8AC3E}">
        <p14:creationId xmlns:p14="http://schemas.microsoft.com/office/powerpoint/2010/main" val="163279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B330852-C708-45BB-8883-A44F4072BD18}" type="slidenum">
              <a:rPr lang="ru-RU"/>
              <a:pPr>
                <a:defRPr/>
              </a:pPr>
              <a:t>‹#›</a:t>
            </a:fld>
            <a:endParaRPr lang="ru-RU"/>
          </a:p>
        </p:txBody>
      </p:sp>
    </p:spTree>
    <p:extLst>
      <p:ext uri="{BB962C8B-B14F-4D97-AF65-F5344CB8AC3E}">
        <p14:creationId xmlns:p14="http://schemas.microsoft.com/office/powerpoint/2010/main" val="362431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662B8B-B6AF-4E1B-B523-EE9488946BB3}" type="slidenum">
              <a:rPr lang="ru-RU"/>
              <a:pPr>
                <a:defRPr/>
              </a:pPr>
              <a:t>‹#›</a:t>
            </a:fld>
            <a:endParaRPr lang="ru-RU"/>
          </a:p>
        </p:txBody>
      </p:sp>
    </p:spTree>
    <p:extLst>
      <p:ext uri="{BB962C8B-B14F-4D97-AF65-F5344CB8AC3E}">
        <p14:creationId xmlns:p14="http://schemas.microsoft.com/office/powerpoint/2010/main" val="271992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6CDB327-A487-4720-85D3-6916876A4094}" type="slidenum">
              <a:rPr lang="ru-RU"/>
              <a:pPr>
                <a:defRPr/>
              </a:pPr>
              <a:t>‹#›</a:t>
            </a:fld>
            <a:endParaRPr lang="ru-RU"/>
          </a:p>
        </p:txBody>
      </p:sp>
    </p:spTree>
    <p:extLst>
      <p:ext uri="{BB962C8B-B14F-4D97-AF65-F5344CB8AC3E}">
        <p14:creationId xmlns:p14="http://schemas.microsoft.com/office/powerpoint/2010/main" val="200742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16A393F-A510-4B96-B2B2-26CF55E4526D}" type="slidenum">
              <a:rPr lang="ru-RU"/>
              <a:pPr>
                <a:defRPr/>
              </a:pPr>
              <a:t>‹#›</a:t>
            </a:fld>
            <a:endParaRPr lang="ru-RU"/>
          </a:p>
        </p:txBody>
      </p:sp>
    </p:spTree>
    <p:extLst>
      <p:ext uri="{BB962C8B-B14F-4D97-AF65-F5344CB8AC3E}">
        <p14:creationId xmlns:p14="http://schemas.microsoft.com/office/powerpoint/2010/main" val="201299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BB7044E-8670-46BD-A65A-1274472509B7}" type="slidenum">
              <a:rPr lang="ru-RU"/>
              <a:pPr>
                <a:defRPr/>
              </a:pPr>
              <a:t>‹#›</a:t>
            </a:fld>
            <a:endParaRPr lang="ru-RU"/>
          </a:p>
        </p:txBody>
      </p:sp>
    </p:spTree>
    <p:extLst>
      <p:ext uri="{BB962C8B-B14F-4D97-AF65-F5344CB8AC3E}">
        <p14:creationId xmlns:p14="http://schemas.microsoft.com/office/powerpoint/2010/main" val="146890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4DD4C13-1CD5-405F-9974-1FD59184019E}" type="slidenum">
              <a:rPr lang="ru-RU"/>
              <a:pPr>
                <a:defRPr/>
              </a:pPr>
              <a:t>‹#›</a:t>
            </a:fld>
            <a:endParaRPr lang="ru-RU"/>
          </a:p>
        </p:txBody>
      </p:sp>
    </p:spTree>
    <p:extLst>
      <p:ext uri="{BB962C8B-B14F-4D97-AF65-F5344CB8AC3E}">
        <p14:creationId xmlns:p14="http://schemas.microsoft.com/office/powerpoint/2010/main" val="180911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8C37A3F-8CEE-491E-82DB-B4673CE9DF39}" type="slidenum">
              <a:rPr lang="ru-RU"/>
              <a:pPr>
                <a:defRPr/>
              </a:pPr>
              <a:t>‹#›</a:t>
            </a:fld>
            <a:endParaRPr lang="ru-RU"/>
          </a:p>
        </p:txBody>
      </p:sp>
    </p:spTree>
    <p:extLst>
      <p:ext uri="{BB962C8B-B14F-4D97-AF65-F5344CB8AC3E}">
        <p14:creationId xmlns:p14="http://schemas.microsoft.com/office/powerpoint/2010/main" val="21899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58D1A28-E15F-47B9-B13A-705BE2DE1233}" type="slidenum">
              <a:rPr lang="ru-RU"/>
              <a:pPr>
                <a:defRPr/>
              </a:pPr>
              <a:t>‹#›</a:t>
            </a:fld>
            <a:endParaRPr lang="ru-RU"/>
          </a:p>
        </p:txBody>
      </p:sp>
    </p:spTree>
    <p:extLst>
      <p:ext uri="{BB962C8B-B14F-4D97-AF65-F5344CB8AC3E}">
        <p14:creationId xmlns:p14="http://schemas.microsoft.com/office/powerpoint/2010/main" val="58728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9B71EFA-D242-417F-8531-07AF7B03CEAF}" type="slidenum">
              <a:rPr lang="ru-RU"/>
              <a:pPr>
                <a:defRPr/>
              </a:pPr>
              <a:t>‹#›</a:t>
            </a:fld>
            <a:endParaRPr lang="ru-RU"/>
          </a:p>
        </p:txBody>
      </p:sp>
    </p:spTree>
    <p:extLst>
      <p:ext uri="{BB962C8B-B14F-4D97-AF65-F5344CB8AC3E}">
        <p14:creationId xmlns:p14="http://schemas.microsoft.com/office/powerpoint/2010/main" val="46470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D91686F-664E-46B3-8CC8-C549E01A541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2051" name="Rectangle 5"/>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2052"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8"/>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2054"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2055"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&amp; Public Health</a:t>
            </a:r>
            <a:endParaRPr lang="ru-RU" sz="1400" b="1">
              <a:solidFill>
                <a:schemeClr val="bg1"/>
              </a:solidFill>
            </a:endParaRPr>
          </a:p>
        </p:txBody>
      </p:sp>
      <p:pic>
        <p:nvPicPr>
          <p:cNvPr id="2056"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2058" name="Rectangle 5"/>
          <p:cNvSpPr>
            <a:spLocks noChangeArrowheads="1"/>
          </p:cNvSpPr>
          <p:nvPr/>
        </p:nvSpPr>
        <p:spPr bwMode="auto">
          <a:xfrm>
            <a:off x="250825" y="476250"/>
            <a:ext cx="85693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en-US" sz="2800" b="1" dirty="0">
              <a:solidFill>
                <a:srgbClr val="595959"/>
              </a:solidFill>
              <a:latin typeface="+mj-lt"/>
            </a:endParaRPr>
          </a:p>
          <a:p>
            <a:pPr algn="ctr">
              <a:defRPr/>
            </a:pPr>
            <a:r>
              <a:rPr lang="en-US" sz="4000" b="1" dirty="0">
                <a:latin typeface="+mj-lt"/>
              </a:rPr>
              <a:t>The Richard G. Lugar </a:t>
            </a:r>
            <a:br>
              <a:rPr lang="en-US" sz="4000" b="1" dirty="0">
                <a:latin typeface="+mj-lt"/>
              </a:rPr>
            </a:br>
            <a:r>
              <a:rPr lang="en-US" sz="4000" b="1" dirty="0">
                <a:latin typeface="+mj-lt"/>
              </a:rPr>
              <a:t>Center for Public Health Research</a:t>
            </a:r>
            <a:r>
              <a:rPr lang="en-US" sz="4000" b="1" dirty="0">
                <a:solidFill>
                  <a:srgbClr val="595959"/>
                </a:solidFill>
                <a:latin typeface="+mj-lt"/>
              </a:rPr>
              <a:t/>
            </a:r>
            <a:br>
              <a:rPr lang="en-US" sz="4000" b="1" dirty="0">
                <a:solidFill>
                  <a:srgbClr val="595959"/>
                </a:solidFill>
                <a:latin typeface="+mj-lt"/>
              </a:rPr>
            </a:br>
            <a:endParaRPr lang="en-US" sz="4000" b="1" dirty="0">
              <a:solidFill>
                <a:srgbClr val="595959"/>
              </a:solidFill>
              <a:latin typeface="+mj-lt"/>
            </a:endParaRPr>
          </a:p>
          <a:p>
            <a:pPr algn="ctr">
              <a:defRPr/>
            </a:pPr>
            <a:endParaRPr lang="en-US" sz="2400" b="1" dirty="0">
              <a:solidFill>
                <a:srgbClr val="595959"/>
              </a:solidFill>
              <a:latin typeface="+mj-lt"/>
            </a:endParaRPr>
          </a:p>
          <a:p>
            <a:pPr algn="ctr">
              <a:defRPr/>
            </a:pPr>
            <a:endParaRPr lang="en-US" sz="2400" b="1" dirty="0">
              <a:solidFill>
                <a:srgbClr val="3366CC"/>
              </a:solidFill>
              <a:latin typeface="+mj-lt"/>
            </a:endParaRPr>
          </a:p>
          <a:p>
            <a:pPr algn="ctr">
              <a:defRPr/>
            </a:pPr>
            <a:endParaRPr lang="en-US" sz="2400" b="1" dirty="0">
              <a:solidFill>
                <a:srgbClr val="003399"/>
              </a:solidFill>
              <a:latin typeface="+mj-lt"/>
            </a:endParaRPr>
          </a:p>
          <a:p>
            <a:pPr algn="ctr">
              <a:defRPr/>
            </a:pPr>
            <a:endParaRPr lang="en-US" sz="2400" b="1" dirty="0">
              <a:solidFill>
                <a:srgbClr val="003399"/>
              </a:solidFill>
              <a:latin typeface="+mj-lt"/>
            </a:endParaRPr>
          </a:p>
          <a:p>
            <a:pPr algn="ctr">
              <a:defRPr/>
            </a:pPr>
            <a:r>
              <a:rPr lang="en-US" b="1" dirty="0">
                <a:solidFill>
                  <a:srgbClr val="595959"/>
                </a:solidFill>
                <a:latin typeface="+mj-lt"/>
              </a:rPr>
              <a:t> </a:t>
            </a:r>
            <a:endParaRPr lang="ru-RU" b="1" dirty="0">
              <a:solidFill>
                <a:srgbClr val="595959"/>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11267" name="Rectangle 3"/>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t>დაავადებათა კონტროლისა და საზოგადოებრივი ჯანმრთელობის ეროვნული ცენტრი</a:t>
            </a:r>
            <a:endParaRPr lang="ru-RU" sz="1400" b="1"/>
          </a:p>
        </p:txBody>
      </p:sp>
      <p:pic>
        <p:nvPicPr>
          <p:cNvPr id="11268"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www.ncdc.ge</a:t>
            </a:r>
            <a:endParaRPr lang="ru-RU"/>
          </a:p>
        </p:txBody>
      </p:sp>
      <p:sp>
        <p:nvSpPr>
          <p:cNvPr id="11270"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11271"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t>National Center for Disease Control &amp; Public Health</a:t>
            </a:r>
            <a:endParaRPr lang="ru-RU" sz="1400" b="1"/>
          </a:p>
        </p:txBody>
      </p:sp>
      <p:pic>
        <p:nvPicPr>
          <p:cNvPr id="11272"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www.ncdc.ge</a:t>
            </a:r>
            <a:endParaRPr lang="ru-RU"/>
          </a:p>
        </p:txBody>
      </p:sp>
      <p:sp>
        <p:nvSpPr>
          <p:cNvPr id="11274" name="Title 1"/>
          <p:cNvSpPr txBox="1">
            <a:spLocks/>
          </p:cNvSpPr>
          <p:nvPr/>
        </p:nvSpPr>
        <p:spPr bwMode="auto">
          <a:xfrm>
            <a:off x="2819400" y="533400"/>
            <a:ext cx="580231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2200" b="1">
              <a:solidFill>
                <a:srgbClr val="003399"/>
              </a:solidFill>
              <a:latin typeface="Calibri" pitchFamily="34" charset="0"/>
            </a:endParaRPr>
          </a:p>
        </p:txBody>
      </p:sp>
      <p:sp>
        <p:nvSpPr>
          <p:cNvPr id="11275" name="Rectangle 4"/>
          <p:cNvSpPr>
            <a:spLocks noChangeArrowheads="1"/>
          </p:cNvSpPr>
          <p:nvPr/>
        </p:nvSpPr>
        <p:spPr bwMode="auto">
          <a:xfrm>
            <a:off x="250825" y="2492375"/>
            <a:ext cx="2286000" cy="506413"/>
          </a:xfrm>
          <a:prstGeom prst="rect">
            <a:avLst/>
          </a:prstGeom>
          <a:solidFill>
            <a:srgbClr val="FFFFFF"/>
          </a:solidFill>
          <a:ln w="25400" algn="ctr">
            <a:solidFill>
              <a:schemeClr val="tx1"/>
            </a:solidFill>
            <a:miter lim="800000"/>
            <a:headEnd/>
            <a:tailEnd/>
          </a:ln>
        </p:spPr>
        <p:txBody>
          <a:bodyPr anchor="ctr"/>
          <a:lstStyle/>
          <a:p>
            <a:pPr algn="ctr"/>
            <a:r>
              <a:rPr lang="en-US" sz="2000" b="1"/>
              <a:t>WB</a:t>
            </a:r>
          </a:p>
        </p:txBody>
      </p:sp>
      <p:sp>
        <p:nvSpPr>
          <p:cNvPr id="11276" name="Rectangle 5"/>
          <p:cNvSpPr>
            <a:spLocks noChangeArrowheads="1"/>
          </p:cNvSpPr>
          <p:nvPr/>
        </p:nvSpPr>
        <p:spPr bwMode="auto">
          <a:xfrm>
            <a:off x="3419475" y="333375"/>
            <a:ext cx="2286000" cy="1295400"/>
          </a:xfrm>
          <a:prstGeom prst="rect">
            <a:avLst/>
          </a:prstGeom>
          <a:solidFill>
            <a:srgbClr val="FFFFFF"/>
          </a:solidFill>
          <a:ln w="25400" algn="ctr">
            <a:solidFill>
              <a:schemeClr val="tx1"/>
            </a:solidFill>
            <a:miter lim="800000"/>
            <a:headEnd/>
            <a:tailEnd/>
          </a:ln>
        </p:spPr>
        <p:txBody>
          <a:bodyPr anchor="ctr"/>
          <a:lstStyle/>
          <a:p>
            <a:pPr algn="ctr"/>
            <a:endParaRPr lang="en-US" sz="2000" b="1"/>
          </a:p>
          <a:p>
            <a:pPr algn="ctr"/>
            <a:r>
              <a:rPr lang="en-US" sz="2400" b="1"/>
              <a:t>DTRA</a:t>
            </a:r>
          </a:p>
          <a:p>
            <a:pPr algn="ctr"/>
            <a:endParaRPr lang="en-US" sz="2000" b="1"/>
          </a:p>
        </p:txBody>
      </p:sp>
      <p:sp>
        <p:nvSpPr>
          <p:cNvPr id="11277" name="Rectangle 7"/>
          <p:cNvSpPr>
            <a:spLocks noChangeArrowheads="1"/>
          </p:cNvSpPr>
          <p:nvPr/>
        </p:nvSpPr>
        <p:spPr bwMode="auto">
          <a:xfrm>
            <a:off x="6659563" y="260350"/>
            <a:ext cx="2286000" cy="647700"/>
          </a:xfrm>
          <a:prstGeom prst="rect">
            <a:avLst/>
          </a:prstGeom>
          <a:solidFill>
            <a:srgbClr val="FFFFFF"/>
          </a:solidFill>
          <a:ln w="25400" algn="ctr">
            <a:solidFill>
              <a:schemeClr val="tx1"/>
            </a:solidFill>
            <a:miter lim="800000"/>
            <a:headEnd/>
            <a:tailEnd/>
          </a:ln>
        </p:spPr>
        <p:txBody>
          <a:bodyPr anchor="ctr"/>
          <a:lstStyle/>
          <a:p>
            <a:pPr algn="ctr"/>
            <a:endParaRPr lang="en-US" sz="2000" b="1"/>
          </a:p>
          <a:p>
            <a:pPr algn="ctr"/>
            <a:r>
              <a:rPr lang="en-US" sz="2000" b="1"/>
              <a:t>WHO</a:t>
            </a:r>
          </a:p>
          <a:p>
            <a:pPr algn="ctr"/>
            <a:endParaRPr lang="en-US" sz="2000" b="1"/>
          </a:p>
        </p:txBody>
      </p:sp>
      <p:sp>
        <p:nvSpPr>
          <p:cNvPr id="11278" name="Rectangle 8"/>
          <p:cNvSpPr>
            <a:spLocks noChangeArrowheads="1"/>
          </p:cNvSpPr>
          <p:nvPr/>
        </p:nvSpPr>
        <p:spPr bwMode="auto">
          <a:xfrm>
            <a:off x="250825" y="3141663"/>
            <a:ext cx="2286000" cy="504825"/>
          </a:xfrm>
          <a:prstGeom prst="rect">
            <a:avLst/>
          </a:prstGeom>
          <a:solidFill>
            <a:srgbClr val="FFFFFF"/>
          </a:solidFill>
          <a:ln w="25400" algn="ctr">
            <a:solidFill>
              <a:schemeClr val="tx1"/>
            </a:solidFill>
            <a:miter lim="800000"/>
            <a:headEnd/>
            <a:tailEnd/>
          </a:ln>
        </p:spPr>
        <p:txBody>
          <a:bodyPr anchor="ctr"/>
          <a:lstStyle/>
          <a:p>
            <a:pPr algn="ctr"/>
            <a:r>
              <a:rPr lang="en-US" b="1"/>
              <a:t>EU</a:t>
            </a:r>
            <a:endParaRPr lang="en-US" sz="2000" b="1"/>
          </a:p>
        </p:txBody>
      </p:sp>
      <p:sp>
        <p:nvSpPr>
          <p:cNvPr id="11279" name="Rectangle 9"/>
          <p:cNvSpPr>
            <a:spLocks noChangeArrowheads="1"/>
          </p:cNvSpPr>
          <p:nvPr/>
        </p:nvSpPr>
        <p:spPr bwMode="auto">
          <a:xfrm>
            <a:off x="539750" y="4941888"/>
            <a:ext cx="8135938" cy="1150937"/>
          </a:xfrm>
          <a:prstGeom prst="rect">
            <a:avLst/>
          </a:prstGeom>
          <a:solidFill>
            <a:srgbClr val="FFFFFF"/>
          </a:solidFill>
          <a:ln w="25400" algn="ctr">
            <a:solidFill>
              <a:schemeClr val="tx1"/>
            </a:solidFill>
            <a:miter lim="800000"/>
            <a:headEnd/>
            <a:tailEnd/>
          </a:ln>
        </p:spPr>
        <p:txBody>
          <a:bodyPr anchor="ctr"/>
          <a:lstStyle/>
          <a:p>
            <a:pPr algn="ctr"/>
            <a:endParaRPr lang="en-US" sz="1600" b="1"/>
          </a:p>
          <a:p>
            <a:pPr algn="ctr"/>
            <a:r>
              <a:rPr lang="en-US" b="1"/>
              <a:t>Universities &amp; Research Centers:</a:t>
            </a:r>
          </a:p>
          <a:p>
            <a:pPr algn="ctr"/>
            <a:r>
              <a:rPr lang="en-US" b="1"/>
              <a:t>University of Florida,</a:t>
            </a:r>
            <a:r>
              <a:rPr lang="ru-RU"/>
              <a:t> </a:t>
            </a:r>
            <a:r>
              <a:rPr lang="ru-RU" b="1"/>
              <a:t>University of </a:t>
            </a:r>
            <a:r>
              <a:rPr lang="en-US" b="1"/>
              <a:t>Maryland, </a:t>
            </a:r>
          </a:p>
          <a:p>
            <a:pPr algn="ctr"/>
            <a:r>
              <a:rPr lang="en-US" b="1"/>
              <a:t>Emory University, Johns Hopkins University, Arizona University, </a:t>
            </a:r>
            <a:r>
              <a:rPr lang="ru-RU" b="1"/>
              <a:t>Bundeswehr Institute of Microbiology</a:t>
            </a:r>
            <a:r>
              <a:rPr lang="en-US" b="1"/>
              <a:t>,</a:t>
            </a:r>
            <a:r>
              <a:rPr lang="ru-RU"/>
              <a:t> </a:t>
            </a:r>
            <a:r>
              <a:rPr lang="ru-RU" b="1"/>
              <a:t>University of Oslo</a:t>
            </a:r>
            <a:r>
              <a:rPr lang="en-US" b="1"/>
              <a:t>,</a:t>
            </a:r>
            <a:r>
              <a:rPr lang="ru-RU" b="1"/>
              <a:t> </a:t>
            </a:r>
            <a:r>
              <a:rPr lang="en-US" b="1"/>
              <a:t>etc.</a:t>
            </a:r>
          </a:p>
          <a:p>
            <a:pPr algn="ctr"/>
            <a:endParaRPr lang="en-US" b="1"/>
          </a:p>
        </p:txBody>
      </p:sp>
      <p:sp>
        <p:nvSpPr>
          <p:cNvPr id="11280" name="Rectangle 10"/>
          <p:cNvSpPr>
            <a:spLocks noChangeArrowheads="1"/>
          </p:cNvSpPr>
          <p:nvPr/>
        </p:nvSpPr>
        <p:spPr bwMode="auto">
          <a:xfrm>
            <a:off x="250825" y="1773238"/>
            <a:ext cx="2286000" cy="577850"/>
          </a:xfrm>
          <a:prstGeom prst="rect">
            <a:avLst/>
          </a:prstGeom>
          <a:solidFill>
            <a:srgbClr val="FFFFFF"/>
          </a:solidFill>
          <a:ln w="25400" algn="ctr">
            <a:solidFill>
              <a:schemeClr val="tx1"/>
            </a:solidFill>
            <a:miter lim="800000"/>
            <a:headEnd/>
            <a:tailEnd/>
          </a:ln>
        </p:spPr>
        <p:txBody>
          <a:bodyPr anchor="ctr"/>
          <a:lstStyle/>
          <a:p>
            <a:pPr algn="ctr"/>
            <a:r>
              <a:rPr lang="en-US" sz="2000" b="1"/>
              <a:t>NIH</a:t>
            </a:r>
          </a:p>
        </p:txBody>
      </p:sp>
      <p:sp>
        <p:nvSpPr>
          <p:cNvPr id="11281" name="Rectangle 11"/>
          <p:cNvSpPr>
            <a:spLocks noChangeArrowheads="1"/>
          </p:cNvSpPr>
          <p:nvPr/>
        </p:nvSpPr>
        <p:spPr bwMode="auto">
          <a:xfrm>
            <a:off x="6659563" y="3357563"/>
            <a:ext cx="2286000" cy="574675"/>
          </a:xfrm>
          <a:prstGeom prst="rect">
            <a:avLst/>
          </a:prstGeom>
          <a:solidFill>
            <a:srgbClr val="FFFFFF"/>
          </a:solidFill>
          <a:ln w="25400" algn="ctr">
            <a:solidFill>
              <a:schemeClr val="tx1"/>
            </a:solidFill>
            <a:miter lim="800000"/>
            <a:headEnd/>
            <a:tailEnd/>
          </a:ln>
        </p:spPr>
        <p:txBody>
          <a:bodyPr anchor="ctr"/>
          <a:lstStyle/>
          <a:p>
            <a:pPr algn="ctr"/>
            <a:r>
              <a:rPr lang="en-US" sz="2000" b="1"/>
              <a:t>FAO / OIE</a:t>
            </a:r>
          </a:p>
        </p:txBody>
      </p:sp>
      <p:cxnSp>
        <p:nvCxnSpPr>
          <p:cNvPr id="11282" name="Straight Arrow Connector 12"/>
          <p:cNvCxnSpPr>
            <a:cxnSpLocks noChangeShapeType="1"/>
          </p:cNvCxnSpPr>
          <p:nvPr/>
        </p:nvCxnSpPr>
        <p:spPr bwMode="auto">
          <a:xfrm flipH="1" flipV="1">
            <a:off x="2627313" y="1412875"/>
            <a:ext cx="1066800" cy="990600"/>
          </a:xfrm>
          <a:prstGeom prst="straightConnector1">
            <a:avLst/>
          </a:prstGeom>
          <a:noFill/>
          <a:ln w="25400" algn="ctr">
            <a:solidFill>
              <a:schemeClr val="tx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83" name="Straight Arrow Connector 13"/>
          <p:cNvCxnSpPr>
            <a:cxnSpLocks noChangeShapeType="1"/>
          </p:cNvCxnSpPr>
          <p:nvPr/>
        </p:nvCxnSpPr>
        <p:spPr bwMode="auto">
          <a:xfrm rot="10800000" flipH="1">
            <a:off x="5305425" y="1341438"/>
            <a:ext cx="1066800" cy="990600"/>
          </a:xfrm>
          <a:prstGeom prst="straightConnector1">
            <a:avLst/>
          </a:prstGeom>
          <a:noFill/>
          <a:ln w="25400" algn="ctr">
            <a:solidFill>
              <a:schemeClr val="tx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84" name="Straight Arrow Connector 15"/>
          <p:cNvCxnSpPr>
            <a:cxnSpLocks noChangeShapeType="1"/>
          </p:cNvCxnSpPr>
          <p:nvPr/>
        </p:nvCxnSpPr>
        <p:spPr bwMode="auto">
          <a:xfrm flipH="1">
            <a:off x="2987675" y="4076700"/>
            <a:ext cx="863600" cy="647700"/>
          </a:xfrm>
          <a:prstGeom prst="straightConnector1">
            <a:avLst/>
          </a:prstGeom>
          <a:noFill/>
          <a:ln w="25400" algn="ctr">
            <a:solidFill>
              <a:schemeClr val="tx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85" name="Straight Arrow Connector 16"/>
          <p:cNvCxnSpPr>
            <a:cxnSpLocks noChangeShapeType="1"/>
          </p:cNvCxnSpPr>
          <p:nvPr/>
        </p:nvCxnSpPr>
        <p:spPr bwMode="auto">
          <a:xfrm>
            <a:off x="5508625" y="4094163"/>
            <a:ext cx="706438" cy="703262"/>
          </a:xfrm>
          <a:prstGeom prst="straightConnector1">
            <a:avLst/>
          </a:prstGeom>
          <a:noFill/>
          <a:ln w="25400" algn="ctr">
            <a:solidFill>
              <a:schemeClr val="tx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86" name="Straight Arrow Connector 17"/>
          <p:cNvCxnSpPr>
            <a:cxnSpLocks noChangeShapeType="1"/>
          </p:cNvCxnSpPr>
          <p:nvPr/>
        </p:nvCxnSpPr>
        <p:spPr bwMode="auto">
          <a:xfrm flipV="1">
            <a:off x="4500563" y="1700213"/>
            <a:ext cx="0" cy="741362"/>
          </a:xfrm>
          <a:prstGeom prst="straightConnector1">
            <a:avLst/>
          </a:prstGeom>
          <a:noFill/>
          <a:ln w="25400" algn="ctr">
            <a:solidFill>
              <a:schemeClr val="tx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87" name="Straight Arrow Connector 18"/>
          <p:cNvCxnSpPr>
            <a:cxnSpLocks noChangeShapeType="1"/>
          </p:cNvCxnSpPr>
          <p:nvPr/>
        </p:nvCxnSpPr>
        <p:spPr bwMode="auto">
          <a:xfrm rot="5400000" flipV="1">
            <a:off x="6166644" y="2842419"/>
            <a:ext cx="0" cy="741362"/>
          </a:xfrm>
          <a:prstGeom prst="straightConnector1">
            <a:avLst/>
          </a:prstGeom>
          <a:noFill/>
          <a:ln w="25400" algn="ctr">
            <a:solidFill>
              <a:schemeClr val="tx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88" name="Straight Arrow Connector 19"/>
          <p:cNvCxnSpPr>
            <a:cxnSpLocks noChangeShapeType="1"/>
          </p:cNvCxnSpPr>
          <p:nvPr/>
        </p:nvCxnSpPr>
        <p:spPr bwMode="auto">
          <a:xfrm rot="-5400000" flipH="1" flipV="1">
            <a:off x="2997994" y="2842419"/>
            <a:ext cx="0" cy="741362"/>
          </a:xfrm>
          <a:prstGeom prst="straightConnector1">
            <a:avLst/>
          </a:prstGeom>
          <a:noFill/>
          <a:ln w="25400" algn="ctr">
            <a:solidFill>
              <a:schemeClr val="tx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89" name="Straight Arrow Connector 20"/>
          <p:cNvCxnSpPr>
            <a:cxnSpLocks noChangeShapeType="1"/>
          </p:cNvCxnSpPr>
          <p:nvPr/>
        </p:nvCxnSpPr>
        <p:spPr bwMode="auto">
          <a:xfrm>
            <a:off x="4500563" y="4005263"/>
            <a:ext cx="0" cy="739775"/>
          </a:xfrm>
          <a:prstGeom prst="straightConnector1">
            <a:avLst/>
          </a:prstGeom>
          <a:noFill/>
          <a:ln w="25400" algn="ctr">
            <a:solidFill>
              <a:schemeClr val="tx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290" name="Rectangle 21"/>
          <p:cNvSpPr>
            <a:spLocks noChangeArrowheads="1"/>
          </p:cNvSpPr>
          <p:nvPr/>
        </p:nvSpPr>
        <p:spPr bwMode="auto">
          <a:xfrm>
            <a:off x="3492500" y="2565400"/>
            <a:ext cx="2286000" cy="1295400"/>
          </a:xfrm>
          <a:prstGeom prst="rect">
            <a:avLst/>
          </a:prstGeom>
          <a:solidFill>
            <a:srgbClr val="FFFFFF"/>
          </a:solidFill>
          <a:ln w="25400" algn="ctr">
            <a:solidFill>
              <a:schemeClr val="tx1"/>
            </a:solidFill>
            <a:miter lim="800000"/>
            <a:headEnd/>
            <a:tailEnd/>
          </a:ln>
        </p:spPr>
        <p:txBody>
          <a:bodyPr anchor="ctr"/>
          <a:lstStyle/>
          <a:p>
            <a:pPr algn="ctr"/>
            <a:r>
              <a:rPr lang="en-US" sz="2800" b="1">
                <a:solidFill>
                  <a:srgbClr val="C00000"/>
                </a:solidFill>
              </a:rPr>
              <a:t>NCDC / Lugar Center</a:t>
            </a:r>
          </a:p>
        </p:txBody>
      </p:sp>
      <p:sp>
        <p:nvSpPr>
          <p:cNvPr id="11291" name="Rectangle 7"/>
          <p:cNvSpPr>
            <a:spLocks noChangeArrowheads="1"/>
          </p:cNvSpPr>
          <p:nvPr/>
        </p:nvSpPr>
        <p:spPr bwMode="auto">
          <a:xfrm>
            <a:off x="6643688" y="1143000"/>
            <a:ext cx="2286000" cy="573088"/>
          </a:xfrm>
          <a:prstGeom prst="rect">
            <a:avLst/>
          </a:prstGeom>
          <a:solidFill>
            <a:srgbClr val="FFFFFF"/>
          </a:solidFill>
          <a:ln w="25400" algn="ctr">
            <a:solidFill>
              <a:schemeClr val="tx1"/>
            </a:solidFill>
            <a:miter lim="800000"/>
            <a:headEnd/>
            <a:tailEnd/>
          </a:ln>
        </p:spPr>
        <p:txBody>
          <a:bodyPr anchor="ctr"/>
          <a:lstStyle/>
          <a:p>
            <a:pPr algn="ctr"/>
            <a:endParaRPr lang="en-US" sz="2000" b="1"/>
          </a:p>
          <a:p>
            <a:pPr algn="ctr"/>
            <a:r>
              <a:rPr lang="en-US" sz="2000" b="1"/>
              <a:t>UNFPA</a:t>
            </a:r>
          </a:p>
          <a:p>
            <a:pPr algn="ctr"/>
            <a:endParaRPr lang="en-US" sz="2000" b="1"/>
          </a:p>
        </p:txBody>
      </p:sp>
      <p:sp>
        <p:nvSpPr>
          <p:cNvPr id="11292" name="Rectangle 7"/>
          <p:cNvSpPr>
            <a:spLocks noChangeArrowheads="1"/>
          </p:cNvSpPr>
          <p:nvPr/>
        </p:nvSpPr>
        <p:spPr bwMode="auto">
          <a:xfrm>
            <a:off x="6659563" y="1916113"/>
            <a:ext cx="2286000" cy="646112"/>
          </a:xfrm>
          <a:prstGeom prst="rect">
            <a:avLst/>
          </a:prstGeom>
          <a:solidFill>
            <a:srgbClr val="FFFFFF"/>
          </a:solidFill>
          <a:ln w="25400" algn="ctr">
            <a:solidFill>
              <a:schemeClr val="tx1"/>
            </a:solidFill>
            <a:miter lim="800000"/>
            <a:headEnd/>
            <a:tailEnd/>
          </a:ln>
        </p:spPr>
        <p:txBody>
          <a:bodyPr anchor="ctr"/>
          <a:lstStyle/>
          <a:p>
            <a:pPr algn="ctr"/>
            <a:endParaRPr lang="en-US" sz="2000" b="1"/>
          </a:p>
          <a:p>
            <a:pPr algn="ctr"/>
            <a:r>
              <a:rPr lang="en-US" sz="2000" b="1"/>
              <a:t>UNICEF</a:t>
            </a:r>
          </a:p>
          <a:p>
            <a:pPr algn="ctr"/>
            <a:endParaRPr lang="en-US" sz="2000" b="1"/>
          </a:p>
        </p:txBody>
      </p:sp>
      <p:sp>
        <p:nvSpPr>
          <p:cNvPr id="11293" name="Rectangle 7"/>
          <p:cNvSpPr>
            <a:spLocks noChangeArrowheads="1"/>
          </p:cNvSpPr>
          <p:nvPr/>
        </p:nvSpPr>
        <p:spPr bwMode="auto">
          <a:xfrm>
            <a:off x="6643688" y="2714625"/>
            <a:ext cx="2286000" cy="506413"/>
          </a:xfrm>
          <a:prstGeom prst="rect">
            <a:avLst/>
          </a:prstGeom>
          <a:solidFill>
            <a:srgbClr val="FFFFFF"/>
          </a:solidFill>
          <a:ln w="25400" algn="ctr">
            <a:solidFill>
              <a:schemeClr val="tx1"/>
            </a:solidFill>
            <a:miter lim="800000"/>
            <a:headEnd/>
            <a:tailEnd/>
          </a:ln>
        </p:spPr>
        <p:txBody>
          <a:bodyPr anchor="ctr"/>
          <a:lstStyle/>
          <a:p>
            <a:pPr algn="ctr"/>
            <a:endParaRPr lang="en-US" sz="2000" b="1"/>
          </a:p>
          <a:p>
            <a:pPr algn="ctr"/>
            <a:r>
              <a:rPr lang="en-US" sz="2000" b="1"/>
              <a:t>USAID</a:t>
            </a:r>
          </a:p>
          <a:p>
            <a:pPr algn="ctr"/>
            <a:endParaRPr lang="en-US" sz="2000" b="1"/>
          </a:p>
        </p:txBody>
      </p:sp>
      <p:sp>
        <p:nvSpPr>
          <p:cNvPr id="11294" name="Rectangle 7"/>
          <p:cNvSpPr>
            <a:spLocks noChangeArrowheads="1"/>
          </p:cNvSpPr>
          <p:nvPr/>
        </p:nvSpPr>
        <p:spPr bwMode="auto">
          <a:xfrm>
            <a:off x="285750" y="312738"/>
            <a:ext cx="2286000" cy="525462"/>
          </a:xfrm>
          <a:prstGeom prst="rect">
            <a:avLst/>
          </a:prstGeom>
          <a:solidFill>
            <a:srgbClr val="FFFFFF"/>
          </a:solidFill>
          <a:ln w="25400" algn="ctr">
            <a:solidFill>
              <a:schemeClr val="tx1"/>
            </a:solidFill>
            <a:miter lim="800000"/>
            <a:headEnd/>
            <a:tailEnd/>
          </a:ln>
        </p:spPr>
        <p:txBody>
          <a:bodyPr anchor="ctr"/>
          <a:lstStyle/>
          <a:p>
            <a:pPr algn="ctr"/>
            <a:endParaRPr lang="en-US" sz="2000" b="1"/>
          </a:p>
          <a:p>
            <a:pPr algn="ctr"/>
            <a:endParaRPr lang="en-US" sz="2000" b="1"/>
          </a:p>
          <a:p>
            <a:pPr algn="ctr"/>
            <a:r>
              <a:rPr lang="en-US" sz="2000" b="1"/>
              <a:t>CDC / Atlanta</a:t>
            </a:r>
          </a:p>
          <a:p>
            <a:pPr algn="ctr"/>
            <a:endParaRPr lang="en-US" sz="2000" b="1"/>
          </a:p>
          <a:p>
            <a:pPr algn="ctr"/>
            <a:endParaRPr lang="en-US" sz="2000" b="1"/>
          </a:p>
        </p:txBody>
      </p:sp>
      <p:sp>
        <p:nvSpPr>
          <p:cNvPr id="11295" name="Rectangle 11"/>
          <p:cNvSpPr>
            <a:spLocks noChangeArrowheads="1"/>
          </p:cNvSpPr>
          <p:nvPr/>
        </p:nvSpPr>
        <p:spPr bwMode="auto">
          <a:xfrm>
            <a:off x="250825" y="3789363"/>
            <a:ext cx="2286000" cy="500062"/>
          </a:xfrm>
          <a:prstGeom prst="rect">
            <a:avLst/>
          </a:prstGeom>
          <a:solidFill>
            <a:srgbClr val="FFFFFF"/>
          </a:solidFill>
          <a:ln w="25400" algn="ctr">
            <a:solidFill>
              <a:schemeClr val="tx1"/>
            </a:solidFill>
            <a:miter lim="800000"/>
            <a:headEnd/>
            <a:tailEnd/>
          </a:ln>
        </p:spPr>
        <p:txBody>
          <a:bodyPr anchor="ctr"/>
          <a:lstStyle/>
          <a:p>
            <a:pPr algn="ctr"/>
            <a:endParaRPr lang="ka-GE" b="1"/>
          </a:p>
          <a:p>
            <a:pPr algn="ctr"/>
            <a:r>
              <a:rPr lang="en-US" b="1"/>
              <a:t>GFTAM</a:t>
            </a:r>
          </a:p>
          <a:p>
            <a:pPr algn="ctr"/>
            <a:endParaRPr lang="en-US" sz="2000" b="1"/>
          </a:p>
        </p:txBody>
      </p:sp>
      <p:sp>
        <p:nvSpPr>
          <p:cNvPr id="11296" name="Rectangle 11"/>
          <p:cNvSpPr>
            <a:spLocks noChangeArrowheads="1"/>
          </p:cNvSpPr>
          <p:nvPr/>
        </p:nvSpPr>
        <p:spPr bwMode="auto">
          <a:xfrm>
            <a:off x="250825" y="4365625"/>
            <a:ext cx="2305050" cy="500063"/>
          </a:xfrm>
          <a:prstGeom prst="rect">
            <a:avLst/>
          </a:prstGeom>
          <a:solidFill>
            <a:srgbClr val="FFFFFF"/>
          </a:solidFill>
          <a:ln w="25400" algn="ctr">
            <a:solidFill>
              <a:schemeClr val="tx1"/>
            </a:solidFill>
            <a:miter lim="800000"/>
            <a:headEnd/>
            <a:tailEnd/>
          </a:ln>
        </p:spPr>
        <p:txBody>
          <a:bodyPr anchor="ctr"/>
          <a:lstStyle/>
          <a:p>
            <a:pPr algn="ctr"/>
            <a:endParaRPr lang="ka-GE" b="1"/>
          </a:p>
          <a:p>
            <a:pPr algn="ctr"/>
            <a:endParaRPr lang="en-US" b="1">
              <a:latin typeface="Calibri" pitchFamily="34" charset="0"/>
            </a:endParaRPr>
          </a:p>
          <a:p>
            <a:pPr algn="ctr"/>
            <a:r>
              <a:rPr lang="en-US" sz="2000" b="1">
                <a:latin typeface="Calibri" pitchFamily="34" charset="0"/>
              </a:rPr>
              <a:t>DSTL - UK</a:t>
            </a:r>
          </a:p>
          <a:p>
            <a:pPr algn="ctr"/>
            <a:endParaRPr lang="en-US" b="1"/>
          </a:p>
          <a:p>
            <a:pPr algn="ctr"/>
            <a:endParaRPr lang="en-US" sz="2000" b="1"/>
          </a:p>
        </p:txBody>
      </p:sp>
      <p:sp>
        <p:nvSpPr>
          <p:cNvPr id="11297" name="Rectangle 11"/>
          <p:cNvSpPr>
            <a:spLocks noChangeArrowheads="1"/>
          </p:cNvSpPr>
          <p:nvPr/>
        </p:nvSpPr>
        <p:spPr bwMode="auto">
          <a:xfrm>
            <a:off x="6659563" y="4149725"/>
            <a:ext cx="2286000" cy="649288"/>
          </a:xfrm>
          <a:prstGeom prst="rect">
            <a:avLst/>
          </a:prstGeom>
          <a:solidFill>
            <a:srgbClr val="FFFFFF"/>
          </a:solidFill>
          <a:ln w="25400" algn="ctr">
            <a:solidFill>
              <a:schemeClr val="tx1"/>
            </a:solidFill>
            <a:miter lim="800000"/>
            <a:headEnd/>
            <a:tailEnd/>
          </a:ln>
        </p:spPr>
        <p:txBody>
          <a:bodyPr anchor="ctr"/>
          <a:lstStyle/>
          <a:p>
            <a:pPr algn="ctr"/>
            <a:endParaRPr lang="ka-GE" b="1"/>
          </a:p>
          <a:p>
            <a:pPr algn="ctr"/>
            <a:r>
              <a:rPr lang="en-US" b="1"/>
              <a:t>GAVI</a:t>
            </a:r>
          </a:p>
          <a:p>
            <a:pPr algn="ctr"/>
            <a:endParaRPr lang="en-US" sz="2000" b="1"/>
          </a:p>
        </p:txBody>
      </p:sp>
      <p:sp>
        <p:nvSpPr>
          <p:cNvPr id="11298" name="Rectangle 7"/>
          <p:cNvSpPr>
            <a:spLocks noChangeArrowheads="1"/>
          </p:cNvSpPr>
          <p:nvPr/>
        </p:nvSpPr>
        <p:spPr bwMode="auto">
          <a:xfrm>
            <a:off x="250825" y="981075"/>
            <a:ext cx="2286000" cy="571500"/>
          </a:xfrm>
          <a:prstGeom prst="rect">
            <a:avLst/>
          </a:prstGeom>
          <a:solidFill>
            <a:srgbClr val="FFFFFF"/>
          </a:solidFill>
          <a:ln w="25400" algn="ctr">
            <a:solidFill>
              <a:schemeClr val="tx1"/>
            </a:solidFill>
            <a:miter lim="800000"/>
            <a:headEnd/>
            <a:tailEnd/>
          </a:ln>
        </p:spPr>
        <p:txBody>
          <a:bodyPr anchor="ctr"/>
          <a:lstStyle/>
          <a:p>
            <a:pPr algn="ctr"/>
            <a:endParaRPr lang="en-US" sz="2000" b="1"/>
          </a:p>
          <a:p>
            <a:pPr algn="ctr"/>
            <a:endParaRPr lang="en-US" sz="2000" b="1"/>
          </a:p>
          <a:p>
            <a:pPr algn="ctr"/>
            <a:r>
              <a:rPr lang="en-US" sz="2000" b="1"/>
              <a:t>WRAIR</a:t>
            </a:r>
          </a:p>
          <a:p>
            <a:pPr algn="ctr"/>
            <a:endParaRPr lang="en-US" sz="2000" b="1"/>
          </a:p>
          <a:p>
            <a:pPr algn="ctr"/>
            <a:endParaRPr lang="en-US" sz="20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12291" name="Rectangle 5"/>
          <p:cNvSpPr>
            <a:spLocks noChangeArrowheads="1"/>
          </p:cNvSpPr>
          <p:nvPr/>
        </p:nvSpPr>
        <p:spPr bwMode="auto">
          <a:xfrm>
            <a:off x="1258888" y="6237288"/>
            <a:ext cx="460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and </a:t>
            </a:r>
          </a:p>
          <a:p>
            <a:r>
              <a:rPr lang="en-US" sz="1400" b="1">
                <a:solidFill>
                  <a:schemeClr val="bg1"/>
                </a:solidFill>
              </a:rPr>
              <a:t>Public Health</a:t>
            </a:r>
            <a:endParaRPr lang="ru-RU" sz="1400" b="1">
              <a:solidFill>
                <a:schemeClr val="bg1"/>
              </a:solidFill>
            </a:endParaRPr>
          </a:p>
        </p:txBody>
      </p:sp>
      <p:pic>
        <p:nvPicPr>
          <p:cNvPr id="12292"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8"/>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12294" name="Title 5"/>
          <p:cNvSpPr>
            <a:spLocks noGrp="1"/>
          </p:cNvSpPr>
          <p:nvPr>
            <p:ph type="ctrTitle"/>
          </p:nvPr>
        </p:nvSpPr>
        <p:spPr>
          <a:xfrm>
            <a:off x="611188" y="333375"/>
            <a:ext cx="7772400" cy="935038"/>
          </a:xfrm>
        </p:spPr>
        <p:txBody>
          <a:bodyPr/>
          <a:lstStyle/>
          <a:p>
            <a:r>
              <a:rPr lang="en-US" sz="3600" b="1" smtClean="0">
                <a:solidFill>
                  <a:schemeClr val="tx1"/>
                </a:solidFill>
              </a:rPr>
              <a:t>Ongoing Scientific Projects </a:t>
            </a:r>
            <a:br>
              <a:rPr lang="en-US" sz="3600" b="1" smtClean="0">
                <a:solidFill>
                  <a:schemeClr val="tx1"/>
                </a:solidFill>
              </a:rPr>
            </a:br>
            <a:r>
              <a:rPr lang="en-US" sz="3000" smtClean="0">
                <a:solidFill>
                  <a:schemeClr val="tx1"/>
                </a:solidFill>
              </a:rPr>
              <a:t>On the basis of Lugar Center  </a:t>
            </a:r>
            <a:endParaRPr lang="ru-RU" sz="3000" smtClean="0">
              <a:solidFill>
                <a:schemeClr val="tx1"/>
              </a:solidFill>
            </a:endParaRPr>
          </a:p>
        </p:txBody>
      </p:sp>
      <p:sp>
        <p:nvSpPr>
          <p:cNvPr id="12295" name="Subtitle 6"/>
          <p:cNvSpPr>
            <a:spLocks noGrp="1"/>
          </p:cNvSpPr>
          <p:nvPr>
            <p:ph type="subTitle" idx="1"/>
          </p:nvPr>
        </p:nvSpPr>
        <p:spPr>
          <a:xfrm>
            <a:off x="539750" y="1412875"/>
            <a:ext cx="7777163" cy="4752975"/>
          </a:xfrm>
        </p:spPr>
        <p:txBody>
          <a:bodyPr/>
          <a:lstStyle/>
          <a:p>
            <a:pPr algn="l"/>
            <a:r>
              <a:rPr lang="en-US" sz="1400" smtClean="0"/>
              <a:t>1. Epidemiology of </a:t>
            </a:r>
            <a:r>
              <a:rPr lang="en-US" sz="1400" i="1" smtClean="0"/>
              <a:t>Clostridium difficile</a:t>
            </a:r>
            <a:r>
              <a:rPr lang="en-US" sz="1400" smtClean="0"/>
              <a:t>-associated disease in Georgia”;</a:t>
            </a:r>
            <a:endParaRPr lang="ru-RU" sz="1400" smtClean="0"/>
          </a:p>
          <a:p>
            <a:r>
              <a:rPr lang="en-US" sz="1400" smtClean="0"/>
              <a:t>2“Distribution and diversity of Bartonella pathogens among people and animals in Georgia and evaluation of factors associated with the emergence of bartonellosis”;</a:t>
            </a:r>
          </a:p>
          <a:p>
            <a:pPr algn="l"/>
            <a:r>
              <a:rPr lang="en-US" sz="1400" smtClean="0"/>
              <a:t>3. “Molecular Epidemiology of Multidrug Resistant and Extensively Drug Resistant Tuberculosis in country of Georgia”;</a:t>
            </a:r>
            <a:endParaRPr lang="ru-RU" sz="1400" smtClean="0"/>
          </a:p>
          <a:p>
            <a:pPr algn="l"/>
            <a:r>
              <a:rPr lang="en-US" sz="1400" smtClean="0"/>
              <a:t>4 “Molecular Epidemiology of Toxigenic Escherichia coli in country of Georgia”;</a:t>
            </a:r>
            <a:endParaRPr lang="ru-RU" sz="1400" smtClean="0"/>
          </a:p>
          <a:p>
            <a:pPr algn="l"/>
            <a:r>
              <a:rPr lang="en-US" sz="1400" smtClean="0"/>
              <a:t>5. “Emerging zoonotic pathogens in Georgian bats”;</a:t>
            </a:r>
            <a:endParaRPr lang="ru-RU" sz="1400" smtClean="0"/>
          </a:p>
          <a:p>
            <a:pPr algn="l"/>
            <a:r>
              <a:rPr lang="en-US" sz="1400" smtClean="0"/>
              <a:t>6.“Microbiological Monitoring of Uranium-Contaminated Environments”;</a:t>
            </a:r>
            <a:endParaRPr lang="ru-RU" sz="1400" smtClean="0"/>
          </a:p>
          <a:p>
            <a:pPr algn="l"/>
            <a:r>
              <a:rPr lang="en-US" sz="1400" smtClean="0"/>
              <a:t>7. “Epidemiology and Ecology of Tularemia in Georgia”;</a:t>
            </a:r>
            <a:endParaRPr lang="ru-RU" sz="1400" smtClean="0"/>
          </a:p>
          <a:p>
            <a:pPr algn="l"/>
            <a:r>
              <a:rPr lang="en-US" sz="1400" smtClean="0"/>
              <a:t>8. “Human Disease Epidemiology and Surveillance of Especially Dangerous Pathogens in Georgia”;</a:t>
            </a:r>
            <a:endParaRPr lang="ru-RU" sz="1400" smtClean="0"/>
          </a:p>
          <a:p>
            <a:pPr algn="l"/>
            <a:r>
              <a:rPr lang="en-US" sz="1400" smtClean="0"/>
              <a:t>9. “Creation of Sustainable Immunodiagnostics”;</a:t>
            </a:r>
            <a:endParaRPr lang="ru-RU" sz="1400" smtClean="0"/>
          </a:p>
          <a:p>
            <a:pPr algn="l"/>
            <a:r>
              <a:rPr lang="en-US" sz="1400" smtClean="0"/>
              <a:t>10. “Anthrax Environmental Decontamination Network”;</a:t>
            </a:r>
          </a:p>
          <a:p>
            <a:pPr algn="l"/>
            <a:r>
              <a:rPr lang="en-US" sz="1400" smtClean="0"/>
              <a:t>11. “A Multi-Task investigation on the human immune response to anthrax aimed at developing more efficient vaccines”; </a:t>
            </a:r>
          </a:p>
          <a:p>
            <a:pPr algn="l"/>
            <a:r>
              <a:rPr lang="en-US" sz="1400" smtClean="0"/>
              <a:t>12. ‘’Whole Genome Sequencing of quarantine plant bacterial pathogen Ralstonia Solanacearum Isolated in Republic of Georgia’’;</a:t>
            </a:r>
            <a:endParaRPr lang="ru-RU" sz="1400" smtClean="0"/>
          </a:p>
          <a:p>
            <a:pPr algn="l"/>
            <a:r>
              <a:rPr lang="en-US" sz="1400" smtClean="0"/>
              <a:t>13.  </a:t>
            </a:r>
            <a:r>
              <a:rPr lang="ka-GE" sz="1400" smtClean="0"/>
              <a:t>”Environmental    Surveillance   in   Georgia in 2014 </a:t>
            </a:r>
            <a:r>
              <a:rPr lang="en-US" sz="1400" smtClean="0"/>
              <a:t>“;</a:t>
            </a:r>
            <a:endParaRPr lang="ru-RU"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13315" name="Rectangle 5"/>
          <p:cNvSpPr>
            <a:spLocks noChangeArrowheads="1"/>
          </p:cNvSpPr>
          <p:nvPr/>
        </p:nvSpPr>
        <p:spPr bwMode="auto">
          <a:xfrm>
            <a:off x="1258888" y="6237288"/>
            <a:ext cx="460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and </a:t>
            </a:r>
          </a:p>
          <a:p>
            <a:r>
              <a:rPr lang="en-US" sz="1400" b="1">
                <a:solidFill>
                  <a:schemeClr val="bg1"/>
                </a:solidFill>
              </a:rPr>
              <a:t>Public Health</a:t>
            </a:r>
            <a:endParaRPr lang="ru-RU" sz="1400" b="1">
              <a:solidFill>
                <a:schemeClr val="bg1"/>
              </a:solidFill>
            </a:endParaRPr>
          </a:p>
        </p:txBody>
      </p:sp>
      <p:pic>
        <p:nvPicPr>
          <p:cNvPr id="13316"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8"/>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13318" name="Title 5"/>
          <p:cNvSpPr>
            <a:spLocks noGrp="1"/>
          </p:cNvSpPr>
          <p:nvPr>
            <p:ph type="ctrTitle"/>
          </p:nvPr>
        </p:nvSpPr>
        <p:spPr>
          <a:xfrm>
            <a:off x="611188" y="333375"/>
            <a:ext cx="7772400" cy="935038"/>
          </a:xfrm>
        </p:spPr>
        <p:txBody>
          <a:bodyPr/>
          <a:lstStyle/>
          <a:p>
            <a:r>
              <a:rPr lang="en-US" sz="3600" b="1" smtClean="0">
                <a:solidFill>
                  <a:schemeClr val="tx1"/>
                </a:solidFill>
              </a:rPr>
              <a:t>Ongoing Scientific Projects (cont.) </a:t>
            </a:r>
            <a:br>
              <a:rPr lang="en-US" sz="3600" b="1" smtClean="0">
                <a:solidFill>
                  <a:schemeClr val="tx1"/>
                </a:solidFill>
              </a:rPr>
            </a:br>
            <a:r>
              <a:rPr lang="en-US" sz="3000" smtClean="0">
                <a:solidFill>
                  <a:schemeClr val="tx1"/>
                </a:solidFill>
              </a:rPr>
              <a:t>On the basis of Lugar Center  </a:t>
            </a:r>
            <a:endParaRPr lang="ru-RU" sz="3000" smtClean="0">
              <a:solidFill>
                <a:schemeClr val="tx1"/>
              </a:solidFill>
            </a:endParaRPr>
          </a:p>
        </p:txBody>
      </p:sp>
      <p:sp>
        <p:nvSpPr>
          <p:cNvPr id="13319" name="Subtitle 6"/>
          <p:cNvSpPr>
            <a:spLocks noGrp="1"/>
          </p:cNvSpPr>
          <p:nvPr>
            <p:ph type="subTitle" idx="1"/>
          </p:nvPr>
        </p:nvSpPr>
        <p:spPr>
          <a:xfrm>
            <a:off x="539750" y="1412875"/>
            <a:ext cx="7777163" cy="4608513"/>
          </a:xfrm>
        </p:spPr>
        <p:txBody>
          <a:bodyPr/>
          <a:lstStyle/>
          <a:p>
            <a:pPr algn="l"/>
            <a:r>
              <a:rPr lang="en-US" sz="1400" smtClean="0"/>
              <a:t>14. “Establishment of a Southwest-Asian network for biosecurity and diagnosis of dangerous infectious diseases”;</a:t>
            </a:r>
            <a:endParaRPr lang="ru-RU" sz="1400" smtClean="0"/>
          </a:p>
          <a:p>
            <a:pPr algn="l"/>
            <a:r>
              <a:rPr lang="en-US" sz="1400" smtClean="0"/>
              <a:t>15. “NCDC Lugar Center Regional Integration: Kafkas University Partnering for Molecular Epidemiology of B. anthracis and Brucella species in Turkey”;</a:t>
            </a:r>
            <a:endParaRPr lang="ru-RU" sz="1400" smtClean="0"/>
          </a:p>
          <a:p>
            <a:pPr algn="l"/>
            <a:r>
              <a:rPr lang="en-US" sz="1400" smtClean="0"/>
              <a:t>16.”Seroprevalence of zoonotic pathogens among veterinarians, farmers and animals – comparative analysis in  Georgia and Jordan”;</a:t>
            </a:r>
            <a:endParaRPr lang="ru-RU" sz="1400" smtClean="0"/>
          </a:p>
          <a:p>
            <a:pPr algn="l"/>
            <a:r>
              <a:rPr lang="en-US" sz="1400" smtClean="0"/>
              <a:t>17. „Atypical Y. pestis Strains Isolated from Natural Foci in Georgia from Proteome to Virulence and Gene Expression“;</a:t>
            </a:r>
            <a:endParaRPr lang="ru-RU" sz="1400" smtClean="0"/>
          </a:p>
          <a:p>
            <a:pPr algn="l"/>
            <a:r>
              <a:rPr lang="en-US" sz="1400" smtClean="0"/>
              <a:t>18. “Epidemiology of febrile illnesses caused by Dengue viruses and other Arboviruses in Georgia”; </a:t>
            </a:r>
            <a:endParaRPr lang="ru-RU" sz="1400" smtClean="0"/>
          </a:p>
          <a:p>
            <a:pPr algn="l"/>
            <a:r>
              <a:rPr lang="en-US" sz="1400" smtClean="0"/>
              <a:t>19.”Influenza Study of Backyard Animals in Georgia";</a:t>
            </a:r>
            <a:endParaRPr lang="ru-RU" sz="1400" smtClean="0"/>
          </a:p>
          <a:p>
            <a:pPr algn="l"/>
            <a:r>
              <a:rPr lang="en-US" sz="1400" smtClean="0"/>
              <a:t>21. “Sero-survey for Orthropoxvirus in the Akhmeta Region”;</a:t>
            </a:r>
            <a:endParaRPr lang="ru-RU" sz="1400" smtClean="0"/>
          </a:p>
          <a:p>
            <a:pPr algn="l"/>
            <a:r>
              <a:rPr lang="en-US" sz="1400" smtClean="0"/>
              <a:t>22. “Surveillance of Avian Influenza Virus and Characterization of Viral Quasi-Species in Georgia”;	</a:t>
            </a:r>
            <a:endParaRPr lang="ru-RU" sz="1400" smtClean="0"/>
          </a:p>
          <a:p>
            <a:pPr algn="l"/>
            <a:r>
              <a:rPr lang="en-US" sz="1400" smtClean="0"/>
              <a:t>23. “Raising Awareness about Barcoding of Sand Flies in Georgia and Caucasus”;</a:t>
            </a:r>
            <a:endParaRPr lang="ru-RU" sz="1400" smtClean="0"/>
          </a:p>
          <a:p>
            <a:pPr algn="l"/>
            <a:r>
              <a:rPr lang="en-US" sz="1400" smtClean="0"/>
              <a:t>24“Characterization of mechanisms of adaptive phage-host co-evolution using next generation sequencing and phenotypic profiling”;</a:t>
            </a:r>
            <a:endParaRPr lang="ru-RU" sz="1400" smtClean="0"/>
          </a:p>
          <a:p>
            <a:pPr algn="l"/>
            <a:r>
              <a:rPr lang="en-US" sz="1400" smtClean="0"/>
              <a:t>25. “Collaboration to Enhance MDR-TB Surveillance using the XpertTM MTB/RIF Assay and Color Test in Diverse Settings”.</a:t>
            </a:r>
            <a:endParaRPr lang="ru-RU" sz="1400" smtClean="0"/>
          </a:p>
          <a:p>
            <a:pPr algn="l"/>
            <a:endParaRPr lang="ru-RU"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14339" name="Rectangle 5"/>
          <p:cNvSpPr>
            <a:spLocks noChangeArrowheads="1"/>
          </p:cNvSpPr>
          <p:nvPr/>
        </p:nvSpPr>
        <p:spPr bwMode="auto">
          <a:xfrm>
            <a:off x="1258888" y="6237288"/>
            <a:ext cx="460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and </a:t>
            </a:r>
          </a:p>
          <a:p>
            <a:r>
              <a:rPr lang="en-US" sz="1400" b="1">
                <a:solidFill>
                  <a:schemeClr val="bg1"/>
                </a:solidFill>
              </a:rPr>
              <a:t>Public Health</a:t>
            </a:r>
            <a:endParaRPr lang="ru-RU" sz="1400" b="1">
              <a:solidFill>
                <a:schemeClr val="bg1"/>
              </a:solidFill>
            </a:endParaRPr>
          </a:p>
        </p:txBody>
      </p:sp>
      <p:pic>
        <p:nvPicPr>
          <p:cNvPr id="14340"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8"/>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14342" name="Title 5"/>
          <p:cNvSpPr>
            <a:spLocks noGrp="1"/>
          </p:cNvSpPr>
          <p:nvPr>
            <p:ph type="ctrTitle"/>
          </p:nvPr>
        </p:nvSpPr>
        <p:spPr>
          <a:xfrm>
            <a:off x="611188" y="188913"/>
            <a:ext cx="7772400" cy="936625"/>
          </a:xfrm>
        </p:spPr>
        <p:txBody>
          <a:bodyPr/>
          <a:lstStyle/>
          <a:p>
            <a:r>
              <a:rPr lang="en-US" sz="3600" b="1" smtClean="0">
                <a:solidFill>
                  <a:schemeClr val="tx1"/>
                </a:solidFill>
              </a:rPr>
              <a:t/>
            </a:r>
            <a:br>
              <a:rPr lang="en-US" sz="3600" b="1" smtClean="0">
                <a:solidFill>
                  <a:schemeClr val="tx1"/>
                </a:solidFill>
              </a:rPr>
            </a:br>
            <a:r>
              <a:rPr lang="en-US" sz="3600" b="1" smtClean="0">
                <a:solidFill>
                  <a:schemeClr val="tx1"/>
                </a:solidFill>
              </a:rPr>
              <a:t>Upcoming Scientific Projects</a:t>
            </a:r>
            <a:br>
              <a:rPr lang="en-US" sz="3600" b="1" smtClean="0">
                <a:solidFill>
                  <a:schemeClr val="tx1"/>
                </a:solidFill>
              </a:rPr>
            </a:br>
            <a:r>
              <a:rPr lang="en-US" sz="3600" b="1" smtClean="0">
                <a:solidFill>
                  <a:schemeClr val="tx1"/>
                </a:solidFill>
              </a:rPr>
              <a:t>for 2015 </a:t>
            </a:r>
            <a:br>
              <a:rPr lang="en-US" sz="3600" b="1" smtClean="0">
                <a:solidFill>
                  <a:schemeClr val="tx1"/>
                </a:solidFill>
              </a:rPr>
            </a:br>
            <a:r>
              <a:rPr lang="en-US" sz="3000" smtClean="0">
                <a:solidFill>
                  <a:schemeClr val="tx1"/>
                </a:solidFill>
              </a:rPr>
              <a:t>  </a:t>
            </a:r>
            <a:endParaRPr lang="ru-RU" sz="3000" smtClean="0">
              <a:solidFill>
                <a:schemeClr val="tx1"/>
              </a:solidFill>
            </a:endParaRPr>
          </a:p>
        </p:txBody>
      </p:sp>
      <p:sp>
        <p:nvSpPr>
          <p:cNvPr id="14343" name="Subtitle 6"/>
          <p:cNvSpPr>
            <a:spLocks noGrp="1"/>
          </p:cNvSpPr>
          <p:nvPr>
            <p:ph type="subTitle" idx="1"/>
          </p:nvPr>
        </p:nvSpPr>
        <p:spPr>
          <a:xfrm>
            <a:off x="468313" y="1268413"/>
            <a:ext cx="7775575" cy="4752975"/>
          </a:xfrm>
        </p:spPr>
        <p:txBody>
          <a:bodyPr/>
          <a:lstStyle/>
          <a:p>
            <a:pPr algn="l"/>
            <a:r>
              <a:rPr lang="en-US" sz="1400" smtClean="0"/>
              <a:t>1.”Genotype-phenotype characterization and toxin study of archival and newly isolated Georgian Clostridium botulinum strains”;</a:t>
            </a:r>
            <a:endParaRPr lang="ru-RU" sz="1400" smtClean="0"/>
          </a:p>
          <a:p>
            <a:pPr algn="l"/>
            <a:r>
              <a:rPr lang="en-US" sz="1400" smtClean="0"/>
              <a:t>2. “Developing Laboratory Diagnostic and Research Capabilities to Address Antimicrobial Resistance in Georgia and the South Caucasus";</a:t>
            </a:r>
            <a:endParaRPr lang="ru-RU" sz="1400" smtClean="0"/>
          </a:p>
          <a:p>
            <a:pPr algn="l"/>
            <a:r>
              <a:rPr lang="en-US" sz="1400" smtClean="0"/>
              <a:t>3."Carbapenem-resistant Enterobacteriaceae (CRE) in Armenia and Georgia";</a:t>
            </a:r>
            <a:endParaRPr lang="ru-RU" sz="1400" smtClean="0"/>
          </a:p>
          <a:p>
            <a:pPr algn="l"/>
            <a:r>
              <a:rPr lang="en-US" sz="1400" smtClean="0"/>
              <a:t>4.”Characterization of NCDC Strain Repository by Next Generation Sequencing“;</a:t>
            </a:r>
            <a:endParaRPr lang="ru-RU" sz="1400" smtClean="0"/>
          </a:p>
          <a:p>
            <a:pPr algn="l"/>
            <a:r>
              <a:rPr lang="en-US" sz="1400" smtClean="0"/>
              <a:t>5.”Molecular Virology Studies in Georgia”;</a:t>
            </a:r>
            <a:endParaRPr lang="ru-RU" sz="1400" smtClean="0"/>
          </a:p>
          <a:p>
            <a:pPr algn="l"/>
            <a:r>
              <a:rPr lang="en-US" sz="1400" smtClean="0"/>
              <a:t>6.”Enhancing capacity for case detection and diagnosis of febrile zoonotic-related cutaneous lesions in Georgia”; </a:t>
            </a:r>
            <a:endParaRPr lang="ru-RU" sz="1400" smtClean="0"/>
          </a:p>
          <a:p>
            <a:r>
              <a:rPr lang="en-US" sz="1400" smtClean="0"/>
              <a:t>7.”Analysis of Previously Identified Rickettsia positive Georgian Ticks by Multi-Sequence Typing;</a:t>
            </a:r>
            <a:endParaRPr lang="ru-RU" sz="1400" smtClean="0"/>
          </a:p>
          <a:p>
            <a:pPr algn="l"/>
            <a:r>
              <a:rPr lang="en-US" sz="1400" smtClean="0"/>
              <a:t>8.‘’Integrating bacteriophage and membrane separation knowledge bases to ensure microbiological safety of water supply’’;</a:t>
            </a:r>
            <a:endParaRPr lang="ru-RU" sz="1400" smtClean="0"/>
          </a:p>
          <a:p>
            <a:pPr algn="l"/>
            <a:r>
              <a:rPr lang="en-US" sz="1400" smtClean="0"/>
              <a:t>9.’’Phage mediated antibiotic resistance gene transfer in marine, freshwater and extreme environments“;</a:t>
            </a:r>
            <a:endParaRPr lang="ru-RU" sz="1400" smtClean="0"/>
          </a:p>
          <a:p>
            <a:pPr algn="l"/>
            <a:r>
              <a:rPr lang="en-US" sz="1400" smtClean="0"/>
              <a:t>10.“Validation of FPA as a TADR Confirmatory Diagnostic for Human Brucellosis in Georgia“;</a:t>
            </a:r>
            <a:endParaRPr lang="ru-RU" sz="1400" smtClean="0"/>
          </a:p>
          <a:p>
            <a:pPr algn="l"/>
            <a:r>
              <a:rPr lang="en-US" sz="1400" smtClean="0"/>
              <a:t>11.“Regional Study of the Ecology of Anthrax Foci in Georgia and Azerbaijan”</a:t>
            </a:r>
            <a:r>
              <a:rPr lang="ka-GE" sz="1400" smtClean="0"/>
              <a:t>;</a:t>
            </a:r>
            <a:endParaRPr lang="ru-RU" sz="1400" smtClean="0"/>
          </a:p>
          <a:p>
            <a:pPr algn="l"/>
            <a:r>
              <a:rPr lang="en-US" sz="1400" smtClean="0"/>
              <a:t>12”Environmental    Surveillance   in   Georgia in 2014“</a:t>
            </a:r>
            <a:r>
              <a:rPr lang="ka-GE" sz="1400" smtClean="0"/>
              <a:t>;</a:t>
            </a:r>
            <a:endParaRPr lang="ru-RU" sz="1400" smtClean="0"/>
          </a:p>
          <a:p>
            <a:pPr algn="l"/>
            <a:r>
              <a:rPr lang="en-US" sz="1400" smtClean="0"/>
              <a:t>13.” Proof-of-principle antimicrobial resistance routine diagnostics surveillance study Georgia (PoP-study)”</a:t>
            </a:r>
            <a:r>
              <a:rPr lang="ka-GE" sz="1400" smtClean="0"/>
              <a:t>.</a:t>
            </a:r>
            <a:endParaRPr lang="ru-RU" sz="1400" smtClean="0"/>
          </a:p>
          <a:p>
            <a:pPr algn="l"/>
            <a:endParaRPr lang="ru-RU"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a:xfrm>
            <a:off x="1546225" y="4602163"/>
            <a:ext cx="5570538" cy="1158875"/>
          </a:xfrm>
          <a:prstGeom prst="roundRect">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descr="C:\Users\Dato\Desktop\Logos\NCDC Logo.png"/>
          <p:cNvPicPr>
            <a:picLocks noGrp="1" noChangeAspect="1" noChangeArrowheads="1"/>
          </p:cNvPicPr>
          <p:nvPr>
            <p:ph sz="half" idx="4294967295"/>
          </p:nvPr>
        </p:nvPicPr>
        <p:blipFill>
          <a:blip r:embed="rId2" cstate="print">
            <a:extLst/>
          </a:blip>
          <a:srcRect/>
          <a:stretch>
            <a:fillRect/>
          </a:stretch>
        </p:blipFill>
        <p:spPr>
          <a:xfrm>
            <a:off x="2955925" y="1855788"/>
            <a:ext cx="3137061" cy="2307447"/>
          </a:xfrm>
          <a:effectLst>
            <a:outerShdw blurRad="165100" dist="38100" dir="2700000" sx="103000" sy="103000" algn="tl" rotWithShape="0">
              <a:prstClr val="black">
                <a:alpha val="57000"/>
              </a:prstClr>
            </a:outerShdw>
            <a:reflection blurRad="114300" stA="44000" endPos="65000" dist="127000" dir="5400000" sy="-100000" algn="bl" rotWithShape="0"/>
          </a:effectLst>
          <a:extLst/>
        </p:spPr>
      </p:pic>
      <p:grpSp>
        <p:nvGrpSpPr>
          <p:cNvPr id="15364" name="Group 4"/>
          <p:cNvGrpSpPr>
            <a:grpSpLocks/>
          </p:cNvGrpSpPr>
          <p:nvPr/>
        </p:nvGrpSpPr>
        <p:grpSpPr bwMode="auto">
          <a:xfrm>
            <a:off x="0" y="6165850"/>
            <a:ext cx="9144000" cy="692150"/>
            <a:chOff x="0" y="3884"/>
            <a:chExt cx="5760" cy="436"/>
          </a:xfrm>
        </p:grpSpPr>
        <p:sp>
          <p:nvSpPr>
            <p:cNvPr id="1536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15366" name="Rectangle 6"/>
            <p:cNvSpPr>
              <a:spLocks noChangeArrowheads="1"/>
            </p:cNvSpPr>
            <p:nvPr/>
          </p:nvSpPr>
          <p:spPr bwMode="auto">
            <a:xfrm>
              <a:off x="793" y="3929"/>
              <a:ext cx="29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latin typeface="Calibri" pitchFamily="34" charset="0"/>
                </a:rPr>
                <a:t>National Center for Disease Control  &amp; Public Health</a:t>
              </a:r>
              <a:endParaRPr lang="ru-RU" sz="1400" b="1">
                <a:solidFill>
                  <a:schemeClr val="bg1"/>
                </a:solidFill>
                <a:latin typeface="Calibri" pitchFamily="34" charset="0"/>
              </a:endParaRPr>
            </a:p>
          </p:txBody>
        </p:sp>
        <p:pic>
          <p:nvPicPr>
            <p:cNvPr id="15367"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8"/>
            <p:cNvSpPr txBox="1">
              <a:spLocks noChangeArrowheads="1"/>
            </p:cNvSpPr>
            <p:nvPr/>
          </p:nvSpPr>
          <p:spPr bwMode="auto">
            <a:xfrm>
              <a:off x="4694" y="4020"/>
              <a:ext cx="9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latin typeface="Calibri" pitchFamily="34" charset="0"/>
                </a:rPr>
                <a:t>www.ncdc.ge</a:t>
              </a:r>
              <a:endParaRPr lang="ru-RU">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3075" name="Rectangle 3"/>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3076"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3078"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3079"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&amp; Public Health</a:t>
            </a:r>
            <a:endParaRPr lang="ru-RU" sz="1400" b="1">
              <a:solidFill>
                <a:schemeClr val="bg1"/>
              </a:solidFill>
            </a:endParaRPr>
          </a:p>
        </p:txBody>
      </p:sp>
      <p:pic>
        <p:nvPicPr>
          <p:cNvPr id="3080"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3082" name="Title 1"/>
          <p:cNvSpPr txBox="1">
            <a:spLocks/>
          </p:cNvSpPr>
          <p:nvPr/>
        </p:nvSpPr>
        <p:spPr bwMode="auto">
          <a:xfrm>
            <a:off x="2390775" y="260350"/>
            <a:ext cx="580231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2200" b="1">
              <a:solidFill>
                <a:srgbClr val="006666"/>
              </a:solidFill>
              <a:latin typeface="Calibri" pitchFamily="34" charset="0"/>
            </a:endParaRPr>
          </a:p>
        </p:txBody>
      </p:sp>
      <p:sp>
        <p:nvSpPr>
          <p:cNvPr id="6" name="Rectangle 5"/>
          <p:cNvSpPr/>
          <p:nvPr/>
        </p:nvSpPr>
        <p:spPr>
          <a:xfrm>
            <a:off x="214313" y="1227138"/>
            <a:ext cx="7500937" cy="2744787"/>
          </a:xfrm>
          <a:prstGeom prst="rect">
            <a:avLst/>
          </a:prstGeom>
        </p:spPr>
        <p:txBody>
          <a:bodyPr>
            <a:spAutoFit/>
          </a:bodyPr>
          <a:lstStyle/>
          <a:p>
            <a:pPr algn="ctr" fontAlgn="auto">
              <a:spcBef>
                <a:spcPts val="0"/>
              </a:spcBef>
              <a:spcAft>
                <a:spcPts val="0"/>
              </a:spcAft>
              <a:defRPr/>
            </a:pPr>
            <a:endParaRPr lang="en-US" sz="2400" b="1" dirty="0">
              <a:solidFill>
                <a:schemeClr val="tx1">
                  <a:lumMod val="65000"/>
                  <a:lumOff val="35000"/>
                </a:schemeClr>
              </a:solidFill>
              <a:latin typeface="Arial" pitchFamily="34" charset="0"/>
              <a:cs typeface="Arial" pitchFamily="34" charset="0"/>
            </a:endParaRPr>
          </a:p>
          <a:p>
            <a:pPr algn="ctr" fontAlgn="auto">
              <a:spcBef>
                <a:spcPts val="0"/>
              </a:spcBef>
              <a:spcAft>
                <a:spcPts val="0"/>
              </a:spcAft>
              <a:defRPr/>
            </a:pPr>
            <a:endParaRPr lang="en-US" sz="2400" b="1" dirty="0">
              <a:solidFill>
                <a:schemeClr val="tx1">
                  <a:lumMod val="65000"/>
                  <a:lumOff val="35000"/>
                </a:schemeClr>
              </a:solidFill>
              <a:latin typeface="Arial" pitchFamily="34" charset="0"/>
              <a:cs typeface="Arial" pitchFamily="34" charset="0"/>
            </a:endParaRPr>
          </a:p>
          <a:p>
            <a:pPr algn="ctr" fontAlgn="auto">
              <a:spcBef>
                <a:spcPts val="0"/>
              </a:spcBef>
              <a:spcAft>
                <a:spcPts val="0"/>
              </a:spcAft>
              <a:defRPr/>
            </a:pPr>
            <a:endParaRPr lang="en-US" b="1" dirty="0">
              <a:solidFill>
                <a:schemeClr val="tx1">
                  <a:lumMod val="65000"/>
                  <a:lumOff val="35000"/>
                </a:schemeClr>
              </a:solidFill>
              <a:latin typeface="Arial" pitchFamily="34" charset="0"/>
              <a:cs typeface="Arial" pitchFamily="34" charset="0"/>
            </a:endParaRPr>
          </a:p>
          <a:p>
            <a:pPr algn="ctr" fontAlgn="auto">
              <a:spcBef>
                <a:spcPts val="0"/>
              </a:spcBef>
              <a:spcAft>
                <a:spcPts val="0"/>
              </a:spcAft>
              <a:defRPr/>
            </a:pPr>
            <a:endParaRPr lang="en-US" b="1" dirty="0">
              <a:solidFill>
                <a:schemeClr val="tx1">
                  <a:lumMod val="65000"/>
                  <a:lumOff val="35000"/>
                </a:schemeClr>
              </a:solidFill>
              <a:latin typeface="Arial" pitchFamily="34" charset="0"/>
              <a:cs typeface="Arial" pitchFamily="34" charset="0"/>
            </a:endParaRPr>
          </a:p>
          <a:p>
            <a:pPr algn="ctr" fontAlgn="auto">
              <a:spcBef>
                <a:spcPts val="0"/>
              </a:spcBef>
              <a:spcAft>
                <a:spcPts val="0"/>
              </a:spcAft>
              <a:defRPr/>
            </a:pPr>
            <a:endParaRPr lang="en-US" b="1" dirty="0">
              <a:solidFill>
                <a:schemeClr val="tx1">
                  <a:lumMod val="65000"/>
                  <a:lumOff val="35000"/>
                </a:schemeClr>
              </a:solidFill>
              <a:latin typeface="Arial" pitchFamily="34" charset="0"/>
              <a:cs typeface="Arial" pitchFamily="34" charset="0"/>
            </a:endParaRPr>
          </a:p>
          <a:p>
            <a:pPr algn="ctr" fontAlgn="auto">
              <a:spcBef>
                <a:spcPts val="0"/>
              </a:spcBef>
              <a:spcAft>
                <a:spcPts val="0"/>
              </a:spcAft>
              <a:defRPr/>
            </a:pPr>
            <a:endParaRPr lang="en-US" b="1" dirty="0">
              <a:solidFill>
                <a:schemeClr val="tx1">
                  <a:lumMod val="65000"/>
                  <a:lumOff val="35000"/>
                </a:schemeClr>
              </a:solidFill>
              <a:latin typeface="Arial" pitchFamily="34" charset="0"/>
              <a:cs typeface="Arial" pitchFamily="34" charset="0"/>
            </a:endParaRPr>
          </a:p>
          <a:p>
            <a:pPr algn="ctr" fontAlgn="auto">
              <a:spcBef>
                <a:spcPts val="0"/>
              </a:spcBef>
              <a:spcAft>
                <a:spcPts val="0"/>
              </a:spcAft>
              <a:defRPr/>
            </a:pPr>
            <a:endParaRPr lang="en-US" b="1" dirty="0">
              <a:solidFill>
                <a:schemeClr val="tx1">
                  <a:lumMod val="65000"/>
                  <a:lumOff val="35000"/>
                </a:schemeClr>
              </a:solidFill>
              <a:latin typeface="Arial" pitchFamily="34" charset="0"/>
              <a:cs typeface="Arial" pitchFamily="34" charset="0"/>
            </a:endParaRPr>
          </a:p>
          <a:p>
            <a:pPr algn="ctr" fontAlgn="auto">
              <a:spcBef>
                <a:spcPts val="0"/>
              </a:spcBef>
              <a:spcAft>
                <a:spcPts val="0"/>
              </a:spcAft>
              <a:defRPr/>
            </a:pPr>
            <a:r>
              <a:rPr lang="en-US" b="1" dirty="0">
                <a:solidFill>
                  <a:schemeClr val="tx1">
                    <a:lumMod val="65000"/>
                    <a:lumOff val="35000"/>
                  </a:schemeClr>
                </a:solidFill>
                <a:latin typeface="Arial" pitchFamily="34" charset="0"/>
                <a:cs typeface="Arial" pitchFamily="34" charset="0"/>
              </a:rPr>
              <a:t/>
            </a:r>
            <a:br>
              <a:rPr lang="en-US" b="1" dirty="0">
                <a:solidFill>
                  <a:schemeClr val="tx1">
                    <a:lumMod val="65000"/>
                    <a:lumOff val="35000"/>
                  </a:schemeClr>
                </a:solidFill>
                <a:latin typeface="Arial" pitchFamily="34" charset="0"/>
                <a:cs typeface="Arial" pitchFamily="34" charset="0"/>
              </a:rPr>
            </a:br>
            <a:endParaRPr lang="ru-RU" dirty="0">
              <a:solidFill>
                <a:schemeClr val="tx1">
                  <a:lumMod val="65000"/>
                  <a:lumOff val="35000"/>
                </a:schemeClr>
              </a:solidFill>
              <a:latin typeface="+mn-lt"/>
              <a:cs typeface="+mn-cs"/>
            </a:endParaRPr>
          </a:p>
        </p:txBody>
      </p:sp>
      <p:sp>
        <p:nvSpPr>
          <p:cNvPr id="3084" name="Title 7"/>
          <p:cNvSpPr>
            <a:spLocks/>
          </p:cNvSpPr>
          <p:nvPr/>
        </p:nvSpPr>
        <p:spPr bwMode="auto">
          <a:xfrm>
            <a:off x="323850" y="188913"/>
            <a:ext cx="83518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3000" b="1" dirty="0">
                <a:latin typeface="+mj-lt"/>
              </a:rPr>
              <a:t>History of Development and Final Formation  </a:t>
            </a:r>
            <a:endParaRPr lang="ru-RU" sz="3000" dirty="0">
              <a:latin typeface="+mj-lt"/>
            </a:endParaRPr>
          </a:p>
        </p:txBody>
      </p:sp>
      <p:sp>
        <p:nvSpPr>
          <p:cNvPr id="3085" name="Subtitle 8"/>
          <p:cNvSpPr>
            <a:spLocks/>
          </p:cNvSpPr>
          <p:nvPr/>
        </p:nvSpPr>
        <p:spPr bwMode="auto">
          <a:xfrm>
            <a:off x="468313" y="1196975"/>
            <a:ext cx="8964612"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pPr>
            <a:r>
              <a:rPr lang="en-US" sz="1700" b="1"/>
              <a:t>Early 90s        Nun-Lugar initiative</a:t>
            </a:r>
          </a:p>
          <a:p>
            <a:pPr algn="just">
              <a:spcBef>
                <a:spcPct val="20000"/>
              </a:spcBef>
            </a:pPr>
            <a:endParaRPr lang="en-US" sz="700" b="1"/>
          </a:p>
          <a:p>
            <a:pPr algn="just">
              <a:spcBef>
                <a:spcPct val="20000"/>
              </a:spcBef>
            </a:pPr>
            <a:r>
              <a:rPr lang="en-US" sz="1700" b="1"/>
              <a:t>1997	         USA – Georgia Umbrella Agreement signed</a:t>
            </a:r>
          </a:p>
          <a:p>
            <a:pPr algn="just">
              <a:spcBef>
                <a:spcPct val="20000"/>
              </a:spcBef>
            </a:pPr>
            <a:endParaRPr lang="en-US" sz="700" b="1"/>
          </a:p>
          <a:p>
            <a:pPr algn="just">
              <a:spcBef>
                <a:spcPct val="20000"/>
              </a:spcBef>
            </a:pPr>
            <a:r>
              <a:rPr lang="en-US" sz="1700" b="1"/>
              <a:t>2002 	         USA – Georgia Implementing Agreement signed (DoD / MoD) </a:t>
            </a:r>
          </a:p>
          <a:p>
            <a:pPr algn="just">
              <a:spcBef>
                <a:spcPct val="20000"/>
              </a:spcBef>
            </a:pPr>
            <a:endParaRPr lang="en-US" sz="700" b="1"/>
          </a:p>
          <a:p>
            <a:pPr algn="just">
              <a:spcBef>
                <a:spcPct val="20000"/>
              </a:spcBef>
            </a:pPr>
            <a:r>
              <a:rPr lang="en-US" sz="1700" b="1"/>
              <a:t>2004	         Ground breaking of the lab building</a:t>
            </a:r>
          </a:p>
          <a:p>
            <a:pPr algn="just">
              <a:spcBef>
                <a:spcPct val="20000"/>
              </a:spcBef>
            </a:pPr>
            <a:endParaRPr lang="en-US" sz="700" b="1"/>
          </a:p>
          <a:p>
            <a:pPr algn="just">
              <a:spcBef>
                <a:spcPct val="20000"/>
              </a:spcBef>
            </a:pPr>
            <a:r>
              <a:rPr lang="en-US" sz="1700" b="1"/>
              <a:t>2011                 Legal establishment of R. Lugar Center </a:t>
            </a:r>
          </a:p>
          <a:p>
            <a:pPr algn="r">
              <a:spcBef>
                <a:spcPct val="20000"/>
              </a:spcBef>
            </a:pPr>
            <a:endParaRPr lang="en-US" sz="1700" b="1"/>
          </a:p>
          <a:p>
            <a:pPr>
              <a:spcBef>
                <a:spcPct val="20000"/>
              </a:spcBef>
            </a:pPr>
            <a:r>
              <a:rPr lang="en-US" sz="1700" b="1"/>
              <a:t>2013                Integration of R. Lugar Center for Public Health Research into          	         the National Center for Disease Control and Public Health (NCDC) 	 	</a:t>
            </a:r>
          </a:p>
          <a:p>
            <a:pPr algn="just">
              <a:spcBef>
                <a:spcPct val="20000"/>
              </a:spcBef>
            </a:pPr>
            <a:r>
              <a:rPr lang="en-US" sz="1700" b="1"/>
              <a:t>2013-2014       Elaboration and ratification of Joint Transition Agreement (JTA)</a:t>
            </a:r>
          </a:p>
          <a:p>
            <a:pPr algn="just">
              <a:spcBef>
                <a:spcPct val="20000"/>
              </a:spcBef>
            </a:pPr>
            <a:endParaRPr lang="en-US" sz="700" b="1"/>
          </a:p>
          <a:p>
            <a:pPr algn="just">
              <a:spcBef>
                <a:spcPct val="20000"/>
              </a:spcBef>
            </a:pPr>
            <a:r>
              <a:rPr lang="en-US" sz="1700" b="1"/>
              <a:t>2014-2018       Implementation of JTA</a:t>
            </a:r>
          </a:p>
          <a:p>
            <a:pPr algn="just">
              <a:spcBef>
                <a:spcPct val="20000"/>
              </a:spcBef>
            </a:pPr>
            <a:endParaRPr lang="en-US" sz="700" b="1"/>
          </a:p>
          <a:p>
            <a:pPr algn="just">
              <a:spcBef>
                <a:spcPct val="20000"/>
              </a:spcBef>
            </a:pPr>
            <a:r>
              <a:rPr lang="en-US" sz="1700" b="1"/>
              <a:t>From 2018      GoG takes a responsibility for full funding and operation of the 	     	         Laboratory Network</a:t>
            </a:r>
          </a:p>
          <a:p>
            <a:pPr>
              <a:spcBef>
                <a:spcPct val="20000"/>
              </a:spcBef>
              <a:buFontTx/>
              <a:buChar char="•"/>
            </a:pPr>
            <a:endParaRPr lang="en-US" b="1"/>
          </a:p>
          <a:p>
            <a:pPr>
              <a:spcBef>
                <a:spcPct val="20000"/>
              </a:spcBef>
            </a:pP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4099" name="Rectangle 3"/>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4100"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4102"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4103"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&amp; Public Health</a:t>
            </a:r>
            <a:endParaRPr lang="ru-RU" sz="1400" b="1">
              <a:solidFill>
                <a:schemeClr val="bg1"/>
              </a:solidFill>
            </a:endParaRPr>
          </a:p>
        </p:txBody>
      </p:sp>
      <p:pic>
        <p:nvPicPr>
          <p:cNvPr id="4104"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4106" name="Title 8"/>
          <p:cNvSpPr>
            <a:spLocks/>
          </p:cNvSpPr>
          <p:nvPr/>
        </p:nvSpPr>
        <p:spPr bwMode="auto">
          <a:xfrm>
            <a:off x="179388" y="1412875"/>
            <a:ext cx="8713787"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b="1"/>
              <a:t/>
            </a:r>
            <a:br>
              <a:rPr lang="en-US" sz="3000" b="1"/>
            </a:br>
            <a:r>
              <a:rPr lang="en-US" sz="3000" b="1"/>
              <a:t/>
            </a:r>
            <a:br>
              <a:rPr lang="en-US" sz="3000" b="1"/>
            </a:br>
            <a:r>
              <a:rPr lang="en-US" sz="3000" b="1"/>
              <a:t>May, 2013     	Integration of Lugar Center into 		       	the National Center for Disease 			Control</a:t>
            </a:r>
            <a:br>
              <a:rPr lang="en-US" sz="3000" b="1"/>
            </a:br>
            <a:r>
              <a:rPr lang="en-US" sz="3000" b="1"/>
              <a:t/>
            </a:r>
            <a:br>
              <a:rPr lang="en-US" sz="3000" b="1"/>
            </a:br>
            <a:r>
              <a:rPr lang="en-US" sz="3000" b="1"/>
              <a:t>June –		Transfer the Labs of the NCDC  August, 2013 	(including the repository of 				EDPs) to the Lugar Center</a:t>
            </a:r>
            <a:br>
              <a:rPr lang="en-US" sz="3000" b="1"/>
            </a:br>
            <a:r>
              <a:rPr lang="en-US" sz="3600" b="1"/>
              <a:t/>
            </a:r>
            <a:br>
              <a:rPr lang="en-US" sz="3600" b="1"/>
            </a:br>
            <a:r>
              <a:rPr lang="en-US" sz="3000" b="1"/>
              <a:t>August, 2013   Lugar Center Became Fully 	    	                 Operational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5123" name="Rectangle 3"/>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5124"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5126"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5127"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&amp; Public Health</a:t>
            </a:r>
            <a:endParaRPr lang="ru-RU" sz="1400" b="1">
              <a:solidFill>
                <a:schemeClr val="bg1"/>
              </a:solidFill>
            </a:endParaRPr>
          </a:p>
        </p:txBody>
      </p:sp>
      <p:pic>
        <p:nvPicPr>
          <p:cNvPr id="5128"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5130" name="Rectangle 8"/>
          <p:cNvSpPr>
            <a:spLocks noChangeArrowheads="1"/>
          </p:cNvSpPr>
          <p:nvPr/>
        </p:nvSpPr>
        <p:spPr bwMode="auto">
          <a:xfrm>
            <a:off x="1403350" y="1112838"/>
            <a:ext cx="6337300" cy="1030287"/>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a:t>Multisectoral Supervisory Board</a:t>
            </a:r>
            <a:r>
              <a:rPr lang="ka-GE" sz="2200" b="1"/>
              <a:t>:</a:t>
            </a:r>
          </a:p>
          <a:p>
            <a:pPr algn="ctr"/>
            <a:r>
              <a:rPr lang="ka-GE" sz="2200" b="1"/>
              <a:t>MoLHSA, MoA, MoES, </a:t>
            </a:r>
            <a:r>
              <a:rPr lang="en-US" sz="2200" b="1"/>
              <a:t>MoIA, MoD, MoE, MoF</a:t>
            </a:r>
            <a:r>
              <a:rPr lang="ru-RU" sz="1700" b="1"/>
              <a:t>       </a:t>
            </a:r>
            <a:endParaRPr lang="ka-GE" sz="1700" b="1"/>
          </a:p>
          <a:p>
            <a:pPr algn="ctr"/>
            <a:r>
              <a:rPr lang="ka-GE" sz="1700" b="1"/>
              <a:t>  </a:t>
            </a:r>
            <a:endParaRPr lang="ru-RU" sz="1700" b="1"/>
          </a:p>
        </p:txBody>
      </p:sp>
      <p:sp>
        <p:nvSpPr>
          <p:cNvPr id="8" name="Rectangle 9"/>
          <p:cNvSpPr>
            <a:spLocks noChangeArrowheads="1"/>
          </p:cNvSpPr>
          <p:nvPr/>
        </p:nvSpPr>
        <p:spPr bwMode="auto">
          <a:xfrm>
            <a:off x="250825" y="2349500"/>
            <a:ext cx="8713788" cy="1006475"/>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defRPr/>
            </a:pPr>
            <a:r>
              <a:rPr lang="en-US" sz="2000" b="1" dirty="0">
                <a:solidFill>
                  <a:srgbClr val="C00000"/>
                </a:solidFill>
              </a:rPr>
              <a:t>NCDC</a:t>
            </a:r>
          </a:p>
          <a:p>
            <a:pPr algn="ctr">
              <a:defRPr/>
            </a:pPr>
            <a:r>
              <a:rPr lang="ka-GE" sz="2000" b="1" dirty="0">
                <a:solidFill>
                  <a:srgbClr val="C00000"/>
                </a:solidFill>
              </a:rPr>
              <a:t>(</a:t>
            </a:r>
            <a:r>
              <a:rPr lang="ru-RU" sz="2000" b="1" dirty="0">
                <a:solidFill>
                  <a:srgbClr val="C00000"/>
                </a:solidFill>
              </a:rPr>
              <a:t>High-level Biomedical Research Center</a:t>
            </a:r>
            <a:r>
              <a:rPr lang="en-US" sz="2000" dirty="0">
                <a:solidFill>
                  <a:srgbClr val="C00000"/>
                </a:solidFill>
              </a:rPr>
              <a:t> </a:t>
            </a:r>
            <a:r>
              <a:rPr lang="en-US" sz="2000" b="1" dirty="0">
                <a:solidFill>
                  <a:srgbClr val="C00000"/>
                </a:solidFill>
              </a:rPr>
              <a:t>– </a:t>
            </a:r>
          </a:p>
          <a:p>
            <a:pPr algn="ctr">
              <a:defRPr/>
            </a:pPr>
            <a:r>
              <a:rPr lang="en-US" sz="2000" b="1" dirty="0">
                <a:solidFill>
                  <a:srgbClr val="C00000"/>
                </a:solidFill>
              </a:rPr>
              <a:t>Major Goal: to become a Regional Center of Excellence</a:t>
            </a:r>
            <a:r>
              <a:rPr lang="ka-GE" sz="2000" b="1" dirty="0">
                <a:solidFill>
                  <a:srgbClr val="C00000"/>
                </a:solidFill>
              </a:rPr>
              <a:t>) </a:t>
            </a:r>
            <a:endParaRPr lang="ru-RU" sz="2000" b="1" dirty="0">
              <a:solidFill>
                <a:srgbClr val="C00000"/>
              </a:solidFill>
            </a:endParaRPr>
          </a:p>
        </p:txBody>
      </p:sp>
      <p:sp>
        <p:nvSpPr>
          <p:cNvPr id="9" name="Rectangle 11"/>
          <p:cNvSpPr>
            <a:spLocks noChangeArrowheads="1"/>
          </p:cNvSpPr>
          <p:nvPr/>
        </p:nvSpPr>
        <p:spPr bwMode="auto">
          <a:xfrm>
            <a:off x="454025" y="1139825"/>
            <a:ext cx="8569325" cy="7112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p:spPr>
        <p:txBody>
          <a:bodyPr wrap="none" anchor="ctr"/>
          <a:lstStyle/>
          <a:p>
            <a:pPr>
              <a:defRPr/>
            </a:pPr>
            <a:endParaRPr lang="ru-RU">
              <a:solidFill>
                <a:srgbClr val="003399"/>
              </a:solidFill>
            </a:endParaRPr>
          </a:p>
        </p:txBody>
      </p:sp>
      <p:sp>
        <p:nvSpPr>
          <p:cNvPr id="10" name="Rectangle 12"/>
          <p:cNvSpPr>
            <a:spLocks noChangeArrowheads="1"/>
          </p:cNvSpPr>
          <p:nvPr/>
        </p:nvSpPr>
        <p:spPr bwMode="auto">
          <a:xfrm>
            <a:off x="395288" y="2349500"/>
            <a:ext cx="8569325" cy="106045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p:spPr>
        <p:txBody>
          <a:bodyPr wrap="none" anchor="ctr"/>
          <a:lstStyle/>
          <a:p>
            <a:pPr>
              <a:defRPr/>
            </a:pPr>
            <a:endParaRPr lang="ru-RU">
              <a:solidFill>
                <a:srgbClr val="003399"/>
              </a:solidFill>
            </a:endParaRPr>
          </a:p>
        </p:txBody>
      </p:sp>
      <p:sp>
        <p:nvSpPr>
          <p:cNvPr id="11" name="Rectangle 14"/>
          <p:cNvSpPr>
            <a:spLocks noChangeArrowheads="1"/>
          </p:cNvSpPr>
          <p:nvPr/>
        </p:nvSpPr>
        <p:spPr bwMode="auto">
          <a:xfrm>
            <a:off x="468313" y="3716338"/>
            <a:ext cx="3817937" cy="122555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p:spPr>
        <p:txBody>
          <a:bodyPr wrap="none" anchor="ctr"/>
          <a:lstStyle/>
          <a:p>
            <a:pPr>
              <a:defRPr/>
            </a:pPr>
            <a:endParaRPr lang="ru-RU">
              <a:solidFill>
                <a:srgbClr val="003399"/>
              </a:solidFill>
            </a:endParaRPr>
          </a:p>
        </p:txBody>
      </p:sp>
      <p:sp>
        <p:nvSpPr>
          <p:cNvPr id="12" name="Text Box 15"/>
          <p:cNvSpPr txBox="1">
            <a:spLocks noChangeArrowheads="1"/>
          </p:cNvSpPr>
          <p:nvPr/>
        </p:nvSpPr>
        <p:spPr bwMode="auto">
          <a:xfrm>
            <a:off x="566738" y="3800475"/>
            <a:ext cx="3598862" cy="1006475"/>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defRPr/>
            </a:pPr>
            <a:r>
              <a:rPr lang="en-US" sz="2000" b="1" dirty="0"/>
              <a:t>Lab Part</a:t>
            </a:r>
            <a:r>
              <a:rPr lang="ka-GE" sz="2000" b="1" dirty="0"/>
              <a:t> </a:t>
            </a:r>
          </a:p>
          <a:p>
            <a:pPr algn="ctr">
              <a:defRPr/>
            </a:pPr>
            <a:r>
              <a:rPr lang="en-US" sz="2000" b="1" dirty="0"/>
              <a:t>Richard G. Lugar Center </a:t>
            </a:r>
          </a:p>
          <a:p>
            <a:pPr algn="ctr">
              <a:defRPr/>
            </a:pPr>
            <a:r>
              <a:rPr lang="ka-GE" sz="2000" b="1" dirty="0"/>
              <a:t>“</a:t>
            </a:r>
            <a:r>
              <a:rPr lang="en-US" sz="2000" b="1" dirty="0"/>
              <a:t>One World – One Health</a:t>
            </a:r>
            <a:r>
              <a:rPr lang="ka-GE" sz="2000" b="1" dirty="0"/>
              <a:t>” </a:t>
            </a:r>
            <a:r>
              <a:rPr lang="en-US" sz="2000" b="1" dirty="0"/>
              <a:t> </a:t>
            </a:r>
            <a:endParaRPr lang="ru-RU" sz="2000" b="1" dirty="0"/>
          </a:p>
        </p:txBody>
      </p:sp>
      <p:sp>
        <p:nvSpPr>
          <p:cNvPr id="13" name="Rectangle 16"/>
          <p:cNvSpPr>
            <a:spLocks noChangeArrowheads="1"/>
          </p:cNvSpPr>
          <p:nvPr/>
        </p:nvSpPr>
        <p:spPr bwMode="auto">
          <a:xfrm>
            <a:off x="5076825" y="3716338"/>
            <a:ext cx="3808413" cy="122555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p:spPr>
        <p:txBody>
          <a:bodyPr wrap="none" anchor="ctr"/>
          <a:lstStyle/>
          <a:p>
            <a:pPr>
              <a:defRPr/>
            </a:pPr>
            <a:endParaRPr lang="ru-RU">
              <a:solidFill>
                <a:srgbClr val="003399"/>
              </a:solidFill>
            </a:endParaRPr>
          </a:p>
        </p:txBody>
      </p:sp>
      <p:sp>
        <p:nvSpPr>
          <p:cNvPr id="5137" name="Text Box 17"/>
          <p:cNvSpPr txBox="1">
            <a:spLocks noChangeArrowheads="1"/>
          </p:cNvSpPr>
          <p:nvPr/>
        </p:nvSpPr>
        <p:spPr bwMode="auto">
          <a:xfrm>
            <a:off x="5148263" y="3935413"/>
            <a:ext cx="3668712" cy="1006475"/>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t>Non-Lab</a:t>
            </a:r>
            <a:r>
              <a:rPr lang="ka-GE" sz="2000" b="1"/>
              <a:t>/</a:t>
            </a:r>
            <a:r>
              <a:rPr lang="en-US" sz="2000" b="1"/>
              <a:t>Office </a:t>
            </a:r>
          </a:p>
          <a:p>
            <a:pPr algn="ctr" eaLnBrk="1" hangingPunct="1"/>
            <a:r>
              <a:rPr lang="en-US" sz="2000" b="1"/>
              <a:t>Part of NCDC&amp;PH</a:t>
            </a:r>
            <a:endParaRPr lang="ka-GE" sz="2000" b="1"/>
          </a:p>
          <a:p>
            <a:pPr algn="ctr" eaLnBrk="1" hangingPunct="1"/>
            <a:r>
              <a:rPr lang="ka-GE" sz="2000" b="1"/>
              <a:t> </a:t>
            </a:r>
            <a:endParaRPr lang="ru-RU" sz="2000" b="1"/>
          </a:p>
        </p:txBody>
      </p:sp>
      <p:sp>
        <p:nvSpPr>
          <p:cNvPr id="15" name="Rectangle 11"/>
          <p:cNvSpPr>
            <a:spLocks noChangeArrowheads="1"/>
          </p:cNvSpPr>
          <p:nvPr/>
        </p:nvSpPr>
        <p:spPr bwMode="auto">
          <a:xfrm>
            <a:off x="2916238" y="188913"/>
            <a:ext cx="3384550" cy="6858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p:spPr>
        <p:txBody>
          <a:bodyPr wrap="none" anchor="ctr"/>
          <a:lstStyle/>
          <a:p>
            <a:pPr>
              <a:defRPr/>
            </a:pPr>
            <a:endParaRPr lang="ru-RU">
              <a:solidFill>
                <a:srgbClr val="003399"/>
              </a:solidFill>
            </a:endParaRPr>
          </a:p>
        </p:txBody>
      </p:sp>
      <p:sp>
        <p:nvSpPr>
          <p:cNvPr id="5139" name="Text Box 12"/>
          <p:cNvSpPr txBox="1">
            <a:spLocks noChangeArrowheads="1"/>
          </p:cNvSpPr>
          <p:nvPr/>
        </p:nvSpPr>
        <p:spPr bwMode="auto">
          <a:xfrm>
            <a:off x="2951163" y="188913"/>
            <a:ext cx="338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t>MOLHSA</a:t>
            </a:r>
            <a:endParaRPr lang="ru-RU" sz="4000" b="1"/>
          </a:p>
        </p:txBody>
      </p:sp>
      <p:sp>
        <p:nvSpPr>
          <p:cNvPr id="17" name="Rectangle 14"/>
          <p:cNvSpPr>
            <a:spLocks noChangeArrowheads="1"/>
          </p:cNvSpPr>
          <p:nvPr/>
        </p:nvSpPr>
        <p:spPr bwMode="auto">
          <a:xfrm>
            <a:off x="323850" y="5229225"/>
            <a:ext cx="8497888" cy="720725"/>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p:spPr>
        <p:txBody>
          <a:bodyPr wrap="none" anchor="ctr"/>
          <a:lstStyle/>
          <a:p>
            <a:pPr>
              <a:defRPr/>
            </a:pPr>
            <a:endParaRPr lang="ru-RU">
              <a:solidFill>
                <a:srgbClr val="003399"/>
              </a:solidFill>
            </a:endParaRPr>
          </a:p>
        </p:txBody>
      </p:sp>
      <p:sp>
        <p:nvSpPr>
          <p:cNvPr id="18" name="Text Box 15"/>
          <p:cNvSpPr txBox="1">
            <a:spLocks noChangeArrowheads="1"/>
          </p:cNvSpPr>
          <p:nvPr/>
        </p:nvSpPr>
        <p:spPr bwMode="auto">
          <a:xfrm>
            <a:off x="611188" y="5445125"/>
            <a:ext cx="8064500" cy="396875"/>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defRPr/>
            </a:pPr>
            <a:r>
              <a:rPr lang="en-US" sz="2000" b="1"/>
              <a:t>Immunization Cold Chain Infrastructure </a:t>
            </a:r>
            <a:endParaRPr lang="ru-RU" sz="2000" b="1"/>
          </a:p>
        </p:txBody>
      </p:sp>
      <p:sp>
        <p:nvSpPr>
          <p:cNvPr id="5142" name="Line 15"/>
          <p:cNvSpPr>
            <a:spLocks noChangeShapeType="1"/>
          </p:cNvSpPr>
          <p:nvPr/>
        </p:nvSpPr>
        <p:spPr bwMode="auto">
          <a:xfrm>
            <a:off x="4587875" y="874713"/>
            <a:ext cx="0" cy="287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Line 16"/>
          <p:cNvSpPr>
            <a:spLocks noChangeShapeType="1"/>
          </p:cNvSpPr>
          <p:nvPr/>
        </p:nvSpPr>
        <p:spPr bwMode="auto">
          <a:xfrm>
            <a:off x="4572000" y="1916113"/>
            <a:ext cx="1588" cy="4333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17"/>
          <p:cNvSpPr>
            <a:spLocks noChangeShapeType="1"/>
          </p:cNvSpPr>
          <p:nvPr/>
        </p:nvSpPr>
        <p:spPr bwMode="auto">
          <a:xfrm>
            <a:off x="2155825" y="3367088"/>
            <a:ext cx="1588"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18"/>
          <p:cNvSpPr>
            <a:spLocks noChangeShapeType="1"/>
          </p:cNvSpPr>
          <p:nvPr/>
        </p:nvSpPr>
        <p:spPr bwMode="auto">
          <a:xfrm>
            <a:off x="6915150" y="3373438"/>
            <a:ext cx="1588"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6" name="Line 19"/>
          <p:cNvSpPr>
            <a:spLocks noChangeShapeType="1"/>
          </p:cNvSpPr>
          <p:nvPr/>
        </p:nvSpPr>
        <p:spPr bwMode="auto">
          <a:xfrm>
            <a:off x="4643438" y="3373438"/>
            <a:ext cx="0" cy="18637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6147" name="Rectangle 3"/>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6148"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6150"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6151"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&amp; Public Health</a:t>
            </a:r>
            <a:endParaRPr lang="ru-RU" sz="1400" b="1">
              <a:solidFill>
                <a:schemeClr val="bg1"/>
              </a:solidFill>
            </a:endParaRPr>
          </a:p>
        </p:txBody>
      </p:sp>
      <p:pic>
        <p:nvPicPr>
          <p:cNvPr id="6152"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pic>
        <p:nvPicPr>
          <p:cNvPr id="6154" name="Picture 4" descr="CB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7171" name="Rectangle 3"/>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7172"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7174"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7175"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&amp; Public Health</a:t>
            </a:r>
            <a:endParaRPr lang="ru-RU" sz="1400" b="1">
              <a:solidFill>
                <a:schemeClr val="bg1"/>
              </a:solidFill>
            </a:endParaRPr>
          </a:p>
        </p:txBody>
      </p:sp>
      <p:pic>
        <p:nvPicPr>
          <p:cNvPr id="7176"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itle 1"/>
          <p:cNvSpPr txBox="1">
            <a:spLocks/>
          </p:cNvSpPr>
          <p:nvPr/>
        </p:nvSpPr>
        <p:spPr>
          <a:xfrm>
            <a:off x="1214438" y="404813"/>
            <a:ext cx="7429500" cy="9286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3000" b="1" dirty="0">
                <a:solidFill>
                  <a:schemeClr val="tx1"/>
                </a:solidFill>
                <a:ea typeface="+mn-ea"/>
              </a:rPr>
              <a:t>Tiered National Lab Network</a:t>
            </a:r>
            <a:br>
              <a:rPr lang="en-US" sz="3000" b="1" dirty="0">
                <a:solidFill>
                  <a:schemeClr val="tx1"/>
                </a:solidFill>
                <a:ea typeface="+mn-ea"/>
              </a:rPr>
            </a:br>
            <a:r>
              <a:rPr lang="en-US" sz="3000" b="1" dirty="0">
                <a:solidFill>
                  <a:schemeClr val="tx1"/>
                </a:solidFill>
                <a:ea typeface="+mn-ea"/>
              </a:rPr>
              <a:t>Based on One Health Concept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8195" name="Rectangle 3"/>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8196"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8198"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8199"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&amp; Public Health</a:t>
            </a:r>
            <a:endParaRPr lang="ru-RU" sz="1400" b="1">
              <a:solidFill>
                <a:schemeClr val="bg1"/>
              </a:solidFill>
            </a:endParaRPr>
          </a:p>
        </p:txBody>
      </p:sp>
      <p:pic>
        <p:nvPicPr>
          <p:cNvPr id="8200"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8202" name="Title 1"/>
          <p:cNvSpPr txBox="1">
            <a:spLocks/>
          </p:cNvSpPr>
          <p:nvPr/>
        </p:nvSpPr>
        <p:spPr bwMode="auto">
          <a:xfrm>
            <a:off x="2432050" y="517525"/>
            <a:ext cx="580231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2200" b="1">
              <a:solidFill>
                <a:srgbClr val="006666"/>
              </a:solidFill>
              <a:latin typeface="Calibri" pitchFamily="34" charset="0"/>
            </a:endParaRPr>
          </a:p>
        </p:txBody>
      </p:sp>
      <p:sp>
        <p:nvSpPr>
          <p:cNvPr id="17" name="Content Placeholder 11"/>
          <p:cNvSpPr txBox="1">
            <a:spLocks/>
          </p:cNvSpPr>
          <p:nvPr/>
        </p:nvSpPr>
        <p:spPr>
          <a:xfrm>
            <a:off x="412750" y="1125538"/>
            <a:ext cx="4038600" cy="1871662"/>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5750" indent="-285750">
              <a:lnSpc>
                <a:spcPct val="85000"/>
              </a:lnSpc>
              <a:buFont typeface="Times" pitchFamily="18" charset="0"/>
              <a:buChar char="•"/>
              <a:defRPr/>
            </a:pPr>
            <a:r>
              <a:rPr lang="en-US" altLang="en-US" sz="2000" b="1" dirty="0" smtClean="0">
                <a:solidFill>
                  <a:schemeClr val="tx1">
                    <a:lumMod val="75000"/>
                    <a:lumOff val="25000"/>
                  </a:schemeClr>
                </a:solidFill>
              </a:rPr>
              <a:t>Location </a:t>
            </a:r>
            <a:r>
              <a:rPr lang="en-US" altLang="en-US" sz="2000" dirty="0" smtClean="0">
                <a:solidFill>
                  <a:schemeClr val="tx1">
                    <a:lumMod val="75000"/>
                    <a:lumOff val="25000"/>
                  </a:schemeClr>
                </a:solidFill>
              </a:rPr>
              <a:t>– Tbilisi</a:t>
            </a:r>
          </a:p>
          <a:p>
            <a:pPr marL="285750" indent="-285750">
              <a:lnSpc>
                <a:spcPct val="85000"/>
              </a:lnSpc>
              <a:buFont typeface="Times" pitchFamily="18" charset="0"/>
              <a:buChar char="•"/>
              <a:defRPr/>
            </a:pPr>
            <a:r>
              <a:rPr lang="en-US" altLang="en-US" sz="2000" b="1" dirty="0" smtClean="0">
                <a:solidFill>
                  <a:schemeClr val="tx1">
                    <a:lumMod val="75000"/>
                    <a:lumOff val="25000"/>
                  </a:schemeClr>
                </a:solidFill>
              </a:rPr>
              <a:t>Size </a:t>
            </a:r>
            <a:r>
              <a:rPr lang="en-US" altLang="en-US" sz="2000" dirty="0" smtClean="0">
                <a:solidFill>
                  <a:schemeClr val="tx1">
                    <a:lumMod val="75000"/>
                    <a:lumOff val="25000"/>
                  </a:schemeClr>
                </a:solidFill>
              </a:rPr>
              <a:t>– 8,000</a:t>
            </a:r>
            <a:r>
              <a:rPr lang="en-US" sz="2000" dirty="0" smtClean="0">
                <a:solidFill>
                  <a:schemeClr val="tx1">
                    <a:lumMod val="75000"/>
                    <a:lumOff val="25000"/>
                  </a:schemeClr>
                </a:solidFill>
              </a:rPr>
              <a:t>m</a:t>
            </a:r>
            <a:r>
              <a:rPr lang="en-US" sz="2000" baseline="30000" dirty="0" smtClean="0">
                <a:solidFill>
                  <a:schemeClr val="tx1">
                    <a:lumMod val="75000"/>
                    <a:lumOff val="25000"/>
                  </a:schemeClr>
                </a:solidFill>
              </a:rPr>
              <a:t>2</a:t>
            </a:r>
          </a:p>
          <a:p>
            <a:pPr marL="285750" indent="-285750">
              <a:lnSpc>
                <a:spcPct val="85000"/>
              </a:lnSpc>
              <a:buFont typeface="Times" pitchFamily="18" charset="0"/>
              <a:buChar char="•"/>
              <a:defRPr/>
            </a:pPr>
            <a:r>
              <a:rPr lang="en-US" altLang="en-US" sz="2000" b="1" dirty="0" smtClean="0">
                <a:solidFill>
                  <a:schemeClr val="tx1">
                    <a:lumMod val="75000"/>
                    <a:lumOff val="25000"/>
                  </a:schemeClr>
                </a:solidFill>
              </a:rPr>
              <a:t>Lab space </a:t>
            </a:r>
            <a:r>
              <a:rPr lang="en-US" altLang="en-US" sz="2000" dirty="0" smtClean="0">
                <a:solidFill>
                  <a:schemeClr val="tx1">
                    <a:lumMod val="75000"/>
                    <a:lumOff val="25000"/>
                  </a:schemeClr>
                </a:solidFill>
              </a:rPr>
              <a:t>– 2,551m2</a:t>
            </a:r>
          </a:p>
          <a:p>
            <a:pPr marL="285750" indent="-285750">
              <a:lnSpc>
                <a:spcPct val="85000"/>
              </a:lnSpc>
              <a:buFont typeface="Times" pitchFamily="18" charset="0"/>
              <a:buChar char="•"/>
              <a:defRPr/>
            </a:pPr>
            <a:r>
              <a:rPr lang="en-US" altLang="en-US" sz="2000" b="1" dirty="0" smtClean="0">
                <a:solidFill>
                  <a:schemeClr val="tx1">
                    <a:lumMod val="75000"/>
                    <a:lumOff val="25000"/>
                  </a:schemeClr>
                </a:solidFill>
              </a:rPr>
              <a:t>Capabilities </a:t>
            </a:r>
            <a:r>
              <a:rPr lang="en-US" altLang="en-US" sz="2000" dirty="0" smtClean="0">
                <a:solidFill>
                  <a:schemeClr val="tx1">
                    <a:lumMod val="75000"/>
                    <a:lumOff val="25000"/>
                  </a:schemeClr>
                </a:solidFill>
              </a:rPr>
              <a:t>– BSL-2; BSL-3; vivarium for small animals</a:t>
            </a:r>
          </a:p>
          <a:p>
            <a:pPr marL="0" indent="0">
              <a:lnSpc>
                <a:spcPct val="85000"/>
              </a:lnSpc>
              <a:buFontTx/>
              <a:buNone/>
              <a:defRPr/>
            </a:pPr>
            <a:r>
              <a:rPr lang="ka-GE" altLang="en-US" sz="2000" b="1" dirty="0" smtClean="0">
                <a:solidFill>
                  <a:srgbClr val="17375E"/>
                </a:solidFill>
                <a:latin typeface="Constantia" pitchFamily="18" charset="0"/>
              </a:rPr>
              <a:t> </a:t>
            </a:r>
            <a:endParaRPr lang="en-US" altLang="en-US" sz="2000" b="1" dirty="0" smtClean="0">
              <a:solidFill>
                <a:srgbClr val="17375E"/>
              </a:solidFill>
              <a:latin typeface="Constantia" pitchFamily="18" charset="0"/>
            </a:endParaRPr>
          </a:p>
          <a:p>
            <a:pPr>
              <a:defRPr/>
            </a:pPr>
            <a:endParaRPr lang="ru-RU" sz="2000" dirty="0"/>
          </a:p>
        </p:txBody>
      </p:sp>
      <p:pic>
        <p:nvPicPr>
          <p:cNvPr id="8204" name="Picture 5" descr="C:\Users\Dato\Desktop\dat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736975"/>
            <a:ext cx="2881313"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1"/>
          <p:cNvPicPr>
            <a:picLocks noChangeAspect="1" noChangeArrowheads="1"/>
          </p:cNvPicPr>
          <p:nvPr/>
        </p:nvPicPr>
        <p:blipFill>
          <a:blip r:embed="rId5">
            <a:extLst>
              <a:ext uri="{28A0092B-C50C-407E-A947-70E740481C1C}">
                <a14:useLocalDpi xmlns:a14="http://schemas.microsoft.com/office/drawing/2010/main" val="0"/>
              </a:ext>
            </a:extLst>
          </a:blip>
          <a:srcRect l="21478" b="14899"/>
          <a:stretch>
            <a:fillRect/>
          </a:stretch>
        </p:blipFill>
        <p:spPr bwMode="auto">
          <a:xfrm>
            <a:off x="3254375" y="3357563"/>
            <a:ext cx="26273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6" descr="C:\Users\Dato\Desktop\dato\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0813" y="1384300"/>
            <a:ext cx="21637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2" descr="_MG_4036"/>
          <p:cNvPicPr>
            <a:picLocks noChangeAspect="1" noChangeArrowheads="1"/>
          </p:cNvPicPr>
          <p:nvPr/>
        </p:nvPicPr>
        <p:blipFill>
          <a:blip r:embed="rId7">
            <a:extLst>
              <a:ext uri="{28A0092B-C50C-407E-A947-70E740481C1C}">
                <a14:useLocalDpi xmlns:a14="http://schemas.microsoft.com/office/drawing/2010/main" val="0"/>
              </a:ext>
            </a:extLst>
          </a:blip>
          <a:srcRect l="34695"/>
          <a:stretch>
            <a:fillRect/>
          </a:stretch>
        </p:blipFill>
        <p:spPr bwMode="auto">
          <a:xfrm>
            <a:off x="6300788" y="3586163"/>
            <a:ext cx="2363787"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219" name="Rectangle 3"/>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9220"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9222"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223"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&amp; Public Health</a:t>
            </a:r>
            <a:endParaRPr lang="ru-RU" sz="1400" b="1">
              <a:solidFill>
                <a:schemeClr val="bg1"/>
              </a:solidFill>
            </a:endParaRPr>
          </a:p>
        </p:txBody>
      </p:sp>
      <p:pic>
        <p:nvPicPr>
          <p:cNvPr id="9224"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6" name="Text Box 15"/>
          <p:cNvSpPr txBox="1">
            <a:spLocks noChangeArrowheads="1"/>
          </p:cNvSpPr>
          <p:nvPr/>
        </p:nvSpPr>
        <p:spPr bwMode="auto">
          <a:xfrm>
            <a:off x="684213" y="188913"/>
            <a:ext cx="7993062" cy="8239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defRPr/>
            </a:pPr>
            <a:r>
              <a:rPr lang="en-US" sz="3000" b="1" dirty="0"/>
              <a:t>Laboratory Part</a:t>
            </a:r>
            <a:r>
              <a:rPr lang="ka-GE" sz="3000" b="1" dirty="0"/>
              <a:t> </a:t>
            </a:r>
            <a:r>
              <a:rPr lang="en-US" sz="3000" b="1" dirty="0"/>
              <a:t>of NCDC / Lugar Center</a:t>
            </a:r>
            <a:r>
              <a:rPr lang="en-US" sz="3000" b="1" dirty="0">
                <a:latin typeface="Calibri" pitchFamily="34" charset="0"/>
              </a:rPr>
              <a:t>  </a:t>
            </a:r>
          </a:p>
          <a:p>
            <a:pPr algn="ctr">
              <a:defRPr/>
            </a:pPr>
            <a:r>
              <a:rPr lang="en-US" b="1" dirty="0"/>
              <a:t> </a:t>
            </a:r>
            <a:endParaRPr lang="ru-RU" b="1" dirty="0"/>
          </a:p>
        </p:txBody>
      </p:sp>
      <p:sp>
        <p:nvSpPr>
          <p:cNvPr id="9227" name="Text Box 18"/>
          <p:cNvSpPr>
            <a:spLocks noChangeArrowheads="1"/>
          </p:cNvSpPr>
          <p:nvPr/>
        </p:nvSpPr>
        <p:spPr bwMode="auto">
          <a:xfrm>
            <a:off x="728663" y="1541463"/>
            <a:ext cx="4038600" cy="4508500"/>
          </a:xfrm>
          <a:prstGeom prst="rect">
            <a:avLst/>
          </a:prstGeom>
          <a:solidFill>
            <a:schemeClr val="bg1"/>
          </a:solidFill>
          <a:ln w="9525">
            <a:solidFill>
              <a:schemeClr val="tx1"/>
            </a:solidFill>
            <a:miter lim="800000"/>
            <a:headEnd/>
            <a:tailEnd/>
          </a:ln>
          <a:effectLst>
            <a:prstShdw prst="shdw17" dist="17961" dir="2700000">
              <a:srgbClr val="2F4D71"/>
            </a:prstShdw>
          </a:effectLst>
        </p:spPr>
        <p:txBody>
          <a:bodyPr>
            <a:spAutoFit/>
          </a:bodyPr>
          <a:lstStyle/>
          <a:p>
            <a:pPr marL="342900" indent="-342900">
              <a:spcBef>
                <a:spcPct val="50000"/>
              </a:spcBef>
              <a:buFontTx/>
              <a:buChar char="•"/>
            </a:pPr>
            <a:r>
              <a:rPr lang="en-US" sz="1400" b="1"/>
              <a:t>   Genomic Center</a:t>
            </a:r>
          </a:p>
          <a:p>
            <a:pPr marL="342900" indent="-342900">
              <a:spcBef>
                <a:spcPct val="50000"/>
              </a:spcBef>
              <a:buFontTx/>
              <a:buChar char="•"/>
            </a:pPr>
            <a:r>
              <a:rPr lang="en-US" sz="1400" b="1"/>
              <a:t>   Repository of EDP</a:t>
            </a:r>
          </a:p>
          <a:p>
            <a:pPr marL="342900" indent="-342900">
              <a:spcBef>
                <a:spcPct val="50000"/>
              </a:spcBef>
              <a:buFontTx/>
              <a:buChar char="•"/>
            </a:pPr>
            <a:r>
              <a:rPr lang="en-US" sz="1400" b="1"/>
              <a:t>   Bacteriology</a:t>
            </a:r>
          </a:p>
          <a:p>
            <a:pPr marL="342900" indent="-342900">
              <a:spcBef>
                <a:spcPct val="50000"/>
              </a:spcBef>
              <a:buFontTx/>
              <a:buChar char="•"/>
            </a:pPr>
            <a:r>
              <a:rPr lang="en-US" sz="1400" b="1"/>
              <a:t>   Serology</a:t>
            </a:r>
          </a:p>
          <a:p>
            <a:pPr marL="342900" indent="-342900">
              <a:spcBef>
                <a:spcPct val="50000"/>
              </a:spcBef>
              <a:buFontTx/>
              <a:buChar char="•"/>
            </a:pPr>
            <a:r>
              <a:rPr lang="en-US" sz="1400" b="1"/>
              <a:t>   Molecular Biology</a:t>
            </a:r>
          </a:p>
          <a:p>
            <a:pPr marL="342900" indent="-342900">
              <a:spcBef>
                <a:spcPct val="50000"/>
              </a:spcBef>
              <a:buFontTx/>
              <a:buChar char="•"/>
            </a:pPr>
            <a:r>
              <a:rPr lang="en-US" sz="1400" b="1"/>
              <a:t>   Virology</a:t>
            </a:r>
          </a:p>
          <a:p>
            <a:pPr marL="342900" indent="-342900">
              <a:spcBef>
                <a:spcPct val="50000"/>
              </a:spcBef>
              <a:buFontTx/>
              <a:buChar char="•"/>
            </a:pPr>
            <a:r>
              <a:rPr lang="en-US" sz="1400" b="1"/>
              <a:t>   Parasitological</a:t>
            </a:r>
          </a:p>
          <a:p>
            <a:pPr marL="342900" indent="-342900">
              <a:spcBef>
                <a:spcPct val="50000"/>
              </a:spcBef>
              <a:buFontTx/>
              <a:buChar char="•"/>
            </a:pPr>
            <a:r>
              <a:rPr lang="en-US" sz="1400" b="1"/>
              <a:t>   Cell Cultures</a:t>
            </a:r>
          </a:p>
          <a:p>
            <a:pPr marL="342900" indent="-342900">
              <a:spcBef>
                <a:spcPct val="50000"/>
              </a:spcBef>
              <a:buFontTx/>
              <a:buChar char="•"/>
            </a:pPr>
            <a:r>
              <a:rPr lang="en-US" sz="1400" b="1"/>
              <a:t>   Entomology</a:t>
            </a:r>
          </a:p>
          <a:p>
            <a:pPr marL="342900" indent="-342900">
              <a:spcBef>
                <a:spcPct val="50000"/>
              </a:spcBef>
              <a:buFontTx/>
              <a:buChar char="•"/>
            </a:pPr>
            <a:r>
              <a:rPr lang="en-US" sz="1400" b="1"/>
              <a:t>   V</a:t>
            </a:r>
            <a:r>
              <a:rPr lang="ka-GE" sz="1400" b="1"/>
              <a:t>ivarium</a:t>
            </a:r>
            <a:endParaRPr lang="en-US" sz="1400" b="1"/>
          </a:p>
          <a:p>
            <a:pPr marL="342900" indent="-342900">
              <a:spcBef>
                <a:spcPct val="50000"/>
              </a:spcBef>
              <a:buFontTx/>
              <a:buChar char="•"/>
            </a:pPr>
            <a:r>
              <a:rPr lang="en-US" sz="1400" b="1"/>
              <a:t>   CDC/GDD Lab</a:t>
            </a:r>
          </a:p>
          <a:p>
            <a:pPr marL="342900" indent="-342900">
              <a:spcBef>
                <a:spcPct val="50000"/>
              </a:spcBef>
              <a:buFontTx/>
              <a:buChar char="•"/>
            </a:pPr>
            <a:r>
              <a:rPr lang="en-US" sz="1400" b="1"/>
              <a:t> </a:t>
            </a:r>
            <a:r>
              <a:rPr lang="ka-GE" sz="1400" b="1"/>
              <a:t>  </a:t>
            </a:r>
            <a:r>
              <a:rPr lang="en-US" sz="1400" b="1"/>
              <a:t>WRAIR</a:t>
            </a:r>
            <a:r>
              <a:rPr lang="ru-RU" sz="1400"/>
              <a:t> </a:t>
            </a:r>
            <a:r>
              <a:rPr lang="en-US" sz="1400" b="1"/>
              <a:t>Lab </a:t>
            </a:r>
          </a:p>
          <a:p>
            <a:pPr marL="342900" indent="-342900">
              <a:spcBef>
                <a:spcPct val="50000"/>
              </a:spcBef>
              <a:buFontTx/>
              <a:buChar char="•"/>
            </a:pPr>
            <a:r>
              <a:rPr lang="en-US" sz="1400" b="1"/>
              <a:t>   BSL3 designated area for LMA &amp; MES</a:t>
            </a:r>
          </a:p>
          <a:p>
            <a:pPr marL="342900" indent="-342900">
              <a:spcBef>
                <a:spcPct val="50000"/>
              </a:spcBef>
              <a:buFontTx/>
              <a:buChar char="•"/>
            </a:pPr>
            <a:endParaRPr lang="ru-RU" sz="1400" b="1"/>
          </a:p>
        </p:txBody>
      </p:sp>
      <p:pic>
        <p:nvPicPr>
          <p:cNvPr id="9228" name="Picture 4" descr="https://sites.ch2m.com/sites/BTRIC-Georgia/PublishingImages/CPH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908050"/>
            <a:ext cx="41052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20"/>
          <p:cNvSpPr>
            <a:spLocks noChangeArrowheads="1"/>
          </p:cNvSpPr>
          <p:nvPr/>
        </p:nvSpPr>
        <p:spPr bwMode="auto">
          <a:xfrm>
            <a:off x="5399088" y="3413125"/>
            <a:ext cx="3000375" cy="1679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2600" b="1">
                <a:latin typeface="Calibri" pitchFamily="34" charset="0"/>
              </a:rPr>
              <a:t>2 Zonal Diagnostic Laboratories - ZDLs </a:t>
            </a:r>
          </a:p>
          <a:p>
            <a:pPr algn="ctr"/>
            <a:r>
              <a:rPr lang="en-US" sz="2600" b="1">
                <a:latin typeface="Calibri" pitchFamily="34" charset="0"/>
              </a:rPr>
              <a:t>7 Local Surveillance Stations - LSSs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10243" name="Rectangle 3"/>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244"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10246" name="Rectangle 7"/>
          <p:cNvSpPr>
            <a:spLocks noChangeArrowheads="1"/>
          </p:cNvSpPr>
          <p:nvPr/>
        </p:nvSpPr>
        <p:spPr bwMode="auto">
          <a:xfrm>
            <a:off x="0" y="6165850"/>
            <a:ext cx="9180513"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10247" name="Rectangle 8"/>
          <p:cNvSpPr>
            <a:spLocks noChangeArrowheads="1"/>
          </p:cNvSpPr>
          <p:nvPr/>
        </p:nvSpPr>
        <p:spPr bwMode="auto">
          <a:xfrm>
            <a:off x="1331913" y="6381750"/>
            <a:ext cx="462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National Center for Disease Control &amp; Public Health</a:t>
            </a:r>
            <a:endParaRPr lang="ru-RU" sz="1400" b="1">
              <a:solidFill>
                <a:schemeClr val="bg1"/>
              </a:solidFill>
            </a:endParaRPr>
          </a:p>
        </p:txBody>
      </p:sp>
      <p:pic>
        <p:nvPicPr>
          <p:cNvPr id="10248"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65850"/>
            <a:ext cx="904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0"/>
          <p:cNvSpPr txBox="1">
            <a:spLocks noChangeArrowheads="1"/>
          </p:cNvSpPr>
          <p:nvPr/>
        </p:nvSpPr>
        <p:spPr bwMode="auto">
          <a:xfrm>
            <a:off x="7481888"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www.ncdc.ge</a:t>
            </a:r>
            <a:endParaRPr lang="ru-RU">
              <a:solidFill>
                <a:schemeClr val="bg1"/>
              </a:solidFill>
            </a:endParaRPr>
          </a:p>
        </p:txBody>
      </p:sp>
      <p:sp>
        <p:nvSpPr>
          <p:cNvPr id="10250" name="Content Placeholder 4"/>
          <p:cNvSpPr>
            <a:spLocks/>
          </p:cNvSpPr>
          <p:nvPr/>
        </p:nvSpPr>
        <p:spPr bwMode="auto">
          <a:xfrm>
            <a:off x="142875" y="476250"/>
            <a:ext cx="44291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600" b="1"/>
              <a:t>3 Labs Accredited by WHO </a:t>
            </a:r>
            <a:br>
              <a:rPr lang="en-US" sz="2600" b="1"/>
            </a:br>
            <a:endParaRPr lang="en-US" sz="2600" b="1"/>
          </a:p>
          <a:p>
            <a:pPr marL="342900" indent="-342900">
              <a:spcBef>
                <a:spcPct val="20000"/>
              </a:spcBef>
            </a:pPr>
            <a:r>
              <a:rPr lang="en-US" sz="2600" b="1"/>
              <a:t>	- Polio </a:t>
            </a:r>
            <a:br>
              <a:rPr lang="en-US" sz="2600" b="1"/>
            </a:br>
            <a:r>
              <a:rPr lang="en-US" sz="2600" b="1"/>
              <a:t>-  Influenza</a:t>
            </a:r>
            <a:br>
              <a:rPr lang="en-US" sz="2600" b="1"/>
            </a:br>
            <a:r>
              <a:rPr lang="en-US" sz="2600" b="1"/>
              <a:t>-  Measles/Rubella</a:t>
            </a:r>
            <a:endParaRPr lang="ru-RU" sz="2600"/>
          </a:p>
        </p:txBody>
      </p:sp>
      <p:sp>
        <p:nvSpPr>
          <p:cNvPr id="10251" name="Content Placeholder 5"/>
          <p:cNvSpPr>
            <a:spLocks/>
          </p:cNvSpPr>
          <p:nvPr/>
        </p:nvSpPr>
        <p:spPr bwMode="auto">
          <a:xfrm>
            <a:off x="4714875" y="404813"/>
            <a:ext cx="40386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a:t>	4 Labs Connected to WHO Lab Network</a:t>
            </a:r>
          </a:p>
          <a:p>
            <a:pPr marL="342900" indent="-342900">
              <a:spcBef>
                <a:spcPct val="20000"/>
              </a:spcBef>
              <a:buFontTx/>
              <a:buChar char="-"/>
            </a:pPr>
            <a:r>
              <a:rPr lang="en-US" sz="2800" b="1"/>
              <a:t>Rota</a:t>
            </a:r>
          </a:p>
          <a:p>
            <a:pPr marL="342900" indent="-342900">
              <a:spcBef>
                <a:spcPct val="20000"/>
              </a:spcBef>
              <a:buFontTx/>
              <a:buChar char="-"/>
            </a:pPr>
            <a:r>
              <a:rPr lang="en-US" sz="2800" b="1"/>
              <a:t>Invasive Meningitis</a:t>
            </a:r>
          </a:p>
          <a:p>
            <a:pPr marL="342900" indent="-342900">
              <a:spcBef>
                <a:spcPct val="20000"/>
              </a:spcBef>
              <a:buFontTx/>
              <a:buChar char="-"/>
            </a:pPr>
            <a:r>
              <a:rPr lang="en-US" sz="2800" b="1"/>
              <a:t>Malaria</a:t>
            </a:r>
          </a:p>
          <a:p>
            <a:pPr marL="342900" indent="-342900">
              <a:spcBef>
                <a:spcPct val="20000"/>
              </a:spcBef>
              <a:buFontTx/>
              <a:buChar char="-"/>
            </a:pPr>
            <a:r>
              <a:rPr lang="en-US" sz="2800" b="1"/>
              <a:t>Salmonelosis</a:t>
            </a:r>
            <a:endParaRPr lang="ru-RU" sz="2800"/>
          </a:p>
        </p:txBody>
      </p:sp>
      <p:sp>
        <p:nvSpPr>
          <p:cNvPr id="10252" name="Title 3"/>
          <p:cNvSpPr>
            <a:spLocks/>
          </p:cNvSpPr>
          <p:nvPr/>
        </p:nvSpPr>
        <p:spPr bwMode="auto">
          <a:xfrm>
            <a:off x="468313" y="4149725"/>
            <a:ext cx="8229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300" b="1">
                <a:solidFill>
                  <a:srgbClr val="C00000"/>
                </a:solidFill>
              </a:rPr>
              <a:t/>
            </a:r>
            <a:br>
              <a:rPr lang="en-US" sz="3300" b="1">
                <a:solidFill>
                  <a:srgbClr val="C00000"/>
                </a:solidFill>
              </a:rPr>
            </a:br>
            <a:r>
              <a:rPr lang="en-US" sz="3000" b="1">
                <a:solidFill>
                  <a:srgbClr val="C00000"/>
                </a:solidFill>
              </a:rPr>
              <a:t>NCDC / Lugar Center is in a process of applying for the status of WHO Collaborating Center for Emerging Infections</a:t>
            </a:r>
            <a:r>
              <a:rPr lang="ru-RU" sz="4000" b="1">
                <a:solidFill>
                  <a:srgbClr val="C00000"/>
                </a:solidFill>
              </a:rPr>
              <a:t/>
            </a:r>
            <a:br>
              <a:rPr lang="ru-RU" sz="4000" b="1">
                <a:solidFill>
                  <a:srgbClr val="C00000"/>
                </a:solidFill>
              </a:rPr>
            </a:br>
            <a:endParaRPr lang="ru-RU" sz="400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1219</Words>
  <Application>Microsoft Office PowerPoint</Application>
  <PresentationFormat>On-screen Show (4:3)</PresentationFormat>
  <Paragraphs>234</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Calibri</vt:lpstr>
      <vt:lpstr>Constantia</vt:lpstr>
      <vt:lpstr>Sylfaen</vt:lpstr>
      <vt:lpstr>Times</vt:lpstr>
      <vt:lpstr>Оформление по умолчанию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Ongoing Scientific Projects  On the basis of Lugar Center  </vt:lpstr>
      <vt:lpstr>Ongoing Scientific Projects (cont.)  On the basis of Lugar Center  </vt:lpstr>
      <vt:lpstr> Upcoming Scientific Projects for 2015    </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Потребител на Windows</cp:lastModifiedBy>
  <cp:revision>120</cp:revision>
  <dcterms:created xsi:type="dcterms:W3CDTF">2013-07-11T13:44:30Z</dcterms:created>
  <dcterms:modified xsi:type="dcterms:W3CDTF">2017-11-07T17:20:44Z</dcterms:modified>
</cp:coreProperties>
</file>