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6" r:id="rId3"/>
    <p:sldId id="276" r:id="rId4"/>
    <p:sldId id="310" r:id="rId5"/>
    <p:sldId id="319" r:id="rId6"/>
    <p:sldId id="321" r:id="rId7"/>
    <p:sldId id="312" r:id="rId8"/>
    <p:sldId id="282" r:id="rId9"/>
    <p:sldId id="313" r:id="rId10"/>
    <p:sldId id="314" r:id="rId11"/>
    <p:sldId id="315" r:id="rId12"/>
    <p:sldId id="316" r:id="rId13"/>
    <p:sldId id="317" r:id="rId14"/>
    <p:sldId id="318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3D5588-926D-4297-A31A-A3512C74B328}">
          <p14:sldIdLst>
            <p14:sldId id="256"/>
            <p14:sldId id="306"/>
          </p14:sldIdLst>
        </p14:section>
        <p14:section name="Section 1 -Introduction" id="{F1F03EB3-48C7-4E5D-9273-2AFE99E91E0B}">
          <p14:sldIdLst>
            <p14:sldId id="276"/>
            <p14:sldId id="310"/>
            <p14:sldId id="319"/>
            <p14:sldId id="321"/>
            <p14:sldId id="312"/>
            <p14:sldId id="282"/>
            <p14:sldId id="313"/>
            <p14:sldId id="314"/>
            <p14:sldId id="315"/>
            <p14:sldId id="316"/>
            <p14:sldId id="317"/>
            <p14:sldId id="3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vintradze Ekaterine" initials="KE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D5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6238" autoAdjust="0"/>
  </p:normalViewPr>
  <p:slideViewPr>
    <p:cSldViewPr snapToGrid="0" showGuides="1">
      <p:cViewPr varScale="1">
        <p:scale>
          <a:sx n="120" d="100"/>
          <a:sy n="120" d="100"/>
        </p:scale>
        <p:origin x="114" y="16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87E668-C386-45F8-BCF1-1CCC8EDF7DB4}" type="datetimeFigureOut">
              <a:rPr lang="en-GB" smtClean="0"/>
              <a:pPr/>
              <a:t>20/03/2017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0AB708-CD79-432F-8B76-0DDE0559CBDF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307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70C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&lt;Title&gt;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354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28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793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Font typeface="Wingdings" panose="05000000000000000000" pitchFamily="2" charset="2"/>
              <a:buChar char="q"/>
              <a:defRPr>
                <a:solidFill>
                  <a:srgbClr val="002060"/>
                </a:solidFill>
              </a:defRPr>
            </a:lvl1pPr>
            <a:lvl2pPr marL="685800" indent="-228600">
              <a:buFont typeface="Wingdings" panose="05000000000000000000" pitchFamily="2" charset="2"/>
              <a:buChar char="Ø"/>
              <a:defRPr/>
            </a:lvl2pPr>
            <a:lvl3pPr marL="1143000" indent="-228600">
              <a:buFont typeface="Wingdings" panose="05000000000000000000" pitchFamily="2" charset="2"/>
              <a:buChar char="§"/>
              <a:defRPr/>
            </a:lvl3pPr>
            <a:lvl5pPr marL="2057400" indent="-228600">
              <a:buFont typeface="Courier New" panose="02070309020205020404" pitchFamily="49" charset="0"/>
              <a:buChar char="o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85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854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419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964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412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4760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596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0442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121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MRDIG/USIIP/P1/QCBS/01-2015 - GNERC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356350"/>
            <a:ext cx="29778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03F70C65-63F8-44E2-A512-D682B98372C4}" type="datetimeFigureOut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9269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70C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757080"/>
            <a:ext cx="9144000" cy="2510119"/>
          </a:xfrm>
        </p:spPr>
        <p:txBody>
          <a:bodyPr>
            <a:normAutofit fontScale="90000"/>
          </a:bodyPr>
          <a:lstStyle/>
          <a:p>
            <a:r>
              <a:rPr lang="ka-GE" dirty="0" smtClean="0"/>
              <a:t/>
            </a:r>
            <a:br>
              <a:rPr lang="ka-GE" dirty="0" smtClean="0"/>
            </a:br>
            <a:r>
              <a:rPr lang="ka-GE" dirty="0"/>
              <a:t/>
            </a:r>
            <a:br>
              <a:rPr lang="ka-GE" dirty="0"/>
            </a:br>
            <a:r>
              <a:rPr lang="ka-GE" sz="5000" dirty="0" smtClean="0"/>
              <a:t>სემეკის შესაძლებლობების განვითარება</a:t>
            </a:r>
            <a:br>
              <a:rPr lang="ka-GE" sz="5000" dirty="0" smtClean="0"/>
            </a:br>
            <a:r>
              <a:rPr lang="ka-GE" sz="5000" dirty="0" smtClean="0"/>
              <a:t>ტარიფების კვლევა</a:t>
            </a:r>
            <a:endParaRPr lang="en-GB" sz="5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751294"/>
            <a:ext cx="9144000" cy="1093694"/>
          </a:xfrm>
        </p:spPr>
        <p:txBody>
          <a:bodyPr/>
          <a:lstStyle/>
          <a:p>
            <a:r>
              <a:rPr lang="ka-GE" dirty="0" smtClean="0">
                <a:solidFill>
                  <a:schemeClr val="bg1">
                    <a:lumMod val="50000"/>
                  </a:schemeClr>
                </a:solidFill>
              </a:rPr>
              <a:t>თბილისი, 21 იანვარი 2017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MRDIG/USIIP/P1/QCBS/01-2015 - GNERC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49256" y="6356350"/>
            <a:ext cx="1304544" cy="365125"/>
          </a:xfrm>
        </p:spPr>
        <p:txBody>
          <a:bodyPr/>
          <a:lstStyle/>
          <a:p>
            <a:r>
              <a:rPr lang="en-GB" dirty="0"/>
              <a:t/>
            </a:r>
            <a:br>
              <a:rPr lang="en-GB" dirty="0"/>
            </a:br>
            <a:fld id="{462B70E3-9BAC-488D-B586-002FACCD59B1}" type="datetime1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1</a:t>
            </a:fld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6608" y="360297"/>
            <a:ext cx="1109568" cy="7620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07463" y="408748"/>
            <a:ext cx="4431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/>
              <a:t>საქართველოს რეგიონული განვითარებისა და ინფრასტრუქტურის სამინისტრო</a:t>
            </a:r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78137" y="6347841"/>
            <a:ext cx="642775" cy="34817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028085" y="6290929"/>
            <a:ext cx="1158331" cy="40508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0936223" y="443321"/>
            <a:ext cx="704089" cy="704089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589058" y="464504"/>
            <a:ext cx="43289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a-GE" dirty="0"/>
              <a:t>საქართველოს ენერგეტიკისა და წყალმომარაგების მარეგულირებელი ეროვნული </a:t>
            </a:r>
            <a:r>
              <a:rPr lang="ka-GE" dirty="0" smtClean="0"/>
              <a:t>კომისია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54629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de-DE" dirty="0"/>
              <a:t>WACC </a:t>
            </a:r>
            <a:r>
              <a:rPr lang="en-US" dirty="0" err="1" smtClean="0"/>
              <a:t>branchmark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MRDIG/USIIP/P1/QCBS/01-2015 - GNERC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Title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MVV decon – Grant Thornton </a:t>
            </a:r>
            <a:br>
              <a:rPr lang="en-GB">
                <a:solidFill>
                  <a:prstClr val="black">
                    <a:tint val="75000"/>
                  </a:prstClr>
                </a:solidFill>
              </a:rPr>
            </a:br>
            <a:fld id="{788D7057-1328-4E9D-A6A2-EE047025D77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20/03/2017</a:t>
            </a:fld>
            <a:r>
              <a:rPr lang="en-GB">
                <a:solidFill>
                  <a:prstClr val="black">
                    <a:tint val="75000"/>
                  </a:prstClr>
                </a:solidFill>
              </a:rPr>
              <a:t> - </a:t>
            </a:r>
            <a:fld id="{4437730B-62A4-4672-995C-D589F7EF1AC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5" name="Bild 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01321" y="1115270"/>
            <a:ext cx="6636955" cy="3767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Abgerundetes Rechteck 15"/>
          <p:cNvSpPr/>
          <p:nvPr/>
        </p:nvSpPr>
        <p:spPr>
          <a:xfrm>
            <a:off x="1384646" y="4995082"/>
            <a:ext cx="8835118" cy="112602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ka-GE" sz="2000" dirty="0" smtClean="0">
                <a:solidFill>
                  <a:schemeClr val="tx1"/>
                </a:solidFill>
              </a:rPr>
              <a:t>ზ/მოცემული მონაცემები არის 2010  წლიდან - 2010  წელს საპროცენტო განაკვეთის დავარდნის </a:t>
            </a:r>
            <a:r>
              <a:rPr lang="ka-GE" sz="2000" dirty="0" smtClean="0">
                <a:solidFill>
                  <a:schemeClr val="tx1"/>
                </a:solidFill>
              </a:rPr>
              <a:t>ტენდენციაა</a:t>
            </a:r>
            <a:endParaRPr lang="ka-GE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8871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en-US" dirty="0"/>
              <a:t>OPEX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1748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dirty="0" smtClean="0">
                <a:solidFill>
                  <a:srgbClr val="002060"/>
                </a:solidFill>
              </a:rPr>
              <a:t>კომენტარები მე-11 მუხლთან დაკავშირებით შემოთავაზებულ მეთოდოლოგიასთან დაკავშირებით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OPEX </a:t>
            </a:r>
            <a:r>
              <a:rPr lang="ka-GE" dirty="0" smtClean="0">
                <a:solidFill>
                  <a:srgbClr val="002060"/>
                </a:solidFill>
              </a:rPr>
              <a:t>უნდა დაიყოს კონტროლირებად და არაკონტროლირებად (ენერგიის ღირებულება, </a:t>
            </a:r>
            <a:r>
              <a:rPr lang="ka-GE" dirty="0" smtClean="0">
                <a:solidFill>
                  <a:srgbClr val="002060"/>
                </a:solidFill>
              </a:rPr>
              <a:t>მოპოვების ხარჯი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ka-GE" dirty="0" smtClean="0">
                <a:solidFill>
                  <a:srgbClr val="002060"/>
                </a:solidFill>
              </a:rPr>
              <a:t>და სხვ</a:t>
            </a:r>
            <a:r>
              <a:rPr lang="en-US" dirty="0" smtClean="0">
                <a:solidFill>
                  <a:srgbClr val="002060"/>
                </a:solidFill>
              </a:rPr>
              <a:t>.) </a:t>
            </a:r>
            <a:r>
              <a:rPr lang="ka-GE" dirty="0" smtClean="0">
                <a:solidFill>
                  <a:srgbClr val="002060"/>
                </a:solidFill>
              </a:rPr>
              <a:t>კატეგორიებად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 კონტროლირებადი </a:t>
            </a:r>
            <a:r>
              <a:rPr lang="en-US" dirty="0" smtClean="0">
                <a:solidFill>
                  <a:srgbClr val="002060"/>
                </a:solidFill>
              </a:rPr>
              <a:t>OPEX</a:t>
            </a:r>
            <a:r>
              <a:rPr lang="ka-GE" dirty="0" smtClean="0">
                <a:solidFill>
                  <a:srgbClr val="002060"/>
                </a:solidFill>
              </a:rPr>
              <a:t>-ზე</a:t>
            </a:r>
            <a:r>
              <a:rPr lang="en-US" dirty="0" smtClean="0">
                <a:solidFill>
                  <a:srgbClr val="002060"/>
                </a:solidFill>
              </a:rPr>
              <a:t> (</a:t>
            </a:r>
            <a:r>
              <a:rPr lang="ka-GE" dirty="0" smtClean="0">
                <a:solidFill>
                  <a:srgbClr val="002060"/>
                </a:solidFill>
              </a:rPr>
              <a:t>მაგ. ხარჯები თანამშრომლებისთვის, ენერგიის მოხმარება </a:t>
            </a:r>
            <a:r>
              <a:rPr lang="en-US" dirty="0" smtClean="0">
                <a:solidFill>
                  <a:srgbClr val="002060"/>
                </a:solidFill>
              </a:rPr>
              <a:t>kWh</a:t>
            </a:r>
            <a:r>
              <a:rPr lang="ka-GE" dirty="0" smtClean="0">
                <a:solidFill>
                  <a:srgbClr val="002060"/>
                </a:solidFill>
              </a:rPr>
              <a:t>-ში) შესაძლოა ზეგავლენა იქონიოს ოპერატორმა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>
                <a:solidFill>
                  <a:srgbClr val="002060"/>
                </a:solidFill>
              </a:rPr>
              <a:t> </a:t>
            </a:r>
            <a:r>
              <a:rPr lang="ka-GE" dirty="0" smtClean="0">
                <a:solidFill>
                  <a:srgbClr val="002060"/>
                </a:solidFill>
              </a:rPr>
              <a:t>მხოლოდ კონტროლირებადე </a:t>
            </a:r>
            <a:r>
              <a:rPr lang="en-US" dirty="0" smtClean="0">
                <a:solidFill>
                  <a:srgbClr val="002060"/>
                </a:solidFill>
              </a:rPr>
              <a:t>OPEX </a:t>
            </a:r>
            <a:r>
              <a:rPr lang="ka-GE" dirty="0" smtClean="0">
                <a:solidFill>
                  <a:srgbClr val="002060"/>
                </a:solidFill>
              </a:rPr>
              <a:t>უნდა იქნეს გამოყენებული </a:t>
            </a:r>
            <a:r>
              <a:rPr lang="ka-GE" dirty="0" err="1" smtClean="0">
                <a:solidFill>
                  <a:srgbClr val="002060"/>
                </a:solidFill>
              </a:rPr>
              <a:t>ბენჩმარკინგისთვის</a:t>
            </a:r>
            <a:endParaRPr lang="en-US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4787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ka-GE" dirty="0" smtClean="0"/>
              <a:t>ცვეთა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435814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	</a:t>
            </a:r>
            <a:r>
              <a:rPr lang="de-DE" i="1" dirty="0">
                <a:solidFill>
                  <a:srgbClr val="002060"/>
                </a:solidFill>
              </a:rPr>
              <a:t>CAPEX </a:t>
            </a:r>
            <a:r>
              <a:rPr lang="de-DE" i="1" baseline="-25000" dirty="0">
                <a:solidFill>
                  <a:srgbClr val="002060"/>
                </a:solidFill>
              </a:rPr>
              <a:t>(t+1) </a:t>
            </a:r>
            <a:r>
              <a:rPr lang="de-DE" dirty="0">
                <a:solidFill>
                  <a:srgbClr val="002060"/>
                </a:solidFill>
              </a:rPr>
              <a:t>= </a:t>
            </a:r>
            <a:r>
              <a:rPr lang="de-DE" i="1" dirty="0" err="1">
                <a:solidFill>
                  <a:srgbClr val="002060"/>
                </a:solidFill>
              </a:rPr>
              <a:t>RAB</a:t>
            </a:r>
            <a:r>
              <a:rPr lang="de-DE" i="1" baseline="-25000" dirty="0" err="1">
                <a:solidFill>
                  <a:srgbClr val="002060"/>
                </a:solidFill>
              </a:rPr>
              <a:t>t</a:t>
            </a:r>
            <a:r>
              <a:rPr lang="de-DE" i="1" baseline="-25000" dirty="0">
                <a:solidFill>
                  <a:srgbClr val="002060"/>
                </a:solidFill>
              </a:rPr>
              <a:t> ,t+1</a:t>
            </a:r>
            <a:r>
              <a:rPr lang="de-DE" i="1" dirty="0">
                <a:solidFill>
                  <a:srgbClr val="002060"/>
                </a:solidFill>
              </a:rPr>
              <a:t> × WACC + D</a:t>
            </a:r>
            <a:r>
              <a:rPr lang="de-DE" i="1" baseline="-25000" dirty="0">
                <a:solidFill>
                  <a:srgbClr val="002060"/>
                </a:solidFill>
              </a:rPr>
              <a:t>(t+1)</a:t>
            </a:r>
          </a:p>
          <a:p>
            <a:pPr marL="0" lv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არ არის განმარტებული </a:t>
            </a:r>
            <a:r>
              <a:rPr lang="ka-GE" i="1" dirty="0" smtClean="0">
                <a:solidFill>
                  <a:srgbClr val="002060"/>
                </a:solidFill>
              </a:rPr>
              <a:t>„აქტივების სიცოცხლის ციკლი“</a:t>
            </a:r>
            <a:r>
              <a:rPr lang="en-US" dirty="0" smtClean="0">
                <a:solidFill>
                  <a:srgbClr val="002060"/>
                </a:solidFill>
              </a:rPr>
              <a:t>! </a:t>
            </a:r>
            <a:r>
              <a:rPr lang="ka-GE" dirty="0" smtClean="0">
                <a:solidFill>
                  <a:srgbClr val="002060"/>
                </a:solidFill>
              </a:rPr>
              <a:t>იხ. მეთოდოლოგიის მე-9 მუხლი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მაღალი ცვეთის ტარიფების გამოყენების რისკი</a:t>
            </a:r>
            <a:endParaRPr lang="en-US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641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en-US" dirty="0"/>
              <a:t>CAPEX, </a:t>
            </a:r>
            <a:r>
              <a:rPr lang="ka-GE" dirty="0" smtClean="0"/>
              <a:t>ინვესტიცია</a:t>
            </a:r>
            <a:r>
              <a:rPr lang="en-US" dirty="0" smtClean="0"/>
              <a:t> </a:t>
            </a:r>
            <a:r>
              <a:rPr lang="en-US" dirty="0"/>
              <a:t>&amp; RAB</a:t>
            </a:r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435814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de-DE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DE" sz="1800" i="1" dirty="0">
                <a:solidFill>
                  <a:srgbClr val="002060"/>
                </a:solidFill>
              </a:rPr>
              <a:t>(15) cCAPEXt+1) = </a:t>
            </a:r>
            <a:r>
              <a:rPr lang="de-DE" sz="1800" i="1" dirty="0" err="1">
                <a:solidFill>
                  <a:srgbClr val="002060"/>
                </a:solidFill>
              </a:rPr>
              <a:t>cRRAB</a:t>
            </a:r>
            <a:r>
              <a:rPr lang="de-DE" sz="1800" i="1" dirty="0">
                <a:solidFill>
                  <a:srgbClr val="002060"/>
                </a:solidFill>
              </a:rPr>
              <a:t> (t+1)+ </a:t>
            </a:r>
            <a:r>
              <a:rPr lang="de-DE" sz="1800" i="1" dirty="0" err="1">
                <a:solidFill>
                  <a:srgbClr val="002060"/>
                </a:solidFill>
              </a:rPr>
              <a:t>cD</a:t>
            </a:r>
            <a:r>
              <a:rPr lang="de-DE" sz="1800" i="1" dirty="0">
                <a:solidFill>
                  <a:srgbClr val="002060"/>
                </a:solidFill>
              </a:rPr>
              <a:t>(t+1)										</a:t>
            </a:r>
            <a:endParaRPr lang="en-US" sz="1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de-DE" sz="1800" i="1" dirty="0">
                <a:solidFill>
                  <a:srgbClr val="002060"/>
                </a:solidFill>
              </a:rPr>
              <a:t>(16) </a:t>
            </a:r>
            <a:r>
              <a:rPr lang="de-DE" sz="1800" i="1" dirty="0" err="1">
                <a:solidFill>
                  <a:srgbClr val="002060"/>
                </a:solidFill>
              </a:rPr>
              <a:t>cRRAB</a:t>
            </a:r>
            <a:r>
              <a:rPr lang="de-DE" sz="1800" i="1" dirty="0">
                <a:solidFill>
                  <a:srgbClr val="002060"/>
                </a:solidFill>
              </a:rPr>
              <a:t>(t+1) = [(</a:t>
            </a:r>
            <a:r>
              <a:rPr lang="de-DE" sz="1800" i="1" dirty="0" err="1">
                <a:solidFill>
                  <a:srgbClr val="002060"/>
                </a:solidFill>
              </a:rPr>
              <a:t>aRAB</a:t>
            </a:r>
            <a:r>
              <a:rPr lang="de-DE" sz="1800" i="1" dirty="0">
                <a:solidFill>
                  <a:srgbClr val="002060"/>
                </a:solidFill>
              </a:rPr>
              <a:t> (t–1) – </a:t>
            </a:r>
            <a:r>
              <a:rPr lang="de-DE" sz="1800" i="1" dirty="0" err="1">
                <a:solidFill>
                  <a:srgbClr val="002060"/>
                </a:solidFill>
              </a:rPr>
              <a:t>pRAB</a:t>
            </a:r>
            <a:r>
              <a:rPr lang="de-DE" sz="1800" i="1" dirty="0">
                <a:solidFill>
                  <a:srgbClr val="002060"/>
                </a:solidFill>
              </a:rPr>
              <a:t> (t–1)) × WACC (t–1)] × (1 + WACC (t–1)) × (1 + WACC t) </a:t>
            </a:r>
            <a:endParaRPr lang="en-US" sz="18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rgbClr val="002060"/>
                </a:solidFill>
              </a:rPr>
              <a:t>განსხვავება უნდა მოხდეს წინააღმდეგობების გამომწვევ მიზეზებზე რეალურ და პროგნოზირებულ ინვესტიციებს შორის        მომგებიანი ინვესტიციები, რომლებიც გამოსადეგია და არამომგებიანი, არაეფექტურო ინვესტიციები</a:t>
            </a:r>
            <a:endParaRPr lang="en-US" sz="2400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rgbClr val="002060"/>
                </a:solidFill>
              </a:rPr>
              <a:t>აქტივების შეფასება უნდა ეფუძნებოდეს ისტორიული ღირებულების მაჩვენებელზე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" name="Pfeil nach rechts 7"/>
          <p:cNvSpPr/>
          <p:nvPr/>
        </p:nvSpPr>
        <p:spPr>
          <a:xfrm>
            <a:off x="8521828" y="4270913"/>
            <a:ext cx="454063" cy="1236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587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ka-GE" dirty="0" smtClean="0"/>
              <a:t>შემოსავლების კონტროლის პერიოდი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43581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1800" i="1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rgbClr val="002060"/>
                </a:solidFill>
              </a:rPr>
              <a:t>შეთავაზება 5 წლიან პერიოდში სრული მოცულობის განხილვაზე - ბალანსის დაჭერა </a:t>
            </a:r>
            <a:r>
              <a:rPr lang="ka-GE" sz="2400" dirty="0">
                <a:solidFill>
                  <a:srgbClr val="002060"/>
                </a:solidFill>
              </a:rPr>
              <a:t>წყალმომარაგების გამოწვევის საჭიროების </a:t>
            </a:r>
            <a:r>
              <a:rPr lang="ka-GE" sz="2400" dirty="0" smtClean="0">
                <a:solidFill>
                  <a:srgbClr val="002060"/>
                </a:solidFill>
              </a:rPr>
              <a:t>ზრდასა და მომხმარებლის დაუცველობაზე შეცდომების პროგნოზირებისას.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a-GE" sz="2400" dirty="0" smtClean="0">
                <a:solidFill>
                  <a:srgbClr val="002060"/>
                </a:solidFill>
              </a:rPr>
              <a:t>ერთ წლიანი პერიოდი </a:t>
            </a:r>
            <a:r>
              <a:rPr lang="ka-GE" sz="2400" smtClean="0">
                <a:solidFill>
                  <a:srgbClr val="002060"/>
                </a:solidFill>
              </a:rPr>
              <a:t>შუალედურ განხილვაზე</a:t>
            </a:r>
            <a:endParaRPr lang="en-US" sz="2400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319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sz="4000" dirty="0" smtClean="0"/>
              <a:t>განრიგი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a-GE" dirty="0" smtClean="0"/>
              <a:t>ტარიფის რეგულირების არსი</a:t>
            </a:r>
            <a:endParaRPr lang="en-US" dirty="0"/>
          </a:p>
          <a:p>
            <a:pPr lvl="0"/>
            <a:r>
              <a:rPr lang="ka-GE" dirty="0" smtClean="0"/>
              <a:t>ტარიფის სტრუქტურა</a:t>
            </a:r>
            <a:endParaRPr lang="en-US" dirty="0"/>
          </a:p>
          <a:p>
            <a:pPr lvl="0"/>
            <a:r>
              <a:rPr lang="ka-GE" dirty="0" smtClean="0"/>
              <a:t>ტარიფების და ფასების მიმოხილვა</a:t>
            </a:r>
            <a:endParaRPr lang="en-US" dirty="0"/>
          </a:p>
          <a:p>
            <a:pPr lvl="0"/>
            <a:r>
              <a:rPr lang="ka-GE" dirty="0" smtClean="0"/>
              <a:t>კომენტარები „ტარიფის მეთოდოლოგიის“ განსხვავებულ </a:t>
            </a:r>
            <a:r>
              <a:rPr lang="ka-GE" dirty="0"/>
              <a:t>ასპექტებთან დაკავშირებით, რომელიც „სემეკ“-ის </a:t>
            </a:r>
            <a:r>
              <a:rPr lang="ka-GE" dirty="0" smtClean="0"/>
              <a:t>მიერ განიმარტა.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MRDIG/USIIP/P1/QCBS/01-2015 - GNERC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/>
              <a:t>MVV </a:t>
            </a:r>
            <a:r>
              <a:rPr lang="en-GB" dirty="0" err="1"/>
              <a:t>decon</a:t>
            </a:r>
            <a:r>
              <a:rPr lang="en-GB" dirty="0"/>
              <a:t> – Grant Thornton </a:t>
            </a:r>
            <a:br>
              <a:rPr lang="en-GB" dirty="0"/>
            </a:br>
            <a:fld id="{E96F6935-E0D9-42A5-8144-EE85900C2BBA}" type="datetime1">
              <a:rPr lang="en-GB" smtClean="0"/>
              <a:pPr/>
              <a:t>20/03/2017</a:t>
            </a:fld>
            <a:r>
              <a:rPr lang="en-GB" dirty="0"/>
              <a:t> - </a:t>
            </a:r>
            <a:fld id="{4437730B-62A4-4672-995C-D589F7EF1ACE}" type="slidenum">
              <a:rPr lang="en-GB" smtClean="0"/>
              <a:pPr/>
              <a:t>2</a:t>
            </a:fld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4000" dirty="0"/>
              <a:t>ტარიფის რეგულირების არსი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788D7057-1328-4E9D-A6A2-EE047025D778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3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75937022"/>
              </p:ext>
            </p:extLst>
          </p:nvPr>
        </p:nvGraphicFramePr>
        <p:xfrm>
          <a:off x="1102658" y="1411942"/>
          <a:ext cx="9117106" cy="5028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1468"/>
                <a:gridCol w="3132819"/>
                <a:gridCol w="3132819"/>
              </a:tblGrid>
              <a:tr h="58736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დაბრუნების </a:t>
                      </a:r>
                      <a:r>
                        <a:rPr lang="ka-GE" sz="1600" dirty="0" smtClean="0">
                          <a:effectLst/>
                        </a:rPr>
                        <a:t>კოეფიციენტი</a:t>
                      </a:r>
                      <a:endParaRPr lang="en-US" sz="1600" dirty="0">
                        <a:effectLst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effectLst/>
                        </a:rPr>
                        <a:t>ზღვრული </a:t>
                      </a:r>
                      <a:r>
                        <a:rPr lang="ka-GE" sz="1600" dirty="0">
                          <a:effectLst/>
                        </a:rPr>
                        <a:t>ფასი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 </a:t>
                      </a:r>
                      <a:r>
                        <a:rPr lang="ka-GE" sz="1600" dirty="0" smtClean="0">
                          <a:effectLst/>
                        </a:rPr>
                        <a:t>შემოსავლის </a:t>
                      </a:r>
                      <a:r>
                        <a:rPr lang="ka-GE" sz="1600" dirty="0">
                          <a:effectLst/>
                        </a:rPr>
                        <a:t>ზღვარი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58736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მთავრობის მიერ დადგენილი სამართლიანი ფასი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ფასზე დადგენილია ზღვრული ოდენობა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შემოსავალზე დადგენილია ძღვრული ოდენობა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11747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მონოპოლია უზრუნველყოფს სამართლიან დაბრნუნებას.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ოპერატორი ინარჩუნებს ყველა სარგებელს რაც დაკავშირებულია  ეფექტურ დანაზოგებთან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ოპერატორი ინარჩუნებს ყველა სარგებელს რაც დაკავშირებულია  ეფექტურ დანაზოგებთან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117473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მცირე მოტივაცია რათა შემცირდეს ხარჯები და გაიზარდოს ეფექტურობა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მარეგულირებელმა უნდა დაადგინოს პროდუქციის ოდენობის ყოვლისმომცველი სტანდარტები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მარეგულირებელმა უნდა დაადგინოს პროდუქციის ოდენობის ყოვლისმომცველი სტანდარტები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978946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საკმაოდ ხშირად ფორმულა არ გამოიყენება მოცულობის შესამცირებლად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 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  <a:tr h="39157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ქვეყნები: პორტუგალია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ქვეყნები: ინგლისი, უელსი და შოტლანდია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ქვეყნები: ირლანდია, დანია, იტალია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648" marR="48648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4000" dirty="0" smtClean="0"/>
              <a:t>ტარიფის სტრუქტურა</a:t>
            </a:r>
            <a:endParaRPr lang="en-US" sz="40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788D7057-1328-4E9D-A6A2-EE047025D778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4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237003656"/>
              </p:ext>
            </p:extLst>
          </p:nvPr>
        </p:nvGraphicFramePr>
        <p:xfrm>
          <a:off x="295834" y="1358152"/>
          <a:ext cx="11618261" cy="48547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71971"/>
                <a:gridCol w="3873145"/>
                <a:gridCol w="3873145"/>
              </a:tblGrid>
              <a:tr h="54467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ფიქსირებული ხარჯი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მოცულობითი ხარჯი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Block Tariffs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51063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ბილი მოხმარებული მოცულობისგან დამოუკიდებელია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ბილი  წყლის მოხმარებისგან სრულად დამოუკიდებელია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გაზრდა (</a:t>
                      </a:r>
                      <a:r>
                        <a:rPr lang="en-US" sz="1500" dirty="0">
                          <a:effectLst/>
                        </a:rPr>
                        <a:t>IBT) </a:t>
                      </a:r>
                      <a:r>
                        <a:rPr lang="ka-GE" sz="1500" dirty="0">
                          <a:effectLst/>
                        </a:rPr>
                        <a:t>&amp; </a:t>
                      </a:r>
                      <a:r>
                        <a:rPr lang="en-US" sz="1500" dirty="0">
                          <a:effectLst/>
                        </a:rPr>
                        <a:t>block tariffs </a:t>
                      </a:r>
                      <a:r>
                        <a:rPr lang="ka-GE" sz="1500" dirty="0">
                          <a:effectLst/>
                        </a:rPr>
                        <a:t>შემცირება (</a:t>
                      </a:r>
                      <a:r>
                        <a:rPr lang="en-US" sz="1500" dirty="0">
                          <a:effectLst/>
                        </a:rPr>
                        <a:t>DBT)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76594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მეტრები არ არის სავალდებულო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მარტივია ადმინისტრირება &amp; მარტივია გასაგებად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მუდმივად ზედმეტი სპეციფიკა მოქნილობისთვის - განიცდის ზრდას/შემცირებას შემდგომ </a:t>
                      </a:r>
                      <a:r>
                        <a:rPr lang="en-US" sz="1500">
                          <a:effectLst/>
                        </a:rPr>
                        <a:t>Block</a:t>
                      </a:r>
                      <a:r>
                        <a:rPr lang="ka-GE" sz="1500">
                          <a:effectLst/>
                        </a:rPr>
                        <a:t>-ში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5891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სტაბილური ბრუნვა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წყლის კონსერვაციის შინაარსი/გაგება ინკორპორირებულია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>
                          <a:effectLst/>
                        </a:rPr>
                        <a:t>IBT</a:t>
                      </a:r>
                      <a:r>
                        <a:rPr lang="ka-GE" sz="1500">
                          <a:effectLst/>
                        </a:rPr>
                        <a:t>: ხელს უწყობს წყლის კონსერვაციას, უზრუნველყოფს ხარჯის აღდგენას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72436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გამომწვევი მიზეზის არ არსებობა წყლის მოხმარების შესამცირებლად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ადამიანებს შეუძლიათ თავიანთი მოხმარებული წყლის ბილის ლიმიტირება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58917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„რეალური ხარჯების“ ფასის გაფრთხილების/სიგნალის არ არსებობა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საჭიროებს წყლის საზომს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IBT: </a:t>
                      </a:r>
                      <a:r>
                        <a:rPr lang="ka-GE" sz="1500" dirty="0">
                          <a:effectLst/>
                        </a:rPr>
                        <a:t>გადახდილი თანხები არ შეესაბამება რეალურ ღირებულებას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  <a:tr h="107673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>
                          <a:effectLst/>
                        </a:rPr>
                        <a:t> </a:t>
                      </a:r>
                      <a:endParaRPr lang="en-US" sz="15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>
                          <a:effectLst/>
                        </a:rPr>
                        <a:t>წყალმომარაგებამ შესაძლოა მიიღოს ბრუნვითი პრობლემები იმ შემთხვევაში, თუ მომხმარებლები დაზოგავენ წყალს იმაზე მეტად ვიდრე ეს მოსალოდნელია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dirty="0">
                          <a:effectLst/>
                        </a:rPr>
                        <a:t>DBT </a:t>
                      </a:r>
                      <a:r>
                        <a:rPr lang="ka-GE" sz="1500" dirty="0">
                          <a:effectLst/>
                        </a:rPr>
                        <a:t>არასწორი ფასის გაფრთხილების/სიგნალის გაგზავნა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6498" marR="5649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6363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4000" dirty="0" smtClean="0"/>
              <a:t>ტარიფების და ფასების მიმოხილვა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788D7057-1328-4E9D-A6A2-EE047025D778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5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Group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0252493"/>
              </p:ext>
            </p:extLst>
          </p:nvPr>
        </p:nvGraphicFramePr>
        <p:xfrm>
          <a:off x="464023" y="1365813"/>
          <a:ext cx="11532359" cy="4908871"/>
        </p:xfrm>
        <a:graphic>
          <a:graphicData uri="http://schemas.openxmlformats.org/drawingml/2006/table">
            <a:tbl>
              <a:tblPr/>
              <a:tblGrid>
                <a:gridCol w="24789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775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591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799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9921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ავსტრია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ინგლისი/უელსი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საფრანგეთი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a-GE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საქართველო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39194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სერვისთან</a:t>
                      </a:r>
                      <a:r>
                        <a:rPr lang="ka-GE" sz="12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დაკავშირების ღირებულება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r>
                        <a:rPr lang="ka-GE" sz="12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დაკავშირებული მასალა და დაყენების ხარჯები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სერვისთან</a:t>
                      </a:r>
                      <a:r>
                        <a:rPr lang="ka-GE" sz="12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დაკავშირების ღირებულება</a:t>
                      </a: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განაცხადის ღირებულება + ადგილზე</a:t>
                      </a:r>
                      <a:r>
                        <a:rPr lang="ka-GE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მისვლის ღირებულება +</a:t>
                      </a:r>
                      <a:r>
                        <a:rPr lang="ka-GE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კონტრაქტის ხარჯები +</a:t>
                      </a:r>
                      <a:r>
                        <a:rPr lang="ka-GE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საცობის მართვის ხარჯები და სხვ.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სერვისთან</a:t>
                      </a:r>
                      <a:r>
                        <a:rPr lang="ka-GE" sz="12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დაკავშირების ღირებულება</a:t>
                      </a: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r>
                        <a:rPr lang="ka-GE" sz="12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დაკავშირებული მასალა და დაყენების ხარჯები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სერვისთან</a:t>
                      </a:r>
                      <a:r>
                        <a:rPr lang="ka-GE" sz="1200" b="1" baseline="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 დაკავშირების ღირებულება</a:t>
                      </a:r>
                      <a:endParaRPr lang="en-US" sz="1200" dirty="0" smtClean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‘რეგულირებული ხაზები’: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სტანდარტული ფასები</a:t>
                      </a:r>
                      <a:endParaRPr lang="en-US" sz="1200" b="0" kern="1200" baseline="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‘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დაურეგულირებელი ხაზები’: ფასების დაკვირვება და დაკავშირება როგორც მინიმუმი; თუ საჭირო იქნება დიზაინი + დაკვირვება + დ</a:t>
                      </a:r>
                      <a:r>
                        <a:rPr lang="ka-GE" sz="12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აკავშირებული მასალა და დაყენების ხარჯები + კავშირის ღირებულება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9819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ინფრასტრუქრურის ხარჯები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აგრძელების ხარჯი დამატებითი ხარჯი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ინფრასტრუქრურის ხარჯები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ინდუსტრიის შესახებ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აქტი ‘91 და წყლის შესახებ აქტი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2014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ინფრასტრუქრურის ხარჯები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სერვისთან დაკავშირება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ინფრასტრუქრურის ხარჯები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არაფერი</a:t>
                      </a:r>
                      <a:endParaRPr lang="en-US" sz="12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414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საზომი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საზომის დაყენების ღირებულება +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საზომის ან ქირის ღირებულება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საზომი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დაყენების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ღირებულება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საზომი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დაყენების ღირებულება (საზომი წყალმომარაგების საკუთრებაა)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საზომი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დაყენების ღირებულება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+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საზომის ან ქირის ღირებულება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414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 - ორ-ნაწილიანი: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დადგენილი ფასები 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(‘</a:t>
                      </a: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წყლის მომარაგების ღირებულება</a:t>
                      </a:r>
                      <a:r>
                        <a:rPr lang="en-US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’) + </a:t>
                      </a: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ხაზის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მოცულობის</a:t>
                      </a: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გაზომვის ნაწილი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 - ორ-ნაწილიანი: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დადგენილი ფასები 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+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მოცულობის</a:t>
                      </a: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გაზომვა</a:t>
                      </a:r>
                      <a:r>
                        <a:rPr lang="en-US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, </a:t>
                      </a:r>
                      <a:r>
                        <a:rPr lang="ka-GE" sz="120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თუ გაუზომვადია:</a:t>
                      </a:r>
                      <a:r>
                        <a:rPr lang="ka-GE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დადგენილი + გადასახადის ფასი</a:t>
                      </a:r>
                      <a:endParaRPr lang="en-US" sz="120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</a:t>
                      </a:r>
                      <a:endParaRPr lang="en-US" sz="1200" b="1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 - ორ-ნაწილიანი:</a:t>
                      </a:r>
                      <a:endParaRPr lang="en-US" sz="12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დადგენილი ფასები +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მოცულობის</a:t>
                      </a:r>
                      <a:r>
                        <a:rPr lang="en-US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 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გაზომვა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1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ტარიფი</a:t>
                      </a:r>
                      <a:endParaRPr lang="en-US" sz="1200" b="1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გაზომვადი: მოცულობის გაზომვის ფასი</a:t>
                      </a: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ka-GE" sz="12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განუზომვადი: დადგენილი ფასი</a:t>
                      </a:r>
                      <a:endParaRPr lang="en-US" sz="12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80962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ka-GE" dirty="0" smtClean="0"/>
              <a:t>ავსტრიის ფასები წყალზე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17480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ka-GE" sz="2000" b="1" dirty="0" smtClean="0">
                <a:solidFill>
                  <a:srgbClr val="002060"/>
                </a:solidFill>
              </a:rPr>
              <a:t>ინფრასტრუქტურის ღირებულება</a:t>
            </a:r>
            <a:r>
              <a:rPr lang="de-DE" sz="2000" b="1" dirty="0" smtClean="0">
                <a:solidFill>
                  <a:srgbClr val="002060"/>
                </a:solidFill>
              </a:rPr>
              <a:t>: </a:t>
            </a:r>
            <a:r>
              <a:rPr lang="de-DE" sz="2000" b="1" dirty="0">
                <a:solidFill>
                  <a:srgbClr val="002060"/>
                </a:solidFill>
              </a:rPr>
              <a:t>A x U  </a:t>
            </a:r>
            <a:endParaRPr lang="de-DE" sz="2000" b="1" i="1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de-DE" sz="2000" i="1" dirty="0">
                <a:solidFill>
                  <a:srgbClr val="002060"/>
                </a:solidFill>
              </a:rPr>
              <a:t>A = (0.5 x </a:t>
            </a:r>
            <a:r>
              <a:rPr lang="ka-GE" sz="2000" i="1" dirty="0" smtClean="0">
                <a:solidFill>
                  <a:srgbClr val="002060"/>
                </a:solidFill>
              </a:rPr>
              <a:t>შენობით დაფარული ტერიტორია)</a:t>
            </a:r>
            <a:r>
              <a:rPr lang="de-DE" sz="2000" i="1" dirty="0" smtClean="0">
                <a:solidFill>
                  <a:srgbClr val="002060"/>
                </a:solidFill>
              </a:rPr>
              <a:t> x (</a:t>
            </a:r>
            <a:r>
              <a:rPr lang="ka-GE" sz="2000" i="1" dirty="0" smtClean="0">
                <a:solidFill>
                  <a:srgbClr val="002060"/>
                </a:solidFill>
              </a:rPr>
              <a:t>სართულების რაოდენობა </a:t>
            </a:r>
            <a:r>
              <a:rPr lang="de-DE" sz="2000" i="1" dirty="0" smtClean="0">
                <a:solidFill>
                  <a:srgbClr val="002060"/>
                </a:solidFill>
              </a:rPr>
              <a:t>+ </a:t>
            </a:r>
            <a:r>
              <a:rPr lang="de-DE" sz="2000" i="1" dirty="0">
                <a:solidFill>
                  <a:srgbClr val="002060"/>
                </a:solidFill>
              </a:rPr>
              <a:t>1) </a:t>
            </a:r>
          </a:p>
          <a:p>
            <a:pPr marL="0" lvl="0" indent="0">
              <a:buNone/>
            </a:pPr>
            <a:r>
              <a:rPr lang="de-DE" sz="2000" i="1" dirty="0">
                <a:solidFill>
                  <a:srgbClr val="002060"/>
                </a:solidFill>
              </a:rPr>
              <a:t>U = </a:t>
            </a:r>
            <a:r>
              <a:rPr lang="ka-GE" sz="2000" i="1" dirty="0" smtClean="0">
                <a:solidFill>
                  <a:srgbClr val="002060"/>
                </a:solidFill>
              </a:rPr>
              <a:t>სრული ქსელის ღირებულების</a:t>
            </a:r>
            <a:r>
              <a:rPr lang="de-DE" sz="2000" i="1" dirty="0" smtClean="0">
                <a:solidFill>
                  <a:srgbClr val="002060"/>
                </a:solidFill>
              </a:rPr>
              <a:t>/ ქ</a:t>
            </a:r>
            <a:r>
              <a:rPr lang="ka-GE" sz="2000" i="1" dirty="0" smtClean="0">
                <a:solidFill>
                  <a:srgbClr val="002060"/>
                </a:solidFill>
              </a:rPr>
              <a:t>სელის სიქრძის მაქს</a:t>
            </a:r>
            <a:r>
              <a:rPr lang="de-DE" sz="2000" i="1" dirty="0">
                <a:solidFill>
                  <a:srgbClr val="002060"/>
                </a:solidFill>
              </a:rPr>
              <a:t>. 5% </a:t>
            </a:r>
          </a:p>
          <a:p>
            <a:pPr marL="0" lvl="0" indent="0">
              <a:buNone/>
            </a:pPr>
            <a:endParaRPr lang="de-DE" sz="16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000" b="1" dirty="0" smtClean="0">
                <a:solidFill>
                  <a:srgbClr val="002060"/>
                </a:solidFill>
              </a:rPr>
              <a:t>წყლის მომარაგების გადასახადი:</a:t>
            </a:r>
            <a:r>
              <a:rPr lang="de-DE" sz="2000" b="1" dirty="0" smtClean="0">
                <a:solidFill>
                  <a:srgbClr val="002060"/>
                </a:solidFill>
              </a:rPr>
              <a:t> </a:t>
            </a:r>
            <a:endParaRPr lang="de-DE" sz="20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ka-GE" sz="2000" i="1" dirty="0" smtClean="0">
                <a:solidFill>
                  <a:srgbClr val="002060"/>
                </a:solidFill>
              </a:rPr>
              <a:t>ერთეულის ღირებულება მოცემული</a:t>
            </a:r>
            <a:r>
              <a:rPr lang="de-DE" sz="2000" i="1" dirty="0" smtClean="0">
                <a:solidFill>
                  <a:srgbClr val="002060"/>
                </a:solidFill>
              </a:rPr>
              <a:t> </a:t>
            </a:r>
            <a:r>
              <a:rPr lang="de-DE" sz="2000" i="1" dirty="0">
                <a:solidFill>
                  <a:srgbClr val="002060"/>
                </a:solidFill>
              </a:rPr>
              <a:t>EUR/m³/h x </a:t>
            </a:r>
            <a:r>
              <a:rPr lang="ka-GE" sz="2000" i="1" dirty="0" smtClean="0">
                <a:solidFill>
                  <a:srgbClr val="002060"/>
                </a:solidFill>
              </a:rPr>
              <a:t>კონკრეტულ</a:t>
            </a:r>
            <a:r>
              <a:rPr lang="de-DE" sz="2000" i="1" dirty="0" smtClean="0">
                <a:solidFill>
                  <a:srgbClr val="002060"/>
                </a:solidFill>
              </a:rPr>
              <a:t> (</a:t>
            </a:r>
            <a:r>
              <a:rPr lang="ka-GE" sz="2000" i="1" dirty="0" smtClean="0">
                <a:solidFill>
                  <a:srgbClr val="002060"/>
                </a:solidFill>
              </a:rPr>
              <a:t>ნომინალურ</a:t>
            </a:r>
            <a:r>
              <a:rPr lang="de-DE" sz="2000" i="1" dirty="0" smtClean="0">
                <a:solidFill>
                  <a:srgbClr val="002060"/>
                </a:solidFill>
              </a:rPr>
              <a:t>) </a:t>
            </a:r>
            <a:r>
              <a:rPr lang="en-US" sz="2000" i="1" dirty="0" smtClean="0">
                <a:solidFill>
                  <a:srgbClr val="002060"/>
                </a:solidFill>
              </a:rPr>
              <a:t> </a:t>
            </a:r>
            <a:r>
              <a:rPr lang="ka-GE" sz="2000" i="1" dirty="0" smtClean="0">
                <a:solidFill>
                  <a:srgbClr val="002060"/>
                </a:solidFill>
              </a:rPr>
              <a:t>დამონტაჟებული წყლის საზომის წონაზე  </a:t>
            </a:r>
            <a:r>
              <a:rPr lang="de-DE" sz="2000" i="1" dirty="0" smtClean="0">
                <a:solidFill>
                  <a:srgbClr val="002060"/>
                </a:solidFill>
              </a:rPr>
              <a:t>m³/h </a:t>
            </a:r>
            <a:r>
              <a:rPr lang="ka-GE" sz="2000" i="1" dirty="0" smtClean="0">
                <a:solidFill>
                  <a:srgbClr val="002060"/>
                </a:solidFill>
              </a:rPr>
              <a:t>-ში.</a:t>
            </a:r>
            <a:endParaRPr lang="de-DE" sz="20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de-DE" sz="1600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ka-GE" sz="2000" b="1" dirty="0" smtClean="0">
                <a:solidFill>
                  <a:srgbClr val="002060"/>
                </a:solidFill>
              </a:rPr>
              <a:t>მოცულობის საზომის ღირებულება</a:t>
            </a:r>
            <a:r>
              <a:rPr lang="en-US" sz="2000" b="1" dirty="0" smtClean="0">
                <a:solidFill>
                  <a:srgbClr val="002060"/>
                </a:solidFill>
              </a:rPr>
              <a:t>:</a:t>
            </a:r>
            <a:endParaRPr lang="en-US" sz="2000" b="1" dirty="0">
              <a:solidFill>
                <a:srgbClr val="002060"/>
              </a:solidFill>
            </a:endParaRPr>
          </a:p>
          <a:p>
            <a:pPr marL="0" lvl="0" indent="0">
              <a:buNone/>
            </a:pPr>
            <a:r>
              <a:rPr lang="ka-GE" sz="2000" i="1" dirty="0" smtClean="0">
                <a:solidFill>
                  <a:srgbClr val="002060"/>
                </a:solidFill>
              </a:rPr>
              <a:t>განსაზღვრული  პერიოდის </a:t>
            </a:r>
            <a:r>
              <a:rPr lang="ka-GE" sz="2000" i="1" dirty="0" smtClean="0">
                <a:solidFill>
                  <a:srgbClr val="002060"/>
                </a:solidFill>
              </a:rPr>
              <a:t>მრიცხველიდან აღებული მონაცემი </a:t>
            </a:r>
            <a:r>
              <a:rPr lang="en-US" sz="2000" i="1" dirty="0" smtClean="0">
                <a:solidFill>
                  <a:srgbClr val="002060"/>
                </a:solidFill>
              </a:rPr>
              <a:t>[m³</a:t>
            </a:r>
            <a:r>
              <a:rPr lang="en-US" sz="2000" i="1" dirty="0">
                <a:solidFill>
                  <a:srgbClr val="002060"/>
                </a:solidFill>
              </a:rPr>
              <a:t>] x </a:t>
            </a:r>
            <a:r>
              <a:rPr lang="ka-GE" sz="2000" i="1" dirty="0" smtClean="0">
                <a:solidFill>
                  <a:srgbClr val="002060"/>
                </a:solidFill>
              </a:rPr>
              <a:t>ერთეულის ფასი ყოველ  </a:t>
            </a:r>
            <a:r>
              <a:rPr lang="en-US" sz="2000" i="1" dirty="0" smtClean="0">
                <a:solidFill>
                  <a:srgbClr val="002060"/>
                </a:solidFill>
              </a:rPr>
              <a:t>m³</a:t>
            </a:r>
            <a:r>
              <a:rPr lang="ka-GE" sz="2000" i="1" dirty="0" smtClean="0">
                <a:solidFill>
                  <a:srgbClr val="002060"/>
                </a:solidFill>
              </a:rPr>
              <a:t>-ზე</a:t>
            </a:r>
            <a:endParaRPr lang="en-US" sz="20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431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Autofit/>
          </a:bodyPr>
          <a:lstStyle/>
          <a:p>
            <a:r>
              <a:rPr lang="ka-GE" sz="2000" dirty="0"/>
              <a:t/>
            </a:r>
            <a:br>
              <a:rPr lang="ka-GE" sz="2000" dirty="0"/>
            </a:br>
            <a:r>
              <a:rPr lang="ka-GE" sz="3600" dirty="0" smtClean="0"/>
              <a:t>ორ-ნაწილიანი ტარიფი</a:t>
            </a:r>
            <a:r>
              <a:rPr lang="de-DE" sz="3600" dirty="0" smtClean="0"/>
              <a:t>: </a:t>
            </a:r>
            <a:r>
              <a:rPr lang="ka-GE" sz="3600" dirty="0" smtClean="0"/>
              <a:t>დადებითი &amp; უარყოფითი მხარეები</a:t>
            </a:r>
            <a:br>
              <a:rPr lang="ka-GE" sz="3600" dirty="0" smtClean="0"/>
            </a:br>
            <a:endParaRPr lang="en-US" sz="36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788D7057-1328-4E9D-A6A2-EE047025D778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7</a:t>
            </a:fld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39170" y="1085624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Abgerundetes Rechteck 9"/>
          <p:cNvSpPr/>
          <p:nvPr/>
        </p:nvSpPr>
        <p:spPr>
          <a:xfrm>
            <a:off x="1592856" y="4135166"/>
            <a:ext cx="8265955" cy="1643743"/>
          </a:xfrm>
          <a:prstGeom prst="round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a-GE" sz="2000" dirty="0" smtClean="0">
                <a:solidFill>
                  <a:srgbClr val="002060"/>
                </a:solidFill>
              </a:rPr>
              <a:t>ხელმისაწვდომობის საკითხი: სახელმწიფოზე პასუხისმგებლობის გადაცება. </a:t>
            </a:r>
            <a:endParaRPr lang="de-DE" sz="2000" dirty="0">
              <a:solidFill>
                <a:srgbClr val="002060"/>
              </a:solidFill>
            </a:endParaRPr>
          </a:p>
          <a:p>
            <a:pPr marR="0" lv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ka-GE" sz="2000" dirty="0" smtClean="0">
                <a:solidFill>
                  <a:srgbClr val="002060"/>
                </a:solidFill>
              </a:rPr>
              <a:t>ვაუჩერული სისტემის შეთავაზება: მოსახლეობის დიდი ოდენობა იღებს წყლის გარკვეულ ოდენობას უფასოდ - ამ ოდენობაზე მეტის მოხმარების შემთხვევაში ვრცელდება გადასახადის გადახდა.</a:t>
            </a:r>
            <a:endParaRPr lang="de-DE" sz="2000" dirty="0">
              <a:solidFill>
                <a:srgbClr val="002060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1747185"/>
              </p:ext>
            </p:extLst>
          </p:nvPr>
        </p:nvGraphicFramePr>
        <p:xfrm>
          <a:off x="1920402" y="1672702"/>
          <a:ext cx="7401019" cy="22470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99950"/>
                <a:gridCol w="3701069"/>
              </a:tblGrid>
              <a:tr h="5290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დადებითი</a:t>
                      </a:r>
                      <a:endParaRPr lang="en-US" sz="16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უარყოფითი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4524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დადგენილი ფასების </a:t>
                      </a:r>
                      <a:r>
                        <a:rPr lang="en-US" sz="1600" dirty="0" err="1">
                          <a:effectLst/>
                        </a:rPr>
                        <a:t>დანახარჯების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ანაზღაურება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ka-GE" sz="16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600" dirty="0">
                          <a:effectLst/>
                        </a:rPr>
                        <a:t>შესაძლოა დააჯარიმოს დიდ ოჯახიანი ღარიბი მოსახლეობა / თბილისში სავარაუდოდ კომპენსაცია მოხდება მეორე დონის მოსახლეობის მიერ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4492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a-GE" sz="1500" dirty="0" smtClean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a-GE" sz="1500" dirty="0" smtClean="0">
                          <a:effectLst/>
                        </a:rPr>
                        <a:t>ცვალებადი </a:t>
                      </a:r>
                      <a:r>
                        <a:rPr lang="ka-GE" sz="1500" dirty="0">
                          <a:effectLst/>
                        </a:rPr>
                        <a:t>ნაწილი ხელს უწყობს წყლის კონსერვაციას</a:t>
                      </a:r>
                      <a:endParaRPr lang="en-US" sz="15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9861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MRDIG/USIIP/P1/QCBS/01-2015 - GNERC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Title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/>
              <a:t>MVV decon – Grant Thornton </a:t>
            </a:r>
            <a:br>
              <a:rPr lang="en-GB"/>
            </a:br>
            <a:fld id="{5DB5B4C9-67B3-45F9-8D0A-3103F38E1317}" type="datetime1">
              <a:rPr lang="en-GB" smtClean="0"/>
              <a:pPr/>
              <a:t>20/03/2017</a:t>
            </a:fld>
            <a:r>
              <a:rPr lang="en-GB"/>
              <a:t> - </a:t>
            </a:r>
            <a:fld id="{4437730B-62A4-4672-995C-D589F7EF1ACE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33299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ka-GE" sz="1000" dirty="0"/>
              <a:t/>
            </a:r>
            <a:br>
              <a:rPr lang="ka-GE" sz="1000" dirty="0"/>
            </a:br>
            <a:r>
              <a:rPr lang="ka-GE" sz="3600" dirty="0" smtClean="0"/>
              <a:t>კომენტარები გამოყენებულ მეთოდოლოგიაზე: საკითხები</a:t>
            </a:r>
            <a:endParaRPr lang="en-US" sz="4000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838200" y="122824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Inhaltsplatzhalter 11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317480" cy="4351338"/>
          </a:xfrm>
        </p:spPr>
        <p:txBody>
          <a:bodyPr>
            <a:normAutofit/>
          </a:bodyPr>
          <a:lstStyle/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ნორმატიული დანაკარგები </a:t>
            </a:r>
            <a:r>
              <a:rPr lang="en-US" dirty="0" smtClean="0">
                <a:solidFill>
                  <a:srgbClr val="002060"/>
                </a:solidFill>
              </a:rPr>
              <a:t>(</a:t>
            </a:r>
            <a:r>
              <a:rPr lang="ka-GE" dirty="0" smtClean="0">
                <a:solidFill>
                  <a:srgbClr val="002060"/>
                </a:solidFill>
              </a:rPr>
              <a:t>უკვე განვიხილეთ</a:t>
            </a:r>
            <a:r>
              <a:rPr lang="en-US" dirty="0" smtClean="0">
                <a:solidFill>
                  <a:srgbClr val="002060"/>
                </a:solidFill>
              </a:rPr>
              <a:t>)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WACC 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US" dirty="0">
                <a:solidFill>
                  <a:srgbClr val="002060"/>
                </a:solidFill>
              </a:rPr>
              <a:t>OPEX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ცვეთა</a:t>
            </a:r>
            <a:endParaRPr lang="en-US" dirty="0">
              <a:solidFill>
                <a:srgbClr val="002060"/>
              </a:solidFill>
            </a:endParaRP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ინვესტიცია</a:t>
            </a:r>
            <a:r>
              <a:rPr lang="en-US" dirty="0" smtClean="0">
                <a:solidFill>
                  <a:srgbClr val="002060"/>
                </a:solidFill>
              </a:rPr>
              <a:t>, </a:t>
            </a:r>
            <a:r>
              <a:rPr lang="en-US" dirty="0">
                <a:solidFill>
                  <a:srgbClr val="002060"/>
                </a:solidFill>
              </a:rPr>
              <a:t>CAPEX &amp; </a:t>
            </a:r>
            <a:r>
              <a:rPr lang="ka-GE" dirty="0">
                <a:solidFill>
                  <a:srgbClr val="002060"/>
                </a:solidFill>
              </a:rPr>
              <a:t>რეგულირებული აქტივების ბაზა </a:t>
            </a:r>
            <a:r>
              <a:rPr lang="en-US" dirty="0" smtClean="0">
                <a:solidFill>
                  <a:srgbClr val="002060"/>
                </a:solidFill>
              </a:rPr>
              <a:t>(RAB</a:t>
            </a:r>
            <a:r>
              <a:rPr lang="en-US" dirty="0">
                <a:solidFill>
                  <a:srgbClr val="002060"/>
                </a:solidFill>
              </a:rPr>
              <a:t>)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ka-GE" dirty="0" smtClean="0">
                <a:solidFill>
                  <a:srgbClr val="002060"/>
                </a:solidFill>
              </a:rPr>
              <a:t>შემოსავლის კონტროლის პერიოდი</a:t>
            </a:r>
            <a:endParaRPr lang="en-US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10515600" cy="1325563"/>
          </a:xfrm>
        </p:spPr>
        <p:txBody>
          <a:bodyPr>
            <a:normAutofit/>
          </a:bodyPr>
          <a:lstStyle/>
          <a:p>
            <a:r>
              <a:rPr lang="ka-GE" sz="2400" dirty="0"/>
              <a:t/>
            </a:r>
            <a:br>
              <a:rPr lang="ka-GE" sz="2400" dirty="0"/>
            </a:br>
            <a:r>
              <a:rPr lang="de-DE" dirty="0"/>
              <a:t>WACC </a:t>
            </a:r>
            <a:r>
              <a:rPr lang="ka-GE" dirty="0" smtClean="0"/>
              <a:t>შედარება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>
                <a:solidFill>
                  <a:prstClr val="black">
                    <a:tint val="75000"/>
                  </a:prstClr>
                </a:solidFill>
              </a:rPr>
              <a:t>MRDIG/USIIP/P1/QCBS/01-2015 - GNERC</a:t>
            </a:r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Title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>
                <a:solidFill>
                  <a:prstClr val="black">
                    <a:tint val="75000"/>
                  </a:prstClr>
                </a:solidFill>
              </a:rPr>
              <a:t>MVV decon – Grant Thornton </a:t>
            </a:r>
            <a:br>
              <a:rPr lang="en-GB">
                <a:solidFill>
                  <a:prstClr val="black">
                    <a:tint val="75000"/>
                  </a:prstClr>
                </a:solidFill>
              </a:rPr>
            </a:br>
            <a:fld id="{788D7057-1328-4E9D-A6A2-EE047025D778}" type="datetime1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20/03/2017</a:t>
            </a:fld>
            <a:r>
              <a:rPr lang="en-GB">
                <a:solidFill>
                  <a:prstClr val="black">
                    <a:tint val="75000"/>
                  </a:prstClr>
                </a:solidFill>
              </a:rPr>
              <a:t> - </a:t>
            </a:r>
            <a:fld id="{4437730B-62A4-4672-995C-D589F7EF1ACE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1115270"/>
            <a:ext cx="10515600" cy="1009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0508275"/>
              </p:ext>
            </p:extLst>
          </p:nvPr>
        </p:nvGraphicFramePr>
        <p:xfrm>
          <a:off x="1784132" y="2903995"/>
          <a:ext cx="1314069" cy="3054485"/>
        </p:xfrm>
        <a:graphic>
          <a:graphicData uri="http://schemas.openxmlformats.org/drawingml/2006/table">
            <a:tbl>
              <a:tblPr/>
              <a:tblGrid>
                <a:gridCol w="13140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58127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Rf</a:t>
                      </a:r>
                      <a:endParaRPr kumimoji="0" lang="de-AT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9517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Dp</a:t>
                      </a:r>
                      <a:endParaRPr kumimoji="0" lang="de-AT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965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Rm</a:t>
                      </a:r>
                      <a:endParaRPr kumimoji="0" lang="de-AT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938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Cr</a:t>
                      </a:r>
                      <a:endParaRPr kumimoji="0" lang="de-AT" sz="15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938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Beta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383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graphicFrame>
        <p:nvGraphicFramePr>
          <p:cNvPr id="12" name="Group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1613415"/>
              </p:ext>
            </p:extLst>
          </p:nvPr>
        </p:nvGraphicFramePr>
        <p:xfrm>
          <a:off x="3945365" y="2348880"/>
          <a:ext cx="5858008" cy="3594843"/>
        </p:xfrm>
        <a:graphic>
          <a:graphicData uri="http://schemas.openxmlformats.org/drawingml/2006/table">
            <a:tbl>
              <a:tblPr/>
              <a:tblGrid>
                <a:gridCol w="14645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645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90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15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US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GEL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394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7.5% -9.0%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153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2.5%-3.0%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25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125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25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0.7-0.9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4E9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255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de-AT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</a:defRPr>
                      </a:lvl9pPr>
                    </a:lstStyle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B95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13" name="Rechteck 12"/>
          <p:cNvSpPr/>
          <p:nvPr/>
        </p:nvSpPr>
        <p:spPr>
          <a:xfrm>
            <a:off x="4012600" y="1532643"/>
            <a:ext cx="2788349" cy="576064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/>
              <a:t>GNERC</a:t>
            </a:r>
            <a:endParaRPr lang="de-DE" sz="1600" dirty="0"/>
          </a:p>
        </p:txBody>
      </p:sp>
      <p:sp>
        <p:nvSpPr>
          <p:cNvPr id="14" name="Rechteck 13"/>
          <p:cNvSpPr/>
          <p:nvPr/>
        </p:nvSpPr>
        <p:spPr>
          <a:xfrm>
            <a:off x="6981713" y="1522094"/>
            <a:ext cx="2646381" cy="576064"/>
          </a:xfrm>
          <a:prstGeom prst="rect">
            <a:avLst/>
          </a:prstGeom>
          <a:solidFill>
            <a:srgbClr val="3333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კონსულტანტი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2750472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845</Words>
  <Application>Microsoft Office PowerPoint</Application>
  <PresentationFormat>Widescreen</PresentationFormat>
  <Paragraphs>215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Courier New</vt:lpstr>
      <vt:lpstr>Sylfaen</vt:lpstr>
      <vt:lpstr>Times New Roman</vt:lpstr>
      <vt:lpstr>Wingdings</vt:lpstr>
      <vt:lpstr>Office Theme</vt:lpstr>
      <vt:lpstr>  სემეკის შესაძლებლობების განვითარება ტარიფების კვლევა</vt:lpstr>
      <vt:lpstr>განრიგი</vt:lpstr>
      <vt:lpstr> ტარიფის რეგულირების არსი</vt:lpstr>
      <vt:lpstr> ტარიფის სტრუქტურა</vt:lpstr>
      <vt:lpstr> ტარიფების და ფასების მიმოხილვა</vt:lpstr>
      <vt:lpstr>  ავსტრიის ფასები წყალზე</vt:lpstr>
      <vt:lpstr> ორ-ნაწილიანი ტარიფი: დადებითი &amp; უარყოფითი მხარეები </vt:lpstr>
      <vt:lpstr>  კომენტარები გამოყენებულ მეთოდოლოგიაზე: საკითხები</vt:lpstr>
      <vt:lpstr> WACC შედარება</vt:lpstr>
      <vt:lpstr> WACC branchmark</vt:lpstr>
      <vt:lpstr>  OPEX</vt:lpstr>
      <vt:lpstr>  ცვეთა</vt:lpstr>
      <vt:lpstr>  CAPEX, ინვესტიცია &amp; RAB</vt:lpstr>
      <vt:lpstr>  შემოსავლების კონტროლის პერიოდი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Meindl, Heinrich | decon.de</dc:creator>
  <cp:lastModifiedBy>Kvintradze Ekaterine</cp:lastModifiedBy>
  <cp:revision>185</cp:revision>
  <dcterms:created xsi:type="dcterms:W3CDTF">2016-07-18T13:06:07Z</dcterms:created>
  <dcterms:modified xsi:type="dcterms:W3CDTF">2017-03-20T14:38:12Z</dcterms:modified>
</cp:coreProperties>
</file>