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12" r:id="rId2"/>
    <p:sldId id="259" r:id="rId3"/>
    <p:sldId id="260" r:id="rId4"/>
    <p:sldId id="269" r:id="rId5"/>
    <p:sldId id="271" r:id="rId6"/>
    <p:sldId id="276" r:id="rId7"/>
    <p:sldId id="282" r:id="rId8"/>
    <p:sldId id="306" r:id="rId9"/>
    <p:sldId id="277" r:id="rId10"/>
    <p:sldId id="307" r:id="rId11"/>
    <p:sldId id="308" r:id="rId12"/>
    <p:sldId id="309" r:id="rId13"/>
    <p:sldId id="310" r:id="rId14"/>
    <p:sldId id="31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93D5588-926D-4297-A31A-A3512C74B328}">
          <p14:sldIdLst>
            <p14:sldId id="312"/>
          </p14:sldIdLst>
        </p14:section>
        <p14:section name="Section 1 -Introduction" id="{F1F03EB3-48C7-4E5D-9273-2AFE99E91E0B}">
          <p14:sldIdLst>
            <p14:sldId id="259"/>
            <p14:sldId id="260"/>
            <p14:sldId id="269"/>
            <p14:sldId id="271"/>
            <p14:sldId id="276"/>
            <p14:sldId id="282"/>
            <p14:sldId id="306"/>
            <p14:sldId id="277"/>
            <p14:sldId id="307"/>
            <p14:sldId id="308"/>
            <p14:sldId id="309"/>
            <p14:sldId id="310"/>
            <p14:sldId id="31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vintradze Ekaterine" initials="KE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6238" autoAdjust="0"/>
  </p:normalViewPr>
  <p:slideViewPr>
    <p:cSldViewPr snapToGrid="0" showGuides="1">
      <p:cViewPr varScale="1">
        <p:scale>
          <a:sx n="120" d="100"/>
          <a:sy n="120" d="100"/>
        </p:scale>
        <p:origin x="114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87E668-C386-45F8-BCF1-1CCC8EDF7DB4}" type="datetimeFigureOut">
              <a:rPr lang="en-GB" smtClean="0"/>
              <a:pPr/>
              <a:t>20/03/2017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0AB708-CD79-432F-8B76-0DDE0559CB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307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70C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&lt;Title&gt;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MVV </a:t>
            </a:r>
            <a:r>
              <a:rPr lang="en-GB" dirty="0" err="1"/>
              <a:t>decon</a:t>
            </a:r>
            <a:r>
              <a:rPr lang="en-GB" dirty="0"/>
              <a:t> – Grant Thornton </a:t>
            </a:r>
            <a:br>
              <a:rPr lang="en-GB" dirty="0"/>
            </a:br>
            <a:fld id="{03F70C65-63F8-44E2-A512-D682B98372C4}" type="datetimeFigureOut">
              <a:rPr lang="en-GB" smtClean="0"/>
              <a:pPr/>
              <a:t>20/03/2017</a:t>
            </a:fld>
            <a:r>
              <a:rPr lang="en-GB" dirty="0"/>
              <a:t> - </a:t>
            </a:r>
            <a:fld id="{4437730B-62A4-4672-995C-D589F7EF1AC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5354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MVV </a:t>
            </a:r>
            <a:r>
              <a:rPr lang="en-GB" dirty="0" err="1"/>
              <a:t>decon</a:t>
            </a:r>
            <a:r>
              <a:rPr lang="en-GB" dirty="0"/>
              <a:t> – Grant Thornton </a:t>
            </a:r>
            <a:br>
              <a:rPr lang="en-GB" dirty="0"/>
            </a:br>
            <a:fld id="{03F70C65-63F8-44E2-A512-D682B98372C4}" type="datetimeFigureOut">
              <a:rPr lang="en-GB" smtClean="0"/>
              <a:pPr/>
              <a:t>20/03/2017</a:t>
            </a:fld>
            <a:r>
              <a:rPr lang="en-GB" dirty="0"/>
              <a:t> - </a:t>
            </a:r>
            <a:fld id="{4437730B-62A4-4672-995C-D589F7EF1AC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4289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MVV </a:t>
            </a:r>
            <a:r>
              <a:rPr lang="en-GB" dirty="0" err="1"/>
              <a:t>decon</a:t>
            </a:r>
            <a:r>
              <a:rPr lang="en-GB" dirty="0"/>
              <a:t> – Grant Thornton </a:t>
            </a:r>
            <a:br>
              <a:rPr lang="en-GB" dirty="0"/>
            </a:br>
            <a:fld id="{03F70C65-63F8-44E2-A512-D682B98372C4}" type="datetimeFigureOut">
              <a:rPr lang="en-GB" smtClean="0"/>
              <a:pPr/>
              <a:t>20/03/2017</a:t>
            </a:fld>
            <a:r>
              <a:rPr lang="en-GB" dirty="0"/>
              <a:t> - </a:t>
            </a:r>
            <a:fld id="{4437730B-62A4-4672-995C-D589F7EF1AC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7934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Wingdings" panose="05000000000000000000" pitchFamily="2" charset="2"/>
              <a:buChar char="q"/>
              <a:defRPr>
                <a:solidFill>
                  <a:srgbClr val="002060"/>
                </a:solidFill>
              </a:defRPr>
            </a:lvl1pPr>
            <a:lvl2pPr marL="685800" indent="-228600">
              <a:buFont typeface="Wingdings" panose="05000000000000000000" pitchFamily="2" charset="2"/>
              <a:buChar char="Ø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5pPr marL="2057400" indent="-228600"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MVV </a:t>
            </a:r>
            <a:r>
              <a:rPr lang="en-GB" dirty="0" err="1"/>
              <a:t>decon</a:t>
            </a:r>
            <a:r>
              <a:rPr lang="en-GB" dirty="0"/>
              <a:t> – Grant Thornton </a:t>
            </a:r>
            <a:br>
              <a:rPr lang="en-GB" dirty="0"/>
            </a:br>
            <a:fld id="{03F70C65-63F8-44E2-A512-D682B98372C4}" type="datetimeFigureOut">
              <a:rPr lang="en-GB" smtClean="0"/>
              <a:pPr/>
              <a:t>20/03/2017</a:t>
            </a:fld>
            <a:r>
              <a:rPr lang="en-GB" dirty="0"/>
              <a:t> - </a:t>
            </a:r>
            <a:fld id="{4437730B-62A4-4672-995C-D589F7EF1AC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2856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MVV </a:t>
            </a:r>
            <a:r>
              <a:rPr lang="en-GB" dirty="0" err="1"/>
              <a:t>decon</a:t>
            </a:r>
            <a:r>
              <a:rPr lang="en-GB" dirty="0"/>
              <a:t> – Grant Thornton </a:t>
            </a:r>
            <a:br>
              <a:rPr lang="en-GB" dirty="0"/>
            </a:br>
            <a:fld id="{03F70C65-63F8-44E2-A512-D682B98372C4}" type="datetimeFigureOut">
              <a:rPr lang="en-GB" smtClean="0"/>
              <a:pPr/>
              <a:t>20/03/2017</a:t>
            </a:fld>
            <a:r>
              <a:rPr lang="en-GB" dirty="0"/>
              <a:t> - </a:t>
            </a:r>
            <a:fld id="{4437730B-62A4-4672-995C-D589F7EF1AC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8547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MVV </a:t>
            </a:r>
            <a:r>
              <a:rPr lang="en-GB" dirty="0" err="1"/>
              <a:t>decon</a:t>
            </a:r>
            <a:r>
              <a:rPr lang="en-GB" dirty="0"/>
              <a:t> – Grant Thornton </a:t>
            </a:r>
            <a:br>
              <a:rPr lang="en-GB" dirty="0"/>
            </a:br>
            <a:fld id="{03F70C65-63F8-44E2-A512-D682B98372C4}" type="datetimeFigureOut">
              <a:rPr lang="en-GB" smtClean="0"/>
              <a:pPr/>
              <a:t>20/03/2017</a:t>
            </a:fld>
            <a:r>
              <a:rPr lang="en-GB" dirty="0"/>
              <a:t> - </a:t>
            </a:r>
            <a:fld id="{4437730B-62A4-4672-995C-D589F7EF1AC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419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MVV </a:t>
            </a:r>
            <a:r>
              <a:rPr lang="en-GB" dirty="0" err="1"/>
              <a:t>decon</a:t>
            </a:r>
            <a:r>
              <a:rPr lang="en-GB" dirty="0"/>
              <a:t> – Grant Thornton </a:t>
            </a:r>
            <a:br>
              <a:rPr lang="en-GB" dirty="0"/>
            </a:br>
            <a:fld id="{03F70C65-63F8-44E2-A512-D682B98372C4}" type="datetimeFigureOut">
              <a:rPr lang="en-GB" smtClean="0"/>
              <a:pPr/>
              <a:t>20/03/2017</a:t>
            </a:fld>
            <a:r>
              <a:rPr lang="en-GB" dirty="0"/>
              <a:t> - </a:t>
            </a:r>
            <a:fld id="{4437730B-62A4-4672-995C-D589F7EF1AC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964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MVV </a:t>
            </a:r>
            <a:r>
              <a:rPr lang="en-GB" dirty="0" err="1"/>
              <a:t>decon</a:t>
            </a:r>
            <a:r>
              <a:rPr lang="en-GB" dirty="0"/>
              <a:t> – Grant Thornton </a:t>
            </a:r>
            <a:br>
              <a:rPr lang="en-GB" dirty="0"/>
            </a:br>
            <a:fld id="{03F70C65-63F8-44E2-A512-D682B98372C4}" type="datetimeFigureOut">
              <a:rPr lang="en-GB" smtClean="0"/>
              <a:pPr/>
              <a:t>20/03/2017</a:t>
            </a:fld>
            <a:r>
              <a:rPr lang="en-GB" dirty="0"/>
              <a:t> - </a:t>
            </a:r>
            <a:fld id="{4437730B-62A4-4672-995C-D589F7EF1AC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4129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MVV </a:t>
            </a:r>
            <a:r>
              <a:rPr lang="en-GB" dirty="0" err="1"/>
              <a:t>decon</a:t>
            </a:r>
            <a:r>
              <a:rPr lang="en-GB" dirty="0"/>
              <a:t> – Grant Thornton </a:t>
            </a:r>
            <a:br>
              <a:rPr lang="en-GB" dirty="0"/>
            </a:br>
            <a:fld id="{03F70C65-63F8-44E2-A512-D682B98372C4}" type="datetimeFigureOut">
              <a:rPr lang="en-GB" smtClean="0"/>
              <a:pPr/>
              <a:t>20/03/2017</a:t>
            </a:fld>
            <a:r>
              <a:rPr lang="en-GB" dirty="0"/>
              <a:t> - </a:t>
            </a:r>
            <a:fld id="{4437730B-62A4-4672-995C-D589F7EF1AC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4760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MVV </a:t>
            </a:r>
            <a:r>
              <a:rPr lang="en-GB" dirty="0" err="1"/>
              <a:t>decon</a:t>
            </a:r>
            <a:r>
              <a:rPr lang="en-GB" dirty="0"/>
              <a:t> – Grant Thornton </a:t>
            </a:r>
            <a:br>
              <a:rPr lang="en-GB" dirty="0"/>
            </a:br>
            <a:fld id="{03F70C65-63F8-44E2-A512-D682B98372C4}" type="datetimeFigureOut">
              <a:rPr lang="en-GB" smtClean="0"/>
              <a:pPr/>
              <a:t>20/03/2017</a:t>
            </a:fld>
            <a:r>
              <a:rPr lang="en-GB" dirty="0"/>
              <a:t> - </a:t>
            </a:r>
            <a:fld id="{4437730B-62A4-4672-995C-D589F7EF1AC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5968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MVV </a:t>
            </a:r>
            <a:r>
              <a:rPr lang="en-GB" dirty="0" err="1"/>
              <a:t>decon</a:t>
            </a:r>
            <a:r>
              <a:rPr lang="en-GB" dirty="0"/>
              <a:t> – Grant Thornton </a:t>
            </a:r>
            <a:br>
              <a:rPr lang="en-GB" dirty="0"/>
            </a:br>
            <a:fld id="{03F70C65-63F8-44E2-A512-D682B98372C4}" type="datetimeFigureOut">
              <a:rPr lang="en-GB" smtClean="0"/>
              <a:pPr/>
              <a:t>20/03/2017</a:t>
            </a:fld>
            <a:r>
              <a:rPr lang="en-GB" dirty="0"/>
              <a:t> - </a:t>
            </a:r>
            <a:fld id="{4437730B-62A4-4672-995C-D589F7EF1AC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0442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121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MRDIG/USIIP/P1/QCBS/01-2015 - GNERC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5904" y="6356350"/>
            <a:ext cx="29778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MVV </a:t>
            </a:r>
            <a:r>
              <a:rPr lang="en-GB" dirty="0" err="1"/>
              <a:t>decon</a:t>
            </a:r>
            <a:r>
              <a:rPr lang="en-GB" dirty="0"/>
              <a:t> – Grant Thornton </a:t>
            </a:r>
            <a:br>
              <a:rPr lang="en-GB" dirty="0"/>
            </a:br>
            <a:fld id="{03F70C65-63F8-44E2-A512-D682B98372C4}" type="datetimeFigureOut">
              <a:rPr lang="en-GB" smtClean="0"/>
              <a:pPr/>
              <a:t>20/03/2017</a:t>
            </a:fld>
            <a:r>
              <a:rPr lang="en-GB" dirty="0"/>
              <a:t> - </a:t>
            </a:r>
            <a:fld id="{4437730B-62A4-4672-995C-D589F7EF1AC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9269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70C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57080"/>
            <a:ext cx="9144000" cy="2510119"/>
          </a:xfrm>
        </p:spPr>
        <p:txBody>
          <a:bodyPr>
            <a:normAutofit fontScale="90000"/>
          </a:bodyPr>
          <a:lstStyle/>
          <a:p>
            <a:r>
              <a:rPr lang="en-GB" sz="3000" dirty="0"/>
              <a:t>Capacity Building of </a:t>
            </a:r>
            <a:r>
              <a:rPr lang="en-GB" sz="3000" dirty="0" smtClean="0"/>
              <a:t>GNERC</a:t>
            </a:r>
            <a:br>
              <a:rPr lang="en-GB" sz="3000" dirty="0" smtClean="0"/>
            </a:br>
            <a:r>
              <a:rPr lang="en-US" sz="3000" dirty="0" smtClean="0"/>
              <a:t>Progress Report #1 </a:t>
            </a:r>
            <a:r>
              <a:rPr lang="en-GB" sz="3000" dirty="0" smtClean="0"/>
              <a:t>Water </a:t>
            </a:r>
            <a:r>
              <a:rPr lang="en-GB" sz="3000" dirty="0" smtClean="0"/>
              <a:t>Losses</a:t>
            </a:r>
            <a:r>
              <a:rPr lang="ka-GE" sz="3000" smtClean="0"/>
              <a:t/>
            </a:r>
            <a:br>
              <a:rPr lang="ka-GE" sz="3000" smtClean="0"/>
            </a:br>
            <a:r>
              <a:rPr lang="ka-GE" sz="3000" dirty="0" smtClean="0"/>
              <a:t/>
            </a:r>
            <a:br>
              <a:rPr lang="ka-GE" sz="3000" dirty="0" smtClean="0"/>
            </a:br>
            <a:r>
              <a:rPr lang="ka-GE" sz="3000" dirty="0" smtClean="0"/>
              <a:t>სემეკის შესაძლებლობების განვითარება</a:t>
            </a:r>
            <a:br>
              <a:rPr lang="ka-GE" sz="3000" dirty="0" smtClean="0"/>
            </a:br>
            <a:r>
              <a:rPr lang="ka-GE" sz="3000" dirty="0" smtClean="0"/>
              <a:t>ანგარიში მიმდინარეობის შესახებ #1, </a:t>
            </a:r>
            <a:r>
              <a:rPr lang="ka-GE" sz="3000" smtClean="0"/>
              <a:t>წყლის დანაკარგები</a:t>
            </a:r>
            <a:endParaRPr lang="en-GB" sz="3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751294"/>
            <a:ext cx="9144000" cy="1093694"/>
          </a:xfrm>
        </p:spPr>
        <p:txBody>
          <a:bodyPr/>
          <a:lstStyle/>
          <a:p>
            <a:r>
              <a:rPr lang="ka-GE" dirty="0" smtClean="0">
                <a:solidFill>
                  <a:schemeClr val="bg1">
                    <a:lumMod val="50000"/>
                  </a:schemeClr>
                </a:solidFill>
              </a:rPr>
              <a:t>თბილისი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ka-GE" dirty="0" smtClean="0">
                <a:solidFill>
                  <a:schemeClr val="bg1">
                    <a:lumMod val="50000"/>
                  </a:schemeClr>
                </a:solidFill>
              </a:rPr>
              <a:t>2016 წლის 9 დეკემბერი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49256" y="6356350"/>
            <a:ext cx="1304544" cy="365125"/>
          </a:xfrm>
        </p:spPr>
        <p:txBody>
          <a:bodyPr/>
          <a:lstStyle/>
          <a:p>
            <a:r>
              <a:rPr lang="en-GB" dirty="0"/>
              <a:t/>
            </a:r>
            <a:br>
              <a:rPr lang="en-GB" dirty="0"/>
            </a:br>
            <a:fld id="{462B70E3-9BAC-488D-B586-002FACCD59B1}" type="datetime1">
              <a:rPr lang="en-GB" smtClean="0"/>
              <a:pPr/>
              <a:t>20/03/2017</a:t>
            </a:fld>
            <a:r>
              <a:rPr lang="en-GB" dirty="0"/>
              <a:t> - </a:t>
            </a:r>
            <a:fld id="{4437730B-62A4-4672-995C-D589F7EF1ACE}" type="slidenum">
              <a:rPr lang="en-GB" smtClean="0"/>
              <a:pPr/>
              <a:t>1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6608" y="360297"/>
            <a:ext cx="1109568" cy="76206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807464" y="408748"/>
            <a:ext cx="3925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საქართველოს რეგიონული განვითარებისა და ინფრასტრუქტურის სამინისტრო</a:t>
            </a:r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78137" y="6347841"/>
            <a:ext cx="642775" cy="34817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028085" y="6290929"/>
            <a:ext cx="1158331" cy="40508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936223" y="443321"/>
            <a:ext cx="704089" cy="70408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992160" y="464504"/>
            <a:ext cx="3925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a-GE" dirty="0"/>
              <a:t>საქართველოს ენერგეტიკისა და წყალმომარაგების მარეგულირებელი ეროვნული კომისია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317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MRDIG/USIIP/P1/QCBS/01-2015 - GNERC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Title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MVV decon – Grant Thornton </a:t>
            </a:r>
            <a:br>
              <a:rPr lang="en-GB" smtClean="0"/>
            </a:br>
            <a:fld id="{B8E203C0-80BF-4D14-9CBE-B769EB87692B}" type="datetime1">
              <a:rPr lang="en-GB" smtClean="0"/>
              <a:pPr/>
              <a:t>20/03/2017</a:t>
            </a:fld>
            <a:r>
              <a:rPr lang="en-GB" smtClean="0"/>
              <a:t> - </a:t>
            </a:r>
            <a:fld id="{4437730B-62A4-4672-995C-D589F7EF1ACE}" type="slidenum">
              <a:rPr lang="en-GB" smtClean="0"/>
              <a:pPr/>
              <a:t>10</a:t>
            </a:fld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900157" y="1285041"/>
            <a:ext cx="10515600" cy="1009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838200" y="251961"/>
            <a:ext cx="5081586" cy="976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400" dirty="0" smtClean="0"/>
              <a:t>ინფრასტრუქტურიდან ჟონვის ინდექსი </a:t>
            </a:r>
            <a:r>
              <a:rPr lang="en-US" sz="2400" dirty="0" smtClean="0"/>
              <a:t>ILI</a:t>
            </a:r>
            <a:r>
              <a:rPr lang="ka-GE" sz="2400" dirty="0" smtClean="0"/>
              <a:t>                                                </a:t>
            </a:r>
            <a:endParaRPr lang="en-GB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272214" y="130914"/>
            <a:ext cx="5081586" cy="976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/>
              <a:t>Infrastructure Leakage Index ILI</a:t>
            </a:r>
            <a:endParaRPr lang="en-GB" sz="2400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6096000" y="1535469"/>
            <a:ext cx="5460273" cy="4121847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n-US" b="1" dirty="0" smtClean="0"/>
              <a:t>    </a:t>
            </a:r>
            <a:r>
              <a:rPr lang="en-US" sz="2900" b="1" dirty="0" smtClean="0"/>
              <a:t>CARL</a:t>
            </a:r>
            <a:endParaRPr lang="en-US" sz="2900" b="1" dirty="0"/>
          </a:p>
          <a:p>
            <a:pPr>
              <a:lnSpc>
                <a:spcPct val="170000"/>
              </a:lnSpc>
              <a:buNone/>
            </a:pPr>
            <a:r>
              <a:rPr lang="en-US" sz="2900" b="1" dirty="0" smtClean="0"/>
              <a:t>    Option </a:t>
            </a:r>
            <a:r>
              <a:rPr lang="en-US" sz="2900" b="1" dirty="0"/>
              <a:t>1,</a:t>
            </a:r>
            <a:r>
              <a:rPr lang="en-US" sz="2900" dirty="0"/>
              <a:t> losses correspond to ≈ 70% of total official system input of ≈ 520M m</a:t>
            </a:r>
            <a:r>
              <a:rPr lang="en-US" sz="2900" baseline="30000" dirty="0"/>
              <a:t>3</a:t>
            </a:r>
            <a:r>
              <a:rPr lang="en-US" sz="2900" dirty="0"/>
              <a:t>per year</a:t>
            </a:r>
          </a:p>
          <a:p>
            <a:pPr>
              <a:lnSpc>
                <a:spcPct val="170000"/>
              </a:lnSpc>
              <a:buNone/>
            </a:pPr>
            <a:r>
              <a:rPr lang="en-US" sz="2900" dirty="0" smtClean="0"/>
              <a:t>     CARL </a:t>
            </a:r>
            <a:r>
              <a:rPr lang="en-US" sz="2900" dirty="0"/>
              <a:t>(1) ≈ 365M m</a:t>
            </a:r>
            <a:r>
              <a:rPr lang="en-US" sz="2900" baseline="30000" dirty="0"/>
              <a:t>3</a:t>
            </a:r>
            <a:r>
              <a:rPr lang="en-US" sz="2900" dirty="0"/>
              <a:t>per year</a:t>
            </a:r>
          </a:p>
          <a:p>
            <a:pPr>
              <a:lnSpc>
                <a:spcPct val="170000"/>
              </a:lnSpc>
              <a:buNone/>
            </a:pPr>
            <a:r>
              <a:rPr lang="en-US" sz="2900" dirty="0"/>
              <a:t>	corresponding to ≈ 10,000 </a:t>
            </a:r>
            <a:r>
              <a:rPr lang="en-US" sz="2900" dirty="0" smtClean="0"/>
              <a:t>l/service connection/day</a:t>
            </a:r>
            <a:endParaRPr lang="en-US" sz="2900" dirty="0"/>
          </a:p>
          <a:p>
            <a:pPr>
              <a:lnSpc>
                <a:spcPct val="170000"/>
              </a:lnSpc>
              <a:buNone/>
            </a:pPr>
            <a:r>
              <a:rPr lang="en-US" sz="2900" b="1" dirty="0" smtClean="0"/>
              <a:t>   </a:t>
            </a:r>
          </a:p>
          <a:p>
            <a:pPr>
              <a:lnSpc>
                <a:spcPct val="170000"/>
              </a:lnSpc>
              <a:buNone/>
            </a:pPr>
            <a:r>
              <a:rPr lang="en-US" sz="2900" b="1" dirty="0" smtClean="0"/>
              <a:t>    Option </a:t>
            </a:r>
            <a:r>
              <a:rPr lang="en-US" sz="2900" b="1" dirty="0"/>
              <a:t>2</a:t>
            </a:r>
            <a:r>
              <a:rPr lang="en-US" sz="2900" dirty="0"/>
              <a:t>, losses correspond to 450M m</a:t>
            </a:r>
            <a:r>
              <a:rPr lang="en-US" sz="2900" baseline="30000" dirty="0"/>
              <a:t>3 </a:t>
            </a:r>
            <a:r>
              <a:rPr lang="en-US" sz="2900" dirty="0"/>
              <a:t>per year	</a:t>
            </a:r>
            <a:endParaRPr lang="en-US" sz="2900" dirty="0" smtClean="0"/>
          </a:p>
          <a:p>
            <a:pPr>
              <a:lnSpc>
                <a:spcPct val="170000"/>
              </a:lnSpc>
              <a:buNone/>
            </a:pPr>
            <a:r>
              <a:rPr lang="en-US" sz="2900" dirty="0"/>
              <a:t> </a:t>
            </a:r>
            <a:r>
              <a:rPr lang="en-US" sz="2900" dirty="0" smtClean="0"/>
              <a:t>   CARL </a:t>
            </a:r>
            <a:r>
              <a:rPr lang="en-US" sz="2900" dirty="0"/>
              <a:t>(2) ≈ 450M m</a:t>
            </a:r>
            <a:r>
              <a:rPr lang="en-US" sz="2900" baseline="30000" dirty="0"/>
              <a:t>3</a:t>
            </a:r>
            <a:r>
              <a:rPr lang="en-US" sz="2900" dirty="0"/>
              <a:t>per year</a:t>
            </a:r>
          </a:p>
          <a:p>
            <a:pPr>
              <a:lnSpc>
                <a:spcPct val="170000"/>
              </a:lnSpc>
              <a:buNone/>
            </a:pPr>
            <a:r>
              <a:rPr lang="en-US" sz="2900" dirty="0"/>
              <a:t>	corresponding to ≈ 12,330 </a:t>
            </a:r>
            <a:r>
              <a:rPr lang="en-US" sz="2900" dirty="0" smtClean="0"/>
              <a:t>l/service </a:t>
            </a:r>
            <a:r>
              <a:rPr lang="en-US" sz="2900" dirty="0"/>
              <a:t>connection/day</a:t>
            </a:r>
          </a:p>
          <a:p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447944" cy="453568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1600" b="1" dirty="0" smtClean="0"/>
              <a:t>    CARL</a:t>
            </a:r>
            <a:endParaRPr lang="en-US" sz="1600" b="1" dirty="0"/>
          </a:p>
          <a:p>
            <a:pPr>
              <a:lnSpc>
                <a:spcPct val="150000"/>
              </a:lnSpc>
              <a:buNone/>
            </a:pPr>
            <a:r>
              <a:rPr lang="en-US" sz="1600" b="1" dirty="0" smtClean="0"/>
              <a:t>    </a:t>
            </a:r>
            <a:r>
              <a:rPr lang="ka-GE" sz="1600" b="1" dirty="0" smtClean="0"/>
              <a:t>ვარიანტი </a:t>
            </a:r>
            <a:r>
              <a:rPr lang="en-US" sz="1600" b="1" dirty="0" smtClean="0"/>
              <a:t>1</a:t>
            </a:r>
            <a:r>
              <a:rPr lang="en-US" sz="1600" b="1" dirty="0"/>
              <a:t>,</a:t>
            </a:r>
            <a:r>
              <a:rPr lang="en-US" sz="1600" dirty="0"/>
              <a:t> </a:t>
            </a:r>
            <a:r>
              <a:rPr lang="ka-GE" sz="1600" dirty="0" smtClean="0"/>
              <a:t>დანაკარგები </a:t>
            </a:r>
            <a:r>
              <a:rPr lang="en-US" sz="1600" dirty="0" smtClean="0"/>
              <a:t>≈ </a:t>
            </a:r>
            <a:r>
              <a:rPr lang="en-US" sz="1600" dirty="0"/>
              <a:t>70% </a:t>
            </a:r>
            <a:r>
              <a:rPr lang="ka-GE" sz="1600" dirty="0" smtClean="0"/>
              <a:t>ჯამური ოფიციალური </a:t>
            </a:r>
            <a:r>
              <a:rPr lang="ka-GE" sz="1600" dirty="0" err="1" smtClean="0"/>
              <a:t>წყალმიღების</a:t>
            </a:r>
            <a:r>
              <a:rPr lang="ka-GE" sz="1600" dirty="0" smtClean="0"/>
              <a:t> </a:t>
            </a:r>
            <a:r>
              <a:rPr lang="en-US" sz="1600" dirty="0" smtClean="0"/>
              <a:t>≈ </a:t>
            </a:r>
            <a:r>
              <a:rPr lang="en-US" sz="1600" dirty="0"/>
              <a:t>520M </a:t>
            </a:r>
            <a:r>
              <a:rPr lang="ka-GE" sz="1600" dirty="0" smtClean="0"/>
              <a:t>მ</a:t>
            </a:r>
            <a:r>
              <a:rPr lang="en-US" sz="1600" baseline="30000" dirty="0" smtClean="0"/>
              <a:t>3</a:t>
            </a:r>
            <a:r>
              <a:rPr lang="ka-GE" sz="1600" dirty="0"/>
              <a:t> </a:t>
            </a:r>
            <a:r>
              <a:rPr lang="ka-GE" sz="1600" dirty="0" smtClean="0"/>
              <a:t>წლ.</a:t>
            </a:r>
            <a:endParaRPr lang="en-US" sz="1600" dirty="0"/>
          </a:p>
          <a:p>
            <a:pPr>
              <a:lnSpc>
                <a:spcPct val="150000"/>
              </a:lnSpc>
              <a:buNone/>
            </a:pPr>
            <a:r>
              <a:rPr lang="en-US" sz="1600" dirty="0" smtClean="0"/>
              <a:t>     CARL </a:t>
            </a:r>
            <a:r>
              <a:rPr lang="en-US" sz="1600" dirty="0"/>
              <a:t>(1) ≈ 365M </a:t>
            </a:r>
            <a:r>
              <a:rPr lang="ka-GE" sz="1600" dirty="0" smtClean="0"/>
              <a:t>მ</a:t>
            </a:r>
            <a:r>
              <a:rPr lang="en-US" sz="1600" baseline="30000" dirty="0" smtClean="0"/>
              <a:t>3</a:t>
            </a:r>
            <a:r>
              <a:rPr lang="ka-GE" sz="1600" dirty="0" smtClean="0"/>
              <a:t>წლ</a:t>
            </a:r>
            <a:endParaRPr lang="en-US" sz="1600" dirty="0"/>
          </a:p>
          <a:p>
            <a:pPr>
              <a:lnSpc>
                <a:spcPct val="150000"/>
              </a:lnSpc>
              <a:buNone/>
            </a:pPr>
            <a:r>
              <a:rPr lang="en-US" sz="1600" dirty="0"/>
              <a:t>	</a:t>
            </a:r>
            <a:r>
              <a:rPr lang="ka-GE" sz="1600" dirty="0" smtClean="0"/>
              <a:t>რაც </a:t>
            </a:r>
            <a:r>
              <a:rPr lang="en-US" sz="1600" dirty="0" smtClean="0"/>
              <a:t>≈ </a:t>
            </a:r>
            <a:r>
              <a:rPr lang="en-US" sz="1600" dirty="0"/>
              <a:t>10,000 </a:t>
            </a:r>
            <a:r>
              <a:rPr lang="ka-GE" sz="1600" dirty="0"/>
              <a:t>ლ</a:t>
            </a:r>
            <a:r>
              <a:rPr lang="en-US" sz="1600" dirty="0" smtClean="0"/>
              <a:t>/</a:t>
            </a:r>
            <a:r>
              <a:rPr lang="ka-GE" sz="1600" dirty="0" smtClean="0"/>
              <a:t>მიერთება</a:t>
            </a:r>
            <a:r>
              <a:rPr lang="en-US" sz="1600" dirty="0" smtClean="0"/>
              <a:t>/</a:t>
            </a:r>
            <a:r>
              <a:rPr lang="ka-GE" sz="1600" dirty="0" smtClean="0"/>
              <a:t>დღე</a:t>
            </a:r>
            <a:endParaRPr lang="en-US" sz="1600" dirty="0"/>
          </a:p>
          <a:p>
            <a:pPr>
              <a:lnSpc>
                <a:spcPct val="150000"/>
              </a:lnSpc>
              <a:buNone/>
            </a:pPr>
            <a:r>
              <a:rPr lang="en-US" sz="1600" b="1" dirty="0" smtClean="0"/>
              <a:t>    </a:t>
            </a:r>
            <a:r>
              <a:rPr lang="ka-GE" sz="1600" b="1" dirty="0" smtClean="0"/>
              <a:t>ვარიანტი </a:t>
            </a:r>
            <a:r>
              <a:rPr lang="en-US" sz="1600" b="1" dirty="0" smtClean="0"/>
              <a:t>2</a:t>
            </a:r>
            <a:r>
              <a:rPr lang="en-US" sz="1600" dirty="0"/>
              <a:t>, </a:t>
            </a:r>
            <a:r>
              <a:rPr lang="ka-GE" sz="1600" dirty="0" smtClean="0"/>
              <a:t>დანაკარგები </a:t>
            </a:r>
            <a:r>
              <a:rPr lang="en-US" sz="1600" dirty="0"/>
              <a:t>≈</a:t>
            </a:r>
            <a:r>
              <a:rPr lang="ka-GE" sz="1600" dirty="0" smtClean="0"/>
              <a:t> </a:t>
            </a:r>
            <a:r>
              <a:rPr lang="en-US" sz="1600" dirty="0" smtClean="0"/>
              <a:t>450M </a:t>
            </a:r>
            <a:r>
              <a:rPr lang="ka-GE" sz="1600" dirty="0"/>
              <a:t>მ</a:t>
            </a:r>
            <a:r>
              <a:rPr lang="en-US" sz="1600" baseline="30000" dirty="0" smtClean="0"/>
              <a:t>3 </a:t>
            </a:r>
            <a:r>
              <a:rPr lang="ka-GE" sz="1600" dirty="0" smtClean="0"/>
              <a:t>წლ</a:t>
            </a:r>
            <a:r>
              <a:rPr lang="en-US" sz="1600" dirty="0"/>
              <a:t>	</a:t>
            </a:r>
            <a:endParaRPr lang="en-US" sz="1600" dirty="0" smtClean="0"/>
          </a:p>
          <a:p>
            <a:pPr>
              <a:lnSpc>
                <a:spcPct val="150000"/>
              </a:lnSpc>
              <a:buNone/>
            </a:pPr>
            <a:r>
              <a:rPr lang="en-US" sz="1600" dirty="0"/>
              <a:t> </a:t>
            </a:r>
            <a:r>
              <a:rPr lang="en-US" sz="1600" dirty="0" smtClean="0"/>
              <a:t>   CARL </a:t>
            </a:r>
            <a:r>
              <a:rPr lang="en-US" sz="1600" dirty="0"/>
              <a:t>(2) ≈ 450M </a:t>
            </a:r>
            <a:r>
              <a:rPr lang="ka-GE" sz="1600" dirty="0" smtClean="0"/>
              <a:t>მ</a:t>
            </a:r>
            <a:r>
              <a:rPr lang="en-US" sz="1600" baseline="30000" dirty="0" smtClean="0"/>
              <a:t>3</a:t>
            </a:r>
            <a:r>
              <a:rPr lang="ka-GE" sz="1600" dirty="0"/>
              <a:t> </a:t>
            </a:r>
            <a:r>
              <a:rPr lang="ka-GE" sz="1600" dirty="0" smtClean="0"/>
              <a:t>წლ.</a:t>
            </a:r>
            <a:endParaRPr lang="en-US" sz="1600" dirty="0"/>
          </a:p>
          <a:p>
            <a:pPr>
              <a:lnSpc>
                <a:spcPct val="150000"/>
              </a:lnSpc>
              <a:buNone/>
            </a:pPr>
            <a:r>
              <a:rPr lang="en-US" sz="1600" dirty="0"/>
              <a:t>	</a:t>
            </a:r>
            <a:r>
              <a:rPr lang="ka-GE" sz="1600" dirty="0" smtClean="0"/>
              <a:t>რაც </a:t>
            </a:r>
            <a:r>
              <a:rPr lang="en-US" sz="1600" dirty="0" smtClean="0"/>
              <a:t>≈ </a:t>
            </a:r>
            <a:r>
              <a:rPr lang="en-US" sz="1600" dirty="0"/>
              <a:t>12,330 </a:t>
            </a:r>
            <a:r>
              <a:rPr lang="ka-GE" sz="1600" dirty="0"/>
              <a:t>ლ</a:t>
            </a:r>
            <a:r>
              <a:rPr lang="en-US" sz="1600" dirty="0" smtClean="0"/>
              <a:t>/</a:t>
            </a:r>
            <a:r>
              <a:rPr lang="ka-GE" sz="1600" dirty="0" smtClean="0"/>
              <a:t>მიერთება</a:t>
            </a:r>
            <a:r>
              <a:rPr lang="en-US" sz="1600" dirty="0" smtClean="0"/>
              <a:t>/</a:t>
            </a:r>
            <a:r>
              <a:rPr lang="ka-GE" sz="1600" dirty="0" smtClean="0"/>
              <a:t>დღე</a:t>
            </a:r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45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MRDIG/USIIP/P1/QCBS/01-2015 - GNERC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Title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MVV decon – Grant Thornton </a:t>
            </a:r>
            <a:br>
              <a:rPr lang="en-GB" smtClean="0"/>
            </a:br>
            <a:fld id="{B8E203C0-80BF-4D14-9CBE-B769EB87692B}" type="datetime1">
              <a:rPr lang="en-GB" smtClean="0"/>
              <a:pPr/>
              <a:t>20/03/2017</a:t>
            </a:fld>
            <a:r>
              <a:rPr lang="en-GB" smtClean="0"/>
              <a:t> - </a:t>
            </a:r>
            <a:fld id="{4437730B-62A4-4672-995C-D589F7EF1ACE}" type="slidenum">
              <a:rPr lang="en-GB" smtClean="0"/>
              <a:pPr/>
              <a:t>11</a:t>
            </a:fld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900157" y="1285041"/>
            <a:ext cx="10515600" cy="1009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838200" y="251961"/>
            <a:ext cx="5081586" cy="976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400" dirty="0" smtClean="0"/>
              <a:t>ინფრასტრუქტურიდან ჟონვის ინდექსი </a:t>
            </a:r>
            <a:r>
              <a:rPr lang="en-US" sz="2400" dirty="0" smtClean="0"/>
              <a:t>ILI</a:t>
            </a:r>
            <a:r>
              <a:rPr lang="ka-GE" sz="2400" dirty="0" smtClean="0"/>
              <a:t>                                                </a:t>
            </a:r>
            <a:endParaRPr lang="en-GB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272214" y="130914"/>
            <a:ext cx="5081586" cy="976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/>
              <a:t>Infrastructure Leakage Index ILI</a:t>
            </a:r>
            <a:endParaRPr lang="en-GB" sz="2400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6096000" y="1535469"/>
            <a:ext cx="5460273" cy="412184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1600" i="1" dirty="0" smtClean="0"/>
              <a:t>Estimated </a:t>
            </a:r>
            <a:r>
              <a:rPr lang="en-US" sz="1600" i="1" dirty="0"/>
              <a:t>ILI for Tbilisi Water Supply</a:t>
            </a:r>
          </a:p>
          <a:p>
            <a:pPr>
              <a:lnSpc>
                <a:spcPct val="150000"/>
              </a:lnSpc>
              <a:buNone/>
            </a:pPr>
            <a:r>
              <a:rPr lang="en-US" sz="1400" b="1" dirty="0"/>
              <a:t>Infrastructure Leakage Index (ILI) for Tbilisi </a:t>
            </a:r>
            <a:r>
              <a:rPr lang="en-US" sz="1400" b="1" dirty="0" smtClean="0"/>
              <a:t>Water</a:t>
            </a:r>
            <a:r>
              <a:rPr lang="ka-GE" sz="1400" b="1" dirty="0" smtClean="0"/>
              <a:t> </a:t>
            </a:r>
            <a:r>
              <a:rPr lang="en-US" sz="1400" b="1" dirty="0" smtClean="0"/>
              <a:t>Supply </a:t>
            </a:r>
            <a:r>
              <a:rPr lang="en-US" sz="1400" b="1" baseline="30000" dirty="0"/>
              <a:t>1)</a:t>
            </a:r>
            <a:r>
              <a:rPr lang="en-US" sz="1400" b="1" dirty="0"/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ka-GE" sz="1600" b="1" dirty="0" smtClean="0"/>
              <a:t>          </a:t>
            </a:r>
            <a:r>
              <a:rPr lang="en-US" sz="1600" b="1" dirty="0" smtClean="0"/>
              <a:t>ILI </a:t>
            </a:r>
            <a:r>
              <a:rPr lang="en-US" sz="1600" b="1" dirty="0"/>
              <a:t>= CARL (1) / UARL = 118 &gt;&gt; 16</a:t>
            </a:r>
            <a:endParaRPr lang="en-US" sz="1600" dirty="0"/>
          </a:p>
          <a:p>
            <a:pPr>
              <a:lnSpc>
                <a:spcPct val="150000"/>
              </a:lnSpc>
              <a:buNone/>
            </a:pPr>
            <a:r>
              <a:rPr lang="ka-GE" sz="1600" b="1" dirty="0" smtClean="0"/>
              <a:t>           </a:t>
            </a:r>
            <a:r>
              <a:rPr lang="en-US" sz="1600" b="1" dirty="0" smtClean="0"/>
              <a:t>ILI </a:t>
            </a:r>
            <a:r>
              <a:rPr lang="en-US" sz="1600" b="1" dirty="0"/>
              <a:t>= CARL (2) / UARL = 145 &gt;&gt; 16</a:t>
            </a:r>
            <a:endParaRPr lang="en-US" sz="1600" dirty="0"/>
          </a:p>
          <a:p>
            <a:pPr>
              <a:lnSpc>
                <a:spcPct val="150000"/>
              </a:lnSpc>
              <a:buNone/>
            </a:pPr>
            <a:r>
              <a:rPr lang="en-US" sz="1600" dirty="0"/>
              <a:t> </a:t>
            </a:r>
            <a:r>
              <a:rPr lang="en-US" sz="1600" baseline="30000" dirty="0"/>
              <a:t>1) </a:t>
            </a:r>
            <a:r>
              <a:rPr lang="en-US" sz="1600" dirty="0"/>
              <a:t>with an UARL of 85 liter/ service connection/ day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5066944" cy="453568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1600" b="1" dirty="0" smtClean="0"/>
              <a:t>    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900157" y="1602336"/>
            <a:ext cx="5638801" cy="2330865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2600" i="1" dirty="0" smtClean="0"/>
              <a:t>ILI </a:t>
            </a:r>
            <a:r>
              <a:rPr lang="ka-GE" sz="2600" i="1" dirty="0" smtClean="0"/>
              <a:t>თბილისის წყალმომარაგებისათვის</a:t>
            </a:r>
            <a:r>
              <a:rPr lang="ka-GE" sz="2600" i="1" dirty="0"/>
              <a:t> </a:t>
            </a:r>
            <a:r>
              <a:rPr lang="en-US" sz="2600" b="1" baseline="30000" dirty="0" smtClean="0"/>
              <a:t>1</a:t>
            </a:r>
            <a:r>
              <a:rPr lang="en-US" sz="2600" b="1" baseline="30000" dirty="0"/>
              <a:t>)</a:t>
            </a:r>
            <a:r>
              <a:rPr lang="en-US" sz="2600" b="1" dirty="0"/>
              <a:t> </a:t>
            </a:r>
            <a:endParaRPr lang="en-US" sz="2600" dirty="0"/>
          </a:p>
          <a:p>
            <a:pPr>
              <a:buNone/>
            </a:pPr>
            <a:r>
              <a:rPr lang="en-US" sz="2600" b="1" dirty="0"/>
              <a:t>            </a:t>
            </a:r>
            <a:r>
              <a:rPr lang="en-US" sz="2600" b="1" dirty="0" smtClean="0"/>
              <a:t>                </a:t>
            </a:r>
            <a:endParaRPr lang="en-US" sz="2600" dirty="0"/>
          </a:p>
          <a:p>
            <a:pPr>
              <a:buNone/>
            </a:pPr>
            <a:r>
              <a:rPr lang="en-US" sz="2600" b="1" dirty="0" smtClean="0"/>
              <a:t>          ILI </a:t>
            </a:r>
            <a:r>
              <a:rPr lang="en-US" sz="2600" b="1" dirty="0"/>
              <a:t>= CARL (1) / UARL = 118 &gt;&gt; 16</a:t>
            </a:r>
            <a:endParaRPr lang="en-US" sz="2600" dirty="0"/>
          </a:p>
          <a:p>
            <a:pPr>
              <a:buNone/>
            </a:pPr>
            <a:r>
              <a:rPr lang="en-US" sz="2600" b="1" dirty="0" smtClean="0"/>
              <a:t>                    </a:t>
            </a:r>
            <a:endParaRPr lang="en-US" sz="2600" dirty="0"/>
          </a:p>
          <a:p>
            <a:pPr>
              <a:buNone/>
            </a:pPr>
            <a:r>
              <a:rPr lang="en-US" sz="2600" b="1" dirty="0" smtClean="0"/>
              <a:t>          ILI </a:t>
            </a:r>
            <a:r>
              <a:rPr lang="en-US" sz="2600" b="1" dirty="0"/>
              <a:t>= CARL (2) / UARL = 145 &gt;&gt; </a:t>
            </a:r>
            <a:r>
              <a:rPr lang="en-US" sz="2600" b="1" dirty="0" smtClean="0"/>
              <a:t>16</a:t>
            </a:r>
            <a:endParaRPr lang="ka-GE" sz="2600" b="1" dirty="0" smtClean="0"/>
          </a:p>
          <a:p>
            <a:pPr>
              <a:buNone/>
            </a:pPr>
            <a:endParaRPr lang="en-US" sz="2600" dirty="0"/>
          </a:p>
          <a:p>
            <a:pPr>
              <a:buNone/>
            </a:pPr>
            <a:r>
              <a:rPr lang="en-US" sz="2600" dirty="0"/>
              <a:t> </a:t>
            </a:r>
            <a:r>
              <a:rPr lang="en-US" sz="2600" baseline="30000" dirty="0"/>
              <a:t>1) </a:t>
            </a:r>
            <a:r>
              <a:rPr lang="ka-GE" sz="2600" dirty="0" smtClean="0"/>
              <a:t>სადაც </a:t>
            </a:r>
            <a:r>
              <a:rPr lang="en-US" sz="2600" dirty="0" smtClean="0"/>
              <a:t>UARL </a:t>
            </a:r>
            <a:r>
              <a:rPr lang="ka-GE" sz="2600" dirty="0" smtClean="0"/>
              <a:t>= </a:t>
            </a:r>
            <a:r>
              <a:rPr lang="en-US" sz="2600" dirty="0" smtClean="0"/>
              <a:t>85 </a:t>
            </a:r>
            <a:r>
              <a:rPr lang="ka-GE" sz="2600" dirty="0" smtClean="0"/>
              <a:t>ლ</a:t>
            </a:r>
            <a:r>
              <a:rPr lang="en-US" sz="2600" dirty="0" smtClean="0"/>
              <a:t>/ </a:t>
            </a:r>
            <a:r>
              <a:rPr lang="ka-GE" sz="2600" dirty="0" smtClean="0"/>
              <a:t>მიერთება</a:t>
            </a:r>
            <a:r>
              <a:rPr lang="en-US" sz="2600" dirty="0" smtClean="0"/>
              <a:t>/</a:t>
            </a:r>
            <a:r>
              <a:rPr lang="ka-GE" sz="2600" dirty="0" smtClean="0"/>
              <a:t>დღე</a:t>
            </a:r>
            <a:endParaRPr lang="en-US" sz="2600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58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MRDIG/USIIP/P1/QCBS/01-2015 - GNERC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Title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MVV decon – Grant Thornton </a:t>
            </a:r>
            <a:br>
              <a:rPr lang="en-GB" smtClean="0"/>
            </a:br>
            <a:fld id="{B8E203C0-80BF-4D14-9CBE-B769EB87692B}" type="datetime1">
              <a:rPr lang="en-GB" smtClean="0"/>
              <a:pPr/>
              <a:t>20/03/2017</a:t>
            </a:fld>
            <a:r>
              <a:rPr lang="en-GB" smtClean="0"/>
              <a:t> - </a:t>
            </a:r>
            <a:fld id="{4437730B-62A4-4672-995C-D589F7EF1ACE}" type="slidenum">
              <a:rPr lang="en-GB" smtClean="0"/>
              <a:pPr/>
              <a:t>12</a:t>
            </a:fld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661986" y="929131"/>
            <a:ext cx="11044242" cy="5898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838200" y="251961"/>
            <a:ext cx="5081586" cy="976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/>
              <a:t>ILI</a:t>
            </a:r>
            <a:r>
              <a:rPr lang="ka-GE" sz="2400" dirty="0" smtClean="0"/>
              <a:t>-ის მაგალითები                                                </a:t>
            </a:r>
            <a:endParaRPr lang="en-GB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272214" y="130914"/>
            <a:ext cx="5081586" cy="976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/>
              <a:t>Example of ILIs</a:t>
            </a:r>
            <a:endParaRPr lang="en-GB" sz="2400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5066944" cy="453568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1600" b="1" dirty="0" smtClean="0"/>
              <a:t>    </a:t>
            </a:r>
            <a:endParaRPr lang="en-US" dirty="0"/>
          </a:p>
        </p:txBody>
      </p:sp>
      <p:pic>
        <p:nvPicPr>
          <p:cNvPr id="15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0781" y="1738869"/>
            <a:ext cx="6971799" cy="4507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Content Placeholder 5"/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53400" y="1581400"/>
            <a:ext cx="3033934" cy="184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661986" y="1161421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ka-GE" b="1" dirty="0"/>
              <a:t>12 წყალმომარაგების კომპანიის </a:t>
            </a:r>
            <a:r>
              <a:rPr lang="en-US" b="1" dirty="0"/>
              <a:t>ILI</a:t>
            </a:r>
            <a:r>
              <a:rPr lang="ka-GE" b="1" dirty="0"/>
              <a:t>, </a:t>
            </a:r>
            <a:r>
              <a:rPr lang="en-US" b="1" dirty="0"/>
              <a:t>3 </a:t>
            </a:r>
            <a:r>
              <a:rPr lang="ka-GE" b="1" dirty="0"/>
              <a:t>დაბალ/საშუალო შემოსავლიან ევროპულ ქვეყანაში, </a:t>
            </a:r>
            <a:r>
              <a:rPr lang="en-US" b="1" dirty="0"/>
              <a:t>circa 2012: 2014 </a:t>
            </a:r>
            <a:r>
              <a:rPr lang="ka-GE" b="1" dirty="0"/>
              <a:t>წ. 28 თებ. მონაცემით</a:t>
            </a:r>
            <a:r>
              <a:rPr lang="en-US" b="1" dirty="0"/>
              <a:t> </a:t>
            </a:r>
            <a:r>
              <a:rPr lang="ka-GE" b="1" dirty="0"/>
              <a:t>  </a:t>
            </a:r>
            <a:r>
              <a:rPr lang="en-US" b="1" dirty="0"/>
              <a:t> 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4551624"/>
              </p:ext>
            </p:extLst>
          </p:nvPr>
        </p:nvGraphicFramePr>
        <p:xfrm>
          <a:off x="8291913" y="3647845"/>
          <a:ext cx="2667000" cy="1971675"/>
        </p:xfrm>
        <a:graphic>
          <a:graphicData uri="http://schemas.openxmlformats.org/drawingml/2006/table">
            <a:tbl>
              <a:tblPr/>
              <a:tblGrid>
                <a:gridCol w="1079500"/>
                <a:gridCol w="1587500"/>
              </a:tblGrid>
              <a:tr h="2190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აღწერა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1 - 1.5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ძალიან კარგი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1.5. - 2.0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2.0 - 2.5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2.5 - 3.0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დაბალი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3.0 - 3.5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ცუდი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3.5 - 4.0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მიუღებელი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9075">
                <a:tc gridSpan="2"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ავტრიული</a:t>
                      </a:r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კლასიფიკაცია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841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MRDIG/USIIP/P1/QCBS/01-2015 - GNERC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Title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MVV decon – Grant Thornton </a:t>
            </a:r>
            <a:br>
              <a:rPr lang="en-GB" smtClean="0"/>
            </a:br>
            <a:fld id="{B8E203C0-80BF-4D14-9CBE-B769EB87692B}" type="datetime1">
              <a:rPr lang="en-GB" smtClean="0"/>
              <a:pPr/>
              <a:t>20/03/2017</a:t>
            </a:fld>
            <a:r>
              <a:rPr lang="en-GB" smtClean="0"/>
              <a:t> - </a:t>
            </a:r>
            <a:fld id="{4437730B-62A4-4672-995C-D589F7EF1ACE}" type="slidenum">
              <a:rPr lang="en-GB" smtClean="0"/>
              <a:pPr/>
              <a:t>13</a:t>
            </a:fld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661986" y="929131"/>
            <a:ext cx="11044242" cy="5898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838200" y="251961"/>
            <a:ext cx="5081586" cy="976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/>
              <a:t>დ</a:t>
            </a:r>
            <a:r>
              <a:rPr lang="ka-GE" sz="2400" dirty="0" err="1" smtClean="0"/>
              <a:t>აანგარიშების</a:t>
            </a:r>
            <a:r>
              <a:rPr lang="ka-GE" sz="2400" dirty="0" smtClean="0"/>
              <a:t> ცხრილი</a:t>
            </a:r>
            <a:endParaRPr lang="en-GB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272214" y="130914"/>
            <a:ext cx="5081586" cy="976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/>
              <a:t>Calculation Table</a:t>
            </a:r>
            <a:endParaRPr lang="en-GB" sz="2400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5066944" cy="453568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1600" b="1" dirty="0" smtClean="0"/>
              <a:t>    </a:t>
            </a:r>
            <a:endParaRPr lang="en-US" dirty="0"/>
          </a:p>
        </p:txBody>
      </p:sp>
      <p:graphicFrame>
        <p:nvGraphicFramePr>
          <p:cNvPr id="1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9023019"/>
              </p:ext>
            </p:extLst>
          </p:nvPr>
        </p:nvGraphicFramePr>
        <p:xfrm>
          <a:off x="969947" y="1230376"/>
          <a:ext cx="8229600" cy="4073144"/>
        </p:xfrm>
        <a:graphic>
          <a:graphicData uri="http://schemas.openxmlformats.org/drawingml/2006/table">
            <a:tbl>
              <a:tblPr firstRow="1" bandRow="1"/>
              <a:tblGrid>
                <a:gridCol w="2743200"/>
                <a:gridCol w="2743200"/>
                <a:gridCol w="2743200"/>
              </a:tblGrid>
              <a:tr h="7355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ILI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ILI X UARL</a:t>
                      </a:r>
                    </a:p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[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liters/service-connection/day]</a:t>
                      </a:r>
                    </a:p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(</a:t>
                      </a:r>
                      <a:r>
                        <a:rPr lang="ka-GE" sz="11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ლ/მიერთება/დღე)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Normative 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Losses</a:t>
                      </a:r>
                      <a:r>
                        <a:rPr lang="ka-GE" sz="11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 - ნორმ. დანაკარგი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/>
                        <a:ea typeface="Calibri"/>
                      </a:endParaRPr>
                    </a:p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[10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6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 m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3 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per year, rounded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]</a:t>
                      </a:r>
                      <a:endParaRPr lang="ka-GE" sz="1100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[10</a:t>
                      </a:r>
                      <a:r>
                        <a:rPr lang="en-US" sz="1100" baseline="300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6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 </a:t>
                      </a:r>
                      <a:r>
                        <a:rPr lang="ka-GE" sz="11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მ</a:t>
                      </a:r>
                      <a:r>
                        <a:rPr lang="en-US" sz="1100" baseline="300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3 </a:t>
                      </a:r>
                      <a:r>
                        <a:rPr lang="ka-GE" sz="1100" baseline="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წლ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, </a:t>
                      </a:r>
                      <a:r>
                        <a:rPr lang="ka-GE" sz="11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დამრგვალებული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]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850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30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16</a:t>
                      </a:r>
                      <a:r>
                        <a:rPr lang="en-US" sz="1100" baseline="300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1)</a:t>
                      </a:r>
                      <a:endParaRPr lang="en-US" sz="1100">
                        <a:solidFill>
                          <a:srgbClr val="000000"/>
                        </a:solidFill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1,360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50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60000"/>
                        <a:lumOff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20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1,700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62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40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3,400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124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60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5,100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186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80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6,800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248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8,500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310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118</a:t>
                      </a:r>
                      <a:r>
                        <a:rPr lang="en-US" sz="1100" baseline="300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2)</a:t>
                      </a:r>
                      <a:endParaRPr lang="en-US" sz="1100">
                        <a:solidFill>
                          <a:srgbClr val="000000"/>
                        </a:solidFill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≈10,000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364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60000"/>
                        <a:lumOff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145</a:t>
                      </a:r>
                      <a:r>
                        <a:rPr lang="en-US" sz="1100" baseline="300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3)</a:t>
                      </a:r>
                      <a:endParaRPr lang="en-US" sz="1100">
                        <a:solidFill>
                          <a:srgbClr val="000000"/>
                        </a:solidFill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≈12,000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450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60000"/>
                        <a:lumOff val="4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910895" y="5545785"/>
            <a:ext cx="107953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dirty="0" smtClean="0"/>
              <a:t>1) მსოფლიო ბანკი </a:t>
            </a:r>
            <a:r>
              <a:rPr lang="en-US" sz="1400" dirty="0"/>
              <a:t>"D</a:t>
            </a:r>
            <a:r>
              <a:rPr lang="en-US" sz="1400" dirty="0" smtClean="0"/>
              <a:t>",</a:t>
            </a:r>
            <a:r>
              <a:rPr lang="ka-GE" sz="1400" dirty="0" smtClean="0"/>
              <a:t> იხ. </a:t>
            </a:r>
            <a:r>
              <a:rPr lang="en-US" sz="1400" dirty="0" smtClean="0"/>
              <a:t>"Target Matrix„</a:t>
            </a:r>
            <a:r>
              <a:rPr lang="ka-GE" sz="1400" dirty="0"/>
              <a:t>  </a:t>
            </a:r>
            <a:r>
              <a:rPr lang="ka-GE" sz="1400" dirty="0" smtClean="0"/>
              <a:t>                                        </a:t>
            </a:r>
            <a:r>
              <a:rPr lang="en-US" sz="1400" dirty="0" smtClean="0"/>
              <a:t>1) World Bank Band "D", see "Target Matrix"</a:t>
            </a:r>
          </a:p>
          <a:p>
            <a:r>
              <a:rPr lang="ka-GE" sz="1400" dirty="0" smtClean="0"/>
              <a:t>2) </a:t>
            </a:r>
            <a:r>
              <a:rPr lang="en-US" sz="1400" dirty="0" smtClean="0"/>
              <a:t>GWP</a:t>
            </a:r>
            <a:r>
              <a:rPr lang="ka-GE" sz="1400" dirty="0" smtClean="0"/>
              <a:t> -ის მიმდინარე ოფიციალური დონე                                     </a:t>
            </a:r>
            <a:r>
              <a:rPr lang="en-US" sz="1400" dirty="0" smtClean="0"/>
              <a:t>2) current official level of GWP</a:t>
            </a:r>
          </a:p>
          <a:p>
            <a:r>
              <a:rPr lang="ka-GE" sz="1400" dirty="0" smtClean="0"/>
              <a:t>3) </a:t>
            </a:r>
            <a:r>
              <a:rPr lang="en-US" sz="1400" dirty="0"/>
              <a:t>GWP</a:t>
            </a:r>
            <a:r>
              <a:rPr lang="ka-GE" sz="1400" dirty="0"/>
              <a:t> -ის </a:t>
            </a:r>
            <a:r>
              <a:rPr lang="ka-GE" sz="1400" dirty="0" smtClean="0"/>
              <a:t>საორიენტაციო დანაკარგი                                               </a:t>
            </a:r>
            <a:r>
              <a:rPr lang="en-US" sz="1400" dirty="0" smtClean="0"/>
              <a:t>3) most likely loss level of GWP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447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MRDIG/USIIP/P1/QCBS/01-2015 - GNERC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Title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MVV decon – Grant Thornton </a:t>
            </a:r>
            <a:br>
              <a:rPr lang="en-GB" smtClean="0"/>
            </a:br>
            <a:fld id="{B8E203C0-80BF-4D14-9CBE-B769EB87692B}" type="datetime1">
              <a:rPr lang="en-GB" smtClean="0"/>
              <a:pPr/>
              <a:t>20/03/2017</a:t>
            </a:fld>
            <a:r>
              <a:rPr lang="en-GB" smtClean="0"/>
              <a:t> - </a:t>
            </a:r>
            <a:fld id="{4437730B-62A4-4672-995C-D589F7EF1ACE}" type="slidenum">
              <a:rPr lang="en-GB" smtClean="0"/>
              <a:pPr/>
              <a:t>14</a:t>
            </a:fld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661986" y="929131"/>
            <a:ext cx="11044242" cy="5898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838200" y="251961"/>
            <a:ext cx="5081586" cy="976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/>
              <a:t>დ</a:t>
            </a:r>
            <a:r>
              <a:rPr lang="ka-GE" sz="2400" dirty="0" err="1" smtClean="0"/>
              <a:t>ანაკარგების</a:t>
            </a:r>
            <a:r>
              <a:rPr lang="ka-GE" sz="2400" dirty="0" smtClean="0"/>
              <a:t> შემცირება</a:t>
            </a:r>
            <a:endParaRPr lang="en-GB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272214" y="130914"/>
            <a:ext cx="5081586" cy="976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/>
              <a:t>Loss reduction</a:t>
            </a:r>
            <a:endParaRPr lang="en-GB" sz="2400" dirty="0"/>
          </a:p>
        </p:txBody>
      </p:sp>
      <p:sp>
        <p:nvSpPr>
          <p:cNvPr id="2" name="Rectangle 1"/>
          <p:cNvSpPr/>
          <p:nvPr/>
        </p:nvSpPr>
        <p:spPr>
          <a:xfrm>
            <a:off x="6096000" y="1107193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en-US" sz="1600" dirty="0">
                <a:solidFill>
                  <a:schemeClr val="accent3">
                    <a:lumMod val="75000"/>
                  </a:schemeClr>
                </a:solidFill>
              </a:rPr>
              <a:t>IWA Recommendation for countries with low income:</a:t>
            </a:r>
          </a:p>
          <a:p>
            <a:pPr>
              <a:buNone/>
            </a:pPr>
            <a:r>
              <a:rPr lang="en-US" sz="1600" dirty="0">
                <a:solidFill>
                  <a:schemeClr val="accent3">
                    <a:lumMod val="75000"/>
                  </a:schemeClr>
                </a:solidFill>
              </a:rPr>
              <a:t>    </a:t>
            </a:r>
          </a:p>
          <a:p>
            <a:pPr>
              <a:buNone/>
            </a:pP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Real </a:t>
            </a:r>
            <a:r>
              <a:rPr lang="en-US" sz="1600" dirty="0">
                <a:solidFill>
                  <a:schemeClr val="accent3">
                    <a:lumMod val="75000"/>
                  </a:schemeClr>
                </a:solidFill>
              </a:rPr>
              <a:t>Loss Reduction Program with highest priority when ILI above ≈ 16 (!)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56260" y="1126672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en-US" sz="1600" dirty="0">
                <a:solidFill>
                  <a:schemeClr val="accent3">
                    <a:lumMod val="75000"/>
                  </a:schemeClr>
                </a:solidFill>
              </a:rPr>
              <a:t>IWA </a:t>
            </a:r>
            <a:r>
              <a:rPr lang="ka-GE" sz="1600" dirty="0" smtClean="0">
                <a:solidFill>
                  <a:schemeClr val="accent3">
                    <a:lumMod val="75000"/>
                  </a:schemeClr>
                </a:solidFill>
              </a:rPr>
              <a:t>რეკომენდაცია დაბალ შემოსავლიანი ქვეყნებისათვის:</a:t>
            </a:r>
            <a:endParaRPr lang="en-US" sz="1600" dirty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1600" dirty="0">
                <a:solidFill>
                  <a:schemeClr val="accent3">
                    <a:lumMod val="75000"/>
                  </a:schemeClr>
                </a:solidFill>
              </a:rPr>
              <a:t>    </a:t>
            </a:r>
          </a:p>
          <a:p>
            <a:pPr>
              <a:buNone/>
            </a:pPr>
            <a:r>
              <a:rPr lang="ka-GE" sz="1600" dirty="0" smtClean="0">
                <a:solidFill>
                  <a:schemeClr val="accent3">
                    <a:lumMod val="75000"/>
                  </a:schemeClr>
                </a:solidFill>
              </a:rPr>
              <a:t>რეალური დანაკარგების შემცირება ყველაზე მაღალი პრიორიტეტია, როდესაც </a:t>
            </a: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ILI </a:t>
            </a:r>
            <a:r>
              <a:rPr lang="ka-GE" sz="1600" dirty="0" smtClean="0">
                <a:solidFill>
                  <a:schemeClr val="accent3">
                    <a:lumMod val="75000"/>
                  </a:schemeClr>
                </a:solidFill>
              </a:rPr>
              <a:t>არის </a:t>
            </a: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≈ </a:t>
            </a:r>
            <a:r>
              <a:rPr lang="en-US" sz="1600" dirty="0">
                <a:solidFill>
                  <a:schemeClr val="accent3">
                    <a:lumMod val="75000"/>
                  </a:schemeClr>
                </a:solidFill>
              </a:rPr>
              <a:t>16 </a:t>
            </a: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(!)</a:t>
            </a:r>
            <a:r>
              <a:rPr lang="ka-GE" sz="1600" dirty="0" smtClean="0">
                <a:solidFill>
                  <a:schemeClr val="accent3">
                    <a:lumMod val="75000"/>
                  </a:schemeClr>
                </a:solidFill>
              </a:rPr>
              <a:t>-ზე მეტი.</a:t>
            </a:r>
            <a:endParaRPr lang="en-US" sz="16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81272" y="2380147"/>
            <a:ext cx="4594860" cy="4306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229184" y="2585320"/>
            <a:ext cx="866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900" dirty="0" smtClean="0">
                <a:solidFill>
                  <a:schemeClr val="bg1"/>
                </a:solidFill>
              </a:rPr>
              <a:t>წნევის მართვა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63444" y="4319648"/>
            <a:ext cx="16305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900" dirty="0" smtClean="0">
                <a:solidFill>
                  <a:schemeClr val="bg1"/>
                </a:solidFill>
              </a:rPr>
              <a:t>ფიზიკური დანაკარგების შესაძლო მინიმ. მოცულობა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72652" y="4145905"/>
            <a:ext cx="11381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700" dirty="0" err="1" smtClean="0">
                <a:solidFill>
                  <a:schemeClr val="bg1"/>
                </a:solidFill>
              </a:rPr>
              <a:t>შეკეთ</a:t>
            </a:r>
            <a:r>
              <a:rPr lang="ka-GE" sz="700" dirty="0" smtClean="0">
                <a:solidFill>
                  <a:schemeClr val="bg1"/>
                </a:solidFill>
              </a:rPr>
              <a:t>. სისწრაფე და ხარისხი</a:t>
            </a:r>
            <a:endParaRPr lang="en-US" sz="7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413025" y="4144607"/>
            <a:ext cx="12516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700" dirty="0" smtClean="0">
                <a:solidFill>
                  <a:schemeClr val="bg1"/>
                </a:solidFill>
              </a:rPr>
              <a:t>დაღვრის აქტიური კონტროლი</a:t>
            </a:r>
            <a:endParaRPr lang="en-US" sz="7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63444" y="6255681"/>
            <a:ext cx="1727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700" dirty="0" smtClean="0">
                <a:solidFill>
                  <a:schemeClr val="bg2">
                    <a:lumMod val="25000"/>
                  </a:schemeClr>
                </a:solidFill>
              </a:rPr>
              <a:t>აქტივების მართვა: შერჩევა, მოწყობა, მოვლა, რეაბილიტაცი/შეცვლა</a:t>
            </a:r>
            <a:endParaRPr lang="en-US" sz="7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13025" y="5852724"/>
            <a:ext cx="103889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700" dirty="0" err="1" smtClean="0">
                <a:solidFill>
                  <a:schemeClr val="bg2">
                    <a:lumMod val="25000"/>
                  </a:schemeClr>
                </a:solidFill>
              </a:rPr>
              <a:t>ფიზ</a:t>
            </a:r>
            <a:r>
              <a:rPr lang="ka-GE" sz="700" dirty="0" smtClean="0">
                <a:solidFill>
                  <a:schemeClr val="bg2">
                    <a:lumMod val="25000"/>
                  </a:schemeClr>
                </a:solidFill>
              </a:rPr>
              <a:t>. დანაკარგების მიმდინარე მოცულობა</a:t>
            </a:r>
            <a:endParaRPr lang="en-US" sz="7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72652" y="5324739"/>
            <a:ext cx="10388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700" dirty="0" err="1" smtClean="0">
                <a:solidFill>
                  <a:schemeClr val="bg2">
                    <a:lumMod val="25000"/>
                  </a:schemeClr>
                </a:solidFill>
              </a:rPr>
              <a:t>ფიზ</a:t>
            </a:r>
            <a:r>
              <a:rPr lang="ka-GE" sz="700" dirty="0" smtClean="0">
                <a:solidFill>
                  <a:schemeClr val="bg2">
                    <a:lumMod val="25000"/>
                  </a:schemeClr>
                </a:solidFill>
              </a:rPr>
              <a:t>. დანაკარგების ეკონომიკური დონე</a:t>
            </a:r>
            <a:endParaRPr lang="en-US" sz="7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887862" y="2723274"/>
            <a:ext cx="106464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900" dirty="0" smtClean="0">
                <a:solidFill>
                  <a:schemeClr val="bg1"/>
                </a:solidFill>
              </a:rPr>
              <a:t>წნევის მართვა</a:t>
            </a:r>
            <a:endParaRPr lang="en-US" sz="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68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434" y="365126"/>
            <a:ext cx="10709366" cy="749572"/>
          </a:xfrm>
        </p:spPr>
        <p:txBody>
          <a:bodyPr>
            <a:normAutofit/>
          </a:bodyPr>
          <a:lstStyle/>
          <a:p>
            <a:r>
              <a:rPr lang="ka-GE" sz="3600" dirty="0" smtClean="0"/>
              <a:t>დანაკარგები</a:t>
            </a:r>
            <a:r>
              <a:rPr lang="en-US" sz="3600" dirty="0" smtClean="0"/>
              <a:t>/Losses</a:t>
            </a:r>
            <a:endParaRPr lang="en-GB" sz="36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MVV decon – Grant Thornton </a:t>
            </a:r>
            <a:br>
              <a:rPr lang="en-GB"/>
            </a:br>
            <a:fld id="{ED2DFF0D-0288-4010-BC63-5D940854DADC}" type="datetime1">
              <a:rPr lang="en-GB" smtClean="0"/>
              <a:pPr/>
              <a:t>20/03/2017</a:t>
            </a:fld>
            <a:r>
              <a:rPr lang="en-GB"/>
              <a:t> - </a:t>
            </a:r>
            <a:fld id="{4437730B-62A4-4672-995C-D589F7EF1ACE}" type="slidenum">
              <a:rPr lang="en-GB" smtClean="0"/>
              <a:pPr/>
              <a:t>2</a:t>
            </a:fld>
            <a:endParaRPr lang="en-GB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44434" y="1104602"/>
            <a:ext cx="10709366" cy="1009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644435" y="1329092"/>
            <a:ext cx="4799236" cy="209990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000" dirty="0" smtClean="0"/>
              <a:t> </a:t>
            </a:r>
            <a:r>
              <a:rPr lang="en-US" sz="2000" b="1" dirty="0" smtClean="0"/>
              <a:t>Austria</a:t>
            </a:r>
          </a:p>
          <a:p>
            <a:r>
              <a:rPr lang="en-US" sz="2000" dirty="0" smtClean="0"/>
              <a:t>7.6 million consumers</a:t>
            </a:r>
          </a:p>
          <a:p>
            <a:r>
              <a:rPr lang="en-US" sz="2000" dirty="0" smtClean="0"/>
              <a:t>77,000 km network</a:t>
            </a:r>
          </a:p>
          <a:p>
            <a:r>
              <a:rPr lang="en-US" sz="2000" dirty="0" smtClean="0"/>
              <a:t>System-Input per year: 530 million m3</a:t>
            </a:r>
            <a:endParaRPr lang="en-US" sz="2000" dirty="0"/>
          </a:p>
        </p:txBody>
      </p:sp>
      <p:sp>
        <p:nvSpPr>
          <p:cNvPr id="11" name="Content Placeholder 3"/>
          <p:cNvSpPr txBox="1">
            <a:spLocks/>
          </p:cNvSpPr>
          <p:nvPr/>
        </p:nvSpPr>
        <p:spPr>
          <a:xfrm>
            <a:off x="6323175" y="1329092"/>
            <a:ext cx="5256376" cy="2029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en-US" sz="2000" b="1" dirty="0" smtClean="0"/>
              <a:t>Tbilisi</a:t>
            </a:r>
          </a:p>
          <a:p>
            <a:r>
              <a:rPr lang="en-US" sz="2000" dirty="0" smtClean="0"/>
              <a:t>1.2 million consumers</a:t>
            </a:r>
          </a:p>
          <a:p>
            <a:r>
              <a:rPr lang="en-US" sz="2000" dirty="0" smtClean="0"/>
              <a:t>4,000 km network</a:t>
            </a:r>
          </a:p>
          <a:p>
            <a:r>
              <a:rPr lang="en-US" sz="2000" dirty="0" smtClean="0"/>
              <a:t>System-Input per year: 530 – 650 m3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709301" y="3557899"/>
            <a:ext cx="5033473" cy="2438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b="1" dirty="0">
                <a:solidFill>
                  <a:srgbClr val="0070C0"/>
                </a:solidFill>
              </a:rPr>
              <a:t>ა</a:t>
            </a:r>
            <a:r>
              <a:rPr lang="ka-GE" sz="2000" b="1" dirty="0" err="1">
                <a:solidFill>
                  <a:srgbClr val="0070C0"/>
                </a:solidFill>
              </a:rPr>
              <a:t>ვსტრია</a:t>
            </a:r>
            <a:endParaRPr lang="en-US" sz="2000" b="1" dirty="0">
              <a:solidFill>
                <a:srgbClr val="0070C0"/>
              </a:solidFill>
            </a:endParaRPr>
          </a:p>
          <a:p>
            <a:r>
              <a:rPr lang="en-US" sz="2000" dirty="0">
                <a:solidFill>
                  <a:srgbClr val="0070C0"/>
                </a:solidFill>
              </a:rPr>
              <a:t>7.6 </a:t>
            </a:r>
            <a:r>
              <a:rPr lang="ka-GE" sz="2000" dirty="0">
                <a:solidFill>
                  <a:srgbClr val="0070C0"/>
                </a:solidFill>
              </a:rPr>
              <a:t>მლნ მომხმარებელი</a:t>
            </a:r>
            <a:endParaRPr lang="en-US" sz="2000" dirty="0">
              <a:solidFill>
                <a:srgbClr val="0070C0"/>
              </a:solidFill>
            </a:endParaRPr>
          </a:p>
          <a:p>
            <a:r>
              <a:rPr lang="en-US" sz="2000" dirty="0">
                <a:solidFill>
                  <a:srgbClr val="0070C0"/>
                </a:solidFill>
              </a:rPr>
              <a:t>77,000 </a:t>
            </a:r>
            <a:r>
              <a:rPr lang="ka-GE" sz="2000" dirty="0">
                <a:solidFill>
                  <a:srgbClr val="0070C0"/>
                </a:solidFill>
              </a:rPr>
              <a:t>კმ ქსელი</a:t>
            </a:r>
            <a:endParaRPr lang="en-US" sz="2000" dirty="0">
              <a:solidFill>
                <a:srgbClr val="0070C0"/>
              </a:solidFill>
            </a:endParaRPr>
          </a:p>
          <a:p>
            <a:r>
              <a:rPr lang="ka-GE" sz="2000" dirty="0">
                <a:solidFill>
                  <a:srgbClr val="0070C0"/>
                </a:solidFill>
              </a:rPr>
              <a:t>წლიური </a:t>
            </a:r>
            <a:r>
              <a:rPr lang="ka-GE" sz="2000" dirty="0" err="1">
                <a:solidFill>
                  <a:srgbClr val="0070C0"/>
                </a:solidFill>
              </a:rPr>
              <a:t>წყალაღება</a:t>
            </a:r>
            <a:r>
              <a:rPr lang="ka-GE" sz="2000" dirty="0">
                <a:solidFill>
                  <a:srgbClr val="0070C0"/>
                </a:solidFill>
              </a:rPr>
              <a:t> </a:t>
            </a:r>
            <a:r>
              <a:rPr lang="en-US" sz="2000" dirty="0">
                <a:solidFill>
                  <a:srgbClr val="0070C0"/>
                </a:solidFill>
              </a:rPr>
              <a:t>: 530 </a:t>
            </a:r>
            <a:r>
              <a:rPr lang="ka-GE" sz="2000" dirty="0">
                <a:solidFill>
                  <a:srgbClr val="0070C0"/>
                </a:solidFill>
              </a:rPr>
              <a:t>მლნ. </a:t>
            </a:r>
            <a:r>
              <a:rPr lang="ka-GE" sz="2000" dirty="0" err="1">
                <a:solidFill>
                  <a:srgbClr val="0070C0"/>
                </a:solidFill>
              </a:rPr>
              <a:t>მ</a:t>
            </a:r>
            <a:r>
              <a:rPr lang="en-US" sz="2000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half" idx="1"/>
          </p:nvPr>
        </p:nvSpPr>
        <p:spPr>
          <a:xfrm>
            <a:off x="6421807" y="3535110"/>
            <a:ext cx="5059111" cy="2438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2000" b="1" dirty="0" smtClean="0"/>
              <a:t>თბილისი</a:t>
            </a:r>
          </a:p>
          <a:p>
            <a:r>
              <a:rPr lang="ka-GE" sz="2000" dirty="0"/>
              <a:t>1</a:t>
            </a:r>
            <a:r>
              <a:rPr lang="en-US" sz="2000" dirty="0"/>
              <a:t>.</a:t>
            </a:r>
            <a:r>
              <a:rPr lang="ka-GE" sz="2000" dirty="0"/>
              <a:t>2</a:t>
            </a:r>
            <a:r>
              <a:rPr lang="en-US" sz="2000" dirty="0"/>
              <a:t> </a:t>
            </a:r>
            <a:r>
              <a:rPr lang="ka-GE" sz="2000" dirty="0"/>
              <a:t>მლნ მომხმარებელი</a:t>
            </a:r>
            <a:endParaRPr lang="en-US" sz="2000" dirty="0"/>
          </a:p>
          <a:p>
            <a:r>
              <a:rPr lang="ka-GE" sz="2000" dirty="0"/>
              <a:t>4</a:t>
            </a:r>
            <a:r>
              <a:rPr lang="en-US" sz="2000" dirty="0" smtClean="0"/>
              <a:t>,000 </a:t>
            </a:r>
            <a:r>
              <a:rPr lang="ka-GE" sz="2000" dirty="0" smtClean="0"/>
              <a:t>კმ ქსელი</a:t>
            </a:r>
            <a:endParaRPr lang="en-US" sz="2000" dirty="0" smtClean="0"/>
          </a:p>
          <a:p>
            <a:r>
              <a:rPr lang="ka-GE" sz="2000" dirty="0" smtClean="0"/>
              <a:t>წლიური </a:t>
            </a:r>
            <a:r>
              <a:rPr lang="ka-GE" sz="2000" dirty="0" err="1" smtClean="0"/>
              <a:t>წყალაღება</a:t>
            </a:r>
            <a:r>
              <a:rPr lang="ka-GE" sz="2000" dirty="0" smtClean="0"/>
              <a:t> </a:t>
            </a:r>
            <a:r>
              <a:rPr lang="en-US" sz="2000" dirty="0" smtClean="0"/>
              <a:t>: 530 </a:t>
            </a:r>
            <a:r>
              <a:rPr lang="ka-GE" sz="2000" dirty="0" smtClean="0"/>
              <a:t>– 650 მლნ. </a:t>
            </a:r>
            <a:r>
              <a:rPr lang="ka-GE" sz="2000" dirty="0"/>
              <a:t>მ</a:t>
            </a:r>
            <a:r>
              <a:rPr lang="en-US" sz="2000" dirty="0" smtClean="0"/>
              <a:t>3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3793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445322"/>
          </a:xfrm>
        </p:spPr>
        <p:txBody>
          <a:bodyPr>
            <a:noAutofit/>
          </a:bodyPr>
          <a:lstStyle/>
          <a:p>
            <a:r>
              <a:rPr lang="ka-GE" sz="2400" dirty="0" smtClean="0"/>
              <a:t>დანაკარგები</a:t>
            </a:r>
            <a:r>
              <a:rPr lang="en-US" sz="2400" dirty="0" smtClean="0"/>
              <a:t> - </a:t>
            </a:r>
            <a:r>
              <a:rPr lang="ka-GE" sz="2400" dirty="0" smtClean="0"/>
              <a:t>ამჟამინდელი მიდგომა      </a:t>
            </a:r>
            <a:r>
              <a:rPr lang="en-US" sz="2400" dirty="0" smtClean="0"/>
              <a:t>Losses</a:t>
            </a:r>
            <a:r>
              <a:rPr lang="ka-GE" sz="2400" dirty="0" smtClean="0"/>
              <a:t> – </a:t>
            </a:r>
            <a:r>
              <a:rPr lang="en-US" sz="2400" dirty="0" smtClean="0"/>
              <a:t>Current Approach</a:t>
            </a:r>
            <a:endParaRPr lang="en-GB" sz="24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MVV decon – Grant Thornton </a:t>
            </a:r>
            <a:br>
              <a:rPr lang="en-GB"/>
            </a:br>
            <a:fld id="{A6AE46F0-F880-44A5-ACD9-383547D0E84A}" type="datetime1">
              <a:rPr lang="en-GB" smtClean="0"/>
              <a:pPr/>
              <a:t>20/03/2017</a:t>
            </a:fld>
            <a:r>
              <a:rPr lang="en-GB"/>
              <a:t> - </a:t>
            </a:r>
            <a:fld id="{4437730B-62A4-4672-995C-D589F7EF1ACE}" type="slidenum">
              <a:rPr lang="en-GB" smtClean="0"/>
              <a:pPr/>
              <a:t>3</a:t>
            </a:fld>
            <a:endParaRPr lang="en-GB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922782" y="1084341"/>
            <a:ext cx="10515600" cy="1009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728693" y="1368330"/>
            <a:ext cx="5157787" cy="461372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ka-GE" sz="1800" b="1" dirty="0"/>
              <a:t>მიდგომის არსი მდგომარეობს </a:t>
            </a:r>
            <a:r>
              <a:rPr lang="ka-GE" sz="1800" b="1" dirty="0" smtClean="0"/>
              <a:t>იმაში, რომ გაუმჯობესდეს წყალმომარაგების კომპანიების მიერ  </a:t>
            </a:r>
            <a:r>
              <a:rPr lang="ka-GE" sz="1800" b="1" dirty="0"/>
              <a:t>ქსელის </a:t>
            </a:r>
            <a:r>
              <a:rPr lang="ka-GE" sz="1800" b="1" dirty="0" smtClean="0"/>
              <a:t>მართვა</a:t>
            </a:r>
            <a:endParaRPr lang="en-US" sz="1800" b="1" dirty="0"/>
          </a:p>
          <a:p>
            <a:pPr>
              <a:lnSpc>
                <a:spcPct val="150000"/>
              </a:lnSpc>
            </a:pPr>
            <a:r>
              <a:rPr lang="ka-GE" sz="1800" dirty="0"/>
              <a:t>ნაბიჯი </a:t>
            </a:r>
            <a:r>
              <a:rPr lang="en-US" sz="1800" dirty="0"/>
              <a:t>1: </a:t>
            </a:r>
            <a:r>
              <a:rPr lang="ka-GE" sz="1800" dirty="0" smtClean="0"/>
              <a:t>წყალმიღების მოცულობის </a:t>
            </a:r>
            <a:r>
              <a:rPr lang="ka-GE" sz="1800" dirty="0"/>
              <a:t>დადგენა </a:t>
            </a:r>
            <a:endParaRPr lang="ka-GE" sz="1800" dirty="0" smtClean="0"/>
          </a:p>
          <a:p>
            <a:pPr>
              <a:lnSpc>
                <a:spcPct val="150000"/>
              </a:lnSpc>
            </a:pPr>
            <a:r>
              <a:rPr lang="ka-GE" sz="1800" dirty="0" smtClean="0"/>
              <a:t>ნაბიჯი </a:t>
            </a:r>
            <a:r>
              <a:rPr lang="en-US" sz="1800" dirty="0"/>
              <a:t>2: </a:t>
            </a:r>
            <a:r>
              <a:rPr lang="ka-GE" sz="1800" dirty="0"/>
              <a:t>აღრიცხული მოხმარების დადგენა</a:t>
            </a:r>
            <a:endParaRPr lang="en-US" sz="1800" dirty="0"/>
          </a:p>
          <a:p>
            <a:pPr>
              <a:lnSpc>
                <a:spcPct val="150000"/>
              </a:lnSpc>
            </a:pPr>
            <a:r>
              <a:rPr lang="ka-GE" sz="1800" dirty="0"/>
              <a:t>ნაბიჯი </a:t>
            </a:r>
            <a:r>
              <a:rPr lang="en-US" sz="1800" dirty="0"/>
              <a:t>3: </a:t>
            </a:r>
            <a:r>
              <a:rPr lang="ka-GE" sz="1800" dirty="0"/>
              <a:t>დანაკარგების დაანგარიშება </a:t>
            </a:r>
            <a:r>
              <a:rPr lang="ka-GE" sz="1800" dirty="0" smtClean="0"/>
              <a:t>საკუთარი მოხმარების ჩათვლით </a:t>
            </a:r>
            <a:r>
              <a:rPr lang="en-US" sz="1800" dirty="0" smtClean="0"/>
              <a:t>(1-2 </a:t>
            </a:r>
            <a:r>
              <a:rPr lang="en-US" sz="1800" dirty="0"/>
              <a:t>= </a:t>
            </a:r>
            <a:r>
              <a:rPr lang="ka-GE" sz="1800" dirty="0"/>
              <a:t>ნორმატიულ დანაკარგებს + ზენორმატიული დანაკარგები)</a:t>
            </a:r>
            <a:endParaRPr lang="en-US" sz="1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half" idx="2"/>
          </p:nvPr>
        </p:nvSpPr>
        <p:spPr>
          <a:xfrm>
            <a:off x="6280595" y="1368330"/>
            <a:ext cx="5157787" cy="461372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800" b="1" dirty="0"/>
              <a:t>Current approach to improve the utilities’ pipe-network </a:t>
            </a:r>
            <a:r>
              <a:rPr lang="en-US" sz="1800" b="1" dirty="0" smtClean="0"/>
              <a:t>management</a:t>
            </a:r>
          </a:p>
          <a:p>
            <a:pPr marL="0" indent="0">
              <a:buNone/>
            </a:pPr>
            <a:endParaRPr lang="en-US" sz="1800" b="1" dirty="0"/>
          </a:p>
          <a:p>
            <a:pPr>
              <a:lnSpc>
                <a:spcPct val="150000"/>
              </a:lnSpc>
            </a:pPr>
            <a:r>
              <a:rPr lang="en-US" sz="1800" dirty="0"/>
              <a:t>Step 1: Determination of the system-input volume</a:t>
            </a:r>
          </a:p>
          <a:p>
            <a:pPr>
              <a:lnSpc>
                <a:spcPct val="150000"/>
              </a:lnSpc>
            </a:pPr>
            <a:r>
              <a:rPr lang="en-US" sz="1800" dirty="0"/>
              <a:t>Step 2: Determination of authorized billed consumption</a:t>
            </a:r>
          </a:p>
          <a:p>
            <a:pPr>
              <a:lnSpc>
                <a:spcPct val="150000"/>
              </a:lnSpc>
            </a:pPr>
            <a:r>
              <a:rPr lang="en-US" sz="1800" dirty="0"/>
              <a:t>Step 3: Calculation of losses including unbilled authorized consumption (1-2 = Normative Losses + Losses “beyond” norm)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0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2813" y="305707"/>
            <a:ext cx="5081586" cy="976279"/>
          </a:xfrm>
        </p:spPr>
        <p:txBody>
          <a:bodyPr>
            <a:normAutofit/>
          </a:bodyPr>
          <a:lstStyle/>
          <a:p>
            <a:r>
              <a:rPr lang="ka-GE" sz="2400" dirty="0" smtClean="0"/>
              <a:t>გარდაუვალი წლიური რეალური </a:t>
            </a:r>
            <a:br>
              <a:rPr lang="ka-GE" sz="2400" dirty="0" smtClean="0"/>
            </a:br>
            <a:r>
              <a:rPr lang="ka-GE" sz="2400" dirty="0" smtClean="0"/>
              <a:t>დანაკარგები                                                </a:t>
            </a:r>
            <a:endParaRPr lang="en-GB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5407" y="1665589"/>
            <a:ext cx="5016397" cy="368458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ka-GE" sz="1800" dirty="0"/>
              <a:t>ჟონვის მართვის სპეციალისტების მტკიცებით, შეუძლებელია გამანაწილებელი სისტემიდან ჟონვების სრული აღმოფხვრა. ჟონვები იარსებებს</a:t>
            </a:r>
            <a:r>
              <a:rPr lang="ka-GE" sz="1800" b="1" dirty="0"/>
              <a:t> &gt; გარდაუვალი </a:t>
            </a:r>
            <a:r>
              <a:rPr lang="ka-GE" sz="1800" b="1" dirty="0" smtClean="0"/>
              <a:t>რეალური</a:t>
            </a:r>
            <a:r>
              <a:rPr lang="en-US" sz="1800" b="1" dirty="0" smtClean="0"/>
              <a:t> </a:t>
            </a:r>
            <a:r>
              <a:rPr lang="ka-GE" sz="1800" b="1" dirty="0" smtClean="0"/>
              <a:t>დანაკარგები </a:t>
            </a:r>
            <a:r>
              <a:rPr lang="en-US" sz="1800" b="1" dirty="0" smtClean="0"/>
              <a:t>(</a:t>
            </a:r>
            <a:r>
              <a:rPr lang="en-US" sz="1800" dirty="0" smtClean="0"/>
              <a:t>UARL)</a:t>
            </a:r>
            <a:endParaRPr lang="en-US" sz="1800" b="1" dirty="0" smtClean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ka-GE" sz="1800" dirty="0" smtClean="0"/>
              <a:t>რა </a:t>
            </a:r>
            <a:r>
              <a:rPr lang="ka-GE" sz="1800" dirty="0"/>
              <a:t>პარამეტრებით შეიძლება </a:t>
            </a:r>
            <a:r>
              <a:rPr lang="en-US" sz="1800" dirty="0"/>
              <a:t>UARL </a:t>
            </a:r>
            <a:r>
              <a:rPr lang="ka-GE" sz="1800" dirty="0" smtClean="0"/>
              <a:t>დაანგარიშება</a:t>
            </a:r>
            <a:r>
              <a:rPr lang="ka-GE" sz="1800" dirty="0"/>
              <a:t>? </a:t>
            </a:r>
            <a:endParaRPr lang="en-US" sz="1800" dirty="0"/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8431" y="1689776"/>
            <a:ext cx="5191569" cy="368458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800" dirty="0"/>
              <a:t>Leakage management specialists recognized that it is impossible to eliminate all real losses from a distribution system. There will </a:t>
            </a:r>
            <a:r>
              <a:rPr lang="en-US" sz="1800" dirty="0" smtClean="0"/>
              <a:t>always be</a:t>
            </a:r>
            <a:r>
              <a:rPr lang="ka-GE" sz="1800" dirty="0" smtClean="0"/>
              <a:t> </a:t>
            </a:r>
            <a:r>
              <a:rPr lang="en-US" sz="1800" dirty="0" smtClean="0"/>
              <a:t>a </a:t>
            </a:r>
            <a:r>
              <a:rPr lang="en-US" sz="1800" dirty="0"/>
              <a:t>leakage </a:t>
            </a:r>
            <a:r>
              <a:rPr lang="en-US" sz="1800" b="1" dirty="0"/>
              <a:t>&gt; Unavoidable Real Losses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800" dirty="0" smtClean="0"/>
              <a:t>What </a:t>
            </a:r>
            <a:r>
              <a:rPr lang="en-US" sz="1800" dirty="0"/>
              <a:t>parameters are required to determine unavoidable losses?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GB" sz="20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MVV decon – Grant Thornton </a:t>
            </a:r>
            <a:br>
              <a:rPr lang="en-GB"/>
            </a:br>
            <a:fld id="{A6AE46F0-F880-44A5-ACD9-383547D0E84A}" type="datetime1">
              <a:rPr lang="en-GB" smtClean="0"/>
              <a:pPr/>
              <a:t>20/03/2017</a:t>
            </a:fld>
            <a:r>
              <a:rPr lang="en-GB"/>
              <a:t> - </a:t>
            </a:r>
            <a:fld id="{4437730B-62A4-4672-995C-D589F7EF1ACE}" type="slidenum">
              <a:rPr lang="en-GB" smtClean="0"/>
              <a:pPr/>
              <a:t>4</a:t>
            </a:fld>
            <a:endParaRPr lang="en-GB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914400" y="1400131"/>
            <a:ext cx="10515600" cy="1009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6096000" y="256740"/>
            <a:ext cx="5081586" cy="976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/>
              <a:t>UARL</a:t>
            </a:r>
            <a:r>
              <a:rPr lang="ka-GE" sz="2400" dirty="0" smtClean="0"/>
              <a:t>                                               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4790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MVV decon – Grant Thornton </a:t>
            </a:r>
            <a:br>
              <a:rPr lang="en-GB"/>
            </a:br>
            <a:fld id="{A6AE46F0-F880-44A5-ACD9-383547D0E84A}" type="datetime1">
              <a:rPr lang="en-GB" smtClean="0"/>
              <a:pPr/>
              <a:t>20/03/2017</a:t>
            </a:fld>
            <a:r>
              <a:rPr lang="en-GB"/>
              <a:t> - </a:t>
            </a:r>
            <a:fld id="{4437730B-62A4-4672-995C-D589F7EF1ACE}" type="slidenum">
              <a:rPr lang="en-GB" smtClean="0"/>
              <a:pPr/>
              <a:t>5</a:t>
            </a:fld>
            <a:endParaRPr lang="en-GB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838200" y="1244448"/>
            <a:ext cx="10515600" cy="1009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5256212" cy="895350"/>
          </a:xfrm>
        </p:spPr>
        <p:txBody>
          <a:bodyPr>
            <a:normAutofit/>
          </a:bodyPr>
          <a:lstStyle/>
          <a:p>
            <a:r>
              <a:rPr lang="ka-GE" sz="2400" dirty="0" smtClean="0"/>
              <a:t>გარდაუვალი</a:t>
            </a:r>
            <a:r>
              <a:rPr lang="ka-GE" sz="2400" dirty="0"/>
              <a:t> </a:t>
            </a:r>
            <a:r>
              <a:rPr lang="ka-GE" sz="2400" dirty="0" smtClean="0"/>
              <a:t>დანაკარგების დაანგარიშება                                                </a:t>
            </a:r>
            <a:endParaRPr lang="en-GB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172200" y="365125"/>
            <a:ext cx="5257800" cy="8023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Determination of Unavoidable Losses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4726" y="1331526"/>
            <a:ext cx="15311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accent3">
                    <a:lumMod val="75000"/>
                  </a:schemeClr>
                </a:solidFill>
              </a:rPr>
              <a:t>Un-reported Losses</a:t>
            </a:r>
          </a:p>
        </p:txBody>
      </p:sp>
      <p:pic>
        <p:nvPicPr>
          <p:cNvPr id="17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8778" y="1868680"/>
            <a:ext cx="4038600" cy="857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6563772" y="3017701"/>
            <a:ext cx="15311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accent3">
                    <a:lumMod val="75000"/>
                  </a:schemeClr>
                </a:solidFill>
              </a:rPr>
              <a:t>Background Losse</a:t>
            </a:r>
            <a:r>
              <a:rPr lang="en-US" sz="1200" dirty="0" smtClean="0">
                <a:solidFill>
                  <a:schemeClr val="accent3">
                    <a:lumMod val="75000"/>
                  </a:schemeClr>
                </a:solidFill>
              </a:rPr>
              <a:t>s</a:t>
            </a:r>
            <a:endParaRPr lang="en-US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565210" y="2986379"/>
            <a:ext cx="20948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3">
                    <a:lumMod val="75000"/>
                  </a:schemeClr>
                </a:solidFill>
              </a:rPr>
              <a:t>Reported Losses</a:t>
            </a:r>
            <a:endParaRPr lang="en-US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8842378" y="1623003"/>
            <a:ext cx="90491" cy="7736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8" idx="0"/>
          </p:cNvCxnSpPr>
          <p:nvPr/>
        </p:nvCxnSpPr>
        <p:spPr>
          <a:xfrm flipH="1" flipV="1">
            <a:off x="7325774" y="2712901"/>
            <a:ext cx="3592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10245141" y="2477245"/>
            <a:ext cx="95599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Content Placeholder 17"/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90001" y="3428999"/>
            <a:ext cx="5364339" cy="3240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2572349" y="1310306"/>
            <a:ext cx="1781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200" dirty="0" smtClean="0">
                <a:solidFill>
                  <a:schemeClr val="accent3">
                    <a:lumMod val="75000"/>
                  </a:schemeClr>
                </a:solidFill>
              </a:rPr>
              <a:t>უხილავი დანაკარგები</a:t>
            </a:r>
            <a:endParaRPr lang="en-US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27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6401" y="1847460"/>
            <a:ext cx="4038600" cy="857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TextBox 27"/>
          <p:cNvSpPr txBox="1"/>
          <p:nvPr/>
        </p:nvSpPr>
        <p:spPr>
          <a:xfrm>
            <a:off x="911395" y="2996481"/>
            <a:ext cx="16321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200" dirty="0" smtClean="0">
                <a:solidFill>
                  <a:schemeClr val="accent3">
                    <a:lumMod val="75000"/>
                  </a:schemeClr>
                </a:solidFill>
              </a:rPr>
              <a:t>გარემო დანაკარგები</a:t>
            </a:r>
            <a:endParaRPr lang="en-US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912833" y="2965159"/>
            <a:ext cx="20948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200" dirty="0" smtClean="0">
                <a:solidFill>
                  <a:schemeClr val="accent3">
                    <a:lumMod val="75000"/>
                  </a:schemeClr>
                </a:solidFill>
              </a:rPr>
              <a:t>ხილული დანაკარგები</a:t>
            </a:r>
            <a:endParaRPr lang="en-US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H="1">
            <a:off x="3190001" y="1601783"/>
            <a:ext cx="90491" cy="7736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8" idx="0"/>
          </p:cNvCxnSpPr>
          <p:nvPr/>
        </p:nvCxnSpPr>
        <p:spPr>
          <a:xfrm flipH="1" flipV="1">
            <a:off x="1673397" y="2691681"/>
            <a:ext cx="54087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4592764" y="2456025"/>
            <a:ext cx="95599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90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MRDIG/USIIP/P1/QCBS/01-2015 - GNERC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Title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MVV decon – Grant Thornton </a:t>
            </a:r>
            <a:br>
              <a:rPr lang="en-GB" smtClean="0"/>
            </a:br>
            <a:fld id="{788D7057-1328-4E9D-A6A2-EE047025D778}" type="datetime1">
              <a:rPr lang="en-GB" smtClean="0"/>
              <a:pPr/>
              <a:t>20/03/2017</a:t>
            </a:fld>
            <a:r>
              <a:rPr lang="en-GB" smtClean="0"/>
              <a:t> - </a:t>
            </a:r>
            <a:fld id="{4437730B-62A4-4672-995C-D589F7EF1ACE}" type="slidenum">
              <a:rPr lang="en-GB" smtClean="0"/>
              <a:pPr/>
              <a:t>6</a:t>
            </a:fld>
            <a:endParaRPr lang="en-GB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1115270"/>
            <a:ext cx="10515600" cy="1009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694346" y="261989"/>
            <a:ext cx="5256212" cy="8953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400" dirty="0" smtClean="0"/>
              <a:t>გარდაუვალი დანაკარგების დაანგარიშება                                                </a:t>
            </a:r>
            <a:endParaRPr lang="en-GB" sz="240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172200" y="188780"/>
            <a:ext cx="5257800" cy="8023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Determination of Unavoidable Losses</a:t>
            </a:r>
          </a:p>
        </p:txBody>
      </p:sp>
      <p:pic>
        <p:nvPicPr>
          <p:cNvPr id="12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54310" y="3937741"/>
            <a:ext cx="6798179" cy="2783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689203"/>
              </p:ext>
            </p:extLst>
          </p:nvPr>
        </p:nvGraphicFramePr>
        <p:xfrm>
          <a:off x="762000" y="1203427"/>
          <a:ext cx="6971943" cy="2688226"/>
        </p:xfrm>
        <a:graphic>
          <a:graphicData uri="http://schemas.openxmlformats.org/drawingml/2006/table">
            <a:tbl>
              <a:tblPr/>
              <a:tblGrid>
                <a:gridCol w="1632297"/>
                <a:gridCol w="1115602"/>
                <a:gridCol w="979365"/>
                <a:gridCol w="979365"/>
                <a:gridCol w="987881"/>
                <a:gridCol w="1277433"/>
              </a:tblGrid>
              <a:tr h="354677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წლიური რეალური დანაკარგების კომპონენტები 50 მეტრი წნევის შემთხვევაში (მეტრი ერთეული)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5345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ინფრასტრუქტურის კომპონენტი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გარდაუვალი გარემო ჟონვა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ხილული ავარიები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უხილავი ავარია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გარდაუვალი რეალური წლიური დანაკარგები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0869"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მაგისტრალური ქსელი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 ლ/კმ/დღე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290 ლ/კმ/დღე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130ლ/კმ/დღე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900ლ/კმ/დღე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18ლ/კმ/დღე მეტრი წნევა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443"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მიერთება განშტოებამდე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ლ/კმ/დღე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2ლ/მიერ/დღე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ლ/კმ/დღე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40ლ/კმ/დღე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 ლ/მიერთება/დღე  მეტრი წნევა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8379"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განშტოებიდან მრიცხველამდე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 ლ/კმ/დღე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ლ/კმ/დღე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355 ლ/კმ/დღე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1250ლ/კმ/დღე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ლ/მიერთება/დღე წნევის მეტრი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6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ტიპიური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FAVAD #1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 თან ახლოს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0.5-2.5 მილის მასალისა და ჟონვის ტიპის გათვალისწინებით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ფორმულისთვის ნაგულისხმებია 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2401368"/>
            <a:ext cx="5181600" cy="341667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ka-GE" sz="1800" dirty="0"/>
              <a:t>სადაც </a:t>
            </a:r>
            <a:r>
              <a:rPr lang="en-US" sz="1800" dirty="0"/>
              <a:t>Lm = </a:t>
            </a:r>
            <a:r>
              <a:rPr lang="ka-GE" sz="1800" dirty="0" smtClean="0"/>
              <a:t>მაგისტრალის სიგრძეა კმ</a:t>
            </a:r>
            <a:r>
              <a:rPr lang="en-US" sz="1800" dirty="0" smtClean="0"/>
              <a:t>, </a:t>
            </a:r>
            <a:r>
              <a:rPr lang="en-US" sz="1800" dirty="0" err="1"/>
              <a:t>Nc</a:t>
            </a:r>
            <a:r>
              <a:rPr lang="en-US" sz="1800" dirty="0"/>
              <a:t> = </a:t>
            </a:r>
            <a:r>
              <a:rPr lang="ka-GE" sz="1800" dirty="0"/>
              <a:t>მიერთებების რაოდენობა</a:t>
            </a:r>
            <a:r>
              <a:rPr lang="en-US" sz="1800" dirty="0"/>
              <a:t>, </a:t>
            </a:r>
            <a:r>
              <a:rPr lang="en-US" sz="1800" dirty="0" err="1"/>
              <a:t>Lp</a:t>
            </a:r>
            <a:r>
              <a:rPr lang="en-US" sz="1800" dirty="0"/>
              <a:t> = </a:t>
            </a:r>
            <a:r>
              <a:rPr lang="ka-GE" sz="1800" dirty="0"/>
              <a:t>ჯამური სიგრძე </a:t>
            </a:r>
            <a:r>
              <a:rPr lang="ka-GE" sz="1800" dirty="0" smtClean="0"/>
              <a:t>კმ</a:t>
            </a:r>
            <a:r>
              <a:rPr lang="en-US" sz="1800" dirty="0" smtClean="0"/>
              <a:t>, </a:t>
            </a:r>
            <a:r>
              <a:rPr lang="en-US" sz="1800" dirty="0"/>
              <a:t>P = </a:t>
            </a:r>
            <a:r>
              <a:rPr lang="ka-GE" sz="1800" dirty="0"/>
              <a:t>საშუალო </a:t>
            </a:r>
            <a:r>
              <a:rPr lang="ka-GE" sz="1800" dirty="0" smtClean="0"/>
              <a:t>მუშა </a:t>
            </a:r>
            <a:r>
              <a:rPr lang="ka-GE" sz="1800" dirty="0"/>
              <a:t>წნევა მეტრებში</a:t>
            </a:r>
            <a:r>
              <a:rPr lang="en-US" sz="1800" dirty="0"/>
              <a:t>. </a:t>
            </a:r>
            <a:endParaRPr lang="ka-GE" sz="1800" dirty="0" smtClean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ka-GE" sz="18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ka-GE" sz="1800" dirty="0" smtClean="0"/>
              <a:t>ფორმულა და პარამეტრები ეფუძნება 20-მდე ქვეყნის მონაცემების სტატისტიკურ ანალიზს</a:t>
            </a:r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0" y="2401368"/>
            <a:ext cx="5181600" cy="3416672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800" dirty="0" smtClean="0"/>
              <a:t>with </a:t>
            </a:r>
            <a:r>
              <a:rPr lang="en-US" sz="1800" dirty="0"/>
              <a:t>Lm = length of main in km, </a:t>
            </a:r>
            <a:r>
              <a:rPr lang="en-US" sz="1800" dirty="0" err="1"/>
              <a:t>Nc</a:t>
            </a:r>
            <a:r>
              <a:rPr lang="en-US" sz="1800" dirty="0"/>
              <a:t> = number of service connections, </a:t>
            </a:r>
            <a:r>
              <a:rPr lang="en-US" sz="1800" dirty="0" err="1"/>
              <a:t>Lp</a:t>
            </a:r>
            <a:r>
              <a:rPr lang="en-US" sz="1800" dirty="0"/>
              <a:t> = total length in km, P = average operating pressure in </a:t>
            </a:r>
            <a:r>
              <a:rPr lang="en-US" sz="1800" dirty="0" smtClean="0"/>
              <a:t>meters.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800" dirty="0" smtClean="0"/>
              <a:t>The equation and its parameters are based on statistical analysis of international data of more than 20 countries </a:t>
            </a:r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MRDIG/USIIP/P1/QCBS/01-2015 - GNERC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Title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MVV decon – Grant Thornton </a:t>
            </a:r>
            <a:br>
              <a:rPr lang="en-GB" smtClean="0"/>
            </a:br>
            <a:fld id="{5DB5B4C9-67B3-45F9-8D0A-3103F38E1317}" type="datetime1">
              <a:rPr lang="en-GB" smtClean="0"/>
              <a:pPr/>
              <a:t>20/03/2017</a:t>
            </a:fld>
            <a:r>
              <a:rPr lang="en-GB" smtClean="0"/>
              <a:t> - </a:t>
            </a:r>
            <a:fld id="{4437730B-62A4-4672-995C-D589F7EF1ACE}" type="slidenum">
              <a:rPr lang="en-GB" smtClean="0"/>
              <a:pPr/>
              <a:t>7</a:t>
            </a:fld>
            <a:endParaRPr lang="en-GB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838200" y="1228240"/>
            <a:ext cx="10515600" cy="1009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838200" y="251961"/>
            <a:ext cx="5081586" cy="976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/>
              <a:t>UARL </a:t>
            </a:r>
            <a:r>
              <a:rPr lang="ka-GE" sz="2400" dirty="0" smtClean="0"/>
              <a:t>ფორმულა                                                </a:t>
            </a:r>
            <a:endParaRPr lang="en-GB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272214" y="251960"/>
            <a:ext cx="5081586" cy="976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/>
              <a:t>UARL Formula</a:t>
            </a:r>
            <a:endParaRPr lang="en-GB" sz="2400" dirty="0"/>
          </a:p>
        </p:txBody>
      </p:sp>
      <p:sp>
        <p:nvSpPr>
          <p:cNvPr id="2" name="Rectangle 1"/>
          <p:cNvSpPr/>
          <p:nvPr/>
        </p:nvSpPr>
        <p:spPr>
          <a:xfrm>
            <a:off x="3172947" y="1572883"/>
            <a:ext cx="51958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000" b="1" dirty="0">
                <a:solidFill>
                  <a:schemeClr val="accent3">
                    <a:lumMod val="75000"/>
                  </a:schemeClr>
                </a:solidFill>
              </a:rPr>
              <a:t>UARL = (18 x Lm + 0.8 x </a:t>
            </a:r>
            <a:r>
              <a:rPr lang="en-US" sz="2000" b="1" dirty="0" err="1">
                <a:solidFill>
                  <a:schemeClr val="accent3">
                    <a:lumMod val="75000"/>
                  </a:schemeClr>
                </a:solidFill>
              </a:rPr>
              <a:t>Nc</a:t>
            </a:r>
            <a:r>
              <a:rPr lang="en-US" sz="2000" b="1" dirty="0">
                <a:solidFill>
                  <a:schemeClr val="accent3">
                    <a:lumMod val="75000"/>
                  </a:schemeClr>
                </a:solidFill>
              </a:rPr>
              <a:t> + 25 x </a:t>
            </a:r>
            <a:r>
              <a:rPr lang="en-US" sz="2000" b="1" dirty="0" err="1">
                <a:solidFill>
                  <a:schemeClr val="accent3">
                    <a:lumMod val="75000"/>
                  </a:schemeClr>
                </a:solidFill>
              </a:rPr>
              <a:t>Lp</a:t>
            </a:r>
            <a:r>
              <a:rPr lang="en-US" sz="2000" b="1" dirty="0">
                <a:solidFill>
                  <a:schemeClr val="accent3">
                    <a:lumMod val="75000"/>
                  </a:schemeClr>
                </a:solidFill>
              </a:rPr>
              <a:t>) x 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0197" y="1640057"/>
            <a:ext cx="5181600" cy="164167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dirty="0"/>
              <a:t>CARL = </a:t>
            </a:r>
            <a:r>
              <a:rPr lang="ka-GE" sz="1600" dirty="0"/>
              <a:t>მიმდინარე წლიური რეალური</a:t>
            </a:r>
            <a:r>
              <a:rPr lang="en-US" sz="1600" dirty="0"/>
              <a:t> </a:t>
            </a:r>
            <a:r>
              <a:rPr lang="ka-GE" sz="1600" dirty="0"/>
              <a:t>დანაკარგები</a:t>
            </a:r>
            <a:endParaRPr lang="en-US" sz="16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dirty="0"/>
              <a:t>UARL </a:t>
            </a:r>
            <a:r>
              <a:rPr lang="en-US" sz="1600" dirty="0" smtClean="0"/>
              <a:t>=</a:t>
            </a:r>
            <a:r>
              <a:rPr lang="ka-GE" sz="1600" dirty="0" smtClean="0"/>
              <a:t> გარდაუვალი </a:t>
            </a:r>
            <a:r>
              <a:rPr lang="ka-GE" sz="1600" dirty="0"/>
              <a:t>წლიური რეალური დანაკარგები</a:t>
            </a:r>
            <a:endParaRPr lang="en-US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6872" y="1750342"/>
            <a:ext cx="5181600" cy="72631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/>
              <a:t>CARL = Current Annual Real Losses</a:t>
            </a:r>
          </a:p>
          <a:p>
            <a:pPr>
              <a:buNone/>
            </a:pPr>
            <a:r>
              <a:rPr lang="en-US" sz="1800" dirty="0" smtClean="0"/>
              <a:t>UARL </a:t>
            </a:r>
            <a:r>
              <a:rPr lang="en-US" sz="1800" dirty="0"/>
              <a:t>=Unavoidable Annual Real </a:t>
            </a:r>
            <a:r>
              <a:rPr lang="en-US" sz="1800" dirty="0" smtClean="0"/>
              <a:t>Losses</a:t>
            </a:r>
            <a:endParaRPr lang="en-US" sz="18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MRDIG/USIIP/P1/QCBS/01-2015 - GNERC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Title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MVV decon – Grant Thornton </a:t>
            </a:r>
            <a:br>
              <a:rPr lang="en-GB" smtClean="0"/>
            </a:br>
            <a:fld id="{5DB5B4C9-67B3-45F9-8D0A-3103F38E1317}" type="datetime1">
              <a:rPr lang="en-GB" smtClean="0"/>
              <a:pPr/>
              <a:t>20/03/2017</a:t>
            </a:fld>
            <a:r>
              <a:rPr lang="en-GB" smtClean="0"/>
              <a:t> - </a:t>
            </a:r>
            <a:fld id="{4437730B-62A4-4672-995C-D589F7EF1ACE}" type="slidenum">
              <a:rPr lang="en-GB" smtClean="0"/>
              <a:pPr/>
              <a:t>8</a:t>
            </a:fld>
            <a:endParaRPr lang="en-GB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838200" y="1228240"/>
            <a:ext cx="10515600" cy="1009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838200" y="251961"/>
            <a:ext cx="5081586" cy="976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400" dirty="0" smtClean="0"/>
              <a:t>ინფრასტრუქტურიდან ჟონვის ინდექსი </a:t>
            </a:r>
            <a:r>
              <a:rPr lang="en-US" sz="2400" dirty="0" smtClean="0"/>
              <a:t>ILI</a:t>
            </a:r>
            <a:r>
              <a:rPr lang="ka-GE" sz="2400" dirty="0" smtClean="0"/>
              <a:t>                                                </a:t>
            </a:r>
            <a:endParaRPr lang="en-GB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272214" y="251960"/>
            <a:ext cx="5081586" cy="976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/>
              <a:t>Infrastructure Leakage Index ILI</a:t>
            </a:r>
            <a:endParaRPr lang="en-GB" sz="2400" dirty="0"/>
          </a:p>
        </p:txBody>
      </p:sp>
      <p:sp>
        <p:nvSpPr>
          <p:cNvPr id="2" name="Rectangle 1"/>
          <p:cNvSpPr/>
          <p:nvPr/>
        </p:nvSpPr>
        <p:spPr>
          <a:xfrm>
            <a:off x="4531728" y="1333883"/>
            <a:ext cx="23328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ILI = CARL / UARL</a:t>
            </a: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5286736"/>
              </p:ext>
            </p:extLst>
          </p:nvPr>
        </p:nvGraphicFramePr>
        <p:xfrm>
          <a:off x="2734653" y="2623557"/>
          <a:ext cx="7187016" cy="3607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8377"/>
                <a:gridCol w="898377"/>
                <a:gridCol w="898377"/>
                <a:gridCol w="898377"/>
                <a:gridCol w="898377"/>
                <a:gridCol w="898377"/>
                <a:gridCol w="898377"/>
                <a:gridCol w="898377"/>
              </a:tblGrid>
              <a:tr h="412387">
                <a:tc rowSpan="2"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Technical Performance 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Category</a:t>
                      </a:r>
                      <a:r>
                        <a:rPr lang="ka-GE" sz="11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 (ტექნიკური კატეგორია)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/>
                        <a:ea typeface="Calibri"/>
                      </a:endParaRPr>
                    </a:p>
                  </a:txBody>
                  <a:tcPr marL="9525" marR="9525" marT="9525" marB="0" anchor="ctr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ILI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/>
                        <a:ea typeface="Calibri"/>
                      </a:endParaRPr>
                    </a:p>
                  </a:txBody>
                  <a:tcPr marL="9525" marR="9525" marT="9525" marB="0" anchor="ctr"/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Real Losses in Liters/Connection/Day</a:t>
                      </a:r>
                      <a:br>
                        <a:rPr lang="en-US" sz="11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</a:b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(when the system is pressurized) at an average pressure of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:</a:t>
                      </a:r>
                      <a:endParaRPr lang="ka-GE" sz="11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a-GE" sz="11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ნამდვილი</a:t>
                      </a:r>
                      <a:r>
                        <a:rPr lang="ka-GE" sz="1100" b="1" baseline="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 დანაკარგი /მიერთება/დღე წნევიან სისტემებში, წნევით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ka-GE" sz="300" b="1" baseline="0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2762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10m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20m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30m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40m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50m </a:t>
                      </a:r>
                    </a:p>
                  </a:txBody>
                  <a:tcPr marL="9525" marR="9525" marT="9525" marB="0" anchor="ctr"/>
                </a:tc>
              </a:tr>
              <a:tr h="312762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Developed 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systems</a:t>
                      </a:r>
                      <a:endParaRPr lang="ka-GE" sz="1100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a-GE" sz="11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განვითარებული სისტემები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/>
                        <a:ea typeface="Calibri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1-2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 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&lt; 50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&lt; 75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&lt; 100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&lt; 125 </a:t>
                      </a:r>
                    </a:p>
                  </a:txBody>
                  <a:tcPr marL="9525" marR="9525" marT="9525" marB="0" anchor="ctr"/>
                </a:tc>
              </a:tr>
              <a:tr h="3127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B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2-4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 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50-100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75-150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100-200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125-250 </a:t>
                      </a:r>
                    </a:p>
                  </a:txBody>
                  <a:tcPr marL="9525" marR="9525" marT="9525" marB="0" anchor="ctr"/>
                </a:tc>
              </a:tr>
              <a:tr h="3127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C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4-8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 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100-200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150-300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200-400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250-500 </a:t>
                      </a:r>
                    </a:p>
                  </a:txBody>
                  <a:tcPr marL="9525" marR="9525" marT="9525" marB="0" anchor="ctr"/>
                </a:tc>
              </a:tr>
              <a:tr h="3127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D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&gt;8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 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&gt; 200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&gt; 300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&gt; 400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&gt; 500 </a:t>
                      </a:r>
                    </a:p>
                  </a:txBody>
                  <a:tcPr marL="9525" marR="9525" marT="9525" marB="0" anchor="ctr"/>
                </a:tc>
              </a:tr>
              <a:tr h="312762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Systems under 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development</a:t>
                      </a:r>
                      <a:endParaRPr lang="ka-GE" sz="1100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a-GE" sz="11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განვითარებადი სისტემები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/>
                        <a:ea typeface="Calibri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1-4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&lt; 50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&lt; 100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&lt; 150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&lt; 200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&lt; 250 </a:t>
                      </a:r>
                    </a:p>
                  </a:txBody>
                  <a:tcPr marL="9525" marR="9525" marT="9525" marB="0" anchor="ctr"/>
                </a:tc>
              </a:tr>
              <a:tr h="3127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B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4-8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50-100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100-200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150-300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200-400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250-500 </a:t>
                      </a:r>
                    </a:p>
                  </a:txBody>
                  <a:tcPr marL="9525" marR="9525" marT="9525" marB="0" anchor="ctr"/>
                </a:tc>
              </a:tr>
              <a:tr h="3127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C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8-16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100-200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200-400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300-600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400-800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500-1000 </a:t>
                      </a:r>
                    </a:p>
                  </a:txBody>
                  <a:tcPr marL="9525" marR="9525" marT="9525" marB="0" anchor="ctr"/>
                </a:tc>
              </a:tr>
              <a:tr h="3127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D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&gt; 16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&gt; 200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&gt; 400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&gt; 600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&gt; 800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&gt; 1000 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pic>
        <p:nvPicPr>
          <p:cNvPr id="14" name="Content Placeholder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66948" y="5107929"/>
            <a:ext cx="1965531" cy="1001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178593" y="4039220"/>
            <a:ext cx="25560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A </a:t>
            </a:r>
            <a:r>
              <a:rPr kumimoji="0" lang="ka-GE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= ძალიან კარგი - ჩარევას არ საჭიროებს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B </a:t>
            </a:r>
            <a:r>
              <a:rPr kumimoji="0" lang="ka-GE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= კარგი - სასწრაფო ჩარევას არ საჭიროებს, თუმცა საჭიროა ფხიზელი მონიტორინგი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C </a:t>
            </a:r>
            <a:r>
              <a:rPr kumimoji="0" lang="ka-GE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= ცუდი - საჭიროებს ყურადღებას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D </a:t>
            </a:r>
            <a:r>
              <a:rPr kumimoji="0" lang="ka-GE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= ძალიან ცუდი - საჭიროებს სასწრაფო წლის დანაკარგების შემცირების ღონისძიებებს</a:t>
            </a:r>
            <a:endParaRPr kumimoji="0" lang="en-US" sz="1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9104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9822" y="1468572"/>
            <a:ext cx="5336177" cy="4665527"/>
          </a:xfrm>
        </p:spPr>
        <p:txBody>
          <a:bodyPr>
            <a:noAutofit/>
          </a:bodyPr>
          <a:lstStyle/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1000" dirty="0" smtClean="0"/>
              <a:t>CARL</a:t>
            </a:r>
            <a:r>
              <a:rPr lang="ka-GE" sz="1000" dirty="0" smtClean="0"/>
              <a:t> (მიმდინარე წლ. დანაკარგი)</a:t>
            </a:r>
            <a:r>
              <a:rPr lang="en-US" sz="1000" dirty="0" smtClean="0"/>
              <a:t>, UARL</a:t>
            </a:r>
            <a:r>
              <a:rPr lang="ka-GE" sz="1000" dirty="0" smtClean="0"/>
              <a:t> (გარდაუვალი რეალური წლ. დანაკარგი)</a:t>
            </a:r>
            <a:r>
              <a:rPr lang="en-US" sz="1000" dirty="0" smtClean="0"/>
              <a:t> </a:t>
            </a:r>
            <a:r>
              <a:rPr lang="ka-GE" sz="1000" dirty="0" smtClean="0"/>
              <a:t>და </a:t>
            </a:r>
            <a:r>
              <a:rPr lang="en-US" sz="1000" dirty="0" smtClean="0"/>
              <a:t>ILI</a:t>
            </a:r>
            <a:r>
              <a:rPr lang="ka-GE" sz="1000" dirty="0" smtClean="0"/>
              <a:t> (</a:t>
            </a:r>
            <a:r>
              <a:rPr lang="ka-GE" sz="1000" dirty="0" err="1" smtClean="0"/>
              <a:t>ინფრ</a:t>
            </a:r>
            <a:r>
              <a:rPr lang="ka-GE" sz="1000" dirty="0" smtClean="0"/>
              <a:t>. დაღვრის ინდექსი) -ის წინასწარი დაანგარიშება თბილისის წყალმომარაგებისათვის</a:t>
            </a:r>
            <a:endParaRPr lang="en-US" sz="1000" dirty="0" smtClean="0"/>
          </a:p>
          <a:p>
            <a:pPr>
              <a:buNone/>
            </a:pPr>
            <a:r>
              <a:rPr lang="en-US" sz="1000" b="1" dirty="0" smtClean="0"/>
              <a:t>       UARL = (18 X Lm + 0.80 X </a:t>
            </a:r>
            <a:r>
              <a:rPr lang="en-US" sz="1000" b="1" dirty="0" err="1" smtClean="0"/>
              <a:t>Nc</a:t>
            </a:r>
            <a:r>
              <a:rPr lang="en-US" sz="1000" b="1" dirty="0" smtClean="0"/>
              <a:t> + 25 X </a:t>
            </a:r>
            <a:r>
              <a:rPr lang="en-US" sz="1000" b="1" dirty="0" err="1" smtClean="0"/>
              <a:t>Lp</a:t>
            </a:r>
            <a:r>
              <a:rPr lang="en-US" sz="1000" b="1" dirty="0" smtClean="0"/>
              <a:t>) X P</a:t>
            </a:r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r>
              <a:rPr lang="en-US" sz="1000" dirty="0" smtClean="0"/>
              <a:t>100,000 </a:t>
            </a:r>
            <a:r>
              <a:rPr lang="ka-GE" sz="1000" dirty="0" smtClean="0"/>
              <a:t>განშტოებით</a:t>
            </a:r>
            <a:r>
              <a:rPr lang="en-US" sz="1000" dirty="0" smtClean="0"/>
              <a:t>, </a:t>
            </a:r>
            <a:r>
              <a:rPr lang="ka-GE" sz="1000" dirty="0" smtClean="0"/>
              <a:t>საშუალო სიგრძე </a:t>
            </a:r>
            <a:r>
              <a:rPr lang="en-US" sz="1000" dirty="0" smtClean="0"/>
              <a:t>15.0</a:t>
            </a:r>
            <a:r>
              <a:rPr lang="ka-GE" sz="1000" dirty="0" smtClean="0"/>
              <a:t>მ</a:t>
            </a:r>
            <a:r>
              <a:rPr lang="en-US" sz="1000" dirty="0" smtClean="0"/>
              <a:t>, 5 </a:t>
            </a:r>
            <a:r>
              <a:rPr lang="ka-GE" sz="1000" dirty="0" err="1" smtClean="0"/>
              <a:t>ატმ</a:t>
            </a:r>
            <a:endParaRPr lang="en-US" sz="1000" dirty="0" smtClean="0"/>
          </a:p>
          <a:p>
            <a:pPr>
              <a:buNone/>
            </a:pPr>
            <a:r>
              <a:rPr lang="en-US" sz="1000" dirty="0" smtClean="0"/>
              <a:t> </a:t>
            </a:r>
          </a:p>
          <a:p>
            <a:pPr>
              <a:buNone/>
            </a:pPr>
            <a:r>
              <a:rPr lang="ka-GE" sz="1000" dirty="0" smtClean="0"/>
              <a:t>მაგისტრალი </a:t>
            </a:r>
            <a:r>
              <a:rPr lang="en-US" sz="1000" dirty="0" smtClean="0"/>
              <a:t>= 18</a:t>
            </a:r>
            <a:r>
              <a:rPr lang="ka-GE" sz="1000" dirty="0" smtClean="0"/>
              <a:t>ლ</a:t>
            </a:r>
            <a:r>
              <a:rPr lang="en-US" sz="1000" dirty="0" smtClean="0"/>
              <a:t>/</a:t>
            </a:r>
            <a:r>
              <a:rPr lang="ka-GE" sz="1000" dirty="0" smtClean="0"/>
              <a:t>კმ</a:t>
            </a:r>
            <a:r>
              <a:rPr lang="en-US" sz="1000" dirty="0" smtClean="0"/>
              <a:t>/</a:t>
            </a:r>
            <a:r>
              <a:rPr lang="ka-GE" sz="1000" dirty="0" smtClean="0"/>
              <a:t>დღე</a:t>
            </a:r>
            <a:r>
              <a:rPr lang="en-US" sz="1000" dirty="0" smtClean="0"/>
              <a:t>/</a:t>
            </a:r>
            <a:r>
              <a:rPr lang="ka-GE" sz="1000" dirty="0" smtClean="0"/>
              <a:t>მ</a:t>
            </a:r>
            <a:r>
              <a:rPr lang="en-US" sz="1000" dirty="0" smtClean="0"/>
              <a:t> X 3000</a:t>
            </a:r>
            <a:r>
              <a:rPr lang="ka-GE" sz="1000" dirty="0" smtClean="0"/>
              <a:t>კმ</a:t>
            </a:r>
            <a:r>
              <a:rPr lang="en-US" sz="1000" dirty="0" smtClean="0"/>
              <a:t> X 365</a:t>
            </a:r>
            <a:r>
              <a:rPr lang="ka-GE" sz="1000" dirty="0" smtClean="0"/>
              <a:t>დღე</a:t>
            </a:r>
            <a:r>
              <a:rPr lang="en-US" sz="1000" dirty="0" smtClean="0"/>
              <a:t> X 50</a:t>
            </a:r>
            <a:r>
              <a:rPr lang="ka-GE" sz="1000" dirty="0" smtClean="0"/>
              <a:t>მ</a:t>
            </a:r>
            <a:r>
              <a:rPr lang="en-US" sz="1000" dirty="0" smtClean="0"/>
              <a:t>/10</a:t>
            </a:r>
            <a:r>
              <a:rPr lang="en-US" sz="1000" baseline="30000" dirty="0" smtClean="0"/>
              <a:t>6  </a:t>
            </a:r>
            <a:r>
              <a:rPr lang="en-US" sz="1000" dirty="0" smtClean="0"/>
              <a:t>= 985</a:t>
            </a:r>
          </a:p>
          <a:p>
            <a:pPr>
              <a:buNone/>
            </a:pPr>
            <a:r>
              <a:rPr lang="ka-GE" sz="1000" dirty="0" smtClean="0"/>
              <a:t>განშტოებები</a:t>
            </a:r>
            <a:r>
              <a:rPr lang="en-US" sz="1000" dirty="0" smtClean="0"/>
              <a:t>= 0.8 </a:t>
            </a:r>
            <a:r>
              <a:rPr lang="ka-GE" sz="1000" dirty="0" smtClean="0"/>
              <a:t>ლ</a:t>
            </a:r>
            <a:r>
              <a:rPr lang="en-US" sz="1000" dirty="0" smtClean="0"/>
              <a:t>/</a:t>
            </a:r>
            <a:r>
              <a:rPr lang="ka-GE" sz="1000" dirty="0" smtClean="0"/>
              <a:t>მიერ</a:t>
            </a:r>
            <a:r>
              <a:rPr lang="en-US" sz="1000" dirty="0" smtClean="0"/>
              <a:t>./</a:t>
            </a:r>
            <a:r>
              <a:rPr lang="ka-GE" sz="1000" dirty="0" smtClean="0"/>
              <a:t>დღე</a:t>
            </a:r>
            <a:r>
              <a:rPr lang="en-US" sz="1000" dirty="0" smtClean="0"/>
              <a:t>/</a:t>
            </a:r>
            <a:r>
              <a:rPr lang="ka-GE" sz="1000" dirty="0" smtClean="0"/>
              <a:t>მ</a:t>
            </a:r>
            <a:r>
              <a:rPr lang="en-US" sz="1000" dirty="0" smtClean="0"/>
              <a:t> X 100,000 X 365 X 50</a:t>
            </a:r>
            <a:r>
              <a:rPr lang="ka-GE" sz="1000" dirty="0" smtClean="0"/>
              <a:t>მ</a:t>
            </a:r>
            <a:r>
              <a:rPr lang="en-US" sz="1000" dirty="0" smtClean="0"/>
              <a:t>/10</a:t>
            </a:r>
            <a:r>
              <a:rPr lang="en-US" sz="1000" baseline="30000" dirty="0" smtClean="0"/>
              <a:t>6</a:t>
            </a:r>
            <a:r>
              <a:rPr lang="en-US" sz="1000" dirty="0" smtClean="0"/>
              <a:t> =1,460</a:t>
            </a:r>
          </a:p>
          <a:p>
            <a:pPr>
              <a:buNone/>
            </a:pPr>
            <a:r>
              <a:rPr lang="ka-GE" sz="1000" dirty="0" smtClean="0"/>
              <a:t>მიერთებები </a:t>
            </a:r>
            <a:r>
              <a:rPr lang="en-US" sz="1000" dirty="0" smtClean="0"/>
              <a:t>= 25</a:t>
            </a:r>
            <a:r>
              <a:rPr lang="ka-GE" sz="1000" dirty="0" smtClean="0"/>
              <a:t>ლ</a:t>
            </a:r>
            <a:r>
              <a:rPr lang="en-US" sz="1000" dirty="0" smtClean="0"/>
              <a:t>/</a:t>
            </a:r>
            <a:r>
              <a:rPr lang="ka-GE" sz="1000" dirty="0" smtClean="0"/>
              <a:t>კმ</a:t>
            </a:r>
            <a:r>
              <a:rPr lang="en-US" sz="1000" dirty="0" smtClean="0"/>
              <a:t>/</a:t>
            </a:r>
            <a:r>
              <a:rPr lang="ka-GE" sz="1000" dirty="0" smtClean="0"/>
              <a:t>დღე</a:t>
            </a:r>
            <a:r>
              <a:rPr lang="en-US" sz="1000" dirty="0" smtClean="0"/>
              <a:t>/</a:t>
            </a:r>
            <a:r>
              <a:rPr lang="ka-GE" sz="1000" dirty="0" smtClean="0"/>
              <a:t>მ</a:t>
            </a:r>
            <a:r>
              <a:rPr lang="en-US" sz="1000" dirty="0" smtClean="0"/>
              <a:t> X 100,000 X 15/1000 X 365 X 50/10</a:t>
            </a:r>
            <a:r>
              <a:rPr lang="en-US" sz="1000" baseline="30000" dirty="0" smtClean="0"/>
              <a:t>6 </a:t>
            </a:r>
            <a:r>
              <a:rPr lang="en-US" sz="1000" dirty="0" smtClean="0"/>
              <a:t>≈ 685</a:t>
            </a:r>
          </a:p>
          <a:p>
            <a:pPr>
              <a:buNone/>
            </a:pPr>
            <a:r>
              <a:rPr lang="en-US" sz="1000" dirty="0" smtClean="0"/>
              <a:t>   ---------------------------------------------------------------------------------------------------------------</a:t>
            </a:r>
          </a:p>
          <a:p>
            <a:pPr>
              <a:buNone/>
            </a:pPr>
            <a:r>
              <a:rPr lang="en-US" sz="1000" dirty="0" smtClean="0"/>
              <a:t>  ∑  = 3130 x 103 </a:t>
            </a:r>
            <a:r>
              <a:rPr lang="ka-GE" sz="1000" dirty="0" smtClean="0"/>
              <a:t>მ</a:t>
            </a:r>
            <a:r>
              <a:rPr lang="en-US" sz="1000" dirty="0" smtClean="0"/>
              <a:t>3/</a:t>
            </a:r>
            <a:r>
              <a:rPr lang="ka-GE" sz="1000" dirty="0" smtClean="0"/>
              <a:t>წელი რაც დაახლოებით ტოლია </a:t>
            </a:r>
            <a:r>
              <a:rPr lang="en-US" sz="1000" dirty="0" smtClean="0"/>
              <a:t>≈ 85 </a:t>
            </a:r>
            <a:r>
              <a:rPr lang="ka-GE" sz="1000" dirty="0" smtClean="0"/>
              <a:t>ლ</a:t>
            </a:r>
            <a:r>
              <a:rPr lang="en-US" sz="1000" dirty="0" smtClean="0"/>
              <a:t>/</a:t>
            </a:r>
            <a:r>
              <a:rPr lang="ka-GE" sz="1000" dirty="0" smtClean="0"/>
              <a:t>მიერთება</a:t>
            </a:r>
            <a:r>
              <a:rPr lang="en-US" sz="1000" dirty="0" smtClean="0"/>
              <a:t>/</a:t>
            </a:r>
            <a:r>
              <a:rPr lang="ka-GE" sz="1000" dirty="0" smtClean="0"/>
              <a:t>დღე</a:t>
            </a:r>
            <a:endParaRPr lang="en-US" sz="1000" dirty="0" smtClean="0"/>
          </a:p>
          <a:p>
            <a:pPr>
              <a:buNone/>
            </a:pPr>
            <a:r>
              <a:rPr lang="en-US" sz="1000" dirty="0" smtClean="0"/>
              <a:t> </a:t>
            </a:r>
          </a:p>
          <a:p>
            <a:pPr>
              <a:buNone/>
            </a:pPr>
            <a:r>
              <a:rPr lang="ka-GE" sz="1000" dirty="0" smtClean="0"/>
              <a:t>3640 კმ სიგრძის ქსელით, </a:t>
            </a:r>
            <a:r>
              <a:rPr lang="en-US" sz="1000" dirty="0" smtClean="0"/>
              <a:t>150,000 </a:t>
            </a:r>
            <a:r>
              <a:rPr lang="ka-GE" sz="1000" dirty="0" smtClean="0"/>
              <a:t>განშტოებით, </a:t>
            </a:r>
            <a:r>
              <a:rPr lang="en-US" sz="1000" dirty="0" err="1" smtClean="0"/>
              <a:t>Lp</a:t>
            </a:r>
            <a:r>
              <a:rPr lang="en-US" sz="1000" dirty="0" smtClean="0"/>
              <a:t>=0</a:t>
            </a:r>
            <a:r>
              <a:rPr lang="ka-GE" sz="1000" dirty="0" smtClean="0"/>
              <a:t> მ</a:t>
            </a:r>
            <a:r>
              <a:rPr lang="en-US" sz="1000" dirty="0" smtClean="0"/>
              <a:t> </a:t>
            </a:r>
            <a:r>
              <a:rPr lang="ka-GE" sz="1000" dirty="0" smtClean="0"/>
              <a:t>სემეკის სტანდარტის მიხედვით და 5 ატმოსფერო, </a:t>
            </a:r>
            <a:r>
              <a:rPr lang="en-US" sz="1000" dirty="0" smtClean="0"/>
              <a:t>UARL </a:t>
            </a:r>
            <a:r>
              <a:rPr lang="ka-GE" sz="1000" dirty="0" smtClean="0"/>
              <a:t>იქნება </a:t>
            </a:r>
          </a:p>
          <a:p>
            <a:pPr>
              <a:buNone/>
            </a:pPr>
            <a:endParaRPr lang="ka-GE" sz="1000" dirty="0" smtClean="0"/>
          </a:p>
          <a:p>
            <a:pPr>
              <a:buNone/>
            </a:pPr>
            <a:r>
              <a:rPr lang="en-US" sz="1000" dirty="0" smtClean="0"/>
              <a:t>------------------------------------------------------------------------------------------------------------------</a:t>
            </a:r>
          </a:p>
          <a:p>
            <a:pPr>
              <a:buNone/>
            </a:pPr>
            <a:r>
              <a:rPr lang="en-US" sz="1000" dirty="0" smtClean="0"/>
              <a:t>  ∑ = 3,385 x 103 </a:t>
            </a:r>
            <a:r>
              <a:rPr lang="ka-GE" sz="1000" dirty="0" smtClean="0"/>
              <a:t>მ</a:t>
            </a:r>
            <a:r>
              <a:rPr lang="en-US" sz="1000" dirty="0" smtClean="0"/>
              <a:t>3/</a:t>
            </a:r>
            <a:r>
              <a:rPr lang="ka-GE" sz="1000" dirty="0" smtClean="0"/>
              <a:t>წელი</a:t>
            </a:r>
            <a:r>
              <a:rPr lang="en-US" sz="1000" dirty="0" smtClean="0"/>
              <a:t>   </a:t>
            </a:r>
            <a:r>
              <a:rPr lang="ka-GE" sz="1000" dirty="0" smtClean="0"/>
              <a:t>რაც დაახლოებით ტოლია </a:t>
            </a:r>
            <a:r>
              <a:rPr lang="en-US" sz="1000" dirty="0" smtClean="0"/>
              <a:t> ≈ 93 </a:t>
            </a:r>
            <a:r>
              <a:rPr lang="ka-GE" sz="1000" dirty="0" smtClean="0"/>
              <a:t>ლ/მიერთება/დღე</a:t>
            </a:r>
            <a:endParaRPr lang="en-US" sz="10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MRDIG/USIIP/P1/QCBS/01-2015 - GNERC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Title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MVV decon – Grant Thornton </a:t>
            </a:r>
            <a:br>
              <a:rPr lang="en-GB" smtClean="0"/>
            </a:br>
            <a:fld id="{B8E203C0-80BF-4D14-9CBE-B769EB87692B}" type="datetime1">
              <a:rPr lang="en-GB" smtClean="0"/>
              <a:pPr/>
              <a:t>20/03/2017</a:t>
            </a:fld>
            <a:r>
              <a:rPr lang="en-GB" smtClean="0"/>
              <a:t> - </a:t>
            </a:r>
            <a:fld id="{4437730B-62A4-4672-995C-D589F7EF1ACE}" type="slidenum">
              <a:rPr lang="en-GB" smtClean="0"/>
              <a:pPr/>
              <a:t>9</a:t>
            </a:fld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900157" y="1285041"/>
            <a:ext cx="10515600" cy="1009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 txBox="1">
            <a:spLocks/>
          </p:cNvSpPr>
          <p:nvPr/>
        </p:nvSpPr>
        <p:spPr>
          <a:xfrm>
            <a:off x="6026330" y="1533460"/>
            <a:ext cx="5852161" cy="4684459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US" dirty="0" smtClean="0"/>
              <a:t>Preliminary Estimation of CARL, UARL and ILI in the case of Tbilisi Water Supply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b="1" dirty="0" smtClean="0"/>
              <a:t>                                    UARL = (18 X Lm + 0.80 X </a:t>
            </a:r>
            <a:r>
              <a:rPr lang="en-US" b="1" dirty="0" err="1" smtClean="0"/>
              <a:t>Nc</a:t>
            </a:r>
            <a:r>
              <a:rPr lang="en-US" b="1" dirty="0" smtClean="0"/>
              <a:t> + 25 X </a:t>
            </a:r>
            <a:r>
              <a:rPr lang="en-US" b="1" dirty="0" err="1" smtClean="0"/>
              <a:t>Lp</a:t>
            </a:r>
            <a:r>
              <a:rPr lang="en-US" b="1" dirty="0" smtClean="0"/>
              <a:t>) X P</a:t>
            </a:r>
          </a:p>
          <a:p>
            <a:pPr>
              <a:buFont typeface="Arial" panose="020B0604020202020204" pitchFamily="34" charset="0"/>
              <a:buNone/>
            </a:pPr>
            <a:endParaRPr lang="en-US" dirty="0" smtClean="0"/>
          </a:p>
          <a:p>
            <a:pPr>
              <a:buFont typeface="Arial" panose="020B0604020202020204" pitchFamily="34" charset="0"/>
              <a:buNone/>
            </a:pPr>
            <a:r>
              <a:rPr lang="en-US" dirty="0" smtClean="0"/>
              <a:t>       with 100,000 house connections, average house connection length 15.0m, 5 bar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dirty="0" smtClean="0"/>
              <a:t> 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dirty="0" smtClean="0"/>
              <a:t>      Mains		= 18l/km/day/m X 3000km X 365days X 50m/10</a:t>
            </a:r>
            <a:r>
              <a:rPr lang="en-US" baseline="30000" dirty="0" smtClean="0"/>
              <a:t>6         </a:t>
            </a:r>
            <a:r>
              <a:rPr lang="en-US" dirty="0" smtClean="0"/>
              <a:t> =    985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dirty="0" smtClean="0"/>
              <a:t>      Connections    	= 0.8 l/conn./day/m X 100,000 X 365 X 50m/10</a:t>
            </a:r>
            <a:r>
              <a:rPr lang="en-US" baseline="30000" dirty="0" smtClean="0"/>
              <a:t>6</a:t>
            </a:r>
            <a:r>
              <a:rPr lang="en-US" dirty="0" smtClean="0"/>
              <a:t>        = 1,460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dirty="0" smtClean="0"/>
              <a:t>      Connection lines                = 25l/km/day/m X 100,000 X 15/1000 X 365 X 50/10</a:t>
            </a:r>
            <a:r>
              <a:rPr lang="en-US" baseline="30000" dirty="0" smtClean="0"/>
              <a:t>6  </a:t>
            </a:r>
            <a:r>
              <a:rPr lang="en-US" dirty="0" smtClean="0"/>
              <a:t>≈  685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dirty="0" smtClean="0"/>
              <a:t>   ---------------------------------------------------------------------------------------------------------------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dirty="0" smtClean="0"/>
              <a:t>         	∑ = </a:t>
            </a:r>
            <a:r>
              <a:rPr lang="en-US" b="1" dirty="0" smtClean="0"/>
              <a:t>3,130</a:t>
            </a:r>
            <a:r>
              <a:rPr lang="en-US" dirty="0" smtClean="0"/>
              <a:t> x 10</a:t>
            </a:r>
            <a:r>
              <a:rPr lang="en-US" baseline="30000" dirty="0" smtClean="0"/>
              <a:t>3</a:t>
            </a:r>
            <a:r>
              <a:rPr lang="en-US" dirty="0" smtClean="0"/>
              <a:t> m</a:t>
            </a:r>
            <a:r>
              <a:rPr lang="en-US" baseline="30000" dirty="0" smtClean="0"/>
              <a:t>3</a:t>
            </a:r>
            <a:r>
              <a:rPr lang="en-US" dirty="0" smtClean="0"/>
              <a:t>/</a:t>
            </a:r>
            <a:r>
              <a:rPr lang="en-US" dirty="0" err="1" smtClean="0"/>
              <a:t>yr</a:t>
            </a:r>
            <a:r>
              <a:rPr lang="en-US" dirty="0" smtClean="0"/>
              <a:t>  corresponding to ≈ 86 liter/service connection/day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dirty="0" smtClean="0"/>
              <a:t> 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dirty="0" smtClean="0"/>
              <a:t>       with a network length of 3640 km, 150,000 house connections, </a:t>
            </a:r>
            <a:r>
              <a:rPr lang="en-US" dirty="0" err="1" smtClean="0"/>
              <a:t>Lp</a:t>
            </a:r>
            <a:r>
              <a:rPr lang="en-US" dirty="0" smtClean="0"/>
              <a:t>=0m according to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dirty="0"/>
              <a:t> </a:t>
            </a:r>
            <a:r>
              <a:rPr lang="en-US" dirty="0" smtClean="0"/>
              <a:t>      GNERC norms and standards and 5 bar the UARL will be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dirty="0" smtClean="0"/>
              <a:t>------------------------------------------------------------------------------------------------------------------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dirty="0" smtClean="0"/>
              <a:t>                  ∑ = </a:t>
            </a:r>
            <a:r>
              <a:rPr lang="en-US" b="1" dirty="0" smtClean="0"/>
              <a:t>3,385</a:t>
            </a:r>
            <a:r>
              <a:rPr lang="en-US" dirty="0" smtClean="0"/>
              <a:t> x 10</a:t>
            </a:r>
            <a:r>
              <a:rPr lang="en-US" baseline="30000" dirty="0" smtClean="0"/>
              <a:t>3</a:t>
            </a:r>
            <a:r>
              <a:rPr lang="en-US" dirty="0" smtClean="0"/>
              <a:t> m</a:t>
            </a:r>
            <a:r>
              <a:rPr lang="en-US" baseline="30000" dirty="0" smtClean="0"/>
              <a:t>3</a:t>
            </a:r>
            <a:r>
              <a:rPr lang="en-US" dirty="0" smtClean="0"/>
              <a:t>/</a:t>
            </a:r>
            <a:r>
              <a:rPr lang="en-US" dirty="0" err="1" smtClean="0"/>
              <a:t>yr</a:t>
            </a:r>
            <a:r>
              <a:rPr lang="en-US" dirty="0" smtClean="0"/>
              <a:t>   corresponding to ≈ 93 liters/service connection/day</a:t>
            </a:r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838200" y="251961"/>
            <a:ext cx="5081586" cy="976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400" dirty="0" smtClean="0"/>
              <a:t>ინფრასტრუქტურიდან ჟონვის ინდექსი </a:t>
            </a:r>
            <a:r>
              <a:rPr lang="en-US" sz="2400" dirty="0" smtClean="0"/>
              <a:t>ILI</a:t>
            </a:r>
            <a:r>
              <a:rPr lang="ka-GE" sz="2400" dirty="0" smtClean="0"/>
              <a:t>                                                </a:t>
            </a:r>
            <a:endParaRPr lang="en-GB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272214" y="130914"/>
            <a:ext cx="5081586" cy="976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/>
              <a:t>Infrastructure Leakage Index ILI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3441</TotalTime>
  <Words>1322</Words>
  <Application>Microsoft Office PowerPoint</Application>
  <PresentationFormat>Widescreen</PresentationFormat>
  <Paragraphs>346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Courier New</vt:lpstr>
      <vt:lpstr>Sylfaen</vt:lpstr>
      <vt:lpstr>Wingdings</vt:lpstr>
      <vt:lpstr>Office Theme</vt:lpstr>
      <vt:lpstr>Capacity Building of GNERC Progress Report #1 Water Losses  სემეკის შესაძლებლობების განვითარება ანგარიში მიმდინარეობის შესახებ #1, წყლის დანაკარგები</vt:lpstr>
      <vt:lpstr>დანაკარგები/Losses</vt:lpstr>
      <vt:lpstr>დანაკარგები - ამჟამინდელი მიდგომა      Losses – Current Approach</vt:lpstr>
      <vt:lpstr>გარდაუვალი წლიური რეალური  დანაკარგები                                                </vt:lpstr>
      <vt:lpstr>გარდაუვალი დანაკარგების დაანგარიშება                               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Meindl, Heinrich | decon.de</dc:creator>
  <cp:lastModifiedBy>Kvintradze Ekaterine</cp:lastModifiedBy>
  <cp:revision>134</cp:revision>
  <dcterms:created xsi:type="dcterms:W3CDTF">2016-07-18T13:06:07Z</dcterms:created>
  <dcterms:modified xsi:type="dcterms:W3CDTF">2017-03-20T14:39:51Z</dcterms:modified>
</cp:coreProperties>
</file>