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notesMasterIdLst>
    <p:notesMasterId r:id="rId40"/>
  </p:notesMasterIdLst>
  <p:handoutMasterIdLst>
    <p:handoutMasterId r:id="rId41"/>
  </p:handoutMasterIdLst>
  <p:sldIdLst>
    <p:sldId id="457" r:id="rId2"/>
    <p:sldId id="458" r:id="rId3"/>
    <p:sldId id="455" r:id="rId4"/>
    <p:sldId id="456" r:id="rId5"/>
    <p:sldId id="382" r:id="rId6"/>
    <p:sldId id="418" r:id="rId7"/>
    <p:sldId id="284" r:id="rId8"/>
    <p:sldId id="298" r:id="rId9"/>
    <p:sldId id="410" r:id="rId10"/>
    <p:sldId id="420" r:id="rId11"/>
    <p:sldId id="299" r:id="rId12"/>
    <p:sldId id="304" r:id="rId13"/>
    <p:sldId id="398" r:id="rId14"/>
    <p:sldId id="305" r:id="rId15"/>
    <p:sldId id="399" r:id="rId16"/>
    <p:sldId id="405" r:id="rId17"/>
    <p:sldId id="331" r:id="rId18"/>
    <p:sldId id="391" r:id="rId19"/>
    <p:sldId id="414" r:id="rId20"/>
    <p:sldId id="415" r:id="rId21"/>
    <p:sldId id="345" r:id="rId22"/>
    <p:sldId id="315" r:id="rId23"/>
    <p:sldId id="435" r:id="rId24"/>
    <p:sldId id="346" r:id="rId25"/>
    <p:sldId id="347" r:id="rId26"/>
    <p:sldId id="436" r:id="rId27"/>
    <p:sldId id="437" r:id="rId28"/>
    <p:sldId id="444" r:id="rId29"/>
    <p:sldId id="441" r:id="rId30"/>
    <p:sldId id="454" r:id="rId31"/>
    <p:sldId id="438" r:id="rId32"/>
    <p:sldId id="439" r:id="rId33"/>
    <p:sldId id="395" r:id="rId34"/>
    <p:sldId id="386" r:id="rId35"/>
    <p:sldId id="397" r:id="rId36"/>
    <p:sldId id="406" r:id="rId37"/>
    <p:sldId id="417" r:id="rId38"/>
    <p:sldId id="40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9E"/>
    <a:srgbClr val="00BAFF"/>
    <a:srgbClr val="CBFF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4"/>
    <p:restoredTop sz="95246"/>
  </p:normalViewPr>
  <p:slideViewPr>
    <p:cSldViewPr snapToGrid="0" snapToObjects="1">
      <p:cViewPr>
        <p:scale>
          <a:sx n="84" d="100"/>
          <a:sy n="84" d="100"/>
        </p:scale>
        <p:origin x="-1092" y="-258"/>
      </p:cViewPr>
      <p:guideLst>
        <p:guide orient="horz" pos="2160"/>
        <p:guide pos="2880"/>
      </p:guideLst>
    </p:cSldViewPr>
  </p:slideViewPr>
  <p:notesTextViewPr>
    <p:cViewPr>
      <p:scale>
        <a:sx n="1" d="1"/>
        <a:sy n="1" d="1"/>
      </p:scale>
      <p:origin x="0" y="0"/>
    </p:cViewPr>
  </p:notesTextViewPr>
  <p:notesViewPr>
    <p:cSldViewPr snapToGrid="0" snapToObjects="1">
      <p:cViewPr>
        <p:scale>
          <a:sx n="100" d="100"/>
          <a:sy n="100" d="100"/>
        </p:scale>
        <p:origin x="-189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51"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kahurkr\Documents\Philippines_high_level_forum_20022018\Materialgrupid_2016_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r>
              <a:rPr lang="en-US"/>
              <a:t>Payment mechanisms (inpatient care)</a:t>
            </a:r>
          </a:p>
        </c:rich>
      </c:tx>
      <c:overlay val="0"/>
      <c:spPr>
        <a:noFill/>
        <a:ln>
          <a:noFill/>
        </a:ln>
        <a:effectLst/>
      </c:spPr>
    </c:title>
    <c:autoTitleDeleted val="0"/>
    <c:plotArea>
      <c:layout/>
      <c:barChart>
        <c:barDir val="col"/>
        <c:grouping val="clustered"/>
        <c:varyColors val="0"/>
        <c:ser>
          <c:idx val="0"/>
          <c:order val="0"/>
          <c:tx>
            <c:strRef>
              <c:f>Sheet4!$A$2</c:f>
              <c:strCache>
                <c:ptCount val="1"/>
                <c:pt idx="0">
                  <c:v>FFS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Sheet4!$B$1:$K$1</c:f>
              <c:strCache>
                <c:ptCount val="10"/>
                <c:pt idx="0">
                  <c:v>2001</c:v>
                </c:pt>
                <c:pt idx="1">
                  <c:v>…</c:v>
                </c:pt>
                <c:pt idx="2">
                  <c:v>2006</c:v>
                </c:pt>
                <c:pt idx="3">
                  <c:v>2007</c:v>
                </c:pt>
                <c:pt idx="4">
                  <c:v>2008</c:v>
                </c:pt>
                <c:pt idx="5">
                  <c:v>2009</c:v>
                </c:pt>
                <c:pt idx="6">
                  <c:v>2010</c:v>
                </c:pt>
                <c:pt idx="7">
                  <c:v>…</c:v>
                </c:pt>
                <c:pt idx="8">
                  <c:v>2016</c:v>
                </c:pt>
                <c:pt idx="9">
                  <c:v>2017</c:v>
                </c:pt>
              </c:strCache>
            </c:strRef>
          </c:cat>
          <c:val>
            <c:numRef>
              <c:f>Sheet4!$B$2:$K$2</c:f>
              <c:numCache>
                <c:formatCode>General</c:formatCode>
                <c:ptCount val="10"/>
                <c:pt idx="0" formatCode="0%">
                  <c:v>0.53</c:v>
                </c:pt>
                <c:pt idx="2" formatCode="0%">
                  <c:v>0.35</c:v>
                </c:pt>
                <c:pt idx="3" formatCode="0%">
                  <c:v>0.36</c:v>
                </c:pt>
                <c:pt idx="4" formatCode="0%">
                  <c:v>0.37</c:v>
                </c:pt>
                <c:pt idx="5" formatCode="0%">
                  <c:v>0.33</c:v>
                </c:pt>
                <c:pt idx="6" formatCode="0%">
                  <c:v>0.28999999999999998</c:v>
                </c:pt>
                <c:pt idx="8" formatCode="0%">
                  <c:v>0.332462293775734</c:v>
                </c:pt>
                <c:pt idx="9" formatCode="0%">
                  <c:v>0.34657472160996</c:v>
                </c:pt>
              </c:numCache>
            </c:numRef>
          </c:val>
          <c:extLst xmlns:c16r2="http://schemas.microsoft.com/office/drawing/2015/06/chart">
            <c:ext xmlns:c16="http://schemas.microsoft.com/office/drawing/2014/chart" uri="{C3380CC4-5D6E-409C-BE32-E72D297353CC}">
              <c16:uniqueId val="{00000000-9839-4DD4-8396-335F039A0719}"/>
            </c:ext>
          </c:extLst>
        </c:ser>
        <c:ser>
          <c:idx val="1"/>
          <c:order val="1"/>
          <c:tx>
            <c:strRef>
              <c:f>Sheet4!$A$3</c:f>
              <c:strCache>
                <c:ptCount val="1"/>
                <c:pt idx="0">
                  <c:v>DRG</c:v>
                </c:pt>
              </c:strCache>
            </c:strRef>
          </c:tx>
          <c:spPr>
            <a:solidFill>
              <a:schemeClr val="accent2"/>
            </a:solidFill>
            <a:ln>
              <a:noFill/>
            </a:ln>
            <a:effectLst/>
          </c:spPr>
          <c:invertIfNegative val="0"/>
          <c:dLbls>
            <c:dLbl>
              <c:idx val="2"/>
              <c:layout>
                <c:manualLayout>
                  <c:x val="0"/>
                  <c:y val="-4.857684815941880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839-4DD4-8396-335F039A071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Sheet4!$B$1:$K$1</c:f>
              <c:strCache>
                <c:ptCount val="10"/>
                <c:pt idx="0">
                  <c:v>2001</c:v>
                </c:pt>
                <c:pt idx="1">
                  <c:v>…</c:v>
                </c:pt>
                <c:pt idx="2">
                  <c:v>2006</c:v>
                </c:pt>
                <c:pt idx="3">
                  <c:v>2007</c:v>
                </c:pt>
                <c:pt idx="4">
                  <c:v>2008</c:v>
                </c:pt>
                <c:pt idx="5">
                  <c:v>2009</c:v>
                </c:pt>
                <c:pt idx="6">
                  <c:v>2010</c:v>
                </c:pt>
                <c:pt idx="7">
                  <c:v>…</c:v>
                </c:pt>
                <c:pt idx="8">
                  <c:v>2016</c:v>
                </c:pt>
                <c:pt idx="9">
                  <c:v>2017</c:v>
                </c:pt>
              </c:strCache>
            </c:strRef>
          </c:cat>
          <c:val>
            <c:numRef>
              <c:f>Sheet4!$B$3:$K$3</c:f>
              <c:numCache>
                <c:formatCode>General</c:formatCode>
                <c:ptCount val="10"/>
                <c:pt idx="2" formatCode="0%">
                  <c:v>0.36</c:v>
                </c:pt>
                <c:pt idx="3" formatCode="0%">
                  <c:v>0.34</c:v>
                </c:pt>
                <c:pt idx="4" formatCode="0%">
                  <c:v>0.33</c:v>
                </c:pt>
                <c:pt idx="5" formatCode="0%">
                  <c:v>0.39</c:v>
                </c:pt>
                <c:pt idx="6" formatCode="0%">
                  <c:v>0.46</c:v>
                </c:pt>
                <c:pt idx="8" formatCode="0%">
                  <c:v>0.40944803142554798</c:v>
                </c:pt>
                <c:pt idx="9" formatCode="0%">
                  <c:v>0.386938496337347</c:v>
                </c:pt>
              </c:numCache>
            </c:numRef>
          </c:val>
          <c:extLst xmlns:c16r2="http://schemas.microsoft.com/office/drawing/2015/06/chart">
            <c:ext xmlns:c16="http://schemas.microsoft.com/office/drawing/2014/chart" uri="{C3380CC4-5D6E-409C-BE32-E72D297353CC}">
              <c16:uniqueId val="{00000001-9839-4DD4-8396-335F039A0719}"/>
            </c:ext>
          </c:extLst>
        </c:ser>
        <c:ser>
          <c:idx val="2"/>
          <c:order val="2"/>
          <c:tx>
            <c:strRef>
              <c:f>Sheet4!$A$4</c:f>
              <c:strCache>
                <c:ptCount val="1"/>
                <c:pt idx="0">
                  <c:v>Per diem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Sheet4!$B$1:$K$1</c:f>
              <c:strCache>
                <c:ptCount val="10"/>
                <c:pt idx="0">
                  <c:v>2001</c:v>
                </c:pt>
                <c:pt idx="1">
                  <c:v>…</c:v>
                </c:pt>
                <c:pt idx="2">
                  <c:v>2006</c:v>
                </c:pt>
                <c:pt idx="3">
                  <c:v>2007</c:v>
                </c:pt>
                <c:pt idx="4">
                  <c:v>2008</c:v>
                </c:pt>
                <c:pt idx="5">
                  <c:v>2009</c:v>
                </c:pt>
                <c:pt idx="6">
                  <c:v>2010</c:v>
                </c:pt>
                <c:pt idx="7">
                  <c:v>…</c:v>
                </c:pt>
                <c:pt idx="8">
                  <c:v>2016</c:v>
                </c:pt>
                <c:pt idx="9">
                  <c:v>2017</c:v>
                </c:pt>
              </c:strCache>
            </c:strRef>
          </c:cat>
          <c:val>
            <c:numRef>
              <c:f>Sheet4!$B$4:$K$4</c:f>
              <c:numCache>
                <c:formatCode>General</c:formatCode>
                <c:ptCount val="10"/>
                <c:pt idx="0" formatCode="0%">
                  <c:v>0.47</c:v>
                </c:pt>
                <c:pt idx="2" formatCode="0%">
                  <c:v>0.28999999999999998</c:v>
                </c:pt>
                <c:pt idx="3" formatCode="0%">
                  <c:v>0.3</c:v>
                </c:pt>
                <c:pt idx="4" formatCode="0%">
                  <c:v>0.3</c:v>
                </c:pt>
                <c:pt idx="5" formatCode="0%">
                  <c:v>0.28000000000000003</c:v>
                </c:pt>
                <c:pt idx="6" formatCode="0%">
                  <c:v>0.25</c:v>
                </c:pt>
                <c:pt idx="8" formatCode="0%">
                  <c:v>0.25808336729429898</c:v>
                </c:pt>
                <c:pt idx="9" formatCode="0%">
                  <c:v>0.26648093821386998</c:v>
                </c:pt>
              </c:numCache>
            </c:numRef>
          </c:val>
          <c:extLst xmlns:c16r2="http://schemas.microsoft.com/office/drawing/2015/06/chart">
            <c:ext xmlns:c16="http://schemas.microsoft.com/office/drawing/2014/chart" uri="{C3380CC4-5D6E-409C-BE32-E72D297353CC}">
              <c16:uniqueId val="{00000002-9839-4DD4-8396-335F039A0719}"/>
            </c:ext>
          </c:extLst>
        </c:ser>
        <c:dLbls>
          <c:showLegendKey val="0"/>
          <c:showVal val="0"/>
          <c:showCatName val="0"/>
          <c:showSerName val="0"/>
          <c:showPercent val="0"/>
          <c:showBubbleSize val="0"/>
        </c:dLbls>
        <c:gapWidth val="219"/>
        <c:overlap val="-27"/>
        <c:axId val="91526656"/>
        <c:axId val="91528192"/>
      </c:barChart>
      <c:catAx>
        <c:axId val="9152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1528192"/>
        <c:crosses val="autoZero"/>
        <c:auto val="1"/>
        <c:lblAlgn val="ctr"/>
        <c:lblOffset val="100"/>
        <c:noMultiLvlLbl val="0"/>
      </c:catAx>
      <c:valAx>
        <c:axId val="91528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1526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5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F52FA1-A489-B84B-A13A-F43508E9E403}" type="doc">
      <dgm:prSet loTypeId="urn:microsoft.com/office/officeart/2005/8/layout/process1" loCatId="" qsTypeId="urn:microsoft.com/office/officeart/2005/8/quickstyle/simple4" qsCatId="simple" csTypeId="urn:microsoft.com/office/officeart/2005/8/colors/accent1_2" csCatId="accent1" phldr="1"/>
      <dgm:spPr/>
    </dgm:pt>
    <dgm:pt modelId="{20D75987-07DB-8E43-8A3C-2375643691AB}">
      <dgm:prSet phldrT="[Text]" custT="1"/>
      <dgm:spPr>
        <a:solidFill>
          <a:schemeClr val="bg2">
            <a:lumMod val="50000"/>
          </a:schemeClr>
        </a:solidFill>
        <a:ln w="19050">
          <a:solidFill>
            <a:srgbClr val="00BAFF"/>
          </a:solidFill>
        </a:ln>
      </dgm:spPr>
      <dgm:t>
        <a:bodyPr/>
        <a:lstStyle/>
        <a:p>
          <a:r>
            <a:rPr lang="en-US" sz="1400" b="1"/>
            <a:t>Prevention</a:t>
          </a:r>
        </a:p>
      </dgm:t>
    </dgm:pt>
    <dgm:pt modelId="{018E1D0E-0CAA-5B4D-831B-CB2067377B18}" type="parTrans" cxnId="{EBF3BBA4-6F4B-BB4B-8849-AB383AAE7229}">
      <dgm:prSet/>
      <dgm:spPr/>
      <dgm:t>
        <a:bodyPr/>
        <a:lstStyle/>
        <a:p>
          <a:endParaRPr lang="en-US" sz="1400" b="1"/>
        </a:p>
      </dgm:t>
    </dgm:pt>
    <dgm:pt modelId="{E6B434EA-94BC-9B4D-A312-E8A3ABB96E4F}" type="sibTrans" cxnId="{EBF3BBA4-6F4B-BB4B-8849-AB383AAE7229}">
      <dgm:prSet custT="1"/>
      <dgm:spPr>
        <a:noFill/>
        <a:ln>
          <a:noFill/>
        </a:ln>
      </dgm:spPr>
      <dgm:t>
        <a:bodyPr/>
        <a:lstStyle/>
        <a:p>
          <a:endParaRPr lang="en-US" sz="1400" b="1"/>
        </a:p>
      </dgm:t>
    </dgm:pt>
    <dgm:pt modelId="{3C050E7A-E638-9D47-9098-EE549BAC9587}">
      <dgm:prSet phldrT="[Text]" custT="1"/>
      <dgm:spPr>
        <a:solidFill>
          <a:schemeClr val="bg2">
            <a:lumMod val="50000"/>
          </a:schemeClr>
        </a:solidFill>
        <a:ln w="19050">
          <a:solidFill>
            <a:srgbClr val="00BAFF"/>
          </a:solidFill>
        </a:ln>
      </dgm:spPr>
      <dgm:t>
        <a:bodyPr/>
        <a:lstStyle/>
        <a:p>
          <a:r>
            <a:rPr lang="en-US" sz="1400" b="1"/>
            <a:t>Primary health care</a:t>
          </a:r>
        </a:p>
      </dgm:t>
    </dgm:pt>
    <dgm:pt modelId="{E98E0A6A-F7DF-B843-8ECE-981036F48512}" type="parTrans" cxnId="{6ED15826-2C01-534E-8B31-9702CA1D226B}">
      <dgm:prSet/>
      <dgm:spPr/>
      <dgm:t>
        <a:bodyPr/>
        <a:lstStyle/>
        <a:p>
          <a:endParaRPr lang="en-US" sz="1400" b="1"/>
        </a:p>
      </dgm:t>
    </dgm:pt>
    <dgm:pt modelId="{2A77D385-B51D-ED49-88DD-330B0A92388C}" type="sibTrans" cxnId="{6ED15826-2C01-534E-8B31-9702CA1D226B}">
      <dgm:prSet custT="1"/>
      <dgm:spPr>
        <a:noFill/>
      </dgm:spPr>
      <dgm:t>
        <a:bodyPr/>
        <a:lstStyle/>
        <a:p>
          <a:endParaRPr lang="en-US" sz="1400" b="1"/>
        </a:p>
      </dgm:t>
    </dgm:pt>
    <dgm:pt modelId="{AFA7BA06-238D-7443-BAA5-DE1BFAA17DB7}">
      <dgm:prSet phldrT="[Text]" custT="1"/>
      <dgm:spPr>
        <a:solidFill>
          <a:schemeClr val="bg2">
            <a:lumMod val="50000"/>
          </a:schemeClr>
        </a:solidFill>
        <a:ln w="19050">
          <a:solidFill>
            <a:srgbClr val="00BAFF"/>
          </a:solidFill>
        </a:ln>
      </dgm:spPr>
      <dgm:t>
        <a:bodyPr/>
        <a:lstStyle/>
        <a:p>
          <a:r>
            <a:rPr lang="en-US" sz="1400" b="1"/>
            <a:t>Outpatient specialist care</a:t>
          </a:r>
        </a:p>
      </dgm:t>
    </dgm:pt>
    <dgm:pt modelId="{AAE16875-3083-7A4A-854B-9B89DF0E012C}" type="parTrans" cxnId="{1A0B251F-1EF1-AB4A-A2C9-42E672D1D927}">
      <dgm:prSet/>
      <dgm:spPr/>
      <dgm:t>
        <a:bodyPr/>
        <a:lstStyle/>
        <a:p>
          <a:endParaRPr lang="en-US" sz="1400" b="1"/>
        </a:p>
      </dgm:t>
    </dgm:pt>
    <dgm:pt modelId="{7EE2395E-67B3-CF43-B6D4-B01D9DA245A1}" type="sibTrans" cxnId="{1A0B251F-1EF1-AB4A-A2C9-42E672D1D927}">
      <dgm:prSet custT="1"/>
      <dgm:spPr>
        <a:noFill/>
      </dgm:spPr>
      <dgm:t>
        <a:bodyPr/>
        <a:lstStyle/>
        <a:p>
          <a:endParaRPr lang="en-US" sz="1400" b="1"/>
        </a:p>
      </dgm:t>
    </dgm:pt>
    <dgm:pt modelId="{12B4CB77-5393-C34B-ACFA-C3980C02FC12}">
      <dgm:prSet phldrT="[Text]" custT="1"/>
      <dgm:spPr>
        <a:solidFill>
          <a:schemeClr val="bg2">
            <a:lumMod val="50000"/>
          </a:schemeClr>
        </a:solidFill>
        <a:ln w="19050">
          <a:solidFill>
            <a:srgbClr val="00BAFF"/>
          </a:solidFill>
        </a:ln>
      </dgm:spPr>
      <dgm:t>
        <a:bodyPr/>
        <a:lstStyle/>
        <a:p>
          <a:r>
            <a:rPr lang="en-US" sz="1400" b="1"/>
            <a:t>Acute hospital care</a:t>
          </a:r>
        </a:p>
      </dgm:t>
    </dgm:pt>
    <dgm:pt modelId="{FA933AB6-6A09-7F4F-BF27-CDB420096DE8}" type="parTrans" cxnId="{172DE0A2-AC7D-FF44-94E9-4B1423208859}">
      <dgm:prSet/>
      <dgm:spPr/>
      <dgm:t>
        <a:bodyPr/>
        <a:lstStyle/>
        <a:p>
          <a:endParaRPr lang="en-US" sz="1400" b="1"/>
        </a:p>
      </dgm:t>
    </dgm:pt>
    <dgm:pt modelId="{924D9EF2-5996-784A-B063-0A8BA8F17CE6}" type="sibTrans" cxnId="{172DE0A2-AC7D-FF44-94E9-4B1423208859}">
      <dgm:prSet custT="1"/>
      <dgm:spPr>
        <a:noFill/>
      </dgm:spPr>
      <dgm:t>
        <a:bodyPr/>
        <a:lstStyle/>
        <a:p>
          <a:endParaRPr lang="en-US" sz="1400" b="1"/>
        </a:p>
      </dgm:t>
    </dgm:pt>
    <dgm:pt modelId="{61D8CE4E-FEE4-7C4E-9A90-E98B31036D68}">
      <dgm:prSet phldrT="[Text]" custT="1"/>
      <dgm:spPr>
        <a:solidFill>
          <a:schemeClr val="bg2">
            <a:lumMod val="50000"/>
          </a:schemeClr>
        </a:solidFill>
        <a:ln w="19050">
          <a:solidFill>
            <a:srgbClr val="00BAFF"/>
          </a:solidFill>
        </a:ln>
      </dgm:spPr>
      <dgm:t>
        <a:bodyPr/>
        <a:lstStyle/>
        <a:p>
          <a:r>
            <a:rPr lang="en-US" sz="1400" b="1" err="1"/>
            <a:t>Rehabilita-tion</a:t>
          </a:r>
          <a:endParaRPr lang="en-US" sz="1400" b="1"/>
        </a:p>
      </dgm:t>
    </dgm:pt>
    <dgm:pt modelId="{A375B2EA-7544-EF4A-B9DF-F3997CEFC162}" type="parTrans" cxnId="{9FB56625-4040-BF44-81C1-C0D2A84D205A}">
      <dgm:prSet/>
      <dgm:spPr/>
      <dgm:t>
        <a:bodyPr/>
        <a:lstStyle/>
        <a:p>
          <a:endParaRPr lang="en-US" sz="1400" b="1"/>
        </a:p>
      </dgm:t>
    </dgm:pt>
    <dgm:pt modelId="{D9742CFB-7564-1D4B-928F-93C609C3F4CF}" type="sibTrans" cxnId="{9FB56625-4040-BF44-81C1-C0D2A84D205A}">
      <dgm:prSet custT="1"/>
      <dgm:spPr>
        <a:noFill/>
      </dgm:spPr>
      <dgm:t>
        <a:bodyPr/>
        <a:lstStyle/>
        <a:p>
          <a:endParaRPr lang="en-US" sz="1400" b="1"/>
        </a:p>
      </dgm:t>
    </dgm:pt>
    <dgm:pt modelId="{AC493DA8-5EE9-B240-8AA7-F690F6E05D98}">
      <dgm:prSet phldrT="[Text]" custT="1"/>
      <dgm:spPr>
        <a:solidFill>
          <a:schemeClr val="bg2">
            <a:lumMod val="50000"/>
          </a:schemeClr>
        </a:solidFill>
        <a:ln w="19050">
          <a:solidFill>
            <a:srgbClr val="00BAFF"/>
          </a:solidFill>
        </a:ln>
      </dgm:spPr>
      <dgm:t>
        <a:bodyPr/>
        <a:lstStyle/>
        <a:p>
          <a:r>
            <a:rPr lang="en-US" sz="1400" b="1"/>
            <a:t>Long term care</a:t>
          </a:r>
        </a:p>
      </dgm:t>
    </dgm:pt>
    <dgm:pt modelId="{E22F9DC8-CC40-9F4D-8E06-6CEC97400AF8}" type="parTrans" cxnId="{67E537FF-4DBD-E84F-A35C-8E71B79B0ECE}">
      <dgm:prSet/>
      <dgm:spPr/>
      <dgm:t>
        <a:bodyPr/>
        <a:lstStyle/>
        <a:p>
          <a:endParaRPr lang="en-US" sz="1400" b="1"/>
        </a:p>
      </dgm:t>
    </dgm:pt>
    <dgm:pt modelId="{0F6F6A29-54C3-6147-94A9-45FAE934E755}" type="sibTrans" cxnId="{67E537FF-4DBD-E84F-A35C-8E71B79B0ECE}">
      <dgm:prSet/>
      <dgm:spPr/>
      <dgm:t>
        <a:bodyPr/>
        <a:lstStyle/>
        <a:p>
          <a:endParaRPr lang="en-US" sz="1400" b="1"/>
        </a:p>
      </dgm:t>
    </dgm:pt>
    <dgm:pt modelId="{8AB57006-D000-6445-B220-C3ED6E664281}" type="pres">
      <dgm:prSet presAssocID="{EAF52FA1-A489-B84B-A13A-F43508E9E403}" presName="Name0" presStyleCnt="0">
        <dgm:presLayoutVars>
          <dgm:dir/>
          <dgm:resizeHandles val="exact"/>
        </dgm:presLayoutVars>
      </dgm:prSet>
      <dgm:spPr/>
    </dgm:pt>
    <dgm:pt modelId="{F8B4E9F1-BD0C-4046-B5A2-60E16645823D}" type="pres">
      <dgm:prSet presAssocID="{20D75987-07DB-8E43-8A3C-2375643691AB}" presName="node" presStyleLbl="node1" presStyleIdx="0" presStyleCnt="6">
        <dgm:presLayoutVars>
          <dgm:bulletEnabled val="1"/>
        </dgm:presLayoutVars>
      </dgm:prSet>
      <dgm:spPr/>
      <dgm:t>
        <a:bodyPr/>
        <a:lstStyle/>
        <a:p>
          <a:endParaRPr lang="en-US"/>
        </a:p>
      </dgm:t>
    </dgm:pt>
    <dgm:pt modelId="{D86EACC8-185A-1C45-BE65-2921EF442FC7}" type="pres">
      <dgm:prSet presAssocID="{E6B434EA-94BC-9B4D-A312-E8A3ABB96E4F}" presName="sibTrans" presStyleLbl="sibTrans2D1" presStyleIdx="0" presStyleCnt="5"/>
      <dgm:spPr/>
      <dgm:t>
        <a:bodyPr/>
        <a:lstStyle/>
        <a:p>
          <a:endParaRPr lang="en-US"/>
        </a:p>
      </dgm:t>
    </dgm:pt>
    <dgm:pt modelId="{89371A64-4634-924D-9BB7-E2993217B661}" type="pres">
      <dgm:prSet presAssocID="{E6B434EA-94BC-9B4D-A312-E8A3ABB96E4F}" presName="connectorText" presStyleLbl="sibTrans2D1" presStyleIdx="0" presStyleCnt="5"/>
      <dgm:spPr/>
      <dgm:t>
        <a:bodyPr/>
        <a:lstStyle/>
        <a:p>
          <a:endParaRPr lang="en-US"/>
        </a:p>
      </dgm:t>
    </dgm:pt>
    <dgm:pt modelId="{10323D5C-FDF0-6C46-A1EC-DB3F826613DE}" type="pres">
      <dgm:prSet presAssocID="{3C050E7A-E638-9D47-9098-EE549BAC9587}" presName="node" presStyleLbl="node1" presStyleIdx="1" presStyleCnt="6">
        <dgm:presLayoutVars>
          <dgm:bulletEnabled val="1"/>
        </dgm:presLayoutVars>
      </dgm:prSet>
      <dgm:spPr/>
      <dgm:t>
        <a:bodyPr/>
        <a:lstStyle/>
        <a:p>
          <a:endParaRPr lang="en-US"/>
        </a:p>
      </dgm:t>
    </dgm:pt>
    <dgm:pt modelId="{95DBE25C-6463-664A-9348-D19DD2AF1A7C}" type="pres">
      <dgm:prSet presAssocID="{2A77D385-B51D-ED49-88DD-330B0A92388C}" presName="sibTrans" presStyleLbl="sibTrans2D1" presStyleIdx="1" presStyleCnt="5"/>
      <dgm:spPr/>
      <dgm:t>
        <a:bodyPr/>
        <a:lstStyle/>
        <a:p>
          <a:endParaRPr lang="en-US"/>
        </a:p>
      </dgm:t>
    </dgm:pt>
    <dgm:pt modelId="{1D9BF156-52B1-754E-B3A2-058C3BCFA7AF}" type="pres">
      <dgm:prSet presAssocID="{2A77D385-B51D-ED49-88DD-330B0A92388C}" presName="connectorText" presStyleLbl="sibTrans2D1" presStyleIdx="1" presStyleCnt="5"/>
      <dgm:spPr/>
      <dgm:t>
        <a:bodyPr/>
        <a:lstStyle/>
        <a:p>
          <a:endParaRPr lang="en-US"/>
        </a:p>
      </dgm:t>
    </dgm:pt>
    <dgm:pt modelId="{1318110C-EBFD-994E-9ADC-E31A0FB3122E}" type="pres">
      <dgm:prSet presAssocID="{AFA7BA06-238D-7443-BAA5-DE1BFAA17DB7}" presName="node" presStyleLbl="node1" presStyleIdx="2" presStyleCnt="6">
        <dgm:presLayoutVars>
          <dgm:bulletEnabled val="1"/>
        </dgm:presLayoutVars>
      </dgm:prSet>
      <dgm:spPr/>
      <dgm:t>
        <a:bodyPr/>
        <a:lstStyle/>
        <a:p>
          <a:endParaRPr lang="en-US"/>
        </a:p>
      </dgm:t>
    </dgm:pt>
    <dgm:pt modelId="{14DF9A4C-36E6-724D-946C-FAD90918B0D4}" type="pres">
      <dgm:prSet presAssocID="{7EE2395E-67B3-CF43-B6D4-B01D9DA245A1}" presName="sibTrans" presStyleLbl="sibTrans2D1" presStyleIdx="2" presStyleCnt="5"/>
      <dgm:spPr/>
      <dgm:t>
        <a:bodyPr/>
        <a:lstStyle/>
        <a:p>
          <a:endParaRPr lang="en-US"/>
        </a:p>
      </dgm:t>
    </dgm:pt>
    <dgm:pt modelId="{D95587D0-A163-ED49-BA6B-374DDE72ED2D}" type="pres">
      <dgm:prSet presAssocID="{7EE2395E-67B3-CF43-B6D4-B01D9DA245A1}" presName="connectorText" presStyleLbl="sibTrans2D1" presStyleIdx="2" presStyleCnt="5"/>
      <dgm:spPr/>
      <dgm:t>
        <a:bodyPr/>
        <a:lstStyle/>
        <a:p>
          <a:endParaRPr lang="en-US"/>
        </a:p>
      </dgm:t>
    </dgm:pt>
    <dgm:pt modelId="{C09C5B27-030A-2147-B47E-30B60E4094C6}" type="pres">
      <dgm:prSet presAssocID="{12B4CB77-5393-C34B-ACFA-C3980C02FC12}" presName="node" presStyleLbl="node1" presStyleIdx="3" presStyleCnt="6">
        <dgm:presLayoutVars>
          <dgm:bulletEnabled val="1"/>
        </dgm:presLayoutVars>
      </dgm:prSet>
      <dgm:spPr/>
      <dgm:t>
        <a:bodyPr/>
        <a:lstStyle/>
        <a:p>
          <a:endParaRPr lang="en-US"/>
        </a:p>
      </dgm:t>
    </dgm:pt>
    <dgm:pt modelId="{0414AC78-8F2C-7D4F-B7A9-A7B9584FD645}" type="pres">
      <dgm:prSet presAssocID="{924D9EF2-5996-784A-B063-0A8BA8F17CE6}" presName="sibTrans" presStyleLbl="sibTrans2D1" presStyleIdx="3" presStyleCnt="5"/>
      <dgm:spPr/>
      <dgm:t>
        <a:bodyPr/>
        <a:lstStyle/>
        <a:p>
          <a:endParaRPr lang="en-US"/>
        </a:p>
      </dgm:t>
    </dgm:pt>
    <dgm:pt modelId="{C3F2D389-C511-6742-8CA2-A9B6FEE6204A}" type="pres">
      <dgm:prSet presAssocID="{924D9EF2-5996-784A-B063-0A8BA8F17CE6}" presName="connectorText" presStyleLbl="sibTrans2D1" presStyleIdx="3" presStyleCnt="5"/>
      <dgm:spPr/>
      <dgm:t>
        <a:bodyPr/>
        <a:lstStyle/>
        <a:p>
          <a:endParaRPr lang="en-US"/>
        </a:p>
      </dgm:t>
    </dgm:pt>
    <dgm:pt modelId="{230E981E-FFFC-C344-89A7-80D930B57D25}" type="pres">
      <dgm:prSet presAssocID="{61D8CE4E-FEE4-7C4E-9A90-E98B31036D68}" presName="node" presStyleLbl="node1" presStyleIdx="4" presStyleCnt="6">
        <dgm:presLayoutVars>
          <dgm:bulletEnabled val="1"/>
        </dgm:presLayoutVars>
      </dgm:prSet>
      <dgm:spPr/>
      <dgm:t>
        <a:bodyPr/>
        <a:lstStyle/>
        <a:p>
          <a:endParaRPr lang="en-US"/>
        </a:p>
      </dgm:t>
    </dgm:pt>
    <dgm:pt modelId="{9DB69FF0-7545-0049-B7E2-D198F263DC01}" type="pres">
      <dgm:prSet presAssocID="{D9742CFB-7564-1D4B-928F-93C609C3F4CF}" presName="sibTrans" presStyleLbl="sibTrans2D1" presStyleIdx="4" presStyleCnt="5"/>
      <dgm:spPr/>
      <dgm:t>
        <a:bodyPr/>
        <a:lstStyle/>
        <a:p>
          <a:endParaRPr lang="en-US"/>
        </a:p>
      </dgm:t>
    </dgm:pt>
    <dgm:pt modelId="{FE85C83C-B5A1-0B41-95BE-AC106A15FA1E}" type="pres">
      <dgm:prSet presAssocID="{D9742CFB-7564-1D4B-928F-93C609C3F4CF}" presName="connectorText" presStyleLbl="sibTrans2D1" presStyleIdx="4" presStyleCnt="5"/>
      <dgm:spPr/>
      <dgm:t>
        <a:bodyPr/>
        <a:lstStyle/>
        <a:p>
          <a:endParaRPr lang="en-US"/>
        </a:p>
      </dgm:t>
    </dgm:pt>
    <dgm:pt modelId="{C58A8FD1-10E8-654E-A96F-99E4D02CD085}" type="pres">
      <dgm:prSet presAssocID="{AC493DA8-5EE9-B240-8AA7-F690F6E05D98}" presName="node" presStyleLbl="node1" presStyleIdx="5" presStyleCnt="6">
        <dgm:presLayoutVars>
          <dgm:bulletEnabled val="1"/>
        </dgm:presLayoutVars>
      </dgm:prSet>
      <dgm:spPr/>
      <dgm:t>
        <a:bodyPr/>
        <a:lstStyle/>
        <a:p>
          <a:endParaRPr lang="en-US"/>
        </a:p>
      </dgm:t>
    </dgm:pt>
  </dgm:ptLst>
  <dgm:cxnLst>
    <dgm:cxn modelId="{EBF3BBA4-6F4B-BB4B-8849-AB383AAE7229}" srcId="{EAF52FA1-A489-B84B-A13A-F43508E9E403}" destId="{20D75987-07DB-8E43-8A3C-2375643691AB}" srcOrd="0" destOrd="0" parTransId="{018E1D0E-0CAA-5B4D-831B-CB2067377B18}" sibTransId="{E6B434EA-94BC-9B4D-A312-E8A3ABB96E4F}"/>
    <dgm:cxn modelId="{B93C1F64-3C89-0A44-8BEF-7FFA885F74E7}" type="presOf" srcId="{E6B434EA-94BC-9B4D-A312-E8A3ABB96E4F}" destId="{89371A64-4634-924D-9BB7-E2993217B661}" srcOrd="1" destOrd="0" presId="urn:microsoft.com/office/officeart/2005/8/layout/process1"/>
    <dgm:cxn modelId="{2C5EFD0E-A56C-E441-B22E-4F667B9083BA}" type="presOf" srcId="{EAF52FA1-A489-B84B-A13A-F43508E9E403}" destId="{8AB57006-D000-6445-B220-C3ED6E664281}" srcOrd="0" destOrd="0" presId="urn:microsoft.com/office/officeart/2005/8/layout/process1"/>
    <dgm:cxn modelId="{F9551598-72E9-9942-97DD-C4C896393253}" type="presOf" srcId="{3C050E7A-E638-9D47-9098-EE549BAC9587}" destId="{10323D5C-FDF0-6C46-A1EC-DB3F826613DE}" srcOrd="0" destOrd="0" presId="urn:microsoft.com/office/officeart/2005/8/layout/process1"/>
    <dgm:cxn modelId="{1A0B251F-1EF1-AB4A-A2C9-42E672D1D927}" srcId="{EAF52FA1-A489-B84B-A13A-F43508E9E403}" destId="{AFA7BA06-238D-7443-BAA5-DE1BFAA17DB7}" srcOrd="2" destOrd="0" parTransId="{AAE16875-3083-7A4A-854B-9B89DF0E012C}" sibTransId="{7EE2395E-67B3-CF43-B6D4-B01D9DA245A1}"/>
    <dgm:cxn modelId="{2CE9F281-DED9-354B-A017-9E290C216C52}" type="presOf" srcId="{2A77D385-B51D-ED49-88DD-330B0A92388C}" destId="{95DBE25C-6463-664A-9348-D19DD2AF1A7C}" srcOrd="0" destOrd="0" presId="urn:microsoft.com/office/officeart/2005/8/layout/process1"/>
    <dgm:cxn modelId="{172DE0A2-AC7D-FF44-94E9-4B1423208859}" srcId="{EAF52FA1-A489-B84B-A13A-F43508E9E403}" destId="{12B4CB77-5393-C34B-ACFA-C3980C02FC12}" srcOrd="3" destOrd="0" parTransId="{FA933AB6-6A09-7F4F-BF27-CDB420096DE8}" sibTransId="{924D9EF2-5996-784A-B063-0A8BA8F17CE6}"/>
    <dgm:cxn modelId="{9F1CF97A-E878-2E47-9090-EA7D5441A477}" type="presOf" srcId="{924D9EF2-5996-784A-B063-0A8BA8F17CE6}" destId="{C3F2D389-C511-6742-8CA2-A9B6FEE6204A}" srcOrd="1" destOrd="0" presId="urn:microsoft.com/office/officeart/2005/8/layout/process1"/>
    <dgm:cxn modelId="{1911B0EF-F283-0B44-819E-0BC9BDE51413}" type="presOf" srcId="{2A77D385-B51D-ED49-88DD-330B0A92388C}" destId="{1D9BF156-52B1-754E-B3A2-058C3BCFA7AF}" srcOrd="1" destOrd="0" presId="urn:microsoft.com/office/officeart/2005/8/layout/process1"/>
    <dgm:cxn modelId="{EE925657-46C7-5148-8CCC-9E731AF2E2D5}" type="presOf" srcId="{E6B434EA-94BC-9B4D-A312-E8A3ABB96E4F}" destId="{D86EACC8-185A-1C45-BE65-2921EF442FC7}" srcOrd="0" destOrd="0" presId="urn:microsoft.com/office/officeart/2005/8/layout/process1"/>
    <dgm:cxn modelId="{CB7F85C1-1ADE-B549-8320-D632FDAC51A4}" type="presOf" srcId="{61D8CE4E-FEE4-7C4E-9A90-E98B31036D68}" destId="{230E981E-FFFC-C344-89A7-80D930B57D25}" srcOrd="0" destOrd="0" presId="urn:microsoft.com/office/officeart/2005/8/layout/process1"/>
    <dgm:cxn modelId="{9FB56625-4040-BF44-81C1-C0D2A84D205A}" srcId="{EAF52FA1-A489-B84B-A13A-F43508E9E403}" destId="{61D8CE4E-FEE4-7C4E-9A90-E98B31036D68}" srcOrd="4" destOrd="0" parTransId="{A375B2EA-7544-EF4A-B9DF-F3997CEFC162}" sibTransId="{D9742CFB-7564-1D4B-928F-93C609C3F4CF}"/>
    <dgm:cxn modelId="{4D4D6892-0AE2-0241-A582-C0D6B8F27ADA}" type="presOf" srcId="{AFA7BA06-238D-7443-BAA5-DE1BFAA17DB7}" destId="{1318110C-EBFD-994E-9ADC-E31A0FB3122E}" srcOrd="0" destOrd="0" presId="urn:microsoft.com/office/officeart/2005/8/layout/process1"/>
    <dgm:cxn modelId="{CA5BCAFF-63D9-5340-BF39-D5B63B8308E1}" type="presOf" srcId="{924D9EF2-5996-784A-B063-0A8BA8F17CE6}" destId="{0414AC78-8F2C-7D4F-B7A9-A7B9584FD645}" srcOrd="0" destOrd="0" presId="urn:microsoft.com/office/officeart/2005/8/layout/process1"/>
    <dgm:cxn modelId="{67E537FF-4DBD-E84F-A35C-8E71B79B0ECE}" srcId="{EAF52FA1-A489-B84B-A13A-F43508E9E403}" destId="{AC493DA8-5EE9-B240-8AA7-F690F6E05D98}" srcOrd="5" destOrd="0" parTransId="{E22F9DC8-CC40-9F4D-8E06-6CEC97400AF8}" sibTransId="{0F6F6A29-54C3-6147-94A9-45FAE934E755}"/>
    <dgm:cxn modelId="{50222D69-BFF8-7D40-86E2-3B31D1E43B63}" type="presOf" srcId="{D9742CFB-7564-1D4B-928F-93C609C3F4CF}" destId="{FE85C83C-B5A1-0B41-95BE-AC106A15FA1E}" srcOrd="1" destOrd="0" presId="urn:microsoft.com/office/officeart/2005/8/layout/process1"/>
    <dgm:cxn modelId="{609F25BE-24AC-E643-870F-F4485F15E465}" type="presOf" srcId="{7EE2395E-67B3-CF43-B6D4-B01D9DA245A1}" destId="{D95587D0-A163-ED49-BA6B-374DDE72ED2D}" srcOrd="1" destOrd="0" presId="urn:microsoft.com/office/officeart/2005/8/layout/process1"/>
    <dgm:cxn modelId="{25F30430-6A10-BD49-9930-EA9ED47EC727}" type="presOf" srcId="{D9742CFB-7564-1D4B-928F-93C609C3F4CF}" destId="{9DB69FF0-7545-0049-B7E2-D198F263DC01}" srcOrd="0" destOrd="0" presId="urn:microsoft.com/office/officeart/2005/8/layout/process1"/>
    <dgm:cxn modelId="{6ED15826-2C01-534E-8B31-9702CA1D226B}" srcId="{EAF52FA1-A489-B84B-A13A-F43508E9E403}" destId="{3C050E7A-E638-9D47-9098-EE549BAC9587}" srcOrd="1" destOrd="0" parTransId="{E98E0A6A-F7DF-B843-8ECE-981036F48512}" sibTransId="{2A77D385-B51D-ED49-88DD-330B0A92388C}"/>
    <dgm:cxn modelId="{9D4B8864-B1FE-C14A-BBAD-2F01AB17372A}" type="presOf" srcId="{7EE2395E-67B3-CF43-B6D4-B01D9DA245A1}" destId="{14DF9A4C-36E6-724D-946C-FAD90918B0D4}" srcOrd="0" destOrd="0" presId="urn:microsoft.com/office/officeart/2005/8/layout/process1"/>
    <dgm:cxn modelId="{18E8FA8D-44EA-F243-9E92-CD6CBF04884B}" type="presOf" srcId="{20D75987-07DB-8E43-8A3C-2375643691AB}" destId="{F8B4E9F1-BD0C-4046-B5A2-60E16645823D}" srcOrd="0" destOrd="0" presId="urn:microsoft.com/office/officeart/2005/8/layout/process1"/>
    <dgm:cxn modelId="{49BD1475-F6EC-3149-919F-EFAE63A041A1}" type="presOf" srcId="{12B4CB77-5393-C34B-ACFA-C3980C02FC12}" destId="{C09C5B27-030A-2147-B47E-30B60E4094C6}" srcOrd="0" destOrd="0" presId="urn:microsoft.com/office/officeart/2005/8/layout/process1"/>
    <dgm:cxn modelId="{5E08DF27-2724-2B44-8892-8DF2DCF1663A}" type="presOf" srcId="{AC493DA8-5EE9-B240-8AA7-F690F6E05D98}" destId="{C58A8FD1-10E8-654E-A96F-99E4D02CD085}" srcOrd="0" destOrd="0" presId="urn:microsoft.com/office/officeart/2005/8/layout/process1"/>
    <dgm:cxn modelId="{3D69144C-1597-244D-A276-89F15EB79768}" type="presParOf" srcId="{8AB57006-D000-6445-B220-C3ED6E664281}" destId="{F8B4E9F1-BD0C-4046-B5A2-60E16645823D}" srcOrd="0" destOrd="0" presId="urn:microsoft.com/office/officeart/2005/8/layout/process1"/>
    <dgm:cxn modelId="{F5D1718A-78C3-1940-BD2D-9E254F7D0BFA}" type="presParOf" srcId="{8AB57006-D000-6445-B220-C3ED6E664281}" destId="{D86EACC8-185A-1C45-BE65-2921EF442FC7}" srcOrd="1" destOrd="0" presId="urn:microsoft.com/office/officeart/2005/8/layout/process1"/>
    <dgm:cxn modelId="{6B6959F1-33B6-3047-9C58-217F18304F4C}" type="presParOf" srcId="{D86EACC8-185A-1C45-BE65-2921EF442FC7}" destId="{89371A64-4634-924D-9BB7-E2993217B661}" srcOrd="0" destOrd="0" presId="urn:microsoft.com/office/officeart/2005/8/layout/process1"/>
    <dgm:cxn modelId="{75D85F28-6AA9-AC42-9DCB-8FD82326EAFE}" type="presParOf" srcId="{8AB57006-D000-6445-B220-C3ED6E664281}" destId="{10323D5C-FDF0-6C46-A1EC-DB3F826613DE}" srcOrd="2" destOrd="0" presId="urn:microsoft.com/office/officeart/2005/8/layout/process1"/>
    <dgm:cxn modelId="{1DB0A99A-6E3D-6D4A-B2FF-1395F709D53F}" type="presParOf" srcId="{8AB57006-D000-6445-B220-C3ED6E664281}" destId="{95DBE25C-6463-664A-9348-D19DD2AF1A7C}" srcOrd="3" destOrd="0" presId="urn:microsoft.com/office/officeart/2005/8/layout/process1"/>
    <dgm:cxn modelId="{D3F43D5A-70D7-964D-99BC-68DBE26C5ED7}" type="presParOf" srcId="{95DBE25C-6463-664A-9348-D19DD2AF1A7C}" destId="{1D9BF156-52B1-754E-B3A2-058C3BCFA7AF}" srcOrd="0" destOrd="0" presId="urn:microsoft.com/office/officeart/2005/8/layout/process1"/>
    <dgm:cxn modelId="{67DFB77F-9860-6647-B366-093C832FB4C8}" type="presParOf" srcId="{8AB57006-D000-6445-B220-C3ED6E664281}" destId="{1318110C-EBFD-994E-9ADC-E31A0FB3122E}" srcOrd="4" destOrd="0" presId="urn:microsoft.com/office/officeart/2005/8/layout/process1"/>
    <dgm:cxn modelId="{D2D450E3-9F01-8241-9D32-A0B50442E5DF}" type="presParOf" srcId="{8AB57006-D000-6445-B220-C3ED6E664281}" destId="{14DF9A4C-36E6-724D-946C-FAD90918B0D4}" srcOrd="5" destOrd="0" presId="urn:microsoft.com/office/officeart/2005/8/layout/process1"/>
    <dgm:cxn modelId="{C52F6B3D-26F5-034A-B2D8-FBA840597A08}" type="presParOf" srcId="{14DF9A4C-36E6-724D-946C-FAD90918B0D4}" destId="{D95587D0-A163-ED49-BA6B-374DDE72ED2D}" srcOrd="0" destOrd="0" presId="urn:microsoft.com/office/officeart/2005/8/layout/process1"/>
    <dgm:cxn modelId="{9E110492-9C32-7B43-9EC8-22025CFD406E}" type="presParOf" srcId="{8AB57006-D000-6445-B220-C3ED6E664281}" destId="{C09C5B27-030A-2147-B47E-30B60E4094C6}" srcOrd="6" destOrd="0" presId="urn:microsoft.com/office/officeart/2005/8/layout/process1"/>
    <dgm:cxn modelId="{4BFC5DE8-0D80-4F43-9E91-25C9AA512E71}" type="presParOf" srcId="{8AB57006-D000-6445-B220-C3ED6E664281}" destId="{0414AC78-8F2C-7D4F-B7A9-A7B9584FD645}" srcOrd="7" destOrd="0" presId="urn:microsoft.com/office/officeart/2005/8/layout/process1"/>
    <dgm:cxn modelId="{F729DCBE-18CA-5A4A-9350-E868D2C1AACE}" type="presParOf" srcId="{0414AC78-8F2C-7D4F-B7A9-A7B9584FD645}" destId="{C3F2D389-C511-6742-8CA2-A9B6FEE6204A}" srcOrd="0" destOrd="0" presId="urn:microsoft.com/office/officeart/2005/8/layout/process1"/>
    <dgm:cxn modelId="{F1D20BF5-B2D6-2A49-A5CF-D03DB195B185}" type="presParOf" srcId="{8AB57006-D000-6445-B220-C3ED6E664281}" destId="{230E981E-FFFC-C344-89A7-80D930B57D25}" srcOrd="8" destOrd="0" presId="urn:microsoft.com/office/officeart/2005/8/layout/process1"/>
    <dgm:cxn modelId="{AFB8B1C9-2DFE-A74B-8CF4-34F0102A8098}" type="presParOf" srcId="{8AB57006-D000-6445-B220-C3ED6E664281}" destId="{9DB69FF0-7545-0049-B7E2-D198F263DC01}" srcOrd="9" destOrd="0" presId="urn:microsoft.com/office/officeart/2005/8/layout/process1"/>
    <dgm:cxn modelId="{FEDD4671-8975-F64D-80E1-6921DF565427}" type="presParOf" srcId="{9DB69FF0-7545-0049-B7E2-D198F263DC01}" destId="{FE85C83C-B5A1-0B41-95BE-AC106A15FA1E}" srcOrd="0" destOrd="0" presId="urn:microsoft.com/office/officeart/2005/8/layout/process1"/>
    <dgm:cxn modelId="{3B5259EC-C14F-D44E-BFAA-2D1C6261A6A8}" type="presParOf" srcId="{8AB57006-D000-6445-B220-C3ED6E664281}" destId="{C58A8FD1-10E8-654E-A96F-99E4D02CD085}"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21F975D-BBF0-904C-B5AF-B07605BD373A}" type="doc">
      <dgm:prSet loTypeId="urn:microsoft.com/office/officeart/2005/8/layout/lProcess2" loCatId="" qsTypeId="urn:microsoft.com/office/officeart/2005/8/quickstyle/simple4" qsCatId="simple" csTypeId="urn:microsoft.com/office/officeart/2005/8/colors/accent6_5" csCatId="accent6" phldr="1"/>
      <dgm:spPr/>
      <dgm:t>
        <a:bodyPr/>
        <a:lstStyle/>
        <a:p>
          <a:endParaRPr lang="en-US"/>
        </a:p>
      </dgm:t>
    </dgm:pt>
    <dgm:pt modelId="{E14EF65E-073E-804C-87B8-0CE7295FC64F}">
      <dgm:prSet phldrT="[Text]"/>
      <dgm:spPr>
        <a:solidFill>
          <a:srgbClr val="FFFC9E"/>
        </a:solidFill>
      </dgm:spPr>
      <dgm:t>
        <a:bodyPr/>
        <a:lstStyle/>
        <a:p>
          <a:pPr algn="l"/>
          <a:r>
            <a:rPr lang="en-US" smtClean="0">
              <a:solidFill>
                <a:schemeClr val="accent5">
                  <a:lumMod val="50000"/>
                </a:schemeClr>
              </a:solidFill>
              <a:latin typeface="+mn-lt"/>
              <a:ea typeface="Arial Unicode MS" charset="0"/>
              <a:cs typeface="Arial Unicode MS" charset="0"/>
            </a:rPr>
            <a:t>Payment depends on the patient and/or clinical characteristics</a:t>
          </a:r>
          <a:endParaRPr lang="en-US">
            <a:solidFill>
              <a:schemeClr val="accent5">
                <a:lumMod val="50000"/>
              </a:schemeClr>
            </a:solidFill>
            <a:latin typeface="+mn-lt"/>
            <a:ea typeface="Arial Unicode MS" charset="0"/>
            <a:cs typeface="Arial Unicode MS" charset="0"/>
          </a:endParaRPr>
        </a:p>
      </dgm:t>
    </dgm:pt>
    <dgm:pt modelId="{6CF0646E-E2B6-9F40-BBB5-B1C1D832A667}" type="parTrans" cxnId="{D43BA646-F91B-EB4B-9592-89306CB2521F}">
      <dgm:prSet/>
      <dgm:spPr/>
      <dgm:t>
        <a:bodyPr/>
        <a:lstStyle/>
        <a:p>
          <a:endParaRPr lang="en-US"/>
        </a:p>
      </dgm:t>
    </dgm:pt>
    <dgm:pt modelId="{7C43ED01-5F82-BA4D-B716-77E51A59CD4F}" type="sibTrans" cxnId="{D43BA646-F91B-EB4B-9592-89306CB2521F}">
      <dgm:prSet/>
      <dgm:spPr/>
      <dgm:t>
        <a:bodyPr/>
        <a:lstStyle/>
        <a:p>
          <a:endParaRPr lang="en-US"/>
        </a:p>
      </dgm:t>
    </dgm:pt>
    <dgm:pt modelId="{6BCD1264-3105-C54D-98D9-D224CA0C0186}">
      <dgm:prSet phldrT="[Text]"/>
      <dgm:spPr>
        <a:solidFill>
          <a:srgbClr val="FFFC9E"/>
        </a:solidFill>
      </dgm:spPr>
      <dgm:t>
        <a:bodyPr/>
        <a:lstStyle/>
        <a:p>
          <a:pPr algn="l"/>
          <a:r>
            <a:rPr lang="en-US" smtClean="0">
              <a:solidFill>
                <a:schemeClr val="accent5">
                  <a:lumMod val="50000"/>
                </a:schemeClr>
              </a:solidFill>
              <a:latin typeface="+mn-lt"/>
              <a:ea typeface="Arial Unicode MS" charset="0"/>
              <a:cs typeface="Arial Unicode MS" charset="0"/>
            </a:rPr>
            <a:t>Providers are paid a fixed amount per admission or discharge</a:t>
          </a:r>
          <a:endParaRPr lang="en-US">
            <a:solidFill>
              <a:schemeClr val="accent5">
                <a:lumMod val="50000"/>
              </a:schemeClr>
            </a:solidFill>
            <a:latin typeface="+mn-lt"/>
            <a:ea typeface="Arial Unicode MS" charset="0"/>
            <a:cs typeface="Arial Unicode MS" charset="0"/>
          </a:endParaRPr>
        </a:p>
      </dgm:t>
    </dgm:pt>
    <dgm:pt modelId="{719199AA-7B4B-9643-9DD7-BA4C4D427930}" type="sibTrans" cxnId="{EE67E191-5351-D246-8304-BED9284DED9F}">
      <dgm:prSet/>
      <dgm:spPr/>
      <dgm:t>
        <a:bodyPr/>
        <a:lstStyle/>
        <a:p>
          <a:endParaRPr lang="en-US">
            <a:latin typeface="Arial Unicode MS" charset="0"/>
            <a:ea typeface="Arial Unicode MS" charset="0"/>
            <a:cs typeface="Arial Unicode MS" charset="0"/>
          </a:endParaRPr>
        </a:p>
      </dgm:t>
    </dgm:pt>
    <dgm:pt modelId="{CB2642D9-51FC-5E46-9BC3-E317AB4E3AEF}" type="parTrans" cxnId="{EE67E191-5351-D246-8304-BED9284DED9F}">
      <dgm:prSet/>
      <dgm:spPr/>
      <dgm:t>
        <a:bodyPr/>
        <a:lstStyle/>
        <a:p>
          <a:endParaRPr lang="en-US">
            <a:latin typeface="Arial Unicode MS" charset="0"/>
            <a:ea typeface="Arial Unicode MS" charset="0"/>
            <a:cs typeface="Arial Unicode MS" charset="0"/>
          </a:endParaRPr>
        </a:p>
      </dgm:t>
    </dgm:pt>
    <dgm:pt modelId="{E734CD07-088D-E340-9E61-59F27A85E385}">
      <dgm:prSet phldrT="[Text]" custT="1"/>
      <dgm:spPr>
        <a:solidFill>
          <a:schemeClr val="bg2">
            <a:lumMod val="50000"/>
          </a:schemeClr>
        </a:solidFill>
        <a:ln w="19050">
          <a:solidFill>
            <a:srgbClr val="00B0F0"/>
          </a:solidFill>
        </a:ln>
      </dgm:spPr>
      <dgm:t>
        <a:bodyPr/>
        <a:lstStyle/>
        <a:p>
          <a:endParaRPr lang="en-US" sz="2800" b="1" noProof="0">
            <a:solidFill>
              <a:schemeClr val="bg1"/>
            </a:solidFill>
            <a:latin typeface="Arial Unicode MS" charset="0"/>
            <a:ea typeface="Arial Unicode MS" charset="0"/>
            <a:cs typeface="Arial Unicode MS" charset="0"/>
          </a:endParaRPr>
        </a:p>
      </dgm:t>
    </dgm:pt>
    <dgm:pt modelId="{DCCAF07E-D54D-C244-B5E6-A263BB267CAD}" type="sibTrans" cxnId="{CA5D517D-4EC5-2A45-9C9F-9AF2F3CBE00C}">
      <dgm:prSet/>
      <dgm:spPr/>
      <dgm:t>
        <a:bodyPr/>
        <a:lstStyle/>
        <a:p>
          <a:endParaRPr lang="en-US">
            <a:latin typeface="Arial Unicode MS" charset="0"/>
            <a:ea typeface="Arial Unicode MS" charset="0"/>
            <a:cs typeface="Arial Unicode MS" charset="0"/>
          </a:endParaRPr>
        </a:p>
      </dgm:t>
    </dgm:pt>
    <dgm:pt modelId="{B52F86B6-C7B1-B847-8A63-73ED07872B41}" type="parTrans" cxnId="{CA5D517D-4EC5-2A45-9C9F-9AF2F3CBE00C}">
      <dgm:prSet/>
      <dgm:spPr/>
      <dgm:t>
        <a:bodyPr/>
        <a:lstStyle/>
        <a:p>
          <a:endParaRPr lang="en-US">
            <a:latin typeface="Arial Unicode MS" charset="0"/>
            <a:ea typeface="Arial Unicode MS" charset="0"/>
            <a:cs typeface="Arial Unicode MS" charset="0"/>
          </a:endParaRPr>
        </a:p>
      </dgm:t>
    </dgm:pt>
    <dgm:pt modelId="{547E38D9-0A91-6C44-8631-CBFD97EB8A99}" type="pres">
      <dgm:prSet presAssocID="{A21F975D-BBF0-904C-B5AF-B07605BD373A}" presName="theList" presStyleCnt="0">
        <dgm:presLayoutVars>
          <dgm:dir/>
          <dgm:animLvl val="lvl"/>
          <dgm:resizeHandles val="exact"/>
        </dgm:presLayoutVars>
      </dgm:prSet>
      <dgm:spPr/>
      <dgm:t>
        <a:bodyPr/>
        <a:lstStyle/>
        <a:p>
          <a:endParaRPr lang="en-US"/>
        </a:p>
      </dgm:t>
    </dgm:pt>
    <dgm:pt modelId="{E2646045-C165-9D42-82B0-A21D7FA3975C}" type="pres">
      <dgm:prSet presAssocID="{E734CD07-088D-E340-9E61-59F27A85E385}" presName="compNode" presStyleCnt="0"/>
      <dgm:spPr/>
      <dgm:t>
        <a:bodyPr/>
        <a:lstStyle/>
        <a:p>
          <a:endParaRPr lang="en-US"/>
        </a:p>
      </dgm:t>
    </dgm:pt>
    <dgm:pt modelId="{6BC442CC-29B4-0B41-A732-458E7DE5B6A1}" type="pres">
      <dgm:prSet presAssocID="{E734CD07-088D-E340-9E61-59F27A85E385}" presName="aNode" presStyleLbl="bgShp" presStyleIdx="0" presStyleCnt="1" custLinFactNeighborX="-342"/>
      <dgm:spPr/>
      <dgm:t>
        <a:bodyPr/>
        <a:lstStyle/>
        <a:p>
          <a:endParaRPr lang="en-US"/>
        </a:p>
      </dgm:t>
    </dgm:pt>
    <dgm:pt modelId="{8F46A893-571F-8347-B1C1-560C5AC00299}" type="pres">
      <dgm:prSet presAssocID="{E734CD07-088D-E340-9E61-59F27A85E385}" presName="textNode" presStyleLbl="bgShp" presStyleIdx="0" presStyleCnt="1"/>
      <dgm:spPr/>
      <dgm:t>
        <a:bodyPr/>
        <a:lstStyle/>
        <a:p>
          <a:endParaRPr lang="en-US"/>
        </a:p>
      </dgm:t>
    </dgm:pt>
    <dgm:pt modelId="{A22BB50C-41D9-094B-B989-C7547C231C55}" type="pres">
      <dgm:prSet presAssocID="{E734CD07-088D-E340-9E61-59F27A85E385}" presName="compChildNode" presStyleCnt="0"/>
      <dgm:spPr/>
      <dgm:t>
        <a:bodyPr/>
        <a:lstStyle/>
        <a:p>
          <a:endParaRPr lang="en-US"/>
        </a:p>
      </dgm:t>
    </dgm:pt>
    <dgm:pt modelId="{C157D256-3CAA-D54B-BE3F-384D5C22F596}" type="pres">
      <dgm:prSet presAssocID="{E734CD07-088D-E340-9E61-59F27A85E385}" presName="theInnerList" presStyleCnt="0"/>
      <dgm:spPr/>
      <dgm:t>
        <a:bodyPr/>
        <a:lstStyle/>
        <a:p>
          <a:endParaRPr lang="en-US"/>
        </a:p>
      </dgm:t>
    </dgm:pt>
    <dgm:pt modelId="{83067DA0-762B-CC40-868E-EF0A5D88BC18}" type="pres">
      <dgm:prSet presAssocID="{6BCD1264-3105-C54D-98D9-D224CA0C0186}" presName="childNode" presStyleLbl="node1" presStyleIdx="0" presStyleCnt="2" custLinFactY="-41488" custLinFactNeighborX="1068" custLinFactNeighborY="-100000">
        <dgm:presLayoutVars>
          <dgm:bulletEnabled val="1"/>
        </dgm:presLayoutVars>
      </dgm:prSet>
      <dgm:spPr/>
      <dgm:t>
        <a:bodyPr/>
        <a:lstStyle/>
        <a:p>
          <a:endParaRPr lang="en-US"/>
        </a:p>
      </dgm:t>
    </dgm:pt>
    <dgm:pt modelId="{80B14D71-A4EE-D648-9412-CA47D3548245}" type="pres">
      <dgm:prSet presAssocID="{6BCD1264-3105-C54D-98D9-D224CA0C0186}" presName="aSpace2" presStyleCnt="0"/>
      <dgm:spPr/>
      <dgm:t>
        <a:bodyPr/>
        <a:lstStyle/>
        <a:p>
          <a:endParaRPr lang="en-US"/>
        </a:p>
      </dgm:t>
    </dgm:pt>
    <dgm:pt modelId="{459A6709-6696-FF49-9E6A-BAFC4F9A40AE}" type="pres">
      <dgm:prSet presAssocID="{E14EF65E-073E-804C-87B8-0CE7295FC64F}" presName="childNode" presStyleLbl="node1" presStyleIdx="1" presStyleCnt="2" custLinFactY="-2921" custLinFactNeighborX="1068" custLinFactNeighborY="-100000">
        <dgm:presLayoutVars>
          <dgm:bulletEnabled val="1"/>
        </dgm:presLayoutVars>
      </dgm:prSet>
      <dgm:spPr/>
      <dgm:t>
        <a:bodyPr/>
        <a:lstStyle/>
        <a:p>
          <a:endParaRPr lang="en-US"/>
        </a:p>
      </dgm:t>
    </dgm:pt>
  </dgm:ptLst>
  <dgm:cxnLst>
    <dgm:cxn modelId="{EE67E191-5351-D246-8304-BED9284DED9F}" srcId="{E734CD07-088D-E340-9E61-59F27A85E385}" destId="{6BCD1264-3105-C54D-98D9-D224CA0C0186}" srcOrd="0" destOrd="0" parTransId="{CB2642D9-51FC-5E46-9BC3-E317AB4E3AEF}" sibTransId="{719199AA-7B4B-9643-9DD7-BA4C4D427930}"/>
    <dgm:cxn modelId="{01A4E49D-AB5F-5446-8EC9-C2B68D638DFA}" type="presOf" srcId="{A21F975D-BBF0-904C-B5AF-B07605BD373A}" destId="{547E38D9-0A91-6C44-8631-CBFD97EB8A99}" srcOrd="0" destOrd="0" presId="urn:microsoft.com/office/officeart/2005/8/layout/lProcess2"/>
    <dgm:cxn modelId="{32A06A5E-BA30-504F-BCCF-024D08135A9D}" type="presOf" srcId="{E734CD07-088D-E340-9E61-59F27A85E385}" destId="{8F46A893-571F-8347-B1C1-560C5AC00299}" srcOrd="1" destOrd="0" presId="urn:microsoft.com/office/officeart/2005/8/layout/lProcess2"/>
    <dgm:cxn modelId="{D6F9BE1C-5DE4-0542-9A22-A8CC02621F51}" type="presOf" srcId="{E14EF65E-073E-804C-87B8-0CE7295FC64F}" destId="{459A6709-6696-FF49-9E6A-BAFC4F9A40AE}" srcOrd="0" destOrd="0" presId="urn:microsoft.com/office/officeart/2005/8/layout/lProcess2"/>
    <dgm:cxn modelId="{CA5D517D-4EC5-2A45-9C9F-9AF2F3CBE00C}" srcId="{A21F975D-BBF0-904C-B5AF-B07605BD373A}" destId="{E734CD07-088D-E340-9E61-59F27A85E385}" srcOrd="0" destOrd="0" parTransId="{B52F86B6-C7B1-B847-8A63-73ED07872B41}" sibTransId="{DCCAF07E-D54D-C244-B5E6-A263BB267CAD}"/>
    <dgm:cxn modelId="{D43BA646-F91B-EB4B-9592-89306CB2521F}" srcId="{E734CD07-088D-E340-9E61-59F27A85E385}" destId="{E14EF65E-073E-804C-87B8-0CE7295FC64F}" srcOrd="1" destOrd="0" parTransId="{6CF0646E-E2B6-9F40-BBB5-B1C1D832A667}" sibTransId="{7C43ED01-5F82-BA4D-B716-77E51A59CD4F}"/>
    <dgm:cxn modelId="{D627DD18-9084-FF4F-84DD-8DA902951D00}" type="presOf" srcId="{6BCD1264-3105-C54D-98D9-D224CA0C0186}" destId="{83067DA0-762B-CC40-868E-EF0A5D88BC18}" srcOrd="0" destOrd="0" presId="urn:microsoft.com/office/officeart/2005/8/layout/lProcess2"/>
    <dgm:cxn modelId="{EE6C14B2-69C8-2441-B122-427C997C2DA5}" type="presOf" srcId="{E734CD07-088D-E340-9E61-59F27A85E385}" destId="{6BC442CC-29B4-0B41-A732-458E7DE5B6A1}" srcOrd="0" destOrd="0" presId="urn:microsoft.com/office/officeart/2005/8/layout/lProcess2"/>
    <dgm:cxn modelId="{B5CF923C-8437-7F4A-9767-7EACBFEF367A}" type="presParOf" srcId="{547E38D9-0A91-6C44-8631-CBFD97EB8A99}" destId="{E2646045-C165-9D42-82B0-A21D7FA3975C}" srcOrd="0" destOrd="0" presId="urn:microsoft.com/office/officeart/2005/8/layout/lProcess2"/>
    <dgm:cxn modelId="{054D8A86-452C-324C-9860-DB6319BAE578}" type="presParOf" srcId="{E2646045-C165-9D42-82B0-A21D7FA3975C}" destId="{6BC442CC-29B4-0B41-A732-458E7DE5B6A1}" srcOrd="0" destOrd="0" presId="urn:microsoft.com/office/officeart/2005/8/layout/lProcess2"/>
    <dgm:cxn modelId="{F5673E04-C357-E046-A54C-54D8BDFC5355}" type="presParOf" srcId="{E2646045-C165-9D42-82B0-A21D7FA3975C}" destId="{8F46A893-571F-8347-B1C1-560C5AC00299}" srcOrd="1" destOrd="0" presId="urn:microsoft.com/office/officeart/2005/8/layout/lProcess2"/>
    <dgm:cxn modelId="{B5D8B287-3B06-AB47-BB6F-844AE05A6FE2}" type="presParOf" srcId="{E2646045-C165-9D42-82B0-A21D7FA3975C}" destId="{A22BB50C-41D9-094B-B989-C7547C231C55}" srcOrd="2" destOrd="0" presId="urn:microsoft.com/office/officeart/2005/8/layout/lProcess2"/>
    <dgm:cxn modelId="{E2868E01-2048-EA4D-A2FA-307563A18741}" type="presParOf" srcId="{A22BB50C-41D9-094B-B989-C7547C231C55}" destId="{C157D256-3CAA-D54B-BE3F-384D5C22F596}" srcOrd="0" destOrd="0" presId="urn:microsoft.com/office/officeart/2005/8/layout/lProcess2"/>
    <dgm:cxn modelId="{7C1CC8B5-D621-EB41-A299-DC760BB8AA9D}" type="presParOf" srcId="{C157D256-3CAA-D54B-BE3F-384D5C22F596}" destId="{83067DA0-762B-CC40-868E-EF0A5D88BC18}" srcOrd="0" destOrd="0" presId="urn:microsoft.com/office/officeart/2005/8/layout/lProcess2"/>
    <dgm:cxn modelId="{86699793-9F49-CA40-9E27-D1BAEBAC7926}" type="presParOf" srcId="{C157D256-3CAA-D54B-BE3F-384D5C22F596}" destId="{80B14D71-A4EE-D648-9412-CA47D3548245}" srcOrd="1" destOrd="0" presId="urn:microsoft.com/office/officeart/2005/8/layout/lProcess2"/>
    <dgm:cxn modelId="{FFEDD6D1-A190-914A-B5DF-9BE73F39FC9F}" type="presParOf" srcId="{C157D256-3CAA-D54B-BE3F-384D5C22F596}" destId="{459A6709-6696-FF49-9E6A-BAFC4F9A40AE}"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1F975D-BBF0-904C-B5AF-B07605BD373A}" type="doc">
      <dgm:prSet loTypeId="urn:microsoft.com/office/officeart/2005/8/layout/lProcess2" loCatId="" qsTypeId="urn:microsoft.com/office/officeart/2005/8/quickstyle/simple4" qsCatId="simple" csTypeId="urn:microsoft.com/office/officeart/2005/8/colors/accent6_5" csCatId="accent6" phldr="1"/>
      <dgm:spPr/>
      <dgm:t>
        <a:bodyPr/>
        <a:lstStyle/>
        <a:p>
          <a:endParaRPr lang="en-US"/>
        </a:p>
      </dgm:t>
    </dgm:pt>
    <dgm:pt modelId="{B42606CB-69AA-E749-BB7E-A1A5CD868A0E}">
      <dgm:prSet phldrT="[Text]" custT="1"/>
      <dgm:spPr>
        <a:solidFill>
          <a:schemeClr val="bg2">
            <a:lumMod val="50000"/>
          </a:schemeClr>
        </a:solidFill>
        <a:ln w="19050">
          <a:solidFill>
            <a:srgbClr val="00B0F0"/>
          </a:solidFill>
        </a:ln>
      </dgm:spPr>
      <dgm:t>
        <a:bodyPr/>
        <a:lstStyle/>
        <a:p>
          <a:endParaRPr lang="en-US" sz="2800" b="1">
            <a:solidFill>
              <a:schemeClr val="bg1"/>
            </a:solidFill>
            <a:latin typeface="+mn-lt"/>
            <a:ea typeface="Arial Unicode MS" charset="0"/>
            <a:cs typeface="Arial Unicode MS" charset="0"/>
          </a:endParaRPr>
        </a:p>
      </dgm:t>
    </dgm:pt>
    <dgm:pt modelId="{94435445-D010-0E4D-82D9-710E41FCAD95}" type="parTrans" cxnId="{608DA01F-E718-8448-B81E-5E006D6DDEB0}">
      <dgm:prSet/>
      <dgm:spPr/>
      <dgm:t>
        <a:bodyPr/>
        <a:lstStyle/>
        <a:p>
          <a:endParaRPr lang="en-US">
            <a:latin typeface="Arial Unicode MS" charset="0"/>
            <a:ea typeface="Arial Unicode MS" charset="0"/>
            <a:cs typeface="Arial Unicode MS" charset="0"/>
          </a:endParaRPr>
        </a:p>
      </dgm:t>
    </dgm:pt>
    <dgm:pt modelId="{8A07E4C6-A225-5244-BA21-3020B8D359B1}" type="sibTrans" cxnId="{608DA01F-E718-8448-B81E-5E006D6DDEB0}">
      <dgm:prSet/>
      <dgm:spPr/>
      <dgm:t>
        <a:bodyPr/>
        <a:lstStyle/>
        <a:p>
          <a:endParaRPr lang="en-US">
            <a:latin typeface="Arial Unicode MS" charset="0"/>
            <a:ea typeface="Arial Unicode MS" charset="0"/>
            <a:cs typeface="Arial Unicode MS" charset="0"/>
          </a:endParaRPr>
        </a:p>
      </dgm:t>
    </dgm:pt>
    <dgm:pt modelId="{1C33777E-E92B-BB46-A271-5D8E22C7FA47}">
      <dgm:prSet phldrT="[Text]" custT="1"/>
      <dgm:spPr>
        <a:solidFill>
          <a:srgbClr val="FFFC9E"/>
        </a:solidFill>
      </dgm:spPr>
      <dgm:t>
        <a:bodyPr/>
        <a:lstStyle/>
        <a:p>
          <a:pPr algn="l" defTabSz="622300">
            <a:lnSpc>
              <a:spcPct val="90000"/>
            </a:lnSpc>
            <a:spcBef>
              <a:spcPct val="0"/>
            </a:spcBef>
            <a:spcAft>
              <a:spcPct val="35000"/>
            </a:spcAft>
          </a:pPr>
          <a:r>
            <a:rPr lang="en-US" sz="2400">
              <a:solidFill>
                <a:schemeClr val="accent5">
                  <a:lumMod val="50000"/>
                </a:schemeClr>
              </a:solidFill>
              <a:latin typeface="+mn-lt"/>
              <a:ea typeface="Arial Unicode MS" charset="0"/>
              <a:cs typeface="Arial Unicode MS" charset="0"/>
            </a:rPr>
            <a:t>Increase admissions</a:t>
          </a:r>
        </a:p>
      </dgm:t>
    </dgm:pt>
    <dgm:pt modelId="{CA01FAF2-5EF7-9149-A504-6CCA4C81437C}" type="parTrans" cxnId="{E0CC5EA5-1F0C-924D-A426-ED5A9E9CF52B}">
      <dgm:prSet/>
      <dgm:spPr/>
      <dgm:t>
        <a:bodyPr/>
        <a:lstStyle/>
        <a:p>
          <a:endParaRPr lang="en-US">
            <a:latin typeface="Arial Unicode MS" charset="0"/>
            <a:ea typeface="Arial Unicode MS" charset="0"/>
            <a:cs typeface="Arial Unicode MS" charset="0"/>
          </a:endParaRPr>
        </a:p>
      </dgm:t>
    </dgm:pt>
    <dgm:pt modelId="{E59ABE3C-7F91-9448-823A-98EF0C2BAEF3}" type="sibTrans" cxnId="{E0CC5EA5-1F0C-924D-A426-ED5A9E9CF52B}">
      <dgm:prSet/>
      <dgm:spPr/>
      <dgm:t>
        <a:bodyPr/>
        <a:lstStyle/>
        <a:p>
          <a:endParaRPr lang="en-US">
            <a:latin typeface="Arial Unicode MS" charset="0"/>
            <a:ea typeface="Arial Unicode MS" charset="0"/>
            <a:cs typeface="Arial Unicode MS" charset="0"/>
          </a:endParaRPr>
        </a:p>
      </dgm:t>
    </dgm:pt>
    <dgm:pt modelId="{AD51F02C-018F-034D-BB7C-FBF9A1A3FD2B}">
      <dgm:prSet phldrT="[Text]" custT="1"/>
      <dgm:spPr>
        <a:solidFill>
          <a:srgbClr val="FFFC9E"/>
        </a:solidFill>
      </dgm:spPr>
      <dgm:t>
        <a:bodyPr/>
        <a:lstStyle/>
        <a:p>
          <a:pPr algn="l" defTabSz="622300">
            <a:lnSpc>
              <a:spcPct val="90000"/>
            </a:lnSpc>
            <a:spcBef>
              <a:spcPct val="0"/>
            </a:spcBef>
            <a:spcAft>
              <a:spcPct val="35000"/>
            </a:spcAft>
          </a:pPr>
          <a:r>
            <a:rPr lang="en-US" sz="2400">
              <a:solidFill>
                <a:schemeClr val="accent5">
                  <a:lumMod val="50000"/>
                </a:schemeClr>
              </a:solidFill>
              <a:latin typeface="+mn-lt"/>
              <a:ea typeface="Arial Unicode MS" charset="0"/>
              <a:cs typeface="Arial Unicode MS" charset="0"/>
            </a:rPr>
            <a:t>Reduce inputs per case, which may improve the efficiency of the input mix</a:t>
          </a:r>
        </a:p>
      </dgm:t>
    </dgm:pt>
    <dgm:pt modelId="{CEFC70E5-2BC1-C444-8D4E-5E398A5864DA}" type="parTrans" cxnId="{4B8BC865-ACC9-F14E-9936-C679147B63A0}">
      <dgm:prSet/>
      <dgm:spPr/>
      <dgm:t>
        <a:bodyPr/>
        <a:lstStyle/>
        <a:p>
          <a:endParaRPr lang="en-US"/>
        </a:p>
      </dgm:t>
    </dgm:pt>
    <dgm:pt modelId="{FF5F17CB-AAFE-B942-9B0A-C33FC8A2F0CC}" type="sibTrans" cxnId="{4B8BC865-ACC9-F14E-9936-C679147B63A0}">
      <dgm:prSet/>
      <dgm:spPr/>
      <dgm:t>
        <a:bodyPr/>
        <a:lstStyle/>
        <a:p>
          <a:endParaRPr lang="en-US"/>
        </a:p>
      </dgm:t>
    </dgm:pt>
    <dgm:pt modelId="{2AA0506F-A976-524C-BA5A-88D045C240D9}">
      <dgm:prSet phldrT="[Text]" custT="1"/>
      <dgm:spPr>
        <a:solidFill>
          <a:srgbClr val="FFFC9E"/>
        </a:solidFill>
      </dgm:spPr>
      <dgm:t>
        <a:bodyPr/>
        <a:lstStyle/>
        <a:p>
          <a:pPr algn="l" defTabSz="622300">
            <a:lnSpc>
              <a:spcPct val="90000"/>
            </a:lnSpc>
            <a:spcBef>
              <a:spcPct val="0"/>
            </a:spcBef>
            <a:spcAft>
              <a:spcPct val="35000"/>
            </a:spcAft>
          </a:pPr>
          <a:r>
            <a:rPr lang="en-US" sz="2400">
              <a:solidFill>
                <a:schemeClr val="accent5">
                  <a:lumMod val="50000"/>
                </a:schemeClr>
              </a:solidFill>
              <a:latin typeface="+mn-lt"/>
              <a:ea typeface="Arial Unicode MS" charset="0"/>
              <a:cs typeface="Arial Unicode MS" charset="0"/>
            </a:rPr>
            <a:t>Reduce length of hospital stays, may improve quality</a:t>
          </a:r>
        </a:p>
      </dgm:t>
    </dgm:pt>
    <dgm:pt modelId="{B52B6D0C-828E-C64B-AED1-9CDF349853E7}" type="parTrans" cxnId="{F9D4AC1A-77DE-C748-821C-673C5F803BF2}">
      <dgm:prSet/>
      <dgm:spPr/>
      <dgm:t>
        <a:bodyPr/>
        <a:lstStyle/>
        <a:p>
          <a:endParaRPr lang="en-US"/>
        </a:p>
      </dgm:t>
    </dgm:pt>
    <dgm:pt modelId="{8B20440C-D643-E245-A324-A6E77ACA73D9}" type="sibTrans" cxnId="{F9D4AC1A-77DE-C748-821C-673C5F803BF2}">
      <dgm:prSet/>
      <dgm:spPr/>
      <dgm:t>
        <a:bodyPr/>
        <a:lstStyle/>
        <a:p>
          <a:endParaRPr lang="en-US"/>
        </a:p>
      </dgm:t>
    </dgm:pt>
    <dgm:pt modelId="{528863A9-F6BA-2D4B-9C1E-AC1D213C5E78}">
      <dgm:prSet phldrT="[Text]" custT="1"/>
      <dgm:spPr>
        <a:solidFill>
          <a:srgbClr val="FFFC9E"/>
        </a:solidFill>
      </dgm:spPr>
      <dgm:t>
        <a:bodyPr/>
        <a:lstStyle/>
        <a:p>
          <a:pPr algn="l" defTabSz="622300">
            <a:lnSpc>
              <a:spcPct val="90000"/>
            </a:lnSpc>
            <a:spcBef>
              <a:spcPct val="0"/>
            </a:spcBef>
            <a:spcAft>
              <a:spcPct val="35000"/>
            </a:spcAft>
          </a:pPr>
          <a:r>
            <a:rPr lang="en-US" sz="2400">
              <a:solidFill>
                <a:schemeClr val="accent5">
                  <a:lumMod val="50000"/>
                </a:schemeClr>
              </a:solidFill>
              <a:latin typeface="+mn-lt"/>
              <a:ea typeface="Arial Unicode MS" charset="0"/>
              <a:cs typeface="Arial Unicode MS" charset="0"/>
            </a:rPr>
            <a:t>Shift pre- and after care to the outpatient setting</a:t>
          </a:r>
        </a:p>
      </dgm:t>
    </dgm:pt>
    <dgm:pt modelId="{C96C1042-FBD6-AC49-A0DF-9AECC7C5EC1F}" type="parTrans" cxnId="{0CC345B8-4661-244D-9119-018F11554D48}">
      <dgm:prSet/>
      <dgm:spPr/>
      <dgm:t>
        <a:bodyPr/>
        <a:lstStyle/>
        <a:p>
          <a:endParaRPr lang="en-US"/>
        </a:p>
      </dgm:t>
    </dgm:pt>
    <dgm:pt modelId="{74BEB682-E9F4-6E4E-9EAE-4DA2BA6B1666}" type="sibTrans" cxnId="{0CC345B8-4661-244D-9119-018F11554D48}">
      <dgm:prSet/>
      <dgm:spPr/>
      <dgm:t>
        <a:bodyPr/>
        <a:lstStyle/>
        <a:p>
          <a:endParaRPr lang="en-US"/>
        </a:p>
      </dgm:t>
    </dgm:pt>
    <dgm:pt modelId="{547E38D9-0A91-6C44-8631-CBFD97EB8A99}" type="pres">
      <dgm:prSet presAssocID="{A21F975D-BBF0-904C-B5AF-B07605BD373A}" presName="theList" presStyleCnt="0">
        <dgm:presLayoutVars>
          <dgm:dir/>
          <dgm:animLvl val="lvl"/>
          <dgm:resizeHandles val="exact"/>
        </dgm:presLayoutVars>
      </dgm:prSet>
      <dgm:spPr/>
      <dgm:t>
        <a:bodyPr/>
        <a:lstStyle/>
        <a:p>
          <a:endParaRPr lang="en-US"/>
        </a:p>
      </dgm:t>
    </dgm:pt>
    <dgm:pt modelId="{1CE72123-9C34-0242-B0F8-74E1B40EEA71}" type="pres">
      <dgm:prSet presAssocID="{B42606CB-69AA-E749-BB7E-A1A5CD868A0E}" presName="compNode" presStyleCnt="0"/>
      <dgm:spPr/>
    </dgm:pt>
    <dgm:pt modelId="{C5424032-9164-944A-B337-57C5B6B72A90}" type="pres">
      <dgm:prSet presAssocID="{B42606CB-69AA-E749-BB7E-A1A5CD868A0E}" presName="aNode" presStyleLbl="bgShp" presStyleIdx="0" presStyleCnt="1" custLinFactNeighborY="420"/>
      <dgm:spPr/>
      <dgm:t>
        <a:bodyPr/>
        <a:lstStyle/>
        <a:p>
          <a:endParaRPr lang="en-US"/>
        </a:p>
      </dgm:t>
    </dgm:pt>
    <dgm:pt modelId="{D783194E-8837-B146-A8E2-24962B0DEE7F}" type="pres">
      <dgm:prSet presAssocID="{B42606CB-69AA-E749-BB7E-A1A5CD868A0E}" presName="textNode" presStyleLbl="bgShp" presStyleIdx="0" presStyleCnt="1"/>
      <dgm:spPr/>
      <dgm:t>
        <a:bodyPr/>
        <a:lstStyle/>
        <a:p>
          <a:endParaRPr lang="en-US"/>
        </a:p>
      </dgm:t>
    </dgm:pt>
    <dgm:pt modelId="{472A65D9-CDBE-B94A-BD44-5A794C98AD03}" type="pres">
      <dgm:prSet presAssocID="{B42606CB-69AA-E749-BB7E-A1A5CD868A0E}" presName="compChildNode" presStyleCnt="0"/>
      <dgm:spPr/>
    </dgm:pt>
    <dgm:pt modelId="{C0C5ED88-009C-2249-AF8F-2CEECA5F8A21}" type="pres">
      <dgm:prSet presAssocID="{B42606CB-69AA-E749-BB7E-A1A5CD868A0E}" presName="theInnerList" presStyleCnt="0"/>
      <dgm:spPr/>
    </dgm:pt>
    <dgm:pt modelId="{8F4344F9-2616-C54F-A06F-D43050A08FE3}" type="pres">
      <dgm:prSet presAssocID="{1C33777E-E92B-BB46-A271-5D8E22C7FA47}" presName="childNode" presStyleLbl="node1" presStyleIdx="0" presStyleCnt="4" custLinFactY="-100000" custLinFactNeighborX="-780" custLinFactNeighborY="-162307">
        <dgm:presLayoutVars>
          <dgm:bulletEnabled val="1"/>
        </dgm:presLayoutVars>
      </dgm:prSet>
      <dgm:spPr/>
      <dgm:t>
        <a:bodyPr/>
        <a:lstStyle/>
        <a:p>
          <a:endParaRPr lang="en-US"/>
        </a:p>
      </dgm:t>
    </dgm:pt>
    <dgm:pt modelId="{BF23B6C7-F66D-2A49-9451-56D6E3CF77EB}" type="pres">
      <dgm:prSet presAssocID="{1C33777E-E92B-BB46-A271-5D8E22C7FA47}" presName="aSpace2" presStyleCnt="0"/>
      <dgm:spPr/>
    </dgm:pt>
    <dgm:pt modelId="{68DAE038-1043-2549-8252-65322CC9B5B5}" type="pres">
      <dgm:prSet presAssocID="{AD51F02C-018F-034D-BB7C-FBF9A1A3FD2B}" presName="childNode" presStyleLbl="node1" presStyleIdx="1" presStyleCnt="4" custLinFactY="-62626" custLinFactNeighborX="-780" custLinFactNeighborY="-100000">
        <dgm:presLayoutVars>
          <dgm:bulletEnabled val="1"/>
        </dgm:presLayoutVars>
      </dgm:prSet>
      <dgm:spPr/>
      <dgm:t>
        <a:bodyPr/>
        <a:lstStyle/>
        <a:p>
          <a:endParaRPr lang="en-US"/>
        </a:p>
      </dgm:t>
    </dgm:pt>
    <dgm:pt modelId="{49A4631E-9DF4-3343-85DD-CCFD7AB06610}" type="pres">
      <dgm:prSet presAssocID="{AD51F02C-018F-034D-BB7C-FBF9A1A3FD2B}" presName="aSpace2" presStyleCnt="0"/>
      <dgm:spPr/>
    </dgm:pt>
    <dgm:pt modelId="{F7DF9060-57BA-4C40-9E97-F3ED2408B2AA}" type="pres">
      <dgm:prSet presAssocID="{2AA0506F-A976-524C-BA5A-88D045C240D9}" presName="childNode" presStyleLbl="node1" presStyleIdx="2" presStyleCnt="4" custLinFactY="-22503" custLinFactNeighborX="-780" custLinFactNeighborY="-100000">
        <dgm:presLayoutVars>
          <dgm:bulletEnabled val="1"/>
        </dgm:presLayoutVars>
      </dgm:prSet>
      <dgm:spPr/>
      <dgm:t>
        <a:bodyPr/>
        <a:lstStyle/>
        <a:p>
          <a:endParaRPr lang="en-US"/>
        </a:p>
      </dgm:t>
    </dgm:pt>
    <dgm:pt modelId="{4484022D-195D-3448-9735-0613199CDE1B}" type="pres">
      <dgm:prSet presAssocID="{2AA0506F-A976-524C-BA5A-88D045C240D9}" presName="aSpace2" presStyleCnt="0"/>
      <dgm:spPr/>
    </dgm:pt>
    <dgm:pt modelId="{076CC405-2BBC-AB4F-93D1-1FFDDC7E6E3C}" type="pres">
      <dgm:prSet presAssocID="{528863A9-F6BA-2D4B-9C1E-AC1D213C5E78}" presName="childNode" presStyleLbl="node1" presStyleIdx="3" presStyleCnt="4" custLinFactNeighborX="-780" custLinFactNeighborY="32645">
        <dgm:presLayoutVars>
          <dgm:bulletEnabled val="1"/>
        </dgm:presLayoutVars>
      </dgm:prSet>
      <dgm:spPr/>
      <dgm:t>
        <a:bodyPr/>
        <a:lstStyle/>
        <a:p>
          <a:endParaRPr lang="en-US"/>
        </a:p>
      </dgm:t>
    </dgm:pt>
  </dgm:ptLst>
  <dgm:cxnLst>
    <dgm:cxn modelId="{F9D4AC1A-77DE-C748-821C-673C5F803BF2}" srcId="{B42606CB-69AA-E749-BB7E-A1A5CD868A0E}" destId="{2AA0506F-A976-524C-BA5A-88D045C240D9}" srcOrd="2" destOrd="0" parTransId="{B52B6D0C-828E-C64B-AED1-9CDF349853E7}" sibTransId="{8B20440C-D643-E245-A324-A6E77ACA73D9}"/>
    <dgm:cxn modelId="{4B8BC865-ACC9-F14E-9936-C679147B63A0}" srcId="{B42606CB-69AA-E749-BB7E-A1A5CD868A0E}" destId="{AD51F02C-018F-034D-BB7C-FBF9A1A3FD2B}" srcOrd="1" destOrd="0" parTransId="{CEFC70E5-2BC1-C444-8D4E-5E398A5864DA}" sibTransId="{FF5F17CB-AAFE-B942-9B0A-C33FC8A2F0CC}"/>
    <dgm:cxn modelId="{78D2BF4E-74B1-6D4A-9F6B-E84D5F649412}" type="presOf" srcId="{2AA0506F-A976-524C-BA5A-88D045C240D9}" destId="{F7DF9060-57BA-4C40-9E97-F3ED2408B2AA}" srcOrd="0" destOrd="0" presId="urn:microsoft.com/office/officeart/2005/8/layout/lProcess2"/>
    <dgm:cxn modelId="{1B6A37A9-B58C-3C43-837B-7CA5CD5D2F02}" type="presOf" srcId="{B42606CB-69AA-E749-BB7E-A1A5CD868A0E}" destId="{C5424032-9164-944A-B337-57C5B6B72A90}" srcOrd="0" destOrd="0" presId="urn:microsoft.com/office/officeart/2005/8/layout/lProcess2"/>
    <dgm:cxn modelId="{7CE60FC7-D8A8-6D48-9AE1-2C55C6B82D51}" type="presOf" srcId="{A21F975D-BBF0-904C-B5AF-B07605BD373A}" destId="{547E38D9-0A91-6C44-8631-CBFD97EB8A99}" srcOrd="0" destOrd="0" presId="urn:microsoft.com/office/officeart/2005/8/layout/lProcess2"/>
    <dgm:cxn modelId="{B72C0190-5E9D-2948-820F-55632E8AE949}" type="presOf" srcId="{B42606CB-69AA-E749-BB7E-A1A5CD868A0E}" destId="{D783194E-8837-B146-A8E2-24962B0DEE7F}" srcOrd="1" destOrd="0" presId="urn:microsoft.com/office/officeart/2005/8/layout/lProcess2"/>
    <dgm:cxn modelId="{E075EEB9-CEA2-5740-973B-E30336202551}" type="presOf" srcId="{1C33777E-E92B-BB46-A271-5D8E22C7FA47}" destId="{8F4344F9-2616-C54F-A06F-D43050A08FE3}" srcOrd="0" destOrd="0" presId="urn:microsoft.com/office/officeart/2005/8/layout/lProcess2"/>
    <dgm:cxn modelId="{608DA01F-E718-8448-B81E-5E006D6DDEB0}" srcId="{A21F975D-BBF0-904C-B5AF-B07605BD373A}" destId="{B42606CB-69AA-E749-BB7E-A1A5CD868A0E}" srcOrd="0" destOrd="0" parTransId="{94435445-D010-0E4D-82D9-710E41FCAD95}" sibTransId="{8A07E4C6-A225-5244-BA21-3020B8D359B1}"/>
    <dgm:cxn modelId="{B2156A78-768B-6841-8B33-C541269371C3}" type="presOf" srcId="{528863A9-F6BA-2D4B-9C1E-AC1D213C5E78}" destId="{076CC405-2BBC-AB4F-93D1-1FFDDC7E6E3C}" srcOrd="0" destOrd="0" presId="urn:microsoft.com/office/officeart/2005/8/layout/lProcess2"/>
    <dgm:cxn modelId="{6C1FAF5B-CC84-3A42-B0E4-986D08E6E2E1}" type="presOf" srcId="{AD51F02C-018F-034D-BB7C-FBF9A1A3FD2B}" destId="{68DAE038-1043-2549-8252-65322CC9B5B5}" srcOrd="0" destOrd="0" presId="urn:microsoft.com/office/officeart/2005/8/layout/lProcess2"/>
    <dgm:cxn modelId="{E0CC5EA5-1F0C-924D-A426-ED5A9E9CF52B}" srcId="{B42606CB-69AA-E749-BB7E-A1A5CD868A0E}" destId="{1C33777E-E92B-BB46-A271-5D8E22C7FA47}" srcOrd="0" destOrd="0" parTransId="{CA01FAF2-5EF7-9149-A504-6CCA4C81437C}" sibTransId="{E59ABE3C-7F91-9448-823A-98EF0C2BAEF3}"/>
    <dgm:cxn modelId="{0CC345B8-4661-244D-9119-018F11554D48}" srcId="{B42606CB-69AA-E749-BB7E-A1A5CD868A0E}" destId="{528863A9-F6BA-2D4B-9C1E-AC1D213C5E78}" srcOrd="3" destOrd="0" parTransId="{C96C1042-FBD6-AC49-A0DF-9AECC7C5EC1F}" sibTransId="{74BEB682-E9F4-6E4E-9EAE-4DA2BA6B1666}"/>
    <dgm:cxn modelId="{2ED1545D-A8C0-8A4C-95ED-8072FF55B92F}" type="presParOf" srcId="{547E38D9-0A91-6C44-8631-CBFD97EB8A99}" destId="{1CE72123-9C34-0242-B0F8-74E1B40EEA71}" srcOrd="0" destOrd="0" presId="urn:microsoft.com/office/officeart/2005/8/layout/lProcess2"/>
    <dgm:cxn modelId="{6628B256-7A49-6C4B-887A-69DE0B6668DB}" type="presParOf" srcId="{1CE72123-9C34-0242-B0F8-74E1B40EEA71}" destId="{C5424032-9164-944A-B337-57C5B6B72A90}" srcOrd="0" destOrd="0" presId="urn:microsoft.com/office/officeart/2005/8/layout/lProcess2"/>
    <dgm:cxn modelId="{E4A4AF6E-D596-744F-BDCF-82B90857F6E6}" type="presParOf" srcId="{1CE72123-9C34-0242-B0F8-74E1B40EEA71}" destId="{D783194E-8837-B146-A8E2-24962B0DEE7F}" srcOrd="1" destOrd="0" presId="urn:microsoft.com/office/officeart/2005/8/layout/lProcess2"/>
    <dgm:cxn modelId="{E699CFFF-C4B8-F04A-9CE3-C3C17D877B8F}" type="presParOf" srcId="{1CE72123-9C34-0242-B0F8-74E1B40EEA71}" destId="{472A65D9-CDBE-B94A-BD44-5A794C98AD03}" srcOrd="2" destOrd="0" presId="urn:microsoft.com/office/officeart/2005/8/layout/lProcess2"/>
    <dgm:cxn modelId="{2A7F1ADA-BDB8-7841-96E0-7AB08DDA7A78}" type="presParOf" srcId="{472A65D9-CDBE-B94A-BD44-5A794C98AD03}" destId="{C0C5ED88-009C-2249-AF8F-2CEECA5F8A21}" srcOrd="0" destOrd="0" presId="urn:microsoft.com/office/officeart/2005/8/layout/lProcess2"/>
    <dgm:cxn modelId="{D7A5FAB4-573E-EF4B-8CF5-1415D9C0861A}" type="presParOf" srcId="{C0C5ED88-009C-2249-AF8F-2CEECA5F8A21}" destId="{8F4344F9-2616-C54F-A06F-D43050A08FE3}" srcOrd="0" destOrd="0" presId="urn:microsoft.com/office/officeart/2005/8/layout/lProcess2"/>
    <dgm:cxn modelId="{A426B70C-0714-DF41-957C-19CE0D1210B5}" type="presParOf" srcId="{C0C5ED88-009C-2249-AF8F-2CEECA5F8A21}" destId="{BF23B6C7-F66D-2A49-9451-56D6E3CF77EB}" srcOrd="1" destOrd="0" presId="urn:microsoft.com/office/officeart/2005/8/layout/lProcess2"/>
    <dgm:cxn modelId="{B80272A2-B5A4-2C4D-9F7E-C2A5B484B909}" type="presParOf" srcId="{C0C5ED88-009C-2249-AF8F-2CEECA5F8A21}" destId="{68DAE038-1043-2549-8252-65322CC9B5B5}" srcOrd="2" destOrd="0" presId="urn:microsoft.com/office/officeart/2005/8/layout/lProcess2"/>
    <dgm:cxn modelId="{9B64F611-F8A1-1D4A-8775-18DBFC51FC69}" type="presParOf" srcId="{C0C5ED88-009C-2249-AF8F-2CEECA5F8A21}" destId="{49A4631E-9DF4-3343-85DD-CCFD7AB06610}" srcOrd="3" destOrd="0" presId="urn:microsoft.com/office/officeart/2005/8/layout/lProcess2"/>
    <dgm:cxn modelId="{B4451B4B-DECD-5E43-A775-108C0DB71C70}" type="presParOf" srcId="{C0C5ED88-009C-2249-AF8F-2CEECA5F8A21}" destId="{F7DF9060-57BA-4C40-9E97-F3ED2408B2AA}" srcOrd="4" destOrd="0" presId="urn:microsoft.com/office/officeart/2005/8/layout/lProcess2"/>
    <dgm:cxn modelId="{96D4B2A5-A79B-EE41-AAFF-6A3AFE4C91A7}" type="presParOf" srcId="{C0C5ED88-009C-2249-AF8F-2CEECA5F8A21}" destId="{4484022D-195D-3448-9735-0613199CDE1B}" srcOrd="5" destOrd="0" presId="urn:microsoft.com/office/officeart/2005/8/layout/lProcess2"/>
    <dgm:cxn modelId="{83834189-FB9A-474C-966E-74EDB27985D9}" type="presParOf" srcId="{C0C5ED88-009C-2249-AF8F-2CEECA5F8A21}" destId="{076CC405-2BBC-AB4F-93D1-1FFDDC7E6E3C}"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1F975D-BBF0-904C-B5AF-B07605BD373A}" type="doc">
      <dgm:prSet loTypeId="urn:microsoft.com/office/officeart/2005/8/layout/lProcess2" loCatId="" qsTypeId="urn:microsoft.com/office/officeart/2005/8/quickstyle/simple4" qsCatId="simple" csTypeId="urn:microsoft.com/office/officeart/2005/8/colors/accent6_5" csCatId="accent6" phldr="1"/>
      <dgm:spPr/>
      <dgm:t>
        <a:bodyPr/>
        <a:lstStyle/>
        <a:p>
          <a:endParaRPr lang="en-US"/>
        </a:p>
      </dgm:t>
    </dgm:pt>
    <dgm:pt modelId="{7C6E386D-F696-044A-B3F5-05790F848CC9}">
      <dgm:prSet phldrT="[Text]" custT="1"/>
      <dgm:spPr>
        <a:solidFill>
          <a:srgbClr val="FFFC9E"/>
        </a:solidFill>
      </dgm:spPr>
      <dgm:t>
        <a:bodyPr/>
        <a:lstStyle/>
        <a:p>
          <a:pPr algn="l"/>
          <a:r>
            <a:rPr lang="en-US" sz="1800">
              <a:solidFill>
                <a:schemeClr val="accent5">
                  <a:lumMod val="50000"/>
                </a:schemeClr>
              </a:solidFill>
              <a:latin typeface="Arial Unicode MS" charset="0"/>
              <a:ea typeface="Arial Unicode MS" charset="0"/>
              <a:cs typeface="Arial Unicode MS" charset="0"/>
            </a:rPr>
            <a:t>Rather high management capacity of the purchaser and providers</a:t>
          </a:r>
        </a:p>
      </dgm:t>
    </dgm:pt>
    <dgm:pt modelId="{78C6AAC5-42D5-C545-8FB2-03E6F052D36E}" type="parTrans" cxnId="{CEA976C9-A257-AD4B-A8AE-9A4D50163EDD}">
      <dgm:prSet/>
      <dgm:spPr/>
      <dgm:t>
        <a:bodyPr/>
        <a:lstStyle/>
        <a:p>
          <a:endParaRPr lang="en-US">
            <a:latin typeface="Arial Unicode MS" charset="0"/>
            <a:ea typeface="Arial Unicode MS" charset="0"/>
            <a:cs typeface="Arial Unicode MS" charset="0"/>
          </a:endParaRPr>
        </a:p>
      </dgm:t>
    </dgm:pt>
    <dgm:pt modelId="{DA38A866-3870-E74E-A7BE-C10AABD82A45}" type="sibTrans" cxnId="{CEA976C9-A257-AD4B-A8AE-9A4D50163EDD}">
      <dgm:prSet/>
      <dgm:spPr/>
      <dgm:t>
        <a:bodyPr/>
        <a:lstStyle/>
        <a:p>
          <a:endParaRPr lang="en-US">
            <a:latin typeface="Arial Unicode MS" charset="0"/>
            <a:ea typeface="Arial Unicode MS" charset="0"/>
            <a:cs typeface="Arial Unicode MS" charset="0"/>
          </a:endParaRPr>
        </a:p>
      </dgm:t>
    </dgm:pt>
    <dgm:pt modelId="{963AC90B-A965-3E4A-A3EA-F77E192194F7}">
      <dgm:prSet phldrT="[Text]" custT="1"/>
      <dgm:spPr>
        <a:solidFill>
          <a:srgbClr val="FFFC9E"/>
        </a:solidFill>
      </dgm:spPr>
      <dgm:t>
        <a:bodyPr/>
        <a:lstStyle/>
        <a:p>
          <a:pPr algn="l"/>
          <a:r>
            <a:rPr lang="en-US" sz="1800">
              <a:solidFill>
                <a:schemeClr val="accent5">
                  <a:lumMod val="50000"/>
                </a:schemeClr>
              </a:solidFill>
              <a:latin typeface="Arial Unicode MS" charset="0"/>
              <a:ea typeface="Arial Unicode MS" charset="0"/>
              <a:cs typeface="Arial Unicode MS" charset="0"/>
            </a:rPr>
            <a:t>Excess hospital capacity and improving efficiency is a priority</a:t>
          </a:r>
        </a:p>
      </dgm:t>
    </dgm:pt>
    <dgm:pt modelId="{E4B97A7B-04F8-834F-902B-93AE970E5DF1}" type="parTrans" cxnId="{0C645817-C8F2-6A41-9810-5AB04D7A9DDC}">
      <dgm:prSet/>
      <dgm:spPr/>
      <dgm:t>
        <a:bodyPr/>
        <a:lstStyle/>
        <a:p>
          <a:endParaRPr lang="en-US"/>
        </a:p>
      </dgm:t>
    </dgm:pt>
    <dgm:pt modelId="{F5BD814B-7100-8A47-9EB7-18C207E2C79D}" type="sibTrans" cxnId="{0C645817-C8F2-6A41-9810-5AB04D7A9DDC}">
      <dgm:prSet/>
      <dgm:spPr/>
      <dgm:t>
        <a:bodyPr/>
        <a:lstStyle/>
        <a:p>
          <a:endParaRPr lang="en-US"/>
        </a:p>
      </dgm:t>
    </dgm:pt>
    <dgm:pt modelId="{7B912320-43A3-9049-A684-DEEC9B804180}">
      <dgm:prSet phldrT="[Text]" custT="1"/>
      <dgm:spPr>
        <a:solidFill>
          <a:srgbClr val="FFFC9E"/>
        </a:solidFill>
      </dgm:spPr>
      <dgm:t>
        <a:bodyPr/>
        <a:lstStyle/>
        <a:p>
          <a:pPr algn="l"/>
          <a:r>
            <a:rPr lang="en-US" sz="1800">
              <a:solidFill>
                <a:schemeClr val="accent5">
                  <a:lumMod val="50000"/>
                </a:schemeClr>
              </a:solidFill>
              <a:latin typeface="Arial Unicode MS" charset="0"/>
              <a:ea typeface="Arial Unicode MS" charset="0"/>
              <a:cs typeface="Arial Unicode MS" charset="0"/>
            </a:rPr>
            <a:t>Need to monitor providers performance, provides standardized classification</a:t>
          </a:r>
        </a:p>
      </dgm:t>
    </dgm:pt>
    <dgm:pt modelId="{79913D48-E1DA-4E44-94B3-F71CA94B7E82}" type="parTrans" cxnId="{202CCA08-1DBA-AE45-BD6B-0BEC1A92C3D3}">
      <dgm:prSet/>
      <dgm:spPr/>
      <dgm:t>
        <a:bodyPr/>
        <a:lstStyle/>
        <a:p>
          <a:endParaRPr lang="en-US"/>
        </a:p>
      </dgm:t>
    </dgm:pt>
    <dgm:pt modelId="{C1A00CAF-E561-2C42-A495-CFC7A935E70E}" type="sibTrans" cxnId="{202CCA08-1DBA-AE45-BD6B-0BEC1A92C3D3}">
      <dgm:prSet/>
      <dgm:spPr/>
      <dgm:t>
        <a:bodyPr/>
        <a:lstStyle/>
        <a:p>
          <a:endParaRPr lang="en-US"/>
        </a:p>
      </dgm:t>
    </dgm:pt>
    <dgm:pt modelId="{839ECCD5-3F20-EF44-A079-BB630C85E019}">
      <dgm:prSet phldrT="[Text]" custT="1"/>
      <dgm:spPr>
        <a:solidFill>
          <a:srgbClr val="FFFC9E"/>
        </a:solidFill>
      </dgm:spPr>
      <dgm:t>
        <a:bodyPr/>
        <a:lstStyle/>
        <a:p>
          <a:pPr algn="l"/>
          <a:r>
            <a:rPr lang="en-US" sz="1800">
              <a:solidFill>
                <a:schemeClr val="accent5">
                  <a:lumMod val="50000"/>
                </a:schemeClr>
              </a:solidFill>
              <a:latin typeface="Arial Unicode MS" charset="0"/>
              <a:ea typeface="Arial Unicode MS" charset="0"/>
              <a:cs typeface="Arial Unicode MS" charset="0"/>
            </a:rPr>
            <a:t>Increase hospital management autonomy, reorientation from input based budgets to paying for outputs</a:t>
          </a:r>
        </a:p>
      </dgm:t>
    </dgm:pt>
    <dgm:pt modelId="{E9C43541-65F6-D841-91EB-4A9C33943C4E}" type="parTrans" cxnId="{1A7649D5-DE54-4F47-BB27-47EAC62C89A6}">
      <dgm:prSet/>
      <dgm:spPr/>
      <dgm:t>
        <a:bodyPr/>
        <a:lstStyle/>
        <a:p>
          <a:endParaRPr lang="en-US"/>
        </a:p>
      </dgm:t>
    </dgm:pt>
    <dgm:pt modelId="{34E51FD1-F252-4C43-9BB8-3EF255217E4A}" type="sibTrans" cxnId="{1A7649D5-DE54-4F47-BB27-47EAC62C89A6}">
      <dgm:prSet/>
      <dgm:spPr/>
      <dgm:t>
        <a:bodyPr/>
        <a:lstStyle/>
        <a:p>
          <a:endParaRPr lang="en-US"/>
        </a:p>
      </dgm:t>
    </dgm:pt>
    <dgm:pt modelId="{98003F52-CF78-E848-927F-EB1AF22FD024}">
      <dgm:prSet phldrT="[Text]" custT="1"/>
      <dgm:spPr>
        <a:solidFill>
          <a:srgbClr val="FFFC9E"/>
        </a:solidFill>
      </dgm:spPr>
      <dgm:t>
        <a:bodyPr/>
        <a:lstStyle/>
        <a:p>
          <a:pPr algn="l"/>
          <a:r>
            <a:rPr lang="en-US" sz="1800">
              <a:solidFill>
                <a:schemeClr val="accent5">
                  <a:lumMod val="50000"/>
                </a:schemeClr>
              </a:solidFill>
              <a:latin typeface="Arial Unicode MS" charset="0"/>
              <a:ea typeface="Arial Unicode MS" charset="0"/>
              <a:cs typeface="Arial Unicode MS" charset="0"/>
            </a:rPr>
            <a:t>Cost control is not a main concern</a:t>
          </a:r>
        </a:p>
      </dgm:t>
    </dgm:pt>
    <dgm:pt modelId="{68416CB2-CFD2-1D4E-8EA1-0D33284F4DD2}" type="parTrans" cxnId="{A8DEC271-A071-B74E-AF2E-273DAB880A81}">
      <dgm:prSet/>
      <dgm:spPr/>
      <dgm:t>
        <a:bodyPr/>
        <a:lstStyle/>
        <a:p>
          <a:endParaRPr lang="en-US"/>
        </a:p>
      </dgm:t>
    </dgm:pt>
    <dgm:pt modelId="{0A496E55-B9FA-DF46-92B9-23776AAF33B0}" type="sibTrans" cxnId="{A8DEC271-A071-B74E-AF2E-273DAB880A81}">
      <dgm:prSet/>
      <dgm:spPr/>
      <dgm:t>
        <a:bodyPr/>
        <a:lstStyle/>
        <a:p>
          <a:endParaRPr lang="en-US"/>
        </a:p>
      </dgm:t>
    </dgm:pt>
    <dgm:pt modelId="{141A82D0-A4C3-D34E-82AC-7C53A07A7D52}">
      <dgm:prSet phldrT="[Text]" custT="1"/>
      <dgm:spPr>
        <a:solidFill>
          <a:schemeClr val="bg2">
            <a:lumMod val="50000"/>
          </a:schemeClr>
        </a:solidFill>
        <a:ln w="19050">
          <a:solidFill>
            <a:srgbClr val="00B0F0"/>
          </a:solidFill>
        </a:ln>
      </dgm:spPr>
      <dgm:t>
        <a:bodyPr/>
        <a:lstStyle/>
        <a:p>
          <a:endParaRPr lang="en-US" sz="2800" b="1">
            <a:solidFill>
              <a:schemeClr val="bg1"/>
            </a:solidFill>
            <a:latin typeface="Arial Unicode MS" charset="0"/>
            <a:ea typeface="Arial Unicode MS" charset="0"/>
            <a:cs typeface="Arial Unicode MS" charset="0"/>
          </a:endParaRPr>
        </a:p>
      </dgm:t>
    </dgm:pt>
    <dgm:pt modelId="{788E6AFD-8641-994B-A727-5F82F799AEA6}" type="sibTrans" cxnId="{D7CBE481-6D7F-E04C-B19C-2EACB77303A4}">
      <dgm:prSet/>
      <dgm:spPr/>
      <dgm:t>
        <a:bodyPr/>
        <a:lstStyle/>
        <a:p>
          <a:endParaRPr lang="en-US">
            <a:latin typeface="Arial Unicode MS" charset="0"/>
            <a:ea typeface="Arial Unicode MS" charset="0"/>
            <a:cs typeface="Arial Unicode MS" charset="0"/>
          </a:endParaRPr>
        </a:p>
      </dgm:t>
    </dgm:pt>
    <dgm:pt modelId="{2281C6E7-67E7-FC4A-BD4C-E4220FEDAE1D}" type="parTrans" cxnId="{D7CBE481-6D7F-E04C-B19C-2EACB77303A4}">
      <dgm:prSet/>
      <dgm:spPr/>
      <dgm:t>
        <a:bodyPr/>
        <a:lstStyle/>
        <a:p>
          <a:endParaRPr lang="en-US">
            <a:latin typeface="Arial Unicode MS" charset="0"/>
            <a:ea typeface="Arial Unicode MS" charset="0"/>
            <a:cs typeface="Arial Unicode MS" charset="0"/>
          </a:endParaRPr>
        </a:p>
      </dgm:t>
    </dgm:pt>
    <dgm:pt modelId="{547E38D9-0A91-6C44-8631-CBFD97EB8A99}" type="pres">
      <dgm:prSet presAssocID="{A21F975D-BBF0-904C-B5AF-B07605BD373A}" presName="theList" presStyleCnt="0">
        <dgm:presLayoutVars>
          <dgm:dir/>
          <dgm:animLvl val="lvl"/>
          <dgm:resizeHandles val="exact"/>
        </dgm:presLayoutVars>
      </dgm:prSet>
      <dgm:spPr/>
      <dgm:t>
        <a:bodyPr/>
        <a:lstStyle/>
        <a:p>
          <a:endParaRPr lang="en-US"/>
        </a:p>
      </dgm:t>
    </dgm:pt>
    <dgm:pt modelId="{23C756A2-2B69-B94B-86CA-C1B5B5BD365C}" type="pres">
      <dgm:prSet presAssocID="{141A82D0-A4C3-D34E-82AC-7C53A07A7D52}" presName="compNode" presStyleCnt="0"/>
      <dgm:spPr/>
    </dgm:pt>
    <dgm:pt modelId="{9CC03A7A-503F-E740-A1CC-22695A8D4F4D}" type="pres">
      <dgm:prSet presAssocID="{141A82D0-A4C3-D34E-82AC-7C53A07A7D52}" presName="aNode" presStyleLbl="bgShp" presStyleIdx="0" presStyleCnt="1" custLinFactNeighborX="-1726" custLinFactNeighborY="-1241"/>
      <dgm:spPr/>
      <dgm:t>
        <a:bodyPr/>
        <a:lstStyle/>
        <a:p>
          <a:endParaRPr lang="en-US"/>
        </a:p>
      </dgm:t>
    </dgm:pt>
    <dgm:pt modelId="{3F7A01D2-FCC1-8E40-B4A1-4A7F2DDFE464}" type="pres">
      <dgm:prSet presAssocID="{141A82D0-A4C3-D34E-82AC-7C53A07A7D52}" presName="textNode" presStyleLbl="bgShp" presStyleIdx="0" presStyleCnt="1"/>
      <dgm:spPr/>
      <dgm:t>
        <a:bodyPr/>
        <a:lstStyle/>
        <a:p>
          <a:endParaRPr lang="en-US"/>
        </a:p>
      </dgm:t>
    </dgm:pt>
    <dgm:pt modelId="{47DD03EC-08CE-7342-8276-DD22E6005387}" type="pres">
      <dgm:prSet presAssocID="{141A82D0-A4C3-D34E-82AC-7C53A07A7D52}" presName="compChildNode" presStyleCnt="0"/>
      <dgm:spPr/>
    </dgm:pt>
    <dgm:pt modelId="{BDB916E9-C13D-8B48-821E-0C9D0A0096CB}" type="pres">
      <dgm:prSet presAssocID="{141A82D0-A4C3-D34E-82AC-7C53A07A7D52}" presName="theInnerList" presStyleCnt="0"/>
      <dgm:spPr/>
    </dgm:pt>
    <dgm:pt modelId="{FBF1EAA6-8B82-2149-A46E-66446A2E8FAC}" type="pres">
      <dgm:prSet presAssocID="{7C6E386D-F696-044A-B3F5-05790F848CC9}" presName="childNode" presStyleLbl="node1" presStyleIdx="0" presStyleCnt="5" custScaleX="117596" custLinFactY="-157774" custLinFactNeighborX="-254" custLinFactNeighborY="-200000">
        <dgm:presLayoutVars>
          <dgm:bulletEnabled val="1"/>
        </dgm:presLayoutVars>
      </dgm:prSet>
      <dgm:spPr/>
      <dgm:t>
        <a:bodyPr/>
        <a:lstStyle/>
        <a:p>
          <a:endParaRPr lang="en-US"/>
        </a:p>
      </dgm:t>
    </dgm:pt>
    <dgm:pt modelId="{606E342E-0FC6-5643-8111-76AB00EC8D33}" type="pres">
      <dgm:prSet presAssocID="{7C6E386D-F696-044A-B3F5-05790F848CC9}" presName="aSpace2" presStyleCnt="0"/>
      <dgm:spPr/>
    </dgm:pt>
    <dgm:pt modelId="{976E9AE7-607C-2C49-BD36-B2C72B2C4D9F}" type="pres">
      <dgm:prSet presAssocID="{963AC90B-A965-3E4A-A3EA-F77E192194F7}" presName="childNode" presStyleLbl="node1" presStyleIdx="1" presStyleCnt="5" custScaleX="117596" custLinFactY="-108020" custLinFactNeighborX="-254" custLinFactNeighborY="-200000">
        <dgm:presLayoutVars>
          <dgm:bulletEnabled val="1"/>
        </dgm:presLayoutVars>
      </dgm:prSet>
      <dgm:spPr/>
      <dgm:t>
        <a:bodyPr/>
        <a:lstStyle/>
        <a:p>
          <a:endParaRPr lang="en-US"/>
        </a:p>
      </dgm:t>
    </dgm:pt>
    <dgm:pt modelId="{444305C6-CBDD-EB4D-A917-3F7FCC2B3B34}" type="pres">
      <dgm:prSet presAssocID="{963AC90B-A965-3E4A-A3EA-F77E192194F7}" presName="aSpace2" presStyleCnt="0"/>
      <dgm:spPr/>
    </dgm:pt>
    <dgm:pt modelId="{859FA786-25CB-4F4F-A9F7-CAACD3A85110}" type="pres">
      <dgm:prSet presAssocID="{839ECCD5-3F20-EF44-A079-BB630C85E019}" presName="childNode" presStyleLbl="node1" presStyleIdx="2" presStyleCnt="5" custScaleX="117596" custLinFactY="-73650" custLinFactNeighborX="-254" custLinFactNeighborY="-100000">
        <dgm:presLayoutVars>
          <dgm:bulletEnabled val="1"/>
        </dgm:presLayoutVars>
      </dgm:prSet>
      <dgm:spPr/>
      <dgm:t>
        <a:bodyPr/>
        <a:lstStyle/>
        <a:p>
          <a:endParaRPr lang="en-US"/>
        </a:p>
      </dgm:t>
    </dgm:pt>
    <dgm:pt modelId="{02A5DA83-3A31-8C44-988F-116BF725D678}" type="pres">
      <dgm:prSet presAssocID="{839ECCD5-3F20-EF44-A079-BB630C85E019}" presName="aSpace2" presStyleCnt="0"/>
      <dgm:spPr/>
    </dgm:pt>
    <dgm:pt modelId="{5AE3D9E7-A8F9-E647-843C-42C244B5B61D}" type="pres">
      <dgm:prSet presAssocID="{7B912320-43A3-9049-A684-DEEC9B804180}" presName="childNode" presStyleLbl="node1" presStyleIdx="3" presStyleCnt="5" custScaleX="117596" custLinFactY="-21277" custLinFactNeighborX="-254" custLinFactNeighborY="-100000">
        <dgm:presLayoutVars>
          <dgm:bulletEnabled val="1"/>
        </dgm:presLayoutVars>
      </dgm:prSet>
      <dgm:spPr/>
      <dgm:t>
        <a:bodyPr/>
        <a:lstStyle/>
        <a:p>
          <a:endParaRPr lang="en-US"/>
        </a:p>
      </dgm:t>
    </dgm:pt>
    <dgm:pt modelId="{8868A8F7-BEA9-3E4F-8549-52D6E32FF1B5}" type="pres">
      <dgm:prSet presAssocID="{7B912320-43A3-9049-A684-DEEC9B804180}" presName="aSpace2" presStyleCnt="0"/>
      <dgm:spPr/>
    </dgm:pt>
    <dgm:pt modelId="{19248317-5992-4B4E-B878-26014FFFA684}" type="pres">
      <dgm:prSet presAssocID="{98003F52-CF78-E848-927F-EB1AF22FD024}" presName="childNode" presStyleLbl="node1" presStyleIdx="4" presStyleCnt="5" custScaleX="117596">
        <dgm:presLayoutVars>
          <dgm:bulletEnabled val="1"/>
        </dgm:presLayoutVars>
      </dgm:prSet>
      <dgm:spPr/>
      <dgm:t>
        <a:bodyPr/>
        <a:lstStyle/>
        <a:p>
          <a:endParaRPr lang="en-US"/>
        </a:p>
      </dgm:t>
    </dgm:pt>
  </dgm:ptLst>
  <dgm:cxnLst>
    <dgm:cxn modelId="{A8DEC271-A071-B74E-AF2E-273DAB880A81}" srcId="{141A82D0-A4C3-D34E-82AC-7C53A07A7D52}" destId="{98003F52-CF78-E848-927F-EB1AF22FD024}" srcOrd="4" destOrd="0" parTransId="{68416CB2-CFD2-1D4E-8EA1-0D33284F4DD2}" sibTransId="{0A496E55-B9FA-DF46-92B9-23776AAF33B0}"/>
    <dgm:cxn modelId="{F3507387-5569-3B4B-B6F2-024F0456D548}" type="presOf" srcId="{7C6E386D-F696-044A-B3F5-05790F848CC9}" destId="{FBF1EAA6-8B82-2149-A46E-66446A2E8FAC}" srcOrd="0" destOrd="0" presId="urn:microsoft.com/office/officeart/2005/8/layout/lProcess2"/>
    <dgm:cxn modelId="{5078F307-D9BE-774C-A76E-DBF10D3DB291}" type="presOf" srcId="{141A82D0-A4C3-D34E-82AC-7C53A07A7D52}" destId="{3F7A01D2-FCC1-8E40-B4A1-4A7F2DDFE464}" srcOrd="1" destOrd="0" presId="urn:microsoft.com/office/officeart/2005/8/layout/lProcess2"/>
    <dgm:cxn modelId="{D7CBE481-6D7F-E04C-B19C-2EACB77303A4}" srcId="{A21F975D-BBF0-904C-B5AF-B07605BD373A}" destId="{141A82D0-A4C3-D34E-82AC-7C53A07A7D52}" srcOrd="0" destOrd="0" parTransId="{2281C6E7-67E7-FC4A-BD4C-E4220FEDAE1D}" sibTransId="{788E6AFD-8641-994B-A727-5F82F799AEA6}"/>
    <dgm:cxn modelId="{D84AE8E8-38D4-2240-BE86-422A1A99F3FF}" type="presOf" srcId="{A21F975D-BBF0-904C-B5AF-B07605BD373A}" destId="{547E38D9-0A91-6C44-8631-CBFD97EB8A99}" srcOrd="0" destOrd="0" presId="urn:microsoft.com/office/officeart/2005/8/layout/lProcess2"/>
    <dgm:cxn modelId="{0C645817-C8F2-6A41-9810-5AB04D7A9DDC}" srcId="{141A82D0-A4C3-D34E-82AC-7C53A07A7D52}" destId="{963AC90B-A965-3E4A-A3EA-F77E192194F7}" srcOrd="1" destOrd="0" parTransId="{E4B97A7B-04F8-834F-902B-93AE970E5DF1}" sibTransId="{F5BD814B-7100-8A47-9EB7-18C207E2C79D}"/>
    <dgm:cxn modelId="{CEA976C9-A257-AD4B-A8AE-9A4D50163EDD}" srcId="{141A82D0-A4C3-D34E-82AC-7C53A07A7D52}" destId="{7C6E386D-F696-044A-B3F5-05790F848CC9}" srcOrd="0" destOrd="0" parTransId="{78C6AAC5-42D5-C545-8FB2-03E6F052D36E}" sibTransId="{DA38A866-3870-E74E-A7BE-C10AABD82A45}"/>
    <dgm:cxn modelId="{DBF576AF-686F-974D-9C4A-17397559E87B}" type="presOf" srcId="{839ECCD5-3F20-EF44-A079-BB630C85E019}" destId="{859FA786-25CB-4F4F-A9F7-CAACD3A85110}" srcOrd="0" destOrd="0" presId="urn:microsoft.com/office/officeart/2005/8/layout/lProcess2"/>
    <dgm:cxn modelId="{5556A862-1F29-2C47-8029-FD39838121AF}" type="presOf" srcId="{141A82D0-A4C3-D34E-82AC-7C53A07A7D52}" destId="{9CC03A7A-503F-E740-A1CC-22695A8D4F4D}" srcOrd="0" destOrd="0" presId="urn:microsoft.com/office/officeart/2005/8/layout/lProcess2"/>
    <dgm:cxn modelId="{F31FE673-8E5C-8449-8670-D204C1C2F719}" type="presOf" srcId="{98003F52-CF78-E848-927F-EB1AF22FD024}" destId="{19248317-5992-4B4E-B878-26014FFFA684}" srcOrd="0" destOrd="0" presId="urn:microsoft.com/office/officeart/2005/8/layout/lProcess2"/>
    <dgm:cxn modelId="{FA67D311-31A8-E54C-9096-98CDCCBC66CE}" type="presOf" srcId="{7B912320-43A3-9049-A684-DEEC9B804180}" destId="{5AE3D9E7-A8F9-E647-843C-42C244B5B61D}" srcOrd="0" destOrd="0" presId="urn:microsoft.com/office/officeart/2005/8/layout/lProcess2"/>
    <dgm:cxn modelId="{1A7649D5-DE54-4F47-BB27-47EAC62C89A6}" srcId="{141A82D0-A4C3-D34E-82AC-7C53A07A7D52}" destId="{839ECCD5-3F20-EF44-A079-BB630C85E019}" srcOrd="2" destOrd="0" parTransId="{E9C43541-65F6-D841-91EB-4A9C33943C4E}" sibTransId="{34E51FD1-F252-4C43-9BB8-3EF255217E4A}"/>
    <dgm:cxn modelId="{202CCA08-1DBA-AE45-BD6B-0BEC1A92C3D3}" srcId="{141A82D0-A4C3-D34E-82AC-7C53A07A7D52}" destId="{7B912320-43A3-9049-A684-DEEC9B804180}" srcOrd="3" destOrd="0" parTransId="{79913D48-E1DA-4E44-94B3-F71CA94B7E82}" sibTransId="{C1A00CAF-E561-2C42-A495-CFC7A935E70E}"/>
    <dgm:cxn modelId="{5B42E5E9-14FA-E941-9D1E-61684AC7497A}" type="presOf" srcId="{963AC90B-A965-3E4A-A3EA-F77E192194F7}" destId="{976E9AE7-607C-2C49-BD36-B2C72B2C4D9F}" srcOrd="0" destOrd="0" presId="urn:microsoft.com/office/officeart/2005/8/layout/lProcess2"/>
    <dgm:cxn modelId="{14BA0045-C284-BE43-BBC8-A7852859ACA1}" type="presParOf" srcId="{547E38D9-0A91-6C44-8631-CBFD97EB8A99}" destId="{23C756A2-2B69-B94B-86CA-C1B5B5BD365C}" srcOrd="0" destOrd="0" presId="urn:microsoft.com/office/officeart/2005/8/layout/lProcess2"/>
    <dgm:cxn modelId="{DF336C52-7882-804B-A65A-F1A32CACEC01}" type="presParOf" srcId="{23C756A2-2B69-B94B-86CA-C1B5B5BD365C}" destId="{9CC03A7A-503F-E740-A1CC-22695A8D4F4D}" srcOrd="0" destOrd="0" presId="urn:microsoft.com/office/officeart/2005/8/layout/lProcess2"/>
    <dgm:cxn modelId="{94B5CDCC-879C-B24D-8B45-4BE56D58AAD3}" type="presParOf" srcId="{23C756A2-2B69-B94B-86CA-C1B5B5BD365C}" destId="{3F7A01D2-FCC1-8E40-B4A1-4A7F2DDFE464}" srcOrd="1" destOrd="0" presId="urn:microsoft.com/office/officeart/2005/8/layout/lProcess2"/>
    <dgm:cxn modelId="{3B353AF6-B74E-8A4F-8CFC-E0AC317D0822}" type="presParOf" srcId="{23C756A2-2B69-B94B-86CA-C1B5B5BD365C}" destId="{47DD03EC-08CE-7342-8276-DD22E6005387}" srcOrd="2" destOrd="0" presId="urn:microsoft.com/office/officeart/2005/8/layout/lProcess2"/>
    <dgm:cxn modelId="{6E262302-C975-7141-AA07-61070D2D7F19}" type="presParOf" srcId="{47DD03EC-08CE-7342-8276-DD22E6005387}" destId="{BDB916E9-C13D-8B48-821E-0C9D0A0096CB}" srcOrd="0" destOrd="0" presId="urn:microsoft.com/office/officeart/2005/8/layout/lProcess2"/>
    <dgm:cxn modelId="{50B1AF79-78CA-2342-94AC-D2E44B11CBEB}" type="presParOf" srcId="{BDB916E9-C13D-8B48-821E-0C9D0A0096CB}" destId="{FBF1EAA6-8B82-2149-A46E-66446A2E8FAC}" srcOrd="0" destOrd="0" presId="urn:microsoft.com/office/officeart/2005/8/layout/lProcess2"/>
    <dgm:cxn modelId="{9170C6A1-213A-9045-BA2E-7CA595EFB602}" type="presParOf" srcId="{BDB916E9-C13D-8B48-821E-0C9D0A0096CB}" destId="{606E342E-0FC6-5643-8111-76AB00EC8D33}" srcOrd="1" destOrd="0" presId="urn:microsoft.com/office/officeart/2005/8/layout/lProcess2"/>
    <dgm:cxn modelId="{195DEDD9-4091-C94C-92D1-5E81933E0956}" type="presParOf" srcId="{BDB916E9-C13D-8B48-821E-0C9D0A0096CB}" destId="{976E9AE7-607C-2C49-BD36-B2C72B2C4D9F}" srcOrd="2" destOrd="0" presId="urn:microsoft.com/office/officeart/2005/8/layout/lProcess2"/>
    <dgm:cxn modelId="{06E0D783-713A-804C-9585-484603DBC2FC}" type="presParOf" srcId="{BDB916E9-C13D-8B48-821E-0C9D0A0096CB}" destId="{444305C6-CBDD-EB4D-A917-3F7FCC2B3B34}" srcOrd="3" destOrd="0" presId="urn:microsoft.com/office/officeart/2005/8/layout/lProcess2"/>
    <dgm:cxn modelId="{988CEE5E-1B7C-BF40-A799-CB7A11BCCB86}" type="presParOf" srcId="{BDB916E9-C13D-8B48-821E-0C9D0A0096CB}" destId="{859FA786-25CB-4F4F-A9F7-CAACD3A85110}" srcOrd="4" destOrd="0" presId="urn:microsoft.com/office/officeart/2005/8/layout/lProcess2"/>
    <dgm:cxn modelId="{8D88E01B-8E70-9848-AAA8-465DCDB2734D}" type="presParOf" srcId="{BDB916E9-C13D-8B48-821E-0C9D0A0096CB}" destId="{02A5DA83-3A31-8C44-988F-116BF725D678}" srcOrd="5" destOrd="0" presId="urn:microsoft.com/office/officeart/2005/8/layout/lProcess2"/>
    <dgm:cxn modelId="{30D977CE-C440-D641-BA07-FE22CBC04719}" type="presParOf" srcId="{BDB916E9-C13D-8B48-821E-0C9D0A0096CB}" destId="{5AE3D9E7-A8F9-E647-843C-42C244B5B61D}" srcOrd="6" destOrd="0" presId="urn:microsoft.com/office/officeart/2005/8/layout/lProcess2"/>
    <dgm:cxn modelId="{07633AEA-FF80-F745-8EC8-EB116DB5E2CC}" type="presParOf" srcId="{BDB916E9-C13D-8B48-821E-0C9D0A0096CB}" destId="{8868A8F7-BEA9-3E4F-8549-52D6E32FF1B5}" srcOrd="7" destOrd="0" presId="urn:microsoft.com/office/officeart/2005/8/layout/lProcess2"/>
    <dgm:cxn modelId="{53F32897-CF22-D241-B9B1-BB9FE73EA535}" type="presParOf" srcId="{BDB916E9-C13D-8B48-821E-0C9D0A0096CB}" destId="{19248317-5992-4B4E-B878-26014FFFA684}" srcOrd="8"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1F975D-BBF0-904C-B5AF-B07605BD373A}" type="doc">
      <dgm:prSet loTypeId="urn:microsoft.com/office/officeart/2005/8/layout/lProcess2" loCatId="" qsTypeId="urn:microsoft.com/office/officeart/2005/8/quickstyle/simple4" qsCatId="simple" csTypeId="urn:microsoft.com/office/officeart/2005/8/colors/accent6_5" csCatId="accent6" phldr="1"/>
      <dgm:spPr/>
      <dgm:t>
        <a:bodyPr/>
        <a:lstStyle/>
        <a:p>
          <a:endParaRPr lang="en-US"/>
        </a:p>
      </dgm:t>
    </dgm:pt>
    <dgm:pt modelId="{1BE1B67B-3DDD-EE4C-85C5-AC4645CE25AB}">
      <dgm:prSet phldrT="[Text]" custT="1"/>
      <dgm:spPr>
        <a:solidFill>
          <a:schemeClr val="bg2">
            <a:lumMod val="50000"/>
          </a:schemeClr>
        </a:solidFill>
        <a:ln w="19050">
          <a:solidFill>
            <a:srgbClr val="00B0F0"/>
          </a:solidFill>
        </a:ln>
      </dgm:spPr>
      <dgm:t>
        <a:bodyPr/>
        <a:lstStyle/>
        <a:p>
          <a:endParaRPr lang="en-US" sz="2800" b="1">
            <a:solidFill>
              <a:schemeClr val="bg1"/>
            </a:solidFill>
            <a:latin typeface="Arial Unicode MS" charset="0"/>
            <a:ea typeface="Arial Unicode MS" charset="0"/>
            <a:cs typeface="Arial Unicode MS" charset="0"/>
          </a:endParaRPr>
        </a:p>
      </dgm:t>
    </dgm:pt>
    <dgm:pt modelId="{9394566E-AC2E-F24B-BFEF-830401D7BDF3}" type="parTrans" cxnId="{24F28B7A-CCA4-CB42-AA3A-7DA294B843AC}">
      <dgm:prSet/>
      <dgm:spPr/>
      <dgm:t>
        <a:bodyPr/>
        <a:lstStyle/>
        <a:p>
          <a:endParaRPr lang="en-US">
            <a:latin typeface="Arial Unicode MS" charset="0"/>
            <a:ea typeface="Arial Unicode MS" charset="0"/>
            <a:cs typeface="Arial Unicode MS" charset="0"/>
          </a:endParaRPr>
        </a:p>
      </dgm:t>
    </dgm:pt>
    <dgm:pt modelId="{A264172A-4187-FC43-AA19-C96339CBCE53}" type="sibTrans" cxnId="{24F28B7A-CCA4-CB42-AA3A-7DA294B843AC}">
      <dgm:prSet/>
      <dgm:spPr/>
      <dgm:t>
        <a:bodyPr/>
        <a:lstStyle/>
        <a:p>
          <a:endParaRPr lang="en-US">
            <a:latin typeface="Arial Unicode MS" charset="0"/>
            <a:ea typeface="Arial Unicode MS" charset="0"/>
            <a:cs typeface="Arial Unicode MS" charset="0"/>
          </a:endParaRPr>
        </a:p>
      </dgm:t>
    </dgm:pt>
    <dgm:pt modelId="{5474C20E-903B-874E-87AD-B0F946F4A69D}">
      <dgm:prSet phldrT="[Text]" custT="1"/>
      <dgm:spPr>
        <a:solidFill>
          <a:srgbClr val="FFFC9E"/>
        </a:solidFill>
      </dgm:spPr>
      <dgm:t>
        <a:bodyPr/>
        <a:lstStyle/>
        <a:p>
          <a:pPr algn="l"/>
          <a:r>
            <a:rPr lang="en-US" sz="1800">
              <a:solidFill>
                <a:schemeClr val="accent5">
                  <a:lumMod val="50000"/>
                </a:schemeClr>
              </a:solidFill>
              <a:latin typeface="Arial Unicode MS" charset="0"/>
              <a:ea typeface="Arial Unicode MS" charset="0"/>
              <a:cs typeface="Arial Unicode MS" charset="0"/>
            </a:rPr>
            <a:t>Over-hospitalization of low-cost patients</a:t>
          </a:r>
        </a:p>
      </dgm:t>
    </dgm:pt>
    <dgm:pt modelId="{05C36339-DB3D-2E44-81D7-CD668EB0AB51}" type="parTrans" cxnId="{285DBEC1-8DC0-F74B-B8CF-9C4717C2C018}">
      <dgm:prSet/>
      <dgm:spPr/>
      <dgm:t>
        <a:bodyPr/>
        <a:lstStyle/>
        <a:p>
          <a:endParaRPr lang="en-US">
            <a:latin typeface="Arial Unicode MS" charset="0"/>
            <a:ea typeface="Arial Unicode MS" charset="0"/>
            <a:cs typeface="Arial Unicode MS" charset="0"/>
          </a:endParaRPr>
        </a:p>
      </dgm:t>
    </dgm:pt>
    <dgm:pt modelId="{92B759F0-D560-C346-9F28-8D9284611933}" type="sibTrans" cxnId="{285DBEC1-8DC0-F74B-B8CF-9C4717C2C018}">
      <dgm:prSet/>
      <dgm:spPr/>
      <dgm:t>
        <a:bodyPr/>
        <a:lstStyle/>
        <a:p>
          <a:endParaRPr lang="en-US">
            <a:latin typeface="Arial Unicode MS" charset="0"/>
            <a:ea typeface="Arial Unicode MS" charset="0"/>
            <a:cs typeface="Arial Unicode MS" charset="0"/>
          </a:endParaRPr>
        </a:p>
      </dgm:t>
    </dgm:pt>
    <dgm:pt modelId="{CCF777A8-5D1C-E247-975C-B15F249B259A}">
      <dgm:prSet phldrT="[Text]" custT="1"/>
      <dgm:spPr>
        <a:solidFill>
          <a:srgbClr val="FFFC9E"/>
        </a:solidFill>
      </dgm:spPr>
      <dgm:t>
        <a:bodyPr/>
        <a:lstStyle/>
        <a:p>
          <a:pPr algn="l"/>
          <a:r>
            <a:rPr lang="en-US" sz="1800">
              <a:solidFill>
                <a:schemeClr val="accent5">
                  <a:lumMod val="50000"/>
                </a:schemeClr>
              </a:solidFill>
              <a:latin typeface="Arial Unicode MS" charset="0"/>
              <a:ea typeface="Arial Unicode MS" charset="0"/>
              <a:cs typeface="Arial Unicode MS" charset="0"/>
            </a:rPr>
            <a:t>Under-treatment of high-cost patients</a:t>
          </a:r>
        </a:p>
      </dgm:t>
    </dgm:pt>
    <dgm:pt modelId="{F956AD98-8AE3-C445-B3D1-75DBF0BF2BFD}" type="parTrans" cxnId="{3B866BF1-09FB-5F4D-A283-077259D3B092}">
      <dgm:prSet/>
      <dgm:spPr/>
      <dgm:t>
        <a:bodyPr/>
        <a:lstStyle/>
        <a:p>
          <a:endParaRPr lang="en-US"/>
        </a:p>
      </dgm:t>
    </dgm:pt>
    <dgm:pt modelId="{68FA0250-50B2-4A4A-861C-D689494364B5}" type="sibTrans" cxnId="{3B866BF1-09FB-5F4D-A283-077259D3B092}">
      <dgm:prSet/>
      <dgm:spPr/>
      <dgm:t>
        <a:bodyPr/>
        <a:lstStyle/>
        <a:p>
          <a:endParaRPr lang="en-US"/>
        </a:p>
      </dgm:t>
    </dgm:pt>
    <dgm:pt modelId="{F5FEC85A-41F4-7E47-8194-8C163AA8F65F}">
      <dgm:prSet phldrT="[Text]" custT="1"/>
      <dgm:spPr>
        <a:solidFill>
          <a:srgbClr val="FFFC9E"/>
        </a:solidFill>
      </dgm:spPr>
      <dgm:t>
        <a:bodyPr/>
        <a:lstStyle/>
        <a:p>
          <a:pPr algn="l"/>
          <a:r>
            <a:rPr lang="en-US" sz="1800">
              <a:solidFill>
                <a:schemeClr val="accent5">
                  <a:lumMod val="50000"/>
                </a:schemeClr>
              </a:solidFill>
              <a:latin typeface="Arial Unicode MS" charset="0"/>
              <a:ea typeface="Arial Unicode MS" charset="0"/>
              <a:cs typeface="Arial Unicode MS" charset="0"/>
            </a:rPr>
            <a:t>Up-coding: DRG-creep</a:t>
          </a:r>
        </a:p>
      </dgm:t>
    </dgm:pt>
    <dgm:pt modelId="{18DA4D3A-B761-CC48-8C67-BF8F5B0F76B8}" type="parTrans" cxnId="{02C02B56-1F63-134C-8A76-1CCE7235618E}">
      <dgm:prSet/>
      <dgm:spPr/>
      <dgm:t>
        <a:bodyPr/>
        <a:lstStyle/>
        <a:p>
          <a:endParaRPr lang="en-US"/>
        </a:p>
      </dgm:t>
    </dgm:pt>
    <dgm:pt modelId="{0F009858-B6CF-6341-9A55-9FB5BD6F2B23}" type="sibTrans" cxnId="{02C02B56-1F63-134C-8A76-1CCE7235618E}">
      <dgm:prSet/>
      <dgm:spPr/>
      <dgm:t>
        <a:bodyPr/>
        <a:lstStyle/>
        <a:p>
          <a:endParaRPr lang="en-US"/>
        </a:p>
      </dgm:t>
    </dgm:pt>
    <dgm:pt modelId="{1EBE5F3F-9068-284C-85E6-D5B6B4BE8EF0}">
      <dgm:prSet phldrT="[Text]" custT="1"/>
      <dgm:spPr>
        <a:solidFill>
          <a:srgbClr val="FFFC9E"/>
        </a:solidFill>
      </dgm:spPr>
      <dgm:t>
        <a:bodyPr/>
        <a:lstStyle/>
        <a:p>
          <a:pPr algn="l"/>
          <a:r>
            <a:rPr lang="en-US" sz="1800">
              <a:solidFill>
                <a:schemeClr val="accent5">
                  <a:lumMod val="50000"/>
                </a:schemeClr>
              </a:solidFill>
              <a:latin typeface="Arial Unicode MS" charset="0"/>
              <a:ea typeface="Arial Unicode MS" charset="0"/>
              <a:cs typeface="Arial Unicode MS" charset="0"/>
            </a:rPr>
            <a:t>Volume (cost) may escalate if other cost control mechanisms not used</a:t>
          </a:r>
        </a:p>
      </dgm:t>
    </dgm:pt>
    <dgm:pt modelId="{BB9979FF-6C81-9243-A6FF-F373C30553FA}" type="parTrans" cxnId="{64D2D9DA-F9C3-CF4F-9BFB-896BFDFEEC8C}">
      <dgm:prSet/>
      <dgm:spPr/>
      <dgm:t>
        <a:bodyPr/>
        <a:lstStyle/>
        <a:p>
          <a:endParaRPr lang="en-US"/>
        </a:p>
      </dgm:t>
    </dgm:pt>
    <dgm:pt modelId="{BB80B047-BA9C-834F-9757-E8BD29B7FD8E}" type="sibTrans" cxnId="{64D2D9DA-F9C3-CF4F-9BFB-896BFDFEEC8C}">
      <dgm:prSet/>
      <dgm:spPr/>
      <dgm:t>
        <a:bodyPr/>
        <a:lstStyle/>
        <a:p>
          <a:endParaRPr lang="en-US"/>
        </a:p>
      </dgm:t>
    </dgm:pt>
    <dgm:pt modelId="{547E38D9-0A91-6C44-8631-CBFD97EB8A99}" type="pres">
      <dgm:prSet presAssocID="{A21F975D-BBF0-904C-B5AF-B07605BD373A}" presName="theList" presStyleCnt="0">
        <dgm:presLayoutVars>
          <dgm:dir/>
          <dgm:animLvl val="lvl"/>
          <dgm:resizeHandles val="exact"/>
        </dgm:presLayoutVars>
      </dgm:prSet>
      <dgm:spPr/>
      <dgm:t>
        <a:bodyPr/>
        <a:lstStyle/>
        <a:p>
          <a:endParaRPr lang="en-US"/>
        </a:p>
      </dgm:t>
    </dgm:pt>
    <dgm:pt modelId="{FC6E8DE9-76CA-9B4E-983E-F273B05A0361}" type="pres">
      <dgm:prSet presAssocID="{1BE1B67B-3DDD-EE4C-85C5-AC4645CE25AB}" presName="compNode" presStyleCnt="0"/>
      <dgm:spPr/>
    </dgm:pt>
    <dgm:pt modelId="{D4BDEE94-022B-614E-A893-93B02708D2C9}" type="pres">
      <dgm:prSet presAssocID="{1BE1B67B-3DDD-EE4C-85C5-AC4645CE25AB}" presName="aNode" presStyleLbl="bgShp" presStyleIdx="0" presStyleCnt="1" custLinFactNeighborX="-177" custLinFactNeighborY="-4972"/>
      <dgm:spPr/>
      <dgm:t>
        <a:bodyPr/>
        <a:lstStyle/>
        <a:p>
          <a:endParaRPr lang="en-US"/>
        </a:p>
      </dgm:t>
    </dgm:pt>
    <dgm:pt modelId="{12AB2BBB-FCB7-7742-A8E7-B08EFFAD001A}" type="pres">
      <dgm:prSet presAssocID="{1BE1B67B-3DDD-EE4C-85C5-AC4645CE25AB}" presName="textNode" presStyleLbl="bgShp" presStyleIdx="0" presStyleCnt="1"/>
      <dgm:spPr/>
      <dgm:t>
        <a:bodyPr/>
        <a:lstStyle/>
        <a:p>
          <a:endParaRPr lang="en-US"/>
        </a:p>
      </dgm:t>
    </dgm:pt>
    <dgm:pt modelId="{4E819906-E47A-E24B-BF0E-C6ACA9706C30}" type="pres">
      <dgm:prSet presAssocID="{1BE1B67B-3DDD-EE4C-85C5-AC4645CE25AB}" presName="compChildNode" presStyleCnt="0"/>
      <dgm:spPr/>
    </dgm:pt>
    <dgm:pt modelId="{2B7865A8-0744-664C-A7E0-26AF6B96A4DD}" type="pres">
      <dgm:prSet presAssocID="{1BE1B67B-3DDD-EE4C-85C5-AC4645CE25AB}" presName="theInnerList" presStyleCnt="0"/>
      <dgm:spPr/>
    </dgm:pt>
    <dgm:pt modelId="{9A8B728E-1411-A341-807E-BDBDFCCCA3A2}" type="pres">
      <dgm:prSet presAssocID="{5474C20E-903B-874E-87AD-B0F946F4A69D}" presName="childNode" presStyleLbl="node1" presStyleIdx="0" presStyleCnt="4" custScaleX="117596" custLinFactY="-100000" custLinFactNeighborX="-935" custLinFactNeighborY="-138212">
        <dgm:presLayoutVars>
          <dgm:bulletEnabled val="1"/>
        </dgm:presLayoutVars>
      </dgm:prSet>
      <dgm:spPr/>
      <dgm:t>
        <a:bodyPr/>
        <a:lstStyle/>
        <a:p>
          <a:endParaRPr lang="en-US"/>
        </a:p>
      </dgm:t>
    </dgm:pt>
    <dgm:pt modelId="{0F36D730-D5C1-E843-9F7F-5C34F3A459AC}" type="pres">
      <dgm:prSet presAssocID="{5474C20E-903B-874E-87AD-B0F946F4A69D}" presName="aSpace2" presStyleCnt="0"/>
      <dgm:spPr/>
    </dgm:pt>
    <dgm:pt modelId="{D80D7F6F-CC01-7D4B-A54B-B0890597CA91}" type="pres">
      <dgm:prSet presAssocID="{CCF777A8-5D1C-E247-975C-B15F249B259A}" presName="childNode" presStyleLbl="node1" presStyleIdx="1" presStyleCnt="4" custScaleX="117596" custLinFactY="-66443" custLinFactNeighborX="-887" custLinFactNeighborY="-100000">
        <dgm:presLayoutVars>
          <dgm:bulletEnabled val="1"/>
        </dgm:presLayoutVars>
      </dgm:prSet>
      <dgm:spPr/>
      <dgm:t>
        <a:bodyPr/>
        <a:lstStyle/>
        <a:p>
          <a:endParaRPr lang="en-US"/>
        </a:p>
      </dgm:t>
    </dgm:pt>
    <dgm:pt modelId="{58A7180F-3865-CD45-9229-CDBA8BCE8BC1}" type="pres">
      <dgm:prSet presAssocID="{CCF777A8-5D1C-E247-975C-B15F249B259A}" presName="aSpace2" presStyleCnt="0"/>
      <dgm:spPr/>
    </dgm:pt>
    <dgm:pt modelId="{EF1F5376-FF7D-524B-9088-5D2629CA91EB}" type="pres">
      <dgm:prSet presAssocID="{F5FEC85A-41F4-7E47-8194-8C163AA8F65F}" presName="childNode" presStyleLbl="node1" presStyleIdx="2" presStyleCnt="4" custScaleX="117596" custLinFactY="-25529" custLinFactNeighborX="-887" custLinFactNeighborY="-100000">
        <dgm:presLayoutVars>
          <dgm:bulletEnabled val="1"/>
        </dgm:presLayoutVars>
      </dgm:prSet>
      <dgm:spPr/>
      <dgm:t>
        <a:bodyPr/>
        <a:lstStyle/>
        <a:p>
          <a:endParaRPr lang="en-US"/>
        </a:p>
      </dgm:t>
    </dgm:pt>
    <dgm:pt modelId="{D597641B-D206-7A40-A17D-6A71DB657E44}" type="pres">
      <dgm:prSet presAssocID="{F5FEC85A-41F4-7E47-8194-8C163AA8F65F}" presName="aSpace2" presStyleCnt="0"/>
      <dgm:spPr/>
    </dgm:pt>
    <dgm:pt modelId="{A24AAB85-A3F6-4349-AFE6-4D5FBC899F56}" type="pres">
      <dgm:prSet presAssocID="{1EBE5F3F-9068-284C-85E6-D5B6B4BE8EF0}" presName="childNode" presStyleLbl="node1" presStyleIdx="3" presStyleCnt="4" custScaleX="117596" custLinFactNeighborX="-1109" custLinFactNeighborY="42191">
        <dgm:presLayoutVars>
          <dgm:bulletEnabled val="1"/>
        </dgm:presLayoutVars>
      </dgm:prSet>
      <dgm:spPr/>
      <dgm:t>
        <a:bodyPr/>
        <a:lstStyle/>
        <a:p>
          <a:endParaRPr lang="en-US"/>
        </a:p>
      </dgm:t>
    </dgm:pt>
  </dgm:ptLst>
  <dgm:cxnLst>
    <dgm:cxn modelId="{5B054D06-269A-6A41-BFF4-4E18986D980C}" type="presOf" srcId="{1EBE5F3F-9068-284C-85E6-D5B6B4BE8EF0}" destId="{A24AAB85-A3F6-4349-AFE6-4D5FBC899F56}" srcOrd="0" destOrd="0" presId="urn:microsoft.com/office/officeart/2005/8/layout/lProcess2"/>
    <dgm:cxn modelId="{3B866BF1-09FB-5F4D-A283-077259D3B092}" srcId="{1BE1B67B-3DDD-EE4C-85C5-AC4645CE25AB}" destId="{CCF777A8-5D1C-E247-975C-B15F249B259A}" srcOrd="1" destOrd="0" parTransId="{F956AD98-8AE3-C445-B3D1-75DBF0BF2BFD}" sibTransId="{68FA0250-50B2-4A4A-861C-D689494364B5}"/>
    <dgm:cxn modelId="{24F28B7A-CCA4-CB42-AA3A-7DA294B843AC}" srcId="{A21F975D-BBF0-904C-B5AF-B07605BD373A}" destId="{1BE1B67B-3DDD-EE4C-85C5-AC4645CE25AB}" srcOrd="0" destOrd="0" parTransId="{9394566E-AC2E-F24B-BFEF-830401D7BDF3}" sibTransId="{A264172A-4187-FC43-AA19-C96339CBCE53}"/>
    <dgm:cxn modelId="{288DCE87-ADDE-A64E-865D-D38D09F3CA76}" type="presOf" srcId="{A21F975D-BBF0-904C-B5AF-B07605BD373A}" destId="{547E38D9-0A91-6C44-8631-CBFD97EB8A99}" srcOrd="0" destOrd="0" presId="urn:microsoft.com/office/officeart/2005/8/layout/lProcess2"/>
    <dgm:cxn modelId="{90F13D14-8568-834D-A5DA-1919AABBBDCF}" type="presOf" srcId="{1BE1B67B-3DDD-EE4C-85C5-AC4645CE25AB}" destId="{D4BDEE94-022B-614E-A893-93B02708D2C9}" srcOrd="0" destOrd="0" presId="urn:microsoft.com/office/officeart/2005/8/layout/lProcess2"/>
    <dgm:cxn modelId="{B4BEC12F-0EBC-5E4E-B0A8-1A4AA6D20866}" type="presOf" srcId="{5474C20E-903B-874E-87AD-B0F946F4A69D}" destId="{9A8B728E-1411-A341-807E-BDBDFCCCA3A2}" srcOrd="0" destOrd="0" presId="urn:microsoft.com/office/officeart/2005/8/layout/lProcess2"/>
    <dgm:cxn modelId="{6041379F-A604-3B4A-B100-94B05D2E1CB0}" type="presOf" srcId="{F5FEC85A-41F4-7E47-8194-8C163AA8F65F}" destId="{EF1F5376-FF7D-524B-9088-5D2629CA91EB}" srcOrd="0" destOrd="0" presId="urn:microsoft.com/office/officeart/2005/8/layout/lProcess2"/>
    <dgm:cxn modelId="{02C02B56-1F63-134C-8A76-1CCE7235618E}" srcId="{1BE1B67B-3DDD-EE4C-85C5-AC4645CE25AB}" destId="{F5FEC85A-41F4-7E47-8194-8C163AA8F65F}" srcOrd="2" destOrd="0" parTransId="{18DA4D3A-B761-CC48-8C67-BF8F5B0F76B8}" sibTransId="{0F009858-B6CF-6341-9A55-9FB5BD6F2B23}"/>
    <dgm:cxn modelId="{949B52EC-4E35-D449-BC13-7A3EF7931DAC}" type="presOf" srcId="{1BE1B67B-3DDD-EE4C-85C5-AC4645CE25AB}" destId="{12AB2BBB-FCB7-7742-A8E7-B08EFFAD001A}" srcOrd="1" destOrd="0" presId="urn:microsoft.com/office/officeart/2005/8/layout/lProcess2"/>
    <dgm:cxn modelId="{346D384A-2531-7F44-9D5B-B6F8A6402BEB}" type="presOf" srcId="{CCF777A8-5D1C-E247-975C-B15F249B259A}" destId="{D80D7F6F-CC01-7D4B-A54B-B0890597CA91}" srcOrd="0" destOrd="0" presId="urn:microsoft.com/office/officeart/2005/8/layout/lProcess2"/>
    <dgm:cxn modelId="{285DBEC1-8DC0-F74B-B8CF-9C4717C2C018}" srcId="{1BE1B67B-3DDD-EE4C-85C5-AC4645CE25AB}" destId="{5474C20E-903B-874E-87AD-B0F946F4A69D}" srcOrd="0" destOrd="0" parTransId="{05C36339-DB3D-2E44-81D7-CD668EB0AB51}" sibTransId="{92B759F0-D560-C346-9F28-8D9284611933}"/>
    <dgm:cxn modelId="{64D2D9DA-F9C3-CF4F-9BFB-896BFDFEEC8C}" srcId="{1BE1B67B-3DDD-EE4C-85C5-AC4645CE25AB}" destId="{1EBE5F3F-9068-284C-85E6-D5B6B4BE8EF0}" srcOrd="3" destOrd="0" parTransId="{BB9979FF-6C81-9243-A6FF-F373C30553FA}" sibTransId="{BB80B047-BA9C-834F-9757-E8BD29B7FD8E}"/>
    <dgm:cxn modelId="{E5531B1E-CE4D-D34A-9AFE-7570346AA744}" type="presParOf" srcId="{547E38D9-0A91-6C44-8631-CBFD97EB8A99}" destId="{FC6E8DE9-76CA-9B4E-983E-F273B05A0361}" srcOrd="0" destOrd="0" presId="urn:microsoft.com/office/officeart/2005/8/layout/lProcess2"/>
    <dgm:cxn modelId="{9B358C2E-0F5B-7548-BE9D-21D386B10E27}" type="presParOf" srcId="{FC6E8DE9-76CA-9B4E-983E-F273B05A0361}" destId="{D4BDEE94-022B-614E-A893-93B02708D2C9}" srcOrd="0" destOrd="0" presId="urn:microsoft.com/office/officeart/2005/8/layout/lProcess2"/>
    <dgm:cxn modelId="{6F0A7A15-8156-BC4A-9F57-1F5A813BCBD6}" type="presParOf" srcId="{FC6E8DE9-76CA-9B4E-983E-F273B05A0361}" destId="{12AB2BBB-FCB7-7742-A8E7-B08EFFAD001A}" srcOrd="1" destOrd="0" presId="urn:microsoft.com/office/officeart/2005/8/layout/lProcess2"/>
    <dgm:cxn modelId="{C0714EA3-8206-FB4E-A56E-E34E57CDD0FB}" type="presParOf" srcId="{FC6E8DE9-76CA-9B4E-983E-F273B05A0361}" destId="{4E819906-E47A-E24B-BF0E-C6ACA9706C30}" srcOrd="2" destOrd="0" presId="urn:microsoft.com/office/officeart/2005/8/layout/lProcess2"/>
    <dgm:cxn modelId="{9F4C394A-8A90-7F44-B547-B4EEDAE46DB7}" type="presParOf" srcId="{4E819906-E47A-E24B-BF0E-C6ACA9706C30}" destId="{2B7865A8-0744-664C-A7E0-26AF6B96A4DD}" srcOrd="0" destOrd="0" presId="urn:microsoft.com/office/officeart/2005/8/layout/lProcess2"/>
    <dgm:cxn modelId="{DDD57C9C-EA3D-F64C-B3D0-89DF43B3EDF7}" type="presParOf" srcId="{2B7865A8-0744-664C-A7E0-26AF6B96A4DD}" destId="{9A8B728E-1411-A341-807E-BDBDFCCCA3A2}" srcOrd="0" destOrd="0" presId="urn:microsoft.com/office/officeart/2005/8/layout/lProcess2"/>
    <dgm:cxn modelId="{1B650B0B-B42D-274E-9220-32D9485F5A0D}" type="presParOf" srcId="{2B7865A8-0744-664C-A7E0-26AF6B96A4DD}" destId="{0F36D730-D5C1-E843-9F7F-5C34F3A459AC}" srcOrd="1" destOrd="0" presId="urn:microsoft.com/office/officeart/2005/8/layout/lProcess2"/>
    <dgm:cxn modelId="{87F116CB-1E73-384B-BE77-C5E3DC116B4D}" type="presParOf" srcId="{2B7865A8-0744-664C-A7E0-26AF6B96A4DD}" destId="{D80D7F6F-CC01-7D4B-A54B-B0890597CA91}" srcOrd="2" destOrd="0" presId="urn:microsoft.com/office/officeart/2005/8/layout/lProcess2"/>
    <dgm:cxn modelId="{93E40FE7-A584-4942-859E-8A2D3A8A5898}" type="presParOf" srcId="{2B7865A8-0744-664C-A7E0-26AF6B96A4DD}" destId="{58A7180F-3865-CD45-9229-CDBA8BCE8BC1}" srcOrd="3" destOrd="0" presId="urn:microsoft.com/office/officeart/2005/8/layout/lProcess2"/>
    <dgm:cxn modelId="{21B8332C-A45B-7B45-9573-ACFA87EE3C0F}" type="presParOf" srcId="{2B7865A8-0744-664C-A7E0-26AF6B96A4DD}" destId="{EF1F5376-FF7D-524B-9088-5D2629CA91EB}" srcOrd="4" destOrd="0" presId="urn:microsoft.com/office/officeart/2005/8/layout/lProcess2"/>
    <dgm:cxn modelId="{D46B4893-80B1-D94D-ACED-E08DB93A0E05}" type="presParOf" srcId="{2B7865A8-0744-664C-A7E0-26AF6B96A4DD}" destId="{D597641B-D206-7A40-A17D-6A71DB657E44}" srcOrd="5" destOrd="0" presId="urn:microsoft.com/office/officeart/2005/8/layout/lProcess2"/>
    <dgm:cxn modelId="{5CA98095-613A-3E41-A70E-D950935CCD92}" type="presParOf" srcId="{2B7865A8-0744-664C-A7E0-26AF6B96A4DD}" destId="{A24AAB85-A3F6-4349-AFE6-4D5FBC899F56}" srcOrd="6" destOrd="0" presId="urn:microsoft.com/office/officeart/2005/8/layout/lProcess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A903B5-F0F7-44B2-BF52-BF8E0648FDDA}" type="doc">
      <dgm:prSet loTypeId="urn:microsoft.com/office/officeart/2005/8/layout/hProcess9" loCatId="process" qsTypeId="urn:microsoft.com/office/officeart/2005/8/quickstyle/simple1" qsCatId="simple" csTypeId="urn:microsoft.com/office/officeart/2005/8/colors/colorful1#1" csCatId="colorful" phldr="1"/>
      <dgm:spPr/>
    </dgm:pt>
    <dgm:pt modelId="{28512763-81FB-4E63-811A-7275CFF7F2BB}">
      <dgm:prSet phldrT="[Text]" custT="1"/>
      <dgm:spPr>
        <a:solidFill>
          <a:schemeClr val="bg2">
            <a:lumMod val="50000"/>
          </a:schemeClr>
        </a:solidFill>
      </dgm:spPr>
      <dgm:t>
        <a:bodyPr/>
        <a:lstStyle/>
        <a:p>
          <a:r>
            <a:rPr lang="et-EE" sz="1800" dirty="0" smtClean="0"/>
            <a:t>2004 10%</a:t>
          </a:r>
          <a:endParaRPr lang="en-US" sz="1800" dirty="0"/>
        </a:p>
      </dgm:t>
    </dgm:pt>
    <dgm:pt modelId="{B230BFCE-DFBA-416E-A6EA-397FDE846B5D}" type="parTrans" cxnId="{3642CC8C-94B0-4414-A588-7BF3BC213D06}">
      <dgm:prSet/>
      <dgm:spPr/>
      <dgm:t>
        <a:bodyPr/>
        <a:lstStyle/>
        <a:p>
          <a:endParaRPr lang="en-US" sz="1800"/>
        </a:p>
      </dgm:t>
    </dgm:pt>
    <dgm:pt modelId="{95294926-2EDB-47F2-BE4C-E7BAB53BA8BD}" type="sibTrans" cxnId="{3642CC8C-94B0-4414-A588-7BF3BC213D06}">
      <dgm:prSet/>
      <dgm:spPr/>
      <dgm:t>
        <a:bodyPr/>
        <a:lstStyle/>
        <a:p>
          <a:endParaRPr lang="en-US" sz="1800"/>
        </a:p>
      </dgm:t>
    </dgm:pt>
    <dgm:pt modelId="{E18CEF5C-4294-4A78-88BE-1175A2E61FF9}">
      <dgm:prSet phldrT="[Text]" custT="1"/>
      <dgm:spPr>
        <a:solidFill>
          <a:schemeClr val="bg2">
            <a:lumMod val="50000"/>
          </a:schemeClr>
        </a:solidFill>
      </dgm:spPr>
      <dgm:t>
        <a:bodyPr/>
        <a:lstStyle/>
        <a:p>
          <a:r>
            <a:rPr lang="et-EE" sz="1800" dirty="0" smtClean="0"/>
            <a:t>2005 50%</a:t>
          </a:r>
          <a:endParaRPr lang="en-US" sz="1800" dirty="0"/>
        </a:p>
      </dgm:t>
    </dgm:pt>
    <dgm:pt modelId="{BFA6DF48-5B5B-40A4-8636-ADA166C72755}" type="parTrans" cxnId="{82FCE136-A661-4007-A588-1327AC76B25D}">
      <dgm:prSet/>
      <dgm:spPr/>
      <dgm:t>
        <a:bodyPr/>
        <a:lstStyle/>
        <a:p>
          <a:endParaRPr lang="en-US" sz="1800"/>
        </a:p>
      </dgm:t>
    </dgm:pt>
    <dgm:pt modelId="{06D0694C-2486-4586-A401-3A8A7CCD27A5}" type="sibTrans" cxnId="{82FCE136-A661-4007-A588-1327AC76B25D}">
      <dgm:prSet/>
      <dgm:spPr/>
      <dgm:t>
        <a:bodyPr/>
        <a:lstStyle/>
        <a:p>
          <a:endParaRPr lang="en-US" sz="1800"/>
        </a:p>
      </dgm:t>
    </dgm:pt>
    <dgm:pt modelId="{63F34987-DD08-4204-8474-7B79DCCB3176}">
      <dgm:prSet phldrT="[Text]" custT="1"/>
      <dgm:spPr>
        <a:solidFill>
          <a:schemeClr val="bg2">
            <a:lumMod val="50000"/>
          </a:schemeClr>
        </a:solidFill>
      </dgm:spPr>
      <dgm:t>
        <a:bodyPr/>
        <a:lstStyle/>
        <a:p>
          <a:r>
            <a:rPr lang="et-EE" sz="1800" dirty="0" smtClean="0"/>
            <a:t>2009 70%</a:t>
          </a:r>
          <a:endParaRPr lang="en-US" sz="1800" dirty="0"/>
        </a:p>
      </dgm:t>
    </dgm:pt>
    <dgm:pt modelId="{DC34B328-01B6-42CF-9AB4-8FE3FD2BD104}" type="parTrans" cxnId="{8B483AB4-B90E-41A4-AE0F-A7357A8E12E3}">
      <dgm:prSet/>
      <dgm:spPr/>
      <dgm:t>
        <a:bodyPr/>
        <a:lstStyle/>
        <a:p>
          <a:endParaRPr lang="en-US" sz="1800"/>
        </a:p>
      </dgm:t>
    </dgm:pt>
    <dgm:pt modelId="{0A183B20-C092-45F8-B920-58F1B45D6A1F}" type="sibTrans" cxnId="{8B483AB4-B90E-41A4-AE0F-A7357A8E12E3}">
      <dgm:prSet/>
      <dgm:spPr/>
      <dgm:t>
        <a:bodyPr/>
        <a:lstStyle/>
        <a:p>
          <a:endParaRPr lang="en-US" sz="1800"/>
        </a:p>
      </dgm:t>
    </dgm:pt>
    <dgm:pt modelId="{0B55A8A1-EA9E-4757-A5B4-B6AE4C8C831E}" type="pres">
      <dgm:prSet presAssocID="{77A903B5-F0F7-44B2-BF52-BF8E0648FDDA}" presName="CompostProcess" presStyleCnt="0">
        <dgm:presLayoutVars>
          <dgm:dir/>
          <dgm:resizeHandles val="exact"/>
        </dgm:presLayoutVars>
      </dgm:prSet>
      <dgm:spPr/>
    </dgm:pt>
    <dgm:pt modelId="{4E62591C-A33D-4757-98FA-1DCDBC5DF5AD}" type="pres">
      <dgm:prSet presAssocID="{77A903B5-F0F7-44B2-BF52-BF8E0648FDDA}" presName="arrow" presStyleLbl="bgShp" presStyleIdx="0" presStyleCnt="1" custScaleX="117647"/>
      <dgm:spPr>
        <a:solidFill>
          <a:schemeClr val="bg2">
            <a:lumMod val="90000"/>
          </a:schemeClr>
        </a:solidFill>
      </dgm:spPr>
    </dgm:pt>
    <dgm:pt modelId="{35048A27-AB30-4F3F-8D09-DDF66050A3F1}" type="pres">
      <dgm:prSet presAssocID="{77A903B5-F0F7-44B2-BF52-BF8E0648FDDA}" presName="linearProcess" presStyleCnt="0"/>
      <dgm:spPr/>
    </dgm:pt>
    <dgm:pt modelId="{48C783B7-478D-4D58-B4BB-6C8DFF148FC0}" type="pres">
      <dgm:prSet presAssocID="{28512763-81FB-4E63-811A-7275CFF7F2BB}" presName="textNode" presStyleLbl="node1" presStyleIdx="0" presStyleCnt="3" custScaleX="85796">
        <dgm:presLayoutVars>
          <dgm:bulletEnabled val="1"/>
        </dgm:presLayoutVars>
      </dgm:prSet>
      <dgm:spPr/>
      <dgm:t>
        <a:bodyPr/>
        <a:lstStyle/>
        <a:p>
          <a:endParaRPr lang="en-US"/>
        </a:p>
      </dgm:t>
    </dgm:pt>
    <dgm:pt modelId="{797A22F5-7412-4432-9888-D61DB8FAC53E}" type="pres">
      <dgm:prSet presAssocID="{95294926-2EDB-47F2-BE4C-E7BAB53BA8BD}" presName="sibTrans" presStyleCnt="0"/>
      <dgm:spPr/>
    </dgm:pt>
    <dgm:pt modelId="{128D289D-8C48-4EAD-854A-0CF4DA203B31}" type="pres">
      <dgm:prSet presAssocID="{E18CEF5C-4294-4A78-88BE-1175A2E61FF9}" presName="textNode" presStyleLbl="node1" presStyleIdx="1" presStyleCnt="3" custScaleX="75407">
        <dgm:presLayoutVars>
          <dgm:bulletEnabled val="1"/>
        </dgm:presLayoutVars>
      </dgm:prSet>
      <dgm:spPr/>
      <dgm:t>
        <a:bodyPr/>
        <a:lstStyle/>
        <a:p>
          <a:endParaRPr lang="en-US"/>
        </a:p>
      </dgm:t>
    </dgm:pt>
    <dgm:pt modelId="{C0746339-2D13-4094-9A90-AED8FD2F9854}" type="pres">
      <dgm:prSet presAssocID="{06D0694C-2486-4586-A401-3A8A7CCD27A5}" presName="sibTrans" presStyleCnt="0"/>
      <dgm:spPr/>
    </dgm:pt>
    <dgm:pt modelId="{395A2B8F-D4C4-4B7F-BFBA-3AE1EBE38B13}" type="pres">
      <dgm:prSet presAssocID="{63F34987-DD08-4204-8474-7B79DCCB3176}" presName="textNode" presStyleLbl="node1" presStyleIdx="2" presStyleCnt="3" custScaleX="82485">
        <dgm:presLayoutVars>
          <dgm:bulletEnabled val="1"/>
        </dgm:presLayoutVars>
      </dgm:prSet>
      <dgm:spPr/>
      <dgm:t>
        <a:bodyPr/>
        <a:lstStyle/>
        <a:p>
          <a:endParaRPr lang="en-US"/>
        </a:p>
      </dgm:t>
    </dgm:pt>
  </dgm:ptLst>
  <dgm:cxnLst>
    <dgm:cxn modelId="{74C8F5C6-3135-AC40-9356-9ABBBC8CABFC}" type="presOf" srcId="{63F34987-DD08-4204-8474-7B79DCCB3176}" destId="{395A2B8F-D4C4-4B7F-BFBA-3AE1EBE38B13}" srcOrd="0" destOrd="0" presId="urn:microsoft.com/office/officeart/2005/8/layout/hProcess9"/>
    <dgm:cxn modelId="{13F965C2-2297-FE45-A431-96B5BC748EC8}" type="presOf" srcId="{E18CEF5C-4294-4A78-88BE-1175A2E61FF9}" destId="{128D289D-8C48-4EAD-854A-0CF4DA203B31}" srcOrd="0" destOrd="0" presId="urn:microsoft.com/office/officeart/2005/8/layout/hProcess9"/>
    <dgm:cxn modelId="{8B483AB4-B90E-41A4-AE0F-A7357A8E12E3}" srcId="{77A903B5-F0F7-44B2-BF52-BF8E0648FDDA}" destId="{63F34987-DD08-4204-8474-7B79DCCB3176}" srcOrd="2" destOrd="0" parTransId="{DC34B328-01B6-42CF-9AB4-8FE3FD2BD104}" sibTransId="{0A183B20-C092-45F8-B920-58F1B45D6A1F}"/>
    <dgm:cxn modelId="{B6C2D1C0-1FDF-0D47-8B6A-35E5E3943656}" type="presOf" srcId="{28512763-81FB-4E63-811A-7275CFF7F2BB}" destId="{48C783B7-478D-4D58-B4BB-6C8DFF148FC0}" srcOrd="0" destOrd="0" presId="urn:microsoft.com/office/officeart/2005/8/layout/hProcess9"/>
    <dgm:cxn modelId="{03D111BB-D0E8-6143-B197-2603B4EA0C4E}" type="presOf" srcId="{77A903B5-F0F7-44B2-BF52-BF8E0648FDDA}" destId="{0B55A8A1-EA9E-4757-A5B4-B6AE4C8C831E}" srcOrd="0" destOrd="0" presId="urn:microsoft.com/office/officeart/2005/8/layout/hProcess9"/>
    <dgm:cxn modelId="{3642CC8C-94B0-4414-A588-7BF3BC213D06}" srcId="{77A903B5-F0F7-44B2-BF52-BF8E0648FDDA}" destId="{28512763-81FB-4E63-811A-7275CFF7F2BB}" srcOrd="0" destOrd="0" parTransId="{B230BFCE-DFBA-416E-A6EA-397FDE846B5D}" sibTransId="{95294926-2EDB-47F2-BE4C-E7BAB53BA8BD}"/>
    <dgm:cxn modelId="{82FCE136-A661-4007-A588-1327AC76B25D}" srcId="{77A903B5-F0F7-44B2-BF52-BF8E0648FDDA}" destId="{E18CEF5C-4294-4A78-88BE-1175A2E61FF9}" srcOrd="1" destOrd="0" parTransId="{BFA6DF48-5B5B-40A4-8636-ADA166C72755}" sibTransId="{06D0694C-2486-4586-A401-3A8A7CCD27A5}"/>
    <dgm:cxn modelId="{49407030-DBEC-0C49-977C-C3AB04AE8826}" type="presParOf" srcId="{0B55A8A1-EA9E-4757-A5B4-B6AE4C8C831E}" destId="{4E62591C-A33D-4757-98FA-1DCDBC5DF5AD}" srcOrd="0" destOrd="0" presId="urn:microsoft.com/office/officeart/2005/8/layout/hProcess9"/>
    <dgm:cxn modelId="{8CFC6438-CB43-5848-BA1F-A54B9C8BD54F}" type="presParOf" srcId="{0B55A8A1-EA9E-4757-A5B4-B6AE4C8C831E}" destId="{35048A27-AB30-4F3F-8D09-DDF66050A3F1}" srcOrd="1" destOrd="0" presId="urn:microsoft.com/office/officeart/2005/8/layout/hProcess9"/>
    <dgm:cxn modelId="{D306237B-FE95-9D49-93F2-95A890C13A74}" type="presParOf" srcId="{35048A27-AB30-4F3F-8D09-DDF66050A3F1}" destId="{48C783B7-478D-4D58-B4BB-6C8DFF148FC0}" srcOrd="0" destOrd="0" presId="urn:microsoft.com/office/officeart/2005/8/layout/hProcess9"/>
    <dgm:cxn modelId="{FB6311AF-355D-6A48-914B-1038EA615DDC}" type="presParOf" srcId="{35048A27-AB30-4F3F-8D09-DDF66050A3F1}" destId="{797A22F5-7412-4432-9888-D61DB8FAC53E}" srcOrd="1" destOrd="0" presId="urn:microsoft.com/office/officeart/2005/8/layout/hProcess9"/>
    <dgm:cxn modelId="{FD64A272-0C21-334F-A35B-2652719D466C}" type="presParOf" srcId="{35048A27-AB30-4F3F-8D09-DDF66050A3F1}" destId="{128D289D-8C48-4EAD-854A-0CF4DA203B31}" srcOrd="2" destOrd="0" presId="urn:microsoft.com/office/officeart/2005/8/layout/hProcess9"/>
    <dgm:cxn modelId="{3B784731-3D91-9748-8814-6276131495E7}" type="presParOf" srcId="{35048A27-AB30-4F3F-8D09-DDF66050A3F1}" destId="{C0746339-2D13-4094-9A90-AED8FD2F9854}" srcOrd="3" destOrd="0" presId="urn:microsoft.com/office/officeart/2005/8/layout/hProcess9"/>
    <dgm:cxn modelId="{22DBBC6C-63E2-AE4B-A5E5-394565668B5C}" type="presParOf" srcId="{35048A27-AB30-4F3F-8D09-DDF66050A3F1}" destId="{395A2B8F-D4C4-4B7F-BFBA-3AE1EBE38B1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124200" cy="457200"/>
          </a:xfrm>
          <a:prstGeom prst="rect">
            <a:avLst/>
          </a:prstGeom>
        </p:spPr>
        <p:txBody>
          <a:bodyPr vert="horz" lIns="91440" tIns="45720" rIns="91440" bIns="45720" rtlCol="0"/>
          <a:lstStyle>
            <a:lvl1pPr algn="l">
              <a:defRPr sz="1200"/>
            </a:lvl1pPr>
          </a:lstStyle>
          <a:p>
            <a:r>
              <a:rPr lang="en-US"/>
              <a:t>WHO SUMMER SCHOOL: WHO Barcelona </a:t>
            </a:r>
          </a:p>
          <a:p>
            <a:r>
              <a:rPr lang="en-US"/>
              <a:t>Course on Health Financing for UHC in Russian</a:t>
            </a:r>
          </a:p>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a:t>24- 28 July 2017</a:t>
            </a:r>
          </a:p>
          <a:p>
            <a:r>
              <a:rPr lang="en-US" err="1"/>
              <a:t>Issyk</a:t>
            </a:r>
            <a:r>
              <a:rPr lang="en-US"/>
              <a:t> -</a:t>
            </a:r>
            <a:r>
              <a:rPr lang="en-US" err="1"/>
              <a:t>Kul</a:t>
            </a:r>
            <a:r>
              <a:rPr lang="en-US"/>
              <a:t>, Kyrgyzstan</a:t>
            </a:r>
          </a:p>
          <a:p>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Day 3, Session 1-1</a:t>
            </a:r>
            <a:endParaRPr lang="ru-RU"/>
          </a:p>
        </p:txBody>
      </p:sp>
    </p:spTree>
    <p:extLst>
      <p:ext uri="{BB962C8B-B14F-4D97-AF65-F5344CB8AC3E}">
        <p14:creationId xmlns:p14="http://schemas.microsoft.com/office/powerpoint/2010/main" val="937381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B86F10-0B28-CF4D-A544-54FD00DA5B85}" type="datetimeFigureOut">
              <a:rPr lang="en-US" smtClean="0"/>
              <a:t>22-May-18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06DEE-59E1-5846-85A1-E51440592725}" type="slidenum">
              <a:rPr lang="en-US" smtClean="0"/>
              <a:t>‹#›</a:t>
            </a:fld>
            <a:endParaRPr lang="en-US"/>
          </a:p>
        </p:txBody>
      </p:sp>
    </p:spTree>
    <p:extLst>
      <p:ext uri="{BB962C8B-B14F-4D97-AF65-F5344CB8AC3E}">
        <p14:creationId xmlns:p14="http://schemas.microsoft.com/office/powerpoint/2010/main" val="16582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406DEE-59E1-5846-85A1-E51440592725}" type="slidenum">
              <a:rPr lang="en-US" smtClean="0"/>
              <a:t>11</a:t>
            </a:fld>
            <a:endParaRPr lang="en-US"/>
          </a:p>
        </p:txBody>
      </p:sp>
    </p:spTree>
    <p:extLst>
      <p:ext uri="{BB962C8B-B14F-4D97-AF65-F5344CB8AC3E}">
        <p14:creationId xmlns:p14="http://schemas.microsoft.com/office/powerpoint/2010/main" val="5105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406DEE-59E1-5846-85A1-E51440592725}" type="slidenum">
              <a:rPr lang="en-US" smtClean="0"/>
              <a:t>12</a:t>
            </a:fld>
            <a:endParaRPr lang="en-US"/>
          </a:p>
        </p:txBody>
      </p:sp>
    </p:spTree>
    <p:extLst>
      <p:ext uri="{BB962C8B-B14F-4D97-AF65-F5344CB8AC3E}">
        <p14:creationId xmlns:p14="http://schemas.microsoft.com/office/powerpoint/2010/main" val="150047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406DEE-59E1-5846-85A1-E51440592725}" type="slidenum">
              <a:rPr lang="en-US" smtClean="0"/>
              <a:t>14</a:t>
            </a:fld>
            <a:endParaRPr lang="en-US"/>
          </a:p>
        </p:txBody>
      </p:sp>
    </p:spTree>
    <p:extLst>
      <p:ext uri="{BB962C8B-B14F-4D97-AF65-F5344CB8AC3E}">
        <p14:creationId xmlns:p14="http://schemas.microsoft.com/office/powerpoint/2010/main" val="619877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lienbildplatzhalter 1"/>
          <p:cNvSpPr>
            <a:spLocks noGrp="1" noRot="1" noChangeAspect="1"/>
          </p:cNvSpPr>
          <p:nvPr>
            <p:ph type="sldImg"/>
          </p:nvPr>
        </p:nvSpPr>
        <p:spPr>
          <a:xfrm>
            <a:off x="992188" y="768350"/>
            <a:ext cx="5114925" cy="3836988"/>
          </a:xfrm>
          <a:ln/>
        </p:spPr>
      </p:sp>
      <p:sp>
        <p:nvSpPr>
          <p:cNvPr id="2765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x-none"/>
              <a:t>Objective: To provide fair reimbursement of hospital costs (not too much but not too little)</a:t>
            </a:r>
          </a:p>
        </p:txBody>
      </p:sp>
      <p:sp>
        <p:nvSpPr>
          <p:cNvPr id="4" name="Foliennummernplatzhalter 3"/>
          <p:cNvSpPr>
            <a:spLocks noGrp="1"/>
          </p:cNvSpPr>
          <p:nvPr>
            <p:ph type="sldNum" sz="quarter" idx="5"/>
          </p:nvPr>
        </p:nvSpPr>
        <p:spPr/>
        <p:txBody>
          <a:bodyPr/>
          <a:lstStyle>
            <a:lvl1pPr defTabSz="990600">
              <a:defRPr>
                <a:solidFill>
                  <a:schemeClr val="tx1"/>
                </a:solidFill>
                <a:latin typeface="Arial" charset="0"/>
                <a:ea typeface="Arial" charset="0"/>
                <a:cs typeface="Arial" charset="0"/>
              </a:defRPr>
            </a:lvl1pPr>
            <a:lvl2pPr marL="742950" indent="-285750" defTabSz="990600">
              <a:defRPr>
                <a:solidFill>
                  <a:schemeClr val="tx1"/>
                </a:solidFill>
                <a:latin typeface="Arial" charset="0"/>
                <a:ea typeface="Arial" charset="0"/>
                <a:cs typeface="Arial" charset="0"/>
              </a:defRPr>
            </a:lvl2pPr>
            <a:lvl3pPr marL="1143000" indent="-228600" defTabSz="990600">
              <a:defRPr>
                <a:solidFill>
                  <a:schemeClr val="tx1"/>
                </a:solidFill>
                <a:latin typeface="Arial" charset="0"/>
                <a:ea typeface="Arial" charset="0"/>
                <a:cs typeface="Arial" charset="0"/>
              </a:defRPr>
            </a:lvl3pPr>
            <a:lvl4pPr marL="1600200" indent="-228600" defTabSz="990600">
              <a:defRPr>
                <a:solidFill>
                  <a:schemeClr val="tx1"/>
                </a:solidFill>
                <a:latin typeface="Arial" charset="0"/>
                <a:ea typeface="Arial" charset="0"/>
                <a:cs typeface="Arial" charset="0"/>
              </a:defRPr>
            </a:lvl4pPr>
            <a:lvl5pPr marL="2057400" indent="-228600" defTabSz="990600">
              <a:defRPr>
                <a:solidFill>
                  <a:schemeClr val="tx1"/>
                </a:solidFill>
                <a:latin typeface="Arial" charset="0"/>
                <a:ea typeface="Arial" charset="0"/>
                <a:cs typeface="Arial" charset="0"/>
              </a:defRPr>
            </a:lvl5pPr>
            <a:lvl6pPr marL="2514600" indent="-228600" defTabSz="990600" fontAlgn="base">
              <a:spcBef>
                <a:spcPct val="0"/>
              </a:spcBef>
              <a:spcAft>
                <a:spcPct val="0"/>
              </a:spcAft>
              <a:defRPr>
                <a:solidFill>
                  <a:schemeClr val="tx1"/>
                </a:solidFill>
                <a:latin typeface="Arial" charset="0"/>
                <a:ea typeface="Arial" charset="0"/>
                <a:cs typeface="Arial" charset="0"/>
              </a:defRPr>
            </a:lvl6pPr>
            <a:lvl7pPr marL="2971800" indent="-228600" defTabSz="990600" fontAlgn="base">
              <a:spcBef>
                <a:spcPct val="0"/>
              </a:spcBef>
              <a:spcAft>
                <a:spcPct val="0"/>
              </a:spcAft>
              <a:defRPr>
                <a:solidFill>
                  <a:schemeClr val="tx1"/>
                </a:solidFill>
                <a:latin typeface="Arial" charset="0"/>
                <a:ea typeface="Arial" charset="0"/>
                <a:cs typeface="Arial" charset="0"/>
              </a:defRPr>
            </a:lvl7pPr>
            <a:lvl8pPr marL="3429000" indent="-228600" defTabSz="990600" fontAlgn="base">
              <a:spcBef>
                <a:spcPct val="0"/>
              </a:spcBef>
              <a:spcAft>
                <a:spcPct val="0"/>
              </a:spcAft>
              <a:defRPr>
                <a:solidFill>
                  <a:schemeClr val="tx1"/>
                </a:solidFill>
                <a:latin typeface="Arial" charset="0"/>
                <a:ea typeface="Arial" charset="0"/>
                <a:cs typeface="Arial" charset="0"/>
              </a:defRPr>
            </a:lvl8pPr>
            <a:lvl9pPr marL="3886200" indent="-228600" defTabSz="990600" fontAlgn="base">
              <a:spcBef>
                <a:spcPct val="0"/>
              </a:spcBef>
              <a:spcAft>
                <a:spcPct val="0"/>
              </a:spcAft>
              <a:defRPr>
                <a:solidFill>
                  <a:schemeClr val="tx1"/>
                </a:solidFill>
                <a:latin typeface="Arial" charset="0"/>
                <a:ea typeface="Arial" charset="0"/>
                <a:cs typeface="Arial" charset="0"/>
              </a:defRPr>
            </a:lvl9pPr>
          </a:lstStyle>
          <a:p>
            <a:fld id="{8AA41C18-CA29-7D4A-A4FE-11218A233DCA}" type="slidenum">
              <a:rPr lang="de-DE" altLang="x-none"/>
              <a:pPr/>
              <a:t>19</a:t>
            </a:fld>
            <a:endParaRPr lang="de-DE" altLang="x-none"/>
          </a:p>
        </p:txBody>
      </p:sp>
    </p:spTree>
    <p:extLst>
      <p:ext uri="{BB962C8B-B14F-4D97-AF65-F5344CB8AC3E}">
        <p14:creationId xmlns:p14="http://schemas.microsoft.com/office/powerpoint/2010/main" val="1010337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CB357-763C-4868-ADD2-1342E0236AF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645751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Arial" pitchFamily="34" charset="0"/>
              <a:buNone/>
            </a:pPr>
            <a:endParaRPr lang="et-EE" dirty="0"/>
          </a:p>
        </p:txBody>
      </p:sp>
      <p:sp>
        <p:nvSpPr>
          <p:cNvPr id="4" name="Slide Number Placeholder 3"/>
          <p:cNvSpPr>
            <a:spLocks noGrp="1"/>
          </p:cNvSpPr>
          <p:nvPr>
            <p:ph type="sldNum" sz="quarter" idx="10"/>
          </p:nvPr>
        </p:nvSpPr>
        <p:spPr/>
        <p:txBody>
          <a:bodyPr/>
          <a:lstStyle/>
          <a:p>
            <a:fld id="{BA5AF3ED-6767-4CD0-BA64-6B10D8474A4B}" type="slidenum">
              <a:rPr lang="en-US" smtClean="0"/>
              <a:pPr/>
              <a:t>27</a:t>
            </a:fld>
            <a:endParaRPr lang="en-US"/>
          </a:p>
        </p:txBody>
      </p:sp>
    </p:spTree>
    <p:extLst>
      <p:ext uri="{BB962C8B-B14F-4D97-AF65-F5344CB8AC3E}">
        <p14:creationId xmlns:p14="http://schemas.microsoft.com/office/powerpoint/2010/main" val="246032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sz="1300" dirty="0" smtClean="0"/>
          </a:p>
        </p:txBody>
      </p:sp>
      <p:sp>
        <p:nvSpPr>
          <p:cNvPr id="4" name="Slide Number Placeholder 3"/>
          <p:cNvSpPr>
            <a:spLocks noGrp="1"/>
          </p:cNvSpPr>
          <p:nvPr>
            <p:ph type="sldNum" sz="quarter" idx="10"/>
          </p:nvPr>
        </p:nvSpPr>
        <p:spPr/>
        <p:txBody>
          <a:bodyPr/>
          <a:lstStyle/>
          <a:p>
            <a:fld id="{BA5AF3ED-6767-4CD0-BA64-6B10D8474A4B}" type="slidenum">
              <a:rPr lang="en-US" smtClean="0"/>
              <a:pPr/>
              <a:t>30</a:t>
            </a:fld>
            <a:endParaRPr lang="en-US"/>
          </a:p>
        </p:txBody>
      </p:sp>
    </p:spTree>
    <p:extLst>
      <p:ext uri="{BB962C8B-B14F-4D97-AF65-F5344CB8AC3E}">
        <p14:creationId xmlns:p14="http://schemas.microsoft.com/office/powerpoint/2010/main" val="948408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bg2">
                    <a:lumMod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2037A89-4583-834C-B5EB-944FFA34643A}" type="datetimeFigureOut">
              <a:rPr lang="en-US" smtClean="0"/>
              <a:t>22-May-18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ACCFF-0DD8-894C-80FA-AB8F128EF2DA}"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037A89-4583-834C-B5EB-944FFA34643A}" type="datetimeFigureOut">
              <a:rPr lang="en-US" smtClean="0"/>
              <a:t>22-May-18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ACCFF-0DD8-894C-80FA-AB8F128EF2D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037A89-4583-834C-B5EB-944FFA34643A}" type="datetimeFigureOut">
              <a:rPr lang="en-US" smtClean="0"/>
              <a:t>22-May-18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ACCFF-0DD8-894C-80FA-AB8F128EF2D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2C344EA-3C18-D948-A801-00AB578E92B6}" type="slidenum">
              <a:rPr lang="en-US" altLang="x-none"/>
              <a:pPr>
                <a:defRPr/>
              </a:pPr>
              <a:t>‹#›</a:t>
            </a:fld>
            <a:endParaRPr lang="en-US" altLang="x-none"/>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529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AC3841A-3E4F-FB40-8076-C2B569D5A61E}" type="datetimeFigureOut">
              <a:rPr lang="en-US" smtClean="0"/>
              <a:t>22-May-18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ACCFF-0DD8-894C-80FA-AB8F128EF2D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037A89-4583-834C-B5EB-944FFA34643A}" type="datetimeFigureOut">
              <a:rPr lang="en-US" smtClean="0"/>
              <a:t>22-May-18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ACCFF-0DD8-894C-80FA-AB8F128EF2DA}"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037A89-4583-834C-B5EB-944FFA34643A}" type="datetimeFigureOut">
              <a:rPr lang="en-US" smtClean="0"/>
              <a:t>22-May-18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ACCFF-0DD8-894C-80FA-AB8F128EF2D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037A89-4583-834C-B5EB-944FFA34643A}" type="datetimeFigureOut">
              <a:rPr lang="en-US" smtClean="0"/>
              <a:t>22-May-18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ACCFF-0DD8-894C-80FA-AB8F128EF2D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037A89-4583-834C-B5EB-944FFA34643A}" type="datetimeFigureOut">
              <a:rPr lang="en-US" smtClean="0"/>
              <a:t>22-May-18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ACCFF-0DD8-894C-80FA-AB8F128EF2D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037A89-4583-834C-B5EB-944FFA34643A}" type="datetimeFigureOut">
              <a:rPr lang="en-US" smtClean="0"/>
              <a:t>22-May-18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1DACCFF-0DD8-894C-80FA-AB8F128EF2D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2037A89-4583-834C-B5EB-944FFA34643A}" type="datetimeFigureOut">
              <a:rPr lang="en-US" smtClean="0"/>
              <a:t>22-May-18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1DACCFF-0DD8-894C-80FA-AB8F128EF2D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037A89-4583-834C-B5EB-944FFA34643A}" type="datetimeFigureOut">
              <a:rPr lang="en-US" smtClean="0"/>
              <a:t>22-May-18</a:t>
            </a:fld>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91DACCFF-0DD8-894C-80FA-AB8F128EF2D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00100" y="162366"/>
            <a:ext cx="75438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2037A89-4583-834C-B5EB-944FFA34643A}" type="datetimeFigureOut">
              <a:rPr lang="en-US" smtClean="0"/>
              <a:t>22-May-18</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1DACCFF-0DD8-894C-80FA-AB8F128EF2DA}" type="slidenum">
              <a:rPr lang="en-US" smtClean="0"/>
              <a:t>‹#›</a:t>
            </a:fld>
            <a:endParaRPr lang="en-US"/>
          </a:p>
        </p:txBody>
      </p:sp>
    </p:spTree>
    <p:extLst>
      <p:ext uri="{BB962C8B-B14F-4D97-AF65-F5344CB8AC3E}">
        <p14:creationId xmlns:p14="http://schemas.microsoft.com/office/powerpoint/2010/main" val="200464783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bg2">
              <a:lumMod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bg2">
              <a:lumMod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orddrg.net/norddrgmanual/NordDRG_2012_NC/index.htm"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iteresources.worldbank.org/HEALTHNUTRITIONANDPOPULATION/Resources/Peer-Reviewed-Publications/ProviderPaymentHowTo.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4277166"/>
            <a:ext cx="7543800" cy="1450757"/>
          </a:xfrm>
        </p:spPr>
        <p:txBody>
          <a:bodyPr>
            <a:normAutofit fontScale="90000"/>
          </a:bodyPr>
          <a:lstStyle/>
          <a:p>
            <a:pPr algn="ctr"/>
            <a:r>
              <a:rPr lang="en-GB" b="1" dirty="0" smtClean="0"/>
              <a:t>Diagnosis Related Groups: training of trainers</a:t>
            </a:r>
            <a:r>
              <a:rPr lang="en-GB" dirty="0"/>
              <a:t/>
            </a:r>
            <a:br>
              <a:rPr lang="en-GB" dirty="0"/>
            </a:br>
            <a:r>
              <a:rPr lang="en-GB" dirty="0" smtClean="0"/>
              <a:t/>
            </a:r>
            <a:br>
              <a:rPr lang="en-GB" dirty="0" smtClean="0"/>
            </a:br>
            <a:r>
              <a:rPr lang="en-GB" dirty="0" smtClean="0"/>
              <a:t/>
            </a:r>
            <a:br>
              <a:rPr lang="en-GB" dirty="0" smtClean="0"/>
            </a:br>
            <a:r>
              <a:rPr lang="en-GB" sz="3600" b="1" dirty="0" smtClean="0"/>
              <a:t>WHO </a:t>
            </a:r>
            <a:r>
              <a:rPr lang="en-GB" sz="3600" b="1" dirty="0"/>
              <a:t>UHC Partnership in Georgia</a:t>
            </a:r>
            <a:r>
              <a:rPr lang="en-GB" sz="3600" dirty="0"/>
              <a:t/>
            </a:r>
            <a:br>
              <a:rPr lang="en-GB" sz="3600" dirty="0"/>
            </a:br>
            <a:r>
              <a:rPr lang="en-GB" sz="3600" b="1" dirty="0"/>
              <a:t>15-16 May, 2018</a:t>
            </a:r>
            <a:r>
              <a:rPr lang="en-GB" sz="3600" dirty="0"/>
              <a:t/>
            </a:r>
            <a:br>
              <a:rPr lang="en-GB" sz="3600" dirty="0"/>
            </a:br>
            <a:endParaRPr lang="en-US" sz="3600" dirty="0"/>
          </a:p>
        </p:txBody>
      </p:sp>
    </p:spTree>
    <p:extLst>
      <p:ext uri="{BB962C8B-B14F-4D97-AF65-F5344CB8AC3E}">
        <p14:creationId xmlns:p14="http://schemas.microsoft.com/office/powerpoint/2010/main" val="568424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rPr>
              <a:t>Revenue and Expenditure:  </a:t>
            </a:r>
            <a:br>
              <a:rPr lang="en-US" b="1" dirty="0">
                <a:latin typeface="+mn-lt"/>
              </a:rPr>
            </a:br>
            <a:r>
              <a:rPr lang="en-US" b="1" dirty="0">
                <a:latin typeface="+mn-lt"/>
              </a:rPr>
              <a:t>2 sides of the UHC Coin</a:t>
            </a:r>
          </a:p>
        </p:txBody>
      </p:sp>
      <p:pic>
        <p:nvPicPr>
          <p:cNvPr id="11" name="Content Placeholder 10"/>
          <p:cNvPicPr>
            <a:picLocks noGrp="1" noChangeAspect="1"/>
          </p:cNvPicPr>
          <p:nvPr>
            <p:ph idx="1"/>
          </p:nvPr>
        </p:nvPicPr>
        <p:blipFill>
          <a:blip r:embed="rId2"/>
          <a:stretch>
            <a:fillRect/>
          </a:stretch>
        </p:blipFill>
        <p:spPr>
          <a:xfrm>
            <a:off x="3486150" y="2859272"/>
            <a:ext cx="1025960" cy="1042194"/>
          </a:xfrm>
          <a:prstGeom prst="rect">
            <a:avLst/>
          </a:prstGeom>
        </p:spPr>
      </p:pic>
      <p:sp>
        <p:nvSpPr>
          <p:cNvPr id="4" name="Title 3"/>
          <p:cNvSpPr txBox="1">
            <a:spLocks/>
          </p:cNvSpPr>
          <p:nvPr/>
        </p:nvSpPr>
        <p:spPr>
          <a:xfrm>
            <a:off x="3486150" y="1752066"/>
            <a:ext cx="5829300" cy="102155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bg2">
                    <a:lumMod val="25000"/>
                  </a:schemeClr>
                </a:solidFill>
                <a:latin typeface="+mj-lt"/>
                <a:ea typeface="+mj-ea"/>
                <a:cs typeface="+mj-cs"/>
              </a:defRPr>
            </a:lvl1pPr>
          </a:lstStyle>
          <a:p>
            <a:endParaRPr lang="en-US" sz="2400" dirty="0"/>
          </a:p>
        </p:txBody>
      </p:sp>
      <p:sp>
        <p:nvSpPr>
          <p:cNvPr id="7" name="Rectangle 6"/>
          <p:cNvSpPr/>
          <p:nvPr/>
        </p:nvSpPr>
        <p:spPr>
          <a:xfrm>
            <a:off x="3486150" y="3971925"/>
            <a:ext cx="2457450" cy="17145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p:nvSpPr>
        <p:spPr>
          <a:xfrm>
            <a:off x="4512110" y="4213834"/>
            <a:ext cx="400050" cy="28575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642938" y="2171701"/>
            <a:ext cx="2484656" cy="1631216"/>
          </a:xfrm>
          <a:prstGeom prst="rect">
            <a:avLst/>
          </a:prstGeom>
          <a:solidFill>
            <a:schemeClr val="bg2">
              <a:lumMod val="50000"/>
            </a:schemeClr>
          </a:solidFill>
          <a:ln>
            <a:solidFill>
              <a:schemeClr val="tx1">
                <a:lumMod val="75000"/>
              </a:schemeClr>
            </a:solidFill>
          </a:ln>
          <a:effectLst>
            <a:outerShdw blurRad="50800" dist="38100" dir="5400000" algn="t" rotWithShape="0">
              <a:prstClr val="black">
                <a:alpha val="40000"/>
              </a:prstClr>
            </a:outerShdw>
          </a:effectLst>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rPr>
              <a:t>REVENUE</a:t>
            </a:r>
          </a:p>
          <a:p>
            <a:r>
              <a:rPr lang="en-US" sz="2000" b="1" dirty="0" smtClean="0">
                <a:solidFill>
                  <a:schemeClr val="bg1"/>
                </a:solidFill>
              </a:rPr>
              <a:t>Resources </a:t>
            </a:r>
            <a:r>
              <a:rPr lang="en-US" sz="2000" b="1" dirty="0">
                <a:solidFill>
                  <a:schemeClr val="bg1"/>
                </a:solidFill>
              </a:rPr>
              <a:t>available to expand and sustain effective coverage</a:t>
            </a:r>
          </a:p>
        </p:txBody>
      </p:sp>
      <p:sp>
        <p:nvSpPr>
          <p:cNvPr id="10" name="TextBox 9"/>
          <p:cNvSpPr txBox="1"/>
          <p:nvPr/>
        </p:nvSpPr>
        <p:spPr>
          <a:xfrm>
            <a:off x="5381625" y="4262989"/>
            <a:ext cx="2962275" cy="1015663"/>
          </a:xfrm>
          <a:prstGeom prst="rect">
            <a:avLst/>
          </a:prstGeom>
          <a:solidFill>
            <a:schemeClr val="bg2">
              <a:lumMod val="50000"/>
            </a:schemeClr>
          </a:solidFill>
          <a:ln>
            <a:solidFill>
              <a:schemeClr val="tx1">
                <a:lumMod val="75000"/>
              </a:schemeClr>
            </a:solidFill>
          </a:ln>
          <a:effectLst>
            <a:outerShdw blurRad="50800" dist="38100" dir="5400000" algn="t" rotWithShape="0">
              <a:prstClr val="black">
                <a:alpha val="40000"/>
              </a:prstClr>
            </a:outerShdw>
          </a:effectLst>
        </p:spPr>
        <p:txBody>
          <a:bodyPr wrap="square" rtlCol="0">
            <a:spAutoFit/>
          </a:bodyPr>
          <a:lstStyle>
            <a:defPPr>
              <a:defRPr lang="en-US"/>
            </a:defPPr>
            <a:lvl1pPr>
              <a:defRPr sz="2000" b="1">
                <a:solidFill>
                  <a:schemeClr val="bg1"/>
                </a:solidFill>
                <a:effectLst>
                  <a:outerShdw blurRad="38100" dist="38100" dir="2700000" algn="tl">
                    <a:srgbClr val="000000">
                      <a:alpha val="43137"/>
                    </a:srgbClr>
                  </a:outerShdw>
                </a:effectLst>
              </a:defRPr>
            </a:lvl1pPr>
          </a:lstStyle>
          <a:p>
            <a:r>
              <a:rPr lang="en-US" dirty="0" smtClean="0"/>
              <a:t>EXPENDITURE</a:t>
            </a:r>
          </a:p>
          <a:p>
            <a:r>
              <a:rPr lang="en-US" dirty="0" smtClean="0"/>
              <a:t>Benefits </a:t>
            </a:r>
            <a:r>
              <a:rPr lang="en-US" dirty="0"/>
              <a:t>package </a:t>
            </a:r>
            <a:endParaRPr lang="en-US" dirty="0" smtClean="0"/>
          </a:p>
          <a:p>
            <a:r>
              <a:rPr lang="en-US" dirty="0" smtClean="0"/>
              <a:t>Payment </a:t>
            </a:r>
            <a:r>
              <a:rPr lang="en-US" dirty="0"/>
              <a:t>to providers</a:t>
            </a:r>
          </a:p>
        </p:txBody>
      </p:sp>
      <p:pic>
        <p:nvPicPr>
          <p:cNvPr id="12" name="Picture 11"/>
          <p:cNvPicPr>
            <a:picLocks noChangeAspect="1"/>
          </p:cNvPicPr>
          <p:nvPr/>
        </p:nvPicPr>
        <p:blipFill>
          <a:blip r:embed="rId3"/>
          <a:stretch>
            <a:fillRect/>
          </a:stretch>
        </p:blipFill>
        <p:spPr>
          <a:xfrm>
            <a:off x="4912160" y="2848344"/>
            <a:ext cx="1031440" cy="1063774"/>
          </a:xfrm>
          <a:prstGeom prst="rect">
            <a:avLst/>
          </a:prstGeom>
        </p:spPr>
      </p:pic>
      <p:sp>
        <p:nvSpPr>
          <p:cNvPr id="13" name="Rectangle 12"/>
          <p:cNvSpPr/>
          <p:nvPr/>
        </p:nvSpPr>
        <p:spPr>
          <a:xfrm>
            <a:off x="203058" y="6470500"/>
            <a:ext cx="8618103" cy="307777"/>
          </a:xfrm>
          <a:prstGeom prst="rect">
            <a:avLst/>
          </a:prstGeom>
        </p:spPr>
        <p:txBody>
          <a:bodyPr wrap="square">
            <a:spAutoFit/>
          </a:bodyPr>
          <a:lstStyle/>
          <a:p>
            <a:r>
              <a:rPr lang="en-US" sz="1400" i="1" dirty="0">
                <a:solidFill>
                  <a:schemeClr val="bg1">
                    <a:lumMod val="85000"/>
                  </a:schemeClr>
                </a:solidFill>
                <a:latin typeface="Arial Unicode MS" charset="0"/>
                <a:ea typeface="Arial Unicode MS" charset="0"/>
                <a:cs typeface="Arial Unicode MS" charset="0"/>
              </a:rPr>
              <a:t>Source: </a:t>
            </a:r>
            <a:r>
              <a:rPr lang="en-US" sz="1400" i="1" dirty="0" smtClean="0">
                <a:solidFill>
                  <a:schemeClr val="bg1">
                    <a:lumMod val="85000"/>
                  </a:schemeClr>
                </a:solidFill>
                <a:latin typeface="Arial Unicode MS" charset="0"/>
                <a:ea typeface="Arial Unicode MS" charset="0"/>
                <a:cs typeface="Arial Unicode MS" charset="0"/>
              </a:rPr>
              <a:t>Adapted from Cheryl </a:t>
            </a:r>
            <a:r>
              <a:rPr lang="en-US" sz="1400" i="1" dirty="0" err="1">
                <a:solidFill>
                  <a:schemeClr val="bg1">
                    <a:lumMod val="85000"/>
                  </a:schemeClr>
                </a:solidFill>
                <a:latin typeface="Arial Unicode MS" charset="0"/>
                <a:ea typeface="Arial Unicode MS" charset="0"/>
                <a:cs typeface="Arial Unicode MS" charset="0"/>
              </a:rPr>
              <a:t>Cashin</a:t>
            </a:r>
            <a:r>
              <a:rPr lang="en-US" sz="1400" i="1" dirty="0">
                <a:solidFill>
                  <a:schemeClr val="bg1">
                    <a:lumMod val="85000"/>
                  </a:schemeClr>
                </a:solidFill>
                <a:latin typeface="Arial Unicode MS" charset="0"/>
                <a:ea typeface="Arial Unicode MS" charset="0"/>
                <a:cs typeface="Arial Unicode MS" charset="0"/>
              </a:rPr>
              <a:t>, 2013</a:t>
            </a:r>
          </a:p>
        </p:txBody>
      </p:sp>
    </p:spTree>
    <p:extLst>
      <p:ext uri="{BB962C8B-B14F-4D97-AF65-F5344CB8AC3E}">
        <p14:creationId xmlns:p14="http://schemas.microsoft.com/office/powerpoint/2010/main" val="1147956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66624531"/>
              </p:ext>
            </p:extLst>
          </p:nvPr>
        </p:nvGraphicFramePr>
        <p:xfrm>
          <a:off x="549877" y="1523137"/>
          <a:ext cx="7836885" cy="4742157"/>
        </p:xfrm>
        <a:graphic>
          <a:graphicData uri="http://schemas.openxmlformats.org/drawingml/2006/table">
            <a:tbl>
              <a:tblPr firstRow="1" bandRow="1">
                <a:tableStyleId>{17292A2E-F333-43FB-9621-5CBBE7FDCDCB}</a:tableStyleId>
              </a:tblPr>
              <a:tblGrid>
                <a:gridCol w="1551792">
                  <a:extLst>
                    <a:ext uri="{9D8B030D-6E8A-4147-A177-3AD203B41FA5}">
                      <a16:colId xmlns="" xmlns:a16="http://schemas.microsoft.com/office/drawing/2014/main" val="20000"/>
                    </a:ext>
                  </a:extLst>
                </a:gridCol>
                <a:gridCol w="2693454">
                  <a:extLst>
                    <a:ext uri="{9D8B030D-6E8A-4147-A177-3AD203B41FA5}">
                      <a16:colId xmlns="" xmlns:a16="http://schemas.microsoft.com/office/drawing/2014/main" val="20001"/>
                    </a:ext>
                  </a:extLst>
                </a:gridCol>
                <a:gridCol w="2496752">
                  <a:extLst>
                    <a:ext uri="{9D8B030D-6E8A-4147-A177-3AD203B41FA5}">
                      <a16:colId xmlns="" xmlns:a16="http://schemas.microsoft.com/office/drawing/2014/main" val="20002"/>
                    </a:ext>
                  </a:extLst>
                </a:gridCol>
                <a:gridCol w="1094887">
                  <a:extLst>
                    <a:ext uri="{9D8B030D-6E8A-4147-A177-3AD203B41FA5}">
                      <a16:colId xmlns="" xmlns:a16="http://schemas.microsoft.com/office/drawing/2014/main" val="20003"/>
                    </a:ext>
                  </a:extLst>
                </a:gridCol>
              </a:tblGrid>
              <a:tr h="718797">
                <a:tc>
                  <a:txBody>
                    <a:bodyPr/>
                    <a:lstStyle/>
                    <a:p>
                      <a:r>
                        <a:rPr lang="en-US" sz="1600" b="1">
                          <a:solidFill>
                            <a:schemeClr val="bg1"/>
                          </a:solidFill>
                          <a:latin typeface="Arial Unicode MS" charset="0"/>
                          <a:ea typeface="Arial Unicode MS" charset="0"/>
                          <a:cs typeface="Arial Unicode MS" charset="0"/>
                        </a:rPr>
                        <a:t>Method</a:t>
                      </a: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chemeClr val="bg2">
                        <a:lumMod val="25000"/>
                      </a:schemeClr>
                    </a:solidFill>
                  </a:tcPr>
                </a:tc>
                <a:tc>
                  <a:txBody>
                    <a:bodyPr/>
                    <a:lstStyle/>
                    <a:p>
                      <a:r>
                        <a:rPr lang="en-US" sz="1600">
                          <a:latin typeface="Arial Unicode MS" charset="0"/>
                          <a:ea typeface="Arial Unicode MS" charset="0"/>
                          <a:cs typeface="Arial Unicode MS" charset="0"/>
                        </a:rPr>
                        <a:t>Description</a:t>
                      </a: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chemeClr val="bg2">
                        <a:lumMod val="25000"/>
                      </a:schemeClr>
                    </a:solidFill>
                  </a:tcPr>
                </a:tc>
                <a:tc>
                  <a:txBody>
                    <a:bodyPr/>
                    <a:lstStyle/>
                    <a:p>
                      <a:r>
                        <a:rPr lang="en-US" sz="1600">
                          <a:latin typeface="Arial Unicode MS" charset="0"/>
                          <a:ea typeface="Arial Unicode MS" charset="0"/>
                          <a:cs typeface="Arial Unicode MS" charset="0"/>
                        </a:rPr>
                        <a:t>Usual Setting</a:t>
                      </a: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chemeClr val="bg2">
                        <a:lumMod val="25000"/>
                      </a:schemeClr>
                    </a:solidFill>
                  </a:tcPr>
                </a:tc>
                <a:tc>
                  <a:txBody>
                    <a:bodyPr/>
                    <a:lstStyle/>
                    <a:p>
                      <a:r>
                        <a:rPr lang="en-US" sz="1600">
                          <a:latin typeface="Arial Unicode MS" charset="0"/>
                          <a:ea typeface="Arial Unicode MS" charset="0"/>
                          <a:cs typeface="Arial Unicode MS" charset="0"/>
                        </a:rPr>
                        <a:t>Degree of bundling</a:t>
                      </a: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chemeClr val="bg2">
                        <a:lumMod val="25000"/>
                      </a:schemeClr>
                    </a:solidFill>
                  </a:tcPr>
                </a:tc>
                <a:extLst>
                  <a:ext uri="{0D108BD9-81ED-4DB2-BD59-A6C34878D82A}">
                    <a16:rowId xmlns="" xmlns:a16="http://schemas.microsoft.com/office/drawing/2014/main" val="10000"/>
                  </a:ext>
                </a:extLst>
              </a:tr>
              <a:tr h="942549">
                <a:tc>
                  <a:txBody>
                    <a:bodyPr/>
                    <a:lstStyle/>
                    <a:p>
                      <a:r>
                        <a:rPr lang="en-US" sz="1600">
                          <a:solidFill>
                            <a:schemeClr val="tx2">
                              <a:lumMod val="50000"/>
                            </a:schemeClr>
                          </a:solidFill>
                          <a:latin typeface="Arial Unicode MS" charset="0"/>
                          <a:ea typeface="Arial Unicode MS" charset="0"/>
                          <a:cs typeface="Arial Unicode MS" charset="0"/>
                        </a:rPr>
                        <a:t>Fee</a:t>
                      </a:r>
                      <a:r>
                        <a:rPr lang="en-US" sz="1600" baseline="0">
                          <a:solidFill>
                            <a:schemeClr val="tx2">
                              <a:lumMod val="50000"/>
                            </a:schemeClr>
                          </a:solidFill>
                          <a:latin typeface="Arial Unicode MS" charset="0"/>
                          <a:ea typeface="Arial Unicode MS" charset="0"/>
                          <a:cs typeface="Arial Unicode MS" charset="0"/>
                        </a:rPr>
                        <a:t> for service</a:t>
                      </a:r>
                      <a:endParaRPr lang="en-US" sz="1600">
                        <a:solidFill>
                          <a:schemeClr val="tx2">
                            <a:lumMod val="50000"/>
                          </a:schemeClr>
                        </a:solidFill>
                        <a:latin typeface="Arial Unicode MS" charset="0"/>
                        <a:ea typeface="Arial Unicode MS" charset="0"/>
                        <a:cs typeface="Arial Unicode MS" charset="0"/>
                      </a:endParaRP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tc>
                  <a:txBody>
                    <a:bodyPr/>
                    <a:lstStyle/>
                    <a:p>
                      <a:r>
                        <a:rPr lang="en-US" sz="1600">
                          <a:solidFill>
                            <a:schemeClr val="tx2">
                              <a:lumMod val="50000"/>
                            </a:schemeClr>
                          </a:solidFill>
                          <a:latin typeface="Arial Unicode MS" charset="0"/>
                          <a:ea typeface="Arial Unicode MS" charset="0"/>
                          <a:cs typeface="Arial Unicode MS" charset="0"/>
                        </a:rPr>
                        <a:t>Activity based</a:t>
                      </a:r>
                      <a:r>
                        <a:rPr lang="en-US" sz="1600" baseline="0">
                          <a:solidFill>
                            <a:schemeClr val="tx2">
                              <a:lumMod val="50000"/>
                            </a:schemeClr>
                          </a:solidFill>
                          <a:latin typeface="Arial Unicode MS" charset="0"/>
                          <a:ea typeface="Arial Unicode MS" charset="0"/>
                          <a:cs typeface="Arial Unicode MS" charset="0"/>
                        </a:rPr>
                        <a:t> billing of individual services and patient contacts and bed days</a:t>
                      </a:r>
                      <a:endParaRPr lang="en-US" sz="1600">
                        <a:solidFill>
                          <a:schemeClr val="tx2">
                            <a:lumMod val="50000"/>
                          </a:schemeClr>
                        </a:solidFill>
                        <a:latin typeface="Arial Unicode MS" charset="0"/>
                        <a:ea typeface="Arial Unicode MS" charset="0"/>
                        <a:cs typeface="Arial Unicode MS" charset="0"/>
                      </a:endParaRP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tc>
                  <a:txBody>
                    <a:bodyPr/>
                    <a:lstStyle/>
                    <a:p>
                      <a:r>
                        <a:rPr lang="en-US" sz="1600">
                          <a:solidFill>
                            <a:schemeClr val="tx2">
                              <a:lumMod val="50000"/>
                            </a:schemeClr>
                          </a:solidFill>
                          <a:latin typeface="Arial Unicode MS" charset="0"/>
                          <a:ea typeface="Arial Unicode MS" charset="0"/>
                          <a:cs typeface="Arial Unicode MS" charset="0"/>
                        </a:rPr>
                        <a:t>Predominantly used</a:t>
                      </a:r>
                    </a:p>
                    <a:p>
                      <a:r>
                        <a:rPr lang="en-US" sz="1600">
                          <a:solidFill>
                            <a:schemeClr val="tx2">
                              <a:lumMod val="50000"/>
                            </a:schemeClr>
                          </a:solidFill>
                          <a:latin typeface="Arial Unicode MS" charset="0"/>
                          <a:ea typeface="Arial Unicode MS" charset="0"/>
                          <a:cs typeface="Arial Unicode MS" charset="0"/>
                        </a:rPr>
                        <a:t>for GPs and for outpatient specialist services</a:t>
                      </a: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tc rowSpan="4">
                  <a:txBody>
                    <a:bodyPr/>
                    <a:lstStyle/>
                    <a:p>
                      <a:endParaRPr lang="en-US" sz="1600">
                        <a:latin typeface="Arial Unicode MS" charset="0"/>
                        <a:ea typeface="Arial Unicode MS" charset="0"/>
                        <a:cs typeface="Arial Unicode MS" charset="0"/>
                      </a:endParaRP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extLst>
                  <a:ext uri="{0D108BD9-81ED-4DB2-BD59-A6C34878D82A}">
                    <a16:rowId xmlns="" xmlns:a16="http://schemas.microsoft.com/office/drawing/2014/main" val="10001"/>
                  </a:ext>
                </a:extLst>
              </a:tr>
              <a:tr h="942549">
                <a:tc>
                  <a:txBody>
                    <a:bodyPr/>
                    <a:lstStyle/>
                    <a:p>
                      <a:r>
                        <a:rPr lang="en-US" sz="1600">
                          <a:solidFill>
                            <a:schemeClr val="tx2">
                              <a:lumMod val="50000"/>
                            </a:schemeClr>
                          </a:solidFill>
                          <a:latin typeface="Arial Unicode MS" charset="0"/>
                          <a:ea typeface="Arial Unicode MS" charset="0"/>
                          <a:cs typeface="Arial Unicode MS" charset="0"/>
                        </a:rPr>
                        <a:t>Payment per case</a:t>
                      </a: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tc>
                  <a:txBody>
                    <a:bodyPr/>
                    <a:lstStyle/>
                    <a:p>
                      <a:r>
                        <a:rPr lang="en-US" sz="1600">
                          <a:solidFill>
                            <a:schemeClr val="tx2">
                              <a:lumMod val="50000"/>
                            </a:schemeClr>
                          </a:solidFill>
                          <a:latin typeface="Arial Unicode MS" charset="0"/>
                          <a:ea typeface="Arial Unicode MS" charset="0"/>
                          <a:cs typeface="Arial Unicode MS" charset="0"/>
                        </a:rPr>
                        <a:t>Activity based payment per patient, patient</a:t>
                      </a:r>
                      <a:r>
                        <a:rPr lang="en-US" sz="1600" baseline="0">
                          <a:solidFill>
                            <a:schemeClr val="tx2">
                              <a:lumMod val="50000"/>
                            </a:schemeClr>
                          </a:solidFill>
                          <a:latin typeface="Arial Unicode MS" charset="0"/>
                          <a:ea typeface="Arial Unicode MS" charset="0"/>
                          <a:cs typeface="Arial Unicode MS" charset="0"/>
                        </a:rPr>
                        <a:t> classified by similar clinical condition </a:t>
                      </a:r>
                      <a:r>
                        <a:rPr lang="en-US" sz="1600" baseline="0" smtClean="0">
                          <a:solidFill>
                            <a:schemeClr val="tx2">
                              <a:lumMod val="50000"/>
                            </a:schemeClr>
                          </a:solidFill>
                          <a:latin typeface="Arial Unicode MS" charset="0"/>
                          <a:ea typeface="Arial Unicode MS" charset="0"/>
                          <a:cs typeface="Arial Unicode MS" charset="0"/>
                        </a:rPr>
                        <a:t>and/or </a:t>
                      </a:r>
                      <a:r>
                        <a:rPr lang="en-US" sz="1600" smtClean="0">
                          <a:solidFill>
                            <a:schemeClr val="tx2">
                              <a:lumMod val="50000"/>
                            </a:schemeClr>
                          </a:solidFill>
                          <a:latin typeface="Arial Unicode MS" charset="0"/>
                          <a:ea typeface="Arial Unicode MS" charset="0"/>
                          <a:cs typeface="Arial Unicode MS" charset="0"/>
                        </a:rPr>
                        <a:t> </a:t>
                      </a:r>
                      <a:r>
                        <a:rPr lang="en-US" sz="1600">
                          <a:solidFill>
                            <a:schemeClr val="tx2">
                              <a:lumMod val="50000"/>
                            </a:schemeClr>
                          </a:solidFill>
                          <a:latin typeface="Arial Unicode MS" charset="0"/>
                          <a:ea typeface="Arial Unicode MS" charset="0"/>
                          <a:cs typeface="Arial Unicode MS" charset="0"/>
                        </a:rPr>
                        <a:t>activities</a:t>
                      </a: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tc>
                  <a:txBody>
                    <a:bodyPr/>
                    <a:lstStyle/>
                    <a:p>
                      <a:r>
                        <a:rPr lang="en-US" sz="1600">
                          <a:solidFill>
                            <a:schemeClr val="tx2">
                              <a:lumMod val="50000"/>
                            </a:schemeClr>
                          </a:solidFill>
                          <a:latin typeface="Arial Unicode MS" charset="0"/>
                          <a:ea typeface="Arial Unicode MS" charset="0"/>
                          <a:cs typeface="Arial Unicode MS" charset="0"/>
                        </a:rPr>
                        <a:t>Predominantly for hospital</a:t>
                      </a:r>
                      <a:r>
                        <a:rPr lang="en-US" sz="1600" baseline="0">
                          <a:solidFill>
                            <a:schemeClr val="tx2">
                              <a:lumMod val="50000"/>
                            </a:schemeClr>
                          </a:solidFill>
                          <a:latin typeface="Arial Unicode MS" charset="0"/>
                          <a:ea typeface="Arial Unicode MS" charset="0"/>
                          <a:cs typeface="Arial Unicode MS" charset="0"/>
                        </a:rPr>
                        <a:t> inpatient care</a:t>
                      </a:r>
                      <a:endParaRPr lang="en-US" sz="1600">
                        <a:solidFill>
                          <a:schemeClr val="tx2">
                            <a:lumMod val="50000"/>
                          </a:schemeClr>
                        </a:solidFill>
                        <a:latin typeface="Arial Unicode MS" charset="0"/>
                        <a:ea typeface="Arial Unicode MS" charset="0"/>
                        <a:cs typeface="Arial Unicode MS" charset="0"/>
                      </a:endParaRP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tc vMerge="1">
                  <a:txBody>
                    <a:bodyPr/>
                    <a:lstStyle/>
                    <a:p>
                      <a:endParaRPr lang="en-US" dirty="0"/>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extLst>
                  <a:ext uri="{0D108BD9-81ED-4DB2-BD59-A6C34878D82A}">
                    <a16:rowId xmlns="" xmlns:a16="http://schemas.microsoft.com/office/drawing/2014/main" val="10002"/>
                  </a:ext>
                </a:extLst>
              </a:tr>
              <a:tr h="725037">
                <a:tc>
                  <a:txBody>
                    <a:bodyPr/>
                    <a:lstStyle/>
                    <a:p>
                      <a:r>
                        <a:rPr lang="en-US" sz="1600">
                          <a:solidFill>
                            <a:schemeClr val="tx2">
                              <a:lumMod val="50000"/>
                            </a:schemeClr>
                          </a:solidFill>
                          <a:latin typeface="Arial Unicode MS" charset="0"/>
                          <a:ea typeface="Arial Unicode MS" charset="0"/>
                          <a:cs typeface="Arial Unicode MS" charset="0"/>
                        </a:rPr>
                        <a:t>Capitation</a:t>
                      </a: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tc>
                  <a:txBody>
                    <a:bodyPr/>
                    <a:lstStyle/>
                    <a:p>
                      <a:r>
                        <a:rPr lang="en-US" sz="1600">
                          <a:solidFill>
                            <a:schemeClr val="tx2">
                              <a:lumMod val="50000"/>
                            </a:schemeClr>
                          </a:solidFill>
                          <a:latin typeface="Arial Unicode MS" charset="0"/>
                          <a:ea typeface="Arial Unicode MS" charset="0"/>
                          <a:cs typeface="Arial Unicode MS" charset="0"/>
                        </a:rPr>
                        <a:t>Lump-sum payment per enrolled patient covering a range of services</a:t>
                      </a: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tc>
                  <a:txBody>
                    <a:bodyPr/>
                    <a:lstStyle/>
                    <a:p>
                      <a:r>
                        <a:rPr lang="en-US" sz="1600">
                          <a:solidFill>
                            <a:schemeClr val="tx2">
                              <a:lumMod val="50000"/>
                            </a:schemeClr>
                          </a:solidFill>
                          <a:latin typeface="Arial Unicode MS" charset="0"/>
                          <a:ea typeface="Arial Unicode MS" charset="0"/>
                          <a:cs typeface="Arial Unicode MS" charset="0"/>
                        </a:rPr>
                        <a:t>Predominantly used for</a:t>
                      </a:r>
                      <a:r>
                        <a:rPr lang="en-US" sz="1600" baseline="0">
                          <a:solidFill>
                            <a:schemeClr val="tx2">
                              <a:lumMod val="50000"/>
                            </a:schemeClr>
                          </a:solidFill>
                          <a:latin typeface="Arial Unicode MS" charset="0"/>
                          <a:ea typeface="Arial Unicode MS" charset="0"/>
                          <a:cs typeface="Arial Unicode MS" charset="0"/>
                        </a:rPr>
                        <a:t> GPs</a:t>
                      </a:r>
                      <a:endParaRPr lang="en-US" sz="1600">
                        <a:solidFill>
                          <a:schemeClr val="tx2">
                            <a:lumMod val="50000"/>
                          </a:schemeClr>
                        </a:solidFill>
                        <a:latin typeface="Arial Unicode MS" charset="0"/>
                        <a:ea typeface="Arial Unicode MS" charset="0"/>
                        <a:cs typeface="Arial Unicode MS" charset="0"/>
                      </a:endParaRP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tc vMerge="1">
                  <a:txBody>
                    <a:bodyPr/>
                    <a:lstStyle/>
                    <a:p>
                      <a:endParaRPr lang="en-US" dirty="0"/>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extLst>
                  <a:ext uri="{0D108BD9-81ED-4DB2-BD59-A6C34878D82A}">
                    <a16:rowId xmlns="" xmlns:a16="http://schemas.microsoft.com/office/drawing/2014/main" val="10003"/>
                  </a:ext>
                </a:extLst>
              </a:tr>
              <a:tr h="942549">
                <a:tc>
                  <a:txBody>
                    <a:bodyPr/>
                    <a:lstStyle/>
                    <a:p>
                      <a:r>
                        <a:rPr lang="en-US" sz="1600">
                          <a:solidFill>
                            <a:schemeClr val="tx2">
                              <a:lumMod val="50000"/>
                            </a:schemeClr>
                          </a:solidFill>
                          <a:latin typeface="Arial Unicode MS" charset="0"/>
                          <a:ea typeface="Arial Unicode MS" charset="0"/>
                          <a:cs typeface="Arial Unicode MS" charset="0"/>
                        </a:rPr>
                        <a:t>Global</a:t>
                      </a:r>
                      <a:r>
                        <a:rPr lang="en-US" sz="1600" baseline="0">
                          <a:solidFill>
                            <a:schemeClr val="tx2">
                              <a:lumMod val="50000"/>
                            </a:schemeClr>
                          </a:solidFill>
                          <a:latin typeface="Arial Unicode MS" charset="0"/>
                          <a:ea typeface="Arial Unicode MS" charset="0"/>
                          <a:cs typeface="Arial Unicode MS" charset="0"/>
                        </a:rPr>
                        <a:t> budget</a:t>
                      </a:r>
                      <a:endParaRPr lang="en-US" sz="1600">
                        <a:solidFill>
                          <a:schemeClr val="tx2">
                            <a:lumMod val="50000"/>
                          </a:schemeClr>
                        </a:solidFill>
                        <a:latin typeface="Arial Unicode MS" charset="0"/>
                        <a:ea typeface="Arial Unicode MS" charset="0"/>
                        <a:cs typeface="Arial Unicode MS" charset="0"/>
                      </a:endParaRP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tc>
                  <a:txBody>
                    <a:bodyPr/>
                    <a:lstStyle/>
                    <a:p>
                      <a:r>
                        <a:rPr lang="en-US" sz="1600">
                          <a:solidFill>
                            <a:schemeClr val="tx2">
                              <a:lumMod val="50000"/>
                            </a:schemeClr>
                          </a:solidFill>
                          <a:latin typeface="Arial Unicode MS" charset="0"/>
                          <a:ea typeface="Arial Unicode MS" charset="0"/>
                          <a:cs typeface="Arial Unicode MS" charset="0"/>
                        </a:rPr>
                        <a:t>Lump-sum payment covering a range of services independent of actual volume</a:t>
                      </a:r>
                      <a:r>
                        <a:rPr lang="en-US" sz="1600" baseline="0">
                          <a:solidFill>
                            <a:schemeClr val="tx2">
                              <a:lumMod val="50000"/>
                            </a:schemeClr>
                          </a:solidFill>
                          <a:latin typeface="Arial Unicode MS" charset="0"/>
                          <a:ea typeface="Arial Unicode MS" charset="0"/>
                          <a:cs typeface="Arial Unicode MS" charset="0"/>
                        </a:rPr>
                        <a:t> of care</a:t>
                      </a:r>
                      <a:endParaRPr lang="en-US" sz="1600">
                        <a:solidFill>
                          <a:schemeClr val="tx2">
                            <a:lumMod val="50000"/>
                          </a:schemeClr>
                        </a:solidFill>
                        <a:latin typeface="Arial Unicode MS" charset="0"/>
                        <a:ea typeface="Arial Unicode MS" charset="0"/>
                        <a:cs typeface="Arial Unicode MS" charset="0"/>
                      </a:endParaRP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tc>
                  <a:txBody>
                    <a:bodyPr/>
                    <a:lstStyle/>
                    <a:p>
                      <a:r>
                        <a:rPr lang="en-US" sz="1600">
                          <a:solidFill>
                            <a:schemeClr val="tx2">
                              <a:lumMod val="50000"/>
                            </a:schemeClr>
                          </a:solidFill>
                          <a:latin typeface="Arial Unicode MS" charset="0"/>
                          <a:ea typeface="Arial Unicode MS" charset="0"/>
                          <a:cs typeface="Arial Unicode MS" charset="0"/>
                        </a:rPr>
                        <a:t>Payment for public hospitals in a number of countries</a:t>
                      </a: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tc vMerge="1">
                  <a:txBody>
                    <a:bodyPr/>
                    <a:lstStyle/>
                    <a:p>
                      <a:endParaRPr lang="en-US" dirty="0"/>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extLst>
                  <a:ext uri="{0D108BD9-81ED-4DB2-BD59-A6C34878D82A}">
                    <a16:rowId xmlns="" xmlns:a16="http://schemas.microsoft.com/office/drawing/2014/main" val="10004"/>
                  </a:ext>
                </a:extLst>
              </a:tr>
            </a:tbl>
          </a:graphicData>
        </a:graphic>
      </p:graphicFrame>
      <p:cxnSp>
        <p:nvCxnSpPr>
          <p:cNvPr id="12" name="Straight Arrow Connector 11"/>
          <p:cNvCxnSpPr/>
          <p:nvPr/>
        </p:nvCxnSpPr>
        <p:spPr>
          <a:xfrm>
            <a:off x="7758593" y="3032382"/>
            <a:ext cx="13807" cy="2615680"/>
          </a:xfrm>
          <a:prstGeom prst="straightConnector1">
            <a:avLst/>
          </a:prstGeom>
          <a:ln w="825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237099" y="2655058"/>
            <a:ext cx="1643062" cy="307777"/>
          </a:xfrm>
          <a:prstGeom prst="rect">
            <a:avLst/>
          </a:prstGeom>
          <a:noFill/>
        </p:spPr>
        <p:txBody>
          <a:bodyPr wrap="square" rtlCol="0">
            <a:spAutoFit/>
          </a:bodyPr>
          <a:lstStyle/>
          <a:p>
            <a:r>
              <a:rPr lang="en-US" sz="1400" err="1">
                <a:solidFill>
                  <a:schemeClr val="tx2">
                    <a:lumMod val="50000"/>
                  </a:schemeClr>
                </a:solidFill>
              </a:rPr>
              <a:t>Unbundeled</a:t>
            </a:r>
            <a:endParaRPr lang="en-US" sz="1400">
              <a:solidFill>
                <a:schemeClr val="tx2">
                  <a:lumMod val="50000"/>
                </a:schemeClr>
              </a:solidFill>
            </a:endParaRPr>
          </a:p>
        </p:txBody>
      </p:sp>
      <p:sp>
        <p:nvSpPr>
          <p:cNvPr id="17" name="TextBox 16"/>
          <p:cNvSpPr txBox="1"/>
          <p:nvPr/>
        </p:nvSpPr>
        <p:spPr>
          <a:xfrm>
            <a:off x="7415212" y="5717609"/>
            <a:ext cx="971550" cy="307777"/>
          </a:xfrm>
          <a:prstGeom prst="rect">
            <a:avLst/>
          </a:prstGeom>
          <a:noFill/>
        </p:spPr>
        <p:txBody>
          <a:bodyPr wrap="square" rtlCol="0">
            <a:spAutoFit/>
          </a:bodyPr>
          <a:lstStyle/>
          <a:p>
            <a:r>
              <a:rPr lang="en-US" sz="1400">
                <a:solidFill>
                  <a:schemeClr val="tx2">
                    <a:lumMod val="50000"/>
                  </a:schemeClr>
                </a:solidFill>
              </a:rPr>
              <a:t>Bundeled</a:t>
            </a:r>
          </a:p>
        </p:txBody>
      </p:sp>
      <p:sp>
        <p:nvSpPr>
          <p:cNvPr id="8" name="TextBox 7"/>
          <p:cNvSpPr txBox="1"/>
          <p:nvPr/>
        </p:nvSpPr>
        <p:spPr>
          <a:xfrm>
            <a:off x="644174" y="215652"/>
            <a:ext cx="7648290" cy="1200329"/>
          </a:xfrm>
          <a:prstGeom prst="rect">
            <a:avLst/>
          </a:prstGeom>
          <a:noFill/>
        </p:spPr>
        <p:txBody>
          <a:bodyPr wrap="square" rtlCol="0">
            <a:spAutoFit/>
          </a:bodyPr>
          <a:lstStyle/>
          <a:p>
            <a:r>
              <a:rPr lang="en-US" sz="3600" b="1" dirty="0">
                <a:solidFill>
                  <a:schemeClr val="bg2">
                    <a:lumMod val="25000"/>
                  </a:schemeClr>
                </a:solidFill>
                <a:ea typeface="Arial Unicode MS" charset="0"/>
                <a:cs typeface="Arial Unicode MS" charset="0"/>
              </a:rPr>
              <a:t>Most common payment methods  to cover base cost (full payment)</a:t>
            </a:r>
          </a:p>
        </p:txBody>
      </p:sp>
      <p:sp>
        <p:nvSpPr>
          <p:cNvPr id="11" name="Rectangle 10"/>
          <p:cNvSpPr/>
          <p:nvPr/>
        </p:nvSpPr>
        <p:spPr>
          <a:xfrm>
            <a:off x="0" y="6479606"/>
            <a:ext cx="8880161" cy="307777"/>
          </a:xfrm>
          <a:prstGeom prst="rect">
            <a:avLst/>
          </a:prstGeom>
        </p:spPr>
        <p:txBody>
          <a:bodyPr wrap="square">
            <a:spAutoFit/>
          </a:bodyPr>
          <a:lstStyle/>
          <a:p>
            <a:r>
              <a:rPr lang="en-US" sz="1400" i="1" dirty="0">
                <a:solidFill>
                  <a:schemeClr val="bg1">
                    <a:lumMod val="85000"/>
                  </a:schemeClr>
                </a:solidFill>
                <a:latin typeface="Arial Unicode MS" charset="0"/>
                <a:ea typeface="Arial Unicode MS" charset="0"/>
                <a:cs typeface="Arial Unicode MS" charset="0"/>
              </a:rPr>
              <a:t>Source: Adapted from https://</a:t>
            </a:r>
            <a:r>
              <a:rPr lang="en-US" sz="1400" i="1" dirty="0" err="1">
                <a:solidFill>
                  <a:schemeClr val="bg1">
                    <a:lumMod val="85000"/>
                  </a:schemeClr>
                </a:solidFill>
                <a:latin typeface="Arial Unicode MS" charset="0"/>
                <a:ea typeface="Arial Unicode MS" charset="0"/>
                <a:cs typeface="Arial Unicode MS" charset="0"/>
              </a:rPr>
              <a:t>www.oecd.org</a:t>
            </a:r>
            <a:r>
              <a:rPr lang="en-US" sz="1400" i="1" dirty="0">
                <a:solidFill>
                  <a:schemeClr val="bg1">
                    <a:lumMod val="85000"/>
                  </a:schemeClr>
                </a:solidFill>
                <a:latin typeface="Arial Unicode MS" charset="0"/>
                <a:ea typeface="Arial Unicode MS" charset="0"/>
                <a:cs typeface="Arial Unicode MS" charset="0"/>
              </a:rPr>
              <a:t>/</a:t>
            </a:r>
            <a:r>
              <a:rPr lang="en-US" sz="1400" i="1" dirty="0" err="1">
                <a:solidFill>
                  <a:schemeClr val="bg1">
                    <a:lumMod val="85000"/>
                  </a:schemeClr>
                </a:solidFill>
                <a:latin typeface="Arial Unicode MS" charset="0"/>
                <a:ea typeface="Arial Unicode MS" charset="0"/>
                <a:cs typeface="Arial Unicode MS" charset="0"/>
              </a:rPr>
              <a:t>els</a:t>
            </a:r>
            <a:r>
              <a:rPr lang="en-US" sz="1400" i="1" dirty="0">
                <a:solidFill>
                  <a:schemeClr val="bg1">
                    <a:lumMod val="85000"/>
                  </a:schemeClr>
                </a:solidFill>
                <a:latin typeface="Arial Unicode MS" charset="0"/>
                <a:ea typeface="Arial Unicode MS" charset="0"/>
                <a:cs typeface="Arial Unicode MS" charset="0"/>
              </a:rPr>
              <a:t>/health-systems/Better-ways-to-pay-for-health-care-</a:t>
            </a:r>
            <a:r>
              <a:rPr lang="en-US" sz="1400" i="1" dirty="0" err="1">
                <a:solidFill>
                  <a:schemeClr val="bg1">
                    <a:lumMod val="85000"/>
                  </a:schemeClr>
                </a:solidFill>
                <a:latin typeface="Arial Unicode MS" charset="0"/>
                <a:ea typeface="Arial Unicode MS" charset="0"/>
                <a:cs typeface="Arial Unicode MS" charset="0"/>
              </a:rPr>
              <a:t>FOCUS.pdf</a:t>
            </a:r>
            <a:endParaRPr lang="en-US" sz="1400" i="1" dirty="0">
              <a:solidFill>
                <a:schemeClr val="bg1">
                  <a:lumMod val="85000"/>
                </a:schemeClr>
              </a:solidFill>
              <a:latin typeface="Arial Unicode MS" charset="0"/>
              <a:ea typeface="Arial Unicode MS" charset="0"/>
              <a:cs typeface="Arial Unicode MS" charset="0"/>
            </a:endParaRPr>
          </a:p>
        </p:txBody>
      </p:sp>
    </p:spTree>
    <p:extLst>
      <p:ext uri="{BB962C8B-B14F-4D97-AF65-F5344CB8AC3E}">
        <p14:creationId xmlns:p14="http://schemas.microsoft.com/office/powerpoint/2010/main" val="628876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118" y="0"/>
            <a:ext cx="7543800" cy="1450757"/>
          </a:xfrm>
        </p:spPr>
        <p:txBody>
          <a:bodyPr/>
          <a:lstStyle/>
          <a:p>
            <a:r>
              <a:rPr lang="en-US" b="1">
                <a:latin typeface="+mn-lt"/>
              </a:rPr>
              <a:t>Case based </a:t>
            </a:r>
            <a:r>
              <a:rPr lang="en-US" b="1" smtClean="0">
                <a:latin typeface="+mn-lt"/>
              </a:rPr>
              <a:t>payment: How it works  </a:t>
            </a:r>
            <a:endParaRPr lang="en-US" b="1">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5947379"/>
              </p:ext>
            </p:extLst>
          </p:nvPr>
        </p:nvGraphicFramePr>
        <p:xfrm>
          <a:off x="445077" y="1656484"/>
          <a:ext cx="8358188" cy="4400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5645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p:txBody>
          <a:bodyPr/>
          <a:lstStyle/>
          <a:p>
            <a:r>
              <a:rPr lang="en-US" b="1">
                <a:latin typeface="+mn-lt"/>
              </a:rPr>
              <a:t>Case based </a:t>
            </a:r>
            <a:r>
              <a:rPr lang="en-US" b="1" smtClean="0">
                <a:latin typeface="+mn-lt"/>
              </a:rPr>
              <a:t>payment: Provider incentives</a:t>
            </a:r>
            <a:endParaRPr lang="en-US" b="1">
              <a:latin typeface="+mn-lt"/>
            </a:endParaRPr>
          </a:p>
        </p:txBody>
      </p:sp>
      <p:graphicFrame>
        <p:nvGraphicFramePr>
          <p:cNvPr id="8" name="Content Placeholder 3"/>
          <p:cNvGraphicFramePr>
            <a:graphicFrameLocks/>
          </p:cNvGraphicFramePr>
          <p:nvPr>
            <p:extLst>
              <p:ext uri="{D42A27DB-BD31-4B8C-83A1-F6EECF244321}">
                <p14:modId xmlns:p14="http://schemas.microsoft.com/office/powerpoint/2010/main" val="1437907667"/>
              </p:ext>
            </p:extLst>
          </p:nvPr>
        </p:nvGraphicFramePr>
        <p:xfrm>
          <a:off x="445077" y="1656484"/>
          <a:ext cx="8358188" cy="440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733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mn-lt"/>
              </a:rPr>
              <a:t>Case based </a:t>
            </a:r>
            <a:r>
              <a:rPr lang="en-US" b="1" smtClean="0">
                <a:latin typeface="+mn-lt"/>
              </a:rPr>
              <a:t>payment</a:t>
            </a:r>
            <a:r>
              <a:rPr lang="et-EE" b="1" smtClean="0">
                <a:latin typeface="+mn-lt"/>
              </a:rPr>
              <a:t>: </a:t>
            </a:r>
            <a:r>
              <a:rPr lang="en-US" b="1" smtClean="0">
                <a:latin typeface="+mn-lt"/>
              </a:rPr>
              <a:t>When to use </a:t>
            </a:r>
            <a:endParaRPr lang="en-US" b="1">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1383133"/>
              </p:ext>
            </p:extLst>
          </p:nvPr>
        </p:nvGraphicFramePr>
        <p:xfrm>
          <a:off x="785812" y="1513111"/>
          <a:ext cx="8058150" cy="4716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4194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72382758"/>
              </p:ext>
            </p:extLst>
          </p:nvPr>
        </p:nvGraphicFramePr>
        <p:xfrm>
          <a:off x="757238" y="1671637"/>
          <a:ext cx="8058150" cy="4314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800100" y="-33120"/>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bg2">
                    <a:lumMod val="25000"/>
                  </a:schemeClr>
                </a:solidFill>
                <a:latin typeface="+mj-lt"/>
                <a:ea typeface="+mj-ea"/>
                <a:cs typeface="+mj-cs"/>
              </a:defRPr>
            </a:lvl1pPr>
          </a:lstStyle>
          <a:p>
            <a:r>
              <a:rPr lang="en-US" b="1" smtClean="0">
                <a:latin typeface="+mn-lt"/>
              </a:rPr>
              <a:t>Case based payment</a:t>
            </a:r>
            <a:r>
              <a:rPr lang="et-EE" b="1" smtClean="0">
                <a:latin typeface="+mn-lt"/>
              </a:rPr>
              <a:t>: </a:t>
            </a:r>
            <a:r>
              <a:rPr lang="en-US" b="1" smtClean="0">
                <a:latin typeface="+mn-lt"/>
              </a:rPr>
              <a:t>Risks</a:t>
            </a:r>
            <a:endParaRPr lang="en-US" b="1">
              <a:latin typeface="+mn-lt"/>
            </a:endParaRPr>
          </a:p>
        </p:txBody>
      </p:sp>
    </p:spTree>
    <p:extLst>
      <p:ext uri="{BB962C8B-B14F-4D97-AF65-F5344CB8AC3E}">
        <p14:creationId xmlns:p14="http://schemas.microsoft.com/office/powerpoint/2010/main" val="348024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368" y="176653"/>
            <a:ext cx="7543800" cy="1450757"/>
          </a:xfrm>
        </p:spPr>
        <p:txBody>
          <a:bodyPr/>
          <a:lstStyle/>
          <a:p>
            <a:r>
              <a:rPr lang="en-US" b="1" smtClean="0">
                <a:latin typeface="+mn-lt"/>
              </a:rPr>
              <a:t>Usual expectations to DRG system</a:t>
            </a:r>
            <a:endParaRPr lang="en-US" b="1">
              <a:latin typeface="+mn-lt"/>
            </a:endParaRPr>
          </a:p>
        </p:txBody>
      </p:sp>
      <p:sp>
        <p:nvSpPr>
          <p:cNvPr id="3" name="Content Placeholder 2"/>
          <p:cNvSpPr>
            <a:spLocks noGrp="1"/>
          </p:cNvSpPr>
          <p:nvPr>
            <p:ph idx="1"/>
          </p:nvPr>
        </p:nvSpPr>
        <p:spPr>
          <a:xfrm>
            <a:off x="355367" y="1771651"/>
            <a:ext cx="8488595" cy="4488872"/>
          </a:xfrm>
        </p:spPr>
        <p:txBody>
          <a:bodyPr>
            <a:normAutofit fontScale="92500"/>
          </a:bodyPr>
          <a:lstStyle/>
          <a:p>
            <a:pPr>
              <a:buClr>
                <a:srgbClr val="FF0000"/>
              </a:buClr>
              <a:buFont typeface="Wingdings" charset="2"/>
              <a:buChar char="§"/>
            </a:pPr>
            <a:r>
              <a:rPr lang="en-US" sz="2400" smtClean="0"/>
              <a:t> </a:t>
            </a:r>
            <a:r>
              <a:rPr lang="en-US" sz="2600" u="sng" smtClean="0"/>
              <a:t>Increase efficiency </a:t>
            </a:r>
            <a:r>
              <a:rPr lang="en-US" sz="2600"/>
              <a:t>in the provision of hospital </a:t>
            </a:r>
            <a:r>
              <a:rPr lang="en-US" sz="2600" smtClean="0"/>
              <a:t>services</a:t>
            </a:r>
          </a:p>
          <a:p>
            <a:pPr>
              <a:buClr>
                <a:srgbClr val="FF0000"/>
              </a:buClr>
              <a:buFont typeface="Wingdings" charset="2"/>
              <a:buChar char="§"/>
            </a:pPr>
            <a:r>
              <a:rPr lang="en-US" sz="2600" smtClean="0"/>
              <a:t> Achieve </a:t>
            </a:r>
            <a:r>
              <a:rPr lang="en-US" sz="2600" u="sng" smtClean="0"/>
              <a:t>better </a:t>
            </a:r>
            <a:r>
              <a:rPr lang="en-US" sz="2600" u="sng"/>
              <a:t>planning and resource </a:t>
            </a:r>
            <a:r>
              <a:rPr lang="en-US" sz="2600"/>
              <a:t>allocation in order to meet population demands for improved access to hospital </a:t>
            </a:r>
            <a:r>
              <a:rPr lang="en-US" sz="2600" smtClean="0"/>
              <a:t>care</a:t>
            </a:r>
          </a:p>
          <a:p>
            <a:pPr>
              <a:buClr>
                <a:srgbClr val="FF0000"/>
              </a:buClr>
              <a:buFont typeface="Wingdings" charset="2"/>
              <a:buChar char="§"/>
            </a:pPr>
            <a:r>
              <a:rPr lang="en-US" sz="2600" smtClean="0"/>
              <a:t> Provide </a:t>
            </a:r>
            <a:r>
              <a:rPr lang="en-US" sz="2600"/>
              <a:t>incentives for </a:t>
            </a:r>
            <a:r>
              <a:rPr lang="en-US" sz="2600" u="sng"/>
              <a:t>more </a:t>
            </a:r>
            <a:r>
              <a:rPr lang="en-US" sz="2600" u="sng" smtClean="0"/>
              <a:t>efficient </a:t>
            </a:r>
            <a:r>
              <a:rPr lang="en-US" sz="2600" u="sng"/>
              <a:t>service </a:t>
            </a:r>
            <a:r>
              <a:rPr lang="en-US" sz="2600" u="sng" smtClean="0"/>
              <a:t>delivery</a:t>
            </a:r>
          </a:p>
          <a:p>
            <a:pPr>
              <a:buClr>
                <a:srgbClr val="FF0000"/>
              </a:buClr>
              <a:buFont typeface="Wingdings" charset="2"/>
              <a:buChar char="§"/>
            </a:pPr>
            <a:r>
              <a:rPr lang="en-US" sz="2600"/>
              <a:t> </a:t>
            </a:r>
            <a:r>
              <a:rPr lang="en-US" sz="2600" u="sng" smtClean="0"/>
              <a:t>Improve</a:t>
            </a:r>
            <a:r>
              <a:rPr lang="en-US" sz="2600" smtClean="0"/>
              <a:t> </a:t>
            </a:r>
            <a:r>
              <a:rPr lang="en-US" sz="2600"/>
              <a:t>health service </a:t>
            </a:r>
            <a:r>
              <a:rPr lang="en-US" sz="2600" u="sng" smtClean="0"/>
              <a:t>outcomes</a:t>
            </a:r>
          </a:p>
          <a:p>
            <a:pPr>
              <a:buClr>
                <a:srgbClr val="FF0000"/>
              </a:buClr>
              <a:buFont typeface="Wingdings" charset="2"/>
              <a:buChar char="§"/>
            </a:pPr>
            <a:r>
              <a:rPr lang="en-US" sz="2600"/>
              <a:t> </a:t>
            </a:r>
            <a:r>
              <a:rPr lang="en-US" sz="2600" smtClean="0"/>
              <a:t>Achieve </a:t>
            </a:r>
            <a:r>
              <a:rPr lang="en-US" sz="2600" u="sng"/>
              <a:t>greater equity in </a:t>
            </a:r>
            <a:r>
              <a:rPr lang="en-US" sz="2600" u="sng" smtClean="0"/>
              <a:t>financing</a:t>
            </a:r>
            <a:r>
              <a:rPr lang="en-US" sz="2600"/>
              <a:t>, in the sense that every provider receives the same payment for equal services </a:t>
            </a:r>
            <a:r>
              <a:rPr lang="en-US" sz="2600" smtClean="0"/>
              <a:t>delivered</a:t>
            </a:r>
            <a:endParaRPr lang="en-US" sz="2600"/>
          </a:p>
          <a:p>
            <a:pPr marL="0" indent="0">
              <a:buNone/>
            </a:pPr>
            <a:endParaRPr lang="en-US" smtClean="0"/>
          </a:p>
          <a:p>
            <a:pPr marL="0" indent="0">
              <a:buNone/>
            </a:pPr>
            <a:r>
              <a:rPr lang="en-US" sz="2600" b="1" smtClean="0"/>
              <a:t>NB! </a:t>
            </a:r>
            <a:r>
              <a:rPr lang="en-US" sz="2600" smtClean="0"/>
              <a:t>Expectations depend on what payment method was in place before DRG: fee-for-service or line-item budget or global budget</a:t>
            </a:r>
            <a:endParaRPr lang="en-US" sz="2600"/>
          </a:p>
          <a:p>
            <a:pPr marL="0" indent="0">
              <a:buNone/>
            </a:pPr>
            <a:endParaRPr lang="en-US"/>
          </a:p>
        </p:txBody>
      </p:sp>
    </p:spTree>
    <p:extLst>
      <p:ext uri="{BB962C8B-B14F-4D97-AF65-F5344CB8AC3E}">
        <p14:creationId xmlns:p14="http://schemas.microsoft.com/office/powerpoint/2010/main" val="2001117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1"/>
          <p:cNvSpPr txBox="1">
            <a:spLocks/>
          </p:cNvSpPr>
          <p:nvPr/>
        </p:nvSpPr>
        <p:spPr>
          <a:xfrm>
            <a:off x="561143" y="383241"/>
            <a:ext cx="8040688" cy="442913"/>
          </a:xfrm>
          <a:prstGeom prst="rect">
            <a:avLst/>
          </a:prstGeom>
        </p:spPr>
        <p:txBody>
          <a:bodyPr/>
          <a:lstStyle/>
          <a:p>
            <a:pPr eaLnBrk="0" hangingPunct="0">
              <a:defRPr/>
            </a:pPr>
            <a:r>
              <a:rPr lang="en-GB" sz="4400" b="1">
                <a:solidFill>
                  <a:schemeClr val="bg2">
                    <a:lumMod val="25000"/>
                  </a:schemeClr>
                </a:solidFill>
                <a:ea typeface="Arial Unicode MS" charset="0"/>
                <a:cs typeface="Arial Unicode MS" charset="0"/>
              </a:rPr>
              <a:t>Building blocks of DRG systems</a:t>
            </a:r>
            <a:endParaRPr lang="de-DE" sz="4400" b="1">
              <a:solidFill>
                <a:schemeClr val="bg2">
                  <a:lumMod val="25000"/>
                </a:schemeClr>
              </a:solidFill>
              <a:ea typeface="Arial Unicode MS" charset="0"/>
              <a:cs typeface="Arial Unicode MS" charset="0"/>
            </a:endParaRPr>
          </a:p>
        </p:txBody>
      </p:sp>
      <p:grpSp>
        <p:nvGrpSpPr>
          <p:cNvPr id="3" name="Group 2"/>
          <p:cNvGrpSpPr/>
          <p:nvPr/>
        </p:nvGrpSpPr>
        <p:grpSpPr>
          <a:xfrm>
            <a:off x="525880" y="1903746"/>
            <a:ext cx="8475245" cy="4039854"/>
            <a:chOff x="1516063" y="1524000"/>
            <a:chExt cx="7246937" cy="3505200"/>
          </a:xfrm>
        </p:grpSpPr>
        <p:sp>
          <p:nvSpPr>
            <p:cNvPr id="5" name="Abgerundetes Rechteck 4"/>
            <p:cNvSpPr/>
            <p:nvPr/>
          </p:nvSpPr>
          <p:spPr bwMode="auto">
            <a:xfrm>
              <a:off x="1516063" y="3352800"/>
              <a:ext cx="1670050" cy="1295400"/>
            </a:xfrm>
            <a:prstGeom prst="roundRect">
              <a:avLst>
                <a:gd name="adj" fmla="val 10000"/>
              </a:avLst>
            </a:prstGeom>
            <a:solidFill>
              <a:schemeClr val="bg2">
                <a:lumMod val="50000"/>
              </a:schemeClr>
            </a:solidFill>
            <a:ln>
              <a:solidFill>
                <a:srgbClr val="00B0F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1400" b="1">
                  <a:latin typeface="Arial Unicode MS" charset="0"/>
                  <a:ea typeface="Arial Unicode MS" charset="0"/>
                  <a:cs typeface="Arial Unicode MS" charset="0"/>
                </a:rPr>
                <a:t>Patient </a:t>
              </a:r>
            </a:p>
            <a:p>
              <a:pPr fontAlgn="auto">
                <a:spcBef>
                  <a:spcPts val="0"/>
                </a:spcBef>
                <a:spcAft>
                  <a:spcPts val="0"/>
                </a:spcAft>
                <a:defRPr/>
              </a:pPr>
              <a:r>
                <a:rPr lang="en-GB" sz="1400" b="1">
                  <a:latin typeface="Arial Unicode MS" charset="0"/>
                  <a:ea typeface="Arial Unicode MS" charset="0"/>
                  <a:cs typeface="Arial Unicode MS" charset="0"/>
                </a:rPr>
                <a:t>classification </a:t>
              </a:r>
            </a:p>
            <a:p>
              <a:pPr fontAlgn="auto">
                <a:spcBef>
                  <a:spcPts val="0"/>
                </a:spcBef>
                <a:spcAft>
                  <a:spcPts val="0"/>
                </a:spcAft>
                <a:defRPr/>
              </a:pPr>
              <a:r>
                <a:rPr lang="en-GB" sz="1400" b="1">
                  <a:latin typeface="Arial Unicode MS" charset="0"/>
                  <a:ea typeface="Arial Unicode MS" charset="0"/>
                  <a:cs typeface="Arial Unicode MS" charset="0"/>
                </a:rPr>
                <a:t>system</a:t>
              </a:r>
            </a:p>
          </p:txBody>
        </p:sp>
        <p:sp>
          <p:nvSpPr>
            <p:cNvPr id="6" name="Abgerundetes Rechteck 5"/>
            <p:cNvSpPr/>
            <p:nvPr/>
          </p:nvSpPr>
          <p:spPr bwMode="auto">
            <a:xfrm>
              <a:off x="2049463" y="1524000"/>
              <a:ext cx="1746250" cy="863600"/>
            </a:xfrm>
            <a:prstGeom prst="roundRect">
              <a:avLst>
                <a:gd name="adj" fmla="val 10000"/>
              </a:avLst>
            </a:prstGeom>
            <a:solidFill>
              <a:schemeClr val="bg2">
                <a:lumMod val="50000"/>
              </a:schemeClr>
            </a:solidFill>
            <a:ln>
              <a:solidFill>
                <a:srgbClr val="00B0F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1400" b="1">
                  <a:latin typeface="Arial Unicode MS" charset="0"/>
                  <a:ea typeface="Arial Unicode MS" charset="0"/>
                  <a:cs typeface="Arial Unicode MS" charset="0"/>
                </a:rPr>
                <a:t>Data collection</a:t>
              </a:r>
            </a:p>
          </p:txBody>
        </p:sp>
        <p:sp>
          <p:nvSpPr>
            <p:cNvPr id="7" name="Abgerundetes Rechteck 6"/>
            <p:cNvSpPr/>
            <p:nvPr/>
          </p:nvSpPr>
          <p:spPr bwMode="auto">
            <a:xfrm>
              <a:off x="4800600" y="2552700"/>
              <a:ext cx="1574800" cy="1295400"/>
            </a:xfrm>
            <a:prstGeom prst="roundRect">
              <a:avLst>
                <a:gd name="adj" fmla="val 10000"/>
              </a:avLst>
            </a:prstGeom>
            <a:solidFill>
              <a:schemeClr val="bg2">
                <a:lumMod val="50000"/>
              </a:schemeClr>
            </a:solidFill>
            <a:ln>
              <a:solidFill>
                <a:srgbClr val="00B0F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1400" b="1">
                  <a:latin typeface="Arial Unicode MS" charset="0"/>
                  <a:ea typeface="Arial Unicode MS" charset="0"/>
                  <a:cs typeface="Arial Unicode MS" charset="0"/>
                </a:rPr>
                <a:t>Price setting</a:t>
              </a:r>
            </a:p>
          </p:txBody>
        </p:sp>
        <p:sp>
          <p:nvSpPr>
            <p:cNvPr id="8" name="Abgerundetes Rechteck 7"/>
            <p:cNvSpPr/>
            <p:nvPr/>
          </p:nvSpPr>
          <p:spPr bwMode="auto">
            <a:xfrm>
              <a:off x="6940550" y="2811463"/>
              <a:ext cx="1670050" cy="863600"/>
            </a:xfrm>
            <a:prstGeom prst="roundRect">
              <a:avLst>
                <a:gd name="adj" fmla="val 10000"/>
              </a:avLst>
            </a:prstGeom>
            <a:solidFill>
              <a:schemeClr val="bg2">
                <a:lumMod val="50000"/>
              </a:schemeClr>
            </a:solidFill>
            <a:ln>
              <a:solidFill>
                <a:srgbClr val="00B0F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1400" b="1">
                  <a:latin typeface="Arial Unicode MS" charset="0"/>
                  <a:ea typeface="Arial Unicode MS" charset="0"/>
                  <a:cs typeface="Arial Unicode MS" charset="0"/>
                </a:rPr>
                <a:t>Actual reimbursement </a:t>
              </a:r>
            </a:p>
          </p:txBody>
        </p:sp>
        <p:sp>
          <p:nvSpPr>
            <p:cNvPr id="10" name="Pfeil nach rechts 9"/>
            <p:cNvSpPr/>
            <p:nvPr/>
          </p:nvSpPr>
          <p:spPr bwMode="auto">
            <a:xfrm>
              <a:off x="4191000" y="2568575"/>
              <a:ext cx="609600" cy="430213"/>
            </a:xfrm>
            <a:prstGeom prst="rightArrow">
              <a:avLst/>
            </a:prstGeom>
            <a:solidFill>
              <a:srgbClr val="FFFC9E"/>
            </a:solidFill>
            <a:ln>
              <a:solidFill>
                <a:srgbClr val="00B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Arial Unicode MS" charset="0"/>
                <a:ea typeface="Arial Unicode MS" charset="0"/>
                <a:cs typeface="Arial Unicode MS" charset="0"/>
              </a:endParaRPr>
            </a:p>
          </p:txBody>
        </p:sp>
        <p:sp>
          <p:nvSpPr>
            <p:cNvPr id="11" name="Pfeil nach rechts 10"/>
            <p:cNvSpPr/>
            <p:nvPr/>
          </p:nvSpPr>
          <p:spPr bwMode="auto">
            <a:xfrm>
              <a:off x="6443663" y="2981325"/>
              <a:ext cx="482600" cy="430213"/>
            </a:xfrm>
            <a:prstGeom prst="rightArrow">
              <a:avLst/>
            </a:prstGeom>
            <a:solidFill>
              <a:srgbClr val="FFFC9E"/>
            </a:solidFill>
            <a:ln>
              <a:solidFill>
                <a:srgbClr val="00B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Arial Unicode MS" charset="0"/>
                <a:ea typeface="Arial Unicode MS" charset="0"/>
                <a:cs typeface="Arial Unicode MS" charset="0"/>
              </a:endParaRPr>
            </a:p>
          </p:txBody>
        </p:sp>
        <p:sp>
          <p:nvSpPr>
            <p:cNvPr id="12" name="Abgerundetes Rechteck 11"/>
            <p:cNvSpPr/>
            <p:nvPr/>
          </p:nvSpPr>
          <p:spPr bwMode="auto">
            <a:xfrm>
              <a:off x="1931987" y="4191000"/>
              <a:ext cx="1751012" cy="838200"/>
            </a:xfrm>
            <a:prstGeom prst="roundRect">
              <a:avLst>
                <a:gd name="adj" fmla="val 10000"/>
              </a:avLst>
            </a:prstGeom>
            <a:ln>
              <a:solidFill>
                <a:srgbClr val="00BA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Diagnoses</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Procedures</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Severity</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Frequency of revisions</a:t>
              </a:r>
            </a:p>
            <a:p>
              <a:pPr fontAlgn="auto">
                <a:spcBef>
                  <a:spcPts val="0"/>
                </a:spcBef>
                <a:spcAft>
                  <a:spcPts val="0"/>
                </a:spcAft>
                <a:defRPr/>
              </a:pPr>
              <a:endParaRPr lang="en-GB">
                <a:latin typeface="Arial Unicode MS" charset="0"/>
                <a:ea typeface="Arial Unicode MS" charset="0"/>
                <a:cs typeface="Arial Unicode MS" charset="0"/>
              </a:endParaRPr>
            </a:p>
          </p:txBody>
        </p:sp>
        <p:sp>
          <p:nvSpPr>
            <p:cNvPr id="13" name="Abgerundetes Rechteck 12"/>
            <p:cNvSpPr/>
            <p:nvPr/>
          </p:nvSpPr>
          <p:spPr bwMode="auto">
            <a:xfrm>
              <a:off x="2659063" y="1981200"/>
              <a:ext cx="1455737" cy="990600"/>
            </a:xfrm>
            <a:prstGeom prst="roundRect">
              <a:avLst>
                <a:gd name="adj" fmla="val 10000"/>
              </a:avLst>
            </a:prstGeom>
            <a:ln>
              <a:solidFill>
                <a:srgbClr val="00BA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Demographic data</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Clinical data</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Cost data</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Sample size, regularity</a:t>
              </a:r>
            </a:p>
          </p:txBody>
        </p:sp>
        <p:sp>
          <p:nvSpPr>
            <p:cNvPr id="14" name="Abgerundetes Rechteck 13"/>
            <p:cNvSpPr/>
            <p:nvPr/>
          </p:nvSpPr>
          <p:spPr bwMode="auto">
            <a:xfrm>
              <a:off x="5108575" y="3489325"/>
              <a:ext cx="1417638" cy="854075"/>
            </a:xfrm>
            <a:prstGeom prst="roundRect">
              <a:avLst>
                <a:gd name="adj" fmla="val 10000"/>
              </a:avLst>
            </a:prstGeom>
            <a:ln>
              <a:solidFill>
                <a:srgbClr val="00BA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57150" lvl="1" indent="-57150" defTabSz="488950" fontAlgn="auto">
                <a:lnSpc>
                  <a:spcPct val="90000"/>
                </a:lnSpc>
                <a:spcAft>
                  <a:spcPct val="15000"/>
                </a:spcAft>
                <a:buFontTx/>
                <a:buChar char="••"/>
                <a:defRPr/>
              </a:pPr>
              <a:r>
                <a:rPr lang="en-GB" sz="1200">
                  <a:latin typeface="Arial Unicode MS" charset="0"/>
                  <a:ea typeface="Arial Unicode MS" charset="0"/>
                  <a:cs typeface="Arial Unicode MS" charset="0"/>
                </a:rPr>
                <a:t> </a:t>
              </a:r>
              <a:r>
                <a:rPr lang="en-GB" sz="1100">
                  <a:latin typeface="Arial Unicode MS" charset="0"/>
                  <a:ea typeface="Arial Unicode MS" charset="0"/>
                  <a:cs typeface="Arial Unicode MS" charset="0"/>
                </a:rPr>
                <a:t>Cost weights</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Base rate(s)</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Prices/ tariffs </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Average vs “best”</a:t>
              </a:r>
            </a:p>
            <a:p>
              <a:pPr fontAlgn="auto">
                <a:spcBef>
                  <a:spcPts val="0"/>
                </a:spcBef>
                <a:spcAft>
                  <a:spcPts val="0"/>
                </a:spcAft>
                <a:defRPr/>
              </a:pPr>
              <a:endParaRPr lang="en-GB" sz="1100">
                <a:latin typeface="Arial Unicode MS" charset="0"/>
                <a:ea typeface="Arial Unicode MS" charset="0"/>
                <a:cs typeface="Arial Unicode MS" charset="0"/>
              </a:endParaRPr>
            </a:p>
          </p:txBody>
        </p:sp>
        <p:sp>
          <p:nvSpPr>
            <p:cNvPr id="15" name="Abgerundetes Rechteck 14"/>
            <p:cNvSpPr/>
            <p:nvPr/>
          </p:nvSpPr>
          <p:spPr bwMode="auto">
            <a:xfrm>
              <a:off x="7345363" y="3429000"/>
              <a:ext cx="1417637" cy="1152128"/>
            </a:xfrm>
            <a:prstGeom prst="roundRect">
              <a:avLst>
                <a:gd name="adj" fmla="val 10000"/>
              </a:avLst>
            </a:prstGeom>
            <a:ln>
              <a:solidFill>
                <a:srgbClr val="00BA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57150" lvl="1" indent="-57150" defTabSz="488950" fontAlgn="auto">
                <a:lnSpc>
                  <a:spcPct val="90000"/>
                </a:lnSpc>
                <a:spcAft>
                  <a:spcPct val="15000"/>
                </a:spcAft>
                <a:buFontTx/>
                <a:buChar char="••"/>
                <a:defRPr/>
              </a:pPr>
              <a:r>
                <a:rPr lang="en-GB" sz="1200">
                  <a:latin typeface="Arial Unicode MS" charset="0"/>
                  <a:ea typeface="Arial Unicode MS" charset="0"/>
                  <a:cs typeface="Arial Unicode MS" charset="0"/>
                </a:rPr>
                <a:t> </a:t>
              </a:r>
              <a:r>
                <a:rPr lang="en-GB" sz="1100">
                  <a:latin typeface="Arial Unicode MS" charset="0"/>
                  <a:ea typeface="Arial Unicode MS" charset="0"/>
                  <a:cs typeface="Arial Unicode MS" charset="0"/>
                </a:rPr>
                <a:t>Volume limits </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Outliers</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High cost cases</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Quality</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Innovations</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Negotiations</a:t>
              </a:r>
            </a:p>
            <a:p>
              <a:pPr fontAlgn="auto">
                <a:spcBef>
                  <a:spcPts val="0"/>
                </a:spcBef>
                <a:spcAft>
                  <a:spcPts val="0"/>
                </a:spcAft>
                <a:defRPr/>
              </a:pPr>
              <a:endParaRPr lang="en-GB">
                <a:latin typeface="Arial Unicode MS" charset="0"/>
                <a:ea typeface="Arial Unicode MS" charset="0"/>
                <a:cs typeface="Arial Unicode MS" charset="0"/>
              </a:endParaRPr>
            </a:p>
          </p:txBody>
        </p:sp>
        <p:sp>
          <p:nvSpPr>
            <p:cNvPr id="18" name="Pfeil nach rechts 17"/>
            <p:cNvSpPr/>
            <p:nvPr/>
          </p:nvSpPr>
          <p:spPr bwMode="auto">
            <a:xfrm>
              <a:off x="3276600" y="3352800"/>
              <a:ext cx="1524000" cy="430213"/>
            </a:xfrm>
            <a:prstGeom prst="rightArrow">
              <a:avLst/>
            </a:prstGeom>
            <a:solidFill>
              <a:srgbClr val="FFFC9E"/>
            </a:solidFill>
            <a:ln>
              <a:solidFill>
                <a:srgbClr val="00B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Arial Unicode MS" charset="0"/>
                <a:ea typeface="Arial Unicode MS" charset="0"/>
                <a:cs typeface="Arial Unicode MS" charset="0"/>
              </a:endParaRPr>
            </a:p>
          </p:txBody>
        </p:sp>
        <p:sp>
          <p:nvSpPr>
            <p:cNvPr id="22" name="Ellipse 21"/>
            <p:cNvSpPr/>
            <p:nvPr/>
          </p:nvSpPr>
          <p:spPr>
            <a:xfrm>
              <a:off x="2743200" y="3471863"/>
              <a:ext cx="304800" cy="304800"/>
            </a:xfrm>
            <a:prstGeom prst="ellipse">
              <a:avLst/>
            </a:prstGeom>
            <a:solidFill>
              <a:srgbClr val="00BA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latin typeface="Arial Unicode MS" charset="0"/>
                  <a:ea typeface="Arial Unicode MS" charset="0"/>
                  <a:cs typeface="Arial Unicode MS" charset="0"/>
                </a:rPr>
                <a:t>1</a:t>
              </a:r>
            </a:p>
          </p:txBody>
        </p:sp>
        <p:sp>
          <p:nvSpPr>
            <p:cNvPr id="23" name="Ellipse 22"/>
            <p:cNvSpPr/>
            <p:nvPr/>
          </p:nvSpPr>
          <p:spPr>
            <a:xfrm>
              <a:off x="3378200" y="1616075"/>
              <a:ext cx="304800" cy="304800"/>
            </a:xfrm>
            <a:prstGeom prst="ellipse">
              <a:avLst/>
            </a:prstGeom>
            <a:solidFill>
              <a:srgbClr val="00BA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latin typeface="Arial Unicode MS" charset="0"/>
                  <a:ea typeface="Arial Unicode MS" charset="0"/>
                  <a:cs typeface="Arial Unicode MS" charset="0"/>
                </a:rPr>
                <a:t>2</a:t>
              </a:r>
            </a:p>
          </p:txBody>
        </p:sp>
        <p:sp>
          <p:nvSpPr>
            <p:cNvPr id="24" name="Ellipse 23"/>
            <p:cNvSpPr/>
            <p:nvPr/>
          </p:nvSpPr>
          <p:spPr>
            <a:xfrm>
              <a:off x="5943600" y="2667000"/>
              <a:ext cx="304800" cy="304800"/>
            </a:xfrm>
            <a:prstGeom prst="ellipse">
              <a:avLst/>
            </a:prstGeom>
            <a:solidFill>
              <a:srgbClr val="00BA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latin typeface="Arial Unicode MS" charset="0"/>
                  <a:ea typeface="Arial Unicode MS" charset="0"/>
                  <a:cs typeface="Arial Unicode MS" charset="0"/>
                </a:rPr>
                <a:t>3</a:t>
              </a:r>
            </a:p>
          </p:txBody>
        </p:sp>
        <p:sp>
          <p:nvSpPr>
            <p:cNvPr id="25" name="Ellipse 24"/>
            <p:cNvSpPr/>
            <p:nvPr/>
          </p:nvSpPr>
          <p:spPr>
            <a:xfrm>
              <a:off x="8204200" y="2895600"/>
              <a:ext cx="304800" cy="304800"/>
            </a:xfrm>
            <a:prstGeom prst="ellipse">
              <a:avLst/>
            </a:prstGeom>
            <a:solidFill>
              <a:srgbClr val="00BA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latin typeface="Arial Unicode MS" charset="0"/>
                  <a:ea typeface="Arial Unicode MS" charset="0"/>
                  <a:cs typeface="Arial Unicode MS" charset="0"/>
                </a:rPr>
                <a:t>4</a:t>
              </a:r>
            </a:p>
          </p:txBody>
        </p:sp>
      </p:grpSp>
      <p:sp>
        <p:nvSpPr>
          <p:cNvPr id="2" name="Rectangle 1"/>
          <p:cNvSpPr/>
          <p:nvPr/>
        </p:nvSpPr>
        <p:spPr>
          <a:xfrm>
            <a:off x="0" y="6479269"/>
            <a:ext cx="7621461" cy="307777"/>
          </a:xfrm>
          <a:prstGeom prst="rect">
            <a:avLst/>
          </a:prstGeom>
        </p:spPr>
        <p:txBody>
          <a:bodyPr wrap="square">
            <a:spAutoFit/>
          </a:bodyPr>
          <a:lstStyle/>
          <a:p>
            <a:r>
              <a:rPr lang="en-US" sz="1400" i="1">
                <a:solidFill>
                  <a:schemeClr val="bg1">
                    <a:lumMod val="85000"/>
                  </a:schemeClr>
                </a:solidFill>
                <a:latin typeface="Arial Unicode MS" charset="0"/>
                <a:ea typeface="Arial Unicode MS" charset="0"/>
                <a:cs typeface="Arial Unicode MS" charset="0"/>
              </a:rPr>
              <a:t>Source: Adapted from </a:t>
            </a:r>
            <a:r>
              <a:rPr lang="en-US" sz="1400" i="1" err="1">
                <a:solidFill>
                  <a:schemeClr val="bg1">
                    <a:lumMod val="85000"/>
                  </a:schemeClr>
                </a:solidFill>
                <a:latin typeface="Arial Unicode MS" charset="0"/>
                <a:ea typeface="Arial Unicode MS" charset="0"/>
                <a:cs typeface="Arial Unicode MS" charset="0"/>
              </a:rPr>
              <a:t>Busse</a:t>
            </a:r>
            <a:r>
              <a:rPr lang="en-US" sz="1400" i="1">
                <a:solidFill>
                  <a:schemeClr val="bg1">
                    <a:lumMod val="85000"/>
                  </a:schemeClr>
                </a:solidFill>
                <a:latin typeface="Arial Unicode MS" charset="0"/>
                <a:ea typeface="Arial Unicode MS" charset="0"/>
                <a:cs typeface="Arial Unicode MS" charset="0"/>
              </a:rPr>
              <a:t>, EURO-DRG project, 2012</a:t>
            </a:r>
          </a:p>
        </p:txBody>
      </p:sp>
      <p:sp>
        <p:nvSpPr>
          <p:cNvPr id="4" name="Up-Down Arrow 3"/>
          <p:cNvSpPr/>
          <p:nvPr/>
        </p:nvSpPr>
        <p:spPr>
          <a:xfrm>
            <a:off x="1231304" y="2789252"/>
            <a:ext cx="300037" cy="857250"/>
          </a:xfrm>
          <a:prstGeom prst="upDownArrow">
            <a:avLst/>
          </a:prstGeom>
          <a:solidFill>
            <a:srgbClr val="FFFC9E"/>
          </a:solidFill>
          <a:ln>
            <a:solidFill>
              <a:srgbClr val="00B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032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2" y="176653"/>
            <a:ext cx="6855243" cy="1450757"/>
          </a:xfrm>
        </p:spPr>
        <p:txBody>
          <a:bodyPr>
            <a:noAutofit/>
          </a:bodyPr>
          <a:lstStyle/>
          <a:p>
            <a:r>
              <a:rPr lang="en-US" sz="4000" b="1" smtClean="0">
                <a:latin typeface="+mn-lt"/>
              </a:rPr>
              <a:t>Key </a:t>
            </a:r>
            <a:r>
              <a:rPr lang="en-US" sz="4000" b="1">
                <a:latin typeface="+mn-lt"/>
              </a:rPr>
              <a:t>principles to shape a </a:t>
            </a:r>
            <a:r>
              <a:rPr lang="en-US" sz="4000" b="1" smtClean="0">
                <a:latin typeface="+mn-lt"/>
              </a:rPr>
              <a:t>classification system </a:t>
            </a:r>
            <a:r>
              <a:rPr lang="en-US" sz="3200" b="1" smtClean="0">
                <a:latin typeface="+mn-lt"/>
              </a:rPr>
              <a:t>(Fetter 1991)</a:t>
            </a:r>
            <a:endParaRPr lang="en-US" sz="3200" b="1">
              <a:latin typeface="+mn-lt"/>
            </a:endParaRPr>
          </a:p>
        </p:txBody>
      </p:sp>
      <p:sp>
        <p:nvSpPr>
          <p:cNvPr id="3" name="Content Placeholder 2"/>
          <p:cNvSpPr>
            <a:spLocks noGrp="1"/>
          </p:cNvSpPr>
          <p:nvPr>
            <p:ph idx="1"/>
          </p:nvPr>
        </p:nvSpPr>
        <p:spPr>
          <a:xfrm>
            <a:off x="557212" y="1976989"/>
            <a:ext cx="8072438" cy="4023360"/>
          </a:xfrm>
        </p:spPr>
        <p:txBody>
          <a:bodyPr>
            <a:noAutofit/>
          </a:bodyPr>
          <a:lstStyle/>
          <a:p>
            <a:pPr>
              <a:buClr>
                <a:srgbClr val="FF0000"/>
              </a:buClr>
              <a:buFont typeface="Wingdings" charset="2"/>
              <a:buChar char="§"/>
            </a:pPr>
            <a:r>
              <a:rPr lang="en-US" sz="2800" smtClean="0"/>
              <a:t> The definition </a:t>
            </a:r>
            <a:r>
              <a:rPr lang="en-US" sz="2800"/>
              <a:t>of groups </a:t>
            </a:r>
            <a:r>
              <a:rPr lang="en-US" sz="2800" smtClean="0"/>
              <a:t>is </a:t>
            </a:r>
            <a:r>
              <a:rPr lang="en-US" sz="2800"/>
              <a:t>to be based on </a:t>
            </a:r>
            <a:r>
              <a:rPr lang="en-US" sz="2800" u="sng"/>
              <a:t>information routinely collected </a:t>
            </a:r>
            <a:r>
              <a:rPr lang="en-US" sz="2800"/>
              <a:t>in computerized hospital </a:t>
            </a:r>
            <a:r>
              <a:rPr lang="en-US" sz="2800" smtClean="0"/>
              <a:t>abstracts</a:t>
            </a:r>
            <a:endParaRPr lang="en-US" sz="2800"/>
          </a:p>
          <a:p>
            <a:pPr>
              <a:buClr>
                <a:srgbClr val="FF0000"/>
              </a:buClr>
              <a:buFont typeface="Wingdings" charset="2"/>
              <a:buChar char="§"/>
            </a:pPr>
            <a:r>
              <a:rPr lang="en-US" sz="2800" smtClean="0"/>
              <a:t> There </a:t>
            </a:r>
            <a:r>
              <a:rPr lang="en-US" sz="2800"/>
              <a:t>is to be a </a:t>
            </a:r>
            <a:r>
              <a:rPr lang="en-US" sz="2800" u="sng"/>
              <a:t>“manageable” number of </a:t>
            </a:r>
            <a:r>
              <a:rPr lang="en-US" sz="2800" u="sng" smtClean="0"/>
              <a:t>groups </a:t>
            </a:r>
            <a:endParaRPr lang="en-US" sz="2800" u="sng"/>
          </a:p>
          <a:p>
            <a:pPr>
              <a:buClr>
                <a:srgbClr val="FF0000"/>
              </a:buClr>
              <a:buFont typeface="Wingdings" charset="2"/>
              <a:buChar char="§"/>
            </a:pPr>
            <a:r>
              <a:rPr lang="en-US" sz="2800" smtClean="0"/>
              <a:t> Each </a:t>
            </a:r>
            <a:r>
              <a:rPr lang="en-US" sz="2800"/>
              <a:t>group is to contain cases with similar </a:t>
            </a:r>
            <a:r>
              <a:rPr lang="en-US" sz="2800" smtClean="0"/>
              <a:t>patterns </a:t>
            </a:r>
            <a:r>
              <a:rPr lang="en-US" sz="2800"/>
              <a:t>of resource use </a:t>
            </a:r>
            <a:r>
              <a:rPr lang="en-US" sz="2800" smtClean="0"/>
              <a:t>(“</a:t>
            </a:r>
            <a:r>
              <a:rPr lang="en-US" sz="2800" u="sng"/>
              <a:t>resource homogeneous</a:t>
            </a:r>
            <a:r>
              <a:rPr lang="en-US" sz="2800" smtClean="0"/>
              <a:t>”)</a:t>
            </a:r>
            <a:endParaRPr lang="en-US" sz="2800"/>
          </a:p>
          <a:p>
            <a:pPr>
              <a:buClr>
                <a:srgbClr val="FF0000"/>
              </a:buClr>
              <a:buFont typeface="Wingdings" charset="2"/>
              <a:buChar char="§"/>
            </a:pPr>
            <a:r>
              <a:rPr lang="en-US" sz="2800" smtClean="0"/>
              <a:t> Each </a:t>
            </a:r>
            <a:r>
              <a:rPr lang="en-US" sz="2800"/>
              <a:t>group is to contain cases that are similar from a clinical </a:t>
            </a:r>
            <a:r>
              <a:rPr lang="en-US" sz="2800" smtClean="0"/>
              <a:t>perspective (“</a:t>
            </a:r>
            <a:r>
              <a:rPr lang="en-US" sz="2800" u="sng"/>
              <a:t>clinically </a:t>
            </a:r>
            <a:r>
              <a:rPr lang="en-US" sz="2800" u="sng" smtClean="0"/>
              <a:t>meaningful</a:t>
            </a:r>
            <a:r>
              <a:rPr lang="en-US" sz="2800" smtClean="0"/>
              <a:t>”)</a:t>
            </a:r>
            <a:endParaRPr lang="en-US" sz="2800"/>
          </a:p>
        </p:txBody>
      </p:sp>
      <p:grpSp>
        <p:nvGrpSpPr>
          <p:cNvPr id="4" name="Group 3"/>
          <p:cNvGrpSpPr/>
          <p:nvPr/>
        </p:nvGrpSpPr>
        <p:grpSpPr>
          <a:xfrm>
            <a:off x="7015163" y="189575"/>
            <a:ext cx="2000250" cy="1514475"/>
            <a:chOff x="525880" y="4011496"/>
            <a:chExt cx="2534217" cy="1932104"/>
          </a:xfrm>
        </p:grpSpPr>
        <p:sp>
          <p:nvSpPr>
            <p:cNvPr id="5" name="Abgerundetes Rechteck 4"/>
            <p:cNvSpPr/>
            <p:nvPr/>
          </p:nvSpPr>
          <p:spPr bwMode="auto">
            <a:xfrm>
              <a:off x="525880" y="4011496"/>
              <a:ext cx="1953112" cy="1492990"/>
            </a:xfrm>
            <a:prstGeom prst="roundRect">
              <a:avLst>
                <a:gd name="adj" fmla="val 10000"/>
              </a:avLst>
            </a:prstGeom>
            <a:solidFill>
              <a:schemeClr val="bg2">
                <a:lumMod val="50000"/>
              </a:schemeClr>
            </a:solidFill>
            <a:ln>
              <a:solidFill>
                <a:srgbClr val="00B0F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900" b="1">
                  <a:latin typeface="Arial Unicode MS" charset="0"/>
                  <a:ea typeface="Arial Unicode MS" charset="0"/>
                  <a:cs typeface="Arial Unicode MS" charset="0"/>
                </a:rPr>
                <a:t>Patient </a:t>
              </a:r>
            </a:p>
            <a:p>
              <a:pPr fontAlgn="auto">
                <a:spcBef>
                  <a:spcPts val="0"/>
                </a:spcBef>
                <a:spcAft>
                  <a:spcPts val="0"/>
                </a:spcAft>
                <a:defRPr/>
              </a:pPr>
              <a:r>
                <a:rPr lang="en-GB" sz="900" b="1">
                  <a:latin typeface="Arial Unicode MS" charset="0"/>
                  <a:ea typeface="Arial Unicode MS" charset="0"/>
                  <a:cs typeface="Arial Unicode MS" charset="0"/>
                </a:rPr>
                <a:t>classification </a:t>
              </a:r>
            </a:p>
            <a:p>
              <a:pPr fontAlgn="auto">
                <a:spcBef>
                  <a:spcPts val="0"/>
                </a:spcBef>
                <a:spcAft>
                  <a:spcPts val="0"/>
                </a:spcAft>
                <a:defRPr/>
              </a:pPr>
              <a:r>
                <a:rPr lang="en-GB" sz="900" b="1">
                  <a:latin typeface="Arial Unicode MS" charset="0"/>
                  <a:ea typeface="Arial Unicode MS" charset="0"/>
                  <a:cs typeface="Arial Unicode MS" charset="0"/>
                </a:rPr>
                <a:t>system</a:t>
              </a:r>
            </a:p>
          </p:txBody>
        </p:sp>
        <p:sp>
          <p:nvSpPr>
            <p:cNvPr id="6" name="Abgerundetes Rechteck 11"/>
            <p:cNvSpPr/>
            <p:nvPr/>
          </p:nvSpPr>
          <p:spPr bwMode="auto">
            <a:xfrm>
              <a:off x="1012300" y="4977548"/>
              <a:ext cx="2047797" cy="966052"/>
            </a:xfrm>
            <a:prstGeom prst="roundRect">
              <a:avLst>
                <a:gd name="adj" fmla="val 10000"/>
              </a:avLst>
            </a:prstGeom>
            <a:ln>
              <a:solidFill>
                <a:srgbClr val="00BA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Diagnoses</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Procedures</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Severity</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Frequency of revisions</a:t>
              </a:r>
            </a:p>
            <a:p>
              <a:pPr fontAlgn="auto">
                <a:spcBef>
                  <a:spcPts val="0"/>
                </a:spcBef>
                <a:spcAft>
                  <a:spcPts val="0"/>
                </a:spcAft>
                <a:defRPr/>
              </a:pPr>
              <a:endParaRPr lang="en-GB" sz="900">
                <a:latin typeface="Arial Unicode MS" charset="0"/>
                <a:ea typeface="Arial Unicode MS" charset="0"/>
                <a:cs typeface="Arial Unicode MS" charset="0"/>
              </a:endParaRPr>
            </a:p>
          </p:txBody>
        </p:sp>
        <p:sp>
          <p:nvSpPr>
            <p:cNvPr id="7" name="Ellipse 21"/>
            <p:cNvSpPr/>
            <p:nvPr/>
          </p:nvSpPr>
          <p:spPr>
            <a:xfrm>
              <a:off x="1961009" y="4148720"/>
              <a:ext cx="356462" cy="351292"/>
            </a:xfrm>
            <a:prstGeom prst="ellipse">
              <a:avLst/>
            </a:prstGeom>
            <a:solidFill>
              <a:srgbClr val="00BA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900">
                  <a:latin typeface="Arial Unicode MS" charset="0"/>
                  <a:ea typeface="Arial Unicode MS" charset="0"/>
                  <a:cs typeface="Arial Unicode MS" charset="0"/>
                </a:rPr>
                <a:t>1</a:t>
              </a:r>
            </a:p>
          </p:txBody>
        </p:sp>
      </p:grpSp>
    </p:spTree>
    <p:extLst>
      <p:ext uri="{BB962C8B-B14F-4D97-AF65-F5344CB8AC3E}">
        <p14:creationId xmlns:p14="http://schemas.microsoft.com/office/powerpoint/2010/main" val="362203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Rectangle 33"/>
          <p:cNvSpPr>
            <a:spLocks noChangeArrowheads="1"/>
          </p:cNvSpPr>
          <p:nvPr/>
        </p:nvSpPr>
        <p:spPr bwMode="auto">
          <a:xfrm>
            <a:off x="-25400" y="142875"/>
            <a:ext cx="9144000"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GB" altLang="x-none"/>
          </a:p>
        </p:txBody>
      </p:sp>
      <p:grpSp>
        <p:nvGrpSpPr>
          <p:cNvPr id="2" name="Group 1"/>
          <p:cNvGrpSpPr/>
          <p:nvPr/>
        </p:nvGrpSpPr>
        <p:grpSpPr>
          <a:xfrm>
            <a:off x="1909763" y="1628477"/>
            <a:ext cx="5483225" cy="4221361"/>
            <a:chOff x="395288" y="1584464"/>
            <a:chExt cx="5483225" cy="4221361"/>
          </a:xfrm>
        </p:grpSpPr>
        <p:sp>
          <p:nvSpPr>
            <p:cNvPr id="26625" name="Text Box 3"/>
            <p:cNvSpPr txBox="1">
              <a:spLocks noChangeArrowheads="1"/>
            </p:cNvSpPr>
            <p:nvPr/>
          </p:nvSpPr>
          <p:spPr bwMode="auto">
            <a:xfrm>
              <a:off x="2132013" y="4359275"/>
              <a:ext cx="1847850" cy="1446550"/>
            </a:xfrm>
            <a:prstGeom prst="rect">
              <a:avLst/>
            </a:prstGeom>
            <a:noFill/>
            <a:ln w="22225">
              <a:solidFill>
                <a:schemeClr val="bg2">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GB" altLang="x-none" sz="1600" b="1">
                  <a:solidFill>
                    <a:schemeClr val="bg2">
                      <a:lumMod val="25000"/>
                    </a:schemeClr>
                  </a:solidFill>
                  <a:latin typeface="+mn-lt"/>
                </a:rPr>
                <a:t>Group of </a:t>
              </a:r>
              <a:r>
                <a:rPr lang="en-GB" altLang="x-none" sz="1600" b="1" smtClean="0">
                  <a:solidFill>
                    <a:schemeClr val="bg2">
                      <a:lumMod val="25000"/>
                    </a:schemeClr>
                  </a:solidFill>
                  <a:latin typeface="+mn-lt"/>
                </a:rPr>
                <a:t>clinically similar patients </a:t>
              </a:r>
              <a:r>
                <a:rPr lang="en-GB" altLang="x-none" sz="1600" b="1">
                  <a:solidFill>
                    <a:schemeClr val="bg2">
                      <a:lumMod val="25000"/>
                    </a:schemeClr>
                  </a:solidFill>
                  <a:latin typeface="+mn-lt"/>
                </a:rPr>
                <a:t>with homogenous resource </a:t>
              </a:r>
              <a:r>
                <a:rPr lang="en-GB" altLang="x-none" sz="1600" b="1" smtClean="0">
                  <a:solidFill>
                    <a:schemeClr val="bg2">
                      <a:lumMod val="25000"/>
                    </a:schemeClr>
                  </a:solidFill>
                  <a:latin typeface="+mn-lt"/>
                </a:rPr>
                <a:t>use  </a:t>
              </a:r>
              <a:endParaRPr lang="en-GB" altLang="x-none" sz="1600" b="1">
                <a:solidFill>
                  <a:schemeClr val="bg2">
                    <a:lumMod val="25000"/>
                  </a:schemeClr>
                </a:solidFill>
                <a:latin typeface="+mn-lt"/>
              </a:endParaRPr>
            </a:p>
            <a:p>
              <a:pPr algn="ctr">
                <a:spcBef>
                  <a:spcPct val="50000"/>
                </a:spcBef>
              </a:pPr>
              <a:r>
                <a:rPr lang="en-GB" altLang="x-none" sz="1600" b="1">
                  <a:solidFill>
                    <a:schemeClr val="bg2">
                      <a:lumMod val="25000"/>
                    </a:schemeClr>
                  </a:solidFill>
                  <a:latin typeface="+mn-lt"/>
                </a:rPr>
                <a:t>= DRG</a:t>
              </a:r>
            </a:p>
          </p:txBody>
        </p:sp>
        <p:sp>
          <p:nvSpPr>
            <p:cNvPr id="26626" name="Text Box 9"/>
            <p:cNvSpPr txBox="1">
              <a:spLocks noChangeArrowheads="1"/>
            </p:cNvSpPr>
            <p:nvPr/>
          </p:nvSpPr>
          <p:spPr bwMode="auto">
            <a:xfrm>
              <a:off x="642938" y="1785938"/>
              <a:ext cx="2100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GB" altLang="x-none" b="1">
                  <a:solidFill>
                    <a:schemeClr val="bg2">
                      <a:lumMod val="25000"/>
                    </a:schemeClr>
                  </a:solidFill>
                  <a:latin typeface="+mn-lt"/>
                </a:rPr>
                <a:t>patient variables</a:t>
              </a:r>
            </a:p>
          </p:txBody>
        </p:sp>
        <p:sp>
          <p:nvSpPr>
            <p:cNvPr id="26627" name="Text Box 10"/>
            <p:cNvSpPr txBox="1">
              <a:spLocks noChangeArrowheads="1"/>
            </p:cNvSpPr>
            <p:nvPr/>
          </p:nvSpPr>
          <p:spPr bwMode="auto">
            <a:xfrm>
              <a:off x="3203575" y="1584464"/>
              <a:ext cx="2643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GB" altLang="x-none" b="1">
                  <a:solidFill>
                    <a:schemeClr val="bg2">
                      <a:lumMod val="25000"/>
                    </a:schemeClr>
                  </a:solidFill>
                  <a:latin typeface="+mn-lt"/>
                </a:rPr>
                <a:t>medical and management  decision variables</a:t>
              </a:r>
            </a:p>
          </p:txBody>
        </p:sp>
        <p:sp>
          <p:nvSpPr>
            <p:cNvPr id="26628" name="Text Box 11"/>
            <p:cNvSpPr txBox="1">
              <a:spLocks noChangeArrowheads="1"/>
            </p:cNvSpPr>
            <p:nvPr/>
          </p:nvSpPr>
          <p:spPr bwMode="auto">
            <a:xfrm>
              <a:off x="500063" y="2357438"/>
              <a:ext cx="24479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GB" altLang="x-none" sz="1400">
                  <a:solidFill>
                    <a:schemeClr val="bg2">
                      <a:lumMod val="25000"/>
                    </a:schemeClr>
                  </a:solidFill>
                  <a:latin typeface="+mn-lt"/>
                </a:rPr>
                <a:t>gender, age,</a:t>
              </a:r>
            </a:p>
            <a:p>
              <a:pPr algn="ctr"/>
              <a:r>
                <a:rPr lang="en-GB" altLang="x-none" sz="1400">
                  <a:solidFill>
                    <a:schemeClr val="bg2">
                      <a:lumMod val="25000"/>
                    </a:schemeClr>
                  </a:solidFill>
                  <a:latin typeface="+mn-lt"/>
                </a:rPr>
                <a:t>main diagnosis, other diagnoses, severity</a:t>
              </a:r>
            </a:p>
          </p:txBody>
        </p:sp>
        <p:sp>
          <p:nvSpPr>
            <p:cNvPr id="26629" name="Text Box 12"/>
            <p:cNvSpPr txBox="1">
              <a:spLocks noChangeArrowheads="1"/>
            </p:cNvSpPr>
            <p:nvPr/>
          </p:nvSpPr>
          <p:spPr bwMode="auto">
            <a:xfrm>
              <a:off x="3214688" y="2428875"/>
              <a:ext cx="2663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GB" altLang="x-none" sz="1400">
                  <a:solidFill>
                    <a:schemeClr val="bg2">
                      <a:lumMod val="25000"/>
                    </a:schemeClr>
                  </a:solidFill>
                  <a:latin typeface="+mn-lt"/>
                </a:rPr>
                <a:t>mix and intensity of procedures, </a:t>
              </a:r>
              <a:r>
                <a:rPr lang="en-GB" altLang="x-none" sz="1400" smtClean="0">
                  <a:solidFill>
                    <a:schemeClr val="bg2">
                      <a:lumMod val="25000"/>
                    </a:schemeClr>
                  </a:solidFill>
                  <a:latin typeface="+mn-lt"/>
                </a:rPr>
                <a:t>length of stay</a:t>
              </a:r>
              <a:endParaRPr lang="en-GB" altLang="x-none" sz="1400">
                <a:solidFill>
                  <a:schemeClr val="bg2">
                    <a:lumMod val="25000"/>
                  </a:schemeClr>
                </a:solidFill>
                <a:latin typeface="+mn-lt"/>
              </a:endParaRPr>
            </a:p>
          </p:txBody>
        </p:sp>
        <p:sp>
          <p:nvSpPr>
            <p:cNvPr id="26630" name="Oval 13"/>
            <p:cNvSpPr>
              <a:spLocks noChangeArrowheads="1"/>
            </p:cNvSpPr>
            <p:nvPr/>
          </p:nvSpPr>
          <p:spPr bwMode="auto">
            <a:xfrm>
              <a:off x="3203575" y="2176463"/>
              <a:ext cx="2663825" cy="1150937"/>
            </a:xfrm>
            <a:prstGeom prst="ellipse">
              <a:avLst/>
            </a:prstGeom>
            <a:noFill/>
            <a:ln w="22225">
              <a:solidFill>
                <a:schemeClr val="bg2">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GB" altLang="x-none" sz="1400">
                <a:solidFill>
                  <a:schemeClr val="bg2">
                    <a:lumMod val="25000"/>
                  </a:schemeClr>
                </a:solidFill>
                <a:latin typeface="+mn-lt"/>
              </a:endParaRPr>
            </a:p>
          </p:txBody>
        </p:sp>
        <p:sp>
          <p:nvSpPr>
            <p:cNvPr id="26631" name="Oval 26"/>
            <p:cNvSpPr>
              <a:spLocks noChangeArrowheads="1"/>
            </p:cNvSpPr>
            <p:nvPr/>
          </p:nvSpPr>
          <p:spPr bwMode="auto">
            <a:xfrm>
              <a:off x="395288" y="2174875"/>
              <a:ext cx="2663825" cy="1150938"/>
            </a:xfrm>
            <a:prstGeom prst="ellipse">
              <a:avLst/>
            </a:prstGeom>
            <a:noFill/>
            <a:ln w="22225">
              <a:solidFill>
                <a:schemeClr val="bg2">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GB" altLang="x-none" sz="1400">
                <a:solidFill>
                  <a:schemeClr val="bg2">
                    <a:lumMod val="25000"/>
                  </a:schemeClr>
                </a:solidFill>
                <a:latin typeface="+mn-lt"/>
              </a:endParaRPr>
            </a:p>
          </p:txBody>
        </p:sp>
        <p:sp>
          <p:nvSpPr>
            <p:cNvPr id="26634" name="Line 38"/>
            <p:cNvSpPr>
              <a:spLocks noChangeShapeType="1"/>
            </p:cNvSpPr>
            <p:nvPr/>
          </p:nvSpPr>
          <p:spPr bwMode="auto">
            <a:xfrm flipH="1">
              <a:off x="3059113" y="3140075"/>
              <a:ext cx="504825" cy="431800"/>
            </a:xfrm>
            <a:prstGeom prst="line">
              <a:avLst/>
            </a:prstGeom>
            <a:noFill/>
            <a:ln w="38100">
              <a:solidFill>
                <a:schemeClr val="bg2">
                  <a:lumMod val="50000"/>
                </a:schemeClr>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chemeClr val="bg2">
                    <a:lumMod val="25000"/>
                  </a:schemeClr>
                </a:solidFill>
              </a:endParaRPr>
            </a:p>
          </p:txBody>
        </p:sp>
        <p:sp>
          <p:nvSpPr>
            <p:cNvPr id="26635" name="Line 39"/>
            <p:cNvSpPr>
              <a:spLocks noChangeShapeType="1"/>
            </p:cNvSpPr>
            <p:nvPr/>
          </p:nvSpPr>
          <p:spPr bwMode="auto">
            <a:xfrm>
              <a:off x="2627313" y="3182938"/>
              <a:ext cx="431800" cy="388937"/>
            </a:xfrm>
            <a:prstGeom prst="line">
              <a:avLst/>
            </a:prstGeom>
            <a:noFill/>
            <a:ln w="38100">
              <a:solidFill>
                <a:schemeClr val="bg2">
                  <a:lumMod val="50000"/>
                </a:schemeClr>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chemeClr val="bg2">
                    <a:lumMod val="25000"/>
                  </a:schemeClr>
                </a:solidFill>
              </a:endParaRPr>
            </a:p>
          </p:txBody>
        </p:sp>
        <p:cxnSp>
          <p:nvCxnSpPr>
            <p:cNvPr id="26636" name="AutoShape 29"/>
            <p:cNvCxnSpPr>
              <a:cxnSpLocks noChangeShapeType="1"/>
              <a:endCxn id="26625" idx="0"/>
            </p:cNvCxnSpPr>
            <p:nvPr/>
          </p:nvCxnSpPr>
          <p:spPr bwMode="auto">
            <a:xfrm>
              <a:off x="3051175" y="3556000"/>
              <a:ext cx="4763" cy="803275"/>
            </a:xfrm>
            <a:prstGeom prst="straightConnector1">
              <a:avLst/>
            </a:prstGeom>
            <a:noFill/>
            <a:ln w="38100">
              <a:solidFill>
                <a:schemeClr val="bg2">
                  <a:lumMod val="50000"/>
                </a:schemeClr>
              </a:solidFill>
              <a:round/>
              <a:headEnd/>
              <a:tailEnd type="triangle" w="lg" len="lg"/>
            </a:ln>
            <a:extLst>
              <a:ext uri="{909E8E84-426E-40DD-AFC4-6F175D3DCCD1}">
                <a14:hiddenFill xmlns:a14="http://schemas.microsoft.com/office/drawing/2010/main">
                  <a:noFill/>
                </a14:hiddenFill>
              </a:ext>
            </a:extLst>
          </p:spPr>
        </p:cxnSp>
      </p:grpSp>
      <p:sp>
        <p:nvSpPr>
          <p:cNvPr id="26637" name="Titel 30"/>
          <p:cNvSpPr>
            <a:spLocks noGrp="1"/>
          </p:cNvSpPr>
          <p:nvPr>
            <p:ph type="title"/>
          </p:nvPr>
        </p:nvSpPr>
        <p:spPr>
          <a:xfrm>
            <a:off x="500063" y="-236320"/>
            <a:ext cx="7543800" cy="1450757"/>
          </a:xfrm>
        </p:spPr>
        <p:txBody>
          <a:bodyPr>
            <a:normAutofit/>
          </a:bodyPr>
          <a:lstStyle/>
          <a:p>
            <a:r>
              <a:rPr lang="de-DE" altLang="x-none" sz="4000" b="1">
                <a:latin typeface="+mn-lt"/>
              </a:rPr>
              <a:t>P</a:t>
            </a:r>
            <a:r>
              <a:rPr lang="de-DE" altLang="x-none" sz="4000" b="1" smtClean="0">
                <a:latin typeface="+mn-lt"/>
              </a:rPr>
              <a:t>atient </a:t>
            </a:r>
            <a:r>
              <a:rPr lang="de-DE" altLang="x-none" sz="4000" b="1" err="1" smtClean="0">
                <a:latin typeface="+mn-lt"/>
              </a:rPr>
              <a:t>grouping</a:t>
            </a:r>
            <a:endParaRPr lang="de-DE" altLang="x-none" sz="4000" b="1">
              <a:latin typeface="+mn-lt"/>
            </a:endParaRPr>
          </a:p>
        </p:txBody>
      </p:sp>
    </p:spTree>
    <p:extLst>
      <p:ext uri="{BB962C8B-B14F-4D97-AF65-F5344CB8AC3E}">
        <p14:creationId xmlns:p14="http://schemas.microsoft.com/office/powerpoint/2010/main" val="539901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rPr>
              <a:t>Objective</a:t>
            </a:r>
          </a:p>
        </p:txBody>
      </p:sp>
      <p:sp>
        <p:nvSpPr>
          <p:cNvPr id="3" name="Content Placeholder 2"/>
          <p:cNvSpPr>
            <a:spLocks noGrp="1"/>
          </p:cNvSpPr>
          <p:nvPr>
            <p:ph idx="1"/>
          </p:nvPr>
        </p:nvSpPr>
        <p:spPr/>
        <p:txBody>
          <a:bodyPr>
            <a:normAutofit/>
          </a:bodyPr>
          <a:lstStyle/>
          <a:p>
            <a:pPr marL="342900" indent="-342900">
              <a:buClr>
                <a:srgbClr val="FF0000"/>
              </a:buClr>
              <a:buFont typeface="Wingdings" charset="2"/>
              <a:buChar char="§"/>
            </a:pPr>
            <a:r>
              <a:rPr lang="en-US" sz="3200" dirty="0">
                <a:ea typeface="Arial Unicode MS" charset="0"/>
                <a:cs typeface="Arial Unicode MS" charset="0"/>
              </a:rPr>
              <a:t>Build the capacity of key people related to the DRG implementation in Georgia</a:t>
            </a:r>
          </a:p>
          <a:p>
            <a:pPr marL="342900" indent="-342900">
              <a:buClr>
                <a:srgbClr val="FF0000"/>
              </a:buClr>
              <a:buFont typeface="Wingdings" charset="2"/>
              <a:buChar char="§"/>
            </a:pPr>
            <a:endParaRPr lang="en-US" sz="3200" dirty="0">
              <a:ea typeface="Arial Unicode MS" charset="0"/>
              <a:cs typeface="Arial Unicode MS" charset="0"/>
            </a:endParaRPr>
          </a:p>
          <a:p>
            <a:pPr marL="342900" indent="-342900">
              <a:buClr>
                <a:srgbClr val="FF0000"/>
              </a:buClr>
              <a:buFont typeface="Wingdings" charset="2"/>
              <a:buChar char="§"/>
            </a:pPr>
            <a:r>
              <a:rPr lang="en-US" sz="3200" dirty="0">
                <a:ea typeface="Arial Unicode MS" charset="0"/>
                <a:cs typeface="Arial Unicode MS" charset="0"/>
              </a:rPr>
              <a:t>Prepare a team of trainers in MOLHSA, SSA and NCDC </a:t>
            </a:r>
          </a:p>
        </p:txBody>
      </p:sp>
    </p:spTree>
    <p:extLst>
      <p:ext uri="{BB962C8B-B14F-4D97-AF65-F5344CB8AC3E}">
        <p14:creationId xmlns:p14="http://schemas.microsoft.com/office/powerpoint/2010/main" val="312839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8197850" cy="5990204"/>
          </a:xfrm>
        </p:spPr>
      </p:pic>
      <p:sp>
        <p:nvSpPr>
          <p:cNvPr id="2" name="Rectangle 1"/>
          <p:cNvSpPr/>
          <p:nvPr/>
        </p:nvSpPr>
        <p:spPr>
          <a:xfrm>
            <a:off x="0" y="6186835"/>
            <a:ext cx="7700963" cy="646331"/>
          </a:xfrm>
          <a:prstGeom prst="rect">
            <a:avLst/>
          </a:prstGeom>
        </p:spPr>
        <p:txBody>
          <a:bodyPr wrap="square">
            <a:spAutoFit/>
          </a:bodyPr>
          <a:lstStyle/>
          <a:p>
            <a:r>
              <a:rPr lang="en-US" err="1"/>
              <a:t>NordDRG</a:t>
            </a:r>
            <a:r>
              <a:rPr lang="en-US"/>
              <a:t> manual </a:t>
            </a:r>
            <a:r>
              <a:rPr lang="en-US">
                <a:hlinkClick r:id="rId3"/>
              </a:rPr>
              <a:t>http://www.norddrg.net/norddrgmanual/NordDRG_2012_NC/index.htm</a:t>
            </a:r>
            <a:r>
              <a:rPr lang="en-US"/>
              <a:t> </a:t>
            </a:r>
          </a:p>
        </p:txBody>
      </p:sp>
      <p:sp>
        <p:nvSpPr>
          <p:cNvPr id="4" name="TextBox 3"/>
          <p:cNvSpPr txBox="1"/>
          <p:nvPr/>
        </p:nvSpPr>
        <p:spPr>
          <a:xfrm>
            <a:off x="6557963" y="214313"/>
            <a:ext cx="2243137" cy="369332"/>
          </a:xfrm>
          <a:prstGeom prst="rect">
            <a:avLst/>
          </a:prstGeom>
          <a:noFill/>
        </p:spPr>
        <p:txBody>
          <a:bodyPr wrap="square" rtlCol="0">
            <a:spAutoFit/>
          </a:bodyPr>
          <a:lstStyle/>
          <a:p>
            <a:r>
              <a:rPr lang="en-US" smtClean="0"/>
              <a:t>German DRG example</a:t>
            </a:r>
            <a:endParaRPr lang="en-US"/>
          </a:p>
        </p:txBody>
      </p:sp>
    </p:spTree>
    <p:extLst>
      <p:ext uri="{BB962C8B-B14F-4D97-AF65-F5344CB8AC3E}">
        <p14:creationId xmlns:p14="http://schemas.microsoft.com/office/powerpoint/2010/main" val="1986900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22" name="Titel 1"/>
          <p:cNvSpPr>
            <a:spLocks noGrp="1"/>
          </p:cNvSpPr>
          <p:nvPr>
            <p:ph type="title"/>
          </p:nvPr>
        </p:nvSpPr>
        <p:spPr>
          <a:xfrm>
            <a:off x="228599" y="236538"/>
            <a:ext cx="8313518" cy="1009650"/>
          </a:xfrm>
        </p:spPr>
        <p:txBody>
          <a:bodyPr>
            <a:normAutofit/>
          </a:bodyPr>
          <a:lstStyle/>
          <a:p>
            <a:r>
              <a:rPr lang="en-GB" sz="3600" b="1">
                <a:latin typeface="+mn-lt"/>
              </a:rPr>
              <a:t>Choosing patient classification system</a:t>
            </a:r>
          </a:p>
        </p:txBody>
      </p:sp>
      <p:sp>
        <p:nvSpPr>
          <p:cNvPr id="2" name="Rectangle 1"/>
          <p:cNvSpPr/>
          <p:nvPr/>
        </p:nvSpPr>
        <p:spPr>
          <a:xfrm>
            <a:off x="0" y="6488668"/>
            <a:ext cx="8542117" cy="307777"/>
          </a:xfrm>
          <a:prstGeom prst="rect">
            <a:avLst/>
          </a:prstGeom>
        </p:spPr>
        <p:txBody>
          <a:bodyPr wrap="square">
            <a:spAutoFit/>
          </a:bodyPr>
          <a:lstStyle/>
          <a:p>
            <a:r>
              <a:rPr lang="en-US" sz="1400" i="1">
                <a:solidFill>
                  <a:schemeClr val="bg1">
                    <a:lumMod val="85000"/>
                  </a:schemeClr>
                </a:solidFill>
                <a:latin typeface="Arial Unicode MS" charset="0"/>
                <a:ea typeface="Arial Unicode MS" charset="0"/>
                <a:cs typeface="Arial Unicode MS" charset="0"/>
              </a:rPr>
              <a:t>Find more: http://</a:t>
            </a:r>
            <a:r>
              <a:rPr lang="en-US" sz="1400" i="1" err="1">
                <a:solidFill>
                  <a:schemeClr val="bg1">
                    <a:lumMod val="85000"/>
                  </a:schemeClr>
                </a:solidFill>
                <a:latin typeface="Arial Unicode MS" charset="0"/>
                <a:ea typeface="Arial Unicode MS" charset="0"/>
                <a:cs typeface="Arial Unicode MS" charset="0"/>
              </a:rPr>
              <a:t>perspectives.ahima.org</a:t>
            </a:r>
            <a:r>
              <a:rPr lang="en-US" sz="1400" i="1">
                <a:solidFill>
                  <a:schemeClr val="bg1">
                    <a:lumMod val="85000"/>
                  </a:schemeClr>
                </a:solidFill>
                <a:latin typeface="Arial Unicode MS" charset="0"/>
                <a:ea typeface="Arial Unicode MS" charset="0"/>
                <a:cs typeface="Arial Unicode MS" charset="0"/>
              </a:rPr>
              <a:t>/disease-groupings-what-are-they/</a:t>
            </a:r>
          </a:p>
        </p:txBody>
      </p:sp>
      <p:grpSp>
        <p:nvGrpSpPr>
          <p:cNvPr id="5" name="Group 4"/>
          <p:cNvGrpSpPr/>
          <p:nvPr/>
        </p:nvGrpSpPr>
        <p:grpSpPr>
          <a:xfrm>
            <a:off x="7272338" y="250826"/>
            <a:ext cx="1757362" cy="1392235"/>
            <a:chOff x="525880" y="4011496"/>
            <a:chExt cx="2534217" cy="1932104"/>
          </a:xfrm>
        </p:grpSpPr>
        <p:sp>
          <p:nvSpPr>
            <p:cNvPr id="6" name="Abgerundetes Rechteck 4"/>
            <p:cNvSpPr/>
            <p:nvPr/>
          </p:nvSpPr>
          <p:spPr bwMode="auto">
            <a:xfrm>
              <a:off x="525880" y="4011496"/>
              <a:ext cx="1953112" cy="1492990"/>
            </a:xfrm>
            <a:prstGeom prst="roundRect">
              <a:avLst>
                <a:gd name="adj" fmla="val 10000"/>
              </a:avLst>
            </a:prstGeom>
            <a:solidFill>
              <a:schemeClr val="bg2">
                <a:lumMod val="50000"/>
              </a:schemeClr>
            </a:solidFill>
            <a:ln>
              <a:solidFill>
                <a:srgbClr val="00B0F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800" b="1">
                  <a:latin typeface="Arial Unicode MS" charset="0"/>
                  <a:ea typeface="Arial Unicode MS" charset="0"/>
                  <a:cs typeface="Arial Unicode MS" charset="0"/>
                </a:rPr>
                <a:t>Patient </a:t>
              </a:r>
            </a:p>
            <a:p>
              <a:pPr fontAlgn="auto">
                <a:spcBef>
                  <a:spcPts val="0"/>
                </a:spcBef>
                <a:spcAft>
                  <a:spcPts val="0"/>
                </a:spcAft>
                <a:defRPr/>
              </a:pPr>
              <a:r>
                <a:rPr lang="en-GB" sz="800" b="1">
                  <a:latin typeface="Arial Unicode MS" charset="0"/>
                  <a:ea typeface="Arial Unicode MS" charset="0"/>
                  <a:cs typeface="Arial Unicode MS" charset="0"/>
                </a:rPr>
                <a:t>classification </a:t>
              </a:r>
            </a:p>
            <a:p>
              <a:pPr fontAlgn="auto">
                <a:spcBef>
                  <a:spcPts val="0"/>
                </a:spcBef>
                <a:spcAft>
                  <a:spcPts val="0"/>
                </a:spcAft>
                <a:defRPr/>
              </a:pPr>
              <a:r>
                <a:rPr lang="en-GB" sz="800" b="1">
                  <a:latin typeface="Arial Unicode MS" charset="0"/>
                  <a:ea typeface="Arial Unicode MS" charset="0"/>
                  <a:cs typeface="Arial Unicode MS" charset="0"/>
                </a:rPr>
                <a:t>system</a:t>
              </a:r>
            </a:p>
          </p:txBody>
        </p:sp>
        <p:sp>
          <p:nvSpPr>
            <p:cNvPr id="7" name="Abgerundetes Rechteck 11"/>
            <p:cNvSpPr/>
            <p:nvPr/>
          </p:nvSpPr>
          <p:spPr bwMode="auto">
            <a:xfrm>
              <a:off x="1012300" y="4977548"/>
              <a:ext cx="2047797" cy="966052"/>
            </a:xfrm>
            <a:prstGeom prst="roundRect">
              <a:avLst>
                <a:gd name="adj" fmla="val 10000"/>
              </a:avLst>
            </a:prstGeom>
            <a:ln>
              <a:solidFill>
                <a:srgbClr val="00BA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57150" lvl="1" indent="-57150" defTabSz="488950" fontAlgn="auto">
                <a:lnSpc>
                  <a:spcPct val="90000"/>
                </a:lnSpc>
                <a:spcAft>
                  <a:spcPct val="15000"/>
                </a:spcAft>
                <a:buFontTx/>
                <a:buChar char="••"/>
                <a:defRPr/>
              </a:pPr>
              <a:r>
                <a:rPr lang="en-GB" sz="800">
                  <a:latin typeface="Arial Unicode MS" charset="0"/>
                  <a:ea typeface="Arial Unicode MS" charset="0"/>
                  <a:cs typeface="Arial Unicode MS" charset="0"/>
                </a:rPr>
                <a:t> Diagnoses</a:t>
              </a:r>
            </a:p>
            <a:p>
              <a:pPr marL="57150" lvl="1" indent="-57150" defTabSz="488950" fontAlgn="auto">
                <a:lnSpc>
                  <a:spcPct val="90000"/>
                </a:lnSpc>
                <a:spcAft>
                  <a:spcPct val="15000"/>
                </a:spcAft>
                <a:buFontTx/>
                <a:buChar char="••"/>
                <a:defRPr/>
              </a:pPr>
              <a:r>
                <a:rPr lang="en-GB" sz="800">
                  <a:latin typeface="Arial Unicode MS" charset="0"/>
                  <a:ea typeface="Arial Unicode MS" charset="0"/>
                  <a:cs typeface="Arial Unicode MS" charset="0"/>
                </a:rPr>
                <a:t> Procedures</a:t>
              </a:r>
            </a:p>
            <a:p>
              <a:pPr marL="57150" lvl="1" indent="-57150" defTabSz="488950" fontAlgn="auto">
                <a:lnSpc>
                  <a:spcPct val="90000"/>
                </a:lnSpc>
                <a:spcAft>
                  <a:spcPct val="15000"/>
                </a:spcAft>
                <a:buFontTx/>
                <a:buChar char="••"/>
                <a:defRPr/>
              </a:pPr>
              <a:r>
                <a:rPr lang="en-GB" sz="800">
                  <a:latin typeface="Arial Unicode MS" charset="0"/>
                  <a:ea typeface="Arial Unicode MS" charset="0"/>
                  <a:cs typeface="Arial Unicode MS" charset="0"/>
                </a:rPr>
                <a:t> Severity</a:t>
              </a:r>
            </a:p>
            <a:p>
              <a:pPr marL="57150" lvl="1" indent="-57150" defTabSz="488950" fontAlgn="auto">
                <a:lnSpc>
                  <a:spcPct val="90000"/>
                </a:lnSpc>
                <a:spcAft>
                  <a:spcPct val="15000"/>
                </a:spcAft>
                <a:buFontTx/>
                <a:buChar char="••"/>
                <a:defRPr/>
              </a:pPr>
              <a:r>
                <a:rPr lang="en-GB" sz="800">
                  <a:latin typeface="Arial Unicode MS" charset="0"/>
                  <a:ea typeface="Arial Unicode MS" charset="0"/>
                  <a:cs typeface="Arial Unicode MS" charset="0"/>
                </a:rPr>
                <a:t> Frequency of revisions</a:t>
              </a:r>
            </a:p>
            <a:p>
              <a:pPr fontAlgn="auto">
                <a:spcBef>
                  <a:spcPts val="0"/>
                </a:spcBef>
                <a:spcAft>
                  <a:spcPts val="0"/>
                </a:spcAft>
                <a:defRPr/>
              </a:pPr>
              <a:endParaRPr lang="en-GB" sz="800">
                <a:latin typeface="Arial Unicode MS" charset="0"/>
                <a:ea typeface="Arial Unicode MS" charset="0"/>
                <a:cs typeface="Arial Unicode MS" charset="0"/>
              </a:endParaRPr>
            </a:p>
          </p:txBody>
        </p:sp>
        <p:sp>
          <p:nvSpPr>
            <p:cNvPr id="8" name="Ellipse 21"/>
            <p:cNvSpPr/>
            <p:nvPr/>
          </p:nvSpPr>
          <p:spPr>
            <a:xfrm>
              <a:off x="1961009" y="4148720"/>
              <a:ext cx="356462" cy="351292"/>
            </a:xfrm>
            <a:prstGeom prst="ellipse">
              <a:avLst/>
            </a:prstGeom>
            <a:solidFill>
              <a:srgbClr val="00BA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800">
                  <a:latin typeface="Arial Unicode MS" charset="0"/>
                  <a:ea typeface="Arial Unicode MS" charset="0"/>
                  <a:cs typeface="Arial Unicode MS" charset="0"/>
                </a:rPr>
                <a:t>1</a:t>
              </a:r>
            </a:p>
          </p:txBody>
        </p:sp>
      </p:grpSp>
      <p:pic>
        <p:nvPicPr>
          <p:cNvPr id="30723" name="Picture 2" descr="DRG history"/>
          <p:cNvPicPr>
            <a:picLocks noChangeAspect="1" noChangeArrowheads="1"/>
          </p:cNvPicPr>
          <p:nvPr/>
        </p:nvPicPr>
        <p:blipFill>
          <a:blip r:embed="rId2" cstate="print"/>
          <a:srcRect/>
          <a:stretch>
            <a:fillRect/>
          </a:stretch>
        </p:blipFill>
        <p:spPr bwMode="auto">
          <a:xfrm>
            <a:off x="0" y="1369510"/>
            <a:ext cx="9144000" cy="4965700"/>
          </a:xfrm>
          <a:prstGeom prst="rect">
            <a:avLst/>
          </a:prstGeom>
          <a:noFill/>
          <a:ln w="9525">
            <a:noFill/>
            <a:miter lim="800000"/>
            <a:headEnd/>
            <a:tailEnd/>
          </a:ln>
        </p:spPr>
      </p:pic>
    </p:spTree>
    <p:extLst>
      <p:ext uri="{BB962C8B-B14F-4D97-AF65-F5344CB8AC3E}">
        <p14:creationId xmlns:p14="http://schemas.microsoft.com/office/powerpoint/2010/main" val="97350943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03051" y="697367"/>
            <a:ext cx="6654974" cy="762000"/>
          </a:xfrm>
        </p:spPr>
        <p:txBody>
          <a:bodyPr>
            <a:noAutofit/>
          </a:bodyPr>
          <a:lstStyle/>
          <a:p>
            <a:pPr eaLnBrk="1" hangingPunct="1">
              <a:defRPr/>
            </a:pPr>
            <a:r>
              <a:rPr lang="en-US" sz="4000" b="1">
                <a:latin typeface="+mn-lt"/>
              </a:rPr>
              <a:t>Data requirements to define case groups and prices</a:t>
            </a:r>
          </a:p>
        </p:txBody>
      </p:sp>
      <p:graphicFrame>
        <p:nvGraphicFramePr>
          <p:cNvPr id="42012" name="Group 28"/>
          <p:cNvGraphicFramePr>
            <a:graphicFrameLocks noGrp="1"/>
          </p:cNvGraphicFramePr>
          <p:nvPr>
            <p:ph type="tbl" idx="1"/>
            <p:extLst>
              <p:ext uri="{D42A27DB-BD31-4B8C-83A1-F6EECF244321}">
                <p14:modId xmlns:p14="http://schemas.microsoft.com/office/powerpoint/2010/main" val="1688459359"/>
              </p:ext>
            </p:extLst>
          </p:nvPr>
        </p:nvGraphicFramePr>
        <p:xfrm>
          <a:off x="552450" y="2049124"/>
          <a:ext cx="8134350" cy="3703598"/>
        </p:xfrm>
        <a:graphic>
          <a:graphicData uri="http://schemas.openxmlformats.org/drawingml/2006/table">
            <a:tbl>
              <a:tblPr/>
              <a:tblGrid>
                <a:gridCol w="3201403">
                  <a:extLst>
                    <a:ext uri="{9D8B030D-6E8A-4147-A177-3AD203B41FA5}">
                      <a16:colId xmlns="" xmlns:a16="http://schemas.microsoft.com/office/drawing/2014/main" val="20000"/>
                    </a:ext>
                  </a:extLst>
                </a:gridCol>
                <a:gridCol w="4932947">
                  <a:extLst>
                    <a:ext uri="{9D8B030D-6E8A-4147-A177-3AD203B41FA5}">
                      <a16:colId xmlns="" xmlns:a16="http://schemas.microsoft.com/office/drawing/2014/main" val="20001"/>
                    </a:ext>
                  </a:extLst>
                </a:gridCol>
              </a:tblGrid>
              <a:tr h="721027">
                <a:tc>
                  <a:txBody>
                    <a:bodyPr/>
                    <a:lstStyle>
                      <a:lvl1pPr marL="342900" indent="-342900">
                        <a:spcBef>
                          <a:spcPct val="20000"/>
                        </a:spcBef>
                        <a:buClr>
                          <a:schemeClr val="bg2"/>
                        </a:buClr>
                        <a:buSzPct val="75000"/>
                        <a:buFont typeface="Wingdings" charset="2"/>
                        <a:defRPr sz="2800">
                          <a:solidFill>
                            <a:schemeClr val="tx1"/>
                          </a:solidFill>
                          <a:latin typeface="Arial" charset="0"/>
                        </a:defRPr>
                      </a:lvl1pPr>
                      <a:lvl2pPr marL="742950" indent="-285750">
                        <a:spcBef>
                          <a:spcPct val="20000"/>
                        </a:spcBef>
                        <a:buClr>
                          <a:schemeClr val="accent2"/>
                        </a:buClr>
                        <a:buSzPct val="80000"/>
                        <a:buFont typeface="Wingdings" charset="2"/>
                        <a:defRPr sz="2400">
                          <a:solidFill>
                            <a:schemeClr val="tx1"/>
                          </a:solidFill>
                          <a:latin typeface="Arial" charset="0"/>
                        </a:defRPr>
                      </a:lvl2pPr>
                      <a:lvl3pPr marL="1143000" indent="-228600">
                        <a:spcBef>
                          <a:spcPct val="20000"/>
                        </a:spcBef>
                        <a:buClr>
                          <a:schemeClr val="bg2"/>
                        </a:buClr>
                        <a:buSzPct val="65000"/>
                        <a:buFont typeface="Wingdings" charset="2"/>
                        <a:defRPr sz="2000">
                          <a:solidFill>
                            <a:schemeClr val="tx1"/>
                          </a:solidFill>
                          <a:latin typeface="Arial" charset="0"/>
                        </a:defRPr>
                      </a:lvl3pPr>
                      <a:lvl4pPr marL="1600200" indent="-228600">
                        <a:spcBef>
                          <a:spcPct val="20000"/>
                        </a:spcBef>
                        <a:buClr>
                          <a:schemeClr val="accent2"/>
                        </a:buClr>
                        <a:buSzPct val="70000"/>
                        <a:buFont typeface="Wingdings" charset="2"/>
                        <a:defRPr>
                          <a:solidFill>
                            <a:schemeClr val="tx1"/>
                          </a:solidFill>
                          <a:latin typeface="Arial" charset="0"/>
                        </a:defRPr>
                      </a:lvl4pPr>
                      <a:lvl5pPr marL="2057400" indent="-228600">
                        <a:spcBef>
                          <a:spcPct val="20000"/>
                        </a:spcBef>
                        <a:buClr>
                          <a:schemeClr val="bg2"/>
                        </a:buClr>
                        <a:buFont typeface="Wingdings"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defRPr>
                          <a:solidFill>
                            <a:schemeClr val="tx1"/>
                          </a:solidFill>
                          <a:latin typeface="Arial" charset="0"/>
                        </a:defRPr>
                      </a:lvl9pPr>
                    </a:lstStyle>
                    <a:p>
                      <a:pPr marL="0" marR="0" lvl="0" indent="-342900" algn="l" defTabSz="914400" rtl="0" eaLnBrk="1" fontAlgn="base" latinLnBrk="0" hangingPunct="1">
                        <a:lnSpc>
                          <a:spcPct val="100000"/>
                        </a:lnSpc>
                        <a:spcBef>
                          <a:spcPct val="0"/>
                        </a:spcBef>
                        <a:spcAft>
                          <a:spcPct val="0"/>
                        </a:spcAft>
                        <a:buClrTx/>
                        <a:buSzTx/>
                        <a:buFontTx/>
                        <a:buNone/>
                        <a:tabLst/>
                      </a:pPr>
                      <a:r>
                        <a:rPr lang="en-US" altLang="x-none" sz="2000" b="1" kern="1200">
                          <a:solidFill>
                            <a:schemeClr val="bg1"/>
                          </a:solidFill>
                          <a:latin typeface="Arial Unicode MS" charset="0"/>
                          <a:ea typeface="Arial Unicode MS" charset="0"/>
                          <a:cs typeface="Arial Unicode MS" charset="0"/>
                        </a:rPr>
                        <a:t>Type</a:t>
                      </a:r>
                    </a:p>
                  </a:txBody>
                  <a:tcPr anchor="ctr" horzOverflow="overflow">
                    <a:lnL w="57150" cap="flat" cmpd="sng" algn="ctr">
                      <a:solidFill>
                        <a:srgbClr val="00BAFF"/>
                      </a:solidFill>
                      <a:prstDash val="solid"/>
                      <a:round/>
                      <a:headEnd type="none" w="med" len="med"/>
                      <a:tailEnd type="none" w="med" len="med"/>
                    </a:lnL>
                    <a:lnR w="57150" cap="flat" cmpd="sng" algn="ctr">
                      <a:solidFill>
                        <a:srgbClr val="00BAFF"/>
                      </a:solidFill>
                      <a:prstDash val="solid"/>
                      <a:round/>
                      <a:headEnd type="none" w="med" len="med"/>
                      <a:tailEnd type="none" w="med" len="med"/>
                    </a:lnR>
                    <a:lnT w="57150" cap="flat" cmpd="sng" algn="ctr">
                      <a:solidFill>
                        <a:srgbClr val="00BAFF"/>
                      </a:solidFill>
                      <a:prstDash val="solid"/>
                      <a:round/>
                      <a:headEnd type="none" w="med" len="med"/>
                      <a:tailEnd type="none" w="med" len="med"/>
                    </a:lnT>
                    <a:lnB w="57150" cap="flat" cmpd="sng" algn="ctr">
                      <a:solidFill>
                        <a:srgbClr val="00BAFF"/>
                      </a:solidFill>
                      <a:prstDash val="solid"/>
                      <a:round/>
                      <a:headEnd type="none" w="med" len="med"/>
                      <a:tailEnd type="none" w="med" len="med"/>
                    </a:lnB>
                    <a:lnTlToBr>
                      <a:noFill/>
                    </a:lnTlToBr>
                    <a:lnBlToTr>
                      <a:noFill/>
                    </a:lnBlToTr>
                    <a:solidFill>
                      <a:schemeClr val="bg2">
                        <a:lumMod val="50000"/>
                      </a:schemeClr>
                    </a:solidFill>
                  </a:tcPr>
                </a:tc>
                <a:tc>
                  <a:txBody>
                    <a:bodyPr/>
                    <a:lstStyle>
                      <a:lvl1pPr marL="342900" indent="-342900">
                        <a:spcBef>
                          <a:spcPct val="20000"/>
                        </a:spcBef>
                        <a:buClr>
                          <a:schemeClr val="bg2"/>
                        </a:buClr>
                        <a:buSzPct val="75000"/>
                        <a:buFont typeface="Wingdings" charset="2"/>
                        <a:defRPr sz="2800">
                          <a:solidFill>
                            <a:schemeClr val="tx1"/>
                          </a:solidFill>
                          <a:latin typeface="Arial" charset="0"/>
                        </a:defRPr>
                      </a:lvl1pPr>
                      <a:lvl2pPr marL="742950" indent="-285750">
                        <a:spcBef>
                          <a:spcPct val="20000"/>
                        </a:spcBef>
                        <a:buClr>
                          <a:schemeClr val="accent2"/>
                        </a:buClr>
                        <a:buSzPct val="80000"/>
                        <a:buFont typeface="Wingdings" charset="2"/>
                        <a:defRPr sz="2400">
                          <a:solidFill>
                            <a:schemeClr val="tx1"/>
                          </a:solidFill>
                          <a:latin typeface="Arial" charset="0"/>
                        </a:defRPr>
                      </a:lvl2pPr>
                      <a:lvl3pPr marL="1143000" indent="-228600">
                        <a:spcBef>
                          <a:spcPct val="20000"/>
                        </a:spcBef>
                        <a:buClr>
                          <a:schemeClr val="bg2"/>
                        </a:buClr>
                        <a:buSzPct val="65000"/>
                        <a:buFont typeface="Wingdings" charset="2"/>
                        <a:defRPr sz="2000">
                          <a:solidFill>
                            <a:schemeClr val="tx1"/>
                          </a:solidFill>
                          <a:latin typeface="Arial" charset="0"/>
                        </a:defRPr>
                      </a:lvl3pPr>
                      <a:lvl4pPr marL="1600200" indent="-228600">
                        <a:spcBef>
                          <a:spcPct val="20000"/>
                        </a:spcBef>
                        <a:buClr>
                          <a:schemeClr val="accent2"/>
                        </a:buClr>
                        <a:buSzPct val="70000"/>
                        <a:buFont typeface="Wingdings" charset="2"/>
                        <a:defRPr>
                          <a:solidFill>
                            <a:schemeClr val="tx1"/>
                          </a:solidFill>
                          <a:latin typeface="Arial" charset="0"/>
                        </a:defRPr>
                      </a:lvl4pPr>
                      <a:lvl5pPr marL="2057400" indent="-228600">
                        <a:spcBef>
                          <a:spcPct val="20000"/>
                        </a:spcBef>
                        <a:buClr>
                          <a:schemeClr val="bg2"/>
                        </a:buClr>
                        <a:buFont typeface="Wingdings"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defRPr>
                          <a:solidFill>
                            <a:schemeClr val="tx1"/>
                          </a:solidFill>
                          <a:latin typeface="Arial" charset="0"/>
                        </a:defRPr>
                      </a:lvl9pPr>
                    </a:lstStyle>
                    <a:p>
                      <a:pPr marL="0" marR="0" lvl="0" indent="-342900" algn="l" defTabSz="914400" rtl="0" eaLnBrk="1" fontAlgn="base" latinLnBrk="0" hangingPunct="1">
                        <a:lnSpc>
                          <a:spcPct val="100000"/>
                        </a:lnSpc>
                        <a:spcBef>
                          <a:spcPct val="0"/>
                        </a:spcBef>
                        <a:spcAft>
                          <a:spcPct val="0"/>
                        </a:spcAft>
                        <a:buClrTx/>
                        <a:buSzTx/>
                        <a:buFontTx/>
                        <a:buNone/>
                        <a:tabLst/>
                      </a:pPr>
                      <a:r>
                        <a:rPr lang="en-US" altLang="x-none" sz="2000" b="1" kern="1200">
                          <a:solidFill>
                            <a:schemeClr val="bg1"/>
                          </a:solidFill>
                          <a:latin typeface="Arial Unicode MS" charset="0"/>
                          <a:ea typeface="Arial Unicode MS" charset="0"/>
                          <a:cs typeface="Arial Unicode MS" charset="0"/>
                        </a:rPr>
                        <a:t>Input Data</a:t>
                      </a:r>
                    </a:p>
                  </a:txBody>
                  <a:tcPr anchor="ctr" horzOverflow="overflow">
                    <a:lnL w="57150" cap="flat" cmpd="sng" algn="ctr">
                      <a:solidFill>
                        <a:srgbClr val="00BAFF"/>
                      </a:solidFill>
                      <a:prstDash val="solid"/>
                      <a:round/>
                      <a:headEnd type="none" w="med" len="med"/>
                      <a:tailEnd type="none" w="med" len="med"/>
                    </a:lnL>
                    <a:lnR w="57150" cap="flat" cmpd="sng" algn="ctr">
                      <a:solidFill>
                        <a:srgbClr val="00BAFF"/>
                      </a:solidFill>
                      <a:prstDash val="solid"/>
                      <a:round/>
                      <a:headEnd type="none" w="med" len="med"/>
                      <a:tailEnd type="none" w="med" len="med"/>
                    </a:lnR>
                    <a:lnT w="57150" cap="flat" cmpd="sng" algn="ctr">
                      <a:solidFill>
                        <a:srgbClr val="00BAFF"/>
                      </a:solidFill>
                      <a:prstDash val="solid"/>
                      <a:round/>
                      <a:headEnd type="none" w="med" len="med"/>
                      <a:tailEnd type="none" w="med" len="med"/>
                    </a:lnT>
                    <a:lnB w="57150" cap="flat" cmpd="sng" algn="ctr">
                      <a:solidFill>
                        <a:srgbClr val="00BAFF"/>
                      </a:solidFill>
                      <a:prstDash val="solid"/>
                      <a:round/>
                      <a:headEnd type="none" w="med" len="med"/>
                      <a:tailEnd type="none" w="med" len="med"/>
                    </a:lnB>
                    <a:lnTlToBr>
                      <a:noFill/>
                    </a:lnTlToBr>
                    <a:lnBlToTr>
                      <a:noFill/>
                    </a:lnBlToTr>
                    <a:solidFill>
                      <a:schemeClr val="bg2">
                        <a:lumMod val="50000"/>
                      </a:schemeClr>
                    </a:solidFill>
                  </a:tcPr>
                </a:tc>
                <a:extLst>
                  <a:ext uri="{0D108BD9-81ED-4DB2-BD59-A6C34878D82A}">
                    <a16:rowId xmlns="" xmlns:a16="http://schemas.microsoft.com/office/drawing/2014/main" val="10000"/>
                  </a:ext>
                </a:extLst>
              </a:tr>
              <a:tr h="748958">
                <a:tc>
                  <a:txBody>
                    <a:bodyPr/>
                    <a:lstStyle>
                      <a:lvl1pPr marL="342900" indent="-342900">
                        <a:spcBef>
                          <a:spcPct val="20000"/>
                        </a:spcBef>
                        <a:buClr>
                          <a:schemeClr val="bg2"/>
                        </a:buClr>
                        <a:buSzPct val="75000"/>
                        <a:buFont typeface="Wingdings" charset="2"/>
                        <a:defRPr sz="2800">
                          <a:solidFill>
                            <a:schemeClr val="tx1"/>
                          </a:solidFill>
                          <a:latin typeface="Arial" charset="0"/>
                        </a:defRPr>
                      </a:lvl1pPr>
                      <a:lvl2pPr marL="742950" indent="-285750">
                        <a:spcBef>
                          <a:spcPct val="20000"/>
                        </a:spcBef>
                        <a:buClr>
                          <a:schemeClr val="accent2"/>
                        </a:buClr>
                        <a:buSzPct val="80000"/>
                        <a:buFont typeface="Wingdings" charset="2"/>
                        <a:defRPr sz="2400">
                          <a:solidFill>
                            <a:schemeClr val="tx1"/>
                          </a:solidFill>
                          <a:latin typeface="Arial" charset="0"/>
                        </a:defRPr>
                      </a:lvl2pPr>
                      <a:lvl3pPr marL="1143000" indent="-228600">
                        <a:spcBef>
                          <a:spcPct val="20000"/>
                        </a:spcBef>
                        <a:buClr>
                          <a:schemeClr val="bg2"/>
                        </a:buClr>
                        <a:buSzPct val="65000"/>
                        <a:buFont typeface="Wingdings" charset="2"/>
                        <a:defRPr sz="2000">
                          <a:solidFill>
                            <a:schemeClr val="tx1"/>
                          </a:solidFill>
                          <a:latin typeface="Arial" charset="0"/>
                        </a:defRPr>
                      </a:lvl3pPr>
                      <a:lvl4pPr marL="1600200" indent="-228600">
                        <a:spcBef>
                          <a:spcPct val="20000"/>
                        </a:spcBef>
                        <a:buClr>
                          <a:schemeClr val="accent2"/>
                        </a:buClr>
                        <a:buSzPct val="70000"/>
                        <a:buFont typeface="Wingdings" charset="2"/>
                        <a:defRPr>
                          <a:solidFill>
                            <a:schemeClr val="tx1"/>
                          </a:solidFill>
                          <a:latin typeface="Arial" charset="0"/>
                        </a:defRPr>
                      </a:lvl4pPr>
                      <a:lvl5pPr marL="2057400" indent="-228600">
                        <a:spcBef>
                          <a:spcPct val="20000"/>
                        </a:spcBef>
                        <a:buClr>
                          <a:schemeClr val="bg2"/>
                        </a:buClr>
                        <a:buFont typeface="Wingdings"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defRPr>
                          <a:solidFill>
                            <a:schemeClr val="tx1"/>
                          </a:solidFill>
                          <a:latin typeface="Arial" charset="0"/>
                        </a:defRPr>
                      </a:lvl9pPr>
                    </a:lstStyle>
                    <a:p>
                      <a:pPr marL="0" marR="0" lvl="0" indent="-342900" algn="l" defTabSz="914400" rtl="0" eaLnBrk="1" fontAlgn="base" latinLnBrk="0" hangingPunct="1">
                        <a:lnSpc>
                          <a:spcPct val="100000"/>
                        </a:lnSpc>
                        <a:spcBef>
                          <a:spcPct val="0"/>
                        </a:spcBef>
                        <a:spcAft>
                          <a:spcPct val="0"/>
                        </a:spcAft>
                        <a:buClrTx/>
                        <a:buSzTx/>
                        <a:buFontTx/>
                        <a:buNone/>
                        <a:tabLst/>
                      </a:pPr>
                      <a:r>
                        <a:rPr lang="en-US" altLang="x-none" sz="1800" kern="1200">
                          <a:solidFill>
                            <a:schemeClr val="tx2">
                              <a:lumMod val="50000"/>
                            </a:schemeClr>
                          </a:solidFill>
                          <a:latin typeface="Arial Unicode MS" charset="0"/>
                          <a:ea typeface="Arial Unicode MS" charset="0"/>
                          <a:cs typeface="Arial Unicode MS" charset="0"/>
                        </a:rPr>
                        <a:t>No grouping</a:t>
                      </a:r>
                    </a:p>
                  </a:txBody>
                  <a:tcPr anchor="ctr" horzOverflow="overflow">
                    <a:lnL w="57150" cap="flat" cmpd="sng" algn="ctr">
                      <a:solidFill>
                        <a:srgbClr val="00BAFF"/>
                      </a:solidFill>
                      <a:prstDash val="solid"/>
                      <a:round/>
                      <a:headEnd type="none" w="med" len="med"/>
                      <a:tailEnd type="none" w="med" len="med"/>
                    </a:lnL>
                    <a:lnR w="57150" cap="flat" cmpd="sng" algn="ctr">
                      <a:solidFill>
                        <a:srgbClr val="00BAFF"/>
                      </a:solidFill>
                      <a:prstDash val="solid"/>
                      <a:round/>
                      <a:headEnd type="none" w="med" len="med"/>
                      <a:tailEnd type="none" w="med" len="med"/>
                    </a:lnR>
                    <a:lnT w="57150" cap="flat" cmpd="sng" algn="ctr">
                      <a:solidFill>
                        <a:srgbClr val="00BAFF"/>
                      </a:solidFill>
                      <a:prstDash val="solid"/>
                      <a:round/>
                      <a:headEnd type="none" w="med" len="med"/>
                      <a:tailEnd type="none" w="med" len="med"/>
                    </a:lnT>
                    <a:lnB w="57150" cap="flat" cmpd="sng" algn="ctr">
                      <a:solidFill>
                        <a:srgbClr val="00BAFF"/>
                      </a:solidFill>
                      <a:prstDash val="solid"/>
                      <a:round/>
                      <a:headEnd type="none" w="med" len="med"/>
                      <a:tailEnd type="none" w="med" len="med"/>
                    </a:lnB>
                    <a:lnTlToBr>
                      <a:noFill/>
                    </a:lnTlToBr>
                    <a:lnBlToTr>
                      <a:noFill/>
                    </a:lnBlToTr>
                    <a:solidFill>
                      <a:srgbClr val="FFFC9E"/>
                    </a:solidFill>
                  </a:tcPr>
                </a:tc>
                <a:tc>
                  <a:txBody>
                    <a:bodyPr/>
                    <a:lstStyle>
                      <a:lvl1pPr marL="342900" indent="-342900">
                        <a:spcBef>
                          <a:spcPct val="20000"/>
                        </a:spcBef>
                        <a:buClr>
                          <a:schemeClr val="bg2"/>
                        </a:buClr>
                        <a:buSzPct val="75000"/>
                        <a:buFont typeface="Wingdings" charset="2"/>
                        <a:defRPr sz="2800">
                          <a:solidFill>
                            <a:schemeClr val="tx1"/>
                          </a:solidFill>
                          <a:latin typeface="Arial" charset="0"/>
                        </a:defRPr>
                      </a:lvl1pPr>
                      <a:lvl2pPr marL="742950" indent="-285750">
                        <a:spcBef>
                          <a:spcPct val="20000"/>
                        </a:spcBef>
                        <a:buClr>
                          <a:schemeClr val="accent2"/>
                        </a:buClr>
                        <a:buSzPct val="80000"/>
                        <a:buFont typeface="Wingdings" charset="2"/>
                        <a:defRPr sz="2400">
                          <a:solidFill>
                            <a:schemeClr val="tx1"/>
                          </a:solidFill>
                          <a:latin typeface="Arial" charset="0"/>
                        </a:defRPr>
                      </a:lvl2pPr>
                      <a:lvl3pPr marL="1143000" indent="-228600">
                        <a:spcBef>
                          <a:spcPct val="20000"/>
                        </a:spcBef>
                        <a:buClr>
                          <a:schemeClr val="bg2"/>
                        </a:buClr>
                        <a:buSzPct val="65000"/>
                        <a:buFont typeface="Wingdings" charset="2"/>
                        <a:defRPr sz="2000">
                          <a:solidFill>
                            <a:schemeClr val="tx1"/>
                          </a:solidFill>
                          <a:latin typeface="Arial" charset="0"/>
                        </a:defRPr>
                      </a:lvl3pPr>
                      <a:lvl4pPr marL="1600200" indent="-228600">
                        <a:spcBef>
                          <a:spcPct val="20000"/>
                        </a:spcBef>
                        <a:buClr>
                          <a:schemeClr val="accent2"/>
                        </a:buClr>
                        <a:buSzPct val="70000"/>
                        <a:buFont typeface="Wingdings" charset="2"/>
                        <a:defRPr>
                          <a:solidFill>
                            <a:schemeClr val="tx1"/>
                          </a:solidFill>
                          <a:latin typeface="Arial" charset="0"/>
                        </a:defRPr>
                      </a:lvl4pPr>
                      <a:lvl5pPr marL="2057400" indent="-228600">
                        <a:spcBef>
                          <a:spcPct val="20000"/>
                        </a:spcBef>
                        <a:buClr>
                          <a:schemeClr val="bg2"/>
                        </a:buClr>
                        <a:buFont typeface="Wingdings"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lang="en-US" altLang="x-none" sz="1800" kern="1200">
                          <a:solidFill>
                            <a:schemeClr val="tx2">
                              <a:lumMod val="50000"/>
                            </a:schemeClr>
                          </a:solidFill>
                          <a:latin typeface="Arial Unicode MS" charset="0"/>
                          <a:ea typeface="Arial Unicode MS" charset="0"/>
                          <a:cs typeface="Arial Unicode MS" charset="0"/>
                        </a:rPr>
                        <a:t>Average cost per hospital case</a:t>
                      </a:r>
                    </a:p>
                  </a:txBody>
                  <a:tcPr anchor="ctr" horzOverflow="overflow">
                    <a:lnL w="57150" cap="flat" cmpd="sng" algn="ctr">
                      <a:solidFill>
                        <a:srgbClr val="00BAFF"/>
                      </a:solidFill>
                      <a:prstDash val="solid"/>
                      <a:round/>
                      <a:headEnd type="none" w="med" len="med"/>
                      <a:tailEnd type="none" w="med" len="med"/>
                    </a:lnL>
                    <a:lnR w="57150" cap="flat" cmpd="sng" algn="ctr">
                      <a:solidFill>
                        <a:srgbClr val="00BAFF"/>
                      </a:solidFill>
                      <a:prstDash val="solid"/>
                      <a:round/>
                      <a:headEnd type="none" w="med" len="med"/>
                      <a:tailEnd type="none" w="med" len="med"/>
                    </a:lnR>
                    <a:lnT w="57150" cap="flat" cmpd="sng" algn="ctr">
                      <a:solidFill>
                        <a:srgbClr val="00BAFF"/>
                      </a:solidFill>
                      <a:prstDash val="solid"/>
                      <a:round/>
                      <a:headEnd type="none" w="med" len="med"/>
                      <a:tailEnd type="none" w="med" len="med"/>
                    </a:lnT>
                    <a:lnB w="57150" cap="flat" cmpd="sng" algn="ctr">
                      <a:solidFill>
                        <a:srgbClr val="00BAFF"/>
                      </a:solidFill>
                      <a:prstDash val="solid"/>
                      <a:round/>
                      <a:headEnd type="none" w="med" len="med"/>
                      <a:tailEnd type="none" w="med" len="med"/>
                    </a:lnB>
                    <a:lnTlToBr>
                      <a:noFill/>
                    </a:lnTlToBr>
                    <a:lnBlToTr>
                      <a:noFill/>
                    </a:lnBlToTr>
                    <a:solidFill>
                      <a:srgbClr val="FFFC9E"/>
                    </a:solidFill>
                  </a:tcPr>
                </a:tc>
                <a:extLst>
                  <a:ext uri="{0D108BD9-81ED-4DB2-BD59-A6C34878D82A}">
                    <a16:rowId xmlns="" xmlns:a16="http://schemas.microsoft.com/office/drawing/2014/main" val="10001"/>
                  </a:ext>
                </a:extLst>
              </a:tr>
              <a:tr h="855663">
                <a:tc>
                  <a:txBody>
                    <a:bodyPr/>
                    <a:lstStyle>
                      <a:lvl1pPr marL="342900" indent="-342900">
                        <a:spcBef>
                          <a:spcPct val="20000"/>
                        </a:spcBef>
                        <a:buClr>
                          <a:schemeClr val="bg2"/>
                        </a:buClr>
                        <a:buSzPct val="75000"/>
                        <a:buFont typeface="Wingdings" charset="2"/>
                        <a:defRPr sz="2800">
                          <a:solidFill>
                            <a:schemeClr val="tx1"/>
                          </a:solidFill>
                          <a:latin typeface="Arial" charset="0"/>
                        </a:defRPr>
                      </a:lvl1pPr>
                      <a:lvl2pPr marL="742950" indent="-285750">
                        <a:spcBef>
                          <a:spcPct val="20000"/>
                        </a:spcBef>
                        <a:buClr>
                          <a:schemeClr val="accent2"/>
                        </a:buClr>
                        <a:buSzPct val="80000"/>
                        <a:buFont typeface="Wingdings" charset="2"/>
                        <a:defRPr sz="2400">
                          <a:solidFill>
                            <a:schemeClr val="tx1"/>
                          </a:solidFill>
                          <a:latin typeface="Arial" charset="0"/>
                        </a:defRPr>
                      </a:lvl2pPr>
                      <a:lvl3pPr marL="1143000" indent="-228600">
                        <a:spcBef>
                          <a:spcPct val="20000"/>
                        </a:spcBef>
                        <a:buClr>
                          <a:schemeClr val="bg2"/>
                        </a:buClr>
                        <a:buSzPct val="65000"/>
                        <a:buFont typeface="Wingdings" charset="2"/>
                        <a:defRPr sz="2000">
                          <a:solidFill>
                            <a:schemeClr val="tx1"/>
                          </a:solidFill>
                          <a:latin typeface="Arial" charset="0"/>
                        </a:defRPr>
                      </a:lvl3pPr>
                      <a:lvl4pPr marL="1600200" indent="-228600">
                        <a:spcBef>
                          <a:spcPct val="20000"/>
                        </a:spcBef>
                        <a:buClr>
                          <a:schemeClr val="accent2"/>
                        </a:buClr>
                        <a:buSzPct val="70000"/>
                        <a:buFont typeface="Wingdings" charset="2"/>
                        <a:defRPr>
                          <a:solidFill>
                            <a:schemeClr val="tx1"/>
                          </a:solidFill>
                          <a:latin typeface="Arial" charset="0"/>
                        </a:defRPr>
                      </a:lvl4pPr>
                      <a:lvl5pPr marL="2057400" indent="-228600">
                        <a:spcBef>
                          <a:spcPct val="20000"/>
                        </a:spcBef>
                        <a:buClr>
                          <a:schemeClr val="bg2"/>
                        </a:buClr>
                        <a:buFont typeface="Wingdings"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lang="en-US" altLang="x-none" sz="1800" kern="1200">
                          <a:solidFill>
                            <a:schemeClr val="tx2">
                              <a:lumMod val="50000"/>
                            </a:schemeClr>
                          </a:solidFill>
                          <a:latin typeface="Arial Unicode MS" charset="0"/>
                          <a:ea typeface="Arial Unicode MS" charset="0"/>
                          <a:cs typeface="Arial Unicode MS" charset="0"/>
                        </a:rPr>
                        <a:t>Department/specialty  level grouping</a:t>
                      </a:r>
                    </a:p>
                  </a:txBody>
                  <a:tcPr anchor="ctr" horzOverflow="overflow">
                    <a:lnL w="57150" cap="flat" cmpd="sng" algn="ctr">
                      <a:solidFill>
                        <a:srgbClr val="00BAFF"/>
                      </a:solidFill>
                      <a:prstDash val="solid"/>
                      <a:round/>
                      <a:headEnd type="none" w="med" len="med"/>
                      <a:tailEnd type="none" w="med" len="med"/>
                    </a:lnL>
                    <a:lnR w="57150" cap="flat" cmpd="sng" algn="ctr">
                      <a:solidFill>
                        <a:srgbClr val="00BAFF"/>
                      </a:solidFill>
                      <a:prstDash val="solid"/>
                      <a:round/>
                      <a:headEnd type="none" w="med" len="med"/>
                      <a:tailEnd type="none" w="med" len="med"/>
                    </a:lnR>
                    <a:lnT w="57150" cap="flat" cmpd="sng" algn="ctr">
                      <a:solidFill>
                        <a:srgbClr val="00BAFF"/>
                      </a:solidFill>
                      <a:prstDash val="solid"/>
                      <a:round/>
                      <a:headEnd type="none" w="med" len="med"/>
                      <a:tailEnd type="none" w="med" len="med"/>
                    </a:lnT>
                    <a:lnB w="57150" cap="flat" cmpd="sng" algn="ctr">
                      <a:solidFill>
                        <a:srgbClr val="00BAFF"/>
                      </a:solidFill>
                      <a:prstDash val="solid"/>
                      <a:round/>
                      <a:headEnd type="none" w="med" len="med"/>
                      <a:tailEnd type="none" w="med" len="med"/>
                    </a:lnB>
                    <a:lnTlToBr>
                      <a:noFill/>
                    </a:lnTlToBr>
                    <a:lnBlToTr>
                      <a:noFill/>
                    </a:lnBlToTr>
                    <a:solidFill>
                      <a:srgbClr val="FFFC9E"/>
                    </a:solidFill>
                  </a:tcPr>
                </a:tc>
                <a:tc>
                  <a:txBody>
                    <a:bodyPr/>
                    <a:lstStyle>
                      <a:lvl1pPr marL="342900" indent="-342900">
                        <a:spcBef>
                          <a:spcPct val="20000"/>
                        </a:spcBef>
                        <a:buClr>
                          <a:schemeClr val="bg2"/>
                        </a:buClr>
                        <a:buSzPct val="75000"/>
                        <a:buFont typeface="Wingdings" charset="2"/>
                        <a:defRPr sz="2800">
                          <a:solidFill>
                            <a:schemeClr val="tx1"/>
                          </a:solidFill>
                          <a:latin typeface="Arial" charset="0"/>
                        </a:defRPr>
                      </a:lvl1pPr>
                      <a:lvl2pPr marL="742950" indent="-285750">
                        <a:spcBef>
                          <a:spcPct val="20000"/>
                        </a:spcBef>
                        <a:buClr>
                          <a:schemeClr val="accent2"/>
                        </a:buClr>
                        <a:buSzPct val="80000"/>
                        <a:buFont typeface="Wingdings" charset="2"/>
                        <a:defRPr sz="2400">
                          <a:solidFill>
                            <a:schemeClr val="tx1"/>
                          </a:solidFill>
                          <a:latin typeface="Arial" charset="0"/>
                        </a:defRPr>
                      </a:lvl2pPr>
                      <a:lvl3pPr marL="1143000" indent="-228600">
                        <a:spcBef>
                          <a:spcPct val="20000"/>
                        </a:spcBef>
                        <a:buClr>
                          <a:schemeClr val="bg2"/>
                        </a:buClr>
                        <a:buSzPct val="65000"/>
                        <a:buFont typeface="Wingdings" charset="2"/>
                        <a:defRPr sz="2000">
                          <a:solidFill>
                            <a:schemeClr val="tx1"/>
                          </a:solidFill>
                          <a:latin typeface="Arial" charset="0"/>
                        </a:defRPr>
                      </a:lvl3pPr>
                      <a:lvl4pPr marL="1600200" indent="-228600">
                        <a:spcBef>
                          <a:spcPct val="20000"/>
                        </a:spcBef>
                        <a:buClr>
                          <a:schemeClr val="accent2"/>
                        </a:buClr>
                        <a:buSzPct val="70000"/>
                        <a:buFont typeface="Wingdings" charset="2"/>
                        <a:defRPr>
                          <a:solidFill>
                            <a:schemeClr val="tx1"/>
                          </a:solidFill>
                          <a:latin typeface="Arial" charset="0"/>
                        </a:defRPr>
                      </a:lvl4pPr>
                      <a:lvl5pPr marL="2057400" indent="-228600">
                        <a:spcBef>
                          <a:spcPct val="20000"/>
                        </a:spcBef>
                        <a:buClr>
                          <a:schemeClr val="bg2"/>
                        </a:buClr>
                        <a:buFont typeface="Wingdings"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lang="en-US" altLang="x-none" sz="1800" kern="1200">
                          <a:solidFill>
                            <a:schemeClr val="tx2">
                              <a:lumMod val="50000"/>
                            </a:schemeClr>
                          </a:solidFill>
                          <a:latin typeface="Arial Unicode MS" charset="0"/>
                          <a:ea typeface="Arial Unicode MS" charset="0"/>
                          <a:cs typeface="Arial Unicode MS" charset="0"/>
                        </a:rPr>
                        <a:t>Department level activity data: number of cases, cost, length of stay</a:t>
                      </a:r>
                    </a:p>
                  </a:txBody>
                  <a:tcPr anchor="ctr" horzOverflow="overflow">
                    <a:lnL w="57150" cap="flat" cmpd="sng" algn="ctr">
                      <a:solidFill>
                        <a:srgbClr val="00BAFF"/>
                      </a:solidFill>
                      <a:prstDash val="solid"/>
                      <a:round/>
                      <a:headEnd type="none" w="med" len="med"/>
                      <a:tailEnd type="none" w="med" len="med"/>
                    </a:lnL>
                    <a:lnR w="57150" cap="flat" cmpd="sng" algn="ctr">
                      <a:solidFill>
                        <a:srgbClr val="00BAFF"/>
                      </a:solidFill>
                      <a:prstDash val="solid"/>
                      <a:round/>
                      <a:headEnd type="none" w="med" len="med"/>
                      <a:tailEnd type="none" w="med" len="med"/>
                    </a:lnR>
                    <a:lnT w="57150" cap="flat" cmpd="sng" algn="ctr">
                      <a:solidFill>
                        <a:srgbClr val="00BAFF"/>
                      </a:solidFill>
                      <a:prstDash val="solid"/>
                      <a:round/>
                      <a:headEnd type="none" w="med" len="med"/>
                      <a:tailEnd type="none" w="med" len="med"/>
                    </a:lnT>
                    <a:lnB w="57150" cap="flat" cmpd="sng" algn="ctr">
                      <a:solidFill>
                        <a:srgbClr val="00BAFF"/>
                      </a:solidFill>
                      <a:prstDash val="solid"/>
                      <a:round/>
                      <a:headEnd type="none" w="med" len="med"/>
                      <a:tailEnd type="none" w="med" len="med"/>
                    </a:lnB>
                    <a:lnTlToBr>
                      <a:noFill/>
                    </a:lnTlToBr>
                    <a:lnBlToTr>
                      <a:noFill/>
                    </a:lnBlToTr>
                    <a:solidFill>
                      <a:srgbClr val="FFFC9E"/>
                    </a:solidFill>
                  </a:tcPr>
                </a:tc>
                <a:extLst>
                  <a:ext uri="{0D108BD9-81ED-4DB2-BD59-A6C34878D82A}">
                    <a16:rowId xmlns="" xmlns:a16="http://schemas.microsoft.com/office/drawing/2014/main" val="10002"/>
                  </a:ext>
                </a:extLst>
              </a:tr>
              <a:tr h="1377950">
                <a:tc>
                  <a:txBody>
                    <a:bodyPr/>
                    <a:lstStyle>
                      <a:lvl1pPr marL="342900" indent="-342900">
                        <a:spcBef>
                          <a:spcPct val="20000"/>
                        </a:spcBef>
                        <a:buClr>
                          <a:schemeClr val="bg2"/>
                        </a:buClr>
                        <a:buSzPct val="75000"/>
                        <a:buFont typeface="Wingdings" charset="2"/>
                        <a:defRPr sz="2800">
                          <a:solidFill>
                            <a:schemeClr val="tx1"/>
                          </a:solidFill>
                          <a:latin typeface="Arial" charset="0"/>
                        </a:defRPr>
                      </a:lvl1pPr>
                      <a:lvl2pPr marL="742950" indent="-285750">
                        <a:spcBef>
                          <a:spcPct val="20000"/>
                        </a:spcBef>
                        <a:buClr>
                          <a:schemeClr val="accent2"/>
                        </a:buClr>
                        <a:buSzPct val="80000"/>
                        <a:buFont typeface="Wingdings" charset="2"/>
                        <a:defRPr sz="2400">
                          <a:solidFill>
                            <a:schemeClr val="tx1"/>
                          </a:solidFill>
                          <a:latin typeface="Arial" charset="0"/>
                        </a:defRPr>
                      </a:lvl2pPr>
                      <a:lvl3pPr marL="1143000" indent="-228600">
                        <a:spcBef>
                          <a:spcPct val="20000"/>
                        </a:spcBef>
                        <a:buClr>
                          <a:schemeClr val="bg2"/>
                        </a:buClr>
                        <a:buSzPct val="65000"/>
                        <a:buFont typeface="Wingdings" charset="2"/>
                        <a:defRPr sz="2000">
                          <a:solidFill>
                            <a:schemeClr val="tx1"/>
                          </a:solidFill>
                          <a:latin typeface="Arial" charset="0"/>
                        </a:defRPr>
                      </a:lvl3pPr>
                      <a:lvl4pPr marL="1600200" indent="-228600">
                        <a:spcBef>
                          <a:spcPct val="20000"/>
                        </a:spcBef>
                        <a:buClr>
                          <a:schemeClr val="accent2"/>
                        </a:buClr>
                        <a:buSzPct val="70000"/>
                        <a:buFont typeface="Wingdings" charset="2"/>
                        <a:defRPr>
                          <a:solidFill>
                            <a:schemeClr val="tx1"/>
                          </a:solidFill>
                          <a:latin typeface="Arial" charset="0"/>
                        </a:defRPr>
                      </a:lvl4pPr>
                      <a:lvl5pPr marL="2057400" indent="-228600">
                        <a:spcBef>
                          <a:spcPct val="20000"/>
                        </a:spcBef>
                        <a:buClr>
                          <a:schemeClr val="bg2"/>
                        </a:buClr>
                        <a:buFont typeface="Wingdings"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lang="en-US" altLang="x-none" sz="1800" kern="1200">
                          <a:solidFill>
                            <a:schemeClr val="tx2">
                              <a:lumMod val="50000"/>
                            </a:schemeClr>
                          </a:solidFill>
                          <a:latin typeface="Arial Unicode MS" charset="0"/>
                          <a:ea typeface="Arial Unicode MS" charset="0"/>
                          <a:cs typeface="Arial Unicode MS" charset="0"/>
                        </a:rPr>
                        <a:t>Diagnosis-based grouping</a:t>
                      </a:r>
                    </a:p>
                  </a:txBody>
                  <a:tcPr anchor="ctr" horzOverflow="overflow">
                    <a:lnL w="57150" cap="flat" cmpd="sng" algn="ctr">
                      <a:solidFill>
                        <a:srgbClr val="00BAFF"/>
                      </a:solidFill>
                      <a:prstDash val="solid"/>
                      <a:round/>
                      <a:headEnd type="none" w="med" len="med"/>
                      <a:tailEnd type="none" w="med" len="med"/>
                    </a:lnL>
                    <a:lnR w="57150" cap="flat" cmpd="sng" algn="ctr">
                      <a:solidFill>
                        <a:srgbClr val="00BAFF"/>
                      </a:solidFill>
                      <a:prstDash val="solid"/>
                      <a:round/>
                      <a:headEnd type="none" w="med" len="med"/>
                      <a:tailEnd type="none" w="med" len="med"/>
                    </a:lnR>
                    <a:lnT w="57150" cap="flat" cmpd="sng" algn="ctr">
                      <a:solidFill>
                        <a:srgbClr val="00BAFF"/>
                      </a:solidFill>
                      <a:prstDash val="solid"/>
                      <a:round/>
                      <a:headEnd type="none" w="med" len="med"/>
                      <a:tailEnd type="none" w="med" len="med"/>
                    </a:lnT>
                    <a:lnB w="57150" cap="flat" cmpd="sng" algn="ctr">
                      <a:solidFill>
                        <a:srgbClr val="00BAFF"/>
                      </a:solidFill>
                      <a:prstDash val="solid"/>
                      <a:round/>
                      <a:headEnd type="none" w="med" len="med"/>
                      <a:tailEnd type="none" w="med" len="med"/>
                    </a:lnB>
                    <a:lnTlToBr>
                      <a:noFill/>
                    </a:lnTlToBr>
                    <a:lnBlToTr>
                      <a:noFill/>
                    </a:lnBlToTr>
                    <a:solidFill>
                      <a:srgbClr val="FFFC9E"/>
                    </a:solidFill>
                  </a:tcPr>
                </a:tc>
                <a:tc>
                  <a:txBody>
                    <a:bodyPr/>
                    <a:lstStyle>
                      <a:lvl1pPr marL="342900" indent="-342900">
                        <a:spcBef>
                          <a:spcPct val="20000"/>
                        </a:spcBef>
                        <a:buClr>
                          <a:schemeClr val="bg2"/>
                        </a:buClr>
                        <a:buSzPct val="75000"/>
                        <a:buFont typeface="Wingdings" charset="2"/>
                        <a:defRPr sz="2800">
                          <a:solidFill>
                            <a:schemeClr val="tx1"/>
                          </a:solidFill>
                          <a:latin typeface="Arial" charset="0"/>
                        </a:defRPr>
                      </a:lvl1pPr>
                      <a:lvl2pPr marL="742950" indent="-285750">
                        <a:spcBef>
                          <a:spcPct val="20000"/>
                        </a:spcBef>
                        <a:buClr>
                          <a:schemeClr val="accent2"/>
                        </a:buClr>
                        <a:buSzPct val="80000"/>
                        <a:buFont typeface="Wingdings" charset="2"/>
                        <a:defRPr sz="2400">
                          <a:solidFill>
                            <a:schemeClr val="tx1"/>
                          </a:solidFill>
                          <a:latin typeface="Arial" charset="0"/>
                        </a:defRPr>
                      </a:lvl2pPr>
                      <a:lvl3pPr marL="1143000" indent="-228600">
                        <a:spcBef>
                          <a:spcPct val="20000"/>
                        </a:spcBef>
                        <a:buClr>
                          <a:schemeClr val="bg2"/>
                        </a:buClr>
                        <a:buSzPct val="65000"/>
                        <a:buFont typeface="Wingdings" charset="2"/>
                        <a:defRPr sz="2000">
                          <a:solidFill>
                            <a:schemeClr val="tx1"/>
                          </a:solidFill>
                          <a:latin typeface="Arial" charset="0"/>
                        </a:defRPr>
                      </a:lvl3pPr>
                      <a:lvl4pPr marL="1600200" indent="-228600">
                        <a:spcBef>
                          <a:spcPct val="20000"/>
                        </a:spcBef>
                        <a:buClr>
                          <a:schemeClr val="accent2"/>
                        </a:buClr>
                        <a:buSzPct val="70000"/>
                        <a:buFont typeface="Wingdings" charset="2"/>
                        <a:defRPr>
                          <a:solidFill>
                            <a:schemeClr val="tx1"/>
                          </a:solidFill>
                          <a:latin typeface="Arial" charset="0"/>
                        </a:defRPr>
                      </a:lvl4pPr>
                      <a:lvl5pPr marL="2057400" indent="-228600">
                        <a:spcBef>
                          <a:spcPct val="20000"/>
                        </a:spcBef>
                        <a:buClr>
                          <a:schemeClr val="bg2"/>
                        </a:buClr>
                        <a:buFont typeface="Wingdings"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lang="en-US" altLang="x-none" sz="1800" kern="1200">
                          <a:solidFill>
                            <a:schemeClr val="tx2">
                              <a:lumMod val="50000"/>
                            </a:schemeClr>
                          </a:solidFill>
                          <a:latin typeface="Arial Unicode MS" charset="0"/>
                          <a:ea typeface="Arial Unicode MS" charset="0"/>
                          <a:cs typeface="Arial Unicode MS" charset="0"/>
                        </a:rPr>
                        <a:t>Provider/department and individual level activity data: number of cases, cost, length of stay, diagnosis, age, sex, surgical procedure </a:t>
                      </a:r>
                      <a:r>
                        <a:rPr lang="en-US" altLang="x-none" sz="1800" kern="1200" err="1">
                          <a:solidFill>
                            <a:schemeClr val="tx2">
                              <a:lumMod val="50000"/>
                            </a:schemeClr>
                          </a:solidFill>
                          <a:latin typeface="Arial Unicode MS" charset="0"/>
                          <a:ea typeface="Arial Unicode MS" charset="0"/>
                          <a:cs typeface="Arial Unicode MS" charset="0"/>
                        </a:rPr>
                        <a:t>etc</a:t>
                      </a:r>
                      <a:endParaRPr lang="en-US" altLang="x-none" sz="1800" kern="1200">
                        <a:solidFill>
                          <a:schemeClr val="tx2">
                            <a:lumMod val="50000"/>
                          </a:schemeClr>
                        </a:solidFill>
                        <a:latin typeface="Arial Unicode MS" charset="0"/>
                        <a:ea typeface="Arial Unicode MS" charset="0"/>
                        <a:cs typeface="Arial Unicode MS" charset="0"/>
                      </a:endParaRPr>
                    </a:p>
                  </a:txBody>
                  <a:tcPr anchor="ctr" horzOverflow="overflow">
                    <a:lnL w="57150" cap="flat" cmpd="sng" algn="ctr">
                      <a:solidFill>
                        <a:srgbClr val="00BAFF"/>
                      </a:solidFill>
                      <a:prstDash val="solid"/>
                      <a:round/>
                      <a:headEnd type="none" w="med" len="med"/>
                      <a:tailEnd type="none" w="med" len="med"/>
                    </a:lnL>
                    <a:lnR w="57150" cap="flat" cmpd="sng" algn="ctr">
                      <a:solidFill>
                        <a:srgbClr val="00BAFF"/>
                      </a:solidFill>
                      <a:prstDash val="solid"/>
                      <a:round/>
                      <a:headEnd type="none" w="med" len="med"/>
                      <a:tailEnd type="none" w="med" len="med"/>
                    </a:lnR>
                    <a:lnT w="57150" cap="flat" cmpd="sng" algn="ctr">
                      <a:solidFill>
                        <a:srgbClr val="00BAFF"/>
                      </a:solidFill>
                      <a:prstDash val="solid"/>
                      <a:round/>
                      <a:headEnd type="none" w="med" len="med"/>
                      <a:tailEnd type="none" w="med" len="med"/>
                    </a:lnT>
                    <a:lnB w="57150" cap="flat" cmpd="sng" algn="ctr">
                      <a:solidFill>
                        <a:srgbClr val="00BAFF"/>
                      </a:solidFill>
                      <a:prstDash val="solid"/>
                      <a:round/>
                      <a:headEnd type="none" w="med" len="med"/>
                      <a:tailEnd type="none" w="med" len="med"/>
                    </a:lnB>
                    <a:lnTlToBr>
                      <a:noFill/>
                    </a:lnTlToBr>
                    <a:lnBlToTr>
                      <a:noFill/>
                    </a:lnBlToTr>
                    <a:solidFill>
                      <a:srgbClr val="FFFC9E"/>
                    </a:solidFill>
                  </a:tcPr>
                </a:tc>
                <a:extLst>
                  <a:ext uri="{0D108BD9-81ED-4DB2-BD59-A6C34878D82A}">
                    <a16:rowId xmlns="" xmlns:a16="http://schemas.microsoft.com/office/drawing/2014/main" val="10003"/>
                  </a:ext>
                </a:extLst>
              </a:tr>
            </a:tbl>
          </a:graphicData>
        </a:graphic>
      </p:graphicFrame>
      <p:grpSp>
        <p:nvGrpSpPr>
          <p:cNvPr id="4" name="Group 3"/>
          <p:cNvGrpSpPr/>
          <p:nvPr/>
        </p:nvGrpSpPr>
        <p:grpSpPr>
          <a:xfrm>
            <a:off x="7298155" y="285749"/>
            <a:ext cx="1731545" cy="1514475"/>
            <a:chOff x="525880" y="4011496"/>
            <a:chExt cx="2534217" cy="1932104"/>
          </a:xfrm>
        </p:grpSpPr>
        <p:sp>
          <p:nvSpPr>
            <p:cNvPr id="5" name="Abgerundetes Rechteck 4"/>
            <p:cNvSpPr/>
            <p:nvPr/>
          </p:nvSpPr>
          <p:spPr bwMode="auto">
            <a:xfrm>
              <a:off x="525880" y="4011496"/>
              <a:ext cx="1953112" cy="1492990"/>
            </a:xfrm>
            <a:prstGeom prst="roundRect">
              <a:avLst>
                <a:gd name="adj" fmla="val 10000"/>
              </a:avLst>
            </a:prstGeom>
            <a:solidFill>
              <a:schemeClr val="bg2">
                <a:lumMod val="50000"/>
              </a:schemeClr>
            </a:solidFill>
            <a:ln>
              <a:solidFill>
                <a:srgbClr val="00B0F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900" b="1">
                  <a:latin typeface="Arial Unicode MS" charset="0"/>
                  <a:ea typeface="Arial Unicode MS" charset="0"/>
                  <a:cs typeface="Arial Unicode MS" charset="0"/>
                </a:rPr>
                <a:t>Patient </a:t>
              </a:r>
            </a:p>
            <a:p>
              <a:pPr fontAlgn="auto">
                <a:spcBef>
                  <a:spcPts val="0"/>
                </a:spcBef>
                <a:spcAft>
                  <a:spcPts val="0"/>
                </a:spcAft>
                <a:defRPr/>
              </a:pPr>
              <a:r>
                <a:rPr lang="en-GB" sz="900" b="1">
                  <a:latin typeface="Arial Unicode MS" charset="0"/>
                  <a:ea typeface="Arial Unicode MS" charset="0"/>
                  <a:cs typeface="Arial Unicode MS" charset="0"/>
                </a:rPr>
                <a:t>classification </a:t>
              </a:r>
            </a:p>
            <a:p>
              <a:pPr fontAlgn="auto">
                <a:spcBef>
                  <a:spcPts val="0"/>
                </a:spcBef>
                <a:spcAft>
                  <a:spcPts val="0"/>
                </a:spcAft>
                <a:defRPr/>
              </a:pPr>
              <a:r>
                <a:rPr lang="en-GB" sz="900" b="1">
                  <a:latin typeface="Arial Unicode MS" charset="0"/>
                  <a:ea typeface="Arial Unicode MS" charset="0"/>
                  <a:cs typeface="Arial Unicode MS" charset="0"/>
                </a:rPr>
                <a:t>system</a:t>
              </a:r>
            </a:p>
          </p:txBody>
        </p:sp>
        <p:sp>
          <p:nvSpPr>
            <p:cNvPr id="6" name="Abgerundetes Rechteck 11"/>
            <p:cNvSpPr/>
            <p:nvPr/>
          </p:nvSpPr>
          <p:spPr bwMode="auto">
            <a:xfrm>
              <a:off x="1012300" y="4977548"/>
              <a:ext cx="2047797" cy="966052"/>
            </a:xfrm>
            <a:prstGeom prst="roundRect">
              <a:avLst>
                <a:gd name="adj" fmla="val 10000"/>
              </a:avLst>
            </a:prstGeom>
            <a:ln>
              <a:solidFill>
                <a:srgbClr val="00BA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Diagnoses</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Procedures</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Severity</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Frequency of revisions</a:t>
              </a:r>
            </a:p>
            <a:p>
              <a:pPr fontAlgn="auto">
                <a:spcBef>
                  <a:spcPts val="0"/>
                </a:spcBef>
                <a:spcAft>
                  <a:spcPts val="0"/>
                </a:spcAft>
                <a:defRPr/>
              </a:pPr>
              <a:endParaRPr lang="en-GB" sz="900">
                <a:latin typeface="Arial Unicode MS" charset="0"/>
                <a:ea typeface="Arial Unicode MS" charset="0"/>
                <a:cs typeface="Arial Unicode MS" charset="0"/>
              </a:endParaRPr>
            </a:p>
          </p:txBody>
        </p:sp>
        <p:sp>
          <p:nvSpPr>
            <p:cNvPr id="7" name="Ellipse 21"/>
            <p:cNvSpPr/>
            <p:nvPr/>
          </p:nvSpPr>
          <p:spPr>
            <a:xfrm>
              <a:off x="1961009" y="4148720"/>
              <a:ext cx="356462" cy="351292"/>
            </a:xfrm>
            <a:prstGeom prst="ellipse">
              <a:avLst/>
            </a:prstGeom>
            <a:solidFill>
              <a:srgbClr val="00BA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900">
                  <a:latin typeface="Arial Unicode MS" charset="0"/>
                  <a:ea typeface="Arial Unicode MS" charset="0"/>
                  <a:cs typeface="Arial Unicode MS" charset="0"/>
                </a:rPr>
                <a:t>1</a:t>
              </a:r>
            </a:p>
          </p:txBody>
        </p:sp>
      </p:grpSp>
    </p:spTree>
    <p:extLst>
      <p:ext uri="{BB962C8B-B14F-4D97-AF65-F5344CB8AC3E}">
        <p14:creationId xmlns:p14="http://schemas.microsoft.com/office/powerpoint/2010/main" val="1429299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322844" y="3503522"/>
            <a:ext cx="777245" cy="1491256"/>
            <a:chOff x="655636" y="4464983"/>
            <a:chExt cx="810469" cy="1988341"/>
          </a:xfrm>
        </p:grpSpPr>
        <p:pic>
          <p:nvPicPr>
            <p:cNvPr id="15371" name="Picture 11" descr="Picture in DR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636" y="5013324"/>
              <a:ext cx="773436" cy="1440000"/>
            </a:xfrm>
            <a:prstGeom prst="rect">
              <a:avLst/>
            </a:prstGeom>
            <a:noFill/>
            <a:ln w="9525">
              <a:solidFill>
                <a:schemeClr val="tx1"/>
              </a:solidFill>
              <a:miter lim="800000"/>
              <a:headEnd/>
              <a:tailEnd/>
            </a:ln>
            <a:effectLst>
              <a:outerShdw dist="63500" dir="2212194"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5374" name="Text Box 14"/>
            <p:cNvSpPr txBox="1">
              <a:spLocks noChangeArrowheads="1"/>
            </p:cNvSpPr>
            <p:nvPr/>
          </p:nvSpPr>
          <p:spPr bwMode="auto">
            <a:xfrm>
              <a:off x="688512" y="4464983"/>
              <a:ext cx="7775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hangingPunct="1"/>
              <a:r>
                <a:rPr lang="th-TH" sz="1800" b="1" dirty="0" smtClean="0">
                  <a:solidFill>
                    <a:srgbClr val="FF0000"/>
                  </a:solidFill>
                  <a:latin typeface="Georgia" charset="0"/>
                  <a:ea typeface="Georgia" charset="0"/>
                  <a:cs typeface="Georgia" charset="0"/>
                </a:rPr>
                <a:t>1999</a:t>
              </a:r>
              <a:endParaRPr lang="th-TH" sz="1800" b="1" dirty="0">
                <a:solidFill>
                  <a:srgbClr val="FF0000"/>
                </a:solidFill>
                <a:latin typeface="Georgia" charset="0"/>
                <a:ea typeface="Georgia" charset="0"/>
                <a:cs typeface="Georgia" charset="0"/>
              </a:endParaRPr>
            </a:p>
          </p:txBody>
        </p:sp>
      </p:grpSp>
      <p:sp>
        <p:nvSpPr>
          <p:cNvPr id="25615" name="Slide Number Placeholder 1"/>
          <p:cNvSpPr>
            <a:spLocks noGrp="1"/>
          </p:cNvSpPr>
          <p:nvPr>
            <p:ph type="sldNum" sz="quarter" idx="12"/>
          </p:nvPr>
        </p:nvSpPr>
        <p:spPr bwMode="auto">
          <a:xfrm>
            <a:off x="5686425" y="5098259"/>
            <a:ext cx="120015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Arial" pitchFamily="34" charset="0"/>
                <a:ea typeface="ＭＳ Ｐゴシック" pitchFamily="34" charset="-128"/>
              </a:defRPr>
            </a:lvl1pPr>
            <a:lvl2pPr marL="557213" indent="-214313" eaLnBrk="0" hangingPunct="0">
              <a:defRPr sz="2100">
                <a:solidFill>
                  <a:schemeClr val="tx1"/>
                </a:solidFill>
                <a:latin typeface="Arial" pitchFamily="34" charset="0"/>
                <a:ea typeface="ＭＳ Ｐゴシック" pitchFamily="34" charset="-128"/>
              </a:defRPr>
            </a:lvl2pPr>
            <a:lvl3pPr marL="857250" indent="-171450" eaLnBrk="0" hangingPunct="0">
              <a:defRPr sz="2100">
                <a:solidFill>
                  <a:schemeClr val="tx1"/>
                </a:solidFill>
                <a:latin typeface="Arial" pitchFamily="34" charset="0"/>
                <a:ea typeface="ＭＳ Ｐゴシック" pitchFamily="34" charset="-128"/>
              </a:defRPr>
            </a:lvl3pPr>
            <a:lvl4pPr marL="1200150" indent="-171450" eaLnBrk="0" hangingPunct="0">
              <a:defRPr sz="2100">
                <a:solidFill>
                  <a:schemeClr val="tx1"/>
                </a:solidFill>
                <a:latin typeface="Arial" pitchFamily="34" charset="0"/>
                <a:ea typeface="ＭＳ Ｐゴシック" pitchFamily="34" charset="-128"/>
              </a:defRPr>
            </a:lvl4pPr>
            <a:lvl5pPr marL="1543050" indent="-171450" eaLnBrk="0" hangingPunct="0">
              <a:defRPr sz="2100">
                <a:solidFill>
                  <a:schemeClr val="tx1"/>
                </a:solidFill>
                <a:latin typeface="Arial" pitchFamily="34" charset="0"/>
                <a:ea typeface="ＭＳ Ｐゴシック" pitchFamily="34" charset="-128"/>
              </a:defRPr>
            </a:lvl5pPr>
            <a:lvl6pPr marL="1885950" indent="-171450" eaLnBrk="0" fontAlgn="base" hangingPunct="0">
              <a:spcBef>
                <a:spcPct val="0"/>
              </a:spcBef>
              <a:spcAft>
                <a:spcPct val="0"/>
              </a:spcAft>
              <a:defRPr sz="2100">
                <a:solidFill>
                  <a:schemeClr val="tx1"/>
                </a:solidFill>
                <a:latin typeface="Arial" pitchFamily="34" charset="0"/>
                <a:ea typeface="ＭＳ Ｐゴシック" pitchFamily="34" charset="-128"/>
              </a:defRPr>
            </a:lvl6pPr>
            <a:lvl7pPr marL="2228850" indent="-171450" eaLnBrk="0" fontAlgn="base" hangingPunct="0">
              <a:spcBef>
                <a:spcPct val="0"/>
              </a:spcBef>
              <a:spcAft>
                <a:spcPct val="0"/>
              </a:spcAft>
              <a:defRPr sz="2100">
                <a:solidFill>
                  <a:schemeClr val="tx1"/>
                </a:solidFill>
                <a:latin typeface="Arial" pitchFamily="34" charset="0"/>
                <a:ea typeface="ＭＳ Ｐゴシック" pitchFamily="34" charset="-128"/>
              </a:defRPr>
            </a:lvl7pPr>
            <a:lvl8pPr marL="2571750" indent="-171450" eaLnBrk="0" fontAlgn="base" hangingPunct="0">
              <a:spcBef>
                <a:spcPct val="0"/>
              </a:spcBef>
              <a:spcAft>
                <a:spcPct val="0"/>
              </a:spcAft>
              <a:defRPr sz="2100">
                <a:solidFill>
                  <a:schemeClr val="tx1"/>
                </a:solidFill>
                <a:latin typeface="Arial" pitchFamily="34" charset="0"/>
                <a:ea typeface="ＭＳ Ｐゴシック" pitchFamily="34" charset="-128"/>
              </a:defRPr>
            </a:lvl8pPr>
            <a:lvl9pPr marL="2914650" indent="-171450" eaLnBrk="0" fontAlgn="base" hangingPunct="0">
              <a:spcBef>
                <a:spcPct val="0"/>
              </a:spcBef>
              <a:spcAft>
                <a:spcPct val="0"/>
              </a:spcAft>
              <a:defRPr sz="2100">
                <a:solidFill>
                  <a:schemeClr val="tx1"/>
                </a:solidFill>
                <a:latin typeface="Arial" pitchFamily="34" charset="0"/>
                <a:ea typeface="ＭＳ Ｐゴシック" pitchFamily="34" charset="-128"/>
              </a:defRPr>
            </a:lvl9pPr>
          </a:lstStyle>
          <a:p>
            <a:pPr eaLnBrk="1" hangingPunct="1"/>
            <a:fld id="{6BD6D920-0AAD-48F8-9A6A-E9EB8BD57DBF}" type="slidenum">
              <a:rPr lang="th-TH" sz="900">
                <a:solidFill>
                  <a:srgbClr val="898989"/>
                </a:solidFill>
                <a:latin typeface="Calibri" pitchFamily="34" charset="0"/>
              </a:rPr>
              <a:pPr eaLnBrk="1" hangingPunct="1"/>
              <a:t>23</a:t>
            </a:fld>
            <a:endParaRPr lang="th-TH" sz="900">
              <a:solidFill>
                <a:srgbClr val="898989"/>
              </a:solidFill>
              <a:latin typeface="Calibri" pitchFamily="34" charset="0"/>
            </a:endParaRPr>
          </a:p>
        </p:txBody>
      </p:sp>
      <p:sp>
        <p:nvSpPr>
          <p:cNvPr id="25618" name="Title 1"/>
          <p:cNvSpPr txBox="1">
            <a:spLocks/>
          </p:cNvSpPr>
          <p:nvPr/>
        </p:nvSpPr>
        <p:spPr bwMode="auto">
          <a:xfrm>
            <a:off x="552450" y="427909"/>
            <a:ext cx="6334125" cy="533174"/>
          </a:xfrm>
          <a:prstGeom prst="rect">
            <a:avLst/>
          </a:prstGeom>
          <a:no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lIns="68580" tIns="34290" rIns="68580" bIns="34290" rtlCol="0" anchor="ctr">
            <a:noAutofit/>
          </a:bodyPr>
          <a:lstStyle>
            <a:lvl1pPr algn="ctr" defTabSz="457200">
              <a:spcBef>
                <a:spcPct val="0"/>
              </a:spcBef>
              <a:buNone/>
              <a:defRPr sz="5400" b="1">
                <a:solidFill>
                  <a:schemeClr val="bg1"/>
                </a:solidFill>
                <a:effectLst>
                  <a:outerShdw blurRad="38100" dist="38100" dir="2700000" algn="tl">
                    <a:srgbClr val="000000">
                      <a:alpha val="43137"/>
                    </a:srgbClr>
                  </a:outerShdw>
                </a:effectLst>
                <a:latin typeface="TH SarabunPSK" panose="020B0500040200020003" pitchFamily="34" charset="-34"/>
                <a:ea typeface="+mj-ea"/>
                <a:cs typeface="TH SarabunPSK" panose="020B0500040200020003" pitchFamily="34" charset="-34"/>
              </a:defRPr>
            </a:lvl1pPr>
          </a:lstStyle>
          <a:p>
            <a:pPr algn="l" defTabSz="914400"/>
            <a:r>
              <a:rPr lang="en-US" sz="4400" dirty="0" smtClean="0">
                <a:solidFill>
                  <a:schemeClr val="bg2">
                    <a:lumMod val="25000"/>
                  </a:schemeClr>
                </a:solidFill>
                <a:latin typeface="+mn-lt"/>
                <a:ea typeface="Arial Unicode MS" charset="0"/>
                <a:cs typeface="Arial Unicode MS" charset="0"/>
              </a:rPr>
              <a:t>6 versions of Thai DRG</a:t>
            </a:r>
            <a:endParaRPr lang="en-US" sz="4400" dirty="0">
              <a:solidFill>
                <a:schemeClr val="bg2">
                  <a:lumMod val="25000"/>
                </a:schemeClr>
              </a:solidFill>
              <a:latin typeface="+mn-lt"/>
              <a:ea typeface="Arial Unicode MS" charset="0"/>
              <a:cs typeface="Arial Unicode MS" charset="0"/>
            </a:endParaRPr>
          </a:p>
        </p:txBody>
      </p:sp>
      <p:grpSp>
        <p:nvGrpSpPr>
          <p:cNvPr id="9" name="Group 8"/>
          <p:cNvGrpSpPr/>
          <p:nvPr/>
        </p:nvGrpSpPr>
        <p:grpSpPr>
          <a:xfrm>
            <a:off x="5485098" y="1742033"/>
            <a:ext cx="1014502" cy="1968774"/>
            <a:chOff x="5669589" y="1923281"/>
            <a:chExt cx="1803559" cy="2625031"/>
          </a:xfrm>
        </p:grpSpPr>
        <p:sp>
          <p:nvSpPr>
            <p:cNvPr id="15379" name="Text Box 19"/>
            <p:cNvSpPr txBox="1">
              <a:spLocks noChangeArrowheads="1"/>
            </p:cNvSpPr>
            <p:nvPr/>
          </p:nvSpPr>
          <p:spPr bwMode="auto">
            <a:xfrm>
              <a:off x="5669589" y="1923281"/>
              <a:ext cx="143971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hangingPunct="1"/>
              <a:r>
                <a:rPr lang="th-TH" sz="2000" b="1" dirty="0" smtClean="0">
                  <a:solidFill>
                    <a:srgbClr val="FF0000"/>
                  </a:solidFill>
                  <a:latin typeface="Georgia" charset="0"/>
                  <a:ea typeface="Georgia" charset="0"/>
                  <a:cs typeface="Georgia" charset="0"/>
                </a:rPr>
                <a:t>2012</a:t>
              </a:r>
              <a:endParaRPr lang="th-TH" sz="2000" b="1" dirty="0">
                <a:solidFill>
                  <a:srgbClr val="FF0000"/>
                </a:solidFill>
                <a:latin typeface="Georgia" charset="0"/>
                <a:ea typeface="Georgia" charset="0"/>
                <a:cs typeface="Georgia" charset="0"/>
              </a:endParaRPr>
            </a:p>
          </p:txBody>
        </p:sp>
        <p:pic>
          <p:nvPicPr>
            <p:cNvPr id="2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76896" y="2470973"/>
              <a:ext cx="1377399" cy="141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5819703" y="4014832"/>
              <a:ext cx="1653445" cy="533480"/>
            </a:xfrm>
            <a:prstGeom prst="rect">
              <a:avLst/>
            </a:prstGeom>
            <a:noFill/>
          </p:spPr>
          <p:txBody>
            <a:bodyPr wrap="none" rtlCol="0">
              <a:spAutoFit/>
            </a:bodyPr>
            <a:lstStyle/>
            <a:p>
              <a:r>
                <a:rPr lang="en-US" sz="2000" b="1" dirty="0">
                  <a:solidFill>
                    <a:srgbClr val="FF0000"/>
                  </a:solidFill>
                  <a:latin typeface="Georgia" charset="0"/>
                  <a:ea typeface="Georgia" charset="0"/>
                  <a:cs typeface="Georgia" charset="0"/>
                </a:rPr>
                <a:t>2,450</a:t>
              </a:r>
              <a:endParaRPr lang="th-TH" sz="2000" b="1" dirty="0">
                <a:solidFill>
                  <a:srgbClr val="FF0000"/>
                </a:solidFill>
                <a:latin typeface="Georgia" charset="0"/>
                <a:ea typeface="Georgia" charset="0"/>
                <a:cs typeface="Georgia" charset="0"/>
              </a:endParaRPr>
            </a:p>
          </p:txBody>
        </p:sp>
      </p:grpSp>
      <p:grpSp>
        <p:nvGrpSpPr>
          <p:cNvPr id="8" name="Group 7"/>
          <p:cNvGrpSpPr/>
          <p:nvPr/>
        </p:nvGrpSpPr>
        <p:grpSpPr>
          <a:xfrm>
            <a:off x="4450478" y="2152573"/>
            <a:ext cx="1006902" cy="1980771"/>
            <a:chOff x="4134765" y="2480604"/>
            <a:chExt cx="1790047" cy="2641027"/>
          </a:xfrm>
        </p:grpSpPr>
        <p:sp>
          <p:nvSpPr>
            <p:cNvPr id="15378" name="Text Box 18"/>
            <p:cNvSpPr txBox="1">
              <a:spLocks noChangeArrowheads="1"/>
            </p:cNvSpPr>
            <p:nvPr/>
          </p:nvSpPr>
          <p:spPr bwMode="auto">
            <a:xfrm>
              <a:off x="4134765" y="2480604"/>
              <a:ext cx="1505256"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hangingPunct="1"/>
              <a:r>
                <a:rPr lang="th-TH" sz="2000" b="1" dirty="0" smtClean="0">
                  <a:solidFill>
                    <a:srgbClr val="FF0000"/>
                  </a:solidFill>
                  <a:latin typeface="Georgia" charset="0"/>
                  <a:ea typeface="Georgia" charset="0"/>
                  <a:cs typeface="Georgia" charset="0"/>
                </a:rPr>
                <a:t>2007</a:t>
              </a:r>
              <a:endParaRPr lang="th-TH" sz="2000" b="1" dirty="0">
                <a:solidFill>
                  <a:srgbClr val="FF0000"/>
                </a:solidFill>
                <a:latin typeface="Georgia" charset="0"/>
                <a:ea typeface="Georgia" charset="0"/>
                <a:cs typeface="Georgia" charset="0"/>
              </a:endParaRPr>
            </a:p>
          </p:txBody>
        </p:sp>
        <p:pic>
          <p:nvPicPr>
            <p:cNvPr id="24" name="Picture 24"/>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13119" y="3065173"/>
              <a:ext cx="1445841" cy="1440000"/>
            </a:xfrm>
            <a:prstGeom prst="rect">
              <a:avLst/>
            </a:prstGeom>
            <a:noFill/>
            <a:ln w="9525" algn="ctr">
              <a:noFill/>
              <a:miter lim="800000"/>
              <a:headEnd/>
              <a:tailEnd/>
            </a:ln>
            <a:scene3d>
              <a:camera prst="orthographicFront">
                <a:rot lat="0" lon="0" rev="0"/>
              </a:camera>
              <a:lightRig rig="threePt" dir="t">
                <a:rot lat="0" lon="0" rev="0"/>
              </a:lightRig>
            </a:scene3d>
            <a:sp3d contourW="12700">
              <a:bevelT w="6350" h="88900"/>
              <a:bevelB w="63500" h="114300"/>
              <a:contourClr>
                <a:schemeClr val="tx1"/>
              </a:contourClr>
            </a:sp3d>
          </p:spPr>
        </p:pic>
        <p:sp>
          <p:nvSpPr>
            <p:cNvPr id="26" name="TextBox 25"/>
            <p:cNvSpPr txBox="1"/>
            <p:nvPr/>
          </p:nvSpPr>
          <p:spPr>
            <a:xfrm>
              <a:off x="4322664" y="4588151"/>
              <a:ext cx="1602148" cy="533480"/>
            </a:xfrm>
            <a:prstGeom prst="rect">
              <a:avLst/>
            </a:prstGeom>
            <a:noFill/>
          </p:spPr>
          <p:txBody>
            <a:bodyPr wrap="none" rtlCol="0">
              <a:spAutoFit/>
            </a:bodyPr>
            <a:lstStyle/>
            <a:p>
              <a:r>
                <a:rPr lang="en-US" sz="2000" b="1" dirty="0">
                  <a:solidFill>
                    <a:srgbClr val="FF0000"/>
                  </a:solidFill>
                  <a:latin typeface="Georgia" charset="0"/>
                  <a:ea typeface="Georgia" charset="0"/>
                  <a:cs typeface="Georgia" charset="0"/>
                </a:rPr>
                <a:t>1,920</a:t>
              </a:r>
              <a:endParaRPr lang="th-TH" sz="2000" b="1" dirty="0">
                <a:solidFill>
                  <a:srgbClr val="FF0000"/>
                </a:solidFill>
                <a:latin typeface="Georgia" charset="0"/>
                <a:ea typeface="Georgia" charset="0"/>
                <a:cs typeface="Georgia" charset="0"/>
              </a:endParaRPr>
            </a:p>
          </p:txBody>
        </p:sp>
      </p:grpSp>
      <p:grpSp>
        <p:nvGrpSpPr>
          <p:cNvPr id="7" name="Group 6"/>
          <p:cNvGrpSpPr/>
          <p:nvPr/>
        </p:nvGrpSpPr>
        <p:grpSpPr>
          <a:xfrm>
            <a:off x="3448141" y="2565445"/>
            <a:ext cx="939277" cy="2057825"/>
            <a:chOff x="2776218" y="2927741"/>
            <a:chExt cx="1669827" cy="2743766"/>
          </a:xfrm>
        </p:grpSpPr>
        <p:pic>
          <p:nvPicPr>
            <p:cNvPr id="15373" name="Picture 13" descr="DRG1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66695" y="3457752"/>
              <a:ext cx="1336297" cy="1564501"/>
            </a:xfrm>
            <a:prstGeom prst="rect">
              <a:avLst/>
            </a:prstGeom>
            <a:noFill/>
            <a:ln>
              <a:noFill/>
            </a:ln>
            <a:effectLst>
              <a:outerShdw dist="56796" dir="1593903"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xt Box 16"/>
            <p:cNvSpPr txBox="1">
              <a:spLocks noChangeArrowheads="1"/>
            </p:cNvSpPr>
            <p:nvPr/>
          </p:nvSpPr>
          <p:spPr bwMode="auto">
            <a:xfrm>
              <a:off x="2776218" y="2927741"/>
              <a:ext cx="1536603"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hangingPunct="1"/>
              <a:r>
                <a:rPr lang="th-TH" sz="2000" b="1" dirty="0" smtClean="0">
                  <a:solidFill>
                    <a:srgbClr val="FF0000"/>
                  </a:solidFill>
                  <a:latin typeface="Georgia" charset="0"/>
                  <a:ea typeface="Georgia" charset="0"/>
                  <a:cs typeface="Georgia" charset="0"/>
                </a:rPr>
                <a:t>2003</a:t>
              </a:r>
              <a:endParaRPr lang="th-TH" sz="2000" b="1" dirty="0">
                <a:solidFill>
                  <a:srgbClr val="FF0000"/>
                </a:solidFill>
                <a:latin typeface="Georgia" charset="0"/>
                <a:ea typeface="Georgia" charset="0"/>
                <a:cs typeface="Georgia" charset="0"/>
              </a:endParaRPr>
            </a:p>
          </p:txBody>
        </p:sp>
        <p:sp>
          <p:nvSpPr>
            <p:cNvPr id="27" name="TextBox 26"/>
            <p:cNvSpPr txBox="1"/>
            <p:nvPr/>
          </p:nvSpPr>
          <p:spPr>
            <a:xfrm>
              <a:off x="2866694" y="5138027"/>
              <a:ext cx="1579351" cy="533480"/>
            </a:xfrm>
            <a:prstGeom prst="rect">
              <a:avLst/>
            </a:prstGeom>
            <a:noFill/>
          </p:spPr>
          <p:txBody>
            <a:bodyPr wrap="none" rtlCol="0">
              <a:spAutoFit/>
            </a:bodyPr>
            <a:lstStyle/>
            <a:p>
              <a:r>
                <a:rPr lang="en-US" sz="2000" b="1" dirty="0">
                  <a:solidFill>
                    <a:srgbClr val="FF0000"/>
                  </a:solidFill>
                  <a:latin typeface="Georgia" charset="0"/>
                  <a:ea typeface="Georgia" charset="0"/>
                  <a:cs typeface="Georgia" charset="0"/>
                </a:rPr>
                <a:t>1,283</a:t>
              </a:r>
              <a:endParaRPr lang="th-TH" sz="2000" b="1" dirty="0">
                <a:solidFill>
                  <a:srgbClr val="FF0000"/>
                </a:solidFill>
                <a:latin typeface="Georgia" charset="0"/>
                <a:ea typeface="Georgia" charset="0"/>
                <a:cs typeface="Georgia" charset="0"/>
              </a:endParaRPr>
            </a:p>
          </p:txBody>
        </p:sp>
      </p:grpSp>
      <p:grpSp>
        <p:nvGrpSpPr>
          <p:cNvPr id="6" name="Group 5"/>
          <p:cNvGrpSpPr/>
          <p:nvPr/>
        </p:nvGrpSpPr>
        <p:grpSpPr>
          <a:xfrm>
            <a:off x="1432918" y="2986523"/>
            <a:ext cx="1768569" cy="2448713"/>
            <a:chOff x="-1008589" y="3540703"/>
            <a:chExt cx="3144121" cy="3264951"/>
          </a:xfrm>
        </p:grpSpPr>
        <p:pic>
          <p:nvPicPr>
            <p:cNvPr id="15372" name="Picture 12" descr="DRG2"/>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6680" y="4133729"/>
              <a:ext cx="1348741" cy="1440000"/>
            </a:xfrm>
            <a:prstGeom prst="rect">
              <a:avLst/>
            </a:prstGeom>
            <a:noFill/>
            <a:ln w="12700">
              <a:solidFill>
                <a:schemeClr val="tx1"/>
              </a:solidFill>
              <a:miter lim="800000"/>
              <a:headEnd/>
              <a:tailEnd/>
            </a:ln>
            <a:effectLst>
              <a:outerShdw dist="63500" dir="3187806"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5375" name="Text Box 15"/>
            <p:cNvSpPr txBox="1">
              <a:spLocks noChangeArrowheads="1"/>
            </p:cNvSpPr>
            <p:nvPr/>
          </p:nvSpPr>
          <p:spPr bwMode="auto">
            <a:xfrm>
              <a:off x="661625" y="3540703"/>
              <a:ext cx="1473907"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hangingPunct="1"/>
              <a:r>
                <a:rPr lang="th-TH" sz="2000" b="1" dirty="0" smtClean="0">
                  <a:solidFill>
                    <a:srgbClr val="FF0000"/>
                  </a:solidFill>
                  <a:latin typeface="Georgia" charset="0"/>
                  <a:ea typeface="Georgia" charset="0"/>
                  <a:cs typeface="Georgia" charset="0"/>
                </a:rPr>
                <a:t>2001</a:t>
              </a:r>
              <a:endParaRPr lang="th-TH" sz="2000" b="1" dirty="0">
                <a:solidFill>
                  <a:srgbClr val="FF0000"/>
                </a:solidFill>
                <a:latin typeface="Georgia" charset="0"/>
                <a:ea typeface="Georgia" charset="0"/>
                <a:cs typeface="Georgia" charset="0"/>
              </a:endParaRPr>
            </a:p>
          </p:txBody>
        </p:sp>
        <p:sp>
          <p:nvSpPr>
            <p:cNvPr id="29" name="Rectangle 28"/>
            <p:cNvSpPr/>
            <p:nvPr/>
          </p:nvSpPr>
          <p:spPr>
            <a:xfrm>
              <a:off x="-1008589" y="6272174"/>
              <a:ext cx="1046440" cy="533480"/>
            </a:xfrm>
            <a:prstGeom prst="rect">
              <a:avLst/>
            </a:prstGeom>
          </p:spPr>
          <p:txBody>
            <a:bodyPr wrap="none">
              <a:spAutoFit/>
            </a:bodyPr>
            <a:lstStyle/>
            <a:p>
              <a:pPr fontAlgn="base">
                <a:spcBef>
                  <a:spcPct val="0"/>
                </a:spcBef>
                <a:spcAft>
                  <a:spcPct val="0"/>
                </a:spcAft>
              </a:pPr>
              <a:r>
                <a:rPr lang="en-US" sz="2000" b="1" dirty="0">
                  <a:solidFill>
                    <a:srgbClr val="FF0000"/>
                  </a:solidFill>
                  <a:latin typeface="Georgia" charset="0"/>
                  <a:ea typeface="Georgia" charset="0"/>
                  <a:cs typeface="Georgia" charset="0"/>
                </a:rPr>
                <a:t>511</a:t>
              </a:r>
              <a:endParaRPr lang="th-TH" sz="2000" b="1" dirty="0">
                <a:solidFill>
                  <a:srgbClr val="FF0000"/>
                </a:solidFill>
                <a:latin typeface="Georgia" charset="0"/>
                <a:ea typeface="Georgia" charset="0"/>
                <a:cs typeface="Georgia" charset="0"/>
              </a:endParaRPr>
            </a:p>
          </p:txBody>
        </p:sp>
      </p:grpSp>
      <p:sp>
        <p:nvSpPr>
          <p:cNvPr id="31" name="TextBox 30"/>
          <p:cNvSpPr txBox="1"/>
          <p:nvPr/>
        </p:nvSpPr>
        <p:spPr>
          <a:xfrm>
            <a:off x="6686895" y="2825173"/>
            <a:ext cx="875561" cy="400110"/>
          </a:xfrm>
          <a:prstGeom prst="rect">
            <a:avLst/>
          </a:prstGeom>
          <a:noFill/>
        </p:spPr>
        <p:txBody>
          <a:bodyPr wrap="none" rtlCol="0">
            <a:spAutoFit/>
          </a:bodyPr>
          <a:lstStyle/>
          <a:p>
            <a:r>
              <a:rPr lang="en-US" sz="2000" b="1" dirty="0">
                <a:solidFill>
                  <a:srgbClr val="FF0000"/>
                </a:solidFill>
                <a:latin typeface="Georgia" charset="0"/>
                <a:ea typeface="Georgia" charset="0"/>
                <a:cs typeface="Georgia" charset="0"/>
              </a:rPr>
              <a:t>1,543</a:t>
            </a:r>
            <a:endParaRPr lang="th-TH" sz="2000" b="1" dirty="0">
              <a:solidFill>
                <a:srgbClr val="FF0000"/>
              </a:solidFill>
              <a:latin typeface="Georgia" charset="0"/>
              <a:ea typeface="Georgia" charset="0"/>
              <a:cs typeface="Georgia" charset="0"/>
            </a:endParaRPr>
          </a:p>
        </p:txBody>
      </p:sp>
      <p:pic>
        <p:nvPicPr>
          <p:cNvPr id="30" name="Picture 29"/>
          <p:cNvPicPr>
            <a:picLocks noChangeAspect="1"/>
          </p:cNvPicPr>
          <p:nvPr/>
        </p:nvPicPr>
        <p:blipFill>
          <a:blip r:embed="rId8"/>
          <a:stretch>
            <a:fillRect/>
          </a:stretch>
        </p:blipFill>
        <p:spPr>
          <a:xfrm>
            <a:off x="6525988" y="1537128"/>
            <a:ext cx="935303" cy="1270016"/>
          </a:xfrm>
          <a:prstGeom prst="rect">
            <a:avLst/>
          </a:prstGeom>
        </p:spPr>
      </p:pic>
      <p:sp>
        <p:nvSpPr>
          <p:cNvPr id="32" name="Rectangle 31"/>
          <p:cNvSpPr/>
          <p:nvPr/>
        </p:nvSpPr>
        <p:spPr>
          <a:xfrm>
            <a:off x="2465903" y="4594668"/>
            <a:ext cx="588623" cy="400110"/>
          </a:xfrm>
          <a:prstGeom prst="rect">
            <a:avLst/>
          </a:prstGeom>
        </p:spPr>
        <p:txBody>
          <a:bodyPr wrap="none">
            <a:spAutoFit/>
          </a:bodyPr>
          <a:lstStyle/>
          <a:p>
            <a:pPr fontAlgn="base">
              <a:spcBef>
                <a:spcPct val="0"/>
              </a:spcBef>
              <a:spcAft>
                <a:spcPct val="0"/>
              </a:spcAft>
            </a:pPr>
            <a:r>
              <a:rPr lang="en-US" sz="2000" b="1" dirty="0">
                <a:solidFill>
                  <a:srgbClr val="FF0000"/>
                </a:solidFill>
                <a:latin typeface="Georgia" charset="0"/>
                <a:ea typeface="Georgia" charset="0"/>
                <a:cs typeface="Georgia" charset="0"/>
              </a:rPr>
              <a:t>511</a:t>
            </a:r>
            <a:endParaRPr lang="th-TH" sz="2000" b="1" dirty="0">
              <a:solidFill>
                <a:srgbClr val="FF0000"/>
              </a:solidFill>
              <a:latin typeface="Georgia" charset="0"/>
              <a:ea typeface="Georgia" charset="0"/>
              <a:cs typeface="Georgia" charset="0"/>
            </a:endParaRPr>
          </a:p>
        </p:txBody>
      </p:sp>
      <p:sp>
        <p:nvSpPr>
          <p:cNvPr id="33" name="Text Box 19"/>
          <p:cNvSpPr txBox="1">
            <a:spLocks noChangeArrowheads="1"/>
          </p:cNvSpPr>
          <p:nvPr/>
        </p:nvSpPr>
        <p:spPr bwMode="auto">
          <a:xfrm>
            <a:off x="6676335" y="1213058"/>
            <a:ext cx="8226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hangingPunct="1"/>
            <a:r>
              <a:rPr lang="th-TH" sz="2000" b="1" dirty="0" smtClean="0">
                <a:solidFill>
                  <a:srgbClr val="FF0000"/>
                </a:solidFill>
                <a:latin typeface="Georgia" charset="0"/>
                <a:ea typeface="Georgia" charset="0"/>
                <a:cs typeface="Georgia" charset="0"/>
              </a:rPr>
              <a:t>201</a:t>
            </a:r>
            <a:r>
              <a:rPr lang="et-EE" sz="2000" b="1" dirty="0" smtClean="0">
                <a:solidFill>
                  <a:srgbClr val="FF0000"/>
                </a:solidFill>
                <a:latin typeface="Georgia" charset="0"/>
                <a:ea typeface="Georgia" charset="0"/>
                <a:cs typeface="Georgia" charset="0"/>
              </a:rPr>
              <a:t>8</a:t>
            </a:r>
            <a:endParaRPr lang="th-TH" sz="2000" b="1" dirty="0">
              <a:solidFill>
                <a:srgbClr val="FF0000"/>
              </a:solidFill>
              <a:latin typeface="Georgia" charset="0"/>
              <a:ea typeface="Georgia" charset="0"/>
              <a:cs typeface="Georgia" charset="0"/>
            </a:endParaRPr>
          </a:p>
        </p:txBody>
      </p:sp>
    </p:spTree>
    <p:extLst>
      <p:ext uri="{BB962C8B-B14F-4D97-AF65-F5344CB8AC3E}">
        <p14:creationId xmlns:p14="http://schemas.microsoft.com/office/powerpoint/2010/main" val="1821504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655375"/>
            <a:ext cx="6617594" cy="762000"/>
          </a:xfrm>
        </p:spPr>
        <p:txBody>
          <a:bodyPr>
            <a:noAutofit/>
          </a:bodyPr>
          <a:lstStyle/>
          <a:p>
            <a:pPr eaLnBrk="1" hangingPunct="1">
              <a:defRPr/>
            </a:pPr>
            <a:r>
              <a:rPr lang="en-US" sz="3600" b="1">
                <a:latin typeface="+mn-lt"/>
              </a:rPr>
              <a:t>Data requirements to define case groups and tariffs</a:t>
            </a:r>
          </a:p>
        </p:txBody>
      </p:sp>
      <p:sp>
        <p:nvSpPr>
          <p:cNvPr id="7" name="TextBox 6"/>
          <p:cNvSpPr txBox="1"/>
          <p:nvPr/>
        </p:nvSpPr>
        <p:spPr>
          <a:xfrm>
            <a:off x="457199" y="1829306"/>
            <a:ext cx="7029451" cy="4124206"/>
          </a:xfrm>
          <a:prstGeom prst="rect">
            <a:avLst/>
          </a:prstGeom>
          <a:noFill/>
        </p:spPr>
        <p:txBody>
          <a:bodyPr wrap="square" rtlCol="0">
            <a:spAutoFit/>
          </a:bodyPr>
          <a:lstStyle/>
          <a:p>
            <a:pPr marL="342900" indent="-342900">
              <a:lnSpc>
                <a:spcPct val="80000"/>
              </a:lnSpc>
              <a:spcBef>
                <a:spcPct val="20000"/>
              </a:spcBef>
              <a:buClr>
                <a:srgbClr val="FF0000"/>
              </a:buClr>
              <a:buFont typeface="Wingdings" charset="2"/>
              <a:buChar char="§"/>
            </a:pPr>
            <a:r>
              <a:rPr lang="en-US" sz="2800" u="sng" dirty="0">
                <a:solidFill>
                  <a:schemeClr val="bg2">
                    <a:lumMod val="25000"/>
                  </a:schemeClr>
                </a:solidFill>
                <a:ea typeface="Arial Unicode MS" panose="020B0604020202020204" pitchFamily="34" charset="-128"/>
                <a:cs typeface="Arial Unicode MS" panose="020B0604020202020204" pitchFamily="34" charset="-128"/>
              </a:rPr>
              <a:t>High quality clinical</a:t>
            </a:r>
            <a:r>
              <a:rPr lang="en-US" sz="2800" dirty="0">
                <a:solidFill>
                  <a:schemeClr val="bg2">
                    <a:lumMod val="25000"/>
                  </a:schemeClr>
                </a:solidFill>
                <a:ea typeface="Arial Unicode MS" panose="020B0604020202020204" pitchFamily="34" charset="-128"/>
                <a:cs typeface="Arial Unicode MS" panose="020B0604020202020204" pitchFamily="34" charset="-128"/>
              </a:rPr>
              <a:t> data</a:t>
            </a:r>
            <a:r>
              <a:rPr lang="en-US" sz="2800" b="1" dirty="0">
                <a:solidFill>
                  <a:schemeClr val="bg2">
                    <a:lumMod val="25000"/>
                  </a:schemeClr>
                </a:solidFill>
                <a:ea typeface="Arial Unicode MS" panose="020B0604020202020204" pitchFamily="34" charset="-128"/>
                <a:cs typeface="Arial Unicode MS" panose="020B0604020202020204" pitchFamily="34" charset="-128"/>
              </a:rPr>
              <a:t> </a:t>
            </a:r>
            <a:r>
              <a:rPr lang="en-US" sz="2800" dirty="0">
                <a:solidFill>
                  <a:schemeClr val="bg2">
                    <a:lumMod val="25000"/>
                  </a:schemeClr>
                </a:solidFill>
                <a:ea typeface="Arial Unicode MS" panose="020B0604020202020204" pitchFamily="34" charset="-128"/>
                <a:cs typeface="Arial Unicode MS" panose="020B0604020202020204" pitchFamily="34" charset="-128"/>
              </a:rPr>
              <a:t>on diagnoses and (surgical) procedures</a:t>
            </a:r>
          </a:p>
          <a:p>
            <a:pPr marL="342900" indent="-342900">
              <a:lnSpc>
                <a:spcPct val="80000"/>
              </a:lnSpc>
              <a:spcBef>
                <a:spcPct val="20000"/>
              </a:spcBef>
              <a:buClr>
                <a:srgbClr val="FF0000"/>
              </a:buClr>
              <a:buFont typeface="Wingdings" charset="2"/>
              <a:buChar char="§"/>
            </a:pPr>
            <a:r>
              <a:rPr lang="en-US" sz="2800" u="sng" dirty="0">
                <a:solidFill>
                  <a:schemeClr val="bg2">
                    <a:lumMod val="25000"/>
                  </a:schemeClr>
                </a:solidFill>
                <a:ea typeface="Arial Unicode MS" panose="020B0604020202020204" pitchFamily="34" charset="-128"/>
                <a:cs typeface="Arial Unicode MS" panose="020B0604020202020204" pitchFamily="34" charset="-128"/>
              </a:rPr>
              <a:t>Cost data </a:t>
            </a:r>
            <a:r>
              <a:rPr lang="en-US" sz="2800" dirty="0">
                <a:solidFill>
                  <a:schemeClr val="bg2">
                    <a:lumMod val="25000"/>
                  </a:schemeClr>
                </a:solidFill>
                <a:ea typeface="Arial Unicode MS" panose="020B0604020202020204" pitchFamily="34" charset="-128"/>
                <a:cs typeface="Arial Unicode MS" panose="020B0604020202020204" pitchFamily="34" charset="-128"/>
              </a:rPr>
              <a:t>to define relative weights of DRG groups and to set a base rate</a:t>
            </a:r>
          </a:p>
          <a:p>
            <a:pPr marL="800100" lvl="2" indent="-342900">
              <a:lnSpc>
                <a:spcPct val="80000"/>
              </a:lnSpc>
              <a:spcBef>
                <a:spcPct val="20000"/>
              </a:spcBef>
              <a:buClr>
                <a:srgbClr val="FF0000"/>
              </a:buClr>
              <a:buFont typeface="Wingdings" charset="2"/>
              <a:buChar char="§"/>
            </a:pPr>
            <a:r>
              <a:rPr lang="en-US" sz="2000" dirty="0">
                <a:solidFill>
                  <a:schemeClr val="bg2">
                    <a:lumMod val="25000"/>
                  </a:schemeClr>
                </a:solidFill>
                <a:ea typeface="Arial Unicode MS" panose="020B0604020202020204" pitchFamily="34" charset="-128"/>
                <a:cs typeface="Arial Unicode MS" panose="020B0604020202020204" pitchFamily="34" charset="-128"/>
              </a:rPr>
              <a:t>Option to import cost data but difficult to contextualize</a:t>
            </a:r>
          </a:p>
          <a:p>
            <a:pPr marL="800100" lvl="2" indent="-342900">
              <a:lnSpc>
                <a:spcPct val="80000"/>
              </a:lnSpc>
              <a:spcBef>
                <a:spcPct val="20000"/>
              </a:spcBef>
              <a:buClr>
                <a:srgbClr val="FF0000"/>
              </a:buClr>
              <a:buFont typeface="Wingdings" charset="2"/>
              <a:buChar char="§"/>
            </a:pPr>
            <a:r>
              <a:rPr lang="en-US" sz="2000" dirty="0">
                <a:solidFill>
                  <a:schemeClr val="bg2">
                    <a:lumMod val="25000"/>
                  </a:schemeClr>
                </a:solidFill>
                <a:ea typeface="Arial Unicode MS" panose="020B0604020202020204" pitchFamily="34" charset="-128"/>
                <a:cs typeface="Arial Unicode MS" panose="020B0604020202020204" pitchFamily="34" charset="-128"/>
              </a:rPr>
              <a:t>Good cost data requires standardized cost accounting </a:t>
            </a:r>
            <a:r>
              <a:rPr lang="mr-IN" sz="2000" dirty="0">
                <a:solidFill>
                  <a:schemeClr val="bg2">
                    <a:lumMod val="25000"/>
                  </a:schemeClr>
                </a:solidFill>
                <a:ea typeface="Arial Unicode MS" panose="020B0604020202020204" pitchFamily="34" charset="-128"/>
                <a:cs typeface="Arial Unicode MS" panose="020B0604020202020204" pitchFamily="34" charset="-128"/>
              </a:rPr>
              <a:t>–</a:t>
            </a:r>
            <a:r>
              <a:rPr lang="en-US" sz="2000" dirty="0">
                <a:solidFill>
                  <a:schemeClr val="bg2">
                    <a:lumMod val="25000"/>
                  </a:schemeClr>
                </a:solidFill>
                <a:ea typeface="Arial Unicode MS" panose="020B0604020202020204" pitchFamily="34" charset="-128"/>
                <a:cs typeface="Arial Unicode MS" panose="020B0604020202020204" pitchFamily="34" charset="-128"/>
              </a:rPr>
              <a:t> easier to define a sample of hospitals</a:t>
            </a:r>
          </a:p>
          <a:p>
            <a:pPr marL="800100" lvl="2" indent="-342900">
              <a:lnSpc>
                <a:spcPct val="80000"/>
              </a:lnSpc>
              <a:spcBef>
                <a:spcPct val="20000"/>
              </a:spcBef>
              <a:buClr>
                <a:srgbClr val="FF0000"/>
              </a:buClr>
              <a:buFont typeface="Wingdings" charset="2"/>
              <a:buChar char="§"/>
            </a:pPr>
            <a:r>
              <a:rPr lang="en-US" sz="2000" dirty="0">
                <a:solidFill>
                  <a:schemeClr val="bg2">
                    <a:lumMod val="25000"/>
                  </a:schemeClr>
                </a:solidFill>
                <a:ea typeface="Arial Unicode MS" panose="020B0604020202020204" pitchFamily="34" charset="-128"/>
                <a:cs typeface="Arial Unicode MS" panose="020B0604020202020204" pitchFamily="34" charset="-128"/>
              </a:rPr>
              <a:t>Decision what costs (recurrent/capital) costs are included</a:t>
            </a:r>
          </a:p>
          <a:p>
            <a:pPr marL="342900" indent="-342900">
              <a:lnSpc>
                <a:spcPct val="80000"/>
              </a:lnSpc>
              <a:spcBef>
                <a:spcPct val="20000"/>
              </a:spcBef>
              <a:buClr>
                <a:srgbClr val="FF0000"/>
              </a:buClr>
              <a:buFont typeface="Wingdings" charset="2"/>
              <a:buChar char="§"/>
            </a:pPr>
            <a:r>
              <a:rPr lang="en-US" sz="2800" dirty="0">
                <a:solidFill>
                  <a:schemeClr val="bg2">
                    <a:lumMod val="25000"/>
                  </a:schemeClr>
                </a:solidFill>
                <a:ea typeface="Arial Unicode MS" panose="020B0604020202020204" pitchFamily="34" charset="-128"/>
                <a:cs typeface="Arial Unicode MS" panose="020B0604020202020204" pitchFamily="34" charset="-128"/>
              </a:rPr>
              <a:t>Cost does not have to be equal to the </a:t>
            </a:r>
            <a:r>
              <a:rPr lang="en-US" sz="2800" u="sng" dirty="0">
                <a:solidFill>
                  <a:schemeClr val="bg2">
                    <a:lumMod val="25000"/>
                  </a:schemeClr>
                </a:solidFill>
                <a:ea typeface="Arial Unicode MS" panose="020B0604020202020204" pitchFamily="34" charset="-128"/>
                <a:cs typeface="Arial Unicode MS" panose="020B0604020202020204" pitchFamily="34" charset="-128"/>
              </a:rPr>
              <a:t>tariff/price</a:t>
            </a:r>
          </a:p>
          <a:p>
            <a:pPr marL="800100" lvl="2" indent="-342900">
              <a:lnSpc>
                <a:spcPct val="80000"/>
              </a:lnSpc>
              <a:spcBef>
                <a:spcPct val="20000"/>
              </a:spcBef>
              <a:buClr>
                <a:srgbClr val="FF0000"/>
              </a:buClr>
              <a:buFont typeface="Wingdings" charset="2"/>
              <a:buChar char="§"/>
            </a:pPr>
            <a:r>
              <a:rPr lang="en-US" sz="2000" dirty="0">
                <a:solidFill>
                  <a:schemeClr val="bg2">
                    <a:lumMod val="25000"/>
                  </a:schemeClr>
                </a:solidFill>
                <a:ea typeface="Arial Unicode MS" panose="020B0604020202020204" pitchFamily="34" charset="-128"/>
                <a:cs typeface="Arial Unicode MS" panose="020B0604020202020204" pitchFamily="34" charset="-128"/>
              </a:rPr>
              <a:t>Actual vs best practice</a:t>
            </a:r>
          </a:p>
          <a:p>
            <a:pPr marL="800100" lvl="2" indent="-342900">
              <a:lnSpc>
                <a:spcPct val="80000"/>
              </a:lnSpc>
              <a:spcBef>
                <a:spcPct val="20000"/>
              </a:spcBef>
              <a:buClr>
                <a:srgbClr val="FF0000"/>
              </a:buClr>
              <a:buFont typeface="Wingdings" charset="2"/>
              <a:buChar char="§"/>
            </a:pPr>
            <a:r>
              <a:rPr lang="en-US" sz="2000" dirty="0">
                <a:solidFill>
                  <a:schemeClr val="bg2">
                    <a:lumMod val="25000"/>
                  </a:schemeClr>
                </a:solidFill>
                <a:ea typeface="Arial Unicode MS" panose="020B0604020202020204" pitchFamily="34" charset="-128"/>
                <a:cs typeface="Arial Unicode MS" panose="020B0604020202020204" pitchFamily="34" charset="-128"/>
              </a:rPr>
              <a:t>Price incentives</a:t>
            </a:r>
          </a:p>
        </p:txBody>
      </p:sp>
      <p:grpSp>
        <p:nvGrpSpPr>
          <p:cNvPr id="4" name="Group 3"/>
          <p:cNvGrpSpPr/>
          <p:nvPr/>
        </p:nvGrpSpPr>
        <p:grpSpPr>
          <a:xfrm>
            <a:off x="7167826" y="457200"/>
            <a:ext cx="1704710" cy="1372106"/>
            <a:chOff x="1149688" y="1903746"/>
            <a:chExt cx="2415398" cy="1668635"/>
          </a:xfrm>
        </p:grpSpPr>
        <p:sp>
          <p:nvSpPr>
            <p:cNvPr id="5" name="Abgerundetes Rechteck 5"/>
            <p:cNvSpPr/>
            <p:nvPr/>
          </p:nvSpPr>
          <p:spPr bwMode="auto">
            <a:xfrm>
              <a:off x="1149688" y="1903746"/>
              <a:ext cx="2042228" cy="995326"/>
            </a:xfrm>
            <a:prstGeom prst="roundRect">
              <a:avLst>
                <a:gd name="adj" fmla="val 10000"/>
              </a:avLst>
            </a:prstGeom>
            <a:solidFill>
              <a:schemeClr val="bg2">
                <a:lumMod val="50000"/>
              </a:schemeClr>
            </a:solidFill>
            <a:ln>
              <a:solidFill>
                <a:srgbClr val="00B0F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900" b="1">
                  <a:latin typeface="Arial Unicode MS" charset="0"/>
                  <a:ea typeface="Arial Unicode MS" charset="0"/>
                  <a:cs typeface="Arial Unicode MS" charset="0"/>
                </a:rPr>
                <a:t>Data collection</a:t>
              </a:r>
            </a:p>
          </p:txBody>
        </p:sp>
        <p:sp>
          <p:nvSpPr>
            <p:cNvPr id="6" name="Abgerundetes Rechteck 12"/>
            <p:cNvSpPr/>
            <p:nvPr/>
          </p:nvSpPr>
          <p:spPr bwMode="auto">
            <a:xfrm>
              <a:off x="1862611" y="2430683"/>
              <a:ext cx="1702475" cy="1141698"/>
            </a:xfrm>
            <a:prstGeom prst="roundRect">
              <a:avLst>
                <a:gd name="adj" fmla="val 10000"/>
              </a:avLst>
            </a:prstGeom>
            <a:ln>
              <a:solidFill>
                <a:srgbClr val="00BA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Demographic data</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Clinical data</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Cost data</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Sample size, regularity</a:t>
              </a:r>
            </a:p>
          </p:txBody>
        </p:sp>
        <p:sp>
          <p:nvSpPr>
            <p:cNvPr id="8" name="Ellipse 22"/>
            <p:cNvSpPr/>
            <p:nvPr/>
          </p:nvSpPr>
          <p:spPr>
            <a:xfrm>
              <a:off x="2703637" y="2009865"/>
              <a:ext cx="356462" cy="351292"/>
            </a:xfrm>
            <a:prstGeom prst="ellipse">
              <a:avLst/>
            </a:prstGeom>
            <a:solidFill>
              <a:srgbClr val="00BA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900">
                  <a:latin typeface="Arial Unicode MS" charset="0"/>
                  <a:ea typeface="Arial Unicode MS" charset="0"/>
                  <a:cs typeface="Arial Unicode MS" charset="0"/>
                </a:rPr>
                <a:t>2</a:t>
              </a:r>
            </a:p>
          </p:txBody>
        </p:sp>
      </p:grpSp>
      <p:grpSp>
        <p:nvGrpSpPr>
          <p:cNvPr id="9" name="Group 8"/>
          <p:cNvGrpSpPr/>
          <p:nvPr/>
        </p:nvGrpSpPr>
        <p:grpSpPr>
          <a:xfrm>
            <a:off x="7486650" y="2241236"/>
            <a:ext cx="1543050" cy="1459227"/>
            <a:chOff x="4367124" y="3089355"/>
            <a:chExt cx="2018093" cy="2063838"/>
          </a:xfrm>
        </p:grpSpPr>
        <p:sp>
          <p:nvSpPr>
            <p:cNvPr id="10" name="Abgerundetes Rechteck 6"/>
            <p:cNvSpPr/>
            <p:nvPr/>
          </p:nvSpPr>
          <p:spPr bwMode="auto">
            <a:xfrm>
              <a:off x="4367124" y="3089355"/>
              <a:ext cx="1841718" cy="1492990"/>
            </a:xfrm>
            <a:prstGeom prst="roundRect">
              <a:avLst>
                <a:gd name="adj" fmla="val 10000"/>
              </a:avLst>
            </a:prstGeom>
            <a:solidFill>
              <a:schemeClr val="bg2">
                <a:lumMod val="50000"/>
              </a:schemeClr>
            </a:solidFill>
            <a:ln>
              <a:solidFill>
                <a:srgbClr val="00B0F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900" b="1">
                  <a:latin typeface="Arial Unicode MS" charset="0"/>
                  <a:ea typeface="Arial Unicode MS" charset="0"/>
                  <a:cs typeface="Arial Unicode MS" charset="0"/>
                </a:rPr>
                <a:t>Price setting</a:t>
              </a:r>
            </a:p>
          </p:txBody>
        </p:sp>
        <p:sp>
          <p:nvSpPr>
            <p:cNvPr id="11" name="Abgerundetes Rechteck 13"/>
            <p:cNvSpPr/>
            <p:nvPr/>
          </p:nvSpPr>
          <p:spPr bwMode="auto">
            <a:xfrm>
              <a:off x="4727299" y="4168845"/>
              <a:ext cx="1657918" cy="984348"/>
            </a:xfrm>
            <a:prstGeom prst="roundRect">
              <a:avLst>
                <a:gd name="adj" fmla="val 10000"/>
              </a:avLst>
            </a:prstGeom>
            <a:ln>
              <a:solidFill>
                <a:srgbClr val="00BA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Cost weights</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Base rate(s)</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Prices/ tariffs </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Average vs “best”</a:t>
              </a:r>
            </a:p>
            <a:p>
              <a:pPr fontAlgn="auto">
                <a:spcBef>
                  <a:spcPts val="0"/>
                </a:spcBef>
                <a:spcAft>
                  <a:spcPts val="0"/>
                </a:spcAft>
                <a:defRPr/>
              </a:pPr>
              <a:endParaRPr lang="en-GB" sz="900">
                <a:latin typeface="Arial Unicode MS" charset="0"/>
                <a:ea typeface="Arial Unicode MS" charset="0"/>
                <a:cs typeface="Arial Unicode MS" charset="0"/>
              </a:endParaRPr>
            </a:p>
          </p:txBody>
        </p:sp>
        <p:sp>
          <p:nvSpPr>
            <p:cNvPr id="12" name="Ellipse 23"/>
            <p:cNvSpPr/>
            <p:nvPr/>
          </p:nvSpPr>
          <p:spPr>
            <a:xfrm>
              <a:off x="5703855" y="3221090"/>
              <a:ext cx="356462" cy="351292"/>
            </a:xfrm>
            <a:prstGeom prst="ellipse">
              <a:avLst/>
            </a:prstGeom>
            <a:solidFill>
              <a:srgbClr val="00BA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900">
                  <a:latin typeface="Arial Unicode MS" charset="0"/>
                  <a:ea typeface="Arial Unicode MS" charset="0"/>
                  <a:cs typeface="Arial Unicode MS" charset="0"/>
                </a:rPr>
                <a:t>3</a:t>
              </a:r>
            </a:p>
          </p:txBody>
        </p:sp>
      </p:grpSp>
    </p:spTree>
    <p:extLst>
      <p:ext uri="{BB962C8B-B14F-4D97-AF65-F5344CB8AC3E}">
        <p14:creationId xmlns:p14="http://schemas.microsoft.com/office/powerpoint/2010/main" val="1354860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63" y="42863"/>
            <a:ext cx="7056863" cy="1219200"/>
          </a:xfrm>
        </p:spPr>
        <p:txBody>
          <a:bodyPr>
            <a:normAutofit/>
          </a:bodyPr>
          <a:lstStyle/>
          <a:p>
            <a:r>
              <a:rPr lang="en-US" sz="4000" b="1" dirty="0">
                <a:latin typeface="+mn-lt"/>
              </a:rPr>
              <a:t>DRG’s for actual reimbursement</a:t>
            </a:r>
          </a:p>
        </p:txBody>
      </p:sp>
      <p:sp>
        <p:nvSpPr>
          <p:cNvPr id="22" name="TextBox 21"/>
          <p:cNvSpPr txBox="1"/>
          <p:nvPr/>
        </p:nvSpPr>
        <p:spPr>
          <a:xfrm>
            <a:off x="334163" y="1824484"/>
            <a:ext cx="8699924" cy="4031873"/>
          </a:xfrm>
          <a:prstGeom prst="rect">
            <a:avLst/>
          </a:prstGeom>
          <a:noFill/>
          <a:ln w="38100">
            <a:noFill/>
          </a:ln>
        </p:spPr>
        <p:txBody>
          <a:bodyPr wrap="square" rtlCol="0">
            <a:spAutoFit/>
          </a:bodyPr>
          <a:lstStyle/>
          <a:p>
            <a:pPr marL="342900" indent="-342900">
              <a:buClr>
                <a:srgbClr val="FF0000"/>
              </a:buClr>
              <a:buFont typeface="Wingdings" charset="2"/>
              <a:buChar char="§"/>
            </a:pPr>
            <a:r>
              <a:rPr lang="en-US" sz="3200" dirty="0">
                <a:solidFill>
                  <a:schemeClr val="bg2">
                    <a:lumMod val="25000"/>
                  </a:schemeClr>
                </a:solidFill>
                <a:ea typeface="Arial Unicode MS" charset="0"/>
                <a:cs typeface="Arial Unicode MS" charset="0"/>
              </a:rPr>
              <a:t>Short and long stay adjustments</a:t>
            </a:r>
          </a:p>
          <a:p>
            <a:pPr marL="342900" indent="-342900">
              <a:buClr>
                <a:srgbClr val="FF0000"/>
              </a:buClr>
              <a:buFont typeface="Wingdings" charset="2"/>
              <a:buChar char="§"/>
            </a:pPr>
            <a:r>
              <a:rPr lang="en-US" sz="3200" dirty="0">
                <a:solidFill>
                  <a:schemeClr val="bg2">
                    <a:lumMod val="25000"/>
                  </a:schemeClr>
                </a:solidFill>
                <a:ea typeface="Arial Unicode MS" charset="0"/>
                <a:cs typeface="Arial Unicode MS" charset="0"/>
              </a:rPr>
              <a:t>Exemptions based on clinical characteristics e.g. psychiatric care</a:t>
            </a:r>
          </a:p>
          <a:p>
            <a:pPr marL="342900" indent="-342900">
              <a:buClr>
                <a:srgbClr val="FF0000"/>
              </a:buClr>
              <a:buFont typeface="Wingdings" charset="2"/>
              <a:buChar char="§"/>
            </a:pPr>
            <a:r>
              <a:rPr lang="en-US" sz="3200" dirty="0">
                <a:solidFill>
                  <a:schemeClr val="bg2">
                    <a:lumMod val="25000"/>
                  </a:schemeClr>
                </a:solidFill>
                <a:ea typeface="Arial Unicode MS" charset="0"/>
                <a:cs typeface="Arial Unicode MS" charset="0"/>
              </a:rPr>
              <a:t>Additional payments e.g. high cost drugs, ICU, dialysis</a:t>
            </a:r>
          </a:p>
          <a:p>
            <a:pPr marL="342900" indent="-342900">
              <a:buClr>
                <a:srgbClr val="FF0000"/>
              </a:buClr>
              <a:buFont typeface="Wingdings" charset="2"/>
              <a:buChar char="§"/>
            </a:pPr>
            <a:r>
              <a:rPr lang="en-US" sz="3200" dirty="0">
                <a:solidFill>
                  <a:schemeClr val="bg2">
                    <a:lumMod val="25000"/>
                  </a:schemeClr>
                </a:solidFill>
                <a:ea typeface="Arial Unicode MS" charset="0"/>
                <a:cs typeface="Arial Unicode MS" charset="0"/>
              </a:rPr>
              <a:t>Quality adjustments e.g. no extra payment for readmissions, quality deductions or bonuses</a:t>
            </a:r>
          </a:p>
          <a:p>
            <a:pPr marL="342900" indent="-342900">
              <a:buClr>
                <a:srgbClr val="FF0000"/>
              </a:buClr>
              <a:buFont typeface="Wingdings" charset="2"/>
              <a:buChar char="§"/>
            </a:pPr>
            <a:r>
              <a:rPr lang="en-US" sz="3200" dirty="0">
                <a:solidFill>
                  <a:schemeClr val="bg2">
                    <a:lumMod val="25000"/>
                  </a:schemeClr>
                </a:solidFill>
                <a:ea typeface="Arial Unicode MS" charset="0"/>
                <a:cs typeface="Arial Unicode MS" charset="0"/>
              </a:rPr>
              <a:t>Volume ceilings </a:t>
            </a:r>
          </a:p>
        </p:txBody>
      </p:sp>
      <p:grpSp>
        <p:nvGrpSpPr>
          <p:cNvPr id="21" name="Group 20"/>
          <p:cNvGrpSpPr/>
          <p:nvPr/>
        </p:nvGrpSpPr>
        <p:grpSpPr>
          <a:xfrm>
            <a:off x="7122601" y="242888"/>
            <a:ext cx="1807087" cy="1832529"/>
            <a:chOff x="6869782" y="3387588"/>
            <a:chExt cx="2131343" cy="2039595"/>
          </a:xfrm>
        </p:grpSpPr>
        <p:sp>
          <p:nvSpPr>
            <p:cNvPr id="23" name="Abgerundetes Rechteck 7"/>
            <p:cNvSpPr/>
            <p:nvPr/>
          </p:nvSpPr>
          <p:spPr bwMode="auto">
            <a:xfrm>
              <a:off x="6869782" y="3387588"/>
              <a:ext cx="1953112" cy="995326"/>
            </a:xfrm>
            <a:prstGeom prst="roundRect">
              <a:avLst>
                <a:gd name="adj" fmla="val 10000"/>
              </a:avLst>
            </a:prstGeom>
            <a:solidFill>
              <a:schemeClr val="bg2">
                <a:lumMod val="50000"/>
              </a:schemeClr>
            </a:solidFill>
            <a:ln>
              <a:solidFill>
                <a:srgbClr val="00B0F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900" b="1">
                  <a:latin typeface="Arial Unicode MS" charset="0"/>
                  <a:ea typeface="Arial Unicode MS" charset="0"/>
                  <a:cs typeface="Arial Unicode MS" charset="0"/>
                </a:rPr>
                <a:t>Actual reimbursement </a:t>
              </a:r>
            </a:p>
          </p:txBody>
        </p:sp>
        <p:sp>
          <p:nvSpPr>
            <p:cNvPr id="24" name="Abgerundetes Rechteck 14"/>
            <p:cNvSpPr/>
            <p:nvPr/>
          </p:nvSpPr>
          <p:spPr bwMode="auto">
            <a:xfrm>
              <a:off x="7343208" y="4099319"/>
              <a:ext cx="1657917" cy="1327864"/>
            </a:xfrm>
            <a:prstGeom prst="roundRect">
              <a:avLst>
                <a:gd name="adj" fmla="val 10000"/>
              </a:avLst>
            </a:prstGeom>
            <a:ln>
              <a:solidFill>
                <a:srgbClr val="00BA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Volume limits </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Outliers</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High cost cases</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Quality</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Innovations</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Negotiations</a:t>
              </a:r>
            </a:p>
            <a:p>
              <a:pPr fontAlgn="auto">
                <a:spcBef>
                  <a:spcPts val="0"/>
                </a:spcBef>
                <a:spcAft>
                  <a:spcPts val="0"/>
                </a:spcAft>
                <a:defRPr/>
              </a:pPr>
              <a:endParaRPr lang="en-GB" sz="900">
                <a:latin typeface="Arial Unicode MS" charset="0"/>
                <a:ea typeface="Arial Unicode MS" charset="0"/>
                <a:cs typeface="Arial Unicode MS" charset="0"/>
              </a:endParaRPr>
            </a:p>
          </p:txBody>
        </p:sp>
        <p:sp>
          <p:nvSpPr>
            <p:cNvPr id="25" name="Ellipse 24"/>
            <p:cNvSpPr/>
            <p:nvPr/>
          </p:nvSpPr>
          <p:spPr>
            <a:xfrm>
              <a:off x="8347612" y="3484558"/>
              <a:ext cx="356462" cy="351292"/>
            </a:xfrm>
            <a:prstGeom prst="ellipse">
              <a:avLst/>
            </a:prstGeom>
            <a:solidFill>
              <a:srgbClr val="00BA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900">
                  <a:latin typeface="Arial Unicode MS" charset="0"/>
                  <a:ea typeface="Arial Unicode MS" charset="0"/>
                  <a:cs typeface="Arial Unicode MS" charset="0"/>
                </a:rPr>
                <a:t>4</a:t>
              </a:r>
            </a:p>
          </p:txBody>
        </p:sp>
      </p:grpSp>
    </p:spTree>
    <p:extLst>
      <p:ext uri="{BB962C8B-B14F-4D97-AF65-F5344CB8AC3E}">
        <p14:creationId xmlns:p14="http://schemas.microsoft.com/office/powerpoint/2010/main" val="447121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5100"/>
            <a:ext cx="8229600" cy="1219200"/>
          </a:xfrm>
        </p:spPr>
        <p:txBody>
          <a:bodyPr>
            <a:normAutofit/>
          </a:bodyPr>
          <a:lstStyle/>
          <a:p>
            <a:r>
              <a:rPr lang="en-US" sz="6000" b="1">
                <a:latin typeface="+mn-lt"/>
              </a:rPr>
              <a:t>Estonian case</a:t>
            </a:r>
          </a:p>
        </p:txBody>
      </p:sp>
    </p:spTree>
    <p:extLst>
      <p:ext uri="{BB962C8B-B14F-4D97-AF65-F5344CB8AC3E}">
        <p14:creationId xmlns:p14="http://schemas.microsoft.com/office/powerpoint/2010/main" val="1183227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378603"/>
            <a:ext cx="8248650" cy="1093009"/>
          </a:xfrm>
        </p:spPr>
        <p:txBody>
          <a:bodyPr>
            <a:noAutofit/>
          </a:bodyPr>
          <a:lstStyle/>
          <a:p>
            <a:r>
              <a:rPr lang="en-GB" sz="4000" b="1" dirty="0">
                <a:latin typeface="+mn-lt"/>
              </a:rPr>
              <a:t>Situation before introducing DRGs </a:t>
            </a:r>
            <a:r>
              <a:rPr lang="et-EE" sz="4000" b="1" dirty="0">
                <a:latin typeface="+mn-lt"/>
              </a:rPr>
              <a:t>(2000/2001)</a:t>
            </a:r>
          </a:p>
        </p:txBody>
      </p:sp>
      <p:sp>
        <p:nvSpPr>
          <p:cNvPr id="3" name="Content Placeholder 2"/>
          <p:cNvSpPr>
            <a:spLocks noGrp="1"/>
          </p:cNvSpPr>
          <p:nvPr>
            <p:ph sz="half" idx="1"/>
          </p:nvPr>
        </p:nvSpPr>
        <p:spPr>
          <a:xfrm>
            <a:off x="180023" y="1773942"/>
            <a:ext cx="4023360" cy="3651840"/>
          </a:xfrm>
        </p:spPr>
        <p:txBody>
          <a:bodyPr>
            <a:noAutofit/>
          </a:bodyPr>
          <a:lstStyle/>
          <a:p>
            <a:pPr lvl="0"/>
            <a:r>
              <a:rPr lang="en-US" sz="1800" dirty="0"/>
              <a:t>The average cost per case increased rapidly and  volume inflation growth was fast </a:t>
            </a:r>
          </a:p>
          <a:p>
            <a:pPr lvl="1">
              <a:buClr>
                <a:srgbClr val="FF0000"/>
              </a:buClr>
              <a:buFont typeface="Wingdings" charset="2"/>
              <a:buChar char="§"/>
            </a:pPr>
            <a:r>
              <a:rPr lang="en-US" sz="1350" dirty="0"/>
              <a:t>increase by more than 30% between Jan.2000 and Sept.2002 </a:t>
            </a:r>
          </a:p>
          <a:p>
            <a:pPr lvl="0"/>
            <a:r>
              <a:rPr lang="en-US" sz="1800" dirty="0"/>
              <a:t>Inefficient use of bed-days</a:t>
            </a:r>
          </a:p>
          <a:p>
            <a:pPr lvl="1">
              <a:buClr>
                <a:srgbClr val="FF0000"/>
              </a:buClr>
              <a:buFont typeface="Wingdings" charset="2"/>
              <a:buChar char="§"/>
            </a:pPr>
            <a:r>
              <a:rPr lang="en-US" sz="1350" dirty="0"/>
              <a:t>high ALOS (9,9 days in 1999)</a:t>
            </a:r>
          </a:p>
          <a:p>
            <a:pPr lvl="0"/>
            <a:r>
              <a:rPr lang="en-US" sz="1800" dirty="0"/>
              <a:t>Difficult access to care</a:t>
            </a:r>
          </a:p>
          <a:p>
            <a:pPr lvl="1">
              <a:buClr>
                <a:srgbClr val="FF0000"/>
              </a:buClr>
              <a:buFont typeface="Wingdings" charset="2"/>
              <a:buChar char="§"/>
            </a:pPr>
            <a:r>
              <a:rPr lang="en-US" sz="1350" dirty="0"/>
              <a:t>long queues and waiting times</a:t>
            </a:r>
          </a:p>
          <a:p>
            <a:pPr lvl="0"/>
            <a:r>
              <a:rPr lang="en-US" sz="1800" dirty="0"/>
              <a:t>FFS and </a:t>
            </a:r>
            <a:r>
              <a:rPr lang="en-US" sz="1800" i="1" dirty="0"/>
              <a:t>per diem </a:t>
            </a:r>
            <a:r>
              <a:rPr lang="en-US" sz="1800" dirty="0"/>
              <a:t>rates were the main payment methods  for in-patient care</a:t>
            </a:r>
          </a:p>
          <a:p>
            <a:pPr lvl="1">
              <a:buClr>
                <a:srgbClr val="FF0000"/>
              </a:buClr>
              <a:buFont typeface="Wingdings" charset="2"/>
              <a:buChar char="§"/>
            </a:pPr>
            <a:r>
              <a:rPr lang="en-US" sz="1350" dirty="0"/>
              <a:t>perverse incentives for providers</a:t>
            </a:r>
          </a:p>
          <a:p>
            <a:r>
              <a:rPr lang="en-US" sz="1650" dirty="0"/>
              <a:t>Still an extensive over-capacity in hospital sector </a:t>
            </a:r>
          </a:p>
        </p:txBody>
      </p:sp>
      <p:sp>
        <p:nvSpPr>
          <p:cNvPr id="4" name="Content Placeholder 3"/>
          <p:cNvSpPr>
            <a:spLocks noGrp="1"/>
          </p:cNvSpPr>
          <p:nvPr>
            <p:ph sz="half" idx="2"/>
          </p:nvPr>
        </p:nvSpPr>
        <p:spPr>
          <a:xfrm>
            <a:off x="6065039" y="1868096"/>
            <a:ext cx="3078961" cy="3456384"/>
          </a:xfrm>
        </p:spPr>
        <p:txBody>
          <a:bodyPr anchor="ctr">
            <a:normAutofit/>
          </a:bodyPr>
          <a:lstStyle/>
          <a:p>
            <a:pPr>
              <a:buNone/>
            </a:pPr>
            <a:r>
              <a:rPr lang="et-EE" sz="1800" dirty="0">
                <a:effectLst>
                  <a:outerShdw blurRad="38100" dist="38100" dir="2700000" algn="tl">
                    <a:srgbClr val="000000">
                      <a:alpha val="43137"/>
                    </a:srgbClr>
                  </a:outerShdw>
                </a:effectLst>
              </a:rPr>
              <a:t>	</a:t>
            </a:r>
            <a:r>
              <a:rPr lang="en-US" sz="1800" dirty="0"/>
              <a:t>DRG</a:t>
            </a:r>
            <a:r>
              <a:rPr lang="et-EE" sz="1800" dirty="0"/>
              <a:t>s</a:t>
            </a:r>
            <a:r>
              <a:rPr lang="en-US" sz="1800" dirty="0"/>
              <a:t> were seen as a tool </a:t>
            </a:r>
            <a:r>
              <a:rPr lang="en-US" sz="1800" dirty="0" smtClean="0"/>
              <a:t>to:</a:t>
            </a:r>
          </a:p>
          <a:p>
            <a:pPr lvl="1">
              <a:buClr>
                <a:srgbClr val="FF0000"/>
              </a:buClr>
              <a:buFont typeface="Wingdings" charset="2"/>
              <a:buChar char="§"/>
            </a:pPr>
            <a:r>
              <a:rPr lang="en-US" sz="1600" dirty="0" smtClean="0"/>
              <a:t>decrease </a:t>
            </a:r>
            <a:r>
              <a:rPr lang="en-US" sz="1600" dirty="0"/>
              <a:t>the volume inflation</a:t>
            </a:r>
          </a:p>
          <a:p>
            <a:pPr lvl="1">
              <a:buClr>
                <a:srgbClr val="FF0000"/>
              </a:buClr>
              <a:buFont typeface="Wingdings" charset="2"/>
              <a:buChar char="§"/>
            </a:pPr>
            <a:r>
              <a:rPr lang="en-US" sz="1600" dirty="0" smtClean="0"/>
              <a:t>increase </a:t>
            </a:r>
            <a:r>
              <a:rPr lang="en-US" sz="1600" dirty="0"/>
              <a:t>further transparency of hospital </a:t>
            </a:r>
            <a:r>
              <a:rPr lang="en-US" sz="1600" dirty="0" smtClean="0"/>
              <a:t>output</a:t>
            </a:r>
          </a:p>
          <a:p>
            <a:pPr lvl="1">
              <a:buClr>
                <a:srgbClr val="FF0000"/>
              </a:buClr>
              <a:buFont typeface="Wingdings" charset="2"/>
              <a:buChar char="§"/>
            </a:pPr>
            <a:r>
              <a:rPr lang="en-US" sz="1600" dirty="0" smtClean="0"/>
              <a:t>gain </a:t>
            </a:r>
            <a:r>
              <a:rPr lang="en-US" sz="1600" dirty="0"/>
              <a:t>the efficiency </a:t>
            </a:r>
            <a:r>
              <a:rPr lang="et-EE" sz="1600" dirty="0"/>
              <a:t>and </a:t>
            </a:r>
            <a:r>
              <a:rPr lang="en-US" sz="1600" dirty="0"/>
              <a:t>contain cost in terms of fixed budget of EHIF</a:t>
            </a:r>
          </a:p>
          <a:p>
            <a:pPr lvl="1">
              <a:buClr>
                <a:srgbClr val="FF0000"/>
              </a:buClr>
              <a:buFont typeface="Wingdings" charset="2"/>
              <a:buChar char="§"/>
            </a:pPr>
            <a:endParaRPr lang="en-US" sz="1350" dirty="0"/>
          </a:p>
        </p:txBody>
      </p:sp>
      <p:sp>
        <p:nvSpPr>
          <p:cNvPr id="5" name="Right Arrow 4"/>
          <p:cNvSpPr/>
          <p:nvPr/>
        </p:nvSpPr>
        <p:spPr>
          <a:xfrm>
            <a:off x="3744464" y="2630673"/>
            <a:ext cx="2186940" cy="1931229"/>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Need for additional incentives for rising efficiency</a:t>
            </a:r>
          </a:p>
        </p:txBody>
      </p:sp>
    </p:spTree>
    <p:extLst>
      <p:ext uri="{BB962C8B-B14F-4D97-AF65-F5344CB8AC3E}">
        <p14:creationId xmlns:p14="http://schemas.microsoft.com/office/powerpoint/2010/main" val="995239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75" y="260898"/>
            <a:ext cx="7543800" cy="1450757"/>
          </a:xfrm>
        </p:spPr>
        <p:txBody>
          <a:bodyPr>
            <a:normAutofit/>
          </a:bodyPr>
          <a:lstStyle/>
          <a:p>
            <a:r>
              <a:rPr lang="en-US" sz="4000" b="1" dirty="0">
                <a:latin typeface="+mn-lt"/>
              </a:rPr>
              <a:t>Selection of the </a:t>
            </a:r>
            <a:r>
              <a:rPr lang="en-US" sz="4000" b="1">
                <a:latin typeface="+mn-lt"/>
              </a:rPr>
              <a:t>DRG </a:t>
            </a:r>
            <a:r>
              <a:rPr lang="en-US" sz="4000" b="1" smtClean="0">
                <a:latin typeface="+mn-lt"/>
              </a:rPr>
              <a:t>model</a:t>
            </a:r>
            <a:br>
              <a:rPr lang="en-US" sz="4000" b="1" smtClean="0">
                <a:latin typeface="+mn-lt"/>
              </a:rPr>
            </a:br>
            <a:endParaRPr lang="fi-FI" sz="4000" b="1" dirty="0">
              <a:latin typeface="+mn-lt"/>
            </a:endParaRPr>
          </a:p>
        </p:txBody>
      </p:sp>
      <p:sp>
        <p:nvSpPr>
          <p:cNvPr id="3" name="Content Placeholder 2"/>
          <p:cNvSpPr>
            <a:spLocks noGrp="1"/>
          </p:cNvSpPr>
          <p:nvPr>
            <p:ph idx="1"/>
          </p:nvPr>
        </p:nvSpPr>
        <p:spPr>
          <a:xfrm>
            <a:off x="473375" y="1452574"/>
            <a:ext cx="8517036" cy="4445305"/>
          </a:xfrm>
        </p:spPr>
        <p:txBody>
          <a:bodyPr>
            <a:normAutofit fontScale="62500" lnSpcReduction="20000"/>
          </a:bodyPr>
          <a:lstStyle/>
          <a:p>
            <a:pPr marL="0" indent="0">
              <a:buClr>
                <a:srgbClr val="FF0000"/>
              </a:buClr>
              <a:buNone/>
            </a:pPr>
            <a:r>
              <a:rPr lang="en-US" sz="3800" dirty="0">
                <a:ea typeface="Arial Unicode MS" charset="0"/>
                <a:cs typeface="Arial Unicode MS" charset="0"/>
              </a:rPr>
              <a:t>Three alternative was considered</a:t>
            </a:r>
          </a:p>
          <a:p>
            <a:pPr lvl="2" indent="-342900">
              <a:buClr>
                <a:srgbClr val="FF0000"/>
              </a:buClr>
              <a:buFont typeface="Wingdings" charset="2"/>
              <a:buChar char="§"/>
            </a:pPr>
            <a:r>
              <a:rPr lang="en-US" sz="3400" dirty="0">
                <a:ea typeface="Arial Unicode MS" charset="0"/>
                <a:cs typeface="Arial Unicode MS" charset="0"/>
              </a:rPr>
              <a:t>Australian DRG </a:t>
            </a:r>
          </a:p>
          <a:p>
            <a:pPr lvl="2" indent="-342900">
              <a:buClr>
                <a:srgbClr val="FF0000"/>
              </a:buClr>
              <a:buFont typeface="Wingdings" charset="2"/>
              <a:buChar char="§"/>
            </a:pPr>
            <a:r>
              <a:rPr lang="en-US" sz="3400" dirty="0">
                <a:ea typeface="Arial Unicode MS" charset="0"/>
                <a:cs typeface="Arial Unicode MS" charset="0"/>
              </a:rPr>
              <a:t>NordDRG </a:t>
            </a:r>
          </a:p>
          <a:p>
            <a:pPr lvl="2" indent="-342900">
              <a:buClr>
                <a:srgbClr val="FF0000"/>
              </a:buClr>
              <a:buFont typeface="Wingdings" charset="2"/>
              <a:buChar char="§"/>
            </a:pPr>
            <a:r>
              <a:rPr lang="en-US" sz="3400" dirty="0">
                <a:ea typeface="Arial Unicode MS" charset="0"/>
                <a:cs typeface="Arial Unicode MS" charset="0"/>
              </a:rPr>
              <a:t>Build Estonia’s own case-based system</a:t>
            </a:r>
          </a:p>
          <a:p>
            <a:pPr marL="0" indent="0">
              <a:buClr>
                <a:srgbClr val="FF0000"/>
              </a:buClr>
              <a:buNone/>
            </a:pPr>
            <a:r>
              <a:rPr lang="en-US" sz="3800" dirty="0">
                <a:ea typeface="Arial Unicode MS" charset="0"/>
                <a:cs typeface="Arial Unicode MS" charset="0"/>
              </a:rPr>
              <a:t>Various criteria were used to evaluate the available systems in line with other clinical classifications in use, e.g.</a:t>
            </a:r>
          </a:p>
          <a:p>
            <a:pPr lvl="2" indent="-342900">
              <a:buClr>
                <a:srgbClr val="FF0000"/>
              </a:buClr>
              <a:buFont typeface="Wingdings" charset="2"/>
              <a:buChar char="§"/>
            </a:pPr>
            <a:r>
              <a:rPr lang="en-US" sz="3400" dirty="0">
                <a:ea typeface="Arial Unicode MS" charset="0"/>
                <a:cs typeface="Arial Unicode MS" charset="0"/>
              </a:rPr>
              <a:t>Use of primary classifications</a:t>
            </a:r>
          </a:p>
          <a:p>
            <a:pPr lvl="2" indent="-342900">
              <a:buClr>
                <a:srgbClr val="FF0000"/>
              </a:buClr>
              <a:buFont typeface="Wingdings" charset="2"/>
              <a:buChar char="§"/>
            </a:pPr>
            <a:r>
              <a:rPr lang="en-US" sz="3400" dirty="0">
                <a:ea typeface="Arial Unicode MS" charset="0"/>
                <a:cs typeface="Arial Unicode MS" charset="0"/>
              </a:rPr>
              <a:t>Technical solutions (location of the grouper, invoicing system)</a:t>
            </a:r>
          </a:p>
          <a:p>
            <a:pPr lvl="2" indent="-342900">
              <a:buClr>
                <a:srgbClr val="FF0000"/>
              </a:buClr>
              <a:buFont typeface="Wingdings" charset="2"/>
              <a:buChar char="§"/>
            </a:pPr>
            <a:r>
              <a:rPr lang="en-US" sz="3400" dirty="0">
                <a:ea typeface="Arial Unicode MS" charset="0"/>
                <a:cs typeface="Arial Unicode MS" charset="0"/>
              </a:rPr>
              <a:t>Availability of technical support</a:t>
            </a:r>
          </a:p>
          <a:p>
            <a:pPr lvl="2" indent="-342900">
              <a:buClr>
                <a:srgbClr val="FF0000"/>
              </a:buClr>
              <a:buFont typeface="Wingdings" charset="2"/>
              <a:buChar char="§"/>
            </a:pPr>
            <a:r>
              <a:rPr lang="en-US" sz="3400" dirty="0">
                <a:ea typeface="Arial Unicode MS" charset="0"/>
                <a:cs typeface="Arial Unicode MS" charset="0"/>
              </a:rPr>
              <a:t>Cost of the system</a:t>
            </a:r>
          </a:p>
          <a:p>
            <a:pPr lvl="2" indent="-342900">
              <a:buClr>
                <a:srgbClr val="FF0000"/>
              </a:buClr>
              <a:buFont typeface="Wingdings" charset="2"/>
              <a:buChar char="§"/>
            </a:pPr>
            <a:r>
              <a:rPr lang="en-US" sz="3400" dirty="0">
                <a:ea typeface="Arial Unicode MS" charset="0"/>
                <a:cs typeface="Arial Unicode MS" charset="0"/>
              </a:rPr>
              <a:t>Maintenance and development of the system</a:t>
            </a:r>
          </a:p>
          <a:p>
            <a:pPr lvl="2" indent="-342900">
              <a:buClr>
                <a:srgbClr val="FF0000"/>
              </a:buClr>
              <a:buFont typeface="Wingdings" charset="2"/>
              <a:buChar char="§"/>
            </a:pPr>
            <a:r>
              <a:rPr lang="en-US" sz="3400" dirty="0">
                <a:ea typeface="Arial Unicode MS" charset="0"/>
                <a:cs typeface="Arial Unicode MS" charset="0"/>
              </a:rPr>
              <a:t>Comparison of clinical practice and hospital </a:t>
            </a:r>
            <a:r>
              <a:rPr lang="en-US" sz="3400" dirty="0" smtClean="0">
                <a:ea typeface="Arial Unicode MS" charset="0"/>
                <a:cs typeface="Arial Unicode MS" charset="0"/>
              </a:rPr>
              <a:t>production</a:t>
            </a:r>
          </a:p>
          <a:p>
            <a:pPr lvl="2" indent="-342900">
              <a:buClr>
                <a:srgbClr val="FF0000"/>
              </a:buClr>
              <a:buFont typeface="Wingdings" charset="2"/>
              <a:buChar char="§"/>
            </a:pPr>
            <a:endParaRPr lang="en-US" sz="3400" dirty="0">
              <a:ea typeface="Arial Unicode MS" charset="0"/>
              <a:cs typeface="Arial Unicode MS" charset="0"/>
            </a:endParaRPr>
          </a:p>
          <a:p>
            <a:pPr marL="224028" lvl="2" indent="0">
              <a:buClr>
                <a:srgbClr val="FF0000"/>
              </a:buClr>
              <a:buNone/>
            </a:pPr>
            <a:r>
              <a:rPr lang="en-US" sz="3800" dirty="0" smtClean="0">
                <a:ea typeface="Arial Unicode MS" charset="0"/>
                <a:cs typeface="Arial Unicode MS" charset="0"/>
              </a:rPr>
              <a:t>Finally</a:t>
            </a:r>
            <a:r>
              <a:rPr lang="en-US" sz="3800" dirty="0">
                <a:ea typeface="Arial Unicode MS" charset="0"/>
                <a:cs typeface="Arial Unicode MS" charset="0"/>
              </a:rPr>
              <a:t>, the NordDRG system was selected</a:t>
            </a:r>
          </a:p>
          <a:p>
            <a:pPr marL="0" indent="0">
              <a:buNone/>
            </a:pPr>
            <a:endParaRPr lang="en-US" dirty="0" smtClean="0"/>
          </a:p>
        </p:txBody>
      </p:sp>
    </p:spTree>
    <p:extLst>
      <p:ext uri="{BB962C8B-B14F-4D97-AF65-F5344CB8AC3E}">
        <p14:creationId xmlns:p14="http://schemas.microsoft.com/office/powerpoint/2010/main" val="2118102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latin typeface="+mn-lt"/>
              </a:rPr>
              <a:t>Stakeholder involvement</a:t>
            </a:r>
            <a:r>
              <a:rPr lang="fi-FI" sz="4000" b="1" dirty="0" smtClean="0">
                <a:latin typeface="+mn-lt"/>
              </a:rPr>
              <a:t/>
            </a:r>
            <a:br>
              <a:rPr lang="fi-FI" sz="4000" b="1" dirty="0" smtClean="0">
                <a:latin typeface="+mn-lt"/>
              </a:rPr>
            </a:br>
            <a:endParaRPr lang="fi-FI" sz="4000" b="1" dirty="0">
              <a:latin typeface="+mn-lt"/>
            </a:endParaRPr>
          </a:p>
        </p:txBody>
      </p:sp>
      <p:sp>
        <p:nvSpPr>
          <p:cNvPr id="3" name="Rectangle 2"/>
          <p:cNvSpPr/>
          <p:nvPr/>
        </p:nvSpPr>
        <p:spPr>
          <a:xfrm>
            <a:off x="655320" y="1539241"/>
            <a:ext cx="7711440" cy="3629070"/>
          </a:xfrm>
          <a:prstGeom prst="rect">
            <a:avLst/>
          </a:prstGeom>
        </p:spPr>
        <p:txBody>
          <a:bodyPr wrap="square">
            <a:spAutoFit/>
          </a:bodyPr>
          <a:lstStyle/>
          <a:p>
            <a:pPr>
              <a:buClr>
                <a:srgbClr val="FF0000"/>
              </a:buClr>
            </a:pPr>
            <a:r>
              <a:rPr lang="en-US" sz="3200" dirty="0" smtClean="0">
                <a:solidFill>
                  <a:schemeClr val="bg2">
                    <a:lumMod val="25000"/>
                  </a:schemeClr>
                </a:solidFill>
                <a:ea typeface="Arial Unicode MS" charset="0"/>
                <a:cs typeface="Arial Unicode MS" charset="0"/>
              </a:rPr>
              <a:t>Advisory </a:t>
            </a:r>
            <a:r>
              <a:rPr lang="en-US" sz="3200" dirty="0">
                <a:solidFill>
                  <a:schemeClr val="bg2">
                    <a:lumMod val="25000"/>
                  </a:schemeClr>
                </a:solidFill>
                <a:ea typeface="Arial Unicode MS" charset="0"/>
                <a:cs typeface="Arial Unicode MS" charset="0"/>
              </a:rPr>
              <a:t>board including representatives of stakeholders</a:t>
            </a:r>
          </a:p>
          <a:p>
            <a:pPr>
              <a:buClr>
                <a:srgbClr val="FF0000"/>
              </a:buClr>
            </a:pPr>
            <a:endParaRPr lang="en-US" sz="3200" dirty="0" smtClean="0">
              <a:solidFill>
                <a:schemeClr val="bg2">
                  <a:lumMod val="25000"/>
                </a:schemeClr>
              </a:solidFill>
              <a:ea typeface="Arial Unicode MS" charset="0"/>
              <a:cs typeface="Arial Unicode MS" charset="0"/>
            </a:endParaRPr>
          </a:p>
          <a:p>
            <a:pPr>
              <a:buClr>
                <a:srgbClr val="FF0000"/>
              </a:buClr>
            </a:pPr>
            <a:r>
              <a:rPr lang="en-US" sz="3200" dirty="0" smtClean="0">
                <a:solidFill>
                  <a:schemeClr val="bg2">
                    <a:lumMod val="25000"/>
                  </a:schemeClr>
                </a:solidFill>
                <a:ea typeface="Arial Unicode MS" charset="0"/>
                <a:cs typeface="Arial Unicode MS" charset="0"/>
              </a:rPr>
              <a:t>Clinical </a:t>
            </a:r>
            <a:r>
              <a:rPr lang="en-US" sz="3200" dirty="0">
                <a:solidFill>
                  <a:schemeClr val="bg2">
                    <a:lumMod val="25000"/>
                  </a:schemeClr>
                </a:solidFill>
                <a:ea typeface="Arial Unicode MS" charset="0"/>
                <a:cs typeface="Arial Unicode MS" charset="0"/>
              </a:rPr>
              <a:t>panel </a:t>
            </a:r>
            <a:endParaRPr lang="en-US" sz="3200" dirty="0" smtClean="0">
              <a:solidFill>
                <a:schemeClr val="bg2">
                  <a:lumMod val="25000"/>
                </a:schemeClr>
              </a:solidFill>
              <a:ea typeface="Arial Unicode MS" charset="0"/>
              <a:cs typeface="Arial Unicode MS" charset="0"/>
            </a:endParaRPr>
          </a:p>
          <a:p>
            <a:pPr marL="566928" lvl="2" indent="-342900">
              <a:lnSpc>
                <a:spcPct val="80000"/>
              </a:lnSpc>
              <a:spcBef>
                <a:spcPts val="200"/>
              </a:spcBef>
              <a:spcAft>
                <a:spcPts val="400"/>
              </a:spcAft>
              <a:buClr>
                <a:srgbClr val="FF0000"/>
              </a:buClr>
              <a:buFont typeface="Wingdings" charset="2"/>
              <a:buChar char="§"/>
            </a:pPr>
            <a:r>
              <a:rPr lang="en-US" sz="2800" dirty="0">
                <a:solidFill>
                  <a:schemeClr val="bg2">
                    <a:lumMod val="25000"/>
                  </a:schemeClr>
                </a:solidFill>
                <a:ea typeface="Arial Unicode MS" charset="0"/>
                <a:cs typeface="Arial Unicode MS" charset="0"/>
              </a:rPr>
              <a:t>translation of terminology</a:t>
            </a:r>
          </a:p>
          <a:p>
            <a:pPr marL="566928" lvl="2" indent="-342900">
              <a:lnSpc>
                <a:spcPct val="80000"/>
              </a:lnSpc>
              <a:spcBef>
                <a:spcPts val="200"/>
              </a:spcBef>
              <a:spcAft>
                <a:spcPts val="400"/>
              </a:spcAft>
              <a:buClr>
                <a:srgbClr val="FF0000"/>
              </a:buClr>
              <a:buFont typeface="Wingdings" charset="2"/>
              <a:buChar char="§"/>
            </a:pPr>
            <a:r>
              <a:rPr lang="en-US" sz="2800" dirty="0">
                <a:solidFill>
                  <a:schemeClr val="bg2">
                    <a:lumMod val="25000"/>
                  </a:schemeClr>
                </a:solidFill>
                <a:ea typeface="Arial Unicode MS" charset="0"/>
                <a:cs typeface="Arial Unicode MS" charset="0"/>
              </a:rPr>
              <a:t>mapping of new and old procedure classification</a:t>
            </a:r>
          </a:p>
          <a:p>
            <a:pPr marL="566928" lvl="2" indent="-342900">
              <a:lnSpc>
                <a:spcPct val="80000"/>
              </a:lnSpc>
              <a:spcBef>
                <a:spcPts val="200"/>
              </a:spcBef>
              <a:spcAft>
                <a:spcPts val="400"/>
              </a:spcAft>
              <a:buClr>
                <a:srgbClr val="FF0000"/>
              </a:buClr>
              <a:buFont typeface="Wingdings" charset="2"/>
              <a:buChar char="§"/>
            </a:pPr>
            <a:r>
              <a:rPr lang="en-US" sz="2800" dirty="0">
                <a:solidFill>
                  <a:schemeClr val="bg2">
                    <a:lumMod val="25000"/>
                  </a:schemeClr>
                </a:solidFill>
                <a:ea typeface="Arial Unicode MS" charset="0"/>
                <a:cs typeface="Arial Unicode MS" charset="0"/>
              </a:rPr>
              <a:t>validation of grouping rules </a:t>
            </a:r>
            <a:r>
              <a:rPr lang="en-US" sz="2800" dirty="0" err="1">
                <a:solidFill>
                  <a:schemeClr val="bg2">
                    <a:lumMod val="25000"/>
                  </a:schemeClr>
                </a:solidFill>
                <a:ea typeface="Arial Unicode MS" charset="0"/>
                <a:cs typeface="Arial Unicode MS" charset="0"/>
              </a:rPr>
              <a:t>etc</a:t>
            </a:r>
            <a:r>
              <a:rPr lang="en-US" sz="2800" dirty="0">
                <a:solidFill>
                  <a:schemeClr val="bg2">
                    <a:lumMod val="25000"/>
                  </a:schemeClr>
                </a:solidFill>
                <a:ea typeface="Arial Unicode MS" charset="0"/>
                <a:cs typeface="Arial Unicode MS" charset="0"/>
              </a:rPr>
              <a:t>)</a:t>
            </a:r>
          </a:p>
        </p:txBody>
      </p:sp>
    </p:spTree>
    <p:extLst>
      <p:ext uri="{BB962C8B-B14F-4D97-AF65-F5344CB8AC3E}">
        <p14:creationId xmlns:p14="http://schemas.microsoft.com/office/powerpoint/2010/main" val="959928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142434"/>
            <a:ext cx="7543800" cy="1450757"/>
          </a:xfrm>
        </p:spPr>
        <p:txBody>
          <a:bodyPr>
            <a:normAutofit/>
          </a:bodyPr>
          <a:lstStyle/>
          <a:p>
            <a:r>
              <a:rPr lang="en-GB" b="1" dirty="0" smtClean="0">
                <a:latin typeface="+mn-lt"/>
              </a:rPr>
              <a:t>Agenda: Today</a:t>
            </a:r>
            <a:endParaRPr lang="en-US" b="1" dirty="0">
              <a:latin typeface="+mn-lt"/>
            </a:endParaRPr>
          </a:p>
        </p:txBody>
      </p:sp>
      <p:sp>
        <p:nvSpPr>
          <p:cNvPr id="3" name="Content Placeholder 2"/>
          <p:cNvSpPr>
            <a:spLocks noGrp="1"/>
          </p:cNvSpPr>
          <p:nvPr>
            <p:ph idx="1"/>
          </p:nvPr>
        </p:nvSpPr>
        <p:spPr>
          <a:xfrm>
            <a:off x="480060" y="1415003"/>
            <a:ext cx="8328660" cy="4023360"/>
          </a:xfrm>
        </p:spPr>
        <p:txBody>
          <a:bodyPr>
            <a:noAutofit/>
          </a:bodyPr>
          <a:lstStyle/>
          <a:p>
            <a:pPr>
              <a:lnSpc>
                <a:spcPct val="100000"/>
              </a:lnSpc>
            </a:pPr>
            <a:r>
              <a:rPr lang="en-GB" sz="2400" dirty="0"/>
              <a:t>9:30 – 11:30	Basics of </a:t>
            </a:r>
            <a:r>
              <a:rPr lang="en-GB" sz="2400" dirty="0" err="1"/>
              <a:t>casemix</a:t>
            </a:r>
            <a:r>
              <a:rPr lang="en-GB" sz="2400" dirty="0"/>
              <a:t> systems worldwide, incl. history, development, main building blocks of </a:t>
            </a:r>
            <a:r>
              <a:rPr lang="en-GB" sz="2400" dirty="0" err="1"/>
              <a:t>casemix</a:t>
            </a:r>
            <a:r>
              <a:rPr lang="en-GB" sz="2400" dirty="0"/>
              <a:t> systems </a:t>
            </a:r>
          </a:p>
          <a:p>
            <a:pPr>
              <a:lnSpc>
                <a:spcPct val="100000"/>
              </a:lnSpc>
            </a:pPr>
            <a:r>
              <a:rPr lang="en-GB" sz="2400" dirty="0"/>
              <a:t>11:30 – 12:00	Coffee break</a:t>
            </a:r>
          </a:p>
          <a:p>
            <a:pPr>
              <a:lnSpc>
                <a:spcPct val="100000"/>
              </a:lnSpc>
            </a:pPr>
            <a:r>
              <a:rPr lang="en-GB" sz="2400" dirty="0"/>
              <a:t>12:00 – 13:30	Using DRG for hospital’s performance monitoring (Part 1)</a:t>
            </a:r>
          </a:p>
          <a:p>
            <a:pPr>
              <a:lnSpc>
                <a:spcPct val="100000"/>
              </a:lnSpc>
            </a:pPr>
            <a:r>
              <a:rPr lang="en-GB" sz="2400" dirty="0"/>
              <a:t>13:30 – 14:30	Lunch break</a:t>
            </a:r>
          </a:p>
          <a:p>
            <a:pPr>
              <a:lnSpc>
                <a:spcPct val="100000"/>
              </a:lnSpc>
            </a:pPr>
            <a:r>
              <a:rPr lang="en-GB" sz="2400" dirty="0"/>
              <a:t>14:30 – 15:30	Using DRG for hospital’s performance monitoring (Part 2)</a:t>
            </a:r>
          </a:p>
          <a:p>
            <a:pPr>
              <a:lnSpc>
                <a:spcPct val="100000"/>
              </a:lnSpc>
            </a:pPr>
            <a:r>
              <a:rPr lang="en-GB" sz="2400" dirty="0"/>
              <a:t>15:30 – 16:00	Coffee break</a:t>
            </a:r>
          </a:p>
          <a:p>
            <a:pPr>
              <a:lnSpc>
                <a:spcPct val="100000"/>
              </a:lnSpc>
            </a:pPr>
            <a:r>
              <a:rPr lang="en-GB" sz="2400" dirty="0"/>
              <a:t>16:00 – 17:30 DRG cost weights and pricing</a:t>
            </a:r>
          </a:p>
          <a:p>
            <a:pPr>
              <a:lnSpc>
                <a:spcPct val="100000"/>
              </a:lnSpc>
            </a:pPr>
            <a:r>
              <a:rPr lang="en-GB" sz="2400" dirty="0">
                <a:solidFill>
                  <a:schemeClr val="tx1"/>
                </a:solidFill>
              </a:rPr>
              <a:t> </a:t>
            </a:r>
            <a:endParaRPr lang="en-US" sz="2400" dirty="0">
              <a:solidFill>
                <a:schemeClr val="tx1"/>
              </a:solidFill>
            </a:endParaRPr>
          </a:p>
        </p:txBody>
      </p:sp>
    </p:spTree>
    <p:extLst>
      <p:ext uri="{BB962C8B-B14F-4D97-AF65-F5344CB8AC3E}">
        <p14:creationId xmlns:p14="http://schemas.microsoft.com/office/powerpoint/2010/main" val="2045530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mn-lt"/>
              </a:rPr>
              <a:t>DRG cost-weights </a:t>
            </a:r>
            <a:r>
              <a:rPr lang="en-US" sz="4000" b="1" dirty="0" smtClean="0">
                <a:latin typeface="+mn-lt"/>
              </a:rPr>
              <a:t>development</a:t>
            </a:r>
            <a:br>
              <a:rPr lang="en-US" sz="4000" b="1" dirty="0" smtClean="0">
                <a:latin typeface="+mn-lt"/>
              </a:rPr>
            </a:br>
            <a:endParaRPr lang="en-US" sz="4000" b="1" dirty="0">
              <a:latin typeface="+mn-lt"/>
            </a:endParaRPr>
          </a:p>
        </p:txBody>
      </p:sp>
      <p:sp>
        <p:nvSpPr>
          <p:cNvPr id="3" name="Content Placeholder 2"/>
          <p:cNvSpPr>
            <a:spLocks noGrp="1"/>
          </p:cNvSpPr>
          <p:nvPr>
            <p:ph idx="1"/>
          </p:nvPr>
        </p:nvSpPr>
        <p:spPr>
          <a:xfrm>
            <a:off x="628650" y="1482235"/>
            <a:ext cx="7886700" cy="3047618"/>
          </a:xfrm>
        </p:spPr>
        <p:txBody>
          <a:bodyPr>
            <a:noAutofit/>
          </a:bodyPr>
          <a:lstStyle/>
          <a:p>
            <a:pPr marL="0" indent="0">
              <a:buClr>
                <a:srgbClr val="FF0000"/>
              </a:buClr>
              <a:buNone/>
            </a:pPr>
            <a:r>
              <a:rPr lang="en-US" sz="2800" dirty="0">
                <a:ea typeface="Arial Unicode MS" charset="0"/>
                <a:cs typeface="Arial Unicode MS" charset="0"/>
              </a:rPr>
              <a:t>Critical discussion topic during DRG implementation</a:t>
            </a:r>
          </a:p>
          <a:p>
            <a:pPr lvl="2" indent="-342900">
              <a:buClr>
                <a:srgbClr val="FF0000"/>
              </a:buClr>
              <a:buFont typeface="Wingdings" charset="2"/>
              <a:buChar char="§"/>
            </a:pPr>
            <a:r>
              <a:rPr lang="en-US" sz="2200" dirty="0">
                <a:ea typeface="Arial Unicode MS" charset="0"/>
                <a:cs typeface="Arial Unicode MS" charset="0"/>
              </a:rPr>
              <a:t>EHIF developed different scenarios for advisory board of stakeholders to make the decision </a:t>
            </a:r>
          </a:p>
          <a:p>
            <a:pPr marL="0" indent="0">
              <a:buClr>
                <a:srgbClr val="FF0000"/>
              </a:buClr>
              <a:buNone/>
            </a:pPr>
            <a:r>
              <a:rPr lang="en-US" sz="2800" dirty="0">
                <a:ea typeface="Arial Unicode MS" charset="0"/>
                <a:cs typeface="Arial Unicode MS" charset="0"/>
              </a:rPr>
              <a:t>Two </a:t>
            </a:r>
            <a:r>
              <a:rPr lang="en-US" sz="2800" dirty="0" smtClean="0">
                <a:ea typeface="Arial Unicode MS" charset="0"/>
                <a:cs typeface="Arial Unicode MS" charset="0"/>
              </a:rPr>
              <a:t>discussion objects: </a:t>
            </a:r>
          </a:p>
          <a:p>
            <a:pPr lvl="2" indent="-342900">
              <a:buClr>
                <a:srgbClr val="FF0000"/>
              </a:buClr>
              <a:buFont typeface="Wingdings" charset="2"/>
              <a:buChar char="§"/>
            </a:pPr>
            <a:r>
              <a:rPr lang="en-US" sz="2200" dirty="0" smtClean="0">
                <a:ea typeface="Arial Unicode MS" charset="0"/>
                <a:cs typeface="Arial Unicode MS" charset="0"/>
              </a:rPr>
              <a:t>Same or different </a:t>
            </a:r>
            <a:r>
              <a:rPr lang="en-US" sz="2200" dirty="0">
                <a:ea typeface="Arial Unicode MS" charset="0"/>
                <a:cs typeface="Arial Unicode MS" charset="0"/>
              </a:rPr>
              <a:t>DRG rates for different level  </a:t>
            </a:r>
            <a:r>
              <a:rPr lang="en-US" sz="2200" dirty="0" smtClean="0">
                <a:ea typeface="Arial Unicode MS" charset="0"/>
                <a:cs typeface="Arial Unicode MS" charset="0"/>
              </a:rPr>
              <a:t>hospitals</a:t>
            </a:r>
            <a:r>
              <a:rPr lang="et-EE" sz="2200" dirty="0" smtClean="0">
                <a:ea typeface="Arial Unicode MS" charset="0"/>
                <a:cs typeface="Arial Unicode MS" charset="0"/>
              </a:rPr>
              <a:t>, </a:t>
            </a:r>
            <a:r>
              <a:rPr lang="en-US" sz="2200" dirty="0" smtClean="0">
                <a:ea typeface="Arial Unicode MS" charset="0"/>
                <a:cs typeface="Arial Unicode MS" charset="0"/>
              </a:rPr>
              <a:t>e.g</a:t>
            </a:r>
            <a:r>
              <a:rPr lang="en-US" sz="2200" dirty="0">
                <a:ea typeface="Arial Unicode MS" charset="0"/>
                <a:cs typeface="Arial Unicode MS" charset="0"/>
              </a:rPr>
              <a:t>. equal weights but different base </a:t>
            </a:r>
            <a:r>
              <a:rPr lang="en-US" sz="2200" dirty="0" smtClean="0">
                <a:ea typeface="Arial Unicode MS" charset="0"/>
                <a:cs typeface="Arial Unicode MS" charset="0"/>
              </a:rPr>
              <a:t>rates?</a:t>
            </a:r>
          </a:p>
          <a:p>
            <a:pPr lvl="2" indent="-342900">
              <a:buClr>
                <a:srgbClr val="FF0000"/>
              </a:buClr>
              <a:buFont typeface="Wingdings" charset="2"/>
              <a:buChar char="§"/>
            </a:pPr>
            <a:r>
              <a:rPr lang="en-US" sz="2200" dirty="0">
                <a:ea typeface="Arial Unicode MS" charset="0"/>
                <a:cs typeface="Arial Unicode MS" charset="0"/>
              </a:rPr>
              <a:t>which cost</a:t>
            </a:r>
            <a:r>
              <a:rPr lang="et-EE" sz="2200" dirty="0">
                <a:ea typeface="Arial Unicode MS" charset="0"/>
                <a:cs typeface="Arial Unicode MS" charset="0"/>
              </a:rPr>
              <a:t> </a:t>
            </a:r>
            <a:r>
              <a:rPr lang="en-US" sz="2200" dirty="0">
                <a:ea typeface="Arial Unicode MS" charset="0"/>
                <a:cs typeface="Arial Unicode MS" charset="0"/>
              </a:rPr>
              <a:t>weights to implement - Estonian own? HCFA?</a:t>
            </a:r>
          </a:p>
          <a:p>
            <a:pPr marL="201168" lvl="1" indent="-342900">
              <a:buClr>
                <a:srgbClr val="FF0000"/>
              </a:buClr>
              <a:buFont typeface="Wingdings" charset="2"/>
              <a:buChar char="§"/>
            </a:pPr>
            <a:endParaRPr lang="en-US" sz="2800" dirty="0" smtClean="0">
              <a:ea typeface="Arial Unicode MS" charset="0"/>
              <a:cs typeface="Arial Unicode MS" charset="0"/>
            </a:endParaRPr>
          </a:p>
          <a:p>
            <a:pPr marL="0" lvl="1" indent="0">
              <a:buClr>
                <a:srgbClr val="FF0000"/>
              </a:buClr>
              <a:buNone/>
            </a:pPr>
            <a:r>
              <a:rPr lang="en-US" sz="2800" u="sng" dirty="0" smtClean="0">
                <a:ea typeface="Arial Unicode MS" charset="0"/>
                <a:cs typeface="Arial Unicode MS" charset="0"/>
              </a:rPr>
              <a:t>Final </a:t>
            </a:r>
            <a:r>
              <a:rPr lang="en-US" sz="2800" u="sng" dirty="0">
                <a:ea typeface="Arial Unicode MS" charset="0"/>
                <a:cs typeface="Arial Unicode MS" charset="0"/>
              </a:rPr>
              <a:t>decision: </a:t>
            </a:r>
            <a:r>
              <a:rPr lang="en-US" sz="2800" dirty="0">
                <a:ea typeface="Arial Unicode MS" charset="0"/>
                <a:cs typeface="Arial Unicode MS" charset="0"/>
              </a:rPr>
              <a:t>“homemade”</a:t>
            </a:r>
            <a:r>
              <a:rPr lang="et-EE" sz="2800" dirty="0">
                <a:ea typeface="Arial Unicode MS" charset="0"/>
                <a:cs typeface="Arial Unicode MS" charset="0"/>
              </a:rPr>
              <a:t> </a:t>
            </a:r>
            <a:r>
              <a:rPr lang="en-US" sz="2800" dirty="0">
                <a:ea typeface="Arial Unicode MS" charset="0"/>
                <a:cs typeface="Arial Unicode MS" charset="0"/>
              </a:rPr>
              <a:t>mix of Estonia’s own</a:t>
            </a:r>
            <a:r>
              <a:rPr lang="et-EE" sz="2800" dirty="0">
                <a:ea typeface="Arial Unicode MS" charset="0"/>
                <a:cs typeface="Arial Unicode MS" charset="0"/>
              </a:rPr>
              <a:t> </a:t>
            </a:r>
            <a:r>
              <a:rPr lang="en-US" sz="2800" dirty="0">
                <a:ea typeface="Arial Unicode MS" charset="0"/>
                <a:cs typeface="Arial Unicode MS" charset="0"/>
              </a:rPr>
              <a:t>data</a:t>
            </a:r>
            <a:r>
              <a:rPr lang="et-EE" sz="2800" dirty="0">
                <a:ea typeface="Arial Unicode MS" charset="0"/>
                <a:cs typeface="Arial Unicode MS" charset="0"/>
              </a:rPr>
              <a:t> (</a:t>
            </a:r>
            <a:r>
              <a:rPr lang="et-EE" sz="2800" dirty="0" err="1">
                <a:ea typeface="Arial Unicode MS" charset="0"/>
                <a:cs typeface="Arial Unicode MS" charset="0"/>
              </a:rPr>
              <a:t>based</a:t>
            </a:r>
            <a:r>
              <a:rPr lang="et-EE" sz="2800" dirty="0">
                <a:ea typeface="Arial Unicode MS" charset="0"/>
                <a:cs typeface="Arial Unicode MS" charset="0"/>
              </a:rPr>
              <a:t> on FFS </a:t>
            </a:r>
            <a:r>
              <a:rPr lang="et-EE" sz="2800" dirty="0" err="1">
                <a:ea typeface="Arial Unicode MS" charset="0"/>
                <a:cs typeface="Arial Unicode MS" charset="0"/>
              </a:rPr>
              <a:t>billing</a:t>
            </a:r>
            <a:r>
              <a:rPr lang="et-EE" sz="2800" dirty="0">
                <a:ea typeface="Arial Unicode MS" charset="0"/>
                <a:cs typeface="Arial Unicode MS" charset="0"/>
              </a:rPr>
              <a:t> </a:t>
            </a:r>
            <a:r>
              <a:rPr lang="et-EE" sz="2800" dirty="0" err="1">
                <a:ea typeface="Arial Unicode MS" charset="0"/>
                <a:cs typeface="Arial Unicode MS" charset="0"/>
              </a:rPr>
              <a:t>information</a:t>
            </a:r>
            <a:r>
              <a:rPr lang="et-EE" sz="2800" dirty="0">
                <a:ea typeface="Arial Unicode MS" charset="0"/>
                <a:cs typeface="Arial Unicode MS" charset="0"/>
              </a:rPr>
              <a:t>)</a:t>
            </a:r>
            <a:r>
              <a:rPr lang="en-US" sz="2800" dirty="0">
                <a:ea typeface="Arial Unicode MS" charset="0"/>
                <a:cs typeface="Arial Unicode MS" charset="0"/>
              </a:rPr>
              <a:t> and HCFA cost</a:t>
            </a:r>
            <a:r>
              <a:rPr lang="et-EE" sz="2800" dirty="0">
                <a:ea typeface="Arial Unicode MS" charset="0"/>
                <a:cs typeface="Arial Unicode MS" charset="0"/>
              </a:rPr>
              <a:t> </a:t>
            </a:r>
            <a:r>
              <a:rPr lang="en-US" sz="2800" dirty="0">
                <a:ea typeface="Arial Unicode MS" charset="0"/>
                <a:cs typeface="Arial Unicode MS" charset="0"/>
              </a:rPr>
              <a:t>weights</a:t>
            </a:r>
          </a:p>
          <a:p>
            <a:pPr lvl="1"/>
            <a:endParaRPr lang="en-US" sz="2800" b="1" dirty="0"/>
          </a:p>
        </p:txBody>
      </p:sp>
    </p:spTree>
    <p:extLst>
      <p:ext uri="{BB962C8B-B14F-4D97-AF65-F5344CB8AC3E}">
        <p14:creationId xmlns:p14="http://schemas.microsoft.com/office/powerpoint/2010/main" val="15997765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8" y="-81982"/>
            <a:ext cx="7543800" cy="1450757"/>
          </a:xfrm>
        </p:spPr>
        <p:txBody>
          <a:bodyPr>
            <a:normAutofit/>
          </a:bodyPr>
          <a:lstStyle/>
          <a:p>
            <a:r>
              <a:rPr lang="et-EE" sz="4000" b="1" dirty="0" err="1">
                <a:latin typeface="+mn-lt"/>
              </a:rPr>
              <a:t>Gradual</a:t>
            </a:r>
            <a:r>
              <a:rPr lang="et-EE" sz="4000" b="1" dirty="0">
                <a:latin typeface="+mn-lt"/>
              </a:rPr>
              <a:t> </a:t>
            </a:r>
            <a:r>
              <a:rPr lang="et-EE" sz="4000" b="1" dirty="0" err="1">
                <a:latin typeface="+mn-lt"/>
              </a:rPr>
              <a:t>implementation</a:t>
            </a:r>
            <a:endParaRPr lang="fi-FI" sz="4000" b="1" dirty="0">
              <a:latin typeface="+mn-lt"/>
            </a:endParaRPr>
          </a:p>
        </p:txBody>
      </p:sp>
      <p:sp>
        <p:nvSpPr>
          <p:cNvPr id="3" name="Content Placeholder 2"/>
          <p:cNvSpPr>
            <a:spLocks noGrp="1"/>
          </p:cNvSpPr>
          <p:nvPr>
            <p:ph idx="1"/>
          </p:nvPr>
        </p:nvSpPr>
        <p:spPr>
          <a:xfrm>
            <a:off x="642938" y="1793467"/>
            <a:ext cx="8149590" cy="2790870"/>
          </a:xfrm>
        </p:spPr>
        <p:txBody>
          <a:bodyPr>
            <a:normAutofit lnSpcReduction="10000"/>
          </a:bodyPr>
          <a:lstStyle/>
          <a:p>
            <a:r>
              <a:rPr lang="en-GB" dirty="0" smtClean="0">
                <a:effectLst>
                  <a:outerShdw blurRad="38100" dist="38100" dir="2700000" algn="tl">
                    <a:srgbClr val="000000">
                      <a:alpha val="43137"/>
                    </a:srgbClr>
                  </a:outerShdw>
                </a:effectLst>
              </a:rPr>
              <a:t>2001</a:t>
            </a:r>
            <a:r>
              <a:rPr lang="en-GB" dirty="0" smtClean="0"/>
              <a:t> </a:t>
            </a:r>
            <a:r>
              <a:rPr lang="en-GB" dirty="0"/>
              <a:t>– decision to implement case-mix system by </a:t>
            </a:r>
            <a:r>
              <a:rPr lang="en-GB" dirty="0" smtClean="0"/>
              <a:t>EHIF was made. Preparatory work included e.g.: </a:t>
            </a:r>
          </a:p>
          <a:p>
            <a:pPr lvl="2" indent="-342900">
              <a:lnSpc>
                <a:spcPct val="80000"/>
              </a:lnSpc>
              <a:buClr>
                <a:srgbClr val="FF0000"/>
              </a:buClr>
              <a:buFont typeface="Wingdings" charset="2"/>
              <a:buChar char="§"/>
            </a:pPr>
            <a:r>
              <a:rPr lang="en-GB" sz="1900" dirty="0">
                <a:ea typeface="Arial Unicode MS" charset="0"/>
                <a:cs typeface="Arial Unicode MS" charset="0"/>
              </a:rPr>
              <a:t>Implementation of new procedure classification</a:t>
            </a:r>
          </a:p>
          <a:p>
            <a:pPr lvl="2" indent="-342900">
              <a:lnSpc>
                <a:spcPct val="80000"/>
              </a:lnSpc>
              <a:buClr>
                <a:srgbClr val="FF0000"/>
              </a:buClr>
              <a:buFont typeface="Wingdings" charset="2"/>
              <a:buChar char="§"/>
            </a:pPr>
            <a:r>
              <a:rPr lang="en-GB" sz="1900" dirty="0">
                <a:ea typeface="Arial Unicode MS" charset="0"/>
                <a:cs typeface="Arial Unicode MS" charset="0"/>
              </a:rPr>
              <a:t>Grouping simulation to forecast the impact of DRG implementation</a:t>
            </a:r>
          </a:p>
          <a:p>
            <a:r>
              <a:rPr lang="en-GB" dirty="0">
                <a:effectLst>
                  <a:outerShdw blurRad="38100" dist="38100" dir="2700000" algn="tl">
                    <a:srgbClr val="000000">
                      <a:alpha val="43137"/>
                    </a:srgbClr>
                  </a:outerShdw>
                </a:effectLst>
              </a:rPr>
              <a:t>2003 </a:t>
            </a:r>
            <a:r>
              <a:rPr lang="en-GB" dirty="0"/>
              <a:t>– </a:t>
            </a:r>
            <a:r>
              <a:rPr lang="en-GB" dirty="0" smtClean="0"/>
              <a:t>DRGs were used </a:t>
            </a:r>
            <a:r>
              <a:rPr lang="en-GB" dirty="0"/>
              <a:t>as a grouping tool</a:t>
            </a:r>
          </a:p>
          <a:p>
            <a:r>
              <a:rPr lang="en-GB" dirty="0">
                <a:effectLst>
                  <a:outerShdw blurRad="38100" dist="38100" dir="2700000" algn="tl">
                    <a:srgbClr val="000000">
                      <a:alpha val="43137"/>
                    </a:srgbClr>
                  </a:outerShdw>
                </a:effectLst>
              </a:rPr>
              <a:t>2004</a:t>
            </a:r>
            <a:r>
              <a:rPr lang="en-GB" dirty="0"/>
              <a:t> – </a:t>
            </a:r>
            <a:r>
              <a:rPr lang="en-GB" dirty="0" smtClean="0"/>
              <a:t>DRGs started to use </a:t>
            </a:r>
            <a:r>
              <a:rPr lang="en-GB" dirty="0"/>
              <a:t>as a financing tool....</a:t>
            </a:r>
          </a:p>
          <a:p>
            <a:pPr>
              <a:buNone/>
            </a:pPr>
            <a:r>
              <a:rPr lang="en-GB" dirty="0"/>
              <a:t>	</a:t>
            </a:r>
            <a:r>
              <a:rPr lang="en-GB" sz="1800" dirty="0"/>
              <a:t>.... but, DRGs were/are used in combination with the FFS and </a:t>
            </a:r>
            <a:r>
              <a:rPr lang="en-GB" sz="1800" i="1" dirty="0"/>
              <a:t>per diem </a:t>
            </a:r>
            <a:r>
              <a:rPr lang="en-GB" sz="1800" dirty="0"/>
              <a:t>rate</a:t>
            </a:r>
            <a:r>
              <a:rPr lang="et-EE" sz="1800" dirty="0"/>
              <a:t>s</a:t>
            </a:r>
            <a:r>
              <a:rPr lang="en-GB" sz="1800" dirty="0"/>
              <a:t>, i.e. only a proportion of each case is reimbursed on the basis of DRG price</a:t>
            </a:r>
            <a:endParaRPr lang="en-GB" dirty="0"/>
          </a:p>
          <a:p>
            <a:endParaRPr lang="fi-FI" dirty="0"/>
          </a:p>
        </p:txBody>
      </p:sp>
      <p:graphicFrame>
        <p:nvGraphicFramePr>
          <p:cNvPr id="4" name="Diagram 3"/>
          <p:cNvGraphicFramePr/>
          <p:nvPr>
            <p:extLst>
              <p:ext uri="{D42A27DB-BD31-4B8C-83A1-F6EECF244321}">
                <p14:modId xmlns:p14="http://schemas.microsoft.com/office/powerpoint/2010/main" val="1482930976"/>
              </p:ext>
            </p:extLst>
          </p:nvPr>
        </p:nvGraphicFramePr>
        <p:xfrm>
          <a:off x="1617720" y="4764681"/>
          <a:ext cx="5724636" cy="1112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1652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latin typeface="+mn-lt"/>
              </a:rPr>
              <a:t>Before introducing DRGs</a:t>
            </a:r>
            <a:r>
              <a:rPr lang="et-EE" sz="3200" b="1" dirty="0">
                <a:latin typeface="+mn-lt"/>
              </a:rPr>
              <a:t> (2000/2001)</a:t>
            </a:r>
            <a:r>
              <a:rPr lang="fi-FI" sz="3200" b="1" dirty="0">
                <a:latin typeface="+mn-lt"/>
              </a:rPr>
              <a:t> </a:t>
            </a:r>
            <a:r>
              <a:rPr lang="en-US" sz="3200" b="1" dirty="0">
                <a:latin typeface="+mn-lt"/>
              </a:rPr>
              <a:t>FFS and per diem rates</a:t>
            </a:r>
            <a:r>
              <a:rPr lang="et-EE" sz="3200" b="1" dirty="0">
                <a:latin typeface="+mn-lt"/>
              </a:rPr>
              <a:t> </a:t>
            </a:r>
            <a:r>
              <a:rPr lang="et-EE" sz="3200" b="1" dirty="0" err="1">
                <a:latin typeface="+mn-lt"/>
              </a:rPr>
              <a:t>were</a:t>
            </a:r>
            <a:r>
              <a:rPr lang="et-EE" sz="3200" b="1" dirty="0">
                <a:latin typeface="+mn-lt"/>
              </a:rPr>
              <a:t> </a:t>
            </a:r>
            <a:r>
              <a:rPr lang="en-US" sz="3200" b="1" dirty="0">
                <a:latin typeface="+mn-lt"/>
              </a:rPr>
              <a:t>the main payment methods  for in-patient car</a:t>
            </a:r>
            <a:r>
              <a:rPr lang="et-EE" sz="3200" b="1" dirty="0" err="1">
                <a:latin typeface="+mn-lt"/>
              </a:rPr>
              <a:t>e</a:t>
            </a:r>
            <a:endParaRPr lang="fi-FI" sz="3200" b="1" dirty="0">
              <a:latin typeface="+mn-lt"/>
            </a:endParaRPr>
          </a:p>
        </p:txBody>
      </p:sp>
      <p:sp>
        <p:nvSpPr>
          <p:cNvPr id="4" name="Content Placeholder 3"/>
          <p:cNvSpPr>
            <a:spLocks noGrp="1"/>
          </p:cNvSpPr>
          <p:nvPr>
            <p:ph sz="half" idx="1"/>
          </p:nvPr>
        </p:nvSpPr>
        <p:spPr>
          <a:xfrm>
            <a:off x="628650" y="2226469"/>
            <a:ext cx="7555661" cy="998732"/>
          </a:xfrm>
        </p:spPr>
        <p:txBody>
          <a:bodyPr/>
          <a:lstStyle/>
          <a:p>
            <a:endParaRPr lang="fi-FI" dirty="0"/>
          </a:p>
        </p:txBody>
      </p:sp>
      <p:sp>
        <p:nvSpPr>
          <p:cNvPr id="7" name="Rectangle 6"/>
          <p:cNvSpPr/>
          <p:nvPr/>
        </p:nvSpPr>
        <p:spPr>
          <a:xfrm>
            <a:off x="279825" y="6487863"/>
            <a:ext cx="3058209" cy="307777"/>
          </a:xfrm>
          <a:prstGeom prst="rect">
            <a:avLst/>
          </a:prstGeom>
        </p:spPr>
        <p:txBody>
          <a:bodyPr wrap="none">
            <a:spAutoFit/>
          </a:bodyPr>
          <a:lstStyle/>
          <a:p>
            <a:r>
              <a:rPr lang="en-GB" sz="1400" i="1" dirty="0">
                <a:solidFill>
                  <a:schemeClr val="bg1"/>
                </a:solidFill>
              </a:rPr>
              <a:t>Source: Estonian Health Insurance Fund</a:t>
            </a:r>
            <a:endParaRPr lang="fi-FI" sz="1400" i="1" dirty="0">
              <a:solidFill>
                <a:schemeClr val="bg1"/>
              </a:solidFill>
            </a:endParaRPr>
          </a:p>
        </p:txBody>
      </p:sp>
      <p:graphicFrame>
        <p:nvGraphicFramePr>
          <p:cNvPr id="13" name="Chart 12"/>
          <p:cNvGraphicFramePr>
            <a:graphicFrameLocks/>
          </p:cNvGraphicFramePr>
          <p:nvPr>
            <p:extLst/>
          </p:nvPr>
        </p:nvGraphicFramePr>
        <p:xfrm>
          <a:off x="628650" y="2800351"/>
          <a:ext cx="7440931" cy="26898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7951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428" y="0"/>
            <a:ext cx="7543800" cy="894908"/>
          </a:xfrm>
        </p:spPr>
        <p:txBody>
          <a:bodyPr>
            <a:normAutofit/>
          </a:bodyPr>
          <a:lstStyle/>
          <a:p>
            <a:r>
              <a:rPr lang="en-US" sz="3600" b="1" smtClean="0">
                <a:latin typeface="+mn-lt"/>
              </a:rPr>
              <a:t>Experiences with DRG’s in Pacific Asia</a:t>
            </a:r>
            <a:endParaRPr lang="en-US" sz="3600" b="1">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428" y="1057275"/>
            <a:ext cx="7188272" cy="5170157"/>
          </a:xfrm>
        </p:spPr>
      </p:pic>
      <p:sp>
        <p:nvSpPr>
          <p:cNvPr id="5" name="Rectangle 4"/>
          <p:cNvSpPr/>
          <p:nvPr/>
        </p:nvSpPr>
        <p:spPr>
          <a:xfrm>
            <a:off x="128845" y="6419586"/>
            <a:ext cx="8524703" cy="307777"/>
          </a:xfrm>
          <a:prstGeom prst="rect">
            <a:avLst/>
          </a:prstGeom>
        </p:spPr>
        <p:txBody>
          <a:bodyPr wrap="square">
            <a:spAutoFit/>
          </a:bodyPr>
          <a:lstStyle/>
          <a:p>
            <a:r>
              <a:rPr lang="en-US" sz="1400" i="1" smtClean="0">
                <a:solidFill>
                  <a:schemeClr val="bg1">
                    <a:lumMod val="85000"/>
                  </a:schemeClr>
                </a:solidFill>
              </a:rPr>
              <a:t>Source: http</a:t>
            </a:r>
            <a:r>
              <a:rPr lang="en-US" sz="1400" i="1">
                <a:solidFill>
                  <a:schemeClr val="bg1">
                    <a:lumMod val="85000"/>
                  </a:schemeClr>
                </a:solidFill>
              </a:rPr>
              <a:t>://www.wpro.who.int/asia_pacific_observatory/country_comparative_studies/who_apo_drg.pdf </a:t>
            </a:r>
          </a:p>
        </p:txBody>
      </p:sp>
    </p:spTree>
    <p:extLst>
      <p:ext uri="{BB962C8B-B14F-4D97-AF65-F5344CB8AC3E}">
        <p14:creationId xmlns:p14="http://schemas.microsoft.com/office/powerpoint/2010/main" val="46875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177" y="-11519"/>
            <a:ext cx="8283898" cy="1450757"/>
          </a:xfrm>
        </p:spPr>
        <p:txBody>
          <a:bodyPr>
            <a:noAutofit/>
          </a:bodyPr>
          <a:lstStyle/>
          <a:p>
            <a:r>
              <a:rPr lang="en-US" sz="3600" b="1" smtClean="0">
                <a:latin typeface="+mn-lt"/>
              </a:rPr>
              <a:t>Features of DRG systems: evidence from 29 low and middle income countries</a:t>
            </a:r>
            <a:endParaRPr lang="en-US" sz="3600" b="1">
              <a:latin typeface="+mn-lt"/>
            </a:endParaRPr>
          </a:p>
        </p:txBody>
      </p:sp>
      <p:sp>
        <p:nvSpPr>
          <p:cNvPr id="3" name="Content Placeholder 2"/>
          <p:cNvSpPr>
            <a:spLocks noGrp="1"/>
          </p:cNvSpPr>
          <p:nvPr>
            <p:ph idx="1"/>
          </p:nvPr>
        </p:nvSpPr>
        <p:spPr>
          <a:xfrm>
            <a:off x="158590" y="1439238"/>
            <a:ext cx="8985410" cy="4832975"/>
          </a:xfrm>
        </p:spPr>
        <p:txBody>
          <a:bodyPr>
            <a:noAutofit/>
          </a:bodyPr>
          <a:lstStyle/>
          <a:p>
            <a:pPr>
              <a:buClr>
                <a:srgbClr val="FF0000"/>
              </a:buClr>
              <a:buFont typeface="Wingdings" charset="2"/>
              <a:buChar char="§"/>
            </a:pPr>
            <a:r>
              <a:rPr lang="en-US" sz="2200" smtClean="0"/>
              <a:t> In many countries, DRG-based payments applied to both </a:t>
            </a:r>
            <a:r>
              <a:rPr lang="en-US" sz="2200" u="sng" smtClean="0"/>
              <a:t>public and private sector </a:t>
            </a:r>
            <a:r>
              <a:rPr lang="en-US" sz="2200" smtClean="0"/>
              <a:t>providers</a:t>
            </a:r>
          </a:p>
          <a:p>
            <a:pPr>
              <a:buClr>
                <a:srgbClr val="FF0000"/>
              </a:buClr>
              <a:buFont typeface="Wingdings" charset="2"/>
              <a:buChar char="§"/>
            </a:pPr>
            <a:r>
              <a:rPr lang="en-US" sz="2200" smtClean="0"/>
              <a:t> Hospitals need a certain degree of </a:t>
            </a:r>
            <a:r>
              <a:rPr lang="en-US" sz="2200" u="sng" smtClean="0"/>
              <a:t>autonomy</a:t>
            </a:r>
            <a:r>
              <a:rPr lang="en-US" sz="2200" smtClean="0"/>
              <a:t> in management and spending</a:t>
            </a:r>
          </a:p>
          <a:p>
            <a:pPr>
              <a:buClr>
                <a:srgbClr val="FF0000"/>
              </a:buClr>
              <a:buFont typeface="Wingdings" charset="2"/>
              <a:buChar char="§"/>
            </a:pPr>
            <a:r>
              <a:rPr lang="en-US" sz="2200" smtClean="0"/>
              <a:t> All countries for which information was available had a </a:t>
            </a:r>
            <a:r>
              <a:rPr lang="en-US" sz="2200" u="sng" smtClean="0"/>
              <a:t>budget ceiling</a:t>
            </a:r>
            <a:r>
              <a:rPr lang="en-US" sz="2200" smtClean="0"/>
              <a:t> in place</a:t>
            </a:r>
          </a:p>
          <a:p>
            <a:pPr>
              <a:buClr>
                <a:srgbClr val="FF0000"/>
              </a:buClr>
              <a:buFont typeface="Wingdings" charset="2"/>
              <a:buChar char="§"/>
            </a:pPr>
            <a:r>
              <a:rPr lang="en-US" sz="2200" smtClean="0"/>
              <a:t> Most of the countries used </a:t>
            </a:r>
            <a:r>
              <a:rPr lang="en-US" sz="2200" u="sng" smtClean="0"/>
              <a:t>500–800 DRG case groups </a:t>
            </a:r>
            <a:r>
              <a:rPr lang="en-US" sz="2200" smtClean="0"/>
              <a:t>(which is consistent with OECD countries)</a:t>
            </a:r>
          </a:p>
          <a:p>
            <a:pPr>
              <a:buClr>
                <a:srgbClr val="FF0000"/>
              </a:buClr>
              <a:buFont typeface="Wingdings" charset="2"/>
              <a:buChar char="§"/>
            </a:pPr>
            <a:r>
              <a:rPr lang="en-US" sz="2200" smtClean="0"/>
              <a:t> The </a:t>
            </a:r>
            <a:r>
              <a:rPr lang="en-US" sz="2200" u="sng" smtClean="0"/>
              <a:t>base rate value </a:t>
            </a:r>
            <a:r>
              <a:rPr lang="en-US" sz="2200" smtClean="0"/>
              <a:t>was ultimately a reflection of the overall amount of funding available</a:t>
            </a:r>
          </a:p>
          <a:p>
            <a:pPr>
              <a:buClr>
                <a:srgbClr val="FF0000"/>
              </a:buClr>
              <a:buFont typeface="Wingdings" charset="2"/>
              <a:buChar char="§"/>
            </a:pPr>
            <a:r>
              <a:rPr lang="en-US" sz="2200" smtClean="0"/>
              <a:t> Most countries had </a:t>
            </a:r>
            <a:r>
              <a:rPr lang="en-US" sz="2200" u="sng" smtClean="0"/>
              <a:t>adjusted cost weights </a:t>
            </a:r>
            <a:r>
              <a:rPr lang="en-US" sz="2200" smtClean="0"/>
              <a:t>in some way to their country context</a:t>
            </a:r>
          </a:p>
          <a:p>
            <a:pPr>
              <a:buClr>
                <a:srgbClr val="FF0000"/>
              </a:buClr>
              <a:buFont typeface="Wingdings" charset="2"/>
              <a:buChar char="§"/>
            </a:pPr>
            <a:r>
              <a:rPr lang="en-US" sz="2200" smtClean="0"/>
              <a:t> The lack of </a:t>
            </a:r>
            <a:r>
              <a:rPr lang="en-US" sz="2200" u="sng" smtClean="0"/>
              <a:t>standardized data generation and coding procedures </a:t>
            </a:r>
            <a:r>
              <a:rPr lang="en-US" sz="2200" smtClean="0"/>
              <a:t>had slowed down the introduction of DRGs</a:t>
            </a:r>
            <a:endParaRPr lang="en-US" sz="2200"/>
          </a:p>
        </p:txBody>
      </p:sp>
      <p:sp>
        <p:nvSpPr>
          <p:cNvPr id="4" name="Rectangle 3"/>
          <p:cNvSpPr/>
          <p:nvPr/>
        </p:nvSpPr>
        <p:spPr>
          <a:xfrm>
            <a:off x="158590" y="6424910"/>
            <a:ext cx="8872537" cy="307777"/>
          </a:xfrm>
          <a:prstGeom prst="rect">
            <a:avLst/>
          </a:prstGeom>
        </p:spPr>
        <p:txBody>
          <a:bodyPr wrap="square">
            <a:spAutoFit/>
          </a:bodyPr>
          <a:lstStyle/>
          <a:p>
            <a:r>
              <a:rPr lang="en-US" sz="1400" i="1" smtClean="0">
                <a:solidFill>
                  <a:schemeClr val="bg1">
                    <a:lumMod val="75000"/>
                  </a:schemeClr>
                </a:solidFill>
              </a:rPr>
              <a:t>Source: Bull </a:t>
            </a:r>
            <a:r>
              <a:rPr lang="en-US" sz="1400" i="1">
                <a:solidFill>
                  <a:schemeClr val="bg1">
                    <a:lumMod val="75000"/>
                  </a:schemeClr>
                </a:solidFill>
              </a:rPr>
              <a:t>World Health Organ 2013;91:746–756A | </a:t>
            </a:r>
            <a:r>
              <a:rPr lang="en-US" sz="1400" i="1" err="1">
                <a:solidFill>
                  <a:schemeClr val="bg1">
                    <a:lumMod val="75000"/>
                  </a:schemeClr>
                </a:solidFill>
              </a:rPr>
              <a:t>doi</a:t>
            </a:r>
            <a:r>
              <a:rPr lang="en-US" sz="1400" i="1">
                <a:solidFill>
                  <a:schemeClr val="bg1">
                    <a:lumMod val="75000"/>
                  </a:schemeClr>
                </a:solidFill>
              </a:rPr>
              <a:t>: http://</a:t>
            </a:r>
            <a:r>
              <a:rPr lang="en-US" sz="1400" i="1" err="1">
                <a:solidFill>
                  <a:schemeClr val="bg1">
                    <a:lumMod val="75000"/>
                  </a:schemeClr>
                </a:solidFill>
              </a:rPr>
              <a:t>dx.doi.org</a:t>
            </a:r>
            <a:r>
              <a:rPr lang="en-US" sz="1400" i="1">
                <a:solidFill>
                  <a:schemeClr val="bg1">
                    <a:lumMod val="75000"/>
                  </a:schemeClr>
                </a:solidFill>
              </a:rPr>
              <a:t>/10.2471/BLT.12.115931</a:t>
            </a:r>
            <a:endParaRPr lang="en-US" sz="1400" i="1">
              <a:solidFill>
                <a:schemeClr val="bg1">
                  <a:lumMod val="75000"/>
                </a:schemeClr>
              </a:solidFill>
              <a:effectLst/>
            </a:endParaRPr>
          </a:p>
        </p:txBody>
      </p:sp>
    </p:spTree>
    <p:extLst>
      <p:ext uri="{BB962C8B-B14F-4D97-AF65-F5344CB8AC3E}">
        <p14:creationId xmlns:p14="http://schemas.microsoft.com/office/powerpoint/2010/main" val="6822644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410" y="176220"/>
            <a:ext cx="7543800" cy="1450757"/>
          </a:xfrm>
        </p:spPr>
        <p:txBody>
          <a:bodyPr/>
          <a:lstStyle/>
          <a:p>
            <a:r>
              <a:rPr lang="en-US" b="1" smtClean="0">
                <a:latin typeface="+mn-lt"/>
              </a:rPr>
              <a:t>Impact of DRG: summarizing global evidence</a:t>
            </a:r>
            <a:endParaRPr lang="en-US" b="1">
              <a:latin typeface="+mn-lt"/>
            </a:endParaRPr>
          </a:p>
        </p:txBody>
      </p:sp>
      <p:sp>
        <p:nvSpPr>
          <p:cNvPr id="3" name="Content Placeholder 2"/>
          <p:cNvSpPr>
            <a:spLocks noGrp="1"/>
          </p:cNvSpPr>
          <p:nvPr>
            <p:ph idx="1"/>
          </p:nvPr>
        </p:nvSpPr>
        <p:spPr>
          <a:xfrm>
            <a:off x="376410" y="1626977"/>
            <a:ext cx="8510415" cy="4976335"/>
          </a:xfrm>
        </p:spPr>
        <p:txBody>
          <a:bodyPr>
            <a:normAutofit lnSpcReduction="10000"/>
          </a:bodyPr>
          <a:lstStyle/>
          <a:p>
            <a:pPr>
              <a:buClr>
                <a:srgbClr val="FF0000"/>
              </a:buClr>
              <a:buFont typeface="Wingdings" charset="2"/>
              <a:buChar char="§"/>
            </a:pPr>
            <a:r>
              <a:rPr lang="en-US" smtClean="0"/>
              <a:t> </a:t>
            </a:r>
            <a:r>
              <a:rPr lang="en-US" sz="2400" u="sng" smtClean="0"/>
              <a:t>Length of stay </a:t>
            </a:r>
            <a:r>
              <a:rPr lang="en-US" sz="2400" smtClean="0"/>
              <a:t>tends </a:t>
            </a:r>
            <a:r>
              <a:rPr lang="en-US" sz="2400"/>
              <a:t>to decrease, in particular during the initial period following the introduction of a DRG </a:t>
            </a:r>
            <a:r>
              <a:rPr lang="en-US" sz="2400" smtClean="0"/>
              <a:t>system</a:t>
            </a:r>
            <a:endParaRPr lang="en-US" sz="2400"/>
          </a:p>
          <a:p>
            <a:pPr>
              <a:buClr>
                <a:srgbClr val="FF0000"/>
              </a:buClr>
              <a:buFont typeface="Wingdings" charset="2"/>
              <a:buChar char="§"/>
            </a:pPr>
            <a:r>
              <a:rPr lang="en-US" sz="2400" smtClean="0"/>
              <a:t> </a:t>
            </a:r>
            <a:r>
              <a:rPr lang="en-US" sz="2400" u="sng" smtClean="0"/>
              <a:t>Volume </a:t>
            </a:r>
            <a:r>
              <a:rPr lang="en-US" sz="2400" u="sng"/>
              <a:t>of hospitalizations </a:t>
            </a:r>
            <a:r>
              <a:rPr lang="en-US" sz="2400"/>
              <a:t>tends to increase in countries that use DRGs to set hospital budgets, while it tends to decrease in countries that shifted from a cost-based reimbursement system to a DRG-based </a:t>
            </a:r>
            <a:r>
              <a:rPr lang="en-US" sz="2400" smtClean="0"/>
              <a:t>payment</a:t>
            </a:r>
            <a:endParaRPr lang="en-US" sz="2400"/>
          </a:p>
          <a:p>
            <a:pPr>
              <a:buClr>
                <a:srgbClr val="FF0000"/>
              </a:buClr>
              <a:buFont typeface="Wingdings" charset="2"/>
              <a:buChar char="§"/>
            </a:pPr>
            <a:r>
              <a:rPr lang="en-US" sz="2400" smtClean="0"/>
              <a:t> Evidence </a:t>
            </a:r>
            <a:r>
              <a:rPr lang="en-US" sz="2400"/>
              <a:t>regarding </a:t>
            </a:r>
            <a:r>
              <a:rPr lang="en-US" sz="2400" u="sng"/>
              <a:t>technical </a:t>
            </a:r>
            <a:r>
              <a:rPr lang="en-US" sz="2400" u="sng" smtClean="0"/>
              <a:t>efficiency </a:t>
            </a:r>
            <a:r>
              <a:rPr lang="en-US" sz="2400"/>
              <a:t>(cost per admission) is </a:t>
            </a:r>
            <a:r>
              <a:rPr lang="en-US" sz="2400" smtClean="0"/>
              <a:t>mixed </a:t>
            </a:r>
            <a:endParaRPr lang="en-US" sz="2400"/>
          </a:p>
          <a:p>
            <a:pPr>
              <a:buClr>
                <a:srgbClr val="FF0000"/>
              </a:buClr>
              <a:buFont typeface="Wingdings" charset="2"/>
              <a:buChar char="§"/>
            </a:pPr>
            <a:r>
              <a:rPr lang="en-US" sz="2400" smtClean="0"/>
              <a:t> DRGs </a:t>
            </a:r>
            <a:r>
              <a:rPr lang="en-US" sz="2400"/>
              <a:t>may also impact in an indirect way upon the </a:t>
            </a:r>
            <a:r>
              <a:rPr lang="en-US" sz="2400" smtClean="0"/>
              <a:t>non-hospital </a:t>
            </a:r>
            <a:r>
              <a:rPr lang="en-US" sz="2400"/>
              <a:t>sector, as </a:t>
            </a:r>
            <a:r>
              <a:rPr lang="en-US" sz="2400" u="sng"/>
              <a:t>cost-shifting </a:t>
            </a:r>
            <a:r>
              <a:rPr lang="en-US" sz="2400"/>
              <a:t>from inpatient to outpatient and patient-shifting to long-term or home care may take </a:t>
            </a:r>
            <a:r>
              <a:rPr lang="en-US" sz="2400" smtClean="0"/>
              <a:t>place</a:t>
            </a:r>
            <a:endParaRPr lang="en-US" sz="2400"/>
          </a:p>
          <a:p>
            <a:pPr>
              <a:buClr>
                <a:srgbClr val="FF0000"/>
              </a:buClr>
              <a:buFont typeface="Wingdings" charset="2"/>
              <a:buChar char="§"/>
            </a:pPr>
            <a:r>
              <a:rPr lang="en-US" sz="2400" smtClean="0"/>
              <a:t> Evidence </a:t>
            </a:r>
            <a:r>
              <a:rPr lang="en-US" sz="2400"/>
              <a:t>regarding the impact on </a:t>
            </a:r>
            <a:r>
              <a:rPr lang="en-US" sz="2400" u="sng"/>
              <a:t>quality </a:t>
            </a:r>
            <a:r>
              <a:rPr lang="en-US" sz="2400"/>
              <a:t>is very </a:t>
            </a:r>
            <a:r>
              <a:rPr lang="en-US" sz="2400" smtClean="0"/>
              <a:t>limited but no </a:t>
            </a:r>
            <a:r>
              <a:rPr lang="en-US" sz="2400"/>
              <a:t>associated </a:t>
            </a:r>
            <a:r>
              <a:rPr lang="en-US" sz="2400" smtClean="0"/>
              <a:t>detrimental </a:t>
            </a:r>
            <a:r>
              <a:rPr lang="en-US" sz="2400"/>
              <a:t>impact on quality of care was </a:t>
            </a:r>
            <a:r>
              <a:rPr lang="en-US" sz="2400" smtClean="0"/>
              <a:t>observed</a:t>
            </a:r>
            <a:endParaRPr lang="en-US" sz="2400"/>
          </a:p>
        </p:txBody>
      </p:sp>
      <p:sp>
        <p:nvSpPr>
          <p:cNvPr id="5" name="Rectangle 4"/>
          <p:cNvSpPr/>
          <p:nvPr/>
        </p:nvSpPr>
        <p:spPr>
          <a:xfrm>
            <a:off x="128845" y="6419586"/>
            <a:ext cx="8524703" cy="307777"/>
          </a:xfrm>
          <a:prstGeom prst="rect">
            <a:avLst/>
          </a:prstGeom>
        </p:spPr>
        <p:txBody>
          <a:bodyPr wrap="square">
            <a:spAutoFit/>
          </a:bodyPr>
          <a:lstStyle/>
          <a:p>
            <a:r>
              <a:rPr lang="en-US" sz="1400" i="1" smtClean="0">
                <a:solidFill>
                  <a:schemeClr val="bg1">
                    <a:lumMod val="85000"/>
                  </a:schemeClr>
                </a:solidFill>
              </a:rPr>
              <a:t>Source: http</a:t>
            </a:r>
            <a:r>
              <a:rPr lang="en-US" sz="1400" i="1">
                <a:solidFill>
                  <a:schemeClr val="bg1">
                    <a:lumMod val="85000"/>
                  </a:schemeClr>
                </a:solidFill>
              </a:rPr>
              <a:t>://www.wpro.who.int/asia_pacific_observatory/country_comparative_studies/who_apo_drg.pdf </a:t>
            </a:r>
          </a:p>
        </p:txBody>
      </p:sp>
    </p:spTree>
    <p:extLst>
      <p:ext uri="{BB962C8B-B14F-4D97-AF65-F5344CB8AC3E}">
        <p14:creationId xmlns:p14="http://schemas.microsoft.com/office/powerpoint/2010/main" val="6211282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96" y="162366"/>
            <a:ext cx="7543800" cy="1450757"/>
          </a:xfrm>
        </p:spPr>
        <p:txBody>
          <a:bodyPr/>
          <a:lstStyle/>
          <a:p>
            <a:r>
              <a:rPr lang="en-US" b="1" smtClean="0">
                <a:latin typeface="+mn-lt"/>
              </a:rPr>
              <a:t>Implementation: Options to phase in DRG system</a:t>
            </a:r>
            <a:endParaRPr lang="en-US" b="1">
              <a:latin typeface="+mn-lt"/>
            </a:endParaRPr>
          </a:p>
        </p:txBody>
      </p:sp>
      <p:sp>
        <p:nvSpPr>
          <p:cNvPr id="3" name="Content Placeholder 2"/>
          <p:cNvSpPr>
            <a:spLocks noGrp="1"/>
          </p:cNvSpPr>
          <p:nvPr>
            <p:ph idx="1"/>
          </p:nvPr>
        </p:nvSpPr>
        <p:spPr>
          <a:xfrm>
            <a:off x="554354" y="1810259"/>
            <a:ext cx="8389621" cy="4917104"/>
          </a:xfrm>
        </p:spPr>
        <p:txBody>
          <a:bodyPr>
            <a:normAutofit/>
          </a:bodyPr>
          <a:lstStyle/>
          <a:p>
            <a:pPr lvl="0">
              <a:buClr>
                <a:srgbClr val="FF0000"/>
              </a:buClr>
              <a:buFont typeface="Wingdings" charset="2"/>
              <a:buChar char="§"/>
            </a:pPr>
            <a:r>
              <a:rPr lang="en-GB" smtClean="0"/>
              <a:t> Phasing </a:t>
            </a:r>
            <a:r>
              <a:rPr lang="en-GB"/>
              <a:t>of the proportion </a:t>
            </a:r>
            <a:r>
              <a:rPr lang="en-GB" u="sng"/>
              <a:t>of inpatient activity covered</a:t>
            </a:r>
            <a:r>
              <a:rPr lang="en-GB"/>
              <a:t>, e.g. phasing of the number of DRGs subject to case-based payment </a:t>
            </a:r>
            <a:r>
              <a:rPr lang="en-GB" smtClean="0"/>
              <a:t>or </a:t>
            </a:r>
            <a:r>
              <a:rPr lang="en-GB"/>
              <a:t>those with long wait </a:t>
            </a:r>
            <a:r>
              <a:rPr lang="en-GB" smtClean="0"/>
              <a:t>times</a:t>
            </a:r>
            <a:endParaRPr lang="en-GB"/>
          </a:p>
          <a:p>
            <a:pPr lvl="0">
              <a:buClr>
                <a:srgbClr val="FF0000"/>
              </a:buClr>
              <a:buFont typeface="Wingdings" charset="2"/>
              <a:buChar char="§"/>
            </a:pPr>
            <a:r>
              <a:rPr lang="en-GB" smtClean="0"/>
              <a:t> Phasing </a:t>
            </a:r>
            <a:r>
              <a:rPr lang="en-GB"/>
              <a:t>of the </a:t>
            </a:r>
            <a:r>
              <a:rPr lang="en-GB" u="sng"/>
              <a:t>proportion of the average price </a:t>
            </a:r>
            <a:r>
              <a:rPr lang="en-GB"/>
              <a:t>to be paid under new, standardized arrangements, and what proportion to be paid based on a hospital’s own, historic level of </a:t>
            </a:r>
            <a:r>
              <a:rPr lang="en-GB" smtClean="0"/>
              <a:t>funding</a:t>
            </a:r>
            <a:endParaRPr lang="en-GB"/>
          </a:p>
          <a:p>
            <a:pPr lvl="0">
              <a:buClr>
                <a:srgbClr val="FF0000"/>
              </a:buClr>
              <a:buFont typeface="Wingdings" charset="2"/>
              <a:buChar char="§"/>
            </a:pPr>
            <a:r>
              <a:rPr lang="en-GB" smtClean="0"/>
              <a:t> Phasing </a:t>
            </a:r>
            <a:r>
              <a:rPr lang="en-GB"/>
              <a:t>the </a:t>
            </a:r>
            <a:r>
              <a:rPr lang="en-GB" u="sng"/>
              <a:t>nature of costs covered </a:t>
            </a:r>
            <a:r>
              <a:rPr lang="en-GB"/>
              <a:t>by case-based payments, e.g. non-salary costs might be covered but salary costs might be paid as input-based </a:t>
            </a:r>
            <a:r>
              <a:rPr lang="en-GB" smtClean="0"/>
              <a:t>subsidies</a:t>
            </a:r>
            <a:endParaRPr lang="en-GB"/>
          </a:p>
          <a:p>
            <a:pPr lvl="1">
              <a:buClr>
                <a:srgbClr val="FF0000"/>
              </a:buClr>
              <a:buFont typeface="Wingdings" charset="2"/>
              <a:buChar char="§"/>
            </a:pPr>
            <a:r>
              <a:rPr lang="en-GB" smtClean="0"/>
              <a:t>“Shadow </a:t>
            </a:r>
            <a:r>
              <a:rPr lang="en-GB"/>
              <a:t>funding” arrangements can also be used, whereby hospitals are advised of what they would have received if the new funding method were implemented; </a:t>
            </a:r>
          </a:p>
          <a:p>
            <a:pPr lvl="0">
              <a:buClr>
                <a:srgbClr val="FF0000"/>
              </a:buClr>
              <a:buFont typeface="Wingdings" charset="2"/>
              <a:buChar char="§"/>
            </a:pPr>
            <a:r>
              <a:rPr lang="en-GB" smtClean="0"/>
              <a:t> Phasing </a:t>
            </a:r>
            <a:r>
              <a:rPr lang="en-GB"/>
              <a:t>of the </a:t>
            </a:r>
            <a:r>
              <a:rPr lang="en-GB" u="sng"/>
              <a:t>number of participating </a:t>
            </a:r>
            <a:r>
              <a:rPr lang="en-GB" u="sng" smtClean="0"/>
              <a:t>hospitals</a:t>
            </a:r>
            <a:r>
              <a:rPr lang="en-GB" smtClean="0"/>
              <a:t>, e.g. voluntary participation (e.g. Republic of Korea) </a:t>
            </a:r>
          </a:p>
          <a:p>
            <a:pPr lvl="0">
              <a:buClr>
                <a:srgbClr val="FF0000"/>
              </a:buClr>
              <a:buFont typeface="Wingdings" charset="2"/>
              <a:buChar char="§"/>
            </a:pPr>
            <a:r>
              <a:rPr lang="en-GB" smtClean="0"/>
              <a:t> Phasing </a:t>
            </a:r>
            <a:r>
              <a:rPr lang="en-GB"/>
              <a:t>the </a:t>
            </a:r>
            <a:r>
              <a:rPr lang="en-GB" u="sng"/>
              <a:t>proportion of patients covered </a:t>
            </a:r>
            <a:r>
              <a:rPr lang="en-GB"/>
              <a:t>by the </a:t>
            </a:r>
            <a:r>
              <a:rPr lang="en-GB" smtClean="0"/>
              <a:t>scheme, e.g. separation by funders </a:t>
            </a:r>
          </a:p>
        </p:txBody>
      </p:sp>
      <p:sp>
        <p:nvSpPr>
          <p:cNvPr id="4" name="Rectangle 3"/>
          <p:cNvSpPr/>
          <p:nvPr/>
        </p:nvSpPr>
        <p:spPr>
          <a:xfrm>
            <a:off x="128845" y="6419586"/>
            <a:ext cx="8524703" cy="307777"/>
          </a:xfrm>
          <a:prstGeom prst="rect">
            <a:avLst/>
          </a:prstGeom>
        </p:spPr>
        <p:txBody>
          <a:bodyPr wrap="square">
            <a:spAutoFit/>
          </a:bodyPr>
          <a:lstStyle/>
          <a:p>
            <a:r>
              <a:rPr lang="en-US" sz="1400" i="1" smtClean="0">
                <a:solidFill>
                  <a:schemeClr val="bg1">
                    <a:lumMod val="85000"/>
                  </a:schemeClr>
                </a:solidFill>
              </a:rPr>
              <a:t>Source: http</a:t>
            </a:r>
            <a:r>
              <a:rPr lang="en-US" sz="1400" i="1">
                <a:solidFill>
                  <a:schemeClr val="bg1">
                    <a:lumMod val="85000"/>
                  </a:schemeClr>
                </a:solidFill>
              </a:rPr>
              <a:t>://www.wpro.who.int/asia_pacific_observatory/country_comparative_studies/who_apo_drg.pdf </a:t>
            </a:r>
          </a:p>
        </p:txBody>
      </p:sp>
    </p:spTree>
    <p:extLst>
      <p:ext uri="{BB962C8B-B14F-4D97-AF65-F5344CB8AC3E}">
        <p14:creationId xmlns:p14="http://schemas.microsoft.com/office/powerpoint/2010/main" val="9867050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hteck 74"/>
          <p:cNvSpPr/>
          <p:nvPr/>
        </p:nvSpPr>
        <p:spPr>
          <a:xfrm>
            <a:off x="2928938" y="2005013"/>
            <a:ext cx="2994025" cy="3468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0418" name="Titel 75"/>
          <p:cNvSpPr>
            <a:spLocks noGrp="1"/>
          </p:cNvSpPr>
          <p:nvPr>
            <p:ph type="title"/>
          </p:nvPr>
        </p:nvSpPr>
        <p:spPr>
          <a:xfrm>
            <a:off x="300062" y="-464988"/>
            <a:ext cx="7543800" cy="1450757"/>
          </a:xfrm>
        </p:spPr>
        <p:txBody>
          <a:bodyPr>
            <a:normAutofit/>
          </a:bodyPr>
          <a:lstStyle/>
          <a:p>
            <a:r>
              <a:rPr lang="de-DE" altLang="x-none" sz="4400" b="1" smtClean="0">
                <a:latin typeface="+mn-lt"/>
              </a:rPr>
              <a:t>Phase in </a:t>
            </a:r>
            <a:r>
              <a:rPr lang="de-DE" altLang="x-none" sz="4400" b="1" err="1" smtClean="0">
                <a:latin typeface="+mn-lt"/>
              </a:rPr>
              <a:t>of</a:t>
            </a:r>
            <a:r>
              <a:rPr lang="de-DE" altLang="x-none" sz="4400" b="1" smtClean="0">
                <a:latin typeface="+mn-lt"/>
              </a:rPr>
              <a:t> DRGs </a:t>
            </a:r>
            <a:r>
              <a:rPr lang="de-DE" altLang="x-none" sz="4400" b="1">
                <a:latin typeface="+mn-lt"/>
              </a:rPr>
              <a:t>in Germany</a:t>
            </a:r>
          </a:p>
        </p:txBody>
      </p:sp>
      <p:sp>
        <p:nvSpPr>
          <p:cNvPr id="2" name="Datumsplatzhalter 1"/>
          <p:cNvSpPr>
            <a:spLocks noGrp="1"/>
          </p:cNvSpPr>
          <p:nvPr>
            <p:ph type="dt" sz="quarter" idx="10"/>
          </p:nvPr>
        </p:nvSpPr>
        <p:spPr>
          <a:xfrm>
            <a:off x="178118" y="6477210"/>
            <a:ext cx="7020901" cy="295054"/>
          </a:xfrm>
        </p:spPr>
        <p:txBody>
          <a:bodyPr/>
          <a:lstStyle/>
          <a:p>
            <a:pPr>
              <a:defRPr/>
            </a:pPr>
            <a:r>
              <a:rPr lang="de-DE" i="1" dirty="0" smtClean="0"/>
              <a:t>Source: 25 </a:t>
            </a:r>
            <a:r>
              <a:rPr lang="de-DE" i="1" dirty="0"/>
              <a:t>May </a:t>
            </a:r>
            <a:r>
              <a:rPr lang="de-DE" i="1" dirty="0" smtClean="0"/>
              <a:t>2010 </a:t>
            </a:r>
            <a:r>
              <a:rPr lang="en-US" i="1" dirty="0"/>
              <a:t>Hospital Financing in Germany: The G-DRG System</a:t>
            </a:r>
            <a:endParaRPr lang="en-GB" i="1" dirty="0"/>
          </a:p>
          <a:p>
            <a:pPr>
              <a:defRPr/>
            </a:pPr>
            <a:endParaRPr lang="en-GB" dirty="0"/>
          </a:p>
        </p:txBody>
      </p:sp>
      <p:sp>
        <p:nvSpPr>
          <p:cNvPr id="4" name="Foliennummernplatzhalter 3"/>
          <p:cNvSpPr>
            <a:spLocks noGrp="1"/>
          </p:cNvSpPr>
          <p:nvPr>
            <p:ph type="sldNum" sz="quarter" idx="12"/>
          </p:nvPr>
        </p:nvSpPr>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A1624F3A-CAD1-1D46-ACF2-DDB3A9C0205B}" type="slidenum">
              <a:rPr lang="en-GB" altLang="x-none">
                <a:solidFill>
                  <a:srgbClr val="7F7F7F"/>
                </a:solidFill>
                <a:latin typeface="Calibri" charset="0"/>
              </a:rPr>
              <a:pPr/>
              <a:t>37</a:t>
            </a:fld>
            <a:endParaRPr lang="en-GB" altLang="x-none">
              <a:solidFill>
                <a:srgbClr val="7F7F7F"/>
              </a:solidFill>
              <a:latin typeface="Calibri" charset="0"/>
            </a:endParaRPr>
          </a:p>
        </p:txBody>
      </p:sp>
      <p:grpSp>
        <p:nvGrpSpPr>
          <p:cNvPr id="60422" name="Gruppieren 4"/>
          <p:cNvGrpSpPr>
            <a:grpSpLocks/>
          </p:cNvGrpSpPr>
          <p:nvPr/>
        </p:nvGrpSpPr>
        <p:grpSpPr bwMode="auto">
          <a:xfrm>
            <a:off x="142875" y="1181100"/>
            <a:ext cx="8858250" cy="4319588"/>
            <a:chOff x="142844" y="1181030"/>
            <a:chExt cx="8858312" cy="4319672"/>
          </a:xfrm>
        </p:grpSpPr>
        <p:sp>
          <p:nvSpPr>
            <p:cNvPr id="6" name="Rechteck 5"/>
            <p:cNvSpPr/>
            <p:nvPr/>
          </p:nvSpPr>
          <p:spPr>
            <a:xfrm>
              <a:off x="214282" y="1498586"/>
              <a:ext cx="857256" cy="4000528"/>
            </a:xfrm>
            <a:prstGeom prst="rect">
              <a:avLst/>
            </a:prstGeom>
          </p:spPr>
          <p:style>
            <a:lnRef idx="2">
              <a:schemeClr val="dk1"/>
            </a:lnRef>
            <a:fillRef idx="1">
              <a:schemeClr val="lt1"/>
            </a:fillRef>
            <a:effectRef idx="0">
              <a:schemeClr val="dk1"/>
            </a:effectRef>
            <a:fontRef idx="minor">
              <a:schemeClr val="dk1"/>
            </a:fontRef>
          </p:style>
          <p:txBody>
            <a:bodyPr vert="vert270" anchor="ctr"/>
            <a:lstStyle/>
            <a:p>
              <a:pPr algn="ctr">
                <a:defRPr/>
              </a:pPr>
              <a:r>
                <a:rPr lang="en-GB" sz="1600" b="1"/>
                <a:t>1) Phase of preparation</a:t>
              </a:r>
            </a:p>
          </p:txBody>
        </p:sp>
        <p:sp>
          <p:nvSpPr>
            <p:cNvPr id="7" name="Rechteck 6"/>
            <p:cNvSpPr/>
            <p:nvPr/>
          </p:nvSpPr>
          <p:spPr>
            <a:xfrm>
              <a:off x="1071539" y="1998609"/>
              <a:ext cx="1857388" cy="350050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1600"/>
                <a:t/>
              </a:r>
              <a:br>
                <a:rPr lang="en-GB" sz="1600"/>
              </a:br>
              <a:r>
                <a:rPr lang="en-GB" sz="1400"/>
                <a:t>Historical Budget (2003)</a:t>
              </a:r>
            </a:p>
            <a:p>
              <a:pPr algn="ctr">
                <a:defRPr/>
              </a:pPr>
              <a:endParaRPr lang="en-GB" sz="1400"/>
            </a:p>
            <a:p>
              <a:pPr algn="ctr">
                <a:defRPr/>
              </a:pPr>
              <a:endParaRPr lang="en-GB" sz="1400"/>
            </a:p>
            <a:p>
              <a:pPr algn="ctr">
                <a:defRPr/>
              </a:pPr>
              <a:endParaRPr lang="en-GB" sz="1400"/>
            </a:p>
            <a:p>
              <a:pPr algn="ctr">
                <a:defRPr/>
              </a:pPr>
              <a:r>
                <a:rPr lang="en-GB" sz="1400"/>
                <a:t>Transformation</a:t>
              </a:r>
            </a:p>
            <a:p>
              <a:pPr algn="ctr">
                <a:defRPr/>
              </a:pPr>
              <a:endParaRPr lang="en-GB" sz="1400"/>
            </a:p>
            <a:p>
              <a:pPr algn="ctr">
                <a:defRPr/>
              </a:pPr>
              <a:endParaRPr lang="en-GB" sz="1400"/>
            </a:p>
            <a:p>
              <a:pPr algn="ctr">
                <a:defRPr/>
              </a:pPr>
              <a:endParaRPr lang="en-GB" sz="1400"/>
            </a:p>
            <a:p>
              <a:pPr algn="ctr">
                <a:defRPr/>
              </a:pPr>
              <a:r>
                <a:rPr lang="en-GB" sz="1400"/>
                <a:t>DRG-Budget </a:t>
              </a:r>
              <a:br>
                <a:rPr lang="en-GB" sz="1400"/>
              </a:br>
              <a:r>
                <a:rPr lang="en-GB" sz="1400"/>
                <a:t>(2004)</a:t>
              </a:r>
            </a:p>
            <a:p>
              <a:pPr algn="ctr">
                <a:defRPr/>
              </a:pPr>
              <a:endParaRPr lang="en-GB" sz="1600"/>
            </a:p>
            <a:p>
              <a:pPr algn="ctr">
                <a:defRPr/>
              </a:pPr>
              <a:endParaRPr lang="en-GB" sz="1600"/>
            </a:p>
          </p:txBody>
        </p:sp>
        <p:sp>
          <p:nvSpPr>
            <p:cNvPr id="8" name="Rechteck 7"/>
            <p:cNvSpPr/>
            <p:nvPr/>
          </p:nvSpPr>
          <p:spPr>
            <a:xfrm>
              <a:off x="1071539" y="1498536"/>
              <a:ext cx="1857388" cy="500073"/>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1400" b="1"/>
                <a:t>2) Budget-neutral phase</a:t>
              </a:r>
            </a:p>
          </p:txBody>
        </p:sp>
        <p:sp>
          <p:nvSpPr>
            <p:cNvPr id="9" name="Rechteck 8"/>
            <p:cNvSpPr/>
            <p:nvPr/>
          </p:nvSpPr>
          <p:spPr>
            <a:xfrm>
              <a:off x="2928927" y="1498536"/>
              <a:ext cx="3000396" cy="500073"/>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r>
                <a:rPr lang="en-GB" sz="1400" b="1"/>
                <a:t>3) Phase of convergence </a:t>
              </a:r>
              <a:br>
                <a:rPr lang="en-GB" sz="1400" b="1"/>
              </a:br>
              <a:r>
                <a:rPr lang="en-GB" sz="1400" b="1"/>
                <a:t>to state-wide base rates</a:t>
              </a:r>
            </a:p>
          </p:txBody>
        </p:sp>
        <p:sp>
          <p:nvSpPr>
            <p:cNvPr id="10" name="Rechteck 9"/>
            <p:cNvSpPr/>
            <p:nvPr/>
          </p:nvSpPr>
          <p:spPr>
            <a:xfrm>
              <a:off x="5929323" y="1998609"/>
              <a:ext cx="3071833" cy="3500505"/>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a:lstStyle/>
            <a:p>
              <a:pPr>
                <a:lnSpc>
                  <a:spcPct val="200000"/>
                </a:lnSpc>
                <a:buFont typeface="Arial" pitchFamily="34" charset="0"/>
                <a:buChar char="•"/>
                <a:defRPr/>
              </a:pPr>
              <a:r>
                <a:rPr lang="en-GB" sz="1400"/>
                <a:t> Nationwide base rate </a:t>
              </a:r>
            </a:p>
            <a:p>
              <a:pPr>
                <a:lnSpc>
                  <a:spcPct val="200000"/>
                </a:lnSpc>
                <a:buFont typeface="Arial" pitchFamily="34" charset="0"/>
                <a:buChar char="•"/>
                <a:defRPr/>
              </a:pPr>
              <a:r>
                <a:rPr lang="en-GB" sz="1400"/>
                <a:t> Dual Financing or Monistic </a:t>
              </a:r>
            </a:p>
            <a:p>
              <a:pPr>
                <a:lnSpc>
                  <a:spcPct val="200000"/>
                </a:lnSpc>
                <a:buFont typeface="Arial" pitchFamily="34" charset="0"/>
                <a:buChar char="•"/>
                <a:defRPr/>
              </a:pPr>
              <a:r>
                <a:rPr lang="en-GB" sz="1400"/>
                <a:t> Introduction of DRG-like   reimbursement for psychiatric hospitals </a:t>
              </a:r>
            </a:p>
            <a:p>
              <a:pPr>
                <a:lnSpc>
                  <a:spcPct val="200000"/>
                </a:lnSpc>
                <a:buFont typeface="Arial" pitchFamily="34" charset="0"/>
                <a:buChar char="•"/>
                <a:defRPr/>
              </a:pPr>
              <a:r>
                <a:rPr lang="en-GB" sz="1400"/>
                <a:t>Selective or uniform negotiations </a:t>
              </a:r>
            </a:p>
            <a:p>
              <a:pPr>
                <a:lnSpc>
                  <a:spcPct val="200000"/>
                </a:lnSpc>
                <a:buFont typeface="Arial" pitchFamily="34" charset="0"/>
                <a:buChar char="•"/>
                <a:defRPr/>
              </a:pPr>
              <a:r>
                <a:rPr lang="en-GB" sz="1400"/>
                <a:t> Quality Assurance (adjustments)</a:t>
              </a:r>
            </a:p>
            <a:p>
              <a:pPr>
                <a:lnSpc>
                  <a:spcPct val="200000"/>
                </a:lnSpc>
                <a:defRPr/>
              </a:pPr>
              <a:endParaRPr lang="en-GB" sz="1400"/>
            </a:p>
            <a:p>
              <a:pPr>
                <a:lnSpc>
                  <a:spcPct val="200000"/>
                </a:lnSpc>
                <a:defRPr/>
              </a:pPr>
              <a:r>
                <a:rPr lang="en-GB" sz="1400"/>
                <a:t> </a:t>
              </a:r>
            </a:p>
            <a:p>
              <a:pPr>
                <a:lnSpc>
                  <a:spcPct val="200000"/>
                </a:lnSpc>
                <a:defRPr/>
              </a:pPr>
              <a:endParaRPr lang="en-GB" sz="1400"/>
            </a:p>
          </p:txBody>
        </p:sp>
        <p:sp>
          <p:nvSpPr>
            <p:cNvPr id="11" name="Rechteck 10"/>
            <p:cNvSpPr/>
            <p:nvPr/>
          </p:nvSpPr>
          <p:spPr>
            <a:xfrm>
              <a:off x="5929323" y="1498536"/>
              <a:ext cx="3071833" cy="500073"/>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anchor="ctr"/>
            <a:lstStyle/>
            <a:p>
              <a:pPr algn="ctr">
                <a:defRPr/>
              </a:pPr>
              <a:r>
                <a:rPr lang="en-GB" sz="1400" b="1"/>
                <a:t>4) </a:t>
              </a:r>
              <a:r>
                <a:rPr lang="en-GB" sz="1400" b="1" smtClean="0"/>
                <a:t>Further developments</a:t>
              </a:r>
              <a:endParaRPr lang="en-GB" sz="1400" b="1"/>
            </a:p>
          </p:txBody>
        </p:sp>
        <p:sp>
          <p:nvSpPr>
            <p:cNvPr id="12" name="Pfeil nach rechts 11"/>
            <p:cNvSpPr/>
            <p:nvPr/>
          </p:nvSpPr>
          <p:spPr>
            <a:xfrm rot="5400000">
              <a:off x="1740672" y="3045586"/>
              <a:ext cx="357194" cy="12382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 name="Pfeil nach rechts 12"/>
            <p:cNvSpPr/>
            <p:nvPr/>
          </p:nvSpPr>
          <p:spPr>
            <a:xfrm rot="5400000">
              <a:off x="1740672" y="3974291"/>
              <a:ext cx="357195" cy="12382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grpSp>
          <p:nvGrpSpPr>
            <p:cNvPr id="60431" name="Gruppieren 46"/>
            <p:cNvGrpSpPr>
              <a:grpSpLocks/>
            </p:cNvGrpSpPr>
            <p:nvPr/>
          </p:nvGrpSpPr>
          <p:grpSpPr bwMode="auto">
            <a:xfrm>
              <a:off x="3297228" y="2531095"/>
              <a:ext cx="2099512" cy="1090179"/>
              <a:chOff x="3472620" y="1767302"/>
              <a:chExt cx="2099512" cy="1090179"/>
            </a:xfrm>
          </p:grpSpPr>
          <p:grpSp>
            <p:nvGrpSpPr>
              <p:cNvPr id="60454" name="Group 213"/>
              <p:cNvGrpSpPr>
                <a:grpSpLocks/>
              </p:cNvGrpSpPr>
              <p:nvPr/>
            </p:nvGrpSpPr>
            <p:grpSpPr bwMode="auto">
              <a:xfrm>
                <a:off x="3472620" y="1767302"/>
                <a:ext cx="89388" cy="236537"/>
                <a:chOff x="2285" y="1699"/>
                <a:chExt cx="52" cy="119"/>
              </a:xfrm>
            </p:grpSpPr>
            <p:sp>
              <p:nvSpPr>
                <p:cNvPr id="60471" name="Rectangle 214"/>
                <p:cNvSpPr>
                  <a:spLocks noChangeArrowheads="1"/>
                </p:cNvSpPr>
                <p:nvPr/>
              </p:nvSpPr>
              <p:spPr bwMode="auto">
                <a:xfrm>
                  <a:off x="2301" y="1699"/>
                  <a:ext cx="19" cy="7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GB" altLang="x-none"/>
                </a:p>
              </p:txBody>
            </p:sp>
            <p:sp>
              <p:nvSpPr>
                <p:cNvPr id="60472" name="Freeform 215"/>
                <p:cNvSpPr>
                  <a:spLocks/>
                </p:cNvSpPr>
                <p:nvPr/>
              </p:nvSpPr>
              <p:spPr bwMode="auto">
                <a:xfrm>
                  <a:off x="2285" y="1766"/>
                  <a:ext cx="52" cy="52"/>
                </a:xfrm>
                <a:custGeom>
                  <a:avLst/>
                  <a:gdLst>
                    <a:gd name="T0" fmla="*/ 0 w 52"/>
                    <a:gd name="T1" fmla="*/ 0 h 52"/>
                    <a:gd name="T2" fmla="*/ 25 w 52"/>
                    <a:gd name="T3" fmla="*/ 52 h 52"/>
                    <a:gd name="T4" fmla="*/ 52 w 52"/>
                    <a:gd name="T5" fmla="*/ 0 h 52"/>
                    <a:gd name="T6" fmla="*/ 0 w 52"/>
                    <a:gd name="T7" fmla="*/ 0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0" y="0"/>
                      </a:moveTo>
                      <a:lnTo>
                        <a:pt x="25" y="52"/>
                      </a:lnTo>
                      <a:lnTo>
                        <a:pt x="5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0455" name="Group 219"/>
              <p:cNvGrpSpPr>
                <a:grpSpLocks/>
              </p:cNvGrpSpPr>
              <p:nvPr/>
            </p:nvGrpSpPr>
            <p:grpSpPr bwMode="auto">
              <a:xfrm>
                <a:off x="4931295" y="2407831"/>
                <a:ext cx="89388" cy="244476"/>
                <a:chOff x="3121" y="1910"/>
                <a:chExt cx="52" cy="123"/>
              </a:xfrm>
            </p:grpSpPr>
            <p:sp>
              <p:nvSpPr>
                <p:cNvPr id="60469" name="Rectangle 220"/>
                <p:cNvSpPr>
                  <a:spLocks noChangeArrowheads="1"/>
                </p:cNvSpPr>
                <p:nvPr/>
              </p:nvSpPr>
              <p:spPr bwMode="auto">
                <a:xfrm>
                  <a:off x="3137" y="1910"/>
                  <a:ext cx="19" cy="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GB" altLang="x-none"/>
                </a:p>
              </p:txBody>
            </p:sp>
            <p:sp>
              <p:nvSpPr>
                <p:cNvPr id="60470" name="Freeform 221"/>
                <p:cNvSpPr>
                  <a:spLocks/>
                </p:cNvSpPr>
                <p:nvPr/>
              </p:nvSpPr>
              <p:spPr bwMode="auto">
                <a:xfrm>
                  <a:off x="3121" y="1981"/>
                  <a:ext cx="52" cy="52"/>
                </a:xfrm>
                <a:custGeom>
                  <a:avLst/>
                  <a:gdLst>
                    <a:gd name="T0" fmla="*/ 0 w 52"/>
                    <a:gd name="T1" fmla="*/ 0 h 52"/>
                    <a:gd name="T2" fmla="*/ 25 w 52"/>
                    <a:gd name="T3" fmla="*/ 52 h 52"/>
                    <a:gd name="T4" fmla="*/ 52 w 52"/>
                    <a:gd name="T5" fmla="*/ 0 h 52"/>
                    <a:gd name="T6" fmla="*/ 0 w 52"/>
                    <a:gd name="T7" fmla="*/ 0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0" y="0"/>
                      </a:moveTo>
                      <a:lnTo>
                        <a:pt x="25" y="52"/>
                      </a:lnTo>
                      <a:lnTo>
                        <a:pt x="5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0456" name="Group 216"/>
              <p:cNvGrpSpPr>
                <a:grpSpLocks/>
              </p:cNvGrpSpPr>
              <p:nvPr/>
            </p:nvGrpSpPr>
            <p:grpSpPr bwMode="auto">
              <a:xfrm>
                <a:off x="4434573" y="2187572"/>
                <a:ext cx="89388" cy="244475"/>
                <a:chOff x="2703" y="1809"/>
                <a:chExt cx="52" cy="123"/>
              </a:xfrm>
            </p:grpSpPr>
            <p:sp>
              <p:nvSpPr>
                <p:cNvPr id="60467" name="Rectangle 217"/>
                <p:cNvSpPr>
                  <a:spLocks noChangeArrowheads="1"/>
                </p:cNvSpPr>
                <p:nvPr/>
              </p:nvSpPr>
              <p:spPr bwMode="auto">
                <a:xfrm>
                  <a:off x="2719" y="1809"/>
                  <a:ext cx="19" cy="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GB" altLang="x-none"/>
                </a:p>
              </p:txBody>
            </p:sp>
            <p:sp>
              <p:nvSpPr>
                <p:cNvPr id="60468" name="Freeform 218"/>
                <p:cNvSpPr>
                  <a:spLocks/>
                </p:cNvSpPr>
                <p:nvPr/>
              </p:nvSpPr>
              <p:spPr bwMode="auto">
                <a:xfrm>
                  <a:off x="2703" y="1880"/>
                  <a:ext cx="52" cy="52"/>
                </a:xfrm>
                <a:custGeom>
                  <a:avLst/>
                  <a:gdLst>
                    <a:gd name="T0" fmla="*/ 0 w 52"/>
                    <a:gd name="T1" fmla="*/ 0 h 52"/>
                    <a:gd name="T2" fmla="*/ 25 w 52"/>
                    <a:gd name="T3" fmla="*/ 52 h 52"/>
                    <a:gd name="T4" fmla="*/ 52 w 52"/>
                    <a:gd name="T5" fmla="*/ 0 h 52"/>
                    <a:gd name="T6" fmla="*/ 0 w 52"/>
                    <a:gd name="T7" fmla="*/ 0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0" y="0"/>
                      </a:moveTo>
                      <a:lnTo>
                        <a:pt x="25" y="52"/>
                      </a:lnTo>
                      <a:lnTo>
                        <a:pt x="5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0457" name="Line 251"/>
              <p:cNvSpPr>
                <a:spLocks noChangeShapeType="1"/>
              </p:cNvSpPr>
              <p:nvPr/>
            </p:nvSpPr>
            <p:spPr bwMode="auto">
              <a:xfrm>
                <a:off x="4989035" y="2632178"/>
                <a:ext cx="531935" cy="0"/>
              </a:xfrm>
              <a:prstGeom prst="line">
                <a:avLst/>
              </a:prstGeom>
              <a:noFill/>
              <a:ln w="31750" cap="sq">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0458" name="Line 252"/>
              <p:cNvSpPr>
                <a:spLocks noChangeShapeType="1"/>
              </p:cNvSpPr>
              <p:nvPr/>
            </p:nvSpPr>
            <p:spPr bwMode="auto">
              <a:xfrm>
                <a:off x="4501981" y="2421888"/>
                <a:ext cx="464526" cy="0"/>
              </a:xfrm>
              <a:prstGeom prst="line">
                <a:avLst/>
              </a:prstGeom>
              <a:noFill/>
              <a:ln w="31750" cap="sq">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0459" name="Line 253"/>
              <p:cNvSpPr>
                <a:spLocks noChangeShapeType="1"/>
              </p:cNvSpPr>
              <p:nvPr/>
            </p:nvSpPr>
            <p:spPr bwMode="auto">
              <a:xfrm>
                <a:off x="4015087" y="2193181"/>
                <a:ext cx="464527" cy="0"/>
              </a:xfrm>
              <a:prstGeom prst="line">
                <a:avLst/>
              </a:prstGeom>
              <a:noFill/>
              <a:ln w="31750" cap="sq">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60460" name="Group 254"/>
              <p:cNvGrpSpPr>
                <a:grpSpLocks/>
              </p:cNvGrpSpPr>
              <p:nvPr/>
            </p:nvGrpSpPr>
            <p:grpSpPr bwMode="auto">
              <a:xfrm>
                <a:off x="3962718" y="1963849"/>
                <a:ext cx="89388" cy="236537"/>
                <a:chOff x="2285" y="1699"/>
                <a:chExt cx="52" cy="119"/>
              </a:xfrm>
            </p:grpSpPr>
            <p:sp>
              <p:nvSpPr>
                <p:cNvPr id="60465" name="Rectangle 255"/>
                <p:cNvSpPr>
                  <a:spLocks noChangeArrowheads="1"/>
                </p:cNvSpPr>
                <p:nvPr/>
              </p:nvSpPr>
              <p:spPr bwMode="auto">
                <a:xfrm>
                  <a:off x="2301" y="1699"/>
                  <a:ext cx="19" cy="7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GB" altLang="x-none"/>
                </a:p>
              </p:txBody>
            </p:sp>
            <p:sp>
              <p:nvSpPr>
                <p:cNvPr id="60466" name="Freeform 256"/>
                <p:cNvSpPr>
                  <a:spLocks/>
                </p:cNvSpPr>
                <p:nvPr/>
              </p:nvSpPr>
              <p:spPr bwMode="auto">
                <a:xfrm>
                  <a:off x="2285" y="1766"/>
                  <a:ext cx="52" cy="52"/>
                </a:xfrm>
                <a:custGeom>
                  <a:avLst/>
                  <a:gdLst>
                    <a:gd name="T0" fmla="*/ 0 w 52"/>
                    <a:gd name="T1" fmla="*/ 0 h 52"/>
                    <a:gd name="T2" fmla="*/ 25 w 52"/>
                    <a:gd name="T3" fmla="*/ 52 h 52"/>
                    <a:gd name="T4" fmla="*/ 52 w 52"/>
                    <a:gd name="T5" fmla="*/ 0 h 52"/>
                    <a:gd name="T6" fmla="*/ 0 w 52"/>
                    <a:gd name="T7" fmla="*/ 0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0" y="0"/>
                      </a:moveTo>
                      <a:lnTo>
                        <a:pt x="25" y="52"/>
                      </a:lnTo>
                      <a:lnTo>
                        <a:pt x="5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0461" name="Line 257"/>
              <p:cNvSpPr>
                <a:spLocks noChangeShapeType="1"/>
              </p:cNvSpPr>
              <p:nvPr/>
            </p:nvSpPr>
            <p:spPr bwMode="auto">
              <a:xfrm>
                <a:off x="3533482" y="1977281"/>
                <a:ext cx="464526" cy="0"/>
              </a:xfrm>
              <a:prstGeom prst="line">
                <a:avLst/>
              </a:prstGeom>
              <a:noFill/>
              <a:ln w="31750" cap="sq">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60462" name="Group 261"/>
              <p:cNvGrpSpPr>
                <a:grpSpLocks/>
              </p:cNvGrpSpPr>
              <p:nvPr/>
            </p:nvGrpSpPr>
            <p:grpSpPr bwMode="auto">
              <a:xfrm>
                <a:off x="5482744" y="2620944"/>
                <a:ext cx="89388" cy="236537"/>
                <a:chOff x="2285" y="1699"/>
                <a:chExt cx="52" cy="119"/>
              </a:xfrm>
            </p:grpSpPr>
            <p:sp>
              <p:nvSpPr>
                <p:cNvPr id="60463" name="Rectangle 262"/>
                <p:cNvSpPr>
                  <a:spLocks noChangeArrowheads="1"/>
                </p:cNvSpPr>
                <p:nvPr/>
              </p:nvSpPr>
              <p:spPr bwMode="auto">
                <a:xfrm>
                  <a:off x="2301" y="1699"/>
                  <a:ext cx="19" cy="7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GB" altLang="x-none"/>
                </a:p>
              </p:txBody>
            </p:sp>
            <p:sp>
              <p:nvSpPr>
                <p:cNvPr id="60464" name="Freeform 263"/>
                <p:cNvSpPr>
                  <a:spLocks/>
                </p:cNvSpPr>
                <p:nvPr/>
              </p:nvSpPr>
              <p:spPr bwMode="auto">
                <a:xfrm>
                  <a:off x="2285" y="1766"/>
                  <a:ext cx="52" cy="52"/>
                </a:xfrm>
                <a:custGeom>
                  <a:avLst/>
                  <a:gdLst>
                    <a:gd name="T0" fmla="*/ 0 w 52"/>
                    <a:gd name="T1" fmla="*/ 0 h 52"/>
                    <a:gd name="T2" fmla="*/ 25 w 52"/>
                    <a:gd name="T3" fmla="*/ 52 h 52"/>
                    <a:gd name="T4" fmla="*/ 52 w 52"/>
                    <a:gd name="T5" fmla="*/ 0 h 52"/>
                    <a:gd name="T6" fmla="*/ 0 w 52"/>
                    <a:gd name="T7" fmla="*/ 0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0" y="0"/>
                      </a:moveTo>
                      <a:lnTo>
                        <a:pt x="25" y="52"/>
                      </a:lnTo>
                      <a:lnTo>
                        <a:pt x="5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5" name="Gruppieren 47"/>
            <p:cNvGrpSpPr/>
            <p:nvPr/>
          </p:nvGrpSpPr>
          <p:grpSpPr>
            <a:xfrm>
              <a:off x="3300804" y="3541799"/>
              <a:ext cx="2099512" cy="1090179"/>
              <a:chOff x="3472620" y="1767302"/>
              <a:chExt cx="2099512" cy="1090179"/>
            </a:xfrm>
            <a:scene3d>
              <a:camera prst="orthographicFront">
                <a:rot lat="0" lon="10799980" rev="10799999"/>
              </a:camera>
              <a:lightRig rig="threePt" dir="t"/>
            </a:scene3d>
          </p:grpSpPr>
          <p:grpSp>
            <p:nvGrpSpPr>
              <p:cNvPr id="56" name="Group 213"/>
              <p:cNvGrpSpPr>
                <a:grpSpLocks/>
              </p:cNvGrpSpPr>
              <p:nvPr/>
            </p:nvGrpSpPr>
            <p:grpSpPr bwMode="auto">
              <a:xfrm>
                <a:off x="3472620" y="1767302"/>
                <a:ext cx="89388" cy="236537"/>
                <a:chOff x="2285" y="1699"/>
                <a:chExt cx="52" cy="119"/>
              </a:xfrm>
            </p:grpSpPr>
            <p:sp>
              <p:nvSpPr>
                <p:cNvPr id="54" name="Rectangle 214"/>
                <p:cNvSpPr>
                  <a:spLocks noChangeArrowheads="1"/>
                </p:cNvSpPr>
                <p:nvPr/>
              </p:nvSpPr>
              <p:spPr bwMode="auto">
                <a:xfrm>
                  <a:off x="2301" y="1699"/>
                  <a:ext cx="19" cy="79"/>
                </a:xfrm>
                <a:prstGeom prst="rect">
                  <a:avLst/>
                </a:prstGeom>
                <a:solidFill>
                  <a:srgbClr val="000000"/>
                </a:solidFill>
                <a:ln w="9525">
                  <a:noFill/>
                  <a:miter lim="800000"/>
                  <a:headEnd/>
                  <a:tailEnd/>
                </a:ln>
              </p:spPr>
              <p:txBody>
                <a:bodyPr/>
                <a:lstStyle/>
                <a:p>
                  <a:pPr>
                    <a:defRPr/>
                  </a:pPr>
                  <a:endParaRPr lang="de-DE">
                    <a:ea typeface="+mn-ea"/>
                  </a:endParaRPr>
                </a:p>
              </p:txBody>
            </p:sp>
            <p:sp>
              <p:nvSpPr>
                <p:cNvPr id="55" name="Freeform 215"/>
                <p:cNvSpPr>
                  <a:spLocks/>
                </p:cNvSpPr>
                <p:nvPr/>
              </p:nvSpPr>
              <p:spPr bwMode="auto">
                <a:xfrm>
                  <a:off x="2285" y="1766"/>
                  <a:ext cx="52" cy="52"/>
                </a:xfrm>
                <a:custGeom>
                  <a:avLst/>
                  <a:gdLst/>
                  <a:ahLst/>
                  <a:cxnLst>
                    <a:cxn ang="0">
                      <a:pos x="0" y="0"/>
                    </a:cxn>
                    <a:cxn ang="0">
                      <a:pos x="25" y="52"/>
                    </a:cxn>
                    <a:cxn ang="0">
                      <a:pos x="52" y="0"/>
                    </a:cxn>
                    <a:cxn ang="0">
                      <a:pos x="0" y="0"/>
                    </a:cxn>
                  </a:cxnLst>
                  <a:rect l="0" t="0" r="r" b="b"/>
                  <a:pathLst>
                    <a:path w="52" h="52">
                      <a:moveTo>
                        <a:pt x="0" y="0"/>
                      </a:moveTo>
                      <a:lnTo>
                        <a:pt x="25" y="52"/>
                      </a:lnTo>
                      <a:lnTo>
                        <a:pt x="52" y="0"/>
                      </a:lnTo>
                      <a:lnTo>
                        <a:pt x="0" y="0"/>
                      </a:lnTo>
                      <a:close/>
                    </a:path>
                  </a:pathLst>
                </a:custGeom>
                <a:solidFill>
                  <a:srgbClr val="000000"/>
                </a:solidFill>
                <a:ln w="9525">
                  <a:noFill/>
                  <a:round/>
                  <a:headEnd/>
                  <a:tailEnd/>
                </a:ln>
              </p:spPr>
              <p:txBody>
                <a:bodyPr/>
                <a:lstStyle/>
                <a:p>
                  <a:pPr>
                    <a:defRPr/>
                  </a:pPr>
                  <a:endParaRPr lang="de-DE">
                    <a:ea typeface="+mn-ea"/>
                  </a:endParaRPr>
                </a:p>
              </p:txBody>
            </p:sp>
          </p:grpSp>
          <p:grpSp>
            <p:nvGrpSpPr>
              <p:cNvPr id="57" name="Group 219"/>
              <p:cNvGrpSpPr>
                <a:grpSpLocks/>
              </p:cNvGrpSpPr>
              <p:nvPr/>
            </p:nvGrpSpPr>
            <p:grpSpPr bwMode="auto">
              <a:xfrm>
                <a:off x="4931295" y="2407831"/>
                <a:ext cx="89388" cy="244476"/>
                <a:chOff x="3121" y="1910"/>
                <a:chExt cx="52" cy="123"/>
              </a:xfrm>
            </p:grpSpPr>
            <p:sp>
              <p:nvSpPr>
                <p:cNvPr id="52" name="Rectangle 220"/>
                <p:cNvSpPr>
                  <a:spLocks noChangeArrowheads="1"/>
                </p:cNvSpPr>
                <p:nvPr/>
              </p:nvSpPr>
              <p:spPr bwMode="auto">
                <a:xfrm>
                  <a:off x="3137" y="1910"/>
                  <a:ext cx="19" cy="84"/>
                </a:xfrm>
                <a:prstGeom prst="rect">
                  <a:avLst/>
                </a:prstGeom>
                <a:solidFill>
                  <a:srgbClr val="000000"/>
                </a:solidFill>
                <a:ln w="9525">
                  <a:noFill/>
                  <a:miter lim="800000"/>
                  <a:headEnd/>
                  <a:tailEnd/>
                </a:ln>
              </p:spPr>
              <p:txBody>
                <a:bodyPr/>
                <a:lstStyle/>
                <a:p>
                  <a:pPr>
                    <a:defRPr/>
                  </a:pPr>
                  <a:endParaRPr lang="de-DE">
                    <a:ea typeface="+mn-ea"/>
                  </a:endParaRPr>
                </a:p>
              </p:txBody>
            </p:sp>
            <p:sp>
              <p:nvSpPr>
                <p:cNvPr id="53" name="Freeform 221"/>
                <p:cNvSpPr>
                  <a:spLocks/>
                </p:cNvSpPr>
                <p:nvPr/>
              </p:nvSpPr>
              <p:spPr bwMode="auto">
                <a:xfrm>
                  <a:off x="3121" y="1981"/>
                  <a:ext cx="52" cy="52"/>
                </a:xfrm>
                <a:custGeom>
                  <a:avLst/>
                  <a:gdLst/>
                  <a:ahLst/>
                  <a:cxnLst>
                    <a:cxn ang="0">
                      <a:pos x="0" y="0"/>
                    </a:cxn>
                    <a:cxn ang="0">
                      <a:pos x="25" y="52"/>
                    </a:cxn>
                    <a:cxn ang="0">
                      <a:pos x="52" y="0"/>
                    </a:cxn>
                    <a:cxn ang="0">
                      <a:pos x="0" y="0"/>
                    </a:cxn>
                  </a:cxnLst>
                  <a:rect l="0" t="0" r="r" b="b"/>
                  <a:pathLst>
                    <a:path w="52" h="52">
                      <a:moveTo>
                        <a:pt x="0" y="0"/>
                      </a:moveTo>
                      <a:lnTo>
                        <a:pt x="25" y="52"/>
                      </a:lnTo>
                      <a:lnTo>
                        <a:pt x="52" y="0"/>
                      </a:lnTo>
                      <a:lnTo>
                        <a:pt x="0" y="0"/>
                      </a:lnTo>
                      <a:close/>
                    </a:path>
                  </a:pathLst>
                </a:custGeom>
                <a:solidFill>
                  <a:srgbClr val="000000"/>
                </a:solidFill>
                <a:ln w="9525">
                  <a:noFill/>
                  <a:round/>
                  <a:headEnd/>
                  <a:tailEnd/>
                </a:ln>
              </p:spPr>
              <p:txBody>
                <a:bodyPr/>
                <a:lstStyle/>
                <a:p>
                  <a:pPr>
                    <a:defRPr/>
                  </a:pPr>
                  <a:endParaRPr lang="de-DE">
                    <a:ea typeface="+mn-ea"/>
                  </a:endParaRPr>
                </a:p>
              </p:txBody>
            </p:sp>
          </p:grpSp>
          <p:grpSp>
            <p:nvGrpSpPr>
              <p:cNvPr id="58" name="Group 216"/>
              <p:cNvGrpSpPr>
                <a:grpSpLocks/>
              </p:cNvGrpSpPr>
              <p:nvPr/>
            </p:nvGrpSpPr>
            <p:grpSpPr bwMode="auto">
              <a:xfrm>
                <a:off x="4434573" y="2187572"/>
                <a:ext cx="89388" cy="244475"/>
                <a:chOff x="2703" y="1809"/>
                <a:chExt cx="52" cy="123"/>
              </a:xfrm>
            </p:grpSpPr>
            <p:sp>
              <p:nvSpPr>
                <p:cNvPr id="50" name="Rectangle 217"/>
                <p:cNvSpPr>
                  <a:spLocks noChangeArrowheads="1"/>
                </p:cNvSpPr>
                <p:nvPr/>
              </p:nvSpPr>
              <p:spPr bwMode="auto">
                <a:xfrm>
                  <a:off x="2719" y="1809"/>
                  <a:ext cx="19" cy="83"/>
                </a:xfrm>
                <a:prstGeom prst="rect">
                  <a:avLst/>
                </a:prstGeom>
                <a:solidFill>
                  <a:srgbClr val="000000"/>
                </a:solidFill>
                <a:ln w="9525">
                  <a:noFill/>
                  <a:miter lim="800000"/>
                  <a:headEnd/>
                  <a:tailEnd/>
                </a:ln>
              </p:spPr>
              <p:txBody>
                <a:bodyPr/>
                <a:lstStyle/>
                <a:p>
                  <a:pPr>
                    <a:defRPr/>
                  </a:pPr>
                  <a:endParaRPr lang="de-DE">
                    <a:ea typeface="+mn-ea"/>
                  </a:endParaRPr>
                </a:p>
              </p:txBody>
            </p:sp>
            <p:sp>
              <p:nvSpPr>
                <p:cNvPr id="51" name="Freeform 218"/>
                <p:cNvSpPr>
                  <a:spLocks/>
                </p:cNvSpPr>
                <p:nvPr/>
              </p:nvSpPr>
              <p:spPr bwMode="auto">
                <a:xfrm>
                  <a:off x="2703" y="1880"/>
                  <a:ext cx="52" cy="52"/>
                </a:xfrm>
                <a:custGeom>
                  <a:avLst/>
                  <a:gdLst/>
                  <a:ahLst/>
                  <a:cxnLst>
                    <a:cxn ang="0">
                      <a:pos x="0" y="0"/>
                    </a:cxn>
                    <a:cxn ang="0">
                      <a:pos x="25" y="52"/>
                    </a:cxn>
                    <a:cxn ang="0">
                      <a:pos x="52" y="0"/>
                    </a:cxn>
                    <a:cxn ang="0">
                      <a:pos x="0" y="0"/>
                    </a:cxn>
                  </a:cxnLst>
                  <a:rect l="0" t="0" r="r" b="b"/>
                  <a:pathLst>
                    <a:path w="52" h="52">
                      <a:moveTo>
                        <a:pt x="0" y="0"/>
                      </a:moveTo>
                      <a:lnTo>
                        <a:pt x="25" y="52"/>
                      </a:lnTo>
                      <a:lnTo>
                        <a:pt x="52" y="0"/>
                      </a:lnTo>
                      <a:lnTo>
                        <a:pt x="0" y="0"/>
                      </a:lnTo>
                      <a:close/>
                    </a:path>
                  </a:pathLst>
                </a:custGeom>
                <a:solidFill>
                  <a:srgbClr val="000000"/>
                </a:solidFill>
                <a:ln w="9525">
                  <a:noFill/>
                  <a:round/>
                  <a:headEnd/>
                  <a:tailEnd/>
                </a:ln>
              </p:spPr>
              <p:txBody>
                <a:bodyPr/>
                <a:lstStyle/>
                <a:p>
                  <a:pPr>
                    <a:defRPr/>
                  </a:pPr>
                  <a:endParaRPr lang="de-DE">
                    <a:ea typeface="+mn-ea"/>
                  </a:endParaRPr>
                </a:p>
              </p:txBody>
            </p:sp>
          </p:grpSp>
          <p:sp>
            <p:nvSpPr>
              <p:cNvPr id="40" name="Line 251"/>
              <p:cNvSpPr>
                <a:spLocks noChangeShapeType="1"/>
              </p:cNvSpPr>
              <p:nvPr/>
            </p:nvSpPr>
            <p:spPr bwMode="auto">
              <a:xfrm>
                <a:off x="4989035" y="2632178"/>
                <a:ext cx="531935" cy="0"/>
              </a:xfrm>
              <a:prstGeom prst="line">
                <a:avLst/>
              </a:prstGeom>
              <a:noFill/>
              <a:ln w="31750" cap="sq">
                <a:solidFill>
                  <a:srgbClr val="000000"/>
                </a:solidFill>
                <a:round/>
                <a:headEnd type="none" w="sm" len="sm"/>
                <a:tailEnd type="none" w="sm" len="sm"/>
              </a:ln>
              <a:effectLst/>
            </p:spPr>
            <p:txBody>
              <a:bodyPr/>
              <a:lstStyle/>
              <a:p>
                <a:pPr>
                  <a:defRPr/>
                </a:pPr>
                <a:endParaRPr lang="de-DE">
                  <a:ea typeface="+mn-ea"/>
                </a:endParaRPr>
              </a:p>
            </p:txBody>
          </p:sp>
          <p:sp>
            <p:nvSpPr>
              <p:cNvPr id="41" name="Line 252"/>
              <p:cNvSpPr>
                <a:spLocks noChangeShapeType="1"/>
              </p:cNvSpPr>
              <p:nvPr/>
            </p:nvSpPr>
            <p:spPr bwMode="auto">
              <a:xfrm>
                <a:off x="4501981" y="2421888"/>
                <a:ext cx="464526" cy="0"/>
              </a:xfrm>
              <a:prstGeom prst="line">
                <a:avLst/>
              </a:prstGeom>
              <a:noFill/>
              <a:ln w="31750" cap="sq">
                <a:solidFill>
                  <a:srgbClr val="000000"/>
                </a:solidFill>
                <a:round/>
                <a:headEnd type="none" w="sm" len="sm"/>
                <a:tailEnd type="none" w="sm" len="sm"/>
              </a:ln>
              <a:effectLst/>
            </p:spPr>
            <p:txBody>
              <a:bodyPr/>
              <a:lstStyle/>
              <a:p>
                <a:pPr>
                  <a:defRPr/>
                </a:pPr>
                <a:endParaRPr lang="de-DE">
                  <a:ea typeface="+mn-ea"/>
                </a:endParaRPr>
              </a:p>
            </p:txBody>
          </p:sp>
          <p:sp>
            <p:nvSpPr>
              <p:cNvPr id="42" name="Line 253"/>
              <p:cNvSpPr>
                <a:spLocks noChangeShapeType="1"/>
              </p:cNvSpPr>
              <p:nvPr/>
            </p:nvSpPr>
            <p:spPr bwMode="auto">
              <a:xfrm>
                <a:off x="4015087" y="2193181"/>
                <a:ext cx="464527" cy="0"/>
              </a:xfrm>
              <a:prstGeom prst="line">
                <a:avLst/>
              </a:prstGeom>
              <a:noFill/>
              <a:ln w="31750" cap="sq">
                <a:solidFill>
                  <a:srgbClr val="000000"/>
                </a:solidFill>
                <a:round/>
                <a:headEnd type="none" w="sm" len="sm"/>
                <a:tailEnd type="none" w="sm" len="sm"/>
              </a:ln>
              <a:effectLst/>
            </p:spPr>
            <p:txBody>
              <a:bodyPr/>
              <a:lstStyle/>
              <a:p>
                <a:pPr>
                  <a:defRPr/>
                </a:pPr>
                <a:endParaRPr lang="de-DE">
                  <a:ea typeface="+mn-ea"/>
                </a:endParaRPr>
              </a:p>
            </p:txBody>
          </p:sp>
          <p:grpSp>
            <p:nvGrpSpPr>
              <p:cNvPr id="62" name="Group 254"/>
              <p:cNvGrpSpPr>
                <a:grpSpLocks/>
              </p:cNvGrpSpPr>
              <p:nvPr/>
            </p:nvGrpSpPr>
            <p:grpSpPr bwMode="auto">
              <a:xfrm>
                <a:off x="3962718" y="1963849"/>
                <a:ext cx="89388" cy="236537"/>
                <a:chOff x="2285" y="1699"/>
                <a:chExt cx="52" cy="119"/>
              </a:xfrm>
            </p:grpSpPr>
            <p:sp>
              <p:nvSpPr>
                <p:cNvPr id="48" name="Rectangle 255"/>
                <p:cNvSpPr>
                  <a:spLocks noChangeArrowheads="1"/>
                </p:cNvSpPr>
                <p:nvPr/>
              </p:nvSpPr>
              <p:spPr bwMode="auto">
                <a:xfrm>
                  <a:off x="2301" y="1699"/>
                  <a:ext cx="19" cy="79"/>
                </a:xfrm>
                <a:prstGeom prst="rect">
                  <a:avLst/>
                </a:prstGeom>
                <a:solidFill>
                  <a:srgbClr val="000000"/>
                </a:solidFill>
                <a:ln w="9525">
                  <a:noFill/>
                  <a:miter lim="800000"/>
                  <a:headEnd/>
                  <a:tailEnd/>
                </a:ln>
              </p:spPr>
              <p:txBody>
                <a:bodyPr/>
                <a:lstStyle/>
                <a:p>
                  <a:pPr>
                    <a:defRPr/>
                  </a:pPr>
                  <a:endParaRPr lang="de-DE">
                    <a:ea typeface="+mn-ea"/>
                  </a:endParaRPr>
                </a:p>
              </p:txBody>
            </p:sp>
            <p:sp>
              <p:nvSpPr>
                <p:cNvPr id="49" name="Freeform 256"/>
                <p:cNvSpPr>
                  <a:spLocks/>
                </p:cNvSpPr>
                <p:nvPr/>
              </p:nvSpPr>
              <p:spPr bwMode="auto">
                <a:xfrm>
                  <a:off x="2285" y="1766"/>
                  <a:ext cx="52" cy="52"/>
                </a:xfrm>
                <a:custGeom>
                  <a:avLst/>
                  <a:gdLst/>
                  <a:ahLst/>
                  <a:cxnLst>
                    <a:cxn ang="0">
                      <a:pos x="0" y="0"/>
                    </a:cxn>
                    <a:cxn ang="0">
                      <a:pos x="25" y="52"/>
                    </a:cxn>
                    <a:cxn ang="0">
                      <a:pos x="52" y="0"/>
                    </a:cxn>
                    <a:cxn ang="0">
                      <a:pos x="0" y="0"/>
                    </a:cxn>
                  </a:cxnLst>
                  <a:rect l="0" t="0" r="r" b="b"/>
                  <a:pathLst>
                    <a:path w="52" h="52">
                      <a:moveTo>
                        <a:pt x="0" y="0"/>
                      </a:moveTo>
                      <a:lnTo>
                        <a:pt x="25" y="52"/>
                      </a:lnTo>
                      <a:lnTo>
                        <a:pt x="52" y="0"/>
                      </a:lnTo>
                      <a:lnTo>
                        <a:pt x="0" y="0"/>
                      </a:lnTo>
                      <a:close/>
                    </a:path>
                  </a:pathLst>
                </a:custGeom>
                <a:solidFill>
                  <a:srgbClr val="000000"/>
                </a:solidFill>
                <a:ln w="9525">
                  <a:noFill/>
                  <a:round/>
                  <a:headEnd/>
                  <a:tailEnd/>
                </a:ln>
              </p:spPr>
              <p:txBody>
                <a:bodyPr/>
                <a:lstStyle/>
                <a:p>
                  <a:pPr>
                    <a:defRPr/>
                  </a:pPr>
                  <a:endParaRPr lang="de-DE">
                    <a:ea typeface="+mn-ea"/>
                  </a:endParaRPr>
                </a:p>
              </p:txBody>
            </p:sp>
          </p:grpSp>
          <p:sp>
            <p:nvSpPr>
              <p:cNvPr id="44" name="Line 257"/>
              <p:cNvSpPr>
                <a:spLocks noChangeShapeType="1"/>
              </p:cNvSpPr>
              <p:nvPr/>
            </p:nvSpPr>
            <p:spPr bwMode="auto">
              <a:xfrm>
                <a:off x="3533482" y="1977281"/>
                <a:ext cx="464526" cy="0"/>
              </a:xfrm>
              <a:prstGeom prst="line">
                <a:avLst/>
              </a:prstGeom>
              <a:noFill/>
              <a:ln w="31750" cap="sq">
                <a:solidFill>
                  <a:srgbClr val="000000"/>
                </a:solidFill>
                <a:round/>
                <a:headEnd type="none" w="sm" len="sm"/>
                <a:tailEnd type="none" w="sm" len="sm"/>
              </a:ln>
              <a:effectLst/>
            </p:spPr>
            <p:txBody>
              <a:bodyPr/>
              <a:lstStyle/>
              <a:p>
                <a:pPr>
                  <a:defRPr/>
                </a:pPr>
                <a:endParaRPr lang="de-DE">
                  <a:ea typeface="+mn-ea"/>
                </a:endParaRPr>
              </a:p>
            </p:txBody>
          </p:sp>
          <p:grpSp>
            <p:nvGrpSpPr>
              <p:cNvPr id="64" name="Group 261"/>
              <p:cNvGrpSpPr>
                <a:grpSpLocks/>
              </p:cNvGrpSpPr>
              <p:nvPr/>
            </p:nvGrpSpPr>
            <p:grpSpPr bwMode="auto">
              <a:xfrm>
                <a:off x="5482744" y="2620944"/>
                <a:ext cx="89388" cy="236537"/>
                <a:chOff x="2285" y="1699"/>
                <a:chExt cx="52" cy="119"/>
              </a:xfrm>
            </p:grpSpPr>
            <p:sp>
              <p:nvSpPr>
                <p:cNvPr id="46" name="Rectangle 262"/>
                <p:cNvSpPr>
                  <a:spLocks noChangeArrowheads="1"/>
                </p:cNvSpPr>
                <p:nvPr/>
              </p:nvSpPr>
              <p:spPr bwMode="auto">
                <a:xfrm>
                  <a:off x="2301" y="1699"/>
                  <a:ext cx="19" cy="79"/>
                </a:xfrm>
                <a:prstGeom prst="rect">
                  <a:avLst/>
                </a:prstGeom>
                <a:solidFill>
                  <a:srgbClr val="000000"/>
                </a:solidFill>
                <a:ln w="9525">
                  <a:noFill/>
                  <a:miter lim="800000"/>
                  <a:headEnd/>
                  <a:tailEnd/>
                </a:ln>
              </p:spPr>
              <p:txBody>
                <a:bodyPr/>
                <a:lstStyle/>
                <a:p>
                  <a:pPr>
                    <a:defRPr/>
                  </a:pPr>
                  <a:endParaRPr lang="de-DE">
                    <a:ea typeface="+mn-ea"/>
                  </a:endParaRPr>
                </a:p>
              </p:txBody>
            </p:sp>
            <p:sp>
              <p:nvSpPr>
                <p:cNvPr id="47" name="Freeform 263"/>
                <p:cNvSpPr>
                  <a:spLocks/>
                </p:cNvSpPr>
                <p:nvPr/>
              </p:nvSpPr>
              <p:spPr bwMode="auto">
                <a:xfrm>
                  <a:off x="2285" y="1766"/>
                  <a:ext cx="52" cy="52"/>
                </a:xfrm>
                <a:custGeom>
                  <a:avLst/>
                  <a:gdLst/>
                  <a:ahLst/>
                  <a:cxnLst>
                    <a:cxn ang="0">
                      <a:pos x="0" y="0"/>
                    </a:cxn>
                    <a:cxn ang="0">
                      <a:pos x="25" y="52"/>
                    </a:cxn>
                    <a:cxn ang="0">
                      <a:pos x="52" y="0"/>
                    </a:cxn>
                    <a:cxn ang="0">
                      <a:pos x="0" y="0"/>
                    </a:cxn>
                  </a:cxnLst>
                  <a:rect l="0" t="0" r="r" b="b"/>
                  <a:pathLst>
                    <a:path w="52" h="52">
                      <a:moveTo>
                        <a:pt x="0" y="0"/>
                      </a:moveTo>
                      <a:lnTo>
                        <a:pt x="25" y="52"/>
                      </a:lnTo>
                      <a:lnTo>
                        <a:pt x="52" y="0"/>
                      </a:lnTo>
                      <a:lnTo>
                        <a:pt x="0" y="0"/>
                      </a:lnTo>
                      <a:close/>
                    </a:path>
                  </a:pathLst>
                </a:custGeom>
                <a:solidFill>
                  <a:srgbClr val="000000"/>
                </a:solidFill>
                <a:ln w="9525">
                  <a:noFill/>
                  <a:round/>
                  <a:headEnd/>
                  <a:tailEnd/>
                </a:ln>
              </p:spPr>
              <p:txBody>
                <a:bodyPr/>
                <a:lstStyle/>
                <a:p>
                  <a:pPr>
                    <a:defRPr/>
                  </a:pPr>
                  <a:endParaRPr lang="de-DE">
                    <a:ea typeface="+mn-ea"/>
                  </a:endParaRPr>
                </a:p>
              </p:txBody>
            </p:sp>
          </p:grpSp>
        </p:grpSp>
        <p:cxnSp>
          <p:nvCxnSpPr>
            <p:cNvPr id="16" name="Gerade Verbindung 15"/>
            <p:cNvCxnSpPr/>
            <p:nvPr/>
          </p:nvCxnSpPr>
          <p:spPr>
            <a:xfrm>
              <a:off x="3368667" y="3621065"/>
              <a:ext cx="235745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0434" name="Textfeld 16"/>
            <p:cNvSpPr txBox="1">
              <a:spLocks noChangeArrowheads="1"/>
            </p:cNvSpPr>
            <p:nvPr/>
          </p:nvSpPr>
          <p:spPr bwMode="auto">
            <a:xfrm>
              <a:off x="3282023" y="2442660"/>
              <a:ext cx="5357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15 %</a:t>
              </a:r>
            </a:p>
          </p:txBody>
        </p:sp>
        <p:sp>
          <p:nvSpPr>
            <p:cNvPr id="60435" name="Textfeld 17"/>
            <p:cNvSpPr txBox="1">
              <a:spLocks noChangeArrowheads="1"/>
            </p:cNvSpPr>
            <p:nvPr/>
          </p:nvSpPr>
          <p:spPr bwMode="auto">
            <a:xfrm>
              <a:off x="3263019" y="4488742"/>
              <a:ext cx="5357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15 %</a:t>
              </a:r>
            </a:p>
          </p:txBody>
        </p:sp>
        <p:sp>
          <p:nvSpPr>
            <p:cNvPr id="60436" name="Textfeld 18"/>
            <p:cNvSpPr txBox="1">
              <a:spLocks noChangeArrowheads="1"/>
            </p:cNvSpPr>
            <p:nvPr/>
          </p:nvSpPr>
          <p:spPr bwMode="auto">
            <a:xfrm>
              <a:off x="3773282" y="4288024"/>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20%</a:t>
              </a:r>
            </a:p>
          </p:txBody>
        </p:sp>
        <p:sp>
          <p:nvSpPr>
            <p:cNvPr id="60437" name="Textfeld 19"/>
            <p:cNvSpPr txBox="1">
              <a:spLocks noChangeArrowheads="1"/>
            </p:cNvSpPr>
            <p:nvPr/>
          </p:nvSpPr>
          <p:spPr bwMode="auto">
            <a:xfrm>
              <a:off x="3771069" y="2639979"/>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20%</a:t>
              </a:r>
            </a:p>
          </p:txBody>
        </p:sp>
        <p:sp>
          <p:nvSpPr>
            <p:cNvPr id="60438" name="Textfeld 20"/>
            <p:cNvSpPr txBox="1">
              <a:spLocks noChangeArrowheads="1"/>
            </p:cNvSpPr>
            <p:nvPr/>
          </p:nvSpPr>
          <p:spPr bwMode="auto">
            <a:xfrm>
              <a:off x="4234169" y="2860895"/>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20%</a:t>
              </a:r>
            </a:p>
          </p:txBody>
        </p:sp>
        <p:sp>
          <p:nvSpPr>
            <p:cNvPr id="60439" name="Textfeld 21"/>
            <p:cNvSpPr txBox="1">
              <a:spLocks noChangeArrowheads="1"/>
            </p:cNvSpPr>
            <p:nvPr/>
          </p:nvSpPr>
          <p:spPr bwMode="auto">
            <a:xfrm>
              <a:off x="4240967" y="4060114"/>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20%</a:t>
              </a:r>
            </a:p>
          </p:txBody>
        </p:sp>
        <p:sp>
          <p:nvSpPr>
            <p:cNvPr id="60440" name="Textfeld 22"/>
            <p:cNvSpPr txBox="1">
              <a:spLocks noChangeArrowheads="1"/>
            </p:cNvSpPr>
            <p:nvPr/>
          </p:nvSpPr>
          <p:spPr bwMode="auto">
            <a:xfrm>
              <a:off x="4740661" y="3835603"/>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20%</a:t>
              </a:r>
            </a:p>
          </p:txBody>
        </p:sp>
        <p:sp>
          <p:nvSpPr>
            <p:cNvPr id="60441" name="Textfeld 23"/>
            <p:cNvSpPr txBox="1">
              <a:spLocks noChangeArrowheads="1"/>
            </p:cNvSpPr>
            <p:nvPr/>
          </p:nvSpPr>
          <p:spPr bwMode="auto">
            <a:xfrm>
              <a:off x="4741092" y="3075209"/>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20%</a:t>
              </a:r>
            </a:p>
          </p:txBody>
        </p:sp>
        <p:sp>
          <p:nvSpPr>
            <p:cNvPr id="60442" name="Textfeld 24"/>
            <p:cNvSpPr txBox="1">
              <a:spLocks noChangeArrowheads="1"/>
            </p:cNvSpPr>
            <p:nvPr/>
          </p:nvSpPr>
          <p:spPr bwMode="auto">
            <a:xfrm>
              <a:off x="5281887" y="3286124"/>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25%</a:t>
              </a:r>
            </a:p>
          </p:txBody>
        </p:sp>
        <p:sp>
          <p:nvSpPr>
            <p:cNvPr id="60443" name="Textfeld 25"/>
            <p:cNvSpPr txBox="1">
              <a:spLocks noChangeArrowheads="1"/>
            </p:cNvSpPr>
            <p:nvPr/>
          </p:nvSpPr>
          <p:spPr bwMode="auto">
            <a:xfrm>
              <a:off x="5288313" y="3633254"/>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25%</a:t>
              </a:r>
            </a:p>
          </p:txBody>
        </p:sp>
        <p:sp>
          <p:nvSpPr>
            <p:cNvPr id="60444" name="Textfeld 26"/>
            <p:cNvSpPr txBox="1">
              <a:spLocks noChangeArrowheads="1"/>
            </p:cNvSpPr>
            <p:nvPr/>
          </p:nvSpPr>
          <p:spPr bwMode="auto">
            <a:xfrm>
              <a:off x="3472663" y="3363314"/>
              <a:ext cx="9121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GB" altLang="x-none" sz="1400"/>
                <a:t>Statewide</a:t>
              </a:r>
            </a:p>
            <a:p>
              <a:pPr algn="ctr"/>
              <a:r>
                <a:rPr lang="en-GB" altLang="x-none" sz="1400"/>
                <a:t>base rate</a:t>
              </a:r>
            </a:p>
          </p:txBody>
        </p:sp>
        <p:sp>
          <p:nvSpPr>
            <p:cNvPr id="60445" name="Textfeld 27"/>
            <p:cNvSpPr txBox="1">
              <a:spLocks noChangeArrowheads="1"/>
            </p:cNvSpPr>
            <p:nvPr/>
          </p:nvSpPr>
          <p:spPr bwMode="auto">
            <a:xfrm>
              <a:off x="3071802" y="4764297"/>
              <a:ext cx="2082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Hospital specific base rate</a:t>
              </a:r>
            </a:p>
          </p:txBody>
        </p:sp>
        <p:sp>
          <p:nvSpPr>
            <p:cNvPr id="60446" name="Textfeld 28"/>
            <p:cNvSpPr txBox="1">
              <a:spLocks noChangeArrowheads="1"/>
            </p:cNvSpPr>
            <p:nvPr/>
          </p:nvSpPr>
          <p:spPr bwMode="auto">
            <a:xfrm>
              <a:off x="142844" y="1190809"/>
              <a:ext cx="9701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2000-2002</a:t>
              </a:r>
            </a:p>
          </p:txBody>
        </p:sp>
        <p:sp>
          <p:nvSpPr>
            <p:cNvPr id="60447" name="Textfeld 29"/>
            <p:cNvSpPr txBox="1">
              <a:spLocks noChangeArrowheads="1"/>
            </p:cNvSpPr>
            <p:nvPr/>
          </p:nvSpPr>
          <p:spPr bwMode="auto">
            <a:xfrm>
              <a:off x="1232210" y="1182340"/>
              <a:ext cx="14109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2003      -     2004</a:t>
              </a:r>
            </a:p>
          </p:txBody>
        </p:sp>
        <p:sp>
          <p:nvSpPr>
            <p:cNvPr id="60448" name="Textfeld 30"/>
            <p:cNvSpPr txBox="1">
              <a:spLocks noChangeArrowheads="1"/>
            </p:cNvSpPr>
            <p:nvPr/>
          </p:nvSpPr>
          <p:spPr bwMode="auto">
            <a:xfrm>
              <a:off x="3571868" y="1181030"/>
              <a:ext cx="15001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2005     -    2009</a:t>
              </a:r>
            </a:p>
          </p:txBody>
        </p:sp>
        <p:sp>
          <p:nvSpPr>
            <p:cNvPr id="60449" name="Textfeld 31"/>
            <p:cNvSpPr txBox="1">
              <a:spLocks noChangeArrowheads="1"/>
            </p:cNvSpPr>
            <p:nvPr/>
          </p:nvSpPr>
          <p:spPr bwMode="auto">
            <a:xfrm>
              <a:off x="6286512" y="1181151"/>
              <a:ext cx="21431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         2010      -      2014 </a:t>
              </a:r>
            </a:p>
          </p:txBody>
        </p:sp>
        <p:cxnSp>
          <p:nvCxnSpPr>
            <p:cNvPr id="33" name="Gerade Verbindung 32"/>
            <p:cNvCxnSpPr/>
            <p:nvPr/>
          </p:nvCxnSpPr>
          <p:spPr>
            <a:xfrm>
              <a:off x="3154353" y="2500269"/>
              <a:ext cx="2357453"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a:off x="3155940" y="4729162"/>
              <a:ext cx="235745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a:off x="2928927" y="5499114"/>
              <a:ext cx="300039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453" name="Textfeld 35"/>
            <p:cNvSpPr txBox="1">
              <a:spLocks noChangeArrowheads="1"/>
            </p:cNvSpPr>
            <p:nvPr/>
          </p:nvSpPr>
          <p:spPr bwMode="auto">
            <a:xfrm>
              <a:off x="3082914" y="2192529"/>
              <a:ext cx="2082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Hospital specific base rate</a:t>
              </a:r>
            </a:p>
          </p:txBody>
        </p:sp>
      </p:grpSp>
    </p:spTree>
    <p:extLst>
      <p:ext uri="{BB962C8B-B14F-4D97-AF65-F5344CB8AC3E}">
        <p14:creationId xmlns:p14="http://schemas.microsoft.com/office/powerpoint/2010/main" val="8164308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3" y="219516"/>
            <a:ext cx="7543800" cy="1450757"/>
          </a:xfrm>
        </p:spPr>
        <p:txBody>
          <a:bodyPr/>
          <a:lstStyle/>
          <a:p>
            <a:r>
              <a:rPr lang="en-GB" b="1" smtClean="0">
                <a:latin typeface="+mn-lt"/>
              </a:rPr>
              <a:t>Key </a:t>
            </a:r>
            <a:r>
              <a:rPr lang="en-GB" b="1">
                <a:latin typeface="+mn-lt"/>
              </a:rPr>
              <a:t>contextual </a:t>
            </a:r>
            <a:r>
              <a:rPr lang="en-GB" b="1" smtClean="0">
                <a:latin typeface="+mn-lt"/>
              </a:rPr>
              <a:t>factors of DRG implementation</a:t>
            </a:r>
            <a:endParaRPr lang="en-US" b="1">
              <a:latin typeface="+mn-lt"/>
            </a:endParaRPr>
          </a:p>
        </p:txBody>
      </p:sp>
      <p:sp>
        <p:nvSpPr>
          <p:cNvPr id="3" name="Content Placeholder 2"/>
          <p:cNvSpPr>
            <a:spLocks noGrp="1"/>
          </p:cNvSpPr>
          <p:nvPr>
            <p:ph idx="1"/>
          </p:nvPr>
        </p:nvSpPr>
        <p:spPr>
          <a:xfrm>
            <a:off x="337183" y="1670273"/>
            <a:ext cx="8806817" cy="4783666"/>
          </a:xfrm>
        </p:spPr>
        <p:txBody>
          <a:bodyPr>
            <a:normAutofit lnSpcReduction="10000"/>
          </a:bodyPr>
          <a:lstStyle/>
          <a:p>
            <a:pPr>
              <a:buClr>
                <a:srgbClr val="FF0000"/>
              </a:buClr>
              <a:buFont typeface="Wingdings" charset="2"/>
              <a:buChar char="§"/>
            </a:pPr>
            <a:r>
              <a:rPr lang="en-GB" smtClean="0"/>
              <a:t> </a:t>
            </a:r>
            <a:r>
              <a:rPr lang="en-GB" u="sng" smtClean="0"/>
              <a:t>The </a:t>
            </a:r>
            <a:r>
              <a:rPr lang="en-GB" u="sng"/>
              <a:t>purpose and objective</a:t>
            </a:r>
            <a:r>
              <a:rPr lang="en-GB"/>
              <a:t> for introducing DRGs and their place in health-care financing reform need to be clear</a:t>
            </a:r>
          </a:p>
          <a:p>
            <a:pPr>
              <a:buClr>
                <a:srgbClr val="FF0000"/>
              </a:buClr>
              <a:buFont typeface="Wingdings" charset="2"/>
              <a:buChar char="§"/>
            </a:pPr>
            <a:r>
              <a:rPr lang="en-GB" smtClean="0"/>
              <a:t> The </a:t>
            </a:r>
            <a:r>
              <a:rPr lang="en-GB"/>
              <a:t>design and strength of </a:t>
            </a:r>
            <a:r>
              <a:rPr lang="en-GB" u="sng"/>
              <a:t>hospital information systems </a:t>
            </a:r>
            <a:r>
              <a:rPr lang="en-GB"/>
              <a:t>must be adequate to describe, track and monitor changes in the volume and type of services provided </a:t>
            </a:r>
          </a:p>
          <a:p>
            <a:pPr lvl="0">
              <a:buClr>
                <a:srgbClr val="FF0000"/>
              </a:buClr>
              <a:buFont typeface="Wingdings" charset="2"/>
              <a:buChar char="§"/>
            </a:pPr>
            <a:r>
              <a:rPr lang="en-GB" smtClean="0"/>
              <a:t> The </a:t>
            </a:r>
            <a:r>
              <a:rPr lang="en-GB"/>
              <a:t>degree of </a:t>
            </a:r>
            <a:r>
              <a:rPr lang="en-GB" u="sng"/>
              <a:t>hospital autonomy </a:t>
            </a:r>
            <a:r>
              <a:rPr lang="en-GB"/>
              <a:t>in decisions regarding resource allocation and management in relation to </a:t>
            </a:r>
            <a:r>
              <a:rPr lang="en-GB" smtClean="0"/>
              <a:t>financial incentives</a:t>
            </a:r>
          </a:p>
          <a:p>
            <a:pPr lvl="0">
              <a:buClr>
                <a:srgbClr val="FF0000"/>
              </a:buClr>
              <a:buFont typeface="Wingdings" charset="2"/>
              <a:buChar char="§"/>
            </a:pPr>
            <a:r>
              <a:rPr lang="en-GB" smtClean="0"/>
              <a:t> The </a:t>
            </a:r>
            <a:r>
              <a:rPr lang="en-GB"/>
              <a:t>availability of </a:t>
            </a:r>
            <a:r>
              <a:rPr lang="en-GB" u="sng"/>
              <a:t>DRG cost estimates </a:t>
            </a:r>
            <a:r>
              <a:rPr lang="en-GB"/>
              <a:t>is not a prerequisite for the introduction of a DRG-based payment </a:t>
            </a:r>
            <a:r>
              <a:rPr lang="en-GB" smtClean="0"/>
              <a:t>system - several </a:t>
            </a:r>
            <a:r>
              <a:rPr lang="en-GB"/>
              <a:t>countries have adjusted to the local context DRG weights imported from other countries to set prices when phasing in the system </a:t>
            </a:r>
            <a:endParaRPr lang="en-GB" smtClean="0"/>
          </a:p>
          <a:p>
            <a:pPr lvl="0">
              <a:buClr>
                <a:srgbClr val="FF0000"/>
              </a:buClr>
              <a:buFont typeface="Wingdings" charset="2"/>
              <a:buChar char="§"/>
            </a:pPr>
            <a:r>
              <a:rPr lang="en-GB" smtClean="0"/>
              <a:t> To </a:t>
            </a:r>
            <a:r>
              <a:rPr lang="en-GB"/>
              <a:t>be </a:t>
            </a:r>
            <a:r>
              <a:rPr lang="en-GB" smtClean="0"/>
              <a:t>effective</a:t>
            </a:r>
            <a:r>
              <a:rPr lang="en-GB"/>
              <a:t>, DRG-based payment systems should be supplemented by </a:t>
            </a:r>
            <a:r>
              <a:rPr lang="en-GB" u="sng"/>
              <a:t>regulatory mechanisms</a:t>
            </a:r>
            <a:r>
              <a:rPr lang="en-GB"/>
              <a:t>, such as activity ceilings, marginal pricing, data audit, monitoring of the care process, and measurement of patient satisfaction and health </a:t>
            </a:r>
            <a:r>
              <a:rPr lang="en-GB" smtClean="0"/>
              <a:t>outcomes</a:t>
            </a:r>
            <a:endParaRPr lang="en-GB"/>
          </a:p>
          <a:p>
            <a:pPr lvl="0">
              <a:buClr>
                <a:srgbClr val="FF0000"/>
              </a:buClr>
              <a:buFont typeface="Wingdings" charset="2"/>
              <a:buChar char="§"/>
            </a:pPr>
            <a:r>
              <a:rPr lang="en-GB" smtClean="0"/>
              <a:t> The </a:t>
            </a:r>
            <a:r>
              <a:rPr lang="en-GB" u="sng"/>
              <a:t>political and economic environment </a:t>
            </a:r>
            <a:r>
              <a:rPr lang="en-GB"/>
              <a:t>is </a:t>
            </a:r>
            <a:r>
              <a:rPr lang="en-GB" smtClean="0"/>
              <a:t>important</a:t>
            </a:r>
          </a:p>
          <a:p>
            <a:pPr>
              <a:buClr>
                <a:srgbClr val="FF0000"/>
              </a:buClr>
              <a:buFont typeface="Wingdings" charset="2"/>
              <a:buChar char="§"/>
            </a:pPr>
            <a:endParaRPr lang="en-US"/>
          </a:p>
        </p:txBody>
      </p:sp>
      <p:sp>
        <p:nvSpPr>
          <p:cNvPr id="4" name="Rectangle 3"/>
          <p:cNvSpPr/>
          <p:nvPr/>
        </p:nvSpPr>
        <p:spPr>
          <a:xfrm>
            <a:off x="128845" y="6419586"/>
            <a:ext cx="8524703" cy="307777"/>
          </a:xfrm>
          <a:prstGeom prst="rect">
            <a:avLst/>
          </a:prstGeom>
        </p:spPr>
        <p:txBody>
          <a:bodyPr wrap="square">
            <a:spAutoFit/>
          </a:bodyPr>
          <a:lstStyle/>
          <a:p>
            <a:r>
              <a:rPr lang="en-US" sz="1400" i="1" smtClean="0">
                <a:solidFill>
                  <a:schemeClr val="bg1">
                    <a:lumMod val="85000"/>
                  </a:schemeClr>
                </a:solidFill>
              </a:rPr>
              <a:t>Source: http</a:t>
            </a:r>
            <a:r>
              <a:rPr lang="en-US" sz="1400" i="1">
                <a:solidFill>
                  <a:schemeClr val="bg1">
                    <a:lumMod val="85000"/>
                  </a:schemeClr>
                </a:solidFill>
              </a:rPr>
              <a:t>://www.wpro.who.int/asia_pacific_observatory/country_comparative_studies/who_apo_drg.pdf </a:t>
            </a:r>
          </a:p>
        </p:txBody>
      </p:sp>
    </p:spTree>
    <p:extLst>
      <p:ext uri="{BB962C8B-B14F-4D97-AF65-F5344CB8AC3E}">
        <p14:creationId xmlns:p14="http://schemas.microsoft.com/office/powerpoint/2010/main" val="846965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 y="0"/>
            <a:ext cx="7543800" cy="1450757"/>
          </a:xfrm>
        </p:spPr>
        <p:txBody>
          <a:bodyPr>
            <a:normAutofit/>
          </a:bodyPr>
          <a:lstStyle/>
          <a:p>
            <a:r>
              <a:rPr lang="en-GB" b="1" dirty="0" smtClean="0">
                <a:latin typeface="+mn-lt"/>
              </a:rPr>
              <a:t>Agenda: Tomorrow</a:t>
            </a:r>
            <a:endParaRPr lang="en-US" b="1" dirty="0">
              <a:latin typeface="+mn-lt"/>
            </a:endParaRPr>
          </a:p>
        </p:txBody>
      </p:sp>
      <p:sp>
        <p:nvSpPr>
          <p:cNvPr id="3" name="Content Placeholder 2"/>
          <p:cNvSpPr>
            <a:spLocks noGrp="1"/>
          </p:cNvSpPr>
          <p:nvPr>
            <p:ph idx="1"/>
          </p:nvPr>
        </p:nvSpPr>
        <p:spPr>
          <a:xfrm>
            <a:off x="632460" y="1344077"/>
            <a:ext cx="7978140" cy="4326466"/>
          </a:xfrm>
        </p:spPr>
        <p:txBody>
          <a:bodyPr>
            <a:normAutofit fontScale="92500"/>
          </a:bodyPr>
          <a:lstStyle/>
          <a:p>
            <a:pPr>
              <a:lnSpc>
                <a:spcPct val="100000"/>
              </a:lnSpc>
            </a:pPr>
            <a:endParaRPr lang="en-GB" sz="2400" dirty="0"/>
          </a:p>
          <a:p>
            <a:pPr>
              <a:lnSpc>
                <a:spcPct val="100000"/>
              </a:lnSpc>
            </a:pPr>
            <a:r>
              <a:rPr lang="en-GB" sz="2400" dirty="0"/>
              <a:t>9:00 – 9.30	Registration</a:t>
            </a:r>
          </a:p>
          <a:p>
            <a:pPr>
              <a:lnSpc>
                <a:spcPct val="100000"/>
              </a:lnSpc>
            </a:pPr>
            <a:r>
              <a:rPr lang="en-GB" sz="2400" dirty="0"/>
              <a:t>9:30 – 11:00	Primary classifications and DRG grouping logic (Part 1)</a:t>
            </a:r>
          </a:p>
          <a:p>
            <a:pPr>
              <a:lnSpc>
                <a:spcPct val="100000"/>
              </a:lnSpc>
            </a:pPr>
            <a:r>
              <a:rPr lang="en-GB" sz="2400" dirty="0"/>
              <a:t>11.00 – 11.30	Coffee break</a:t>
            </a:r>
          </a:p>
          <a:p>
            <a:pPr>
              <a:lnSpc>
                <a:spcPct val="100000"/>
              </a:lnSpc>
            </a:pPr>
            <a:r>
              <a:rPr lang="en-GB" sz="2400" dirty="0"/>
              <a:t>11:30 – 13:00	Primary classifications and DRG grouping logic (Part 2)</a:t>
            </a:r>
          </a:p>
          <a:p>
            <a:pPr>
              <a:lnSpc>
                <a:spcPct val="100000"/>
              </a:lnSpc>
            </a:pPr>
            <a:r>
              <a:rPr lang="en-GB" sz="2400" dirty="0"/>
              <a:t>13:00 – 14:00	Lunch break</a:t>
            </a:r>
          </a:p>
          <a:p>
            <a:pPr>
              <a:lnSpc>
                <a:spcPct val="100000"/>
              </a:lnSpc>
            </a:pPr>
            <a:r>
              <a:rPr lang="en-GB" sz="2400" dirty="0"/>
              <a:t>14:00 – 15:30	</a:t>
            </a:r>
            <a:r>
              <a:rPr lang="en-GB" sz="2400" dirty="0" err="1"/>
              <a:t>NordDRG</a:t>
            </a:r>
            <a:r>
              <a:rPr lang="en-GB" sz="2400" dirty="0"/>
              <a:t> grouping logic, “reading” the definition tables</a:t>
            </a:r>
          </a:p>
          <a:p>
            <a:r>
              <a:rPr lang="en-GB" dirty="0"/>
              <a:t> </a:t>
            </a:r>
          </a:p>
          <a:p>
            <a:endParaRPr lang="en-US" dirty="0"/>
          </a:p>
        </p:txBody>
      </p:sp>
    </p:spTree>
    <p:extLst>
      <p:ext uri="{BB962C8B-B14F-4D97-AF65-F5344CB8AC3E}">
        <p14:creationId xmlns:p14="http://schemas.microsoft.com/office/powerpoint/2010/main" val="1581635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32" y="4577636"/>
            <a:ext cx="7543800" cy="1450757"/>
          </a:xfrm>
        </p:spPr>
        <p:txBody>
          <a:bodyPr>
            <a:normAutofit fontScale="90000"/>
          </a:bodyPr>
          <a:lstStyle/>
          <a:p>
            <a:r>
              <a:rPr lang="en-GB" b="1" dirty="0">
                <a:latin typeface="+mn-lt"/>
              </a:rPr>
              <a:t>Basics of </a:t>
            </a:r>
            <a:r>
              <a:rPr lang="en-GB" b="1" dirty="0" err="1">
                <a:latin typeface="+mn-lt"/>
              </a:rPr>
              <a:t>casemix</a:t>
            </a:r>
            <a:r>
              <a:rPr lang="en-GB" b="1">
                <a:latin typeface="+mn-lt"/>
              </a:rPr>
              <a:t> systems </a:t>
            </a:r>
            <a:r>
              <a:rPr lang="en-GB" b="1" smtClean="0">
                <a:latin typeface="+mn-lt"/>
              </a:rPr>
              <a:t>worldwide</a:t>
            </a:r>
            <a:br>
              <a:rPr lang="en-GB" b="1" smtClean="0">
                <a:latin typeface="+mn-lt"/>
              </a:rPr>
            </a:br>
            <a:r>
              <a:rPr lang="en-GB" b="1">
                <a:latin typeface="+mn-lt"/>
              </a:rPr>
              <a:t/>
            </a:r>
            <a:br>
              <a:rPr lang="en-GB" b="1">
                <a:latin typeface="+mn-lt"/>
              </a:rPr>
            </a:br>
            <a:r>
              <a:rPr lang="en-GB" b="1" smtClean="0">
                <a:latin typeface="+mn-lt"/>
              </a:rPr>
              <a:t/>
            </a:r>
            <a:br>
              <a:rPr lang="en-GB" b="1" smtClean="0">
                <a:latin typeface="+mn-lt"/>
              </a:rPr>
            </a:br>
            <a:r>
              <a:rPr lang="en-GB" sz="3600" smtClean="0">
                <a:latin typeface="+mn-lt"/>
              </a:rPr>
              <a:t>Triin Habicht</a:t>
            </a:r>
            <a:br>
              <a:rPr lang="en-GB" sz="3600" smtClean="0">
                <a:latin typeface="+mn-lt"/>
              </a:rPr>
            </a:br>
            <a:r>
              <a:rPr lang="en-GB" sz="3600" smtClean="0">
                <a:latin typeface="+mn-lt"/>
              </a:rPr>
              <a:t>15.05.2018</a:t>
            </a:r>
            <a:r>
              <a:rPr lang="en-GB" b="1" smtClean="0">
                <a:latin typeface="+mn-lt"/>
              </a:rPr>
              <a:t/>
            </a:r>
            <a:br>
              <a:rPr lang="en-GB" b="1" smtClean="0">
                <a:latin typeface="+mn-lt"/>
              </a:rPr>
            </a:br>
            <a:endParaRPr lang="en-US" b="1">
              <a:latin typeface="+mn-lt"/>
            </a:endParaRPr>
          </a:p>
        </p:txBody>
      </p:sp>
    </p:spTree>
    <p:extLst>
      <p:ext uri="{BB962C8B-B14F-4D97-AF65-F5344CB8AC3E}">
        <p14:creationId xmlns:p14="http://schemas.microsoft.com/office/powerpoint/2010/main" val="12917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394977"/>
            <a:ext cx="7543800" cy="1450757"/>
          </a:xfrm>
        </p:spPr>
        <p:txBody>
          <a:bodyPr>
            <a:normAutofit/>
          </a:bodyPr>
          <a:lstStyle/>
          <a:p>
            <a:r>
              <a:rPr lang="en-US" b="1" dirty="0">
                <a:latin typeface="+mn-lt"/>
              </a:rPr>
              <a:t>Let’s get terminology right</a:t>
            </a:r>
            <a:br>
              <a:rPr lang="en-US" b="1" dirty="0">
                <a:latin typeface="+mn-lt"/>
              </a:rPr>
            </a:br>
            <a:endParaRPr lang="en-US" b="1" dirty="0">
              <a:latin typeface="+mn-lt"/>
            </a:endParaRPr>
          </a:p>
        </p:txBody>
      </p:sp>
      <p:sp>
        <p:nvSpPr>
          <p:cNvPr id="3" name="Content Placeholder 2"/>
          <p:cNvSpPr>
            <a:spLocks noGrp="1"/>
          </p:cNvSpPr>
          <p:nvPr>
            <p:ph idx="1"/>
          </p:nvPr>
        </p:nvSpPr>
        <p:spPr>
          <a:xfrm>
            <a:off x="822959" y="1559984"/>
            <a:ext cx="7849555" cy="4412192"/>
          </a:xfrm>
        </p:spPr>
        <p:txBody>
          <a:bodyPr>
            <a:noAutofit/>
          </a:bodyPr>
          <a:lstStyle/>
          <a:p>
            <a:r>
              <a:rPr lang="en-US" sz="2400" b="1" dirty="0" smtClean="0">
                <a:solidFill>
                  <a:srgbClr val="FF0000"/>
                </a:solidFill>
              </a:rPr>
              <a:t>CASEMIX: </a:t>
            </a:r>
            <a:r>
              <a:rPr lang="en-US" sz="2400" dirty="0"/>
              <a:t>The relative complexity and intensity of services required to treat patients in a hospital due to diagnosis, disease severity, and personal characteristics such as age </a:t>
            </a:r>
          </a:p>
          <a:p>
            <a:r>
              <a:rPr lang="en-US" sz="2400" b="1" dirty="0" smtClean="0">
                <a:solidFill>
                  <a:srgbClr val="FF0000"/>
                </a:solidFill>
              </a:rPr>
              <a:t>CASE GROUP: </a:t>
            </a:r>
            <a:r>
              <a:rPr lang="en-US" sz="2400" dirty="0"/>
              <a:t>A group of hospital cases defined for a case-based hospital payment system to include cases with similar clinical characteristics and resources required to diagnose and treat the cases, or to complete a phase of case management </a:t>
            </a:r>
          </a:p>
          <a:p>
            <a:r>
              <a:rPr lang="en-US" sz="2400" b="1" dirty="0" smtClean="0">
                <a:solidFill>
                  <a:srgbClr val="FF0000"/>
                </a:solidFill>
              </a:rPr>
              <a:t>DIAGNOSIS RELATED GROUP: </a:t>
            </a:r>
            <a:r>
              <a:rPr lang="en-US" sz="2400" dirty="0"/>
              <a:t>A classification of hospital case types into groups that are clinically similar and are expected to have similar hospital resource use. The groupings are based on diagnoses, and may also be based on procedures, age, sex, and the presence of complications or comorbidities </a:t>
            </a:r>
          </a:p>
          <a:p>
            <a:endParaRPr lang="en-US" sz="2400" dirty="0" smtClean="0"/>
          </a:p>
        </p:txBody>
      </p:sp>
      <p:sp>
        <p:nvSpPr>
          <p:cNvPr id="4" name="Rectangle 3"/>
          <p:cNvSpPr/>
          <p:nvPr/>
        </p:nvSpPr>
        <p:spPr>
          <a:xfrm>
            <a:off x="157163" y="6334780"/>
            <a:ext cx="8858250" cy="523220"/>
          </a:xfrm>
          <a:prstGeom prst="rect">
            <a:avLst/>
          </a:prstGeom>
        </p:spPr>
        <p:txBody>
          <a:bodyPr wrap="square">
            <a:spAutoFit/>
          </a:bodyPr>
          <a:lstStyle/>
          <a:p>
            <a:r>
              <a:rPr lang="en-US" sz="1400" i="1" dirty="0">
                <a:solidFill>
                  <a:schemeClr val="bg1">
                    <a:lumMod val="85000"/>
                  </a:schemeClr>
                </a:solidFill>
                <a:latin typeface="Arial Unicode MS" charset="0"/>
                <a:ea typeface="Arial Unicode MS" charset="0"/>
                <a:cs typeface="Arial Unicode MS" charset="0"/>
              </a:rPr>
              <a:t>Source: </a:t>
            </a:r>
            <a:r>
              <a:rPr lang="en-US" sz="1400" i="1" dirty="0">
                <a:solidFill>
                  <a:schemeClr val="bg1">
                    <a:lumMod val="85000"/>
                  </a:schemeClr>
                </a:solidFill>
                <a:latin typeface="Arial Unicode MS" charset="0"/>
                <a:ea typeface="Arial Unicode MS" charset="0"/>
                <a:cs typeface="Arial Unicode MS" charset="0"/>
                <a:hlinkClick r:id="rId2"/>
              </a:rPr>
              <a:t>http://siteresources.worldbank.org/HEALTHNUTRITIONANDPOPULATION/Resources/Peer-Reviewed-Publications/ProviderPaymentHowTo.pdf</a:t>
            </a:r>
            <a:r>
              <a:rPr lang="en-US" sz="1400" i="1" dirty="0">
                <a:solidFill>
                  <a:schemeClr val="bg1">
                    <a:lumMod val="85000"/>
                  </a:schemeClr>
                </a:solidFill>
                <a:latin typeface="Arial Unicode MS" charset="0"/>
                <a:ea typeface="Arial Unicode MS" charset="0"/>
                <a:cs typeface="Arial Unicode MS" charset="0"/>
              </a:rPr>
              <a:t> </a:t>
            </a:r>
          </a:p>
        </p:txBody>
      </p:sp>
    </p:spTree>
    <p:extLst>
      <p:ext uri="{BB962C8B-B14F-4D97-AF65-F5344CB8AC3E}">
        <p14:creationId xmlns:p14="http://schemas.microsoft.com/office/powerpoint/2010/main" val="2080137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96" y="274636"/>
            <a:ext cx="9005104" cy="1218497"/>
          </a:xfrm>
        </p:spPr>
        <p:txBody>
          <a:bodyPr>
            <a:normAutofit fontScale="90000"/>
          </a:bodyPr>
          <a:lstStyle/>
          <a:p>
            <a:r>
              <a:rPr lang="en-US" b="1">
                <a:latin typeface="+mn-lt"/>
              </a:rPr>
              <a:t>Rationale of </a:t>
            </a:r>
            <a:r>
              <a:rPr lang="en-US" b="1" smtClean="0">
                <a:latin typeface="+mn-lt"/>
              </a:rPr>
              <a:t>using different </a:t>
            </a:r>
            <a:r>
              <a:rPr lang="en-US" b="1">
                <a:latin typeface="+mn-lt"/>
              </a:rPr>
              <a:t>payment mechanisms</a:t>
            </a:r>
          </a:p>
        </p:txBody>
      </p:sp>
      <p:sp>
        <p:nvSpPr>
          <p:cNvPr id="3" name="Content Placeholder 2"/>
          <p:cNvSpPr>
            <a:spLocks noGrp="1"/>
          </p:cNvSpPr>
          <p:nvPr>
            <p:ph idx="1"/>
          </p:nvPr>
        </p:nvSpPr>
        <p:spPr>
          <a:xfrm>
            <a:off x="249382" y="1585912"/>
            <a:ext cx="8631382" cy="5272088"/>
          </a:xfrm>
        </p:spPr>
        <p:txBody>
          <a:bodyPr>
            <a:normAutofit/>
          </a:bodyPr>
          <a:lstStyle/>
          <a:p>
            <a:pPr>
              <a:buClr>
                <a:srgbClr val="FF0000"/>
              </a:buClr>
              <a:buFont typeface="Wingdings" charset="2"/>
              <a:buChar char="§"/>
            </a:pPr>
            <a:r>
              <a:rPr lang="en-GB" sz="3400" smtClean="0"/>
              <a:t> The </a:t>
            </a:r>
            <a:r>
              <a:rPr lang="en-GB" sz="3400" u="sng"/>
              <a:t>relationship between purchaser and provider </a:t>
            </a:r>
            <a:r>
              <a:rPr lang="en-GB" sz="3400"/>
              <a:t>is compound</a:t>
            </a:r>
          </a:p>
          <a:p>
            <a:pPr lvl="2">
              <a:buClr>
                <a:srgbClr val="FF0000"/>
              </a:buClr>
              <a:buFont typeface="Wingdings" charset="2"/>
              <a:buChar char="§"/>
            </a:pPr>
            <a:r>
              <a:rPr lang="en-GB" sz="1800"/>
              <a:t>information asymmetry</a:t>
            </a:r>
          </a:p>
          <a:p>
            <a:pPr lvl="2">
              <a:buClr>
                <a:srgbClr val="FF0000"/>
              </a:buClr>
              <a:buFont typeface="Wingdings" charset="2"/>
              <a:buChar char="§"/>
            </a:pPr>
            <a:r>
              <a:rPr lang="en-GB" sz="1800"/>
              <a:t>conflicting interests</a:t>
            </a:r>
          </a:p>
          <a:p>
            <a:pPr lvl="2">
              <a:buClr>
                <a:srgbClr val="FF0000"/>
              </a:buClr>
              <a:buFont typeface="Wingdings" charset="2"/>
              <a:buChar char="§"/>
            </a:pPr>
            <a:r>
              <a:rPr lang="en-GB" sz="1800"/>
              <a:t>outcome uncertainty </a:t>
            </a:r>
          </a:p>
          <a:p>
            <a:pPr>
              <a:buClr>
                <a:srgbClr val="FF0000"/>
              </a:buClr>
              <a:buFont typeface="Wingdings" charset="2"/>
              <a:buChar char="§"/>
            </a:pPr>
            <a:r>
              <a:rPr lang="en-GB" sz="3400" b="1" smtClean="0"/>
              <a:t> </a:t>
            </a:r>
            <a:r>
              <a:rPr lang="en-GB" sz="3400" u="sng" smtClean="0"/>
              <a:t>Incentives </a:t>
            </a:r>
            <a:r>
              <a:rPr lang="en-GB" sz="3400" u="sng"/>
              <a:t>aim to alter providers behaviour </a:t>
            </a:r>
            <a:r>
              <a:rPr lang="en-GB" sz="3400"/>
              <a:t>in towards desired objectives to promote improvements in quality, access, efficiency and to ensure cost containment</a:t>
            </a:r>
          </a:p>
          <a:p>
            <a:pPr lvl="2">
              <a:buClr>
                <a:srgbClr val="FF0000"/>
              </a:buClr>
              <a:buFont typeface="Wingdings" charset="2"/>
              <a:buChar char="§"/>
            </a:pPr>
            <a:r>
              <a:rPr lang="en-GB" sz="2000" smtClean="0"/>
              <a:t> Incentives </a:t>
            </a:r>
            <a:r>
              <a:rPr lang="en-GB" sz="2000"/>
              <a:t>could be </a:t>
            </a:r>
            <a:r>
              <a:rPr lang="en-GB" sz="2000" u="sng"/>
              <a:t>financial and nonfinancial</a:t>
            </a:r>
          </a:p>
          <a:p>
            <a:pPr lvl="2">
              <a:buClr>
                <a:srgbClr val="FF0000"/>
              </a:buClr>
              <a:buFont typeface="Wingdings" charset="2"/>
              <a:buChar char="§"/>
            </a:pPr>
            <a:r>
              <a:rPr lang="en-GB" sz="2000" smtClean="0"/>
              <a:t> Impact </a:t>
            </a:r>
            <a:r>
              <a:rPr lang="en-GB" sz="2000"/>
              <a:t>of the incentives depends on their </a:t>
            </a:r>
            <a:r>
              <a:rPr lang="en-GB" sz="2000" u="sng"/>
              <a:t>size, design and delivery</a:t>
            </a:r>
          </a:p>
        </p:txBody>
      </p:sp>
    </p:spTree>
    <p:extLst>
      <p:ext uri="{BB962C8B-B14F-4D97-AF65-F5344CB8AC3E}">
        <p14:creationId xmlns:p14="http://schemas.microsoft.com/office/powerpoint/2010/main" val="1233357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162366"/>
            <a:ext cx="7872845" cy="1450757"/>
          </a:xfrm>
        </p:spPr>
        <p:txBody>
          <a:bodyPr>
            <a:normAutofit/>
          </a:bodyPr>
          <a:lstStyle/>
          <a:p>
            <a:r>
              <a:rPr lang="en-US" b="1" dirty="0" smtClean="0">
                <a:latin typeface="+mn-lt"/>
              </a:rPr>
              <a:t>Do financial </a:t>
            </a:r>
            <a:r>
              <a:rPr lang="en-US" b="1" dirty="0">
                <a:latin typeface="+mn-lt"/>
              </a:rPr>
              <a:t>incentives </a:t>
            </a:r>
            <a:r>
              <a:rPr lang="en-US" b="1" dirty="0" smtClean="0">
                <a:latin typeface="+mn-lt"/>
              </a:rPr>
              <a:t>always deliver </a:t>
            </a:r>
            <a:r>
              <a:rPr lang="en-US" b="1" dirty="0">
                <a:latin typeface="+mn-lt"/>
              </a:rPr>
              <a:t>what is desired?</a:t>
            </a:r>
          </a:p>
        </p:txBody>
      </p:sp>
      <p:sp>
        <p:nvSpPr>
          <p:cNvPr id="3" name="Content Placeholder 2"/>
          <p:cNvSpPr>
            <a:spLocks noGrp="1"/>
          </p:cNvSpPr>
          <p:nvPr>
            <p:ph idx="1"/>
          </p:nvPr>
        </p:nvSpPr>
        <p:spPr>
          <a:xfrm>
            <a:off x="471055" y="2100806"/>
            <a:ext cx="8397434" cy="4757194"/>
          </a:xfrm>
        </p:spPr>
        <p:txBody>
          <a:bodyPr>
            <a:normAutofit/>
          </a:bodyPr>
          <a:lstStyle/>
          <a:p>
            <a:pPr>
              <a:lnSpc>
                <a:spcPct val="80000"/>
              </a:lnSpc>
              <a:buClr>
                <a:srgbClr val="FF0000"/>
              </a:buClr>
              <a:buFont typeface="Wingdings" charset="2"/>
              <a:buChar char="§"/>
            </a:pPr>
            <a:r>
              <a:rPr lang="en-US" sz="2800" smtClean="0"/>
              <a:t> Difficult </a:t>
            </a:r>
            <a:r>
              <a:rPr lang="en-US" sz="2800"/>
              <a:t>to design financial incentives that motivate better performance for </a:t>
            </a:r>
            <a:r>
              <a:rPr lang="en-US" sz="2800" u="sng"/>
              <a:t>complex tasks</a:t>
            </a:r>
          </a:p>
          <a:p>
            <a:pPr>
              <a:lnSpc>
                <a:spcPct val="80000"/>
              </a:lnSpc>
              <a:buClr>
                <a:srgbClr val="FF0000"/>
              </a:buClr>
              <a:buFont typeface="Wingdings" charset="2"/>
              <a:buChar char="§"/>
            </a:pPr>
            <a:r>
              <a:rPr lang="en-US" sz="2800" smtClean="0"/>
              <a:t> Usually </a:t>
            </a:r>
            <a:r>
              <a:rPr lang="en-US" sz="2800" u="sng"/>
              <a:t>easier to incentivize </a:t>
            </a:r>
            <a:r>
              <a:rPr lang="en-US" sz="2800"/>
              <a:t>to increase the </a:t>
            </a:r>
            <a:r>
              <a:rPr lang="en-US" sz="2800" u="sng"/>
              <a:t>“output” </a:t>
            </a:r>
            <a:r>
              <a:rPr lang="en-US" sz="2800"/>
              <a:t>e.g. diagnostic tests </a:t>
            </a:r>
          </a:p>
          <a:p>
            <a:pPr>
              <a:lnSpc>
                <a:spcPct val="80000"/>
              </a:lnSpc>
              <a:buClr>
                <a:srgbClr val="FF0000"/>
              </a:buClr>
              <a:buFont typeface="Wingdings" charset="2"/>
              <a:buChar char="§"/>
            </a:pPr>
            <a:r>
              <a:rPr lang="en-US" sz="2800" b="1" smtClean="0"/>
              <a:t> </a:t>
            </a:r>
            <a:r>
              <a:rPr lang="en-US" sz="2800" u="sng" smtClean="0"/>
              <a:t>Shift </a:t>
            </a:r>
            <a:r>
              <a:rPr lang="en-US" sz="2800" u="sng"/>
              <a:t>towards incentivized activities </a:t>
            </a:r>
            <a:r>
              <a:rPr lang="en-US" sz="2800"/>
              <a:t>and away from others that could have  important benefit for health </a:t>
            </a:r>
          </a:p>
          <a:p>
            <a:pPr>
              <a:lnSpc>
                <a:spcPct val="80000"/>
              </a:lnSpc>
              <a:buClr>
                <a:srgbClr val="FF0000"/>
              </a:buClr>
              <a:buFont typeface="Wingdings" charset="2"/>
              <a:buChar char="§"/>
            </a:pPr>
            <a:r>
              <a:rPr lang="en-US" sz="2800" smtClean="0"/>
              <a:t> Financial </a:t>
            </a:r>
            <a:r>
              <a:rPr lang="en-US" sz="2800"/>
              <a:t>incentives might overplay </a:t>
            </a:r>
            <a:r>
              <a:rPr lang="en-US" sz="2800" u="sng"/>
              <a:t>clinicians intrinsic motivation</a:t>
            </a:r>
          </a:p>
        </p:txBody>
      </p:sp>
    </p:spTree>
    <p:extLst>
      <p:ext uri="{BB962C8B-B14F-4D97-AF65-F5344CB8AC3E}">
        <p14:creationId xmlns:p14="http://schemas.microsoft.com/office/powerpoint/2010/main" val="429738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72" y="584982"/>
            <a:ext cx="8935656" cy="1143000"/>
          </a:xfrm>
        </p:spPr>
        <p:txBody>
          <a:bodyPr>
            <a:normAutofit fontScale="90000"/>
          </a:bodyPr>
          <a:lstStyle/>
          <a:p>
            <a:r>
              <a:rPr lang="en-US" b="1">
                <a:solidFill>
                  <a:schemeClr val="accent1">
                    <a:lumMod val="75000"/>
                  </a:schemeClr>
                </a:solidFill>
              </a:rPr>
              <a:t/>
            </a:r>
            <a:br>
              <a:rPr lang="en-US" b="1">
                <a:solidFill>
                  <a:schemeClr val="accent1">
                    <a:lumMod val="75000"/>
                  </a:schemeClr>
                </a:solidFill>
              </a:rPr>
            </a:br>
            <a:endParaRPr lang="en-US" b="1">
              <a:solidFill>
                <a:schemeClr val="accent1">
                  <a:lumMod val="75000"/>
                </a:schemeClr>
              </a:solidFill>
            </a:endParaRPr>
          </a:p>
        </p:txBody>
      </p:sp>
      <p:sp>
        <p:nvSpPr>
          <p:cNvPr id="3" name="Content Placeholder 2"/>
          <p:cNvSpPr>
            <a:spLocks noGrp="1"/>
          </p:cNvSpPr>
          <p:nvPr>
            <p:ph idx="1"/>
          </p:nvPr>
        </p:nvSpPr>
        <p:spPr>
          <a:xfrm>
            <a:off x="457200" y="699282"/>
            <a:ext cx="8229600" cy="3845023"/>
          </a:xfrm>
        </p:spPr>
        <p:txBody>
          <a:bodyPr>
            <a:normAutofit/>
          </a:bodyPr>
          <a:lstStyle/>
          <a:p>
            <a:pPr marL="0" indent="0">
              <a:buNone/>
            </a:pPr>
            <a:r>
              <a:rPr lang="en-US" sz="2800"/>
              <a:t>Design of the payment incentives has to fit with the </a:t>
            </a:r>
            <a:r>
              <a:rPr lang="en-US" sz="2800" u="sng"/>
              <a:t>expectations to the service delivery system</a:t>
            </a:r>
            <a:r>
              <a:rPr lang="en-US" sz="2800"/>
              <a:t>:</a:t>
            </a:r>
          </a:p>
          <a:p>
            <a:pPr>
              <a:buClr>
                <a:srgbClr val="FF0000"/>
              </a:buClr>
              <a:buFont typeface="Wingdings" charset="2"/>
              <a:buChar char="§"/>
            </a:pPr>
            <a:r>
              <a:rPr lang="en-US" sz="2800" smtClean="0"/>
              <a:t> What </a:t>
            </a:r>
            <a:r>
              <a:rPr lang="en-US" sz="2800"/>
              <a:t>is the most </a:t>
            </a:r>
            <a:r>
              <a:rPr lang="en-US" sz="2800" u="sng"/>
              <a:t>appropriate care setting </a:t>
            </a:r>
            <a:r>
              <a:rPr lang="en-US" sz="2800"/>
              <a:t>for the delivery of particular services?</a:t>
            </a:r>
          </a:p>
          <a:p>
            <a:pPr>
              <a:buClr>
                <a:srgbClr val="FF0000"/>
              </a:buClr>
              <a:buFont typeface="Wingdings" charset="2"/>
              <a:buChar char="§"/>
            </a:pPr>
            <a:r>
              <a:rPr lang="en-US" sz="2800" smtClean="0"/>
              <a:t> How </a:t>
            </a:r>
            <a:r>
              <a:rPr lang="en-US" sz="2800"/>
              <a:t>to ensure that care is </a:t>
            </a:r>
            <a:r>
              <a:rPr lang="en-US" sz="2800" u="sng"/>
              <a:t>coordinated and continuous </a:t>
            </a:r>
            <a:r>
              <a:rPr lang="en-US" sz="2800"/>
              <a:t>across care settings? </a:t>
            </a:r>
          </a:p>
          <a:p>
            <a:pPr>
              <a:buFont typeface="Wingdings" charset="2"/>
              <a:buChar char="§"/>
            </a:pPr>
            <a:endParaRPr lang="en-US"/>
          </a:p>
        </p:txBody>
      </p:sp>
      <p:grpSp>
        <p:nvGrpSpPr>
          <p:cNvPr id="11" name="Group 10"/>
          <p:cNvGrpSpPr/>
          <p:nvPr/>
        </p:nvGrpSpPr>
        <p:grpSpPr>
          <a:xfrm>
            <a:off x="457200" y="5075945"/>
            <a:ext cx="8351134" cy="889000"/>
            <a:chOff x="457200" y="5075945"/>
            <a:chExt cx="8351134" cy="889000"/>
          </a:xfrm>
        </p:grpSpPr>
        <p:graphicFrame>
          <p:nvGraphicFramePr>
            <p:cNvPr id="4" name="Diagram 3"/>
            <p:cNvGraphicFramePr/>
            <p:nvPr>
              <p:extLst>
                <p:ext uri="{D42A27DB-BD31-4B8C-83A1-F6EECF244321}">
                  <p14:modId xmlns:p14="http://schemas.microsoft.com/office/powerpoint/2010/main" val="1754595843"/>
                </p:ext>
              </p:extLst>
            </p:nvPr>
          </p:nvGraphicFramePr>
          <p:xfrm>
            <a:off x="457200" y="5075945"/>
            <a:ext cx="8351134" cy="88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Right Arrow 4"/>
            <p:cNvSpPr/>
            <p:nvPr/>
          </p:nvSpPr>
          <p:spPr>
            <a:xfrm>
              <a:off x="1412110" y="5390385"/>
              <a:ext cx="555585" cy="322587"/>
            </a:xfrm>
            <a:prstGeom prst="leftRightArrow">
              <a:avLst/>
            </a:prstGeom>
            <a:solidFill>
              <a:srgbClr val="FFFC9E"/>
            </a:solidFill>
            <a:ln>
              <a:solidFill>
                <a:srgbClr val="00B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a:off x="2918749" y="5397633"/>
              <a:ext cx="555585" cy="322587"/>
            </a:xfrm>
            <a:prstGeom prst="leftRightArrow">
              <a:avLst/>
            </a:prstGeom>
            <a:solidFill>
              <a:srgbClr val="FFFC9E"/>
            </a:solidFill>
            <a:ln>
              <a:solidFill>
                <a:srgbClr val="00B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4370405" y="5397633"/>
              <a:ext cx="555585" cy="322587"/>
            </a:xfrm>
            <a:prstGeom prst="leftRightArrow">
              <a:avLst/>
            </a:prstGeom>
            <a:solidFill>
              <a:srgbClr val="FFFC9E"/>
            </a:solidFill>
            <a:ln>
              <a:solidFill>
                <a:srgbClr val="00B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a:off x="5795056" y="5396296"/>
              <a:ext cx="555585" cy="322587"/>
            </a:xfrm>
            <a:prstGeom prst="leftRightArrow">
              <a:avLst/>
            </a:prstGeom>
            <a:solidFill>
              <a:srgbClr val="FFFC9E"/>
            </a:solidFill>
            <a:ln>
              <a:solidFill>
                <a:srgbClr val="00B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a:off x="7301695" y="5390384"/>
              <a:ext cx="555585" cy="322587"/>
            </a:xfrm>
            <a:prstGeom prst="leftRightArrow">
              <a:avLst/>
            </a:prstGeom>
            <a:solidFill>
              <a:srgbClr val="FFFC9E"/>
            </a:solidFill>
            <a:ln>
              <a:solidFill>
                <a:srgbClr val="00B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5463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23416</TotalTime>
  <Words>2368</Words>
  <Application>Microsoft Office PowerPoint</Application>
  <PresentationFormat>On-screen Show (4:3)</PresentationFormat>
  <Paragraphs>377</Paragraphs>
  <Slides>38</Slides>
  <Notes>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Retrospect</vt:lpstr>
      <vt:lpstr>Diagnosis Related Groups: training of trainers   WHO UHC Partnership in Georgia 15-16 May, 2018 </vt:lpstr>
      <vt:lpstr>Objective</vt:lpstr>
      <vt:lpstr>Agenda: Today</vt:lpstr>
      <vt:lpstr>Agenda: Tomorrow</vt:lpstr>
      <vt:lpstr>Basics of casemix systems worldwide   Triin Habicht 15.05.2018 </vt:lpstr>
      <vt:lpstr>Let’s get terminology right </vt:lpstr>
      <vt:lpstr>Rationale of using different payment mechanisms</vt:lpstr>
      <vt:lpstr>Do financial incentives always deliver what is desired?</vt:lpstr>
      <vt:lpstr> </vt:lpstr>
      <vt:lpstr>Revenue and Expenditure:   2 sides of the UHC Coin</vt:lpstr>
      <vt:lpstr>PowerPoint Presentation</vt:lpstr>
      <vt:lpstr>Case based payment: How it works  </vt:lpstr>
      <vt:lpstr>Case based payment: Provider incentives</vt:lpstr>
      <vt:lpstr>Case based payment: When to use </vt:lpstr>
      <vt:lpstr>PowerPoint Presentation</vt:lpstr>
      <vt:lpstr>Usual expectations to DRG system</vt:lpstr>
      <vt:lpstr>PowerPoint Presentation</vt:lpstr>
      <vt:lpstr>Key principles to shape a classification system (Fetter 1991)</vt:lpstr>
      <vt:lpstr>Patient grouping</vt:lpstr>
      <vt:lpstr>PowerPoint Presentation</vt:lpstr>
      <vt:lpstr>Choosing patient classification system</vt:lpstr>
      <vt:lpstr>Data requirements to define case groups and prices</vt:lpstr>
      <vt:lpstr>PowerPoint Presentation</vt:lpstr>
      <vt:lpstr>Data requirements to define case groups and tariffs</vt:lpstr>
      <vt:lpstr>DRG’s for actual reimbursement</vt:lpstr>
      <vt:lpstr>Estonian case</vt:lpstr>
      <vt:lpstr>Situation before introducing DRGs (2000/2001)</vt:lpstr>
      <vt:lpstr>Selection of the DRG model </vt:lpstr>
      <vt:lpstr>Stakeholder involvement </vt:lpstr>
      <vt:lpstr>DRG cost-weights development </vt:lpstr>
      <vt:lpstr>Gradual implementation</vt:lpstr>
      <vt:lpstr>Before introducing DRGs (2000/2001) FFS and per diem rates were the main payment methods  for in-patient care</vt:lpstr>
      <vt:lpstr>Experiences with DRG’s in Pacific Asia</vt:lpstr>
      <vt:lpstr>Features of DRG systems: evidence from 29 low and middle income countries</vt:lpstr>
      <vt:lpstr>Impact of DRG: summarizing global evidence</vt:lpstr>
      <vt:lpstr>Implementation: Options to phase in DRG system</vt:lpstr>
      <vt:lpstr>Phase in of DRGs in Germany</vt:lpstr>
      <vt:lpstr>Key contextual factors of DRG implementation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triin habicht</dc:creator>
  <cp:lastModifiedBy>Mariana Mkurnali</cp:lastModifiedBy>
  <cp:revision>202</cp:revision>
  <dcterms:created xsi:type="dcterms:W3CDTF">2017-05-15T10:41:17Z</dcterms:created>
  <dcterms:modified xsi:type="dcterms:W3CDTF">2018-05-22T10:40:29Z</dcterms:modified>
</cp:coreProperties>
</file>