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7"/>
    <a:srgbClr val="415058"/>
    <a:srgbClr val="313F46"/>
    <a:srgbClr val="5B9BD5"/>
    <a:srgbClr val="004A87"/>
    <a:srgbClr val="005593"/>
    <a:srgbClr val="005995"/>
    <a:srgbClr val="72C4E5"/>
    <a:srgbClr val="5E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198" y="-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879B-9F68-4390-9EB8-1AA572454C3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61F1D-C320-4B8F-812E-C1275A493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8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23A566-BF3B-4E1E-9ED5-A88ADAE93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6563" r="60078" b="69573"/>
          <a:stretch/>
        </p:blipFill>
        <p:spPr>
          <a:xfrm>
            <a:off x="0" y="0"/>
            <a:ext cx="11742821" cy="61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sbelkania@moh.gov.ge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://dx.doi.org/10.15585/mmwr.mm6629a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94CEFA-FAC9-4238-B132-65A89D948C45}"/>
              </a:ext>
            </a:extLst>
          </p:cNvPr>
          <p:cNvSpPr/>
          <p:nvPr/>
        </p:nvSpPr>
        <p:spPr>
          <a:xfrm>
            <a:off x="11430886" y="-1"/>
            <a:ext cx="38920938" cy="6598496"/>
          </a:xfrm>
          <a:prstGeom prst="rect">
            <a:avLst/>
          </a:prstGeom>
          <a:solidFill>
            <a:srgbClr val="005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225931" y="-334491"/>
            <a:ext cx="29218684" cy="32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 HEPATITIS C VIRUS ELIMINATION THROUGH PROVISION OF CARE AND TREATMENT SERVICES, GEORGIA, 2015-2017</a:t>
            </a:r>
            <a:endParaRPr lang="en-US" sz="7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7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1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6067" y="7048819"/>
            <a:ext cx="9959688" cy="5663269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of Georgia has high burden of hepatitis C virus (HCV) infection. The nationwide seroprevalence survey conducted in 2015, indicated 5.4% of adults (approximately 150,000 persons) with active HCV infection (RNA positive).</a:t>
            </a:r>
            <a:endParaRPr lang="en-AU" sz="3400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32763" y="7048820"/>
            <a:ext cx="12611120" cy="10473112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30 months of the HCV Elimination Program, Georgia has scaled up the screening and treatment services achieving impressive cure rates.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activities represent a key step towards reaching the established national HCV elimination goals.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Georgia HCV Elimination Program has made substantial progress since its launch in April 2015; the country has demonstrated the ability to scale up HCV care and treatment services rapidly.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HCV testing and linkage to care and treatment services are critical to reaching the 2020 HCV elimination goal.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from the Georgia elimination program can inform programs in other countries striving to eliminate HCV as a public health threat.</a:t>
            </a:r>
          </a:p>
          <a:p>
            <a:endParaRPr lang="en-US" sz="3400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defTabSz="952097"/>
            <a:endParaRPr lang="en-US" sz="3400" b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/>
            <a:endParaRPr lang="en-US" sz="3993" b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83859" y="7048820"/>
            <a:ext cx="26187866" cy="24737922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1600" dirty="0">
              <a:solidFill>
                <a:srgbClr val="4150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6065" y="21223705"/>
            <a:ext cx="9959690" cy="10563038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</a:ln>
          <a:effectLst/>
          <a:ex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457200" indent="-457200" defTabSz="952097" eaLnBrk="0" hangingPunct="0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screening and treatment sites are collected and analyzed by the Georgia National Center for Disease Control and Public Health and Ministry officials. </a:t>
            </a:r>
          </a:p>
          <a:p>
            <a:pPr marL="457200" indent="-457200" defTabSz="952097" eaLnBrk="0" hangingPunct="0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 from treatment providers are entered into a web-based database. </a:t>
            </a:r>
          </a:p>
          <a:p>
            <a:pPr marL="457200" indent="-457200" defTabSz="952097" eaLnBrk="0" hangingPunct="0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unified electronic screening registry captures data from all national and local HCV screening programs throughout Georgia. </a:t>
            </a:r>
          </a:p>
          <a:p>
            <a:pPr marL="457200" indent="-457200" defTabSz="952097" eaLnBrk="0" hangingPunct="0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the screening and treatment programs are linked by a unique identification 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number.</a:t>
            </a:r>
            <a:endParaRPr lang="en-US" sz="3400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097" eaLnBrk="0" hangingPunct="0">
              <a:spcBef>
                <a:spcPts val="60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were analyzed to describe the national cascade of care.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432763" y="18495759"/>
            <a:ext cx="12588313" cy="4303770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GB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3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HCV Elimination Program is conducted under the leadership from the Georgia Ministry of Labour, Health, and Social Affairs (</a:t>
            </a:r>
            <a:r>
              <a:rPr lang="en-AU" sz="3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AU" sz="3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strong stake-holder support including partnership and technical assistance from US CDC and commitment from Gilead Sciences to donate direct-acting antiviral HCV medications </a:t>
            </a:r>
            <a:endParaRPr lang="en-US" sz="3000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0931" y="13599054"/>
            <a:ext cx="10004824" cy="6737684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GB" sz="5500" b="1" cap="all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April 2015, the Georgian government, in collaboration with 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CDC, Gilead Sciences </a:t>
            </a: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partners embarked on a national program to eliminate HCV by 2020, defined as decreasing prevalence of active infection by 90%; a key strategy is scaling up HCV treatment by ensuring access to free of charge treatment for all infected 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persons.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7432763" y="23773356"/>
            <a:ext cx="12583544" cy="3924298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AU" sz="1500" b="1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500" b="1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Nasrullah M,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Sergeenko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Gvinjilia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L, et al. The Role of Screening and Treatment in National Progress Toward Hepatitis C Elimination — Georgia, 2015–2016. MMWR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Mortal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 2017;66:773–776. DOI: </a:t>
            </a:r>
            <a:r>
              <a:rPr lang="en-US" sz="2000" u="sng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http://dx.doi.org/10.15585/mmwr.mm6629a2</a:t>
            </a:r>
            <a:endParaRPr lang="en-AU" sz="2000" dirty="0">
              <a:solidFill>
                <a:srgbClr val="005897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224606" y="8977074"/>
            <a:ext cx="12375420" cy="7700140"/>
          </a:xfrm>
          <a:prstGeom prst="rect">
            <a:avLst/>
          </a:prstGeom>
          <a:noFill/>
          <a:ln w="25400">
            <a:solidFill>
              <a:srgbClr val="72C4E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324000" tIns="324000" rIns="324000" bIns="324000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April 28, 2015 through October 31, 2017, more than 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HCV, screening sessions were performed </a:t>
            </a: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45,225 HCV infected (RNA positive) individuals were registered for the treatment program.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those who registered, 40,420 (89.4%) individuals initiated treatment, approximately 27% of the estimated 150,000 persons living with HCV in the country.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those who initiated treatment, 36,012 (81%) completed treatment.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individuals with available data on sustained virologic response (SVR) i.e., cure (n=32,835), the overall SVR was 98.2</a:t>
            </a:r>
            <a:r>
              <a:rPr lang="en-US" sz="3400" dirty="0" smtClean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204140" y="16715963"/>
            <a:ext cx="5734507" cy="9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7759" tIns="187759" rIns="187759" bIns="187759">
            <a:sp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i="1" dirty="0">
                <a:solidFill>
                  <a:srgbClr val="005897"/>
                </a:solidFill>
                <a:latin typeface="+mj-lt"/>
              </a:rPr>
              <a:t>Road towards HCV Elimination</a:t>
            </a:r>
            <a:endParaRPr lang="en-AU" sz="3400" i="1" dirty="0">
              <a:solidFill>
                <a:srgbClr val="00589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7432763" y="28671480"/>
            <a:ext cx="12611120" cy="3115262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  <a:spcAft>
                <a:spcPts val="2400"/>
              </a:spcAft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endParaRPr lang="en-US" dirty="0">
              <a:solidFill>
                <a:srgbClr val="005897"/>
              </a:solidFill>
            </a:endParaRPr>
          </a:p>
          <a:p>
            <a:r>
              <a:rPr lang="en-US" dirty="0">
                <a:solidFill>
                  <a:srgbClr val="005897"/>
                </a:solidFill>
              </a:rPr>
              <a:t>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Belkania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Email: 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sbelkania@moh.gov.ge</a:t>
            </a:r>
            <a:r>
              <a:rPr lang="en-US" sz="2000" dirty="0">
                <a:solidFill>
                  <a:srgbClr val="00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Tel: +995599 223232</a:t>
            </a:r>
            <a:r>
              <a:rPr lang="en-AU" sz="20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AU" sz="20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11576820" y="3141907"/>
            <a:ext cx="27488496" cy="31719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D.SERGEENKO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GAMKRELIDZE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TSERTSVADZE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KAMKAMIDZE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METREVELI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SHARVADZE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TSERETELI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ASLANIKASHVILI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ADAMIA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GVINJILIA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NASRULLAH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KUCHULORIA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AVERHOFF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sz="2000" dirty="0">
                <a:solidFill>
                  <a:schemeClr val="bg1"/>
                </a:solidFill>
              </a:rPr>
              <a:t>1Ministry of Labor, Health and Social Affairs of Georgia; Minister; 2National Center for Disease Control and Public Health; Director General; National Center for Disease Control and Public Health; 3Infection Diseases, Aids, and Clinical Immunology Research Center; Director; 4Tbilisi State Medical University; Health Research Union 5Medical Center </a:t>
            </a:r>
            <a:r>
              <a:rPr lang="en-US" sz="2000" dirty="0" err="1">
                <a:solidFill>
                  <a:schemeClr val="bg1"/>
                </a:solidFill>
              </a:rPr>
              <a:t>Mrcheveli</a:t>
            </a:r>
            <a:r>
              <a:rPr lang="en-US" sz="2000" dirty="0">
                <a:solidFill>
                  <a:schemeClr val="bg1"/>
                </a:solidFill>
              </a:rPr>
              <a:t>; Head of Department 6Hepatology Clinic </a:t>
            </a:r>
            <a:r>
              <a:rPr lang="en-US" sz="2000" dirty="0" err="1">
                <a:solidFill>
                  <a:schemeClr val="bg1"/>
                </a:solidFill>
              </a:rPr>
              <a:t>Hepa</a:t>
            </a:r>
            <a:r>
              <a:rPr lang="en-US" sz="2000" dirty="0">
                <a:solidFill>
                  <a:schemeClr val="bg1"/>
                </a:solidFill>
              </a:rPr>
              <a:t>; Hepatology Clinic </a:t>
            </a:r>
            <a:r>
              <a:rPr lang="en-US" sz="2000" dirty="0" err="1">
                <a:solidFill>
                  <a:schemeClr val="bg1"/>
                </a:solidFill>
              </a:rPr>
              <a:t>Hepa</a:t>
            </a:r>
            <a:r>
              <a:rPr lang="en-US" sz="2000" dirty="0">
                <a:solidFill>
                  <a:schemeClr val="bg1"/>
                </a:solidFill>
              </a:rPr>
              <a:t>; 7National Center for Disease Control and Public Health; Head of Department </a:t>
            </a:r>
            <a:r>
              <a:rPr lang="en-US" sz="2000" dirty="0" err="1">
                <a:solidFill>
                  <a:schemeClr val="bg1"/>
                </a:solidFill>
              </a:rPr>
              <a:t>Hiv</a:t>
            </a:r>
            <a:r>
              <a:rPr lang="en-US" sz="2000" dirty="0">
                <a:solidFill>
                  <a:schemeClr val="bg1"/>
                </a:solidFill>
              </a:rPr>
              <a:t>/Aids, Hepatitis, </a:t>
            </a:r>
            <a:r>
              <a:rPr lang="en-US" sz="2000" dirty="0" err="1">
                <a:solidFill>
                  <a:schemeClr val="bg1"/>
                </a:solidFill>
              </a:rPr>
              <a:t>Sti</a:t>
            </a:r>
            <a:r>
              <a:rPr lang="en-US" sz="2000" dirty="0">
                <a:solidFill>
                  <a:schemeClr val="bg1"/>
                </a:solidFill>
              </a:rPr>
              <a:t> &amp; Tb; 8National Center for Disease Control and Public Health; </a:t>
            </a:r>
            <a:r>
              <a:rPr lang="en-US" sz="2000" dirty="0" err="1">
                <a:solidFill>
                  <a:schemeClr val="bg1"/>
                </a:solidFill>
              </a:rPr>
              <a:t>Ncdc</a:t>
            </a:r>
            <a:r>
              <a:rPr lang="en-US" sz="2000" dirty="0">
                <a:solidFill>
                  <a:schemeClr val="bg1"/>
                </a:solidFill>
              </a:rPr>
              <a:t>; 9Ministry of </a:t>
            </a:r>
            <a:r>
              <a:rPr lang="en-US" sz="2000" dirty="0" err="1">
                <a:solidFill>
                  <a:schemeClr val="bg1"/>
                </a:solidFill>
              </a:rPr>
              <a:t>Labour</a:t>
            </a:r>
            <a:r>
              <a:rPr lang="en-US" sz="2000" dirty="0">
                <a:solidFill>
                  <a:schemeClr val="bg1"/>
                </a:solidFill>
              </a:rPr>
              <a:t>, Health and Social Affairs; State Programs Department; 10Cdc Foundation; </a:t>
            </a:r>
            <a:r>
              <a:rPr lang="en-US" sz="2000" dirty="0" err="1">
                <a:solidFill>
                  <a:schemeClr val="bg1"/>
                </a:solidFill>
              </a:rPr>
              <a:t>Cdc</a:t>
            </a:r>
            <a:r>
              <a:rPr lang="en-US" sz="2000" dirty="0">
                <a:solidFill>
                  <a:schemeClr val="bg1"/>
                </a:solidFill>
              </a:rPr>
              <a:t> Foundation; 11Centers for Disease Control and Prevention; Division of Viral Hepatitis, National Center for </a:t>
            </a:r>
            <a:r>
              <a:rPr lang="en-US" sz="2000" dirty="0" err="1">
                <a:solidFill>
                  <a:schemeClr val="bg1"/>
                </a:solidFill>
              </a:rPr>
              <a:t>Hiv</a:t>
            </a:r>
            <a:r>
              <a:rPr lang="en-US" sz="2000" dirty="0">
                <a:solidFill>
                  <a:schemeClr val="bg1"/>
                </a:solidFill>
              </a:rPr>
              <a:t>/Aids, Viral Hepatitis, </a:t>
            </a:r>
            <a:r>
              <a:rPr lang="en-US" sz="2000" dirty="0" err="1">
                <a:solidFill>
                  <a:schemeClr val="bg1"/>
                </a:solidFill>
              </a:rPr>
              <a:t>Std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i="1" dirty="0">
                <a:solidFill>
                  <a:schemeClr val="bg1"/>
                </a:solidFill>
              </a:rPr>
              <a:t>Tb Prevention; 12Cdc South Caucasus Office; Georgia Hepatitis C Elimination Program; 13Centers for Disease Control and Prevention; Division of Viral Hepatitis National Center for </a:t>
            </a:r>
            <a:r>
              <a:rPr lang="en-US" sz="2000" i="1" dirty="0" err="1">
                <a:solidFill>
                  <a:schemeClr val="bg1"/>
                </a:solidFill>
              </a:rPr>
              <a:t>Hiv</a:t>
            </a:r>
            <a:r>
              <a:rPr lang="en-US" sz="2000" i="1" dirty="0">
                <a:solidFill>
                  <a:schemeClr val="bg1"/>
                </a:solidFill>
              </a:rPr>
              <a:t>/Aids, Viral Hepatitis, </a:t>
            </a:r>
            <a:r>
              <a:rPr lang="en-US" sz="2000" i="1" dirty="0" err="1">
                <a:solidFill>
                  <a:schemeClr val="bg1"/>
                </a:solidFill>
              </a:rPr>
              <a:t>Std</a:t>
            </a:r>
            <a:r>
              <a:rPr lang="en-US" sz="2000" i="1" dirty="0">
                <a:solidFill>
                  <a:schemeClr val="bg1"/>
                </a:solidFill>
              </a:rPr>
              <a:t>, and Tb Prevention;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ct val="20000"/>
              </a:spcBef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1484884" y="228213"/>
            <a:ext cx="8558999" cy="5481637"/>
          </a:xfrm>
          <a:prstGeom prst="rect">
            <a:avLst/>
          </a:prstGeom>
          <a:noFill/>
          <a:ln w="127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endParaRPr lang="en-US" sz="5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FD80638-24C3-4952-BF29-5D11CA3477C2}"/>
              </a:ext>
            </a:extLst>
          </p:cNvPr>
          <p:cNvSpPr/>
          <p:nvPr/>
        </p:nvSpPr>
        <p:spPr>
          <a:xfrm>
            <a:off x="11334634" y="0"/>
            <a:ext cx="408188" cy="6598496"/>
          </a:xfrm>
          <a:prstGeom prst="rect">
            <a:avLst/>
          </a:prstGeom>
          <a:solidFill>
            <a:srgbClr val="00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B75DC2-60B5-479E-99B0-894D8385B842}"/>
              </a:ext>
            </a:extLst>
          </p:cNvPr>
          <p:cNvSpPr/>
          <p:nvPr/>
        </p:nvSpPr>
        <p:spPr>
          <a:xfrm>
            <a:off x="0" y="6065467"/>
            <a:ext cx="50399950" cy="581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3AAF068-29BC-48FE-9D30-C80BF2ADA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569" y="8980714"/>
            <a:ext cx="12113831" cy="7696500"/>
          </a:xfrm>
          <a:prstGeom prst="rect">
            <a:avLst/>
          </a:prstGeom>
        </p:spPr>
      </p:pic>
      <p:sp>
        <p:nvSpPr>
          <p:cNvPr id="31" name="Text Box 16">
            <a:extLst>
              <a:ext uri="{FF2B5EF4-FFF2-40B4-BE49-F238E27FC236}">
                <a16:creationId xmlns:a16="http://schemas.microsoft.com/office/drawing/2014/main" xmlns="" id="{936ED821-B39C-4B76-B282-C223B63F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4140" y="28342678"/>
            <a:ext cx="12306546" cy="247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7759" tIns="187759" rIns="187759" bIns="187759">
            <a:sp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5897"/>
                </a:solidFill>
                <a:latin typeface="+mj-lt"/>
              </a:rPr>
              <a:t>Georgia Hepatitis C Elimination Program Care Cascade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5897"/>
                </a:solidFill>
                <a:latin typeface="+mj-lt"/>
              </a:rPr>
              <a:t>April 28, 2015 – October 31, 2017</a:t>
            </a:r>
          </a:p>
          <a:p>
            <a:pPr eaLnBrk="1" hangingPunct="1"/>
            <a:r>
              <a:rPr lang="en-US" sz="3400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** of </a:t>
            </a:r>
            <a:r>
              <a:rPr lang="en-US" sz="3400" b="1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32,835 </a:t>
            </a:r>
            <a:r>
              <a:rPr lang="en-US" sz="3400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patients eligible for SVR assessment, </a:t>
            </a:r>
            <a:r>
              <a:rPr lang="en-US" sz="3400" b="1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24,930–</a:t>
            </a:r>
            <a:r>
              <a:rPr lang="en-US" sz="3400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were tested, 24,481 </a:t>
            </a:r>
            <a:r>
              <a:rPr lang="en-US" sz="3400" b="1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(98.2%) </a:t>
            </a:r>
            <a:r>
              <a:rPr lang="en-US" sz="3400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achieved SVR,  7.905 (24% ) missing data</a:t>
            </a:r>
            <a:endParaRPr lang="en-AU" sz="3400" i="1" dirty="0">
              <a:solidFill>
                <a:srgbClr val="00589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AF87868-3DAE-407E-8A7D-3A9773DA0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82" y="19618348"/>
            <a:ext cx="11887200" cy="8470232"/>
          </a:xfrm>
          <a:prstGeom prst="rect">
            <a:avLst/>
          </a:prstGeom>
        </p:spPr>
      </p:pic>
      <p:sp>
        <p:nvSpPr>
          <p:cNvPr id="34" name="Text Box 16">
            <a:extLst>
              <a:ext uri="{FF2B5EF4-FFF2-40B4-BE49-F238E27FC236}">
                <a16:creationId xmlns:a16="http://schemas.microsoft.com/office/drawing/2014/main" xmlns="" id="{97317F86-65F7-4438-AA0C-222AEFC9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8098" y="28543204"/>
            <a:ext cx="5734507" cy="14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7759" tIns="187759" rIns="187759" bIns="187759">
            <a:sp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i="1" dirty="0">
                <a:solidFill>
                  <a:srgbClr val="005897"/>
                </a:solidFill>
                <a:latin typeface="+mj-lt"/>
                <a:cs typeface="Arial" panose="020B0604020202020204" pitchFamily="34" charset="0"/>
              </a:rPr>
              <a:t>Geographic distribution of HCV treatment provider sites</a:t>
            </a:r>
            <a:endParaRPr lang="en-AU" sz="3400" i="1" dirty="0">
              <a:solidFill>
                <a:srgbClr val="00589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A284113-0030-4813-B6EE-F6935B3FB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457" y="18353314"/>
            <a:ext cx="12964885" cy="97318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DCE600-5E8A-47D3-9C1E-8E9600625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452" y="3320716"/>
            <a:ext cx="3368842" cy="218974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7412200-4B24-4779-93F1-D1C3657F31E1}"/>
              </a:ext>
            </a:extLst>
          </p:cNvPr>
          <p:cNvSpPr/>
          <p:nvPr/>
        </p:nvSpPr>
        <p:spPr>
          <a:xfrm>
            <a:off x="41629263" y="481263"/>
            <a:ext cx="8085221" cy="2574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7EA11CF-CCA4-40BE-B2AD-27F1515A04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931" y="614254"/>
            <a:ext cx="7062227" cy="23455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4364F7D-F055-4E4B-BD1E-B225186CA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457" y="3248526"/>
            <a:ext cx="3807911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774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Ortiz</dc:creator>
  <cp:lastModifiedBy>User</cp:lastModifiedBy>
  <cp:revision>36</cp:revision>
  <dcterms:created xsi:type="dcterms:W3CDTF">2016-12-01T17:42:49Z</dcterms:created>
  <dcterms:modified xsi:type="dcterms:W3CDTF">2018-03-19T06:42:07Z</dcterms:modified>
</cp:coreProperties>
</file>