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2" r:id="rId8"/>
    <p:sldId id="261" r:id="rId9"/>
    <p:sldId id="286" r:id="rId10"/>
    <p:sldId id="264" r:id="rId11"/>
    <p:sldId id="265" r:id="rId12"/>
    <p:sldId id="266" r:id="rId13"/>
    <p:sldId id="268" r:id="rId14"/>
    <p:sldId id="269" r:id="rId15"/>
    <p:sldId id="271" r:id="rId16"/>
    <p:sldId id="273" r:id="rId17"/>
    <p:sldId id="275" r:id="rId18"/>
    <p:sldId id="277" r:id="rId19"/>
    <p:sldId id="282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AFEE7-EBC9-4B47-ACC6-920A846FC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23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THE PART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90FE715F-47FB-4E5F-A3F8-0B5BBB43C9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2132856"/>
            <a:ext cx="5112568" cy="3888432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588224" y="2132856"/>
            <a:ext cx="2304256" cy="3888432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Quote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9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974081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rgbClr val="C00000"/>
                </a:solidFill>
              </a:rPr>
              <a:t>Georgia </a:t>
            </a:r>
            <a:br>
              <a:rPr lang="en-US" sz="6600" b="1" dirty="0" smtClean="0">
                <a:solidFill>
                  <a:srgbClr val="C00000"/>
                </a:solidFill>
              </a:rPr>
            </a:br>
            <a:r>
              <a:rPr lang="en-US" sz="6600" b="1" dirty="0" smtClean="0">
                <a:solidFill>
                  <a:srgbClr val="C00000"/>
                </a:solidFill>
              </a:rPr>
              <a:t>FCTC2030 Project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NCDC</a:t>
            </a:r>
          </a:p>
          <a:p>
            <a:r>
              <a:rPr lang="ka-GE" dirty="0" smtClean="0"/>
              <a:t>27 </a:t>
            </a:r>
            <a:r>
              <a:rPr lang="en-US" dirty="0" smtClean="0"/>
              <a:t>February, 2018</a:t>
            </a: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Georgia FCTC2030 Project Strategy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National </a:t>
            </a:r>
            <a:r>
              <a:rPr lang="en-US" b="1" dirty="0" err="1"/>
              <a:t>multisectoral</a:t>
            </a:r>
            <a:r>
              <a:rPr lang="en-US" b="1" dirty="0"/>
              <a:t> coordination for </a:t>
            </a:r>
            <a:r>
              <a:rPr lang="en-US" b="1" dirty="0" smtClean="0"/>
              <a:t>FCTC implementation </a:t>
            </a:r>
            <a:r>
              <a:rPr lang="en-US" b="1" dirty="0"/>
              <a:t>(Art. 5.2a)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en-US" i="1" dirty="0"/>
              <a:t>Outputs:</a:t>
            </a:r>
            <a:br>
              <a:rPr lang="en-US" i="1" dirty="0"/>
            </a:br>
            <a:endParaRPr lang="ru-RU" dirty="0"/>
          </a:p>
          <a:p>
            <a:pPr lvl="0"/>
            <a:r>
              <a:rPr lang="en-US" dirty="0"/>
              <a:t>NTCC is headed by Prime Minister or other Minister and is functional in terms of making timely and adequate high level decisions in relation to tobacco control issues</a:t>
            </a:r>
            <a:endParaRPr lang="ru-RU" dirty="0"/>
          </a:p>
          <a:p>
            <a:pPr lvl="0"/>
            <a:r>
              <a:rPr lang="en-US" dirty="0"/>
              <a:t>HPPC is  active and functional to develop timely and adequate recommendations </a:t>
            </a:r>
            <a:endParaRPr lang="ru-RU" dirty="0"/>
          </a:p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Georgia FCTC2030 Project Strategy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Legislation and policy environment (Art. 5.2b)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en-US" i="1" dirty="0"/>
              <a:t>Outputs:</a:t>
            </a:r>
            <a:br>
              <a:rPr lang="en-US" i="1" dirty="0"/>
            </a:br>
            <a:endParaRPr lang="ru-RU" dirty="0"/>
          </a:p>
          <a:p>
            <a:pPr lvl="0"/>
            <a:r>
              <a:rPr lang="en-US" dirty="0"/>
              <a:t>Compliance building and enforcement of tobacco control laws</a:t>
            </a:r>
            <a:endParaRPr lang="ru-RU" dirty="0"/>
          </a:p>
          <a:p>
            <a:pPr lvl="0"/>
            <a:r>
              <a:rPr lang="en-US" dirty="0"/>
              <a:t>Capacity of parliamentarians and enforcement agencies to advance FCTC implementation built</a:t>
            </a:r>
            <a:endParaRPr lang="ru-RU" dirty="0"/>
          </a:p>
          <a:p>
            <a:pPr lvl="0"/>
            <a:r>
              <a:rPr lang="en-US" dirty="0"/>
              <a:t>Illicit trade protocol submitted for ratification</a:t>
            </a:r>
            <a:endParaRPr lang="ru-RU" dirty="0"/>
          </a:p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Georgia FCTC2030 Project Strategy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94730"/>
            <a:ext cx="8597064" cy="5098827"/>
          </a:xfrm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Protection from tobacco industry interference (Art. 5.3) </a:t>
            </a:r>
            <a:endParaRPr lang="ru-RU" sz="20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i="1" dirty="0" smtClean="0"/>
              <a:t>Outputs:</a:t>
            </a:r>
            <a:endParaRPr lang="ru-RU" sz="2000" dirty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Normative act regulating relationship of tobacco industry with public servants and structures (NACT5.3) is done in full agreement with FCTC article 5.3 Guideline</a:t>
            </a:r>
            <a:endParaRPr lang="ru-RU" sz="2000" dirty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Report regarding NACT5.3 is regularly done and problems </a:t>
            </a:r>
            <a:r>
              <a:rPr lang="en-US" sz="2000" dirty="0" smtClean="0"/>
              <a:t>addressed</a:t>
            </a:r>
            <a:endParaRPr lang="ka-GE" sz="2000" dirty="0" smtClean="0"/>
          </a:p>
          <a:p>
            <a:pPr marL="0" lv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ka-GE" sz="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Strengthening of tobacco taxation(Art. 6)</a:t>
            </a:r>
            <a:endParaRPr lang="ru-RU" sz="20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Outputs:</a:t>
            </a:r>
            <a:endParaRPr lang="ru-RU" sz="20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Tobacco taxes for all tobacco products strengthened in line with WHO FCTC Article 6 guidelines and relevant EU directive </a:t>
            </a:r>
            <a:endParaRPr lang="ru-RU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Georgia FCTC2030 Project Strategy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29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Smoke-free policies (Art. 8)</a:t>
            </a:r>
            <a:endParaRPr lang="ru-RU" dirty="0"/>
          </a:p>
          <a:p>
            <a:pPr>
              <a:buNone/>
            </a:pPr>
            <a:r>
              <a:rPr lang="en-US" i="1" dirty="0"/>
              <a:t> </a:t>
            </a:r>
            <a:endParaRPr lang="ru-RU" dirty="0"/>
          </a:p>
          <a:p>
            <a:pPr>
              <a:buNone/>
            </a:pPr>
            <a:r>
              <a:rPr lang="en-US" dirty="0" smtClean="0"/>
              <a:t>Outputs: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/>
            <a:r>
              <a:rPr lang="en-US" dirty="0"/>
              <a:t>Implement new comprehensive smoke free law by 1 May 2018</a:t>
            </a:r>
            <a:endParaRPr lang="ru-RU" dirty="0"/>
          </a:p>
          <a:p>
            <a:pPr lvl="0"/>
            <a:r>
              <a:rPr lang="en-US" dirty="0"/>
              <a:t>Achieve high rates of compliance with new law </a:t>
            </a:r>
            <a:endParaRPr lang="ru-RU" dirty="0"/>
          </a:p>
          <a:p>
            <a:pPr lvl="0"/>
            <a:r>
              <a:rPr lang="en-US" dirty="0"/>
              <a:t>Prepare policy foundation for moving forward the tobacco smoke free policy (including addressing existing gaps regarding ban of smoking in casinos, cigar bars, private taxis and cars etc</a:t>
            </a:r>
            <a:r>
              <a:rPr lang="en-US" dirty="0" smtClean="0"/>
              <a:t>.)</a:t>
            </a:r>
            <a:endParaRPr lang="ru-RU" dirty="0"/>
          </a:p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559" y="259661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Georgia FCTC2030 Project Strategy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114941"/>
            <a:ext cx="8712968" cy="4896544"/>
          </a:xfrm>
        </p:spPr>
        <p:txBody>
          <a:bodyPr>
            <a:normAutofit/>
          </a:bodyPr>
          <a:lstStyle/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Regulation of the contents and disclosures of tobacco products (Art. 9 and 10</a:t>
            </a:r>
            <a:r>
              <a:rPr lang="en-US" sz="2000" b="1" dirty="0" smtClean="0"/>
              <a:t>)</a:t>
            </a:r>
            <a:endParaRPr lang="ru-RU" sz="2000" b="1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Outputs</a:t>
            </a:r>
            <a:r>
              <a:rPr lang="en-US" sz="2000" dirty="0" smtClean="0"/>
              <a:t>:</a:t>
            </a:r>
            <a:endParaRPr lang="ru-RU" sz="2000" dirty="0"/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implement </a:t>
            </a:r>
            <a:r>
              <a:rPr lang="en-US" sz="2000" dirty="0"/>
              <a:t>new law on the regulation of tobacco-product contents and disclosures by 1 May 2018</a:t>
            </a:r>
            <a:endParaRPr lang="ru-RU" sz="2000" dirty="0"/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Prepare policy options on restricting use of some additives (including </a:t>
            </a:r>
            <a:r>
              <a:rPr lang="en-US" sz="2000" dirty="0" err="1"/>
              <a:t>flavouring</a:t>
            </a:r>
            <a:r>
              <a:rPr lang="en-US" sz="2000" dirty="0"/>
              <a:t> such a menthol) in tobacco </a:t>
            </a:r>
            <a:r>
              <a:rPr lang="en-US" sz="2000" dirty="0" smtClean="0"/>
              <a:t>products</a:t>
            </a:r>
            <a:endParaRPr lang="ka-GE" sz="2000" dirty="0" smtClean="0"/>
          </a:p>
          <a:p>
            <a:pPr marL="0" lv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800" dirty="0"/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Packaging and labeling (Art. 11)</a:t>
            </a:r>
            <a:endParaRPr lang="ru-RU" sz="20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Outputs:</a:t>
            </a:r>
            <a:endParaRPr lang="ru-RU" sz="2000" dirty="0"/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Implement new law on tobacco packaging and labeling by 1 September 2018</a:t>
            </a:r>
            <a:endParaRPr lang="ru-RU" sz="2000" dirty="0"/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Prepare policy foundation for moving forward to packaging of tobacco products to enter into force in January </a:t>
            </a:r>
            <a:r>
              <a:rPr lang="en-US" sz="2000" dirty="0" smtClean="0"/>
              <a:t>2023</a:t>
            </a:r>
            <a:endParaRPr lang="ru-RU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Georgia FCTC2030 Project Strategy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82803"/>
          </a:xfrm>
        </p:spPr>
        <p:txBody>
          <a:bodyPr>
            <a:normAutofit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Education, communication, training and public awareness (Art. 12a</a:t>
            </a:r>
            <a:r>
              <a:rPr lang="en-US" sz="2000" b="1" dirty="0" smtClean="0"/>
              <a:t>)</a:t>
            </a:r>
            <a:r>
              <a:rPr lang="en-US" sz="2000" i="1" dirty="0"/>
              <a:t> </a:t>
            </a:r>
            <a:endParaRPr lang="en-US" sz="20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Outputs:</a:t>
            </a:r>
            <a:endParaRPr lang="ru-RU" sz="2000" dirty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Communications strategy developed and campaigns implemented to raise awareness of risks of tobacco use and to build compliance with tobacco control </a:t>
            </a:r>
            <a:r>
              <a:rPr lang="en-US" sz="2000" dirty="0" smtClean="0"/>
              <a:t>law</a:t>
            </a:r>
            <a:endParaRPr lang="ka-GE" sz="2000" dirty="0" smtClean="0"/>
          </a:p>
          <a:p>
            <a:pPr marL="0" lv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ka-GE" sz="9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Education, communication, training and public awareness (Art. 12b)</a:t>
            </a:r>
            <a:r>
              <a:rPr lang="en-US" sz="2000" dirty="0"/>
              <a:t> </a:t>
            </a:r>
            <a:endParaRPr lang="ru-RU" sz="20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Outputs:</a:t>
            </a:r>
            <a:endParaRPr lang="ru-RU" sz="2000" dirty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Civil society network build to support WHO FCTC implementation (in accordance with Art. 4.7</a:t>
            </a:r>
            <a:r>
              <a:rPr lang="en-US" sz="2000" dirty="0" smtClean="0"/>
              <a:t>)</a:t>
            </a:r>
            <a:endParaRPr lang="ru-RU" sz="20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20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endParaRPr lang="ru-RU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Georgia FCTC2030 Project Strategy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525963"/>
          </a:xfrm>
        </p:spPr>
        <p:txBody>
          <a:bodyPr>
            <a:normAutofit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Tobacco advertising, promotion and sponsorship (Art. 13</a:t>
            </a:r>
            <a:r>
              <a:rPr lang="en-US" sz="2000" b="1" dirty="0" smtClean="0"/>
              <a:t>)</a:t>
            </a:r>
            <a:endParaRPr lang="ru-RU" sz="20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Outputs:</a:t>
            </a:r>
            <a:endParaRPr lang="ru-RU" sz="20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Implement new law to ban tobacco advertising, promotion and sponsorship (TAPS) including TAPS on internet and display ban at points of </a:t>
            </a:r>
            <a:r>
              <a:rPr lang="en-US" sz="2000" dirty="0" smtClean="0"/>
              <a:t>sale</a:t>
            </a:r>
            <a:endParaRPr lang="ka-GE" sz="2000" dirty="0" smtClean="0"/>
          </a:p>
          <a:p>
            <a:pPr marL="0" lv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2000" dirty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Cessation (Art. 14)</a:t>
            </a:r>
            <a:endParaRPr lang="en-US" sz="2000" dirty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Outputs:</a:t>
            </a:r>
            <a:endParaRPr lang="ru-RU" sz="2000" dirty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Tobacco cessation program developed and implemented, with integration into primary healthcare </a:t>
            </a:r>
            <a:r>
              <a:rPr lang="en-US" sz="2000" dirty="0" smtClean="0"/>
              <a:t>system</a:t>
            </a:r>
            <a:endParaRPr lang="ru-RU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7865"/>
            <a:ext cx="8229600" cy="63408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Georgia FCTC2030 Project Strategy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68" y="1124744"/>
            <a:ext cx="8733656" cy="4898309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Sales to and by minors (Art. 16</a:t>
            </a:r>
            <a:r>
              <a:rPr lang="en-US" sz="2000" b="1" dirty="0" smtClean="0"/>
              <a:t>)</a:t>
            </a:r>
            <a:endParaRPr lang="ru-RU" sz="20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Outputs</a:t>
            </a:r>
            <a:r>
              <a:rPr lang="en-US" sz="2000" dirty="0" smtClean="0"/>
              <a:t>:</a:t>
            </a:r>
            <a:endParaRPr lang="ru-RU" sz="2000" dirty="0"/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Strengthen compliance with existing law on age of sale of tobacco</a:t>
            </a:r>
            <a:endParaRPr lang="ru-RU" sz="2000" dirty="0"/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Consider further development of regulations regarding sale of tobacco to </a:t>
            </a:r>
            <a:r>
              <a:rPr lang="en-US" sz="2000" dirty="0" smtClean="0"/>
              <a:t>minors</a:t>
            </a:r>
            <a:endParaRPr lang="ka-GE" sz="2000" dirty="0" smtClean="0"/>
          </a:p>
          <a:p>
            <a:pPr marL="0" lv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800" dirty="0"/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Alternative livelihoods (Art. 17)</a:t>
            </a:r>
            <a:endParaRPr lang="en-US" sz="20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Outputs:</a:t>
            </a:r>
            <a:endParaRPr lang="ru-RU" sz="20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Tobacco farmers encouraged to shift to growing alternative crops</a:t>
            </a:r>
            <a:endParaRPr lang="ru-RU" sz="2000" dirty="0"/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Advocate to stop subsidizing of tobacco growing and manufacture from state budget and transfer those resources to growing of alternative </a:t>
            </a:r>
            <a:r>
              <a:rPr lang="en-US" sz="2000" dirty="0" smtClean="0"/>
              <a:t>cultures</a:t>
            </a:r>
            <a:endParaRPr lang="ru-RU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Georgia FCTC2030 Project Strategy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712968" cy="430993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Research, surveillance and the exchange of information (Art.20</a:t>
            </a:r>
            <a:r>
              <a:rPr lang="en-US" b="1" dirty="0" smtClean="0"/>
              <a:t>)</a:t>
            </a:r>
            <a:endParaRPr lang="ru-RU" dirty="0"/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Outputs</a:t>
            </a:r>
            <a:r>
              <a:rPr lang="en-US" dirty="0" smtClean="0"/>
              <a:t>:</a:t>
            </a:r>
            <a:endParaRPr lang="ru-RU" dirty="0"/>
          </a:p>
          <a:p>
            <a:pPr lvl="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Surveillance of tobacco use by adults and youth strengthened</a:t>
            </a:r>
            <a:endParaRPr lang="ru-RU" dirty="0"/>
          </a:p>
          <a:p>
            <a:pPr lvl="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Research to inform and promote WHO FCTC implementation </a:t>
            </a:r>
            <a:r>
              <a:rPr lang="en-US" dirty="0" smtClean="0"/>
              <a:t>supported</a:t>
            </a:r>
            <a:endParaRPr lang="ka-GE" dirty="0" smtClean="0"/>
          </a:p>
          <a:p>
            <a:pPr marL="0" lvl="0" indent="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ka-GE" sz="1300" dirty="0" smtClean="0"/>
          </a:p>
          <a:p>
            <a:pPr lvl="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Cooperation (Art. 22)</a:t>
            </a:r>
            <a:endParaRPr lang="en-US" dirty="0"/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Outputs:</a:t>
            </a:r>
            <a:endParaRPr lang="ru-RU" dirty="0"/>
          </a:p>
          <a:p>
            <a:pPr lvl="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Experience and evidence on FCTC implementation </a:t>
            </a:r>
            <a:r>
              <a:rPr lang="en-US" dirty="0" smtClean="0"/>
              <a:t>exchanged</a:t>
            </a:r>
            <a:endParaRPr lang="ru-RU" dirty="0"/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dirty="0"/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</a:pP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296144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BA0000"/>
                </a:solidFill>
              </a:rPr>
              <a:t>FCTC 2030 Project Support to achieve the strategic outputs</a:t>
            </a:r>
            <a:endParaRPr lang="en-GB" sz="2800" b="1" dirty="0">
              <a:solidFill>
                <a:srgbClr val="BA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251520" y="1514456"/>
            <a:ext cx="8424936" cy="4320480"/>
          </a:xfrm>
        </p:spPr>
        <p:txBody>
          <a:bodyPr>
            <a:noAutofit/>
          </a:bodyPr>
          <a:lstStyle/>
          <a:p>
            <a:pPr marL="285750" lvl="0" indent="-28575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i="0" dirty="0" smtClean="0"/>
              <a:t>Support is led by national strategic priorities</a:t>
            </a:r>
            <a:endParaRPr lang="en-GB" sz="1800" i="0" dirty="0"/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i="0" dirty="0" smtClean="0"/>
              <a:t>Support will be focussed on Georgia FCTC2030 Project strategy and work plan 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i="0" dirty="0" smtClean="0"/>
              <a:t>Support </a:t>
            </a:r>
            <a:r>
              <a:rPr lang="en-GB" sz="1800" i="0" dirty="0"/>
              <a:t>for human resource at country </a:t>
            </a:r>
            <a:r>
              <a:rPr lang="en-GB" sz="1800" i="0" dirty="0" smtClean="0"/>
              <a:t>level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i="0" dirty="0" smtClean="0"/>
              <a:t>Support </a:t>
            </a:r>
            <a:r>
              <a:rPr lang="en-GB" sz="1800" i="0" dirty="0"/>
              <a:t>to assist with implementation of Article 5 (</a:t>
            </a:r>
            <a:r>
              <a:rPr lang="en-GB" sz="1800" i="0" dirty="0" smtClean="0"/>
              <a:t>UNDP)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i="0" dirty="0" smtClean="0"/>
              <a:t>Encourage </a:t>
            </a:r>
            <a:r>
              <a:rPr lang="en-GB" sz="1800" i="0" dirty="0"/>
              <a:t>support from other organisations, as </a:t>
            </a:r>
            <a:r>
              <a:rPr lang="en-GB" sz="1800" i="0" dirty="0" smtClean="0"/>
              <a:t>appropriate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i="0" dirty="0" smtClean="0"/>
              <a:t>FCTC </a:t>
            </a:r>
            <a:r>
              <a:rPr lang="en-GB" sz="1800" i="0" dirty="0"/>
              <a:t>Needs Assessments and Investment </a:t>
            </a:r>
            <a:r>
              <a:rPr lang="en-GB" sz="1800" i="0" dirty="0" smtClean="0"/>
              <a:t>Cases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i="0" dirty="0" smtClean="0"/>
              <a:t>World </a:t>
            </a:r>
            <a:r>
              <a:rPr lang="en-GB" sz="1800" i="0" dirty="0"/>
              <a:t>Conference on Tobacco or Health in March </a:t>
            </a:r>
            <a:r>
              <a:rPr lang="en-GB" sz="1800" i="0" dirty="0" smtClean="0"/>
              <a:t>2018</a:t>
            </a:r>
            <a:br>
              <a:rPr lang="en-GB" sz="1800" i="0" dirty="0" smtClean="0"/>
            </a:br>
            <a:endParaRPr lang="en-GB" sz="1800" i="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BA0000"/>
                </a:solidFill>
              </a:rPr>
              <a:t>FCTC 2030 PROJECT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638"/>
            <a:ext cx="8229600" cy="4353347"/>
          </a:xfrm>
        </p:spPr>
        <p:txBody>
          <a:bodyPr>
            <a:normAutofit fontScale="92500" lnSpcReduction="20000"/>
          </a:bodyPr>
          <a:lstStyle/>
          <a:p>
            <a:r>
              <a:rPr lang="en-GB" sz="2100" i="0" dirty="0" smtClean="0"/>
              <a:t>Official development assistance (ODA) funded project</a:t>
            </a:r>
            <a:br>
              <a:rPr lang="en-GB" sz="2100" i="0" dirty="0" smtClean="0"/>
            </a:br>
            <a:endParaRPr lang="en-GB" sz="2100" i="0" dirty="0" smtClean="0"/>
          </a:p>
          <a:p>
            <a:r>
              <a:rPr lang="en-GB" sz="2100" i="0" dirty="0" smtClean="0"/>
              <a:t>Funded by Government of the United Kingdom</a:t>
            </a:r>
            <a:br>
              <a:rPr lang="en-GB" sz="2100" i="0" dirty="0" smtClean="0"/>
            </a:br>
            <a:endParaRPr lang="en-GB" sz="2100" i="0" dirty="0" smtClean="0"/>
          </a:p>
          <a:p>
            <a:r>
              <a:rPr lang="en-GB" sz="2100" i="0" dirty="0" smtClean="0"/>
              <a:t>Key elements of project:</a:t>
            </a:r>
            <a:br>
              <a:rPr lang="en-GB" sz="2100" i="0" dirty="0" smtClean="0"/>
            </a:br>
            <a:endParaRPr lang="en-GB" sz="1900" i="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900" i="0" dirty="0" smtClean="0">
                <a:solidFill>
                  <a:schemeClr val="tx1"/>
                </a:solidFill>
              </a:rPr>
              <a:t>Intensive support to 15 selected WHO FCTC Parties that are LMICs</a:t>
            </a:r>
            <a:br>
              <a:rPr lang="en-GB" sz="1900" i="0" dirty="0" smtClean="0">
                <a:solidFill>
                  <a:schemeClr val="tx1"/>
                </a:solidFill>
              </a:rPr>
            </a:br>
            <a:endParaRPr lang="en-GB" sz="1900" i="0" dirty="0" smtClean="0">
              <a:solidFill>
                <a:schemeClr val="tx1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900" i="0" dirty="0" smtClean="0">
                <a:solidFill>
                  <a:schemeClr val="tx1"/>
                </a:solidFill>
              </a:rPr>
              <a:t>More general support to a wider number of LMIC Parties to support WHO FCTC implementation </a:t>
            </a:r>
          </a:p>
          <a:p>
            <a:pPr marL="800100" lvl="1" indent="-342900">
              <a:buNone/>
            </a:pPr>
            <a:endParaRPr lang="en-GB" sz="1900" i="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GB" sz="2000" i="0" dirty="0" smtClean="0"/>
              <a:t>WHO FCTC Secretariat</a:t>
            </a:r>
          </a:p>
          <a:p>
            <a:pPr lvl="1">
              <a:buNone/>
            </a:pPr>
            <a:r>
              <a:rPr lang="en-GB" sz="2000" i="0" dirty="0" smtClean="0"/>
              <a:t>WHO Regional Offices</a:t>
            </a:r>
          </a:p>
          <a:p>
            <a:pPr lvl="1">
              <a:buNone/>
            </a:pPr>
            <a:r>
              <a:rPr lang="en-GB" sz="2000" i="0" dirty="0" smtClean="0"/>
              <a:t>WHO Country Offices</a:t>
            </a:r>
          </a:p>
          <a:p>
            <a:pPr lvl="1">
              <a:buNone/>
            </a:pPr>
            <a:r>
              <a:rPr lang="en-GB" sz="2000" i="0" dirty="0" smtClean="0"/>
              <a:t>UNDP</a:t>
            </a:r>
          </a:p>
          <a:p>
            <a:pPr marL="800100" lvl="1" indent="-342900">
              <a:buNone/>
            </a:pPr>
            <a:endParaRPr lang="en-GB" sz="1900" i="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to\Desktop\levan kinwurashvili  (45CM ჰორიზონტალური მხარე)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11122" cy="4536504"/>
          </a:xfrm>
          <a:prstGeom prst="rect">
            <a:avLst/>
          </a:prstGeom>
          <a:noFill/>
          <a:ln w="0">
            <a:solidFill>
              <a:schemeClr val="tx1"/>
            </a:solidFill>
          </a:ln>
          <a:effectLst>
            <a:glow>
              <a:schemeClr val="accent1">
                <a:satMod val="175000"/>
                <a:alpha val="0"/>
              </a:schemeClr>
            </a:glow>
            <a:softEdge rad="1016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796338" cy="19812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continue together a nationwide public movement towards Smoke-free Georgia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67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ttp://i1.wp.com/www.un.org/sustainabledevelopment/wp-content/uploads/2015/08/UNSustainableDevelopmentGoals_Brand-01.png?resize=2550%2C5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011837" cy="8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1089776" cy="1015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844824"/>
            <a:ext cx="1105554" cy="1028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844824"/>
            <a:ext cx="1019486" cy="1017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844824"/>
            <a:ext cx="1050379" cy="994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924944"/>
            <a:ext cx="1123536" cy="1040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1640" y="2924944"/>
            <a:ext cx="1093479" cy="1018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83768" y="2924944"/>
            <a:ext cx="1054210" cy="1065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5896" y="2924944"/>
            <a:ext cx="1080500" cy="1088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4005064"/>
            <a:ext cx="1065661" cy="1037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31640" y="4005064"/>
            <a:ext cx="1024811" cy="1067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83768" y="4077072"/>
            <a:ext cx="1064341" cy="1063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4077072"/>
            <a:ext cx="1092075" cy="10636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9512" y="5085184"/>
            <a:ext cx="1013113" cy="9869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31640" y="5157192"/>
            <a:ext cx="1024812" cy="9954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483768" y="5157192"/>
            <a:ext cx="1035225" cy="9746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35896" y="5157192"/>
            <a:ext cx="1066493" cy="986199"/>
          </a:xfrm>
          <a:prstGeom prst="rect">
            <a:avLst/>
          </a:prstGeom>
        </p:spPr>
      </p:pic>
      <p:pic>
        <p:nvPicPr>
          <p:cNvPr id="146436" name="Picture 4" descr="Good Health and Well-Bei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869766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04048" y="302359"/>
            <a:ext cx="3960440" cy="5632311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b="1" u="sng" dirty="0" smtClean="0">
              <a:solidFill>
                <a:srgbClr val="C00000"/>
              </a:solidFill>
              <a:latin typeface="+mn-lt"/>
            </a:endParaRPr>
          </a:p>
          <a:p>
            <a:endParaRPr lang="en-US" sz="2000" u="sng" dirty="0" smtClean="0">
              <a:solidFill>
                <a:srgbClr val="C00000"/>
              </a:solidFill>
              <a:latin typeface="+mn-lt"/>
            </a:endParaRPr>
          </a:p>
          <a:p>
            <a:r>
              <a:rPr lang="en-US" sz="2000" b="1" u="sng" dirty="0" smtClean="0">
                <a:solidFill>
                  <a:srgbClr val="C00000"/>
                </a:solidFill>
                <a:latin typeface="+mn-lt"/>
              </a:rPr>
              <a:t>GOAL #3:</a:t>
            </a:r>
            <a:r>
              <a:rPr lang="en-US" sz="2000" u="sng" dirty="0" smtClean="0">
                <a:solidFill>
                  <a:srgbClr val="C00000"/>
                </a:solidFill>
                <a:latin typeface="+mn-lt"/>
              </a:rPr>
              <a:t> Ensure healthy Lives and promote well-being </a:t>
            </a:r>
          </a:p>
          <a:p>
            <a:r>
              <a:rPr lang="en-US" sz="2000" u="sng" dirty="0" smtClean="0">
                <a:solidFill>
                  <a:srgbClr val="C00000"/>
                </a:solidFill>
                <a:latin typeface="+mn-lt"/>
              </a:rPr>
              <a:t>for all at all ages</a:t>
            </a:r>
          </a:p>
          <a:p>
            <a:endParaRPr lang="en-US" sz="2000" u="sng" dirty="0" smtClean="0">
              <a:solidFill>
                <a:srgbClr val="C00000"/>
              </a:solidFill>
              <a:latin typeface="+mn-lt"/>
            </a:endParaRPr>
          </a:p>
          <a:p>
            <a:r>
              <a:rPr lang="en-US" sz="2000" b="1" u="sng" dirty="0" smtClean="0">
                <a:solidFill>
                  <a:srgbClr val="C00000"/>
                </a:solidFill>
                <a:latin typeface="+mn-lt"/>
              </a:rPr>
              <a:t>SDG 3.4: </a:t>
            </a:r>
            <a:r>
              <a:rPr lang="en-US" sz="2000" u="sng" dirty="0" smtClean="0">
                <a:solidFill>
                  <a:srgbClr val="C00000"/>
                </a:solidFill>
                <a:latin typeface="+mn-lt"/>
              </a:rPr>
              <a:t>By 2030, reduce by one third premature mortality from non-communicable diseases through prevention and treatment and promote mental health and well-being </a:t>
            </a:r>
          </a:p>
          <a:p>
            <a:endParaRPr lang="en-US" sz="2000" u="sng" dirty="0" smtClean="0">
              <a:solidFill>
                <a:srgbClr val="C00000"/>
              </a:solidFill>
              <a:latin typeface="+mn-lt"/>
            </a:endParaRPr>
          </a:p>
          <a:p>
            <a:r>
              <a:rPr lang="en-US" sz="2000" b="1" u="sng" dirty="0" smtClean="0">
                <a:solidFill>
                  <a:srgbClr val="C00000"/>
                </a:solidFill>
              </a:rPr>
              <a:t>SDG3.a:</a:t>
            </a:r>
            <a:r>
              <a:rPr lang="en-US" sz="2000" u="sng" dirty="0" smtClean="0">
                <a:solidFill>
                  <a:srgbClr val="C00000"/>
                </a:solidFill>
              </a:rPr>
              <a:t> Strengthen the Implementation of WHO FCTC in all countries, as appropriate</a:t>
            </a:r>
            <a:endParaRPr lang="en-US" sz="2000" u="sng" dirty="0" smtClean="0">
              <a:solidFill>
                <a:srgbClr val="C00000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US" sz="2000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7" y="184651"/>
            <a:ext cx="5034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United Nations Sustainable Development Summit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25 - 27 Sep 2015, New York </a:t>
            </a:r>
            <a:endParaRPr lang="en-US" sz="20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24" name="Picture 1030" descr="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8148075" cy="375676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 smtClean="0">
                <a:solidFill>
                  <a:srgbClr val="C00000"/>
                </a:solidFill>
              </a:rPr>
              <a:t>FCTC2030 Project</a:t>
            </a:r>
            <a:br>
              <a:rPr lang="en-GB" sz="2800" b="1" dirty="0" smtClean="0">
                <a:solidFill>
                  <a:srgbClr val="C00000"/>
                </a:solidFill>
              </a:rPr>
            </a:br>
            <a:r>
              <a:rPr lang="en-GB" sz="2800" b="1" dirty="0" smtClean="0">
                <a:solidFill>
                  <a:srgbClr val="C00000"/>
                </a:solidFill>
              </a:rPr>
              <a:t/>
            </a:r>
            <a:br>
              <a:rPr lang="en-GB" sz="2800" b="1" dirty="0" smtClean="0">
                <a:solidFill>
                  <a:srgbClr val="C00000"/>
                </a:solidFill>
              </a:rPr>
            </a:br>
            <a:r>
              <a:rPr lang="en-GB" sz="2800" b="1" dirty="0" smtClean="0">
                <a:solidFill>
                  <a:srgbClr val="C00000"/>
                </a:solidFill>
              </a:rPr>
              <a:t>A development focussed project, encouraging countries to use WHO FCTC implementation to promote development and achievement of SDGs: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8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ho.int/fctc/implementation/fctc-2030-parties-map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0305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528" y="18864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i="0" dirty="0" smtClean="0">
                <a:solidFill>
                  <a:srgbClr val="C00000"/>
                </a:solidFill>
              </a:rPr>
              <a:t> Intensive support for FCTC implementation for 15 LMIC Parties</a:t>
            </a:r>
          </a:p>
          <a:p>
            <a:endParaRPr lang="en-US" sz="2000" b="1" i="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 Georgia – The only Party selected from the European Region 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 Criteria of selection: </a:t>
            </a:r>
            <a:r>
              <a:rPr lang="en-US" sz="2000" b="1" dirty="0">
                <a:solidFill>
                  <a:srgbClr val="C00000"/>
                </a:solidFill>
              </a:rPr>
              <a:t>the motivation </a:t>
            </a:r>
            <a:r>
              <a:rPr lang="en-US" sz="2000" b="1" dirty="0" smtClean="0">
                <a:solidFill>
                  <a:srgbClr val="C00000"/>
                </a:solidFill>
              </a:rPr>
              <a:t>to </a:t>
            </a:r>
            <a:r>
              <a:rPr lang="en-US" sz="2000" b="1" dirty="0">
                <a:solidFill>
                  <a:srgbClr val="C00000"/>
                </a:solidFill>
              </a:rPr>
              <a:t>advance tobacco control and demonstration of some significant achievements in this regard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10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large room&#10;&#10;Description generated with high confidence">
            <a:extLst>
              <a:ext uri="{FF2B5EF4-FFF2-40B4-BE49-F238E27FC236}">
                <a16:creationId xmlns:a16="http://schemas.microsoft.com/office/drawing/2014/main" xmlns="" id="{47655ADE-0948-4133-8F6B-1C8ECC2A5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113" y="55084"/>
            <a:ext cx="8847774" cy="663334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2BBA99-A879-4903-97E4-DBCF23D4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CBD2-DF52-6D46-A2F3-464F3F158A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19872" y="4005064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2017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661" y="5229200"/>
            <a:ext cx="8965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 set of new generation tobacco control laws was adopted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10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6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National Strategic Priorities for WHO FCTC Implementation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433030" y="1541190"/>
            <a:ext cx="8531457" cy="4192066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Implementation of FCTC Article 5 obligations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Strengthening implementation of </a:t>
            </a:r>
            <a:r>
              <a:rPr lang="en-US" sz="1800" dirty="0" err="1" smtClean="0"/>
              <a:t>timebound</a:t>
            </a:r>
            <a:r>
              <a:rPr lang="en-US" sz="1800" dirty="0" smtClean="0"/>
              <a:t> articles of the WHO FCTC</a:t>
            </a:r>
            <a:endParaRPr lang="ru-RU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Total ban of smoking in all enclosed public/work places and specific outdoor areas designated for youth and hazardous materials</a:t>
            </a:r>
            <a:endParaRPr lang="ru-RU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Total ban of tobacco advertisement, sponsorship and promotion</a:t>
            </a:r>
            <a:endParaRPr lang="ru-RU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At least 65% of pictorial health warnings on the surface of tobacco packages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Strengthening tobacco control law enforcement/administration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Strengthening of tobacco taxation</a:t>
            </a:r>
            <a:endParaRPr lang="ru-RU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Georgia FCTC2030 Project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287524" y="1628800"/>
            <a:ext cx="8568952" cy="3888432"/>
          </a:xfrm>
        </p:spPr>
        <p:txBody>
          <a:bodyPr/>
          <a:lstStyle/>
          <a:p>
            <a:pPr lvl="0"/>
            <a:r>
              <a:rPr lang="en-US" b="1" dirty="0" smtClean="0"/>
              <a:t>IMPACT:</a:t>
            </a:r>
            <a:br>
              <a:rPr lang="en-US" b="1" dirty="0" smtClean="0"/>
            </a:br>
            <a:endParaRPr lang="ru-RU" dirty="0" smtClean="0"/>
          </a:p>
          <a:p>
            <a:r>
              <a:rPr lang="en-US" dirty="0" smtClean="0"/>
              <a:t>Reduced prevalence of tobacco use in the longer term in Georgia.</a:t>
            </a:r>
            <a:endParaRPr lang="ru-RU" dirty="0" smtClean="0"/>
          </a:p>
          <a:p>
            <a:r>
              <a:rPr lang="en-US" b="1" dirty="0" smtClean="0"/>
              <a:t> </a:t>
            </a:r>
            <a:endParaRPr lang="ru-RU" dirty="0" smtClean="0"/>
          </a:p>
          <a:p>
            <a:r>
              <a:rPr lang="en-US" b="1" dirty="0" smtClean="0"/>
              <a:t> </a:t>
            </a:r>
            <a:endParaRPr lang="ru-RU" dirty="0" smtClean="0"/>
          </a:p>
          <a:p>
            <a:pPr lvl="0"/>
            <a:r>
              <a:rPr lang="en-US" b="1" dirty="0" smtClean="0"/>
              <a:t>OUTCOME:</a:t>
            </a:r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/>
              <a:t>Strengthened implementation of the WHO Framework Convention on Tobacco Control in Georgia.</a:t>
            </a:r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Georgia FCTC2030 Project Strategy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National Tobacco Control strategy and development planning (Art. 5.1)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en-US" i="1" dirty="0" smtClean="0"/>
              <a:t>Outputs:</a:t>
            </a:r>
            <a:br>
              <a:rPr lang="en-US" i="1" dirty="0" smtClean="0"/>
            </a:br>
            <a:endParaRPr lang="ru-RU" dirty="0" smtClean="0"/>
          </a:p>
          <a:p>
            <a:pPr lvl="0"/>
            <a:r>
              <a:rPr lang="en-US" dirty="0" smtClean="0"/>
              <a:t>National Tobacco Control Strategy and Action plan (NTCS&amp;AP) updated in full agreement with WHO FCTC and is implemented (milestones on time)</a:t>
            </a:r>
            <a:endParaRPr lang="ru-RU" dirty="0" smtClean="0"/>
          </a:p>
          <a:p>
            <a:pPr lvl="0"/>
            <a:r>
              <a:rPr lang="en-US" dirty="0" smtClean="0"/>
              <a:t>State tobacco control program (STCP)  is adopted and funding is sustained</a:t>
            </a:r>
            <a:endParaRPr lang="ru-RU" dirty="0" smtClean="0"/>
          </a:p>
          <a:p>
            <a:pPr lvl="0"/>
            <a:r>
              <a:rPr lang="en-US" dirty="0" smtClean="0"/>
              <a:t>Inclusion of WHO FCTC in United Nations Partnership for Sustainable Development (UNPSD) where appropriate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901</Words>
  <Application>Microsoft Office PowerPoint</Application>
  <PresentationFormat>On-screen Show (4:3)</PresentationFormat>
  <Paragraphs>184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Helvetica</vt:lpstr>
      <vt:lpstr>Office Theme</vt:lpstr>
      <vt:lpstr>Georgia  FCTC2030 Project</vt:lpstr>
      <vt:lpstr>FCTC 2030 PROJECT </vt:lpstr>
      <vt:lpstr>PowerPoint Presentation</vt:lpstr>
      <vt:lpstr>FCTC2030 Project  A development focussed project, encouraging countries to use WHO FCTC implementation to promote development and achievement of SDGs: </vt:lpstr>
      <vt:lpstr>PowerPoint Presentation</vt:lpstr>
      <vt:lpstr>PowerPoint Presentation</vt:lpstr>
      <vt:lpstr> National Strategic Priorities for WHO FCTC Implementation  </vt:lpstr>
      <vt:lpstr>Georgia FCTC2030 Project</vt:lpstr>
      <vt:lpstr>Georgia FCTC2030 Project Strategy</vt:lpstr>
      <vt:lpstr>Georgia FCTC2030 Project Strategy</vt:lpstr>
      <vt:lpstr>Georgia FCTC2030 Project Strategy</vt:lpstr>
      <vt:lpstr>Georgia FCTC2030 Project Strategy</vt:lpstr>
      <vt:lpstr>Georgia FCTC2030 Project Strategy</vt:lpstr>
      <vt:lpstr>Georgia FCTC2030 Project Strategy</vt:lpstr>
      <vt:lpstr>Georgia FCTC2030 Project Strategy</vt:lpstr>
      <vt:lpstr>Georgia FCTC2030 Project Strategy</vt:lpstr>
      <vt:lpstr>Georgia FCTC2030 Project Strategy</vt:lpstr>
      <vt:lpstr>Georgia FCTC2030 Project Strategy</vt:lpstr>
      <vt:lpstr>FCTC 2030 Project Support to achieve the strategic outputs</vt:lpstr>
      <vt:lpstr> Let’s continue together a nationwide public movement towards Smoke-free Georgia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FCTC2030 Project Georgia</dc:title>
  <dc:creator>Windows User</dc:creator>
  <cp:lastModifiedBy>Lela Sturua</cp:lastModifiedBy>
  <cp:revision>18</cp:revision>
  <dcterms:created xsi:type="dcterms:W3CDTF">2018-02-16T11:39:10Z</dcterms:created>
  <dcterms:modified xsi:type="dcterms:W3CDTF">2018-02-25T17:43:48Z</dcterms:modified>
</cp:coreProperties>
</file>