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396" r:id="rId5"/>
    <p:sldId id="406" r:id="rId6"/>
    <p:sldId id="407" r:id="rId7"/>
    <p:sldId id="408" r:id="rId8"/>
    <p:sldId id="409" r:id="rId9"/>
  </p:sldIdLst>
  <p:sldSz cx="9144000" cy="6858000" type="screen4x3"/>
  <p:notesSz cx="6669088" cy="987266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5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0" autoAdjust="0"/>
    <p:restoredTop sz="94660"/>
  </p:normalViewPr>
  <p:slideViewPr>
    <p:cSldViewPr>
      <p:cViewPr varScale="1">
        <p:scale>
          <a:sx n="65" d="100"/>
          <a:sy n="65" d="100"/>
        </p:scale>
        <p:origin x="1328" y="4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65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108" cy="494186"/>
          </a:xfrm>
          <a:prstGeom prst="rect">
            <a:avLst/>
          </a:prstGeom>
        </p:spPr>
        <p:txBody>
          <a:bodyPr vert="horz" lIns="90478" tIns="45239" rIns="90478" bIns="45239" rtlCol="0"/>
          <a:lstStyle>
            <a:lvl1pPr algn="l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424" y="0"/>
            <a:ext cx="2889108" cy="494186"/>
          </a:xfrm>
          <a:prstGeom prst="rect">
            <a:avLst/>
          </a:prstGeom>
        </p:spPr>
        <p:txBody>
          <a:bodyPr vert="horz" lIns="90478" tIns="45239" rIns="90478" bIns="45239" rtlCol="0"/>
          <a:lstStyle>
            <a:lvl1pPr algn="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fld id="{DDFA6012-D763-4F3B-90BC-5751BBF37257}" type="datetimeFigureOut">
              <a:rPr lang="de-DE"/>
              <a:pPr>
                <a:defRPr/>
              </a:pPr>
              <a:t>16.05.2018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477"/>
            <a:ext cx="2889108" cy="494186"/>
          </a:xfrm>
          <a:prstGeom prst="rect">
            <a:avLst/>
          </a:prstGeom>
        </p:spPr>
        <p:txBody>
          <a:bodyPr vert="horz" lIns="90478" tIns="45239" rIns="90478" bIns="45239" rtlCol="0" anchor="b"/>
          <a:lstStyle>
            <a:lvl1pPr algn="l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424" y="9378477"/>
            <a:ext cx="2889108" cy="494186"/>
          </a:xfrm>
          <a:prstGeom prst="rect">
            <a:avLst/>
          </a:prstGeom>
        </p:spPr>
        <p:txBody>
          <a:bodyPr vert="horz" wrap="square" lIns="90478" tIns="45239" rIns="90478" bIns="45239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/>
            </a:lvl1pPr>
          </a:lstStyle>
          <a:p>
            <a:pPr>
              <a:defRPr/>
            </a:pPr>
            <a:fld id="{8BDAB965-3525-4F46-854C-CD2A9C437A2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1890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0" y="0"/>
            <a:ext cx="6669088" cy="98726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2885993" cy="491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09" tIns="44527" rIns="89409" bIns="44527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4533" algn="l"/>
                <a:tab pos="889063" algn="l"/>
                <a:tab pos="1333595" algn="l"/>
                <a:tab pos="1778126" algn="l"/>
                <a:tab pos="2222659" algn="l"/>
                <a:tab pos="2667189" algn="l"/>
              </a:tabLst>
              <a:defRPr sz="1200">
                <a:solidFill>
                  <a:srgbClr val="969696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de-DE" altLang="de-DE"/>
              <a:t>Interkuturelle Kompetenz</a:t>
            </a:r>
          </a:p>
        </p:txBody>
      </p:sp>
      <p:sp>
        <p:nvSpPr>
          <p:cNvPr id="4100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68363" y="741363"/>
            <a:ext cx="4929187" cy="3698875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665041" y="4720816"/>
            <a:ext cx="5335893" cy="4439777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09" tIns="44527" rIns="89409" bIns="44527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 noProof="0" smtClean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9378477"/>
            <a:ext cx="2632125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ausgedruckt am: </a:t>
            </a:r>
          </a:p>
          <a:p>
            <a:pPr eaLnBrk="1" hangingPunct="1">
              <a:buSzPct val="100000"/>
              <a:defRPr/>
            </a:pPr>
            <a:fld id="{34B065AA-919F-40D4-9980-5A03C5B30E28}" type="datetime1">
              <a:rPr lang="de-DE" altLang="de-DE" sz="1200" smtClean="0">
                <a:solidFill>
                  <a:srgbClr val="969696"/>
                </a:solidFill>
              </a:rPr>
              <a:pPr eaLnBrk="1" hangingPunct="1">
                <a:buSzPct val="100000"/>
                <a:defRPr/>
              </a:pPr>
              <a:t>16.05.2018</a:t>
            </a:fld>
            <a:endParaRPr lang="de-DE" altLang="de-DE" sz="1200" smtClean="0">
              <a:solidFill>
                <a:srgbClr val="969696"/>
              </a:solidFill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91631" y="9376898"/>
            <a:ext cx="1443775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© dbb akademie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225314" y="9376898"/>
            <a:ext cx="1440660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Seite </a:t>
            </a:r>
            <a:fld id="{00535B6F-792D-4F45-BB62-0C211586B7E1}" type="slidenum">
              <a:rPr lang="de-DE" altLang="de-DE" sz="1200" smtClean="0">
                <a:solidFill>
                  <a:srgbClr val="969696"/>
                </a:solidFill>
              </a:rPr>
              <a:pPr algn="r" eaLnBrk="1" hangingPunct="1">
                <a:buSzPct val="100000"/>
                <a:defRPr/>
              </a:pPr>
              <a:t>‹Nr.›</a:t>
            </a:fld>
            <a:endParaRPr lang="de-DE" altLang="de-DE" sz="1200" smtClean="0">
              <a:solidFill>
                <a:srgbClr val="969696"/>
              </a:solidFill>
            </a:endParaRPr>
          </a:p>
        </p:txBody>
      </p:sp>
      <p:pic>
        <p:nvPicPr>
          <p:cNvPr id="410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055" y="146835"/>
            <a:ext cx="1537224" cy="47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423963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665041" y="4720816"/>
            <a:ext cx="5337450" cy="4441357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/>
          <a:lstStyle>
            <a:lvl1pPr marL="1778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Die Informationen auf diesen Sprechernotizen werden eingegeben über</a:t>
            </a: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endParaRPr lang="de-DE" altLang="de-DE"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[Ansicht] [Kopf- und Fußzeilen]</a:t>
            </a: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endParaRPr lang="de-DE" altLang="de-DE"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Die Formatierung z. B. kursiv bei </a:t>
            </a:r>
            <a:r>
              <a:rPr lang="de-DE" altLang="de-DE" i="1">
                <a:latin typeface="Arial" panose="020B0604020202020204" pitchFamily="34" charset="0"/>
              </a:rPr>
              <a:t>© dbb akademie</a:t>
            </a:r>
            <a:r>
              <a:rPr lang="de-DE" altLang="de-DE">
                <a:latin typeface="Arial" panose="020B0604020202020204" pitchFamily="34" charset="0"/>
              </a:rPr>
              <a:t> wird im Notizenmaster durch Formatierung dieses Platzhalters erreicht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984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361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676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519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182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A857-C258-4029-9A80-5D2A4F9F028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B5D52-E0C8-46DE-BA76-2478CB4D89D9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1701869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36AD6-B38A-449B-83E2-9A448EF78B5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20F59-10AA-4770-9357-4CD540A24031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81506728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768975" y="427038"/>
            <a:ext cx="1695450" cy="558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2625" y="427038"/>
            <a:ext cx="4933950" cy="5588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E8FDE-E3CB-4B10-BE15-A6E77FDC5F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62BE9-B3ED-41C2-9393-42B01163B3C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1247604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3468826140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785109917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95820249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26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97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848976596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2520089004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687234858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4098029531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8926429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8D400-4420-4977-826B-BBE462885C6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39B56-E392-4CD8-BB3A-0CEA5B58317F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0100578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4203247442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3048518721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768975" y="427038"/>
            <a:ext cx="1695450" cy="558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2625" y="427038"/>
            <a:ext cx="4933950" cy="5588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1359313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7CDD5-8AA8-4BCD-9A6C-1EF5F26B677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00C8-0529-476C-B2B5-F5CE124D669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4523022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26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97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BF3D2-A741-420F-B67F-5E1B79C84A9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73765-D526-4F20-8B8F-EBDD38B9CB1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4252281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12583-6C74-4ABB-8E07-AA4D01CE315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95C2C-FDC4-4ACF-8D88-8F626F836813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982115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842FB-4563-44FA-95DE-F6DDC1C094A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12C6-B7DA-48BD-8DD0-6D5C69A100BD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6168387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CA2BE-8B61-4E48-B67D-B9F7B21231E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FEA32-BAE7-4727-B128-7FAF01289EE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36802195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555C4-1B23-4939-A16F-DB93EC61EF2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25576-D6E4-4632-8496-4F973EE1CF56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854138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0AFAE-BFC1-4733-8A5E-C71DA611192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579F8-21BD-458A-B856-D43E9254C1A7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9949668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539750"/>
            <a:ext cx="1770063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5562600"/>
            <a:ext cx="925513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684213" y="6477000"/>
            <a:ext cx="6132512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8780463" y="6477000"/>
            <a:ext cx="395287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698500" y="1511300"/>
            <a:ext cx="8475663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8243888" y="6332538"/>
            <a:ext cx="57467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2C199300-D92B-489E-B8C6-0801C0A7621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427038"/>
            <a:ext cx="597535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Titeltextes durch Klicken bearbeiten</a:t>
            </a:r>
          </a:p>
        </p:txBody>
      </p:sp>
      <p:sp>
        <p:nvSpPr>
          <p:cNvPr id="103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03413"/>
            <a:ext cx="67818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Gliederungstextes durch Klicken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Siebte Gliederungsebene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684213" y="6524625"/>
            <a:ext cx="6118225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6902450" y="6335713"/>
            <a:ext cx="1268413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37D732CC-243B-4E57-A11F-E420D8DF92C4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16200000">
            <a:off x="-353219" y="6060281"/>
            <a:ext cx="855663" cy="21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de-DE" altLang="de-DE" sz="800" smtClean="0">
                <a:solidFill>
                  <a:srgbClr val="808080"/>
                </a:solidFill>
              </a:rPr>
              <a:t>Rev. Stand 2.0</a:t>
            </a: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7308850" y="6524625"/>
            <a:ext cx="1871663" cy="333375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r">
              <a:buSzPct val="100000"/>
              <a:defRPr/>
            </a:pPr>
            <a:r>
              <a:rPr lang="de-DE" altLang="de-DE" sz="1200" b="1" smtClean="0">
                <a:solidFill>
                  <a:srgbClr val="808080"/>
                </a:solidFill>
              </a:rPr>
              <a:t>© dbb akademie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spd="slow"/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3013075" y="2159000"/>
            <a:ext cx="6154738" cy="1511300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539750"/>
            <a:ext cx="1770063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" y="1582738"/>
            <a:ext cx="2030413" cy="205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682625" y="6477000"/>
            <a:ext cx="8475663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pic>
        <p:nvPicPr>
          <p:cNvPr id="2054" name="Picture 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263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6" name="Picture 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7" name="Picture 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8" name="Picture 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 Box 10"/>
          <p:cNvSpPr txBox="1">
            <a:spLocks noChangeArrowheads="1"/>
          </p:cNvSpPr>
          <p:nvPr/>
        </p:nvSpPr>
        <p:spPr bwMode="auto">
          <a:xfrm rot="16200000">
            <a:off x="-353219" y="6060281"/>
            <a:ext cx="855663" cy="21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de-DE" altLang="de-DE" sz="800" smtClean="0">
                <a:solidFill>
                  <a:srgbClr val="808080"/>
                </a:solidFill>
              </a:rPr>
              <a:t>Rev. Stand 2.0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7308850" y="6524625"/>
            <a:ext cx="1871663" cy="333375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r">
              <a:buSzPct val="100000"/>
              <a:defRPr/>
            </a:pPr>
            <a:r>
              <a:rPr lang="de-DE" altLang="de-DE" sz="1200" b="1" smtClean="0">
                <a:solidFill>
                  <a:srgbClr val="808080"/>
                </a:solidFill>
              </a:rPr>
              <a:t>© dbb akademie</a:t>
            </a:r>
          </a:p>
        </p:txBody>
      </p:sp>
      <p:sp>
        <p:nvSpPr>
          <p:cNvPr id="206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427038"/>
            <a:ext cx="597535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Titeltextes durch Klicken bearbeiten</a:t>
            </a:r>
          </a:p>
        </p:txBody>
      </p:sp>
      <p:sp>
        <p:nvSpPr>
          <p:cNvPr id="2062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03413"/>
            <a:ext cx="67818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Gliederungstextes durch Klicken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Siebte Gliederungsebene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/>
          </p:nvPr>
        </p:nvSpPr>
        <p:spPr bwMode="auto">
          <a:xfrm>
            <a:off x="684213" y="6524625"/>
            <a:ext cx="6118225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 sz="1200">
                <a:solidFill>
                  <a:srgbClr val="80808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/>
  <p:hf sldNum="0" hd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011488" y="5373688"/>
            <a:ext cx="4994275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500"/>
              </a:spcBef>
              <a:buClrTx/>
              <a:buFontTx/>
              <a:buNone/>
            </a:pPr>
            <a:r>
              <a:rPr lang="de-DE" altLang="de-DE" sz="1800" dirty="0" err="1" smtClean="0"/>
              <a:t>Tbilisi</a:t>
            </a:r>
            <a:r>
              <a:rPr lang="de-DE" altLang="de-DE" sz="1800" dirty="0" smtClean="0"/>
              <a:t>, May 2018</a:t>
            </a:r>
            <a:endParaRPr lang="de-DE" altLang="de-DE" sz="1800" dirty="0"/>
          </a:p>
          <a:p>
            <a:pPr>
              <a:spcBef>
                <a:spcPts val="500"/>
              </a:spcBef>
              <a:buClrTx/>
              <a:buFontTx/>
              <a:buNone/>
            </a:pPr>
            <a:r>
              <a:rPr lang="de-DE" altLang="de-DE" sz="2000" dirty="0"/>
              <a:t/>
            </a:r>
            <a:br>
              <a:rPr lang="de-DE" altLang="de-DE" sz="2000" dirty="0"/>
            </a:br>
            <a:r>
              <a:rPr lang="de-DE" altLang="de-DE" sz="1800" dirty="0" smtClean="0"/>
              <a:t>Anke </a:t>
            </a:r>
            <a:r>
              <a:rPr lang="de-DE" altLang="de-DE" sz="1800" dirty="0" err="1" smtClean="0"/>
              <a:t>Weigend</a:t>
            </a:r>
            <a:r>
              <a:rPr lang="de-DE" altLang="de-DE" sz="1800" dirty="0" smtClean="0"/>
              <a:t>, Dr. Sabine Horst</a:t>
            </a:r>
            <a:endParaRPr lang="de-DE" altLang="de-DE" sz="1800" dirty="0"/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011488" y="4005263"/>
            <a:ext cx="49942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800"/>
              </a:spcBef>
              <a:buClrTx/>
              <a:buFontTx/>
              <a:buNone/>
            </a:pPr>
            <a:r>
              <a:rPr lang="de-DE" altLang="de-DE" sz="3200" b="1" dirty="0" smtClean="0">
                <a:solidFill>
                  <a:srgbClr val="C00073"/>
                </a:solidFill>
              </a:rPr>
              <a:t>Feedback</a:t>
            </a:r>
            <a:endParaRPr lang="de-DE" altLang="de-DE" sz="3200" b="1" dirty="0">
              <a:solidFill>
                <a:srgbClr val="C00073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4213" y="404813"/>
            <a:ext cx="5976937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Feedback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82624" y="1772816"/>
            <a:ext cx="7489826" cy="455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indent="0">
              <a:buClr>
                <a:srgbClr val="C00073"/>
              </a:buClr>
            </a:pPr>
            <a:r>
              <a:rPr lang="en-US" altLang="de-DE" sz="2800" b="1" dirty="0" smtClean="0"/>
              <a:t>Tips for giving constructive feedback</a:t>
            </a:r>
            <a:endParaRPr lang="en-US" altLang="de-DE" sz="2800" dirty="0" smtClean="0"/>
          </a:p>
          <a:p>
            <a:pPr marL="0" indent="0">
              <a:buClr>
                <a:srgbClr val="C00073"/>
              </a:buClr>
            </a:pPr>
            <a:endParaRPr lang="en-US" altLang="de-DE" sz="2200" dirty="0"/>
          </a:p>
          <a:p>
            <a:pPr marL="342900" indent="-342900"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US" altLang="de-DE" sz="2100" dirty="0" err="1" smtClean="0"/>
              <a:t>Emphasise</a:t>
            </a:r>
            <a:r>
              <a:rPr lang="en-US" altLang="de-DE" sz="2100" dirty="0" smtClean="0"/>
              <a:t> that it is about </a:t>
            </a:r>
            <a:r>
              <a:rPr lang="en-US" altLang="de-DE" sz="2100" b="1" dirty="0" smtClean="0"/>
              <a:t>one’s perception </a:t>
            </a:r>
            <a:r>
              <a:rPr lang="en-US" altLang="de-DE" sz="2100" dirty="0" smtClean="0"/>
              <a:t>and </a:t>
            </a:r>
            <a:r>
              <a:rPr lang="en-US" altLang="de-DE" sz="2100" b="1" u="sng" dirty="0" smtClean="0"/>
              <a:t>not</a:t>
            </a:r>
            <a:r>
              <a:rPr lang="en-US" altLang="de-DE" sz="2100" dirty="0" smtClean="0"/>
              <a:t> about facts.</a:t>
            </a:r>
          </a:p>
          <a:p>
            <a:pPr marL="342900" indent="-342900"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US" altLang="de-DE" sz="2100" dirty="0" smtClean="0"/>
              <a:t>Descriptive in nature: It is related to the person’s</a:t>
            </a:r>
            <a:r>
              <a:rPr lang="en-US" altLang="de-DE" sz="2100" b="1" dirty="0" smtClean="0"/>
              <a:t> </a:t>
            </a:r>
            <a:r>
              <a:rPr lang="en-US" altLang="de-DE" sz="2100" b="1" dirty="0" err="1" smtClean="0"/>
              <a:t>behaviour</a:t>
            </a:r>
            <a:r>
              <a:rPr lang="en-US" altLang="de-DE" sz="2100" b="1" dirty="0" smtClean="0"/>
              <a:t> </a:t>
            </a:r>
            <a:r>
              <a:rPr lang="en-US" altLang="de-DE" sz="2100" dirty="0" smtClean="0"/>
              <a:t>and </a:t>
            </a:r>
            <a:r>
              <a:rPr lang="en-US" altLang="de-DE" sz="2100" b="1" u="sng" dirty="0" smtClean="0"/>
              <a:t>not</a:t>
            </a:r>
            <a:r>
              <a:rPr lang="en-US" altLang="de-DE" sz="2100" b="1" dirty="0" smtClean="0"/>
              <a:t> </a:t>
            </a:r>
            <a:r>
              <a:rPr lang="en-US" altLang="de-DE" sz="2100" dirty="0" smtClean="0"/>
              <a:t>the entire person.</a:t>
            </a:r>
          </a:p>
          <a:p>
            <a:pPr marL="342900" indent="-342900"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US" altLang="de-DE" sz="2100" dirty="0" smtClean="0"/>
              <a:t>Refrain from judgment.</a:t>
            </a:r>
          </a:p>
          <a:p>
            <a:pPr marL="342900" indent="-342900"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US" altLang="de-DE" sz="2100" dirty="0" smtClean="0"/>
              <a:t>Set clear priorities.</a:t>
            </a:r>
          </a:p>
          <a:p>
            <a:pPr marL="342900" indent="-342900"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US" altLang="de-DE" sz="2100" dirty="0" smtClean="0"/>
              <a:t>Clearly state what you want to say.</a:t>
            </a:r>
          </a:p>
          <a:p>
            <a:pPr marL="342900" indent="-342900"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US" altLang="de-DE" sz="2100" dirty="0" smtClean="0"/>
              <a:t>Feedback should be done fairly close to the occurrence of the event.</a:t>
            </a:r>
          </a:p>
          <a:p>
            <a:pPr marL="0" indent="0">
              <a:buClr>
                <a:srgbClr val="C00073"/>
              </a:buClr>
            </a:pPr>
            <a:r>
              <a:rPr lang="en-US" altLang="de-DE" sz="2000" i="1" dirty="0" smtClean="0"/>
              <a:t>When I receive feedback: First listen and do not justify actions.</a:t>
            </a:r>
          </a:p>
          <a:p>
            <a:pPr marL="0" indent="0">
              <a:buClr>
                <a:srgbClr val="C00073"/>
              </a:buClr>
            </a:pPr>
            <a:endParaRPr lang="de-DE" altLang="de-DE" sz="2200" dirty="0"/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1105089-7FDE-4C7F-A0B5-6FAB1F269B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Feedback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4213" y="404813"/>
            <a:ext cx="5976937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Feedback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82624" y="1772816"/>
            <a:ext cx="7489826" cy="455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de-DE" b="1" dirty="0" err="1" smtClean="0"/>
              <a:t>What</a:t>
            </a:r>
            <a:r>
              <a:rPr lang="de-DE" b="1" dirty="0" smtClean="0"/>
              <a:t> </a:t>
            </a:r>
            <a:r>
              <a:rPr lang="de-DE" b="1" dirty="0" err="1" smtClean="0"/>
              <a:t>does</a:t>
            </a:r>
            <a:r>
              <a:rPr lang="de-DE" b="1" dirty="0" smtClean="0"/>
              <a:t> </a:t>
            </a:r>
            <a:r>
              <a:rPr lang="de-DE" b="1" u="sng" dirty="0" smtClean="0"/>
              <a:t>not</a:t>
            </a:r>
            <a:r>
              <a:rPr lang="de-DE" b="1" dirty="0" smtClean="0"/>
              <a:t> </a:t>
            </a:r>
            <a:r>
              <a:rPr lang="de-DE" b="1" dirty="0" err="1" smtClean="0"/>
              <a:t>belong</a:t>
            </a:r>
            <a:r>
              <a:rPr lang="de-DE" b="1" dirty="0" smtClean="0"/>
              <a:t> in </a:t>
            </a:r>
            <a:r>
              <a:rPr lang="de-DE" b="1" dirty="0" err="1" smtClean="0"/>
              <a:t>feedback</a:t>
            </a:r>
            <a:r>
              <a:rPr lang="de-DE" b="1" dirty="0" smtClean="0"/>
              <a:t>?</a:t>
            </a:r>
          </a:p>
          <a:p>
            <a:endParaRPr lang="de-DE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err="1" smtClean="0"/>
              <a:t>Generalisations</a:t>
            </a:r>
            <a:r>
              <a:rPr lang="de-DE" sz="2200" dirty="0" smtClean="0"/>
              <a:t> </a:t>
            </a:r>
            <a:r>
              <a:rPr lang="de-DE" sz="2200" dirty="0" err="1" smtClean="0"/>
              <a:t>about</a:t>
            </a:r>
            <a:r>
              <a:rPr lang="de-DE" sz="2200" dirty="0" smtClean="0"/>
              <a:t> </a:t>
            </a:r>
            <a:r>
              <a:rPr lang="de-DE" sz="2200" dirty="0" err="1" smtClean="0"/>
              <a:t>observations</a:t>
            </a:r>
            <a:endParaRPr lang="de-DE" sz="2200" dirty="0" smtClean="0"/>
          </a:p>
          <a:p>
            <a:pPr marL="0" indent="0"/>
            <a:r>
              <a:rPr lang="de-DE" sz="2200" i="1" dirty="0" smtClean="0"/>
              <a:t>     </a:t>
            </a:r>
            <a:r>
              <a:rPr lang="en-US" sz="2200" i="1" dirty="0" smtClean="0">
                <a:solidFill>
                  <a:srgbClr val="FF33CC"/>
                </a:solidFill>
              </a:rPr>
              <a:t>You are always so aggressive.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smtClean="0"/>
              <a:t>Personal </a:t>
            </a:r>
            <a:r>
              <a:rPr lang="de-DE" sz="2200" dirty="0" err="1" smtClean="0"/>
              <a:t>attacks</a:t>
            </a:r>
            <a:endParaRPr lang="de-DE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smtClean="0"/>
              <a:t>The </a:t>
            </a:r>
            <a:r>
              <a:rPr lang="de-DE" sz="2200" dirty="0" err="1" smtClean="0"/>
              <a:t>analysis</a:t>
            </a:r>
            <a:r>
              <a:rPr lang="de-DE" sz="2200" dirty="0" smtClean="0"/>
              <a:t> </a:t>
            </a:r>
            <a:r>
              <a:rPr lang="de-DE" sz="2200" dirty="0" err="1" smtClean="0"/>
              <a:t>of</a:t>
            </a:r>
            <a:r>
              <a:rPr lang="de-DE" sz="2200" dirty="0" smtClean="0"/>
              <a:t> </a:t>
            </a:r>
            <a:r>
              <a:rPr lang="de-DE" sz="2200" dirty="0" err="1" smtClean="0"/>
              <a:t>personality</a:t>
            </a:r>
            <a:r>
              <a:rPr lang="de-DE" sz="2200" dirty="0" smtClean="0"/>
              <a:t> </a:t>
            </a:r>
            <a:r>
              <a:rPr lang="de-DE" sz="2200" dirty="0" err="1" smtClean="0"/>
              <a:t>traits</a:t>
            </a:r>
            <a:r>
              <a:rPr lang="de-DE" sz="2200" dirty="0" smtClean="0"/>
              <a:t>, </a:t>
            </a:r>
            <a:r>
              <a:rPr lang="de-DE" sz="2200" dirty="0" err="1" smtClean="0"/>
              <a:t>interpretations</a:t>
            </a:r>
            <a:r>
              <a:rPr lang="de-DE" sz="2200" dirty="0" smtClean="0"/>
              <a:t>, </a:t>
            </a:r>
            <a:r>
              <a:rPr lang="de-DE" sz="2200" dirty="0" err="1" smtClean="0"/>
              <a:t>assessments</a:t>
            </a:r>
            <a:endParaRPr lang="de-DE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err="1" smtClean="0"/>
              <a:t>Advice</a:t>
            </a:r>
            <a:r>
              <a:rPr lang="de-DE" sz="2200" dirty="0" smtClean="0"/>
              <a:t> </a:t>
            </a:r>
            <a:r>
              <a:rPr lang="de-DE" sz="2200" dirty="0" err="1" smtClean="0"/>
              <a:t>and</a:t>
            </a:r>
            <a:r>
              <a:rPr lang="de-DE" sz="2200" dirty="0" smtClean="0"/>
              <a:t> </a:t>
            </a:r>
            <a:r>
              <a:rPr lang="de-DE" sz="2200" dirty="0" err="1" smtClean="0"/>
              <a:t>tips</a:t>
            </a:r>
            <a:r>
              <a:rPr lang="de-DE" sz="2200" dirty="0" smtClean="0"/>
              <a:t> in </a:t>
            </a:r>
            <a:r>
              <a:rPr lang="de-DE" sz="2200" dirty="0" err="1" smtClean="0"/>
              <a:t>the</a:t>
            </a:r>
            <a:r>
              <a:rPr lang="de-DE" sz="2200" dirty="0" smtClean="0"/>
              <a:t> form </a:t>
            </a:r>
            <a:r>
              <a:rPr lang="en-GB" sz="2200" dirty="0" smtClean="0"/>
              <a:t>“you” </a:t>
            </a:r>
            <a:r>
              <a:rPr lang="de-DE" sz="2200" dirty="0" err="1" smtClean="0"/>
              <a:t>statements</a:t>
            </a:r>
            <a:endParaRPr lang="de-DE" sz="2200" dirty="0" smtClean="0"/>
          </a:p>
          <a:p>
            <a:pPr marL="0" indent="0"/>
            <a:r>
              <a:rPr lang="de-DE" sz="2200" dirty="0" smtClean="0"/>
              <a:t>     </a:t>
            </a:r>
            <a:r>
              <a:rPr lang="en-US" sz="2200" i="1" dirty="0" smtClean="0">
                <a:solidFill>
                  <a:srgbClr val="FF33CC"/>
                </a:solidFill>
              </a:rPr>
              <a:t>You should do it like this.  </a:t>
            </a:r>
            <a:r>
              <a:rPr lang="de-DE" sz="2200" dirty="0" err="1" smtClean="0"/>
              <a:t>or</a:t>
            </a:r>
            <a:r>
              <a:rPr lang="de-DE" sz="2200" dirty="0" smtClean="0"/>
              <a:t>  </a:t>
            </a:r>
            <a:r>
              <a:rPr lang="de-DE" sz="2200" i="1" dirty="0" err="1" smtClean="0">
                <a:solidFill>
                  <a:srgbClr val="FF33CC"/>
                </a:solidFill>
              </a:rPr>
              <a:t>You</a:t>
            </a:r>
            <a:r>
              <a:rPr lang="de-DE" sz="2200" i="1" dirty="0" smtClean="0">
                <a:solidFill>
                  <a:srgbClr val="FF33CC"/>
                </a:solidFill>
              </a:rPr>
              <a:t> </a:t>
            </a:r>
            <a:r>
              <a:rPr lang="de-DE" sz="2200" i="1" dirty="0" err="1" smtClean="0">
                <a:solidFill>
                  <a:srgbClr val="FF33CC"/>
                </a:solidFill>
              </a:rPr>
              <a:t>were</a:t>
            </a:r>
            <a:r>
              <a:rPr lang="de-DE" sz="2200" i="1" dirty="0" smtClean="0">
                <a:solidFill>
                  <a:srgbClr val="FF33CC"/>
                </a:solidFill>
              </a:rPr>
              <a:t> </a:t>
            </a:r>
            <a:r>
              <a:rPr lang="de-DE" sz="2200" i="1" dirty="0" err="1" smtClean="0">
                <a:solidFill>
                  <a:srgbClr val="FF33CC"/>
                </a:solidFill>
              </a:rPr>
              <a:t>too</a:t>
            </a:r>
            <a:r>
              <a:rPr lang="de-DE" sz="2200" i="1" dirty="0" smtClean="0">
                <a:solidFill>
                  <a:srgbClr val="FF33CC"/>
                </a:solidFill>
              </a:rPr>
              <a:t> </a:t>
            </a:r>
            <a:r>
              <a:rPr lang="de-DE" sz="2200" i="1" dirty="0" err="1" smtClean="0">
                <a:solidFill>
                  <a:srgbClr val="FF33CC"/>
                </a:solidFill>
              </a:rPr>
              <a:t>nervous</a:t>
            </a:r>
            <a:r>
              <a:rPr lang="de-DE" sz="2200" i="1" dirty="0" smtClean="0">
                <a:solidFill>
                  <a:srgbClr val="FF33CC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err="1" smtClean="0"/>
              <a:t>Commands</a:t>
            </a:r>
            <a:r>
              <a:rPr lang="de-DE" sz="2200" dirty="0" smtClean="0"/>
              <a:t>/</a:t>
            </a:r>
            <a:r>
              <a:rPr lang="de-DE" sz="2200" dirty="0" err="1" smtClean="0"/>
              <a:t>orders</a:t>
            </a:r>
            <a:r>
              <a:rPr lang="de-DE" sz="2200" dirty="0" smtClean="0"/>
              <a:t>  </a:t>
            </a:r>
            <a:r>
              <a:rPr lang="de-DE" sz="2200" i="1" dirty="0" err="1" smtClean="0">
                <a:solidFill>
                  <a:srgbClr val="FF33CC"/>
                </a:solidFill>
              </a:rPr>
              <a:t>You</a:t>
            </a:r>
            <a:r>
              <a:rPr lang="de-DE" sz="2200" i="1" dirty="0" smtClean="0">
                <a:solidFill>
                  <a:srgbClr val="FF33CC"/>
                </a:solidFill>
              </a:rPr>
              <a:t> </a:t>
            </a:r>
            <a:r>
              <a:rPr lang="de-DE" sz="2200" i="1" dirty="0" err="1" smtClean="0">
                <a:solidFill>
                  <a:srgbClr val="FF33CC"/>
                </a:solidFill>
              </a:rPr>
              <a:t>have</a:t>
            </a:r>
            <a:r>
              <a:rPr lang="de-DE" sz="2200" i="1" dirty="0" smtClean="0">
                <a:solidFill>
                  <a:srgbClr val="FF33CC"/>
                </a:solidFill>
              </a:rPr>
              <a:t> </a:t>
            </a:r>
            <a:r>
              <a:rPr lang="de-DE" sz="2200" i="1" dirty="0" err="1" smtClean="0">
                <a:solidFill>
                  <a:srgbClr val="FF33CC"/>
                </a:solidFill>
              </a:rPr>
              <a:t>to</a:t>
            </a:r>
            <a:r>
              <a:rPr lang="de-DE" sz="2200" i="1" dirty="0" smtClean="0">
                <a:solidFill>
                  <a:srgbClr val="FF33CC"/>
                </a:solidFill>
              </a:rPr>
              <a:t> </a:t>
            </a:r>
            <a:r>
              <a:rPr lang="de-DE" sz="2200" i="1" dirty="0" err="1" smtClean="0">
                <a:solidFill>
                  <a:srgbClr val="FF33CC"/>
                </a:solidFill>
              </a:rPr>
              <a:t>ask</a:t>
            </a:r>
            <a:r>
              <a:rPr lang="de-DE" sz="2200" i="1" dirty="0" smtClean="0">
                <a:solidFill>
                  <a:srgbClr val="FF33CC"/>
                </a:solidFill>
              </a:rPr>
              <a:t> </a:t>
            </a:r>
            <a:r>
              <a:rPr lang="de-DE" sz="2200" i="1" dirty="0" err="1" smtClean="0">
                <a:solidFill>
                  <a:srgbClr val="FF33CC"/>
                </a:solidFill>
              </a:rPr>
              <a:t>questions</a:t>
            </a:r>
            <a:r>
              <a:rPr lang="de-DE" sz="2200" i="1" dirty="0">
                <a:solidFill>
                  <a:srgbClr val="FF33CC"/>
                </a:solidFill>
              </a:rPr>
              <a:t>.</a:t>
            </a:r>
            <a:endParaRPr lang="de-DE" sz="2200" i="1" dirty="0" smtClean="0">
              <a:solidFill>
                <a:srgbClr val="FF33CC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err="1" smtClean="0"/>
              <a:t>Imprecise</a:t>
            </a:r>
            <a:r>
              <a:rPr lang="de-DE" sz="2200" dirty="0" smtClean="0"/>
              <a:t> </a:t>
            </a:r>
            <a:r>
              <a:rPr lang="de-DE" sz="2200" dirty="0" err="1" smtClean="0"/>
              <a:t>judgments</a:t>
            </a:r>
            <a:r>
              <a:rPr lang="de-DE" sz="2200" dirty="0" smtClean="0"/>
              <a:t> </a:t>
            </a:r>
            <a:r>
              <a:rPr lang="de-DE" sz="2200" dirty="0"/>
              <a:t> </a:t>
            </a:r>
            <a:r>
              <a:rPr lang="de-DE" sz="2200" i="1" dirty="0" smtClean="0">
                <a:solidFill>
                  <a:srgbClr val="FF33CC"/>
                </a:solidFill>
              </a:rPr>
              <a:t>The </a:t>
            </a:r>
            <a:r>
              <a:rPr lang="de-DE" sz="2200" i="1" dirty="0" err="1" smtClean="0">
                <a:solidFill>
                  <a:srgbClr val="FF33CC"/>
                </a:solidFill>
              </a:rPr>
              <a:t>beginning</a:t>
            </a:r>
            <a:r>
              <a:rPr lang="de-DE" sz="2200" i="1" dirty="0" smtClean="0">
                <a:solidFill>
                  <a:srgbClr val="FF33CC"/>
                </a:solidFill>
              </a:rPr>
              <a:t> was </a:t>
            </a:r>
            <a:r>
              <a:rPr lang="de-DE" sz="2200" i="1" dirty="0" err="1" smtClean="0">
                <a:solidFill>
                  <a:srgbClr val="FF33CC"/>
                </a:solidFill>
              </a:rPr>
              <a:t>good</a:t>
            </a:r>
            <a:r>
              <a:rPr lang="de-DE" sz="2200" i="1" dirty="0" smtClean="0">
                <a:solidFill>
                  <a:srgbClr val="FF33CC"/>
                </a:solidFill>
              </a:rPr>
              <a:t>.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1105089-7FDE-4C7F-A0B5-6FAB1F269B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de-DE" altLang="de-DE" sz="1200"/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Feedback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7698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Expression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criticism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13" y="1988840"/>
            <a:ext cx="8064375" cy="402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Symbol" panose="05050102010706020507" pitchFamily="18" charset="2"/>
              <a:buChar char="-"/>
              <a:defRPr/>
            </a:pPr>
            <a:endParaRPr lang="de-DE" altLang="de-DE" sz="2200" dirty="0"/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smtClean="0"/>
              <a:t>Express </a:t>
            </a:r>
            <a:r>
              <a:rPr lang="de-DE" altLang="de-DE" dirty="0" err="1" smtClean="0"/>
              <a:t>criticism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using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four-eyes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principle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err="1" smtClean="0"/>
              <a:t>Establish</a:t>
            </a:r>
            <a:r>
              <a:rPr lang="de-DE" altLang="de-DE" dirty="0" smtClean="0"/>
              <a:t> </a:t>
            </a:r>
            <a:r>
              <a:rPr lang="de-DE" altLang="de-DE" b="1" dirty="0" smtClean="0"/>
              <a:t>positive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contact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err="1" smtClean="0"/>
              <a:t>Criticise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the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behaviour</a:t>
            </a:r>
            <a:r>
              <a:rPr lang="de-DE" altLang="de-DE" b="1" dirty="0" smtClean="0"/>
              <a:t>/</a:t>
            </a:r>
            <a:r>
              <a:rPr lang="de-DE" altLang="de-DE" b="1" dirty="0" err="1" smtClean="0"/>
              <a:t>the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aspect</a:t>
            </a:r>
            <a:r>
              <a:rPr lang="de-DE" altLang="de-DE" b="1" dirty="0" smtClean="0"/>
              <a:t> </a:t>
            </a:r>
            <a:r>
              <a:rPr lang="de-DE" altLang="de-DE" u="sng" dirty="0" smtClean="0"/>
              <a:t>not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person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err="1" smtClean="0"/>
              <a:t>Concentrate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only</a:t>
            </a:r>
            <a:r>
              <a:rPr lang="de-DE" altLang="de-DE" dirty="0" smtClean="0"/>
              <a:t> on a </a:t>
            </a:r>
            <a:r>
              <a:rPr lang="de-DE" altLang="de-DE" b="1" dirty="0" err="1" smtClean="0"/>
              <a:t>few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points</a:t>
            </a:r>
            <a:r>
              <a:rPr lang="de-DE" altLang="de-DE" b="1" dirty="0" smtClean="0"/>
              <a:t> </a:t>
            </a:r>
            <a:r>
              <a:rPr lang="de-DE" altLang="de-DE" dirty="0" err="1" smtClean="0"/>
              <a:t>of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criticism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err="1" smtClean="0"/>
              <a:t>Address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difficulties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clearly</a:t>
            </a:r>
            <a:r>
              <a:rPr lang="de-DE" altLang="de-DE" b="1" dirty="0" smtClean="0"/>
              <a:t> </a:t>
            </a:r>
            <a:r>
              <a:rPr lang="de-DE" altLang="de-DE" dirty="0" err="1" smtClean="0"/>
              <a:t>and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factually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smtClean="0"/>
              <a:t>Work out </a:t>
            </a:r>
            <a:r>
              <a:rPr lang="de-DE" altLang="de-DE" dirty="0" err="1" smtClean="0"/>
              <a:t>solutions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together</a:t>
            </a:r>
            <a:r>
              <a:rPr lang="de-DE" altLang="de-DE" dirty="0" smtClean="0"/>
              <a:t>; </a:t>
            </a:r>
            <a:r>
              <a:rPr lang="de-DE" altLang="de-DE" dirty="0" err="1" smtClean="0"/>
              <a:t>provide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constructive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criticism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smtClean="0"/>
              <a:t>Find a </a:t>
            </a:r>
            <a:r>
              <a:rPr lang="de-DE" altLang="de-DE" b="1" dirty="0" smtClean="0"/>
              <a:t>positive </a:t>
            </a:r>
            <a:r>
              <a:rPr lang="de-DE" altLang="de-DE" dirty="0" err="1" smtClean="0"/>
              <a:t>conclusion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discussion</a:t>
            </a:r>
            <a:r>
              <a:rPr lang="de-DE" altLang="de-DE" dirty="0" smtClean="0"/>
              <a:t>.</a:t>
            </a: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Feedback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4950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Expression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praise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13" y="1988840"/>
            <a:ext cx="8064375" cy="402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Symbol" panose="05050102010706020507" pitchFamily="18" charset="2"/>
              <a:buChar char="-"/>
              <a:defRPr/>
            </a:pPr>
            <a:endParaRPr lang="de-DE" altLang="de-DE" sz="2200" dirty="0"/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b="1" dirty="0" err="1" smtClean="0"/>
              <a:t>Direct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praise</a:t>
            </a:r>
            <a:r>
              <a:rPr lang="de-DE" altLang="de-DE" b="1" dirty="0"/>
              <a:t> </a:t>
            </a:r>
            <a:r>
              <a:rPr lang="de-DE" altLang="de-DE" dirty="0" err="1" smtClean="0"/>
              <a:t>more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likely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leads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repetition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of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desired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behaviour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smtClean="0"/>
              <a:t>The </a:t>
            </a:r>
            <a:r>
              <a:rPr lang="de-DE" altLang="de-DE" b="1" dirty="0" err="1" smtClean="0"/>
              <a:t>absence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of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praise</a:t>
            </a:r>
            <a:r>
              <a:rPr lang="de-DE" altLang="de-DE" b="1" dirty="0" smtClean="0"/>
              <a:t> </a:t>
            </a:r>
            <a:r>
              <a:rPr lang="de-DE" altLang="de-DE" dirty="0" err="1" smtClean="0"/>
              <a:t>can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impact</a:t>
            </a:r>
            <a:r>
              <a:rPr lang="de-DE" altLang="de-DE" dirty="0" smtClean="0"/>
              <a:t> a </a:t>
            </a:r>
            <a:r>
              <a:rPr lang="de-DE" altLang="de-DE" dirty="0" err="1" smtClean="0"/>
              <a:t>person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as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if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she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had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been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blamed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for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something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smtClean="0"/>
              <a:t>The </a:t>
            </a:r>
            <a:r>
              <a:rPr lang="de-DE" altLang="de-DE" b="1" dirty="0" err="1" smtClean="0"/>
              <a:t>function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of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praise</a:t>
            </a:r>
            <a:r>
              <a:rPr lang="de-DE" altLang="de-DE" b="1" dirty="0" smtClean="0"/>
              <a:t>: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provide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orientation</a:t>
            </a:r>
            <a:r>
              <a:rPr lang="de-DE" altLang="de-DE" dirty="0" smtClean="0"/>
              <a:t>, </a:t>
            </a:r>
            <a:r>
              <a:rPr lang="de-DE" altLang="de-DE" dirty="0" err="1" smtClean="0"/>
              <a:t>instruct</a:t>
            </a:r>
            <a:r>
              <a:rPr lang="de-DE" altLang="de-DE" dirty="0" smtClean="0"/>
              <a:t>, </a:t>
            </a:r>
            <a:r>
              <a:rPr lang="de-DE" altLang="de-DE" dirty="0" err="1" smtClean="0"/>
              <a:t>motivate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and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build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social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ties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b="1" dirty="0" err="1" smtClean="0"/>
              <a:t>Recognise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appropriately</a:t>
            </a:r>
            <a:r>
              <a:rPr lang="de-DE" altLang="de-DE" b="1" dirty="0" smtClean="0"/>
              <a:t>: </a:t>
            </a:r>
            <a:r>
              <a:rPr lang="de-DE" altLang="de-DE" dirty="0" smtClean="0"/>
              <a:t>do not </a:t>
            </a:r>
            <a:r>
              <a:rPr lang="de-DE" altLang="de-DE" dirty="0" err="1" smtClean="0"/>
              <a:t>exaggerate</a:t>
            </a:r>
            <a:r>
              <a:rPr lang="de-DE" altLang="de-DE" dirty="0" smtClean="0"/>
              <a:t>,  do not </a:t>
            </a:r>
            <a:r>
              <a:rPr lang="de-DE" altLang="de-DE" dirty="0" err="1" smtClean="0"/>
              <a:t>talk</a:t>
            </a:r>
            <a:r>
              <a:rPr lang="de-DE" altLang="de-DE" dirty="0" smtClean="0"/>
              <a:t> down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person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and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remember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give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sincere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praise</a:t>
            </a:r>
            <a:r>
              <a:rPr lang="de-DE" altLang="de-DE" dirty="0" smtClean="0"/>
              <a:t>.</a:t>
            </a:r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endParaRPr lang="de-DE" altLang="de-DE" dirty="0" smtClean="0"/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de-DE" altLang="de-DE" dirty="0" smtClean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Feedback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2081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Expression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praise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13" y="1988840"/>
            <a:ext cx="8064375" cy="402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Symbol" panose="05050102010706020507" pitchFamily="18" charset="2"/>
              <a:buChar char="-"/>
              <a:defRPr/>
            </a:pPr>
            <a:endParaRPr lang="de-DE" altLang="de-DE" sz="2200" dirty="0"/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err="1" smtClean="0"/>
              <a:t>Praise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performance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or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achievement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and</a:t>
            </a:r>
            <a:r>
              <a:rPr lang="de-DE" altLang="de-DE" dirty="0" smtClean="0"/>
              <a:t> </a:t>
            </a:r>
            <a:r>
              <a:rPr lang="de-DE" altLang="de-DE" u="sng" dirty="0" smtClean="0"/>
              <a:t>not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person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b="1" dirty="0" err="1" smtClean="0"/>
              <a:t>Praise</a:t>
            </a:r>
            <a:r>
              <a:rPr lang="de-DE" altLang="de-DE" b="1" dirty="0" smtClean="0"/>
              <a:t> in </a:t>
            </a:r>
            <a:r>
              <a:rPr lang="de-DE" altLang="de-DE" b="1" dirty="0" err="1" smtClean="0"/>
              <a:t>public</a:t>
            </a:r>
            <a:r>
              <a:rPr lang="de-DE" altLang="de-DE" b="1" dirty="0" smtClean="0"/>
              <a:t> </a:t>
            </a:r>
            <a:r>
              <a:rPr lang="de-DE" altLang="de-DE" dirty="0" err="1" smtClean="0"/>
              <a:t>can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be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interpreted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as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indirect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blame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by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other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person</a:t>
            </a:r>
            <a:r>
              <a:rPr lang="de-DE" altLang="de-DE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altLang="de-DE" dirty="0" err="1" smtClean="0"/>
              <a:t>Where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there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is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possibility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assess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something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as</a:t>
            </a:r>
            <a:r>
              <a:rPr lang="de-DE" altLang="de-DE" dirty="0" smtClean="0"/>
              <a:t> </a:t>
            </a:r>
            <a:r>
              <a:rPr lang="de-DE" altLang="de-DE" smtClean="0"/>
              <a:t>above-average: </a:t>
            </a:r>
            <a:r>
              <a:rPr lang="de-DE" altLang="de-DE" dirty="0" err="1" smtClean="0"/>
              <a:t>appreciate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reliability</a:t>
            </a:r>
            <a:r>
              <a:rPr lang="de-DE" altLang="de-DE" dirty="0" smtClean="0"/>
              <a:t>, </a:t>
            </a:r>
            <a:r>
              <a:rPr lang="de-DE" altLang="de-DE" dirty="0" err="1" smtClean="0"/>
              <a:t>meticulousness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and</a:t>
            </a:r>
            <a:r>
              <a:rPr lang="de-DE" altLang="de-DE" dirty="0" smtClean="0"/>
              <a:t> sense </a:t>
            </a:r>
            <a:r>
              <a:rPr lang="de-DE" altLang="de-DE" dirty="0" err="1" smtClean="0"/>
              <a:t>of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duty</a:t>
            </a:r>
            <a:r>
              <a:rPr lang="de-DE" altLang="de-DE" dirty="0" smtClean="0"/>
              <a:t>.</a:t>
            </a: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Feedback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2967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Constructively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saying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en-GB" sz="2800" dirty="0" smtClean="0"/>
              <a:t>"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NO</a:t>
            </a:r>
            <a:r>
              <a:rPr lang="en-GB" sz="2800" dirty="0"/>
              <a:t>"</a:t>
            </a:r>
            <a:endParaRPr lang="de-DE" sz="2800" dirty="0"/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13" y="1988840"/>
            <a:ext cx="8064375" cy="402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AutoNum type="arabicPeriod"/>
              <a:defRPr/>
            </a:pPr>
            <a:r>
              <a:rPr lang="de-DE" altLang="de-DE" sz="2200" b="1" dirty="0" smtClean="0"/>
              <a:t>Listen: </a:t>
            </a:r>
            <a:r>
              <a:rPr lang="de-DE" altLang="de-DE" sz="2200" dirty="0" err="1" smtClean="0"/>
              <a:t>What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it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about</a:t>
            </a:r>
            <a:r>
              <a:rPr lang="de-DE" altLang="de-DE" sz="2200" dirty="0" smtClean="0"/>
              <a:t>?</a:t>
            </a:r>
          </a:p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AutoNum type="arabicPeriod"/>
              <a:defRPr/>
            </a:pPr>
            <a:endParaRPr lang="de-DE" altLang="de-DE" sz="2200" dirty="0"/>
          </a:p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AutoNum type="arabicPeriod"/>
              <a:defRPr/>
            </a:pPr>
            <a:r>
              <a:rPr lang="de-DE" altLang="de-DE" sz="2200" dirty="0" err="1" smtClean="0"/>
              <a:t>Ask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about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the</a:t>
            </a:r>
            <a:r>
              <a:rPr lang="de-DE" altLang="de-DE" sz="2200" dirty="0" smtClean="0"/>
              <a:t> </a:t>
            </a:r>
            <a:r>
              <a:rPr lang="de-DE" altLang="de-DE" sz="2200" b="1" dirty="0" err="1" smtClean="0"/>
              <a:t>objective</a:t>
            </a:r>
            <a:r>
              <a:rPr lang="de-DE" altLang="de-DE" sz="2200" dirty="0" smtClean="0"/>
              <a:t>: </a:t>
            </a:r>
            <a:r>
              <a:rPr lang="de-DE" altLang="de-DE" sz="2200" dirty="0" err="1" smtClean="0"/>
              <a:t>What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the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person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asking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of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me</a:t>
            </a:r>
            <a:r>
              <a:rPr lang="de-DE" altLang="de-DE" sz="2200" dirty="0" smtClean="0"/>
              <a:t>?</a:t>
            </a:r>
          </a:p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AutoNum type="arabicPeriod"/>
              <a:defRPr/>
            </a:pPr>
            <a:endParaRPr lang="de-DE" altLang="de-DE" sz="2200" dirty="0"/>
          </a:p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FontTx/>
              <a:buAutoNum type="arabicPeriod"/>
              <a:defRPr/>
            </a:pPr>
            <a:r>
              <a:rPr lang="de-DE" altLang="de-DE" sz="2200" dirty="0" err="1" smtClean="0"/>
              <a:t>Possibly</a:t>
            </a:r>
            <a:r>
              <a:rPr lang="de-DE" altLang="de-DE" sz="2200" dirty="0" smtClean="0"/>
              <a:t> </a:t>
            </a:r>
            <a:r>
              <a:rPr lang="de-DE" altLang="de-DE" sz="2200" b="1" dirty="0" err="1" smtClean="0"/>
              <a:t>present</a:t>
            </a:r>
            <a:r>
              <a:rPr lang="de-DE" altLang="de-DE" sz="2200" b="1" dirty="0" smtClean="0"/>
              <a:t> </a:t>
            </a:r>
            <a:r>
              <a:rPr lang="de-DE" altLang="de-DE" sz="2200" b="1" dirty="0" err="1" smtClean="0"/>
              <a:t>your</a:t>
            </a:r>
            <a:r>
              <a:rPr lang="de-DE" altLang="de-DE" sz="2200" b="1" dirty="0" smtClean="0"/>
              <a:t> </a:t>
            </a:r>
            <a:r>
              <a:rPr lang="de-DE" altLang="de-DE" sz="2200" b="1" dirty="0" err="1" smtClean="0"/>
              <a:t>own</a:t>
            </a:r>
            <a:r>
              <a:rPr lang="de-DE" altLang="de-DE" sz="2200" b="1" dirty="0" smtClean="0"/>
              <a:t> </a:t>
            </a:r>
            <a:r>
              <a:rPr lang="de-DE" altLang="de-DE" sz="2200" b="1" dirty="0" err="1" smtClean="0"/>
              <a:t>situation</a:t>
            </a:r>
            <a:r>
              <a:rPr lang="de-DE" altLang="de-DE" sz="2200" b="1" dirty="0" smtClean="0"/>
              <a:t> </a:t>
            </a:r>
            <a:r>
              <a:rPr lang="de-DE" altLang="de-DE" sz="2200" dirty="0" err="1" smtClean="0"/>
              <a:t>and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the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reason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for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the</a:t>
            </a:r>
            <a:r>
              <a:rPr lang="de-DE" altLang="de-DE" sz="2200" dirty="0" smtClean="0"/>
              <a:t> </a:t>
            </a:r>
            <a:r>
              <a:rPr lang="en-GB" sz="2200" dirty="0" smtClean="0"/>
              <a:t>"</a:t>
            </a:r>
            <a:r>
              <a:rPr lang="de-DE" altLang="de-DE" sz="2200" dirty="0" err="1" smtClean="0"/>
              <a:t>No</a:t>
            </a:r>
            <a:r>
              <a:rPr lang="en-GB" sz="2200" dirty="0" smtClean="0"/>
              <a:t>“.</a:t>
            </a:r>
            <a:endParaRPr lang="de-DE" sz="2200" dirty="0"/>
          </a:p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FontTx/>
              <a:buAutoNum type="arabicPeriod"/>
              <a:defRPr/>
            </a:pPr>
            <a:endParaRPr lang="de-DE" altLang="de-DE" sz="2200" dirty="0" smtClean="0"/>
          </a:p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FontTx/>
              <a:buAutoNum type="arabicPeriod"/>
              <a:defRPr/>
            </a:pPr>
            <a:r>
              <a:rPr lang="de-DE" altLang="de-DE" sz="2200" dirty="0" smtClean="0"/>
              <a:t>Say </a:t>
            </a:r>
            <a:r>
              <a:rPr lang="de-DE" altLang="de-DE" sz="2200" dirty="0" err="1" smtClean="0"/>
              <a:t>no</a:t>
            </a:r>
            <a:r>
              <a:rPr lang="de-DE" altLang="de-DE" sz="2200" dirty="0" smtClean="0"/>
              <a:t> </a:t>
            </a:r>
            <a:r>
              <a:rPr lang="de-DE" altLang="de-DE" sz="2200" b="1" dirty="0" err="1" smtClean="0"/>
              <a:t>clearly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and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without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any</a:t>
            </a:r>
            <a:r>
              <a:rPr lang="de-DE" altLang="de-DE" sz="2200" dirty="0" smtClean="0"/>
              <a:t> nonverbal </a:t>
            </a:r>
            <a:r>
              <a:rPr lang="de-DE" altLang="de-DE" sz="2200" dirty="0" err="1" smtClean="0"/>
              <a:t>maybe</a:t>
            </a:r>
            <a:r>
              <a:rPr lang="de-DE" altLang="de-DE" sz="2200" dirty="0" smtClean="0"/>
              <a:t> </a:t>
            </a:r>
            <a:r>
              <a:rPr lang="en-GB" sz="2200" dirty="0" smtClean="0"/>
              <a:t>“yes“.</a:t>
            </a:r>
            <a:endParaRPr lang="de-DE" altLang="de-DE" sz="2200" dirty="0" smtClean="0"/>
          </a:p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AutoNum type="arabicPeriod"/>
              <a:defRPr/>
            </a:pPr>
            <a:endParaRPr lang="de-DE" altLang="de-DE" sz="2200" dirty="0"/>
          </a:p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AutoNum type="arabicPeriod"/>
              <a:defRPr/>
            </a:pPr>
            <a:r>
              <a:rPr lang="de-DE" altLang="de-DE" sz="2200" dirty="0" err="1" smtClean="0"/>
              <a:t>Possibily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offer</a:t>
            </a:r>
            <a:r>
              <a:rPr lang="de-DE" altLang="de-DE" sz="2200" dirty="0" smtClean="0"/>
              <a:t> </a:t>
            </a:r>
            <a:r>
              <a:rPr lang="de-DE" altLang="de-DE" sz="2200" b="1" dirty="0" err="1" smtClean="0"/>
              <a:t>some</a:t>
            </a:r>
            <a:r>
              <a:rPr lang="de-DE" altLang="de-DE" sz="2200" b="1" dirty="0" smtClean="0"/>
              <a:t> alternatives</a:t>
            </a:r>
            <a:r>
              <a:rPr lang="de-DE" altLang="de-DE" sz="2200" dirty="0" smtClean="0"/>
              <a:t>.</a:t>
            </a:r>
            <a:endParaRPr lang="de-DE" altLang="de-DE" sz="2200" dirty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Feedback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086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448</Words>
  <Application>Microsoft Office PowerPoint</Application>
  <PresentationFormat>Bildschirmpräsentation (4:3)</PresentationFormat>
  <Paragraphs>84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5" baseType="lpstr">
      <vt:lpstr>Microsoft YaHei</vt:lpstr>
      <vt:lpstr>Arial</vt:lpstr>
      <vt:lpstr>Segoe UI</vt:lpstr>
      <vt:lpstr>Symbol</vt:lpstr>
      <vt:lpstr>Times New Roman</vt:lpstr>
      <vt:lpstr>Wingdings</vt:lpstr>
      <vt:lpstr>Larissa</vt:lpstr>
      <vt:lpstr>1_Larissa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Seminare bei der EU</dc:title>
  <dc:creator>Mary Ann Siara-Decker</dc:creator>
  <cp:lastModifiedBy>aweigend</cp:lastModifiedBy>
  <cp:revision>221</cp:revision>
  <cp:lastPrinted>2018-04-06T12:37:37Z</cp:lastPrinted>
  <dcterms:created xsi:type="dcterms:W3CDTF">2013-03-05T11:28:43Z</dcterms:created>
  <dcterms:modified xsi:type="dcterms:W3CDTF">2018-05-16T09:01:47Z</dcterms:modified>
</cp:coreProperties>
</file>