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37" r:id="rId3"/>
    <p:sldId id="346" r:id="rId4"/>
    <p:sldId id="358" r:id="rId5"/>
    <p:sldId id="359" r:id="rId6"/>
    <p:sldId id="357" r:id="rId7"/>
    <p:sldId id="339" r:id="rId8"/>
    <p:sldId id="307" r:id="rId9"/>
  </p:sldIdLst>
  <p:sldSz cx="11887200" cy="8229600"/>
  <p:notesSz cx="6858000" cy="9144000"/>
  <p:defaultTextStyle>
    <a:defPPr>
      <a:defRPr lang="en-US"/>
    </a:defPPr>
    <a:lvl1pPr marL="0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4746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9492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4238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98984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3731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48477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23223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97969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Kvernadze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06" y="78"/>
      </p:cViewPr>
      <p:guideLst>
        <p:guide orient="horz" pos="2592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6C937-FCE5-42A8-B8FB-7B8FF7009044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90C94-F017-453E-9FCB-6E332B180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9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1645921"/>
            <a:ext cx="10203180" cy="2312670"/>
          </a:xfrm>
        </p:spPr>
        <p:txBody>
          <a:bodyPr anchor="b">
            <a:noAutofit/>
          </a:bodyPr>
          <a:lstStyle>
            <a:lvl1pPr>
              <a:defRPr sz="6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540" y="4206240"/>
            <a:ext cx="8321040" cy="210312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74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9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4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98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73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4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23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9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891540" y="4078224"/>
            <a:ext cx="10203180" cy="190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731520"/>
            <a:ext cx="2674620" cy="704088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31520"/>
            <a:ext cx="7825740" cy="7040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2834641"/>
            <a:ext cx="10104120" cy="2640330"/>
          </a:xfrm>
        </p:spPr>
        <p:txBody>
          <a:bodyPr anchor="b">
            <a:normAutofit/>
          </a:bodyPr>
          <a:lstStyle>
            <a:lvl1pPr algn="l">
              <a:defRPr sz="6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5552238"/>
            <a:ext cx="10104120" cy="1800224"/>
          </a:xfrm>
        </p:spPr>
        <p:txBody>
          <a:bodyPr anchor="t">
            <a:normAutofit/>
          </a:bodyPr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  <a:lvl2pPr marL="574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494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242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29898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737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484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2322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59796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50976" y="5519318"/>
            <a:ext cx="10203180" cy="190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008022"/>
            <a:ext cx="5250180" cy="566196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2008022"/>
            <a:ext cx="5250180" cy="566196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011680"/>
            <a:ext cx="5111496" cy="767714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500" b="0">
                <a:solidFill>
                  <a:schemeClr val="tx2"/>
                </a:solidFill>
              </a:defRPr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926080"/>
            <a:ext cx="5111496" cy="474154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1344" y="2011680"/>
            <a:ext cx="5111496" cy="767714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5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1344" y="2926080"/>
            <a:ext cx="5111496" cy="474154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118620" y="4854948"/>
            <a:ext cx="5650992" cy="1032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950496"/>
            <a:ext cx="2781605" cy="1514246"/>
          </a:xfrm>
        </p:spPr>
        <p:txBody>
          <a:bodyPr anchor="b">
            <a:noAutofit/>
          </a:bodyPr>
          <a:lstStyle>
            <a:lvl1pPr algn="l"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3340" y="950496"/>
            <a:ext cx="7429500" cy="6693408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2556663"/>
            <a:ext cx="2781605" cy="5092338"/>
          </a:xfrm>
        </p:spPr>
        <p:txBody>
          <a:bodyPr/>
          <a:lstStyle>
            <a:lvl1pPr marL="0" indent="0">
              <a:buNone/>
              <a:defRPr sz="1800"/>
            </a:lvl1pPr>
            <a:lvl2pPr marL="574746" indent="0">
              <a:buNone/>
              <a:defRPr sz="1500"/>
            </a:lvl2pPr>
            <a:lvl3pPr marL="1149492" indent="0">
              <a:buNone/>
              <a:defRPr sz="1300"/>
            </a:lvl3pPr>
            <a:lvl4pPr marL="1724238" indent="0">
              <a:buNone/>
              <a:defRPr sz="1100"/>
            </a:lvl4pPr>
            <a:lvl5pPr marL="2298984" indent="0">
              <a:buNone/>
              <a:defRPr sz="1100"/>
            </a:lvl5pPr>
            <a:lvl6pPr marL="2873731" indent="0">
              <a:buNone/>
              <a:defRPr sz="1100"/>
            </a:lvl6pPr>
            <a:lvl7pPr marL="3448477" indent="0">
              <a:buNone/>
              <a:defRPr sz="1100"/>
            </a:lvl7pPr>
            <a:lvl8pPr marL="4023223" indent="0">
              <a:buNone/>
              <a:defRPr sz="1100"/>
            </a:lvl8pPr>
            <a:lvl9pPr marL="4597969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61841" y="4296168"/>
            <a:ext cx="6693408" cy="206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950976"/>
            <a:ext cx="2785484" cy="1517904"/>
          </a:xfrm>
        </p:spPr>
        <p:txBody>
          <a:bodyPr anchor="b">
            <a:normAutofit/>
          </a:bodyPr>
          <a:lstStyle>
            <a:lvl1pPr algn="l"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16193" y="1005841"/>
            <a:ext cx="7675707" cy="6600547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4000"/>
            </a:lvl1pPr>
            <a:lvl2pPr marL="574746" indent="0">
              <a:buNone/>
              <a:defRPr sz="3500"/>
            </a:lvl2pPr>
            <a:lvl3pPr marL="1149492" indent="0">
              <a:buNone/>
              <a:defRPr sz="3000"/>
            </a:lvl3pPr>
            <a:lvl4pPr marL="1724238" indent="0">
              <a:buNone/>
              <a:defRPr sz="2500"/>
            </a:lvl4pPr>
            <a:lvl5pPr marL="2298984" indent="0">
              <a:buNone/>
              <a:defRPr sz="2500"/>
            </a:lvl5pPr>
            <a:lvl6pPr marL="2873731" indent="0">
              <a:buNone/>
              <a:defRPr sz="2500"/>
            </a:lvl6pPr>
            <a:lvl7pPr marL="3448477" indent="0">
              <a:buNone/>
              <a:defRPr sz="2500"/>
            </a:lvl7pPr>
            <a:lvl8pPr marL="4023223" indent="0">
              <a:buNone/>
              <a:defRPr sz="2500"/>
            </a:lvl8pPr>
            <a:lvl9pPr marL="4597969" indent="0">
              <a:buNone/>
              <a:defRPr sz="2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60320"/>
            <a:ext cx="2781605" cy="5091379"/>
          </a:xfrm>
        </p:spPr>
        <p:txBody>
          <a:bodyPr/>
          <a:lstStyle>
            <a:lvl1pPr marL="0" indent="0">
              <a:buNone/>
              <a:defRPr sz="1800"/>
            </a:lvl1pPr>
            <a:lvl2pPr marL="574746" indent="0">
              <a:buNone/>
              <a:defRPr sz="1500"/>
            </a:lvl2pPr>
            <a:lvl3pPr marL="1149492" indent="0">
              <a:buNone/>
              <a:defRPr sz="1300"/>
            </a:lvl3pPr>
            <a:lvl4pPr marL="1724238" indent="0">
              <a:buNone/>
              <a:defRPr sz="1100"/>
            </a:lvl4pPr>
            <a:lvl5pPr marL="2298984" indent="0">
              <a:buNone/>
              <a:defRPr sz="1100"/>
            </a:lvl5pPr>
            <a:lvl6pPr marL="2873731" indent="0">
              <a:buNone/>
              <a:defRPr sz="1100"/>
            </a:lvl6pPr>
            <a:lvl7pPr marL="3448477" indent="0">
              <a:buNone/>
              <a:defRPr sz="1100"/>
            </a:lvl7pPr>
            <a:lvl8pPr marL="4023223" indent="0">
              <a:buNone/>
              <a:defRPr sz="1100"/>
            </a:lvl8pPr>
            <a:lvl9pPr marL="4597969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64943"/>
            <a:ext cx="1188720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949" tIns="57475" rIns="114949" bIns="57475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640080"/>
            <a:ext cx="10698480" cy="1188720"/>
          </a:xfrm>
          <a:prstGeom prst="rect">
            <a:avLst/>
          </a:prstGeom>
        </p:spPr>
        <p:txBody>
          <a:bodyPr vert="horz" lIns="114949" tIns="57475" rIns="114949" bIns="5747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920240"/>
            <a:ext cx="10698480" cy="5852160"/>
          </a:xfrm>
          <a:prstGeom prst="rect">
            <a:avLst/>
          </a:prstGeom>
        </p:spPr>
        <p:txBody>
          <a:bodyPr vert="horz" lIns="114949" tIns="57475" rIns="114949" bIns="5747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1887200" cy="4389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949" tIns="57475" rIns="114949" bIns="57475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21946"/>
            <a:ext cx="3764280" cy="395021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l">
              <a:defRPr sz="1500">
                <a:solidFill>
                  <a:srgbClr val="FFFFFF"/>
                </a:solidFill>
              </a:defRPr>
            </a:lvl1pPr>
          </a:lstStyle>
          <a:p>
            <a:fld id="{4E223444-219D-4B20-8793-ED98A8C63C17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7700" y="21946"/>
            <a:ext cx="5349240" cy="395021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ctr">
              <a:defRPr sz="15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6000" y="21946"/>
            <a:ext cx="1386840" cy="395021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l">
              <a:defRPr sz="1800" b="1">
                <a:solidFill>
                  <a:srgbClr val="FFFFFF"/>
                </a:solidFill>
              </a:defRPr>
            </a:lvl1pPr>
          </a:lstStyle>
          <a:p>
            <a:fld id="{2447DA05-C1C5-43EA-8FDE-3196812B02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49492" rtl="0" eaLnBrk="1" latinLnBrk="0" hangingPunct="1">
        <a:spcBef>
          <a:spcPct val="0"/>
        </a:spcBef>
        <a:buNone/>
        <a:defRPr sz="5000" kern="1200" spc="-126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9898" indent="-229898" algn="l" defTabSz="1149492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574746" indent="-229898" algn="l" defTabSz="1149492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19594" indent="-229898" algn="l" defTabSz="1149492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64441" indent="-229898" algn="l" defTabSz="114949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4340" indent="-172424" algn="l" defTabSz="1149492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24238" indent="-229898" algn="l" defTabSz="114949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54137" indent="-229898" algn="l" defTabSz="114949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84035" indent="-229898" algn="l" defTabSz="114949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13934" indent="-229898" algn="l" defTabSz="1149492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4746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492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4238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8984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31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8477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23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969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438400"/>
            <a:ext cx="10203180" cy="1291591"/>
          </a:xfrm>
        </p:spPr>
        <p:txBody>
          <a:bodyPr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Labour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 and Employment  policy in Georgia</a:t>
            </a:r>
            <a:endParaRPr lang="en-US" sz="4000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540" y="4206240"/>
            <a:ext cx="9471660" cy="67056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Ministry of </a:t>
            </a:r>
            <a:r>
              <a:rPr lang="en-US" sz="2000" b="1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Labour</a:t>
            </a:r>
            <a:r>
              <a:rPr lang="en-US" sz="2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, Health and Social Affairs of Georgia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Elza Jgerenaia –Head of the </a:t>
            </a:r>
            <a:r>
              <a:rPr lang="en-US" sz="2000" b="1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Labour</a:t>
            </a:r>
            <a:r>
              <a:rPr lang="en-US" sz="2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and Employment Policy Department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April 19, Tbilisi</a:t>
            </a:r>
          </a:p>
          <a:p>
            <a:pPr algn="ctr"/>
            <a:endParaRPr lang="ka-GE" sz="20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609600"/>
            <a:ext cx="2436125" cy="1920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738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295400"/>
            <a:ext cx="10698480" cy="1219200"/>
          </a:xfrm>
        </p:spPr>
        <p:txBody>
          <a:bodyPr>
            <a:noAutofit/>
          </a:bodyPr>
          <a:lstStyle/>
          <a:p>
            <a:r>
              <a:rPr lang="en-US" sz="4400" dirty="0"/>
              <a:t>Content: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OSH Law and other </a:t>
            </a:r>
            <a:r>
              <a:rPr lang="en-US" dirty="0" smtClean="0"/>
              <a:t>legislation</a:t>
            </a:r>
            <a:r>
              <a:rPr lang="ka-GE" dirty="0" smtClean="0"/>
              <a:t>/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  <a:r>
              <a:rPr lang="en-US" dirty="0"/>
              <a:t>Inspectorate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Amendments to </a:t>
            </a:r>
            <a:r>
              <a:rPr lang="en-US" dirty="0" err="1" smtClean="0"/>
              <a:t>Labour</a:t>
            </a:r>
            <a:r>
              <a:rPr lang="en-US" dirty="0" smtClean="0"/>
              <a:t> legislation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Social Dialogue/TSPC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Active </a:t>
            </a:r>
            <a:r>
              <a:rPr lang="en-US" dirty="0" err="1" smtClean="0"/>
              <a:t>Labour</a:t>
            </a:r>
            <a:r>
              <a:rPr lang="en-US" dirty="0" smtClean="0"/>
              <a:t> Market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8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838200"/>
            <a:ext cx="1069848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OSH Law –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Labour</a:t>
            </a:r>
            <a:r>
              <a:rPr lang="en-US" dirty="0" smtClean="0">
                <a:solidFill>
                  <a:schemeClr val="tx1"/>
                </a:solidFill>
              </a:rPr>
              <a:t> Inspectorate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 smtClean="0"/>
              <a:t>Commitments taken by the EU-Georgia Association Agreement – transposition of EU directives – Annex XXX;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/>
              <a:t>D</a:t>
            </a:r>
            <a:r>
              <a:rPr lang="en-US" sz="1400" dirty="0" smtClean="0"/>
              <a:t>raft </a:t>
            </a:r>
            <a:r>
              <a:rPr lang="en-US" sz="1400" dirty="0"/>
              <a:t>Law on Occupational Safety </a:t>
            </a:r>
            <a:r>
              <a:rPr lang="en-US" sz="1400" dirty="0" smtClean="0"/>
              <a:t>was adopted on March 21, 2018 based on Council </a:t>
            </a:r>
            <a:r>
              <a:rPr lang="en-US" sz="1400" dirty="0"/>
              <a:t>Directive 89/391/EEC of 12 June 1989 on the introduction of measures to encourage improvements in the safety and health of workers at </a:t>
            </a:r>
            <a:r>
              <a:rPr lang="en-US" sz="1400" dirty="0" smtClean="0"/>
              <a:t>work;</a:t>
            </a:r>
            <a:endParaRPr lang="en-US" sz="1400" dirty="0"/>
          </a:p>
          <a:p>
            <a:pPr algn="just">
              <a:buFont typeface="Wingdings" panose="05000000000000000000" pitchFamily="2" charset="2"/>
              <a:buChar char="Ø"/>
            </a:pPr>
            <a:endParaRPr lang="en-US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 smtClean="0"/>
              <a:t>At the initial stage the Law will </a:t>
            </a:r>
            <a:r>
              <a:rPr lang="en-US" sz="1400" dirty="0"/>
              <a:t>cover </a:t>
            </a:r>
            <a:r>
              <a:rPr lang="en-US" sz="1400" b="1" i="1" u="sng" dirty="0" smtClean="0"/>
              <a:t>high risky hard</a:t>
            </a:r>
            <a:r>
              <a:rPr lang="en-US" sz="1400" b="1" i="1" u="sng" dirty="0"/>
              <a:t>, harmful and hazardous </a:t>
            </a:r>
            <a:r>
              <a:rPr lang="en-US" sz="1400" b="1" i="1" u="sng" dirty="0" smtClean="0"/>
              <a:t>activities;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1400" b="1" i="1" u="sng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 smtClean="0"/>
              <a:t>Three-level sanctions system:</a:t>
            </a:r>
          </a:p>
          <a:p>
            <a:pPr lvl="1" algn="ctr"/>
            <a:r>
              <a:rPr lang="en-GB" sz="1400" b="1" u="sng" dirty="0" smtClean="0"/>
              <a:t>Warning</a:t>
            </a:r>
            <a:r>
              <a:rPr lang="ka-GE" sz="1400" b="1" u="sng" dirty="0"/>
              <a:t>; </a:t>
            </a:r>
            <a:endParaRPr lang="en-US" sz="1400" b="1" u="sng" dirty="0"/>
          </a:p>
          <a:p>
            <a:pPr lvl="1" algn="ctr"/>
            <a:r>
              <a:rPr lang="en-GB" sz="1400" b="1" u="sng" dirty="0"/>
              <a:t>Financial Sanction</a:t>
            </a:r>
            <a:r>
              <a:rPr lang="ka-GE" sz="1400" b="1" u="sng" dirty="0"/>
              <a:t>; </a:t>
            </a:r>
            <a:endParaRPr lang="en-US" sz="1400" b="1" u="sng" dirty="0"/>
          </a:p>
          <a:p>
            <a:pPr lvl="1" algn="ctr"/>
            <a:r>
              <a:rPr lang="en-GB" sz="1400" b="1" u="sng" dirty="0"/>
              <a:t>Suspension of Working Process</a:t>
            </a:r>
            <a:r>
              <a:rPr lang="ka-GE" sz="1400" b="1" u="sng" dirty="0"/>
              <a:t>. </a:t>
            </a:r>
            <a:endParaRPr lang="en-US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 smtClean="0"/>
              <a:t>Future Activities related to establishment of full-fledged </a:t>
            </a:r>
            <a:r>
              <a:rPr lang="en-US" sz="1400" dirty="0" err="1" smtClean="0"/>
              <a:t>labour</a:t>
            </a:r>
            <a:r>
              <a:rPr lang="en-US" sz="1400" dirty="0" smtClean="0"/>
              <a:t> inspectorate: 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 smtClean="0"/>
              <a:t>Increasing number of </a:t>
            </a:r>
            <a:r>
              <a:rPr lang="en-US" sz="1400" b="1" dirty="0" err="1" smtClean="0"/>
              <a:t>labour</a:t>
            </a:r>
            <a:r>
              <a:rPr lang="en-US" sz="1400" b="1" dirty="0" smtClean="0"/>
              <a:t> inspectors and purchasing relevant equipment 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 smtClean="0"/>
              <a:t>Elaboration </a:t>
            </a:r>
            <a:r>
              <a:rPr lang="en-US" sz="1400" b="1" dirty="0"/>
              <a:t>of Strategy of </a:t>
            </a:r>
            <a:r>
              <a:rPr lang="en-US" sz="1400" b="1" dirty="0" err="1"/>
              <a:t>Labour</a:t>
            </a:r>
            <a:r>
              <a:rPr lang="en-US" sz="1400" b="1" dirty="0"/>
              <a:t> Inspection;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 smtClean="0"/>
              <a:t>Elaboration </a:t>
            </a:r>
            <a:r>
              <a:rPr lang="en-US" sz="1400" b="1" dirty="0"/>
              <a:t>of Ethic code of </a:t>
            </a:r>
            <a:r>
              <a:rPr lang="en-US" sz="1400" b="1" dirty="0" err="1"/>
              <a:t>Labour</a:t>
            </a:r>
            <a:r>
              <a:rPr lang="en-US" sz="1400" b="1" dirty="0"/>
              <a:t> Inspector;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/>
              <a:t>Conducting trainings and other activities aiming at raising the qualification of the staff; 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/>
              <a:t>Deepening international cooperation;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/>
              <a:t>The authority </a:t>
            </a:r>
            <a:r>
              <a:rPr lang="en-US" sz="1400" b="1" dirty="0" smtClean="0"/>
              <a:t>to inspect child </a:t>
            </a:r>
            <a:r>
              <a:rPr lang="en-US" sz="1400" b="1" dirty="0"/>
              <a:t>labor cases in the companies;</a:t>
            </a:r>
          </a:p>
          <a:p>
            <a:pPr lvl="0" algn="ctr">
              <a:buFont typeface="Wingdings" panose="05000000000000000000" pitchFamily="2" charset="2"/>
              <a:buChar char="Ø"/>
            </a:pPr>
            <a:r>
              <a:rPr lang="en-US" sz="1400" b="1" dirty="0"/>
              <a:t>Establishment of a web-page aiming at disseminating all the information concerning the institute, the process, etc</a:t>
            </a:r>
            <a:r>
              <a:rPr lang="en-US" sz="1400" b="1" dirty="0" smtClean="0"/>
              <a:t>.</a:t>
            </a:r>
            <a:endParaRPr lang="en-US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 smtClean="0"/>
              <a:t>State Program on </a:t>
            </a:r>
            <a:r>
              <a:rPr lang="en-US" sz="1400" dirty="0" err="1" smtClean="0"/>
              <a:t>Labour</a:t>
            </a:r>
            <a:r>
              <a:rPr lang="en-US" sz="1400" dirty="0" smtClean="0"/>
              <a:t> Conditions Inspection 2018 and </a:t>
            </a:r>
            <a:r>
              <a:rPr lang="en-US" sz="1400" dirty="0">
                <a:cs typeface="Arial" panose="020B0604020202020204" pitchFamily="34" charset="0"/>
              </a:rPr>
              <a:t>Rule of State Supervisions/Labor Inspection of Prevention of and Responding on Forced Labor and Labor </a:t>
            </a:r>
            <a:r>
              <a:rPr lang="en-US" sz="1400" dirty="0" smtClean="0">
                <a:cs typeface="Arial" panose="020B0604020202020204" pitchFamily="34" charset="0"/>
              </a:rPr>
              <a:t>Exploitation are being implemented by the </a:t>
            </a:r>
            <a:r>
              <a:rPr lang="en-US" sz="1400" dirty="0" err="1" smtClean="0">
                <a:cs typeface="Arial" panose="020B0604020202020204" pitchFamily="34" charset="0"/>
              </a:rPr>
              <a:t>Labour</a:t>
            </a:r>
            <a:r>
              <a:rPr lang="en-US" sz="1400" dirty="0" smtClean="0">
                <a:cs typeface="Arial" panose="020B0604020202020204" pitchFamily="34" charset="0"/>
              </a:rPr>
              <a:t> Conditions Inspecting Department;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/>
              <a:t>In frames of State Program on </a:t>
            </a:r>
            <a:r>
              <a:rPr lang="en-US" sz="1400" dirty="0" err="1"/>
              <a:t>Labour</a:t>
            </a:r>
            <a:r>
              <a:rPr lang="en-US" sz="1400" dirty="0"/>
              <a:t> Conditions Inspection </a:t>
            </a:r>
            <a:r>
              <a:rPr lang="en-US" sz="1400" dirty="0" smtClean="0"/>
              <a:t>2018 </a:t>
            </a:r>
            <a:r>
              <a:rPr lang="en-US" sz="1400" dirty="0" err="1" smtClean="0"/>
              <a:t>labour</a:t>
            </a:r>
            <a:r>
              <a:rPr lang="en-US" sz="1400" dirty="0" smtClean="0"/>
              <a:t> right are also being inspected.</a:t>
            </a:r>
          </a:p>
        </p:txBody>
      </p:sp>
    </p:spTree>
    <p:extLst>
      <p:ext uri="{BB962C8B-B14F-4D97-AF65-F5344CB8AC3E}">
        <p14:creationId xmlns:p14="http://schemas.microsoft.com/office/powerpoint/2010/main" val="65179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Inspections have covered all sectors in Georgia including all </a:t>
            </a:r>
            <a:r>
              <a:rPr lang="en-US" dirty="0" smtClean="0"/>
              <a:t>regions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In </a:t>
            </a:r>
            <a:r>
              <a:rPr lang="en-US" dirty="0" smtClean="0"/>
              <a:t>the framework </a:t>
            </a:r>
            <a:r>
              <a:rPr lang="en-US" dirty="0"/>
              <a:t>of 2015-2017 State programs: </a:t>
            </a:r>
          </a:p>
          <a:p>
            <a:pPr lvl="1" algn="ctr"/>
            <a:r>
              <a:rPr lang="en-US" i="1" dirty="0" smtClean="0"/>
              <a:t>2015 </a:t>
            </a:r>
            <a:r>
              <a:rPr lang="en-US" i="1" dirty="0"/>
              <a:t>- 118 objects of 78 companies have been inspected;</a:t>
            </a:r>
          </a:p>
          <a:p>
            <a:pPr lvl="1" algn="ctr"/>
            <a:r>
              <a:rPr lang="en-US" i="1" dirty="0" smtClean="0"/>
              <a:t>2016 </a:t>
            </a:r>
            <a:r>
              <a:rPr lang="en-US" i="1" dirty="0"/>
              <a:t>- 187 objects of 96 companies have been inspected;</a:t>
            </a:r>
          </a:p>
          <a:p>
            <a:pPr lvl="1" algn="ctr"/>
            <a:r>
              <a:rPr lang="en-US" i="1" dirty="0" smtClean="0"/>
              <a:t>2017 </a:t>
            </a:r>
            <a:r>
              <a:rPr lang="en-US" i="1" dirty="0"/>
              <a:t>- 280 objects of 166 companies have been </a:t>
            </a:r>
            <a:r>
              <a:rPr lang="en-US" i="1" dirty="0" smtClean="0"/>
              <a:t>inspected;</a:t>
            </a:r>
          </a:p>
          <a:p>
            <a:pPr marL="0" lvl="0" indent="0">
              <a:buNone/>
            </a:pPr>
            <a:r>
              <a:rPr lang="en-US" dirty="0" smtClean="0"/>
              <a:t>In the framework of joint decree around 20 objects have been inspected. </a:t>
            </a:r>
          </a:p>
          <a:p>
            <a:pPr marL="0" lvl="0" indent="0">
              <a:buNone/>
            </a:pPr>
            <a:r>
              <a:rPr lang="en-US" dirty="0" smtClean="0"/>
              <a:t>In </a:t>
            </a:r>
            <a:r>
              <a:rPr lang="en-US" dirty="0"/>
              <a:t>terms of forced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labour</a:t>
            </a:r>
            <a:r>
              <a:rPr lang="en-US" dirty="0" smtClean="0"/>
              <a:t> </a:t>
            </a:r>
            <a:r>
              <a:rPr lang="en-US" dirty="0"/>
              <a:t>exploitation:</a:t>
            </a:r>
          </a:p>
          <a:p>
            <a:pPr lvl="1" algn="ctr"/>
            <a:r>
              <a:rPr lang="en-US" i="1" dirty="0"/>
              <a:t>In 2016- 99 companies have been inspected (8 unscheduled</a:t>
            </a:r>
            <a:r>
              <a:rPr lang="en-US" i="1" dirty="0" smtClean="0"/>
              <a:t>);</a:t>
            </a:r>
            <a:endParaRPr lang="en-US" i="1" dirty="0"/>
          </a:p>
          <a:p>
            <a:pPr lvl="1" algn="ctr"/>
            <a:r>
              <a:rPr lang="en-US" i="1" dirty="0"/>
              <a:t>In 2017- 107 companies have been inspected (6 unscheduled</a:t>
            </a:r>
            <a:r>
              <a:rPr lang="en-US" i="1" dirty="0" smtClean="0"/>
              <a:t>);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Overall, around 6460 recommendations have been issued by the labor </a:t>
            </a:r>
            <a:r>
              <a:rPr lang="en-US" dirty="0" smtClean="0"/>
              <a:t>inspector</a:t>
            </a:r>
            <a:r>
              <a:rPr lang="en-US" dirty="0"/>
              <a:t>s</a:t>
            </a:r>
            <a:r>
              <a:rPr lang="en-US" dirty="0" smtClean="0"/>
              <a:t>.</a:t>
            </a:r>
          </a:p>
          <a:p>
            <a:pPr marL="0" lvl="1" indent="0" algn="ctr">
              <a:buNone/>
            </a:pPr>
            <a:r>
              <a:rPr lang="en-US" dirty="0"/>
              <a:t>Inspectors investigated around 35 occupational accidents</a:t>
            </a: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3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Amendments</a:t>
            </a:r>
            <a:r>
              <a:rPr lang="en-US" dirty="0" smtClean="0"/>
              <a:t> to </a:t>
            </a:r>
            <a:r>
              <a:rPr lang="en-US" dirty="0" err="1" smtClean="0"/>
              <a:t>Labour</a:t>
            </a:r>
            <a:r>
              <a:rPr lang="en-US" dirty="0" smtClean="0"/>
              <a:t> Legislation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/>
              <a:t>Council Directive 2000/78/EC of 27 November 2000 establishing a general framework for equal treatment in employment and occupation; </a:t>
            </a:r>
            <a:endParaRPr lang="en-US" u="sng" dirty="0" smtClean="0"/>
          </a:p>
          <a:p>
            <a:endParaRPr lang="en-US" u="sng" dirty="0" smtClean="0"/>
          </a:p>
          <a:p>
            <a:r>
              <a:rPr lang="en-US" u="sng" dirty="0" smtClean="0"/>
              <a:t>Council </a:t>
            </a:r>
            <a:r>
              <a:rPr lang="en-US" u="sng" dirty="0"/>
              <a:t>Directive 2000/43/EC of 29 June 2000 implementing the principle of equal treatment between persons irrespective of racial or ethnic </a:t>
            </a:r>
            <a:r>
              <a:rPr lang="en-US" u="sng" dirty="0" smtClean="0"/>
              <a:t>origin;</a:t>
            </a:r>
          </a:p>
          <a:p>
            <a:endParaRPr lang="en-US" dirty="0"/>
          </a:p>
          <a:p>
            <a:r>
              <a:rPr lang="en-US" u="sng" dirty="0"/>
              <a:t>Council directive 2004/113/</a:t>
            </a:r>
            <a:r>
              <a:rPr lang="en-US" u="sng" dirty="0" err="1"/>
              <a:t>ECof</a:t>
            </a:r>
            <a:r>
              <a:rPr lang="en-US" u="sng" dirty="0"/>
              <a:t> 13 December 2004 implementing the principle of equal treatment between men and women in the access to and supply of goods and services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legislative package </a:t>
            </a:r>
            <a:r>
              <a:rPr lang="en-US" dirty="0" smtClean="0"/>
              <a:t>(currently in the process of discussion at the Parliament) consists </a:t>
            </a:r>
            <a:r>
              <a:rPr lang="en-US" dirty="0"/>
              <a:t>of drafts of amendments to the following organic laws and laws of Georgia:</a:t>
            </a:r>
          </a:p>
          <a:p>
            <a:pPr lvl="2"/>
            <a:r>
              <a:rPr lang="en-US" i="1" u="sng" dirty="0"/>
              <a:t>Organic Law of Georgia  “Georgian Labor Code”;</a:t>
            </a:r>
          </a:p>
          <a:p>
            <a:pPr lvl="2"/>
            <a:r>
              <a:rPr lang="en-US" i="1" u="sng" dirty="0"/>
              <a:t>Law of Georgia on the “Elimination of All Forms of Discrimination”;</a:t>
            </a:r>
          </a:p>
          <a:p>
            <a:pPr lvl="2"/>
            <a:r>
              <a:rPr lang="en-US" i="1" u="sng" dirty="0"/>
              <a:t>Law of Georgia on “Public Service</a:t>
            </a:r>
            <a:r>
              <a:rPr lang="en-US" i="1" u="sng" dirty="0" smtClean="0"/>
              <a:t>”;</a:t>
            </a:r>
          </a:p>
          <a:p>
            <a:pPr lvl="2"/>
            <a:r>
              <a:rPr lang="en-US" i="1" u="sng" dirty="0" smtClean="0"/>
              <a:t>Law of Georgia on “Gender Equality”.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82675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>
                <a:solidFill>
                  <a:schemeClr val="tx1"/>
                </a:solidFill>
              </a:rPr>
              <a:t>Social Dialogue/</a:t>
            </a:r>
            <a:r>
              <a:rPr lang="en-US" dirty="0" smtClean="0">
                <a:solidFill>
                  <a:schemeClr val="tx1"/>
                </a:solidFill>
              </a:rPr>
              <a:t>Tripartite </a:t>
            </a:r>
            <a:r>
              <a:rPr lang="en-US" dirty="0">
                <a:solidFill>
                  <a:schemeClr val="tx1"/>
                </a:solidFill>
              </a:rPr>
              <a:t>Social Partnership Commission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sz="2100" dirty="0"/>
          </a:p>
          <a:p>
            <a:pPr algn="just">
              <a:buFont typeface="Wingdings" panose="05000000000000000000" pitchFamily="2" charset="2"/>
              <a:buChar char="Ø"/>
            </a:pPr>
            <a:endParaRPr lang="en-US" sz="2100" dirty="0" smtClean="0"/>
          </a:p>
          <a:p>
            <a:pPr marL="0" indent="0" algn="just">
              <a:buNone/>
            </a:pPr>
            <a:endParaRPr lang="en-US" sz="21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smtClean="0"/>
              <a:t>Strategic </a:t>
            </a:r>
            <a:r>
              <a:rPr lang="en-US" sz="1800" dirty="0"/>
              <a:t>plan for </a:t>
            </a:r>
            <a:r>
              <a:rPr lang="en-US" sz="1800" dirty="0" smtClean="0"/>
              <a:t>2018-2019 for Tripartite Social Partnership </a:t>
            </a:r>
            <a:r>
              <a:rPr lang="en-US" sz="1800" dirty="0"/>
              <a:t>Commission </a:t>
            </a:r>
            <a:br>
              <a:rPr lang="en-US" sz="1800" dirty="0"/>
            </a:br>
            <a:r>
              <a:rPr lang="en-US" sz="1800" dirty="0"/>
              <a:t>(TSPC )– </a:t>
            </a:r>
            <a:r>
              <a:rPr lang="en-US" sz="1800" dirty="0" smtClean="0"/>
              <a:t>Social Partners agreed on topics </a:t>
            </a:r>
            <a:r>
              <a:rPr lang="en-US" sz="1800" dirty="0"/>
              <a:t>the commission will be working  on next two </a:t>
            </a:r>
            <a:r>
              <a:rPr lang="en-US" sz="1800" dirty="0" smtClean="0"/>
              <a:t>years.</a:t>
            </a:r>
          </a:p>
          <a:p>
            <a:pPr marL="0" indent="0" algn="just">
              <a:buNone/>
            </a:pPr>
            <a:endParaRPr lang="en-U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n-US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smtClean="0"/>
              <a:t>The last meeting </a:t>
            </a:r>
            <a:r>
              <a:rPr lang="en-US" sz="1800" dirty="0"/>
              <a:t>of the TSPC was held on February 10 2017 when TSPC where a roster of mediators was approved. The roster consists of 11 independent, neutral, impartial, qualified mediators and is valid for three years</a:t>
            </a:r>
            <a:endParaRPr lang="en-US" sz="1800" dirty="0" smtClean="0"/>
          </a:p>
          <a:p>
            <a:pPr marL="344848" lvl="1" indent="0" algn="just">
              <a:buNone/>
            </a:pPr>
            <a:endParaRPr lang="en-US" sz="1800" dirty="0"/>
          </a:p>
          <a:p>
            <a:pPr marL="344848" lvl="1" indent="0" algn="just">
              <a:buNone/>
            </a:pPr>
            <a:endParaRPr lang="en-U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smtClean="0"/>
              <a:t>Piloting social dialogue at the regional level, particularly, in Adjara region;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385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Active </a:t>
            </a:r>
            <a:r>
              <a:rPr lang="en-US" dirty="0" err="1" smtClean="0">
                <a:solidFill>
                  <a:schemeClr val="tx1"/>
                </a:solidFill>
              </a:rPr>
              <a:t>Labour</a:t>
            </a:r>
            <a:r>
              <a:rPr lang="en-US" dirty="0" smtClean="0">
                <a:solidFill>
                  <a:schemeClr val="tx1"/>
                </a:solidFill>
              </a:rPr>
              <a:t> market Policy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>
                <a:cs typeface="Arial" panose="020B0604020202020204" pitchFamily="34" charset="0"/>
              </a:rPr>
              <a:t>Training and retraining – human capacity development according the </a:t>
            </a:r>
            <a:r>
              <a:rPr lang="en-US" sz="2600" dirty="0" err="1">
                <a:cs typeface="Arial" panose="020B0604020202020204" pitchFamily="34" charset="0"/>
              </a:rPr>
              <a:t>labour</a:t>
            </a:r>
            <a:r>
              <a:rPr lang="en-US" sz="2600" dirty="0">
                <a:cs typeface="Arial" panose="020B0604020202020204" pitchFamily="34" charset="0"/>
              </a:rPr>
              <a:t> market demand</a:t>
            </a:r>
            <a:r>
              <a:rPr lang="en-US" sz="2600" dirty="0" smtClean="0"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endParaRPr lang="en-US" sz="26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600" dirty="0">
                <a:cs typeface="Arial" panose="020B0604020202020204" pitchFamily="34" charset="0"/>
              </a:rPr>
              <a:t>Supportive employment – employment support of vulnerable and less competitive </a:t>
            </a:r>
            <a:r>
              <a:rPr lang="en-US" sz="2600" dirty="0" smtClean="0">
                <a:cs typeface="Arial" panose="020B0604020202020204" pitchFamily="34" charset="0"/>
              </a:rPr>
              <a:t>groups/wage subsidies;</a:t>
            </a:r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r>
              <a:rPr lang="en-US" sz="2600" dirty="0"/>
              <a:t>Job fairs - In different regions of Georgia</a:t>
            </a:r>
            <a:r>
              <a:rPr lang="en-US" sz="2600" dirty="0" smtClean="0"/>
              <a:t>;</a:t>
            </a:r>
          </a:p>
          <a:p>
            <a:pPr marL="0" indent="0" algn="just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Vocational counseling Consultations and Career Guidance</a:t>
            </a:r>
          </a:p>
          <a:p>
            <a:pPr lvl="1"/>
            <a:r>
              <a:rPr lang="en-US" sz="2600" dirty="0" smtClean="0">
                <a:cs typeface="Arial" panose="020B0604020202020204" pitchFamily="34" charset="0"/>
              </a:rPr>
              <a:t>Providing </a:t>
            </a:r>
            <a:r>
              <a:rPr lang="en-US" sz="2600" dirty="0">
                <a:cs typeface="Arial" panose="020B0604020202020204" pitchFamily="34" charset="0"/>
              </a:rPr>
              <a:t>professional consultations in every region of </a:t>
            </a:r>
            <a:r>
              <a:rPr lang="en-US" sz="2600" dirty="0" smtClean="0">
                <a:cs typeface="Arial" panose="020B0604020202020204" pitchFamily="34" charset="0"/>
              </a:rPr>
              <a:t>Georgia;</a:t>
            </a:r>
          </a:p>
          <a:p>
            <a:pPr lvl="1"/>
            <a:r>
              <a:rPr lang="en-US" sz="2600" dirty="0" smtClean="0">
                <a:cs typeface="Arial" panose="020B0604020202020204" pitchFamily="34" charset="0"/>
              </a:rPr>
              <a:t>Job couching</a:t>
            </a:r>
          </a:p>
          <a:p>
            <a:pPr marL="0" indent="0">
              <a:buNone/>
            </a:pPr>
            <a:endParaRPr lang="en-US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 smtClean="0"/>
              <a:t>The Ministry is currently reviewing the State Strategy on </a:t>
            </a:r>
            <a:r>
              <a:rPr lang="en-US" sz="2600" dirty="0" err="1" smtClean="0"/>
              <a:t>Labour</a:t>
            </a:r>
            <a:r>
              <a:rPr lang="en-US" sz="2600" dirty="0" smtClean="0"/>
              <a:t> Market Formation and simultaneously working on elaboration of  </a:t>
            </a:r>
            <a:r>
              <a:rPr lang="en-US" sz="2600" dirty="0" err="1" smtClean="0"/>
              <a:t>Labour</a:t>
            </a:r>
            <a:r>
              <a:rPr lang="en-US" sz="2600" dirty="0" smtClean="0"/>
              <a:t> and Employment State and Strategy Implementation Plan 2019-2021</a:t>
            </a: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15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10698480" cy="118872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Thank you </a:t>
            </a:r>
            <a:r>
              <a:rPr lang="en-US" b="1" dirty="0" smtClean="0">
                <a:solidFill>
                  <a:schemeClr val="tx1"/>
                </a:solidFill>
              </a:rPr>
              <a:t>for your </a:t>
            </a:r>
            <a:r>
              <a:rPr lang="en-US" b="1" dirty="0">
                <a:solidFill>
                  <a:schemeClr val="tx1"/>
                </a:solidFill>
              </a:rPr>
              <a:t>attention!</a:t>
            </a:r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895600"/>
            <a:ext cx="5810250" cy="3409950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5638800"/>
            <a:ext cx="2011680" cy="201168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797" y="457200"/>
            <a:ext cx="1353403" cy="1066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400362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23A397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3534</TotalTime>
  <Words>624</Words>
  <Application>Microsoft Office PowerPoint</Application>
  <PresentationFormat>Custom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Sylfaen</vt:lpstr>
      <vt:lpstr>Wingdings</vt:lpstr>
      <vt:lpstr>Clarity</vt:lpstr>
      <vt:lpstr>Labour and Employment  policy in Georgia</vt:lpstr>
      <vt:lpstr>Content: </vt:lpstr>
      <vt:lpstr>OSH Law – Labour Inspectorate  </vt:lpstr>
      <vt:lpstr>Statistics </vt:lpstr>
      <vt:lpstr>Amendments to Labour Legislation </vt:lpstr>
      <vt:lpstr> Social Dialogue/Tripartite Social Partnership Commission</vt:lpstr>
      <vt:lpstr>Active Labour market Policy 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Labour Inspection</dc:title>
  <dc:creator>Giorgi Gamkrelidze</dc:creator>
  <cp:lastModifiedBy>Maia Nikoleishvili</cp:lastModifiedBy>
  <cp:revision>221</cp:revision>
  <dcterms:created xsi:type="dcterms:W3CDTF">2015-09-07T09:13:01Z</dcterms:created>
  <dcterms:modified xsi:type="dcterms:W3CDTF">2018-04-11T13:06:30Z</dcterms:modified>
</cp:coreProperties>
</file>