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5" r:id="rId2"/>
    <p:sldId id="280" r:id="rId3"/>
    <p:sldId id="293" r:id="rId4"/>
    <p:sldId id="277" r:id="rId5"/>
    <p:sldId id="285" r:id="rId6"/>
    <p:sldId id="283" r:id="rId7"/>
    <p:sldId id="289" r:id="rId8"/>
    <p:sldId id="282" r:id="rId9"/>
    <p:sldId id="275" r:id="rId10"/>
    <p:sldId id="298" r:id="rId11"/>
    <p:sldId id="299" r:id="rId12"/>
    <p:sldId id="288" r:id="rId13"/>
    <p:sldId id="290" r:id="rId14"/>
    <p:sldId id="292" r:id="rId15"/>
    <p:sldId id="276" r:id="rId16"/>
    <p:sldId id="300" r:id="rId17"/>
    <p:sldId id="279" r:id="rId18"/>
    <p:sldId id="281" r:id="rId19"/>
    <p:sldId id="291" r:id="rId20"/>
    <p:sldId id="294" r:id="rId21"/>
    <p:sldId id="295" r:id="rId22"/>
    <p:sldId id="301" r:id="rId23"/>
    <p:sldId id="296" r:id="rId24"/>
    <p:sldId id="297" r:id="rId25"/>
    <p:sldId id="272" r:id="rId26"/>
  </p:sldIdLst>
  <p:sldSz cx="8999538" cy="6840538"/>
  <p:notesSz cx="7102475" cy="102330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56" userDrawn="1">
          <p15:clr>
            <a:srgbClr val="A4A3A4"/>
          </p15:clr>
        </p15:guide>
        <p15:guide id="2" pos="20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16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56"/>
        <p:guide pos="20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4740B3-602A-48AF-9591-D4303F233B30}" type="doc">
      <dgm:prSet loTypeId="urn:microsoft.com/office/officeart/2005/8/layout/cycle2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t-EE"/>
        </a:p>
      </dgm:t>
    </dgm:pt>
    <dgm:pt modelId="{AEFB77F8-90B2-4DF8-9FA7-76A295BC051A}">
      <dgm:prSet phldrT="[Tekst]" custT="1"/>
      <dgm:spPr/>
      <dgm:t>
        <a:bodyPr/>
        <a:lstStyle/>
        <a:p>
          <a:r>
            <a:rPr lang="et-EE" sz="1600" b="1" dirty="0" err="1" smtClean="0"/>
            <a:t>Workplan</a:t>
          </a:r>
          <a:r>
            <a:rPr lang="et-EE" sz="1600" b="1" dirty="0" smtClean="0"/>
            <a:t>, </a:t>
          </a:r>
          <a:r>
            <a:rPr lang="et-EE" sz="1600" b="1" dirty="0" err="1" smtClean="0"/>
            <a:t>next</a:t>
          </a:r>
          <a:r>
            <a:rPr lang="et-EE" sz="1600" b="1" dirty="0" smtClean="0"/>
            <a:t> </a:t>
          </a:r>
          <a:r>
            <a:rPr lang="et-EE" sz="1600" b="1" dirty="0" err="1" smtClean="0"/>
            <a:t>year</a:t>
          </a:r>
          <a:r>
            <a:rPr lang="et-EE" sz="1600" b="1" dirty="0" smtClean="0"/>
            <a:t> </a:t>
          </a:r>
          <a:r>
            <a:rPr lang="et-EE" sz="1600" b="1" dirty="0" err="1" smtClean="0"/>
            <a:t>objectives</a:t>
          </a:r>
          <a:r>
            <a:rPr lang="et-EE" sz="1600" b="1" dirty="0" smtClean="0"/>
            <a:t> </a:t>
          </a:r>
        </a:p>
        <a:p>
          <a:r>
            <a:rPr lang="et-EE" sz="1600" b="1" dirty="0" smtClean="0"/>
            <a:t>(</a:t>
          </a:r>
          <a:r>
            <a:rPr lang="et-EE" sz="1600" b="1" dirty="0" err="1" smtClean="0"/>
            <a:t>oct</a:t>
          </a:r>
          <a:r>
            <a:rPr lang="et-EE" sz="1600" b="1" dirty="0" smtClean="0"/>
            <a:t>-nov)</a:t>
          </a:r>
          <a:endParaRPr lang="et-EE" sz="1600" b="1" dirty="0"/>
        </a:p>
      </dgm:t>
    </dgm:pt>
    <dgm:pt modelId="{DC4C0B9A-9D07-438F-93CA-07C3396C399E}" type="parTrans" cxnId="{1DA8BBC4-40A1-4244-A0FA-5E36C7D93707}">
      <dgm:prSet/>
      <dgm:spPr/>
      <dgm:t>
        <a:bodyPr/>
        <a:lstStyle/>
        <a:p>
          <a:endParaRPr lang="et-EE"/>
        </a:p>
      </dgm:t>
    </dgm:pt>
    <dgm:pt modelId="{A2AE563B-6F65-4B46-A419-8A60A1D9712B}" type="sibTrans" cxnId="{1DA8BBC4-40A1-4244-A0FA-5E36C7D93707}">
      <dgm:prSet custT="1"/>
      <dgm:spPr/>
      <dgm:t>
        <a:bodyPr/>
        <a:lstStyle/>
        <a:p>
          <a:endParaRPr lang="et-EE" sz="1100" b="1">
            <a:solidFill>
              <a:schemeClr val="bg1"/>
            </a:solidFill>
          </a:endParaRPr>
        </a:p>
      </dgm:t>
    </dgm:pt>
    <dgm:pt modelId="{1EBAE3C0-6EB7-417D-896D-AED4218F4324}">
      <dgm:prSet phldrT="[Tekst]" custT="1"/>
      <dgm:spPr/>
      <dgm:t>
        <a:bodyPr/>
        <a:lstStyle/>
        <a:p>
          <a:r>
            <a:rPr lang="et-EE" sz="1600" b="1" dirty="0" err="1" smtClean="0"/>
            <a:t>Performance</a:t>
          </a:r>
          <a:r>
            <a:rPr lang="et-EE" sz="1600" b="1" dirty="0" smtClean="0"/>
            <a:t> </a:t>
          </a:r>
          <a:r>
            <a:rPr lang="et-EE" sz="1600" b="1" dirty="0" err="1" smtClean="0"/>
            <a:t>review</a:t>
          </a:r>
          <a:r>
            <a:rPr lang="et-EE" sz="1600" b="1" dirty="0" smtClean="0"/>
            <a:t> (</a:t>
          </a:r>
          <a:r>
            <a:rPr lang="et-EE" sz="1600" b="1" dirty="0" err="1" smtClean="0"/>
            <a:t>nov-jan</a:t>
          </a:r>
          <a:r>
            <a:rPr lang="et-EE" sz="1600" b="1" dirty="0" smtClean="0"/>
            <a:t>) </a:t>
          </a:r>
          <a:endParaRPr lang="et-EE" sz="1600" b="1" dirty="0"/>
        </a:p>
      </dgm:t>
    </dgm:pt>
    <dgm:pt modelId="{2BE1BBD7-FA1A-4518-BE5D-92622736CC4C}" type="parTrans" cxnId="{8EC7C0C3-8D41-4DF2-8991-E7EB2D0B47AA}">
      <dgm:prSet/>
      <dgm:spPr/>
      <dgm:t>
        <a:bodyPr/>
        <a:lstStyle/>
        <a:p>
          <a:endParaRPr lang="et-EE"/>
        </a:p>
      </dgm:t>
    </dgm:pt>
    <dgm:pt modelId="{A4095001-EAF0-437F-BEE0-50F8DE4C3BD1}" type="sibTrans" cxnId="{8EC7C0C3-8D41-4DF2-8991-E7EB2D0B47AA}">
      <dgm:prSet custT="1"/>
      <dgm:spPr/>
      <dgm:t>
        <a:bodyPr/>
        <a:lstStyle/>
        <a:p>
          <a:endParaRPr lang="et-EE" sz="1100" b="1">
            <a:solidFill>
              <a:schemeClr val="bg1"/>
            </a:solidFill>
          </a:endParaRPr>
        </a:p>
      </dgm:t>
    </dgm:pt>
    <dgm:pt modelId="{189C90C3-25E7-4F3E-ABE6-D9797B097CB6}">
      <dgm:prSet phldrT="[Tekst]" custT="1"/>
      <dgm:spPr/>
      <dgm:t>
        <a:bodyPr/>
        <a:lstStyle/>
        <a:p>
          <a:r>
            <a:rPr lang="et-EE" sz="1600" b="1" smtClean="0"/>
            <a:t>Quarterly</a:t>
          </a:r>
        </a:p>
        <a:p>
          <a:r>
            <a:rPr lang="et-EE" sz="1600" b="1" smtClean="0"/>
            <a:t>monitoring</a:t>
          </a:r>
          <a:endParaRPr lang="et-EE" sz="1600" b="1" dirty="0"/>
        </a:p>
      </dgm:t>
    </dgm:pt>
    <dgm:pt modelId="{F5204E47-93F2-46BA-BB65-602C10294D1A}" type="parTrans" cxnId="{AE3D4818-E2A9-454E-92FF-5AAB518506E3}">
      <dgm:prSet/>
      <dgm:spPr/>
      <dgm:t>
        <a:bodyPr/>
        <a:lstStyle/>
        <a:p>
          <a:endParaRPr lang="et-EE"/>
        </a:p>
      </dgm:t>
    </dgm:pt>
    <dgm:pt modelId="{45BC9206-EA12-4B53-8CB6-82EF83C3D35D}" type="sibTrans" cxnId="{AE3D4818-E2A9-454E-92FF-5AAB518506E3}">
      <dgm:prSet custT="1"/>
      <dgm:spPr/>
      <dgm:t>
        <a:bodyPr/>
        <a:lstStyle/>
        <a:p>
          <a:endParaRPr lang="et-EE" sz="1100" b="1">
            <a:solidFill>
              <a:schemeClr val="bg1"/>
            </a:solidFill>
          </a:endParaRPr>
        </a:p>
      </dgm:t>
    </dgm:pt>
    <dgm:pt modelId="{294A2711-35E2-404A-83D2-93B7DD5711A6}">
      <dgm:prSet phldrT="[Tekst]" custT="1"/>
      <dgm:spPr/>
      <dgm:t>
        <a:bodyPr/>
        <a:lstStyle/>
        <a:p>
          <a:r>
            <a:rPr lang="et-EE" sz="1600" b="1" dirty="0" smtClean="0"/>
            <a:t>1 </a:t>
          </a:r>
          <a:r>
            <a:rPr lang="et-EE" sz="1600" b="1" dirty="0" err="1" smtClean="0"/>
            <a:t>year</a:t>
          </a:r>
          <a:endParaRPr lang="et-EE" sz="1600" b="1" dirty="0" smtClean="0"/>
        </a:p>
        <a:p>
          <a:r>
            <a:rPr lang="et-EE" sz="1600" b="1" dirty="0" err="1" smtClean="0"/>
            <a:t>Performance</a:t>
          </a:r>
          <a:r>
            <a:rPr lang="et-EE" sz="1600" b="1" dirty="0" smtClean="0"/>
            <a:t> </a:t>
          </a:r>
          <a:r>
            <a:rPr lang="et-EE" sz="1600" b="1" dirty="0" err="1" smtClean="0"/>
            <a:t>review</a:t>
          </a:r>
          <a:r>
            <a:rPr lang="et-EE" sz="1600" b="1" dirty="0" smtClean="0"/>
            <a:t> (</a:t>
          </a:r>
          <a:r>
            <a:rPr lang="et-EE" sz="1600" b="1" dirty="0" err="1" smtClean="0"/>
            <a:t>oct-dec</a:t>
          </a:r>
          <a:r>
            <a:rPr lang="et-EE" sz="1600" b="1" dirty="0" smtClean="0"/>
            <a:t>)</a:t>
          </a:r>
          <a:endParaRPr lang="et-EE" sz="1600" b="1" dirty="0"/>
        </a:p>
      </dgm:t>
    </dgm:pt>
    <dgm:pt modelId="{B51F3F4A-8D1C-46FE-A383-19D83A2CAF41}" type="parTrans" cxnId="{6F6366C5-1F0F-4A37-9126-FD2D76C116A0}">
      <dgm:prSet/>
      <dgm:spPr/>
      <dgm:t>
        <a:bodyPr/>
        <a:lstStyle/>
        <a:p>
          <a:endParaRPr lang="et-EE"/>
        </a:p>
      </dgm:t>
    </dgm:pt>
    <dgm:pt modelId="{2B7BF24E-162E-4F76-8E91-5A967FA90979}" type="sibTrans" cxnId="{6F6366C5-1F0F-4A37-9126-FD2D76C116A0}">
      <dgm:prSet custT="1"/>
      <dgm:spPr/>
      <dgm:t>
        <a:bodyPr/>
        <a:lstStyle/>
        <a:p>
          <a:endParaRPr lang="et-EE" sz="1100" b="1">
            <a:solidFill>
              <a:schemeClr val="bg1"/>
            </a:solidFill>
          </a:endParaRPr>
        </a:p>
      </dgm:t>
    </dgm:pt>
    <dgm:pt modelId="{9C9FAC86-0287-47F5-BDF2-C34631691DD6}" type="pres">
      <dgm:prSet presAssocID="{8B4740B3-602A-48AF-9591-D4303F233B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D44992C4-8A06-40E8-9468-021CBDCDC46B}" type="pres">
      <dgm:prSet presAssocID="{AEFB77F8-90B2-4DF8-9FA7-76A295BC05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E7600342-31C7-4C09-8FCE-C97380039AEE}" type="pres">
      <dgm:prSet presAssocID="{A2AE563B-6F65-4B46-A419-8A60A1D9712B}" presName="sibTrans" presStyleLbl="sibTrans2D1" presStyleIdx="0" presStyleCnt="4"/>
      <dgm:spPr/>
      <dgm:t>
        <a:bodyPr/>
        <a:lstStyle/>
        <a:p>
          <a:endParaRPr lang="et-EE"/>
        </a:p>
      </dgm:t>
    </dgm:pt>
    <dgm:pt modelId="{7CC0C5A7-F3F0-4725-8EFE-E02727FF828A}" type="pres">
      <dgm:prSet presAssocID="{A2AE563B-6F65-4B46-A419-8A60A1D9712B}" presName="connectorText" presStyleLbl="sibTrans2D1" presStyleIdx="0" presStyleCnt="4"/>
      <dgm:spPr/>
      <dgm:t>
        <a:bodyPr/>
        <a:lstStyle/>
        <a:p>
          <a:endParaRPr lang="et-EE"/>
        </a:p>
      </dgm:t>
    </dgm:pt>
    <dgm:pt modelId="{359C37B2-E21F-421B-BFD5-62291D04385F}" type="pres">
      <dgm:prSet presAssocID="{1EBAE3C0-6EB7-417D-896D-AED4218F4324}" presName="node" presStyleLbl="node1" presStyleIdx="1" presStyleCnt="4" custRadScaleRad="99629" custRadScaleInc="1856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179D861-9035-467E-9254-411E37DD8C3D}" type="pres">
      <dgm:prSet presAssocID="{A4095001-EAF0-437F-BEE0-50F8DE4C3BD1}" presName="sibTrans" presStyleLbl="sibTrans2D1" presStyleIdx="1" presStyleCnt="4"/>
      <dgm:spPr/>
      <dgm:t>
        <a:bodyPr/>
        <a:lstStyle/>
        <a:p>
          <a:endParaRPr lang="et-EE"/>
        </a:p>
      </dgm:t>
    </dgm:pt>
    <dgm:pt modelId="{5CA0A967-FEC4-4DE9-95F8-8484630A55D7}" type="pres">
      <dgm:prSet presAssocID="{A4095001-EAF0-437F-BEE0-50F8DE4C3BD1}" presName="connectorText" presStyleLbl="sibTrans2D1" presStyleIdx="1" presStyleCnt="4"/>
      <dgm:spPr/>
      <dgm:t>
        <a:bodyPr/>
        <a:lstStyle/>
        <a:p>
          <a:endParaRPr lang="et-EE"/>
        </a:p>
      </dgm:t>
    </dgm:pt>
    <dgm:pt modelId="{22BE992B-AAAD-4994-BA7E-24A9611D2E5C}" type="pres">
      <dgm:prSet presAssocID="{189C90C3-25E7-4F3E-ABE6-D9797B097CB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29C32EF9-0D42-496D-9AD1-32E7E370A211}" type="pres">
      <dgm:prSet presAssocID="{45BC9206-EA12-4B53-8CB6-82EF83C3D35D}" presName="sibTrans" presStyleLbl="sibTrans2D1" presStyleIdx="2" presStyleCnt="4"/>
      <dgm:spPr/>
      <dgm:t>
        <a:bodyPr/>
        <a:lstStyle/>
        <a:p>
          <a:endParaRPr lang="et-EE"/>
        </a:p>
      </dgm:t>
    </dgm:pt>
    <dgm:pt modelId="{76D44273-7BF3-4CE3-ACF7-BFAA7521E3B7}" type="pres">
      <dgm:prSet presAssocID="{45BC9206-EA12-4B53-8CB6-82EF83C3D35D}" presName="connectorText" presStyleLbl="sibTrans2D1" presStyleIdx="2" presStyleCnt="4"/>
      <dgm:spPr/>
      <dgm:t>
        <a:bodyPr/>
        <a:lstStyle/>
        <a:p>
          <a:endParaRPr lang="et-EE"/>
        </a:p>
      </dgm:t>
    </dgm:pt>
    <dgm:pt modelId="{DC8D2AE3-449F-4D36-BBDD-931F62EA4BD5}" type="pres">
      <dgm:prSet presAssocID="{294A2711-35E2-404A-83D2-93B7DD5711A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9422988-DE12-4432-BDE8-11006C0CFB7A}" type="pres">
      <dgm:prSet presAssocID="{2B7BF24E-162E-4F76-8E91-5A967FA90979}" presName="sibTrans" presStyleLbl="sibTrans2D1" presStyleIdx="3" presStyleCnt="4"/>
      <dgm:spPr/>
      <dgm:t>
        <a:bodyPr/>
        <a:lstStyle/>
        <a:p>
          <a:endParaRPr lang="et-EE"/>
        </a:p>
      </dgm:t>
    </dgm:pt>
    <dgm:pt modelId="{E63DBD7F-7A36-4C19-9192-31AEB358F4DF}" type="pres">
      <dgm:prSet presAssocID="{2B7BF24E-162E-4F76-8E91-5A967FA90979}" presName="connectorText" presStyleLbl="sibTrans2D1" presStyleIdx="3" presStyleCnt="4"/>
      <dgm:spPr/>
      <dgm:t>
        <a:bodyPr/>
        <a:lstStyle/>
        <a:p>
          <a:endParaRPr lang="et-EE"/>
        </a:p>
      </dgm:t>
    </dgm:pt>
  </dgm:ptLst>
  <dgm:cxnLst>
    <dgm:cxn modelId="{36929C78-A238-4C5E-A0B2-04AD8CEA4E26}" type="presOf" srcId="{8B4740B3-602A-48AF-9591-D4303F233B30}" destId="{9C9FAC86-0287-47F5-BDF2-C34631691DD6}" srcOrd="0" destOrd="0" presId="urn:microsoft.com/office/officeart/2005/8/layout/cycle2"/>
    <dgm:cxn modelId="{1DA8BBC4-40A1-4244-A0FA-5E36C7D93707}" srcId="{8B4740B3-602A-48AF-9591-D4303F233B30}" destId="{AEFB77F8-90B2-4DF8-9FA7-76A295BC051A}" srcOrd="0" destOrd="0" parTransId="{DC4C0B9A-9D07-438F-93CA-07C3396C399E}" sibTransId="{A2AE563B-6F65-4B46-A419-8A60A1D9712B}"/>
    <dgm:cxn modelId="{BACCAD22-CC15-4E4B-96AE-CB691A4EB94E}" type="presOf" srcId="{A4095001-EAF0-437F-BEE0-50F8DE4C3BD1}" destId="{A179D861-9035-467E-9254-411E37DD8C3D}" srcOrd="0" destOrd="0" presId="urn:microsoft.com/office/officeart/2005/8/layout/cycle2"/>
    <dgm:cxn modelId="{4A7D84E9-3CD9-402D-8A8D-0DC5D5D1CB17}" type="presOf" srcId="{2B7BF24E-162E-4F76-8E91-5A967FA90979}" destId="{A9422988-DE12-4432-BDE8-11006C0CFB7A}" srcOrd="0" destOrd="0" presId="urn:microsoft.com/office/officeart/2005/8/layout/cycle2"/>
    <dgm:cxn modelId="{981CDCB1-A091-4E1C-9839-D884C29FF943}" type="presOf" srcId="{45BC9206-EA12-4B53-8CB6-82EF83C3D35D}" destId="{29C32EF9-0D42-496D-9AD1-32E7E370A211}" srcOrd="0" destOrd="0" presId="urn:microsoft.com/office/officeart/2005/8/layout/cycle2"/>
    <dgm:cxn modelId="{F13C0C01-63D4-451E-AC34-231AD65D7D3C}" type="presOf" srcId="{2B7BF24E-162E-4F76-8E91-5A967FA90979}" destId="{E63DBD7F-7A36-4C19-9192-31AEB358F4DF}" srcOrd="1" destOrd="0" presId="urn:microsoft.com/office/officeart/2005/8/layout/cycle2"/>
    <dgm:cxn modelId="{4234E1E1-D3FF-4567-B1E1-D1792D8BF550}" type="presOf" srcId="{45BC9206-EA12-4B53-8CB6-82EF83C3D35D}" destId="{76D44273-7BF3-4CE3-ACF7-BFAA7521E3B7}" srcOrd="1" destOrd="0" presId="urn:microsoft.com/office/officeart/2005/8/layout/cycle2"/>
    <dgm:cxn modelId="{45BFD8C0-7CDE-485F-93AE-D72D7B133A04}" type="presOf" srcId="{AEFB77F8-90B2-4DF8-9FA7-76A295BC051A}" destId="{D44992C4-8A06-40E8-9468-021CBDCDC46B}" srcOrd="0" destOrd="0" presId="urn:microsoft.com/office/officeart/2005/8/layout/cycle2"/>
    <dgm:cxn modelId="{8B3D602C-CC32-44F8-82C8-CAF2BCB6FE2F}" type="presOf" srcId="{294A2711-35E2-404A-83D2-93B7DD5711A6}" destId="{DC8D2AE3-449F-4D36-BBDD-931F62EA4BD5}" srcOrd="0" destOrd="0" presId="urn:microsoft.com/office/officeart/2005/8/layout/cycle2"/>
    <dgm:cxn modelId="{02DFE59D-9908-472C-B8A7-17A0ED0E9622}" type="presOf" srcId="{A2AE563B-6F65-4B46-A419-8A60A1D9712B}" destId="{7CC0C5A7-F3F0-4725-8EFE-E02727FF828A}" srcOrd="1" destOrd="0" presId="urn:microsoft.com/office/officeart/2005/8/layout/cycle2"/>
    <dgm:cxn modelId="{6F6366C5-1F0F-4A37-9126-FD2D76C116A0}" srcId="{8B4740B3-602A-48AF-9591-D4303F233B30}" destId="{294A2711-35E2-404A-83D2-93B7DD5711A6}" srcOrd="3" destOrd="0" parTransId="{B51F3F4A-8D1C-46FE-A383-19D83A2CAF41}" sibTransId="{2B7BF24E-162E-4F76-8E91-5A967FA90979}"/>
    <dgm:cxn modelId="{B689A5B7-263F-4FB9-8D0D-A38F043D8198}" type="presOf" srcId="{189C90C3-25E7-4F3E-ABE6-D9797B097CB6}" destId="{22BE992B-AAAD-4994-BA7E-24A9611D2E5C}" srcOrd="0" destOrd="0" presId="urn:microsoft.com/office/officeart/2005/8/layout/cycle2"/>
    <dgm:cxn modelId="{AE3D4818-E2A9-454E-92FF-5AAB518506E3}" srcId="{8B4740B3-602A-48AF-9591-D4303F233B30}" destId="{189C90C3-25E7-4F3E-ABE6-D9797B097CB6}" srcOrd="2" destOrd="0" parTransId="{F5204E47-93F2-46BA-BB65-602C10294D1A}" sibTransId="{45BC9206-EA12-4B53-8CB6-82EF83C3D35D}"/>
    <dgm:cxn modelId="{587716FE-547B-4D20-8172-ABEE723AEE98}" type="presOf" srcId="{A2AE563B-6F65-4B46-A419-8A60A1D9712B}" destId="{E7600342-31C7-4C09-8FCE-C97380039AEE}" srcOrd="0" destOrd="0" presId="urn:microsoft.com/office/officeart/2005/8/layout/cycle2"/>
    <dgm:cxn modelId="{48AEDDDC-10A5-4106-BE0E-60BE77ABE272}" type="presOf" srcId="{A4095001-EAF0-437F-BEE0-50F8DE4C3BD1}" destId="{5CA0A967-FEC4-4DE9-95F8-8484630A55D7}" srcOrd="1" destOrd="0" presId="urn:microsoft.com/office/officeart/2005/8/layout/cycle2"/>
    <dgm:cxn modelId="{8EC7C0C3-8D41-4DF2-8991-E7EB2D0B47AA}" srcId="{8B4740B3-602A-48AF-9591-D4303F233B30}" destId="{1EBAE3C0-6EB7-417D-896D-AED4218F4324}" srcOrd="1" destOrd="0" parTransId="{2BE1BBD7-FA1A-4518-BE5D-92622736CC4C}" sibTransId="{A4095001-EAF0-437F-BEE0-50F8DE4C3BD1}"/>
    <dgm:cxn modelId="{3B30BBA9-7588-4B61-A5CE-A77C1BE88A7A}" type="presOf" srcId="{1EBAE3C0-6EB7-417D-896D-AED4218F4324}" destId="{359C37B2-E21F-421B-BFD5-62291D04385F}" srcOrd="0" destOrd="0" presId="urn:microsoft.com/office/officeart/2005/8/layout/cycle2"/>
    <dgm:cxn modelId="{6D9772CE-7161-44AE-990B-57CB808E2ABC}" type="presParOf" srcId="{9C9FAC86-0287-47F5-BDF2-C34631691DD6}" destId="{D44992C4-8A06-40E8-9468-021CBDCDC46B}" srcOrd="0" destOrd="0" presId="urn:microsoft.com/office/officeart/2005/8/layout/cycle2"/>
    <dgm:cxn modelId="{3B41CFCA-E4EE-4123-8E03-5350CB401A5D}" type="presParOf" srcId="{9C9FAC86-0287-47F5-BDF2-C34631691DD6}" destId="{E7600342-31C7-4C09-8FCE-C97380039AEE}" srcOrd="1" destOrd="0" presId="urn:microsoft.com/office/officeart/2005/8/layout/cycle2"/>
    <dgm:cxn modelId="{523E8EFE-C305-4276-996B-6F3E423F97FD}" type="presParOf" srcId="{E7600342-31C7-4C09-8FCE-C97380039AEE}" destId="{7CC0C5A7-F3F0-4725-8EFE-E02727FF828A}" srcOrd="0" destOrd="0" presId="urn:microsoft.com/office/officeart/2005/8/layout/cycle2"/>
    <dgm:cxn modelId="{BD34F47B-439A-4B2F-9121-AC871110FB1D}" type="presParOf" srcId="{9C9FAC86-0287-47F5-BDF2-C34631691DD6}" destId="{359C37B2-E21F-421B-BFD5-62291D04385F}" srcOrd="2" destOrd="0" presId="urn:microsoft.com/office/officeart/2005/8/layout/cycle2"/>
    <dgm:cxn modelId="{86B6E29B-BD05-4E3C-8921-787F1A6F6641}" type="presParOf" srcId="{9C9FAC86-0287-47F5-BDF2-C34631691DD6}" destId="{A179D861-9035-467E-9254-411E37DD8C3D}" srcOrd="3" destOrd="0" presId="urn:microsoft.com/office/officeart/2005/8/layout/cycle2"/>
    <dgm:cxn modelId="{F4463E31-E248-44EE-B6DE-85FD4F1F6A97}" type="presParOf" srcId="{A179D861-9035-467E-9254-411E37DD8C3D}" destId="{5CA0A967-FEC4-4DE9-95F8-8484630A55D7}" srcOrd="0" destOrd="0" presId="urn:microsoft.com/office/officeart/2005/8/layout/cycle2"/>
    <dgm:cxn modelId="{31925D32-5405-4067-A8B4-9734F446C281}" type="presParOf" srcId="{9C9FAC86-0287-47F5-BDF2-C34631691DD6}" destId="{22BE992B-AAAD-4994-BA7E-24A9611D2E5C}" srcOrd="4" destOrd="0" presId="urn:microsoft.com/office/officeart/2005/8/layout/cycle2"/>
    <dgm:cxn modelId="{7164A1B6-2947-4786-9F23-66A0DA1660E0}" type="presParOf" srcId="{9C9FAC86-0287-47F5-BDF2-C34631691DD6}" destId="{29C32EF9-0D42-496D-9AD1-32E7E370A211}" srcOrd="5" destOrd="0" presId="urn:microsoft.com/office/officeart/2005/8/layout/cycle2"/>
    <dgm:cxn modelId="{A75D2AB0-B13B-49D2-8ECE-FDC72D0854DC}" type="presParOf" srcId="{29C32EF9-0D42-496D-9AD1-32E7E370A211}" destId="{76D44273-7BF3-4CE3-ACF7-BFAA7521E3B7}" srcOrd="0" destOrd="0" presId="urn:microsoft.com/office/officeart/2005/8/layout/cycle2"/>
    <dgm:cxn modelId="{B66740FE-93D1-4647-B923-B0AD6CAE7A6B}" type="presParOf" srcId="{9C9FAC86-0287-47F5-BDF2-C34631691DD6}" destId="{DC8D2AE3-449F-4D36-BBDD-931F62EA4BD5}" srcOrd="6" destOrd="0" presId="urn:microsoft.com/office/officeart/2005/8/layout/cycle2"/>
    <dgm:cxn modelId="{A3D55B73-4D64-4044-9BA6-DD4D636CD594}" type="presParOf" srcId="{9C9FAC86-0287-47F5-BDF2-C34631691DD6}" destId="{A9422988-DE12-4432-BDE8-11006C0CFB7A}" srcOrd="7" destOrd="0" presId="urn:microsoft.com/office/officeart/2005/8/layout/cycle2"/>
    <dgm:cxn modelId="{DE08AE45-8B9D-4FC1-B71F-FAA26B076480}" type="presParOf" srcId="{A9422988-DE12-4432-BDE8-11006C0CFB7A}" destId="{E63DBD7F-7A36-4C19-9192-31AEB358F4D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992C4-8A06-40E8-9468-021CBDCDC46B}">
      <dsp:nvSpPr>
        <dsp:cNvPr id="0" name=""/>
        <dsp:cNvSpPr/>
      </dsp:nvSpPr>
      <dsp:spPr>
        <a:xfrm>
          <a:off x="3156606" y="1319"/>
          <a:ext cx="1606823" cy="16068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dirty="0" err="1" smtClean="0"/>
            <a:t>Workplan</a:t>
          </a:r>
          <a:r>
            <a:rPr lang="et-EE" sz="1600" b="1" kern="1200" dirty="0" smtClean="0"/>
            <a:t>, </a:t>
          </a:r>
          <a:r>
            <a:rPr lang="et-EE" sz="1600" b="1" kern="1200" dirty="0" err="1" smtClean="0"/>
            <a:t>next</a:t>
          </a:r>
          <a:r>
            <a:rPr lang="et-EE" sz="1600" b="1" kern="1200" dirty="0" smtClean="0"/>
            <a:t> </a:t>
          </a:r>
          <a:r>
            <a:rPr lang="et-EE" sz="1600" b="1" kern="1200" dirty="0" err="1" smtClean="0"/>
            <a:t>year</a:t>
          </a:r>
          <a:r>
            <a:rPr lang="et-EE" sz="1600" b="1" kern="1200" dirty="0" smtClean="0"/>
            <a:t> </a:t>
          </a:r>
          <a:r>
            <a:rPr lang="et-EE" sz="1600" b="1" kern="1200" dirty="0" err="1" smtClean="0"/>
            <a:t>objectives</a:t>
          </a:r>
          <a:r>
            <a:rPr lang="et-EE" sz="16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dirty="0" smtClean="0"/>
            <a:t>(</a:t>
          </a:r>
          <a:r>
            <a:rPr lang="et-EE" sz="1600" b="1" kern="1200" dirty="0" err="1" smtClean="0"/>
            <a:t>oct</a:t>
          </a:r>
          <a:r>
            <a:rPr lang="et-EE" sz="1600" b="1" kern="1200" dirty="0" smtClean="0"/>
            <a:t>-nov)</a:t>
          </a:r>
          <a:endParaRPr lang="et-EE" sz="1600" b="1" kern="1200" dirty="0"/>
        </a:p>
      </dsp:txBody>
      <dsp:txXfrm>
        <a:off x="3391920" y="236633"/>
        <a:ext cx="1136195" cy="1136195"/>
      </dsp:txXfrm>
    </dsp:sp>
    <dsp:sp modelId="{E7600342-31C7-4C09-8FCE-C97380039AEE}">
      <dsp:nvSpPr>
        <dsp:cNvPr id="0" name=""/>
        <dsp:cNvSpPr/>
      </dsp:nvSpPr>
      <dsp:spPr>
        <a:xfrm rot="2731352">
          <a:off x="4584178" y="1390263"/>
          <a:ext cx="434078" cy="542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100" b="1" kern="1200">
            <a:solidFill>
              <a:schemeClr val="bg1"/>
            </a:solidFill>
          </a:endParaRPr>
        </a:p>
      </dsp:txBody>
      <dsp:txXfrm>
        <a:off x="4603671" y="1452265"/>
        <a:ext cx="303855" cy="325381"/>
      </dsp:txXfrm>
    </dsp:sp>
    <dsp:sp modelId="{359C37B2-E21F-421B-BFD5-62291D04385F}">
      <dsp:nvSpPr>
        <dsp:cNvPr id="0" name=""/>
        <dsp:cNvSpPr/>
      </dsp:nvSpPr>
      <dsp:spPr>
        <a:xfrm>
          <a:off x="4856219" y="1732219"/>
          <a:ext cx="1606823" cy="1606823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dirty="0" err="1" smtClean="0"/>
            <a:t>Performance</a:t>
          </a:r>
          <a:r>
            <a:rPr lang="et-EE" sz="1600" b="1" kern="1200" dirty="0" smtClean="0"/>
            <a:t> </a:t>
          </a:r>
          <a:r>
            <a:rPr lang="et-EE" sz="1600" b="1" kern="1200" dirty="0" err="1" smtClean="0"/>
            <a:t>review</a:t>
          </a:r>
          <a:r>
            <a:rPr lang="et-EE" sz="1600" b="1" kern="1200" dirty="0" smtClean="0"/>
            <a:t> (</a:t>
          </a:r>
          <a:r>
            <a:rPr lang="et-EE" sz="1600" b="1" kern="1200" dirty="0" err="1" smtClean="0"/>
            <a:t>nov-jan</a:t>
          </a:r>
          <a:r>
            <a:rPr lang="et-EE" sz="1600" b="1" kern="1200" dirty="0" smtClean="0"/>
            <a:t>) </a:t>
          </a:r>
          <a:endParaRPr lang="et-EE" sz="1600" b="1" kern="1200" dirty="0"/>
        </a:p>
      </dsp:txBody>
      <dsp:txXfrm>
        <a:off x="5091533" y="1967533"/>
        <a:ext cx="1136195" cy="1136195"/>
      </dsp:txXfrm>
    </dsp:sp>
    <dsp:sp modelId="{A179D861-9035-467E-9254-411E37DD8C3D}">
      <dsp:nvSpPr>
        <dsp:cNvPr id="0" name=""/>
        <dsp:cNvSpPr/>
      </dsp:nvSpPr>
      <dsp:spPr>
        <a:xfrm rot="8118573">
          <a:off x="4610448" y="3096883"/>
          <a:ext cx="415472" cy="542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100" b="1" kern="1200">
            <a:solidFill>
              <a:schemeClr val="bg1"/>
            </a:solidFill>
          </a:endParaRPr>
        </a:p>
      </dsp:txBody>
      <dsp:txXfrm rot="10800000">
        <a:off x="4717074" y="3161515"/>
        <a:ext cx="290830" cy="325381"/>
      </dsp:txXfrm>
    </dsp:sp>
    <dsp:sp modelId="{22BE992B-AAAD-4994-BA7E-24A9611D2E5C}">
      <dsp:nvSpPr>
        <dsp:cNvPr id="0" name=""/>
        <dsp:cNvSpPr/>
      </dsp:nvSpPr>
      <dsp:spPr>
        <a:xfrm>
          <a:off x="3156606" y="3413565"/>
          <a:ext cx="1606823" cy="1606823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smtClean="0"/>
            <a:t>Quarterly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smtClean="0"/>
            <a:t>monitoring</a:t>
          </a:r>
          <a:endParaRPr lang="et-EE" sz="1600" b="1" kern="1200" dirty="0"/>
        </a:p>
      </dsp:txBody>
      <dsp:txXfrm>
        <a:off x="3391920" y="3648879"/>
        <a:ext cx="1136195" cy="1136195"/>
      </dsp:txXfrm>
    </dsp:sp>
    <dsp:sp modelId="{29C32EF9-0D42-496D-9AD1-32E7E370A211}">
      <dsp:nvSpPr>
        <dsp:cNvPr id="0" name=""/>
        <dsp:cNvSpPr/>
      </dsp:nvSpPr>
      <dsp:spPr>
        <a:xfrm rot="13500000">
          <a:off x="2901916" y="3101313"/>
          <a:ext cx="427179" cy="542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100" b="1" kern="1200">
            <a:solidFill>
              <a:schemeClr val="bg1"/>
            </a:solidFill>
          </a:endParaRPr>
        </a:p>
      </dsp:txBody>
      <dsp:txXfrm rot="10800000">
        <a:off x="3011302" y="3255083"/>
        <a:ext cx="299025" cy="325381"/>
      </dsp:txXfrm>
    </dsp:sp>
    <dsp:sp modelId="{DC8D2AE3-449F-4D36-BBDD-931F62EA4BD5}">
      <dsp:nvSpPr>
        <dsp:cNvPr id="0" name=""/>
        <dsp:cNvSpPr/>
      </dsp:nvSpPr>
      <dsp:spPr>
        <a:xfrm>
          <a:off x="1450483" y="1707442"/>
          <a:ext cx="1606823" cy="160682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dirty="0" smtClean="0"/>
            <a:t>1 </a:t>
          </a:r>
          <a:r>
            <a:rPr lang="et-EE" sz="1600" b="1" kern="1200" dirty="0" err="1" smtClean="0"/>
            <a:t>year</a:t>
          </a:r>
          <a:endParaRPr lang="et-EE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b="1" kern="1200" dirty="0" err="1" smtClean="0"/>
            <a:t>Performance</a:t>
          </a:r>
          <a:r>
            <a:rPr lang="et-EE" sz="1600" b="1" kern="1200" dirty="0" smtClean="0"/>
            <a:t> </a:t>
          </a:r>
          <a:r>
            <a:rPr lang="et-EE" sz="1600" b="1" kern="1200" dirty="0" err="1" smtClean="0"/>
            <a:t>review</a:t>
          </a:r>
          <a:r>
            <a:rPr lang="et-EE" sz="1600" b="1" kern="1200" dirty="0" smtClean="0"/>
            <a:t> (</a:t>
          </a:r>
          <a:r>
            <a:rPr lang="et-EE" sz="1600" b="1" kern="1200" dirty="0" err="1" smtClean="0"/>
            <a:t>oct-dec</a:t>
          </a:r>
          <a:r>
            <a:rPr lang="et-EE" sz="1600" b="1" kern="1200" dirty="0" smtClean="0"/>
            <a:t>)</a:t>
          </a:r>
          <a:endParaRPr lang="et-EE" sz="1600" b="1" kern="1200" dirty="0"/>
        </a:p>
      </dsp:txBody>
      <dsp:txXfrm>
        <a:off x="1685797" y="1942756"/>
        <a:ext cx="1136195" cy="1136195"/>
      </dsp:txXfrm>
    </dsp:sp>
    <dsp:sp modelId="{A9422988-DE12-4432-BDE8-11006C0CFB7A}">
      <dsp:nvSpPr>
        <dsp:cNvPr id="0" name=""/>
        <dsp:cNvSpPr/>
      </dsp:nvSpPr>
      <dsp:spPr>
        <a:xfrm rot="18900000">
          <a:off x="2884818" y="1395190"/>
          <a:ext cx="427179" cy="542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100" b="1" kern="1200">
            <a:solidFill>
              <a:schemeClr val="bg1"/>
            </a:solidFill>
          </a:endParaRPr>
        </a:p>
      </dsp:txBody>
      <dsp:txXfrm>
        <a:off x="2903586" y="1548960"/>
        <a:ext cx="299025" cy="325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4022549" y="1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/>
          <a:lstStyle>
            <a:lvl1pPr algn="r">
              <a:defRPr sz="1100"/>
            </a:lvl1pPr>
          </a:lstStyle>
          <a:p>
            <a:fld id="{4917A36A-848D-4FD8-B774-5D8CC5D4A185}" type="datetimeFigureOut">
              <a:rPr lang="et-EE" smtClean="0"/>
              <a:t>13.06.2018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719475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4022549" y="9719475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 anchor="b"/>
          <a:lstStyle>
            <a:lvl1pPr algn="r">
              <a:defRPr sz="1100"/>
            </a:lvl1pPr>
          </a:lstStyle>
          <a:p>
            <a:fld id="{AF6F0153-41AD-4809-87B5-0BC41855EEC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86119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7113" y="777875"/>
            <a:ext cx="5045075" cy="38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9949" y="4860498"/>
            <a:ext cx="5681086" cy="460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019566" y="0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720993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019566" y="9720993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>
          <a:xfrm>
            <a:off x="1027113" y="777875"/>
            <a:ext cx="5045075" cy="3835400"/>
          </a:xfrm>
        </p:spPr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1494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l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5" y="251917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6" name="Pilt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5" y="251917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5" name="Pil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5" y="251917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lt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5" y="251917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 smtClean="0"/>
              <a:t>Learning</a:t>
            </a:r>
            <a:r>
              <a:rPr lang="et-EE" dirty="0" smtClean="0"/>
              <a:t> &amp; </a:t>
            </a:r>
            <a:r>
              <a:rPr lang="et-EE" dirty="0" err="1" smtClean="0"/>
              <a:t>development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b="1" dirty="0" smtClean="0"/>
              <a:t>Katrin Noormägi</a:t>
            </a:r>
            <a:endParaRPr lang="fi-FI" b="1" dirty="0"/>
          </a:p>
          <a:p>
            <a:r>
              <a:rPr lang="et-EE" sz="2000" dirty="0" err="1" smtClean="0"/>
              <a:t>Human</a:t>
            </a:r>
            <a:r>
              <a:rPr lang="et-EE" sz="2000" dirty="0" smtClean="0"/>
              <a:t> </a:t>
            </a:r>
            <a:r>
              <a:rPr lang="et-EE" sz="2000" dirty="0" err="1" smtClean="0"/>
              <a:t>Resource</a:t>
            </a:r>
            <a:r>
              <a:rPr lang="et-EE" sz="2000" dirty="0" smtClean="0"/>
              <a:t> Manager</a:t>
            </a:r>
            <a:endParaRPr lang="fi-FI" sz="2000" dirty="0"/>
          </a:p>
          <a:p>
            <a:endParaRPr lang="fi-FI" sz="2000" dirty="0"/>
          </a:p>
          <a:p>
            <a:r>
              <a:rPr lang="et-EE" sz="2000" dirty="0" smtClean="0"/>
              <a:t>28</a:t>
            </a:r>
            <a:r>
              <a:rPr lang="fi-FI" sz="2000" dirty="0" smtClean="0"/>
              <a:t>.</a:t>
            </a:r>
            <a:r>
              <a:rPr lang="et-EE" sz="2000" dirty="0" smtClean="0"/>
              <a:t>05</a:t>
            </a:r>
            <a:r>
              <a:rPr lang="fi-FI" sz="2000" dirty="0" smtClean="0"/>
              <a:t>.201</a:t>
            </a:r>
            <a:r>
              <a:rPr lang="et-EE" sz="2000" dirty="0" smtClean="0"/>
              <a:t>8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51478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review</a:t>
            </a:r>
            <a:r>
              <a:rPr lang="et-EE" dirty="0" smtClean="0"/>
              <a:t> and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needs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review</a:t>
            </a:r>
            <a:r>
              <a:rPr lang="et-EE" dirty="0" smtClean="0"/>
              <a:t> </a:t>
            </a:r>
            <a:r>
              <a:rPr lang="et-EE" dirty="0" err="1" smtClean="0"/>
              <a:t>topics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cover</a:t>
            </a:r>
            <a:r>
              <a:rPr lang="et-EE" dirty="0" smtClean="0"/>
              <a:t>: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Results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last periood –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went</a:t>
            </a:r>
            <a:r>
              <a:rPr lang="et-EE" dirty="0" smtClean="0"/>
              <a:t> </a:t>
            </a:r>
            <a:r>
              <a:rPr lang="et-EE" dirty="0" err="1" smtClean="0"/>
              <a:t>well</a:t>
            </a:r>
            <a:r>
              <a:rPr lang="et-EE" dirty="0" smtClean="0"/>
              <a:t>,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didn’t</a:t>
            </a:r>
            <a:r>
              <a:rPr lang="et-EE" dirty="0" smtClean="0"/>
              <a:t>, </a:t>
            </a:r>
            <a:r>
              <a:rPr lang="et-EE" dirty="0" err="1" smtClean="0"/>
              <a:t>why</a:t>
            </a:r>
            <a:r>
              <a:rPr lang="et-EE" dirty="0"/>
              <a:t> </a:t>
            </a:r>
            <a:r>
              <a:rPr lang="et-EE" dirty="0" smtClean="0"/>
              <a:t>–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learned</a:t>
            </a:r>
            <a:r>
              <a:rPr lang="et-EE" dirty="0" smtClean="0"/>
              <a:t>? 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Evaluation</a:t>
            </a:r>
            <a:r>
              <a:rPr lang="et-EE" dirty="0" smtClean="0"/>
              <a:t> of </a:t>
            </a:r>
            <a:r>
              <a:rPr lang="et-EE" dirty="0" err="1" smtClean="0"/>
              <a:t>cooperation</a:t>
            </a:r>
            <a:r>
              <a:rPr lang="et-EE" dirty="0" smtClean="0"/>
              <a:t> –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good</a:t>
            </a:r>
            <a:r>
              <a:rPr lang="et-EE" dirty="0" smtClean="0"/>
              <a:t>,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needs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change</a:t>
            </a:r>
            <a:r>
              <a:rPr lang="et-EE" dirty="0" smtClean="0"/>
              <a:t>?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smtClean="0"/>
              <a:t>New </a:t>
            </a:r>
            <a:r>
              <a:rPr lang="et-EE" dirty="0" err="1" smtClean="0"/>
              <a:t>goals</a:t>
            </a:r>
            <a:r>
              <a:rPr lang="et-EE" dirty="0" smtClean="0"/>
              <a:t> and </a:t>
            </a:r>
            <a:r>
              <a:rPr lang="et-EE" dirty="0" err="1" smtClean="0"/>
              <a:t>agreements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next</a:t>
            </a:r>
            <a:r>
              <a:rPr lang="et-EE" dirty="0" smtClean="0"/>
              <a:t> periood.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skills</a:t>
            </a:r>
            <a:r>
              <a:rPr lang="et-EE" dirty="0" smtClean="0"/>
              <a:t> need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be</a:t>
            </a:r>
            <a:r>
              <a:rPr lang="et-EE" dirty="0" smtClean="0"/>
              <a:t> </a:t>
            </a:r>
            <a:r>
              <a:rPr lang="et-EE" dirty="0" err="1" smtClean="0"/>
              <a:t>developed</a:t>
            </a:r>
            <a:r>
              <a:rPr lang="et-EE" dirty="0" smtClean="0"/>
              <a:t>?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smtClean="0"/>
              <a:t>FOCUS on </a:t>
            </a:r>
            <a:r>
              <a:rPr lang="et-EE" dirty="0" err="1" smtClean="0"/>
              <a:t>mutual</a:t>
            </a:r>
            <a:r>
              <a:rPr lang="et-EE" dirty="0" smtClean="0"/>
              <a:t> </a:t>
            </a:r>
            <a:r>
              <a:rPr lang="et-EE" dirty="0" err="1" smtClean="0"/>
              <a:t>agreements</a:t>
            </a:r>
            <a:r>
              <a:rPr lang="et-EE" dirty="0" smtClean="0"/>
              <a:t>,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goals</a:t>
            </a:r>
            <a:r>
              <a:rPr lang="et-EE" dirty="0" smtClean="0"/>
              <a:t>, and </a:t>
            </a:r>
            <a:r>
              <a:rPr lang="et-EE" dirty="0" err="1" smtClean="0"/>
              <a:t>suggestions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/>
              <a:t> </a:t>
            </a:r>
            <a:r>
              <a:rPr lang="et-EE" dirty="0" err="1" smtClean="0"/>
              <a:t>better</a:t>
            </a:r>
            <a:r>
              <a:rPr lang="et-EE" dirty="0" smtClean="0"/>
              <a:t> </a:t>
            </a:r>
            <a:r>
              <a:rPr lang="et-EE" dirty="0" err="1" smtClean="0"/>
              <a:t>cooperation</a:t>
            </a:r>
            <a:r>
              <a:rPr lang="et-EE" dirty="0" smtClean="0"/>
              <a:t>. 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79535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l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13" y="755973"/>
            <a:ext cx="8967625" cy="459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614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ways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get</a:t>
            </a:r>
            <a:r>
              <a:rPr lang="et-EE" dirty="0" smtClean="0"/>
              <a:t> </a:t>
            </a:r>
            <a:r>
              <a:rPr lang="et-EE" dirty="0" err="1" smtClean="0"/>
              <a:t>input</a:t>
            </a:r>
            <a:r>
              <a:rPr lang="et-EE" dirty="0" smtClean="0"/>
              <a:t> </a:t>
            </a:r>
            <a:r>
              <a:rPr lang="et-EE" dirty="0" err="1" smtClean="0"/>
              <a:t>into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needs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Employee</a:t>
            </a:r>
            <a:r>
              <a:rPr lang="et-EE" dirty="0" smtClean="0"/>
              <a:t> </a:t>
            </a:r>
            <a:r>
              <a:rPr lang="et-EE" dirty="0" err="1" smtClean="0"/>
              <a:t>commitment</a:t>
            </a:r>
            <a:r>
              <a:rPr lang="et-EE" dirty="0" smtClean="0"/>
              <a:t> &amp; </a:t>
            </a:r>
            <a:r>
              <a:rPr lang="et-EE" dirty="0" err="1" smtClean="0"/>
              <a:t>satisfaction</a:t>
            </a:r>
            <a:r>
              <a:rPr lang="et-EE" dirty="0" smtClean="0"/>
              <a:t> </a:t>
            </a:r>
            <a:r>
              <a:rPr lang="et-EE" dirty="0" err="1" smtClean="0"/>
              <a:t>study</a:t>
            </a:r>
            <a:r>
              <a:rPr lang="et-EE" dirty="0" smtClean="0"/>
              <a:t> –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do</a:t>
            </a:r>
            <a:r>
              <a:rPr lang="et-EE" dirty="0" smtClean="0"/>
              <a:t> </a:t>
            </a:r>
            <a:r>
              <a:rPr lang="et-EE" dirty="0" err="1" smtClean="0"/>
              <a:t>it</a:t>
            </a:r>
            <a:r>
              <a:rPr lang="et-EE" dirty="0" smtClean="0"/>
              <a:t> </a:t>
            </a:r>
            <a:r>
              <a:rPr lang="et-EE" dirty="0" err="1" smtClean="0"/>
              <a:t>every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year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Mainly</a:t>
            </a:r>
            <a:r>
              <a:rPr lang="et-EE" dirty="0" smtClean="0"/>
              <a:t> </a:t>
            </a:r>
            <a:r>
              <a:rPr lang="et-EE" dirty="0" err="1" smtClean="0"/>
              <a:t>gives</a:t>
            </a:r>
            <a:r>
              <a:rPr lang="et-EE" dirty="0" smtClean="0"/>
              <a:t> </a:t>
            </a:r>
            <a:r>
              <a:rPr lang="et-EE" dirty="0" err="1" smtClean="0"/>
              <a:t>input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/>
              <a:t> </a:t>
            </a:r>
            <a:r>
              <a:rPr lang="et-EE" dirty="0" err="1" smtClean="0"/>
              <a:t>evaluating</a:t>
            </a:r>
            <a:r>
              <a:rPr lang="et-EE" dirty="0" smtClean="0"/>
              <a:t> </a:t>
            </a:r>
            <a:r>
              <a:rPr lang="et-EE" dirty="0" err="1" smtClean="0"/>
              <a:t>managers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51610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Zero</a:t>
            </a:r>
            <a:r>
              <a:rPr lang="et-EE" dirty="0" smtClean="0"/>
              <a:t> </a:t>
            </a:r>
            <a:r>
              <a:rPr lang="et-EE" dirty="0" err="1" smtClean="0"/>
              <a:t>paper</a:t>
            </a:r>
            <a:r>
              <a:rPr lang="et-EE" dirty="0" smtClean="0"/>
              <a:t> </a:t>
            </a:r>
            <a:r>
              <a:rPr lang="et-EE" dirty="0" err="1" smtClean="0"/>
              <a:t>principle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/>
              <a:t>Absolutely</a:t>
            </a:r>
            <a:r>
              <a:rPr lang="et-EE" dirty="0"/>
              <a:t> no </a:t>
            </a:r>
            <a:r>
              <a:rPr lang="et-EE" dirty="0" err="1"/>
              <a:t>paper</a:t>
            </a:r>
            <a:r>
              <a:rPr lang="et-EE" dirty="0"/>
              <a:t> in </a:t>
            </a:r>
            <a:r>
              <a:rPr lang="et-EE" dirty="0" err="1"/>
              <a:t>personnel</a:t>
            </a:r>
            <a:r>
              <a:rPr lang="et-EE" dirty="0"/>
              <a:t> </a:t>
            </a:r>
            <a:r>
              <a:rPr lang="et-EE" dirty="0" err="1"/>
              <a:t>administration</a:t>
            </a:r>
            <a:r>
              <a:rPr lang="et-EE" dirty="0"/>
              <a:t> – </a:t>
            </a:r>
            <a:r>
              <a:rPr lang="et-EE" dirty="0" err="1"/>
              <a:t>first</a:t>
            </a:r>
            <a:r>
              <a:rPr lang="et-EE" dirty="0"/>
              <a:t> </a:t>
            </a:r>
            <a:r>
              <a:rPr lang="et-EE" dirty="0" err="1"/>
              <a:t>among</a:t>
            </a:r>
            <a:r>
              <a:rPr lang="et-EE" dirty="0"/>
              <a:t> </a:t>
            </a:r>
            <a:r>
              <a:rPr lang="et-EE" dirty="0" err="1"/>
              <a:t>public</a:t>
            </a:r>
            <a:r>
              <a:rPr lang="et-EE" dirty="0"/>
              <a:t> </a:t>
            </a:r>
            <a:r>
              <a:rPr lang="et-EE" dirty="0" err="1"/>
              <a:t>service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92164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Planning</a:t>
            </a:r>
            <a:r>
              <a:rPr lang="et-EE" dirty="0"/>
              <a:t>/</a:t>
            </a:r>
            <a:r>
              <a:rPr lang="en-US" dirty="0"/>
              <a:t>organizing training and development activities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74309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7961" y="254943"/>
            <a:ext cx="864097" cy="1285476"/>
          </a:xfrm>
          <a:prstGeom prst="rect">
            <a:avLst/>
          </a:prstGeom>
        </p:spPr>
      </p:pic>
      <p:pic>
        <p:nvPicPr>
          <p:cNvPr id="5" name="Pil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191" y="57855"/>
            <a:ext cx="2132850" cy="2044289"/>
          </a:xfrm>
          <a:prstGeom prst="rect">
            <a:avLst/>
          </a:prstGeom>
        </p:spPr>
      </p:pic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Learning</a:t>
            </a:r>
            <a:r>
              <a:rPr lang="et-EE" dirty="0" smtClean="0"/>
              <a:t> and </a:t>
            </a:r>
            <a:r>
              <a:rPr lang="et-EE" dirty="0" err="1" smtClean="0"/>
              <a:t>development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err="1" smtClean="0"/>
              <a:t>concept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err="1" smtClean="0"/>
              <a:t>Horizontal</a:t>
            </a:r>
            <a:r>
              <a:rPr lang="et-EE" dirty="0" smtClean="0"/>
              <a:t> – </a:t>
            </a:r>
            <a:r>
              <a:rPr lang="et-EE" dirty="0" err="1" smtClean="0"/>
              <a:t>basic</a:t>
            </a:r>
            <a:r>
              <a:rPr lang="et-EE" dirty="0" smtClean="0"/>
              <a:t> </a:t>
            </a:r>
            <a:r>
              <a:rPr lang="et-EE" dirty="0" err="1" smtClean="0"/>
              <a:t>skills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do</a:t>
            </a:r>
            <a:r>
              <a:rPr lang="et-EE" dirty="0" smtClean="0"/>
              <a:t> </a:t>
            </a:r>
            <a:r>
              <a:rPr lang="et-EE" dirty="0" err="1" smtClean="0"/>
              <a:t>your</a:t>
            </a:r>
            <a:r>
              <a:rPr lang="et-EE" dirty="0" smtClean="0"/>
              <a:t> </a:t>
            </a:r>
            <a:r>
              <a:rPr lang="et-EE" dirty="0" err="1" smtClean="0"/>
              <a:t>job</a:t>
            </a:r>
            <a:r>
              <a:rPr lang="et-EE" dirty="0" smtClean="0"/>
              <a:t> (</a:t>
            </a:r>
            <a:r>
              <a:rPr lang="en-US" dirty="0"/>
              <a:t>pouring water, new techniques, into the same old </a:t>
            </a:r>
            <a:r>
              <a:rPr lang="et-EE" dirty="0" err="1" smtClean="0"/>
              <a:t>glass</a:t>
            </a:r>
            <a:r>
              <a:rPr lang="et-EE" dirty="0" smtClean="0"/>
              <a:t>)</a:t>
            </a:r>
          </a:p>
          <a:p>
            <a:r>
              <a:rPr lang="et-EE" b="1" dirty="0" err="1" smtClean="0"/>
              <a:t>Vertical</a:t>
            </a:r>
            <a:r>
              <a:rPr lang="et-EE" dirty="0" smtClean="0"/>
              <a:t> - </a:t>
            </a:r>
            <a:r>
              <a:rPr lang="en-US" dirty="0"/>
              <a:t>providing personal skills to cope with a rapidly changing environment</a:t>
            </a:r>
            <a:r>
              <a:rPr lang="en-US" dirty="0" smtClean="0"/>
              <a:t>.</a:t>
            </a:r>
            <a:r>
              <a:rPr lang="et-EE" dirty="0" smtClean="0"/>
              <a:t> A</a:t>
            </a:r>
            <a:r>
              <a:rPr lang="en-US" dirty="0" err="1" smtClean="0"/>
              <a:t>bility</a:t>
            </a:r>
            <a:r>
              <a:rPr lang="en-US" dirty="0" smtClean="0"/>
              <a:t> </a:t>
            </a:r>
            <a:r>
              <a:rPr lang="en-US" dirty="0"/>
              <a:t>to think and act in more complex ways. It’s about </a:t>
            </a:r>
            <a:r>
              <a:rPr lang="en-US" i="1" dirty="0"/>
              <a:t>how </a:t>
            </a:r>
            <a:r>
              <a:rPr lang="en-US" dirty="0"/>
              <a:t>you </a:t>
            </a:r>
            <a:r>
              <a:rPr lang="en-US" dirty="0" smtClean="0"/>
              <a:t>think</a:t>
            </a:r>
            <a:r>
              <a:rPr lang="et-EE" dirty="0" smtClean="0"/>
              <a:t>, </a:t>
            </a:r>
            <a:r>
              <a:rPr lang="et-EE" dirty="0" err="1" smtClean="0"/>
              <a:t>not</a:t>
            </a:r>
            <a:r>
              <a:rPr lang="et-EE" dirty="0" smtClean="0"/>
              <a:t> just </a:t>
            </a:r>
            <a:r>
              <a:rPr lang="et-EE" dirty="0" err="1" smtClean="0"/>
              <a:t>what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 err="1" smtClean="0"/>
              <a:t>know</a:t>
            </a:r>
            <a:r>
              <a:rPr lang="en-US" dirty="0" smtClean="0"/>
              <a:t>.</a:t>
            </a: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674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Planning</a:t>
            </a:r>
            <a:r>
              <a:rPr lang="et-EE" dirty="0" smtClean="0"/>
              <a:t> L&amp;D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03237" y="1404045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/>
              <a:t>We</a:t>
            </a:r>
            <a:r>
              <a:rPr lang="et-EE" dirty="0"/>
              <a:t> </a:t>
            </a:r>
            <a:r>
              <a:rPr lang="et-EE" dirty="0" err="1"/>
              <a:t>always</a:t>
            </a:r>
            <a:r>
              <a:rPr lang="et-EE" dirty="0"/>
              <a:t> </a:t>
            </a:r>
            <a:r>
              <a:rPr lang="et-EE" dirty="0" err="1"/>
              <a:t>discuss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L&amp;D </a:t>
            </a:r>
            <a:r>
              <a:rPr lang="et-EE" dirty="0" err="1"/>
              <a:t>needs</a:t>
            </a:r>
            <a:r>
              <a:rPr lang="et-EE" dirty="0"/>
              <a:t> </a:t>
            </a:r>
            <a:r>
              <a:rPr lang="et-EE" dirty="0" err="1"/>
              <a:t>data</a:t>
            </a:r>
            <a:r>
              <a:rPr lang="et-EE" dirty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review</a:t>
            </a:r>
            <a:r>
              <a:rPr lang="et-EE" dirty="0" smtClean="0"/>
              <a:t> </a:t>
            </a:r>
            <a:r>
              <a:rPr lang="et-EE" dirty="0" err="1" smtClean="0"/>
              <a:t>with</a:t>
            </a:r>
            <a:r>
              <a:rPr lang="et-EE" dirty="0" smtClean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 smtClean="0"/>
              <a:t>manager</a:t>
            </a:r>
            <a:r>
              <a:rPr lang="et-EE" dirty="0" smtClean="0"/>
              <a:t> and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team</a:t>
            </a:r>
            <a:r>
              <a:rPr lang="et-EE" dirty="0" smtClean="0"/>
              <a:t>, </a:t>
            </a:r>
            <a:r>
              <a:rPr lang="et-EE" dirty="0" err="1" smtClean="0"/>
              <a:t>also</a:t>
            </a:r>
            <a:r>
              <a:rPr lang="et-EE" dirty="0" smtClean="0"/>
              <a:t> look </a:t>
            </a:r>
            <a:r>
              <a:rPr lang="et-EE" dirty="0" err="1" smtClean="0"/>
              <a:t>horizontally</a:t>
            </a:r>
            <a:r>
              <a:rPr lang="et-EE" dirty="0" smtClean="0"/>
              <a:t> </a:t>
            </a:r>
            <a:r>
              <a:rPr lang="et-EE" dirty="0" err="1" smtClean="0"/>
              <a:t>over</a:t>
            </a:r>
            <a:r>
              <a:rPr lang="et-EE" dirty="0" smtClean="0"/>
              <a:t> </a:t>
            </a:r>
            <a:r>
              <a:rPr lang="et-EE" dirty="0" err="1" smtClean="0"/>
              <a:t>governance</a:t>
            </a:r>
            <a:r>
              <a:rPr lang="et-EE" dirty="0" smtClean="0"/>
              <a:t> </a:t>
            </a:r>
            <a:r>
              <a:rPr lang="et-EE" dirty="0" err="1" smtClean="0"/>
              <a:t>area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common</a:t>
            </a:r>
            <a:r>
              <a:rPr lang="et-EE" dirty="0" smtClean="0"/>
              <a:t> </a:t>
            </a:r>
            <a:r>
              <a:rPr lang="et-EE" dirty="0" err="1" smtClean="0"/>
              <a:t>themes</a:t>
            </a:r>
            <a:r>
              <a:rPr lang="et-EE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 4 </a:t>
            </a:r>
            <a:r>
              <a:rPr lang="et-EE" dirty="0" err="1" smtClean="0"/>
              <a:t>ministries</a:t>
            </a:r>
            <a:r>
              <a:rPr lang="et-EE" dirty="0" smtClean="0"/>
              <a:t>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united</a:t>
            </a:r>
            <a:r>
              <a:rPr lang="et-EE" dirty="0" smtClean="0"/>
              <a:t> </a:t>
            </a:r>
            <a:r>
              <a:rPr lang="et-EE" dirty="0" err="1" smtClean="0"/>
              <a:t>personnel</a:t>
            </a:r>
            <a:r>
              <a:rPr lang="et-EE" dirty="0" smtClean="0"/>
              <a:t> </a:t>
            </a:r>
            <a:r>
              <a:rPr lang="et-EE" dirty="0" err="1" smtClean="0"/>
              <a:t>department</a:t>
            </a:r>
            <a:r>
              <a:rPr lang="et-EE" dirty="0" smtClean="0"/>
              <a:t> – look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common</a:t>
            </a:r>
            <a:r>
              <a:rPr lang="et-EE" dirty="0" smtClean="0"/>
              <a:t> </a:t>
            </a:r>
            <a:r>
              <a:rPr lang="et-EE" dirty="0" err="1" smtClean="0"/>
              <a:t>themes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good</a:t>
            </a:r>
            <a:r>
              <a:rPr lang="et-EE" dirty="0" smtClean="0"/>
              <a:t> </a:t>
            </a:r>
            <a:r>
              <a:rPr lang="et-EE" dirty="0" err="1" smtClean="0"/>
              <a:t>use</a:t>
            </a:r>
            <a:r>
              <a:rPr lang="et-EE" dirty="0" smtClean="0"/>
              <a:t> of </a:t>
            </a:r>
            <a:r>
              <a:rPr lang="et-EE" dirty="0" err="1" smtClean="0"/>
              <a:t>resources</a:t>
            </a:r>
            <a:r>
              <a:rPr lang="et-EE" dirty="0" smtClean="0"/>
              <a:t> and </a:t>
            </a:r>
            <a:r>
              <a:rPr lang="et-EE" dirty="0" err="1" smtClean="0"/>
              <a:t>networking</a:t>
            </a:r>
            <a:r>
              <a:rPr lang="et-EE" dirty="0" smtClean="0"/>
              <a:t>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97709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</a:t>
            </a:r>
            <a:r>
              <a:rPr lang="et-EE" dirty="0" smtClean="0"/>
              <a:t>&amp;D </a:t>
            </a:r>
            <a:r>
              <a:rPr lang="et-EE" dirty="0" err="1" smtClean="0"/>
              <a:t>methods</a:t>
            </a:r>
            <a:r>
              <a:rPr lang="et-EE" dirty="0" smtClean="0"/>
              <a:t> - </a:t>
            </a:r>
            <a:r>
              <a:rPr lang="et-EE" dirty="0" err="1" smtClean="0"/>
              <a:t>horizontal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Classroom</a:t>
            </a:r>
            <a:r>
              <a:rPr lang="et-EE" dirty="0" smtClean="0"/>
              <a:t> </a:t>
            </a:r>
            <a:r>
              <a:rPr lang="et-EE" dirty="0" err="1" smtClean="0"/>
              <a:t>lecture</a:t>
            </a:r>
            <a:r>
              <a:rPr lang="et-EE" dirty="0" smtClean="0"/>
              <a:t> (</a:t>
            </a:r>
            <a:r>
              <a:rPr lang="et-EE" dirty="0" err="1" smtClean="0"/>
              <a:t>both</a:t>
            </a:r>
            <a:r>
              <a:rPr lang="et-EE" dirty="0" smtClean="0"/>
              <a:t> </a:t>
            </a:r>
            <a:r>
              <a:rPr lang="et-EE" dirty="0" err="1" smtClean="0"/>
              <a:t>open</a:t>
            </a:r>
            <a:r>
              <a:rPr lang="et-EE" dirty="0" smtClean="0"/>
              <a:t> and </a:t>
            </a:r>
            <a:r>
              <a:rPr lang="et-EE" dirty="0" err="1" smtClean="0"/>
              <a:t>inhouse</a:t>
            </a:r>
            <a:r>
              <a:rPr lang="et-EE" dirty="0" smtClean="0"/>
              <a:t>) –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example</a:t>
            </a:r>
            <a:r>
              <a:rPr lang="et-EE" dirty="0" smtClean="0"/>
              <a:t> </a:t>
            </a:r>
            <a:r>
              <a:rPr lang="et-EE" dirty="0" err="1" smtClean="0"/>
              <a:t>courses</a:t>
            </a:r>
            <a:r>
              <a:rPr lang="et-EE" dirty="0" smtClean="0"/>
              <a:t> of </a:t>
            </a:r>
            <a:r>
              <a:rPr lang="et-EE" dirty="0" err="1" smtClean="0"/>
              <a:t>law</a:t>
            </a:r>
            <a:r>
              <a:rPr lang="et-EE" dirty="0"/>
              <a:t>.</a:t>
            </a:r>
            <a:endParaRPr lang="et-EE" dirty="0" smtClean="0"/>
          </a:p>
          <a:p>
            <a:r>
              <a:rPr lang="et-EE" dirty="0" err="1"/>
              <a:t>External</a:t>
            </a:r>
            <a:r>
              <a:rPr lang="et-EE" dirty="0"/>
              <a:t> </a:t>
            </a:r>
            <a:r>
              <a:rPr lang="et-EE" dirty="0" err="1"/>
              <a:t>conferences</a:t>
            </a:r>
            <a:r>
              <a:rPr lang="et-EE" dirty="0"/>
              <a:t>, </a:t>
            </a:r>
            <a:r>
              <a:rPr lang="et-EE" dirty="0" err="1"/>
              <a:t>workshops</a:t>
            </a:r>
            <a:endParaRPr lang="et-EE" dirty="0"/>
          </a:p>
          <a:p>
            <a:r>
              <a:rPr lang="en-US" dirty="0" smtClean="0"/>
              <a:t>Job rotation</a:t>
            </a:r>
            <a:r>
              <a:rPr lang="et-EE" dirty="0" smtClean="0"/>
              <a:t> </a:t>
            </a:r>
            <a:r>
              <a:rPr lang="en-US" dirty="0" smtClean="0"/>
              <a:t>and shadowing</a:t>
            </a:r>
            <a:r>
              <a:rPr lang="et-EE" dirty="0" smtClean="0"/>
              <a:t> </a:t>
            </a:r>
            <a:r>
              <a:rPr lang="et-EE" dirty="0" err="1" smtClean="0"/>
              <a:t>etc</a:t>
            </a:r>
            <a:r>
              <a:rPr lang="et-EE" dirty="0" smtClean="0"/>
              <a:t>.</a:t>
            </a:r>
          </a:p>
          <a:p>
            <a:pPr marL="108000" indent="0">
              <a:buNone/>
            </a:pP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5422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</a:t>
            </a:r>
            <a:r>
              <a:rPr lang="et-EE" dirty="0" smtClean="0"/>
              <a:t>&amp;D </a:t>
            </a:r>
            <a:r>
              <a:rPr lang="et-EE" dirty="0" err="1" smtClean="0"/>
              <a:t>methods</a:t>
            </a:r>
            <a:r>
              <a:rPr lang="et-EE" dirty="0" smtClean="0"/>
              <a:t> - </a:t>
            </a:r>
            <a:r>
              <a:rPr lang="et-EE" dirty="0" err="1" smtClean="0"/>
              <a:t>vertical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In-</a:t>
            </a:r>
            <a:r>
              <a:rPr lang="et-EE" dirty="0" err="1" smtClean="0"/>
              <a:t>house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programmes </a:t>
            </a:r>
          </a:p>
          <a:p>
            <a:pPr marL="457200" lvl="4" indent="-457200">
              <a:buFont typeface="Arial" panose="020B0604020202020204" pitchFamily="34" charset="0"/>
              <a:buChar char="•"/>
            </a:pPr>
            <a:r>
              <a:rPr lang="et-EE" sz="2400" dirty="0" err="1" smtClean="0"/>
              <a:t>Middle</a:t>
            </a:r>
            <a:r>
              <a:rPr lang="et-EE" sz="2400" dirty="0" smtClean="0"/>
              <a:t> </a:t>
            </a:r>
            <a:r>
              <a:rPr lang="et-EE" sz="2400" dirty="0" err="1" smtClean="0"/>
              <a:t>management</a:t>
            </a: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Project </a:t>
            </a:r>
            <a:r>
              <a:rPr lang="et-EE" sz="2400" dirty="0" err="1" smtClean="0"/>
              <a:t>management</a:t>
            </a: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err="1" smtClean="0"/>
              <a:t>Design</a:t>
            </a:r>
            <a:r>
              <a:rPr lang="et-EE" sz="2400" dirty="0" smtClean="0"/>
              <a:t> </a:t>
            </a:r>
            <a:r>
              <a:rPr lang="et-EE" sz="2400" dirty="0" err="1" smtClean="0"/>
              <a:t>thinking</a:t>
            </a:r>
            <a:r>
              <a:rPr lang="et-EE" sz="2400" dirty="0" smtClean="0"/>
              <a:t> </a:t>
            </a:r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err="1" smtClean="0"/>
              <a:t>Debate</a:t>
            </a:r>
            <a:r>
              <a:rPr lang="et-EE" sz="2400" dirty="0" smtClean="0"/>
              <a:t> </a:t>
            </a:r>
            <a:r>
              <a:rPr lang="et-EE" sz="2400" dirty="0" err="1" smtClean="0"/>
              <a:t>club</a:t>
            </a: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err="1" smtClean="0"/>
              <a:t>Networking</a:t>
            </a: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err="1"/>
              <a:t>Coaching</a:t>
            </a:r>
            <a:r>
              <a:rPr lang="et-EE" sz="2400" dirty="0"/>
              <a:t> </a:t>
            </a:r>
            <a:r>
              <a:rPr lang="et-EE" sz="2400" dirty="0" err="1"/>
              <a:t>by</a:t>
            </a:r>
            <a:r>
              <a:rPr lang="et-EE" sz="2400" dirty="0"/>
              <a:t> </a:t>
            </a:r>
            <a:r>
              <a:rPr lang="et-EE" sz="2400" dirty="0" err="1"/>
              <a:t>line</a:t>
            </a:r>
            <a:r>
              <a:rPr lang="et-EE" sz="2400" dirty="0"/>
              <a:t> </a:t>
            </a:r>
            <a:r>
              <a:rPr lang="et-EE" sz="2400" dirty="0" err="1" smtClean="0"/>
              <a:t>managers</a:t>
            </a:r>
            <a:r>
              <a:rPr lang="et-EE" sz="2400" dirty="0"/>
              <a:t> </a:t>
            </a:r>
            <a:r>
              <a:rPr lang="et-EE" sz="2400" dirty="0" smtClean="0"/>
              <a:t>(</a:t>
            </a:r>
            <a:r>
              <a:rPr lang="et-EE" sz="2400" dirty="0" err="1" smtClean="0"/>
              <a:t>few</a:t>
            </a:r>
            <a:r>
              <a:rPr lang="et-EE" sz="2400" dirty="0" smtClean="0"/>
              <a:t> </a:t>
            </a:r>
            <a:r>
              <a:rPr lang="et-EE" sz="2400" dirty="0" err="1" smtClean="0"/>
              <a:t>have</a:t>
            </a:r>
            <a:r>
              <a:rPr lang="et-EE" sz="2400" dirty="0" smtClean="0"/>
              <a:t> </a:t>
            </a:r>
            <a:r>
              <a:rPr lang="et-EE" sz="2400" dirty="0" err="1" smtClean="0"/>
              <a:t>training</a:t>
            </a:r>
            <a:r>
              <a:rPr lang="et-EE" sz="2400" dirty="0" smtClean="0"/>
              <a:t> and </a:t>
            </a:r>
            <a:r>
              <a:rPr lang="et-EE" sz="2400" dirty="0" err="1" smtClean="0"/>
              <a:t>certificate</a:t>
            </a:r>
            <a:r>
              <a:rPr lang="et-EE" sz="2400" dirty="0" smtClean="0"/>
              <a:t>)</a:t>
            </a:r>
          </a:p>
          <a:p>
            <a:pPr marL="457200" lvl="3" indent="-457200">
              <a:buFont typeface="Arial" panose="020B0604020202020204" pitchFamily="34" charset="0"/>
              <a:buChar char="•"/>
            </a:pPr>
            <a:r>
              <a:rPr lang="et-EE" sz="2400" dirty="0" err="1" smtClean="0"/>
              <a:t>Covision</a:t>
            </a:r>
            <a:r>
              <a:rPr lang="et-EE" sz="2400" dirty="0" smtClean="0"/>
              <a:t> and </a:t>
            </a:r>
            <a:r>
              <a:rPr lang="et-EE" sz="2400" dirty="0" err="1" smtClean="0"/>
              <a:t>coaching</a:t>
            </a:r>
            <a:r>
              <a:rPr lang="et-EE" sz="2400" dirty="0" smtClean="0"/>
              <a:t> </a:t>
            </a:r>
            <a:r>
              <a:rPr lang="et-EE" sz="2400" dirty="0" err="1" smtClean="0"/>
              <a:t>by</a:t>
            </a:r>
            <a:r>
              <a:rPr lang="et-EE" sz="2400" dirty="0" smtClean="0"/>
              <a:t> </a:t>
            </a:r>
            <a:r>
              <a:rPr lang="et-EE" sz="2400" dirty="0" err="1"/>
              <a:t>external</a:t>
            </a:r>
            <a:r>
              <a:rPr lang="et-EE" sz="2400" dirty="0"/>
              <a:t> </a:t>
            </a:r>
            <a:r>
              <a:rPr lang="et-EE" sz="2400" dirty="0" err="1"/>
              <a:t>practitioners</a:t>
            </a: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endParaRPr lang="et-EE" sz="2400" dirty="0" smtClean="0"/>
          </a:p>
          <a:p>
            <a:pPr marL="457200" lvl="3" indent="-457200">
              <a:buFont typeface="Arial" panose="020B0604020202020204" pitchFamily="34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5226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Leadership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Developing</a:t>
            </a:r>
            <a:r>
              <a:rPr lang="et-EE" dirty="0" smtClean="0"/>
              <a:t> </a:t>
            </a:r>
            <a:r>
              <a:rPr lang="et-EE" dirty="0" err="1" smtClean="0"/>
              <a:t>middle</a:t>
            </a:r>
            <a:r>
              <a:rPr lang="et-EE" dirty="0" smtClean="0"/>
              <a:t> </a:t>
            </a:r>
            <a:r>
              <a:rPr lang="et-EE" dirty="0" err="1" smtClean="0"/>
              <a:t>managers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Talent </a:t>
            </a:r>
            <a:r>
              <a:rPr lang="et-EE" dirty="0" err="1" smtClean="0"/>
              <a:t>management</a:t>
            </a:r>
            <a:r>
              <a:rPr lang="et-EE" dirty="0" smtClean="0"/>
              <a:t> -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/>
              <a:t>programs</a:t>
            </a:r>
            <a:r>
              <a:rPr lang="et-EE" dirty="0"/>
              <a:t> </a:t>
            </a:r>
            <a:r>
              <a:rPr lang="et-EE" dirty="0" err="1"/>
              <a:t>for</a:t>
            </a:r>
            <a:r>
              <a:rPr lang="et-EE" dirty="0"/>
              <a:t> HIPO </a:t>
            </a:r>
            <a:r>
              <a:rPr lang="et-EE" dirty="0" err="1"/>
              <a:t>employees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middle</a:t>
            </a:r>
            <a:r>
              <a:rPr lang="et-EE" dirty="0"/>
              <a:t> </a:t>
            </a:r>
            <a:r>
              <a:rPr lang="et-EE" dirty="0" err="1"/>
              <a:t>manager</a:t>
            </a:r>
            <a:endParaRPr lang="et-E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7507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l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7" y="683965"/>
            <a:ext cx="8959825" cy="561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0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Leadership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methods</a:t>
            </a:r>
            <a:r>
              <a:rPr lang="et-EE" dirty="0" smtClean="0"/>
              <a:t> </a:t>
            </a:r>
            <a:r>
              <a:rPr lang="et-EE" dirty="0" err="1" smtClean="0"/>
              <a:t>combined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2624" y="1764085"/>
            <a:ext cx="7920000" cy="4513263"/>
          </a:xfrm>
        </p:spPr>
        <p:txBody>
          <a:bodyPr/>
          <a:lstStyle/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Classroom</a:t>
            </a:r>
            <a:r>
              <a:rPr lang="et-EE" dirty="0" smtClean="0"/>
              <a:t> </a:t>
            </a:r>
            <a:r>
              <a:rPr lang="et-EE" dirty="0" err="1" smtClean="0"/>
              <a:t>training</a:t>
            </a: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smtClean="0"/>
              <a:t>Video </a:t>
            </a:r>
            <a:r>
              <a:rPr lang="et-EE" dirty="0" err="1" smtClean="0"/>
              <a:t>training</a:t>
            </a: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smtClean="0"/>
              <a:t>E-</a:t>
            </a:r>
            <a:r>
              <a:rPr lang="et-EE" dirty="0" err="1" smtClean="0"/>
              <a:t>learning</a:t>
            </a:r>
            <a:r>
              <a:rPr lang="et-EE" dirty="0" smtClean="0"/>
              <a:t> &amp; </a:t>
            </a:r>
            <a:r>
              <a:rPr lang="et-EE" dirty="0" err="1" smtClean="0"/>
              <a:t>groupwork</a:t>
            </a:r>
            <a:r>
              <a:rPr lang="et-EE" dirty="0" smtClean="0"/>
              <a:t> (</a:t>
            </a:r>
            <a:r>
              <a:rPr lang="et-EE" dirty="0" err="1" smtClean="0"/>
              <a:t>Coursera</a:t>
            </a:r>
            <a:r>
              <a:rPr lang="et-EE" dirty="0" smtClean="0"/>
              <a:t>) 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smtClean="0"/>
              <a:t>270 </a:t>
            </a:r>
            <a:r>
              <a:rPr lang="et-EE" dirty="0" err="1" smtClean="0"/>
              <a:t>degrees</a:t>
            </a:r>
            <a:r>
              <a:rPr lang="et-EE" dirty="0" smtClean="0"/>
              <a:t> </a:t>
            </a:r>
            <a:r>
              <a:rPr lang="et-EE" dirty="0" err="1" smtClean="0"/>
              <a:t>evaluation</a:t>
            </a: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Debate</a:t>
            </a:r>
            <a:r>
              <a:rPr lang="et-EE" dirty="0" smtClean="0"/>
              <a:t> </a:t>
            </a:r>
            <a:r>
              <a:rPr lang="et-EE" dirty="0" err="1" smtClean="0"/>
              <a:t>club</a:t>
            </a: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Masterclasses</a:t>
            </a:r>
            <a:r>
              <a:rPr lang="et-EE" dirty="0" smtClean="0"/>
              <a:t> </a:t>
            </a:r>
            <a:r>
              <a:rPr lang="et-EE" dirty="0" err="1" smtClean="0"/>
              <a:t>with</a:t>
            </a:r>
            <a:r>
              <a:rPr lang="et-EE" dirty="0" smtClean="0"/>
              <a:t> </a:t>
            </a:r>
            <a:r>
              <a:rPr lang="et-EE" dirty="0" err="1" smtClean="0"/>
              <a:t>top</a:t>
            </a:r>
            <a:r>
              <a:rPr lang="et-EE" dirty="0" smtClean="0"/>
              <a:t> </a:t>
            </a:r>
            <a:r>
              <a:rPr lang="et-EE" dirty="0" err="1" smtClean="0"/>
              <a:t>leaders</a:t>
            </a:r>
            <a:r>
              <a:rPr lang="et-EE" dirty="0" smtClean="0"/>
              <a:t> (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public</a:t>
            </a:r>
            <a:r>
              <a:rPr lang="et-EE" dirty="0" smtClean="0"/>
              <a:t> and </a:t>
            </a:r>
            <a:r>
              <a:rPr lang="et-EE" dirty="0" err="1" smtClean="0"/>
              <a:t>private</a:t>
            </a:r>
            <a:r>
              <a:rPr lang="et-EE" dirty="0" smtClean="0"/>
              <a:t> </a:t>
            </a:r>
            <a:r>
              <a:rPr lang="et-EE" dirty="0" err="1" smtClean="0"/>
              <a:t>sector</a:t>
            </a:r>
            <a:r>
              <a:rPr lang="et-EE" dirty="0" smtClean="0"/>
              <a:t>)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Book</a:t>
            </a:r>
            <a:r>
              <a:rPr lang="et-EE" dirty="0" smtClean="0"/>
              <a:t> </a:t>
            </a:r>
            <a:r>
              <a:rPr lang="et-EE" dirty="0" err="1" smtClean="0"/>
              <a:t>club</a:t>
            </a:r>
            <a:r>
              <a:rPr lang="et-EE" dirty="0" smtClean="0"/>
              <a:t> (</a:t>
            </a:r>
            <a:r>
              <a:rPr lang="et-EE" dirty="0" err="1" smtClean="0"/>
              <a:t>discussions</a:t>
            </a:r>
            <a:r>
              <a:rPr lang="et-EE" dirty="0" smtClean="0"/>
              <a:t>)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Shadowing</a:t>
            </a:r>
            <a:r>
              <a:rPr lang="et-EE" dirty="0" smtClean="0"/>
              <a:t>  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Mentoring</a:t>
            </a:r>
            <a:endParaRPr lang="et-EE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Self</a:t>
            </a:r>
            <a:r>
              <a:rPr lang="et-EE" dirty="0" smtClean="0"/>
              <a:t> </a:t>
            </a:r>
            <a:r>
              <a:rPr lang="et-EE" dirty="0" err="1" smtClean="0"/>
              <a:t>assement</a:t>
            </a:r>
            <a:r>
              <a:rPr lang="et-EE" dirty="0" smtClean="0"/>
              <a:t> and </a:t>
            </a:r>
            <a:r>
              <a:rPr lang="et-EE" dirty="0" err="1" smtClean="0"/>
              <a:t>career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78401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Topics</a:t>
            </a:r>
            <a:r>
              <a:rPr lang="et-EE" dirty="0" smtClean="0"/>
              <a:t> in </a:t>
            </a:r>
            <a:r>
              <a:rPr lang="et-EE" dirty="0" err="1" smtClean="0"/>
              <a:t>leadership</a:t>
            </a:r>
            <a:r>
              <a:rPr lang="et-EE" dirty="0" smtClean="0"/>
              <a:t> </a:t>
            </a:r>
            <a:r>
              <a:rPr lang="et-EE" dirty="0" err="1" smtClean="0"/>
              <a:t>training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31614" y="1260029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Setting</a:t>
            </a:r>
            <a:r>
              <a:rPr lang="et-EE" dirty="0" smtClean="0"/>
              <a:t> and </a:t>
            </a:r>
            <a:r>
              <a:rPr lang="et-EE" dirty="0" err="1" smtClean="0"/>
              <a:t>communicating</a:t>
            </a:r>
            <a:r>
              <a:rPr lang="et-EE" dirty="0" smtClean="0"/>
              <a:t> </a:t>
            </a:r>
            <a:r>
              <a:rPr lang="et-EE" dirty="0" err="1" smtClean="0"/>
              <a:t>goals</a:t>
            </a:r>
            <a:r>
              <a:rPr lang="et-EE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Team</a:t>
            </a:r>
            <a:r>
              <a:rPr lang="et-EE" dirty="0" smtClean="0"/>
              <a:t> </a:t>
            </a:r>
            <a:r>
              <a:rPr lang="et-EE" dirty="0" err="1" smtClean="0"/>
              <a:t>leadership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/>
              <a:t>Performance</a:t>
            </a:r>
            <a:r>
              <a:rPr lang="et-EE" dirty="0"/>
              <a:t> </a:t>
            </a:r>
            <a:r>
              <a:rPr lang="et-EE" dirty="0" err="1" smtClean="0"/>
              <a:t>management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Empowerment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Leading</a:t>
            </a:r>
            <a:r>
              <a:rPr lang="et-EE" dirty="0" smtClean="0"/>
              <a:t> </a:t>
            </a:r>
            <a:r>
              <a:rPr lang="et-EE" dirty="0" err="1" smtClean="0"/>
              <a:t>meetings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Soft</a:t>
            </a:r>
            <a:r>
              <a:rPr lang="et-EE" dirty="0" smtClean="0"/>
              <a:t> </a:t>
            </a:r>
            <a:r>
              <a:rPr lang="et-EE" dirty="0" err="1" smtClean="0"/>
              <a:t>skills</a:t>
            </a:r>
            <a:r>
              <a:rPr lang="et-EE" dirty="0" smtClean="0"/>
              <a:t> (</a:t>
            </a:r>
            <a:r>
              <a:rPr lang="et-EE" dirty="0" err="1" smtClean="0"/>
              <a:t>motivational</a:t>
            </a:r>
            <a:r>
              <a:rPr lang="et-EE" dirty="0" smtClean="0"/>
              <a:t> </a:t>
            </a:r>
            <a:r>
              <a:rPr lang="et-EE" dirty="0" err="1" smtClean="0"/>
              <a:t>interviewing</a:t>
            </a:r>
            <a:r>
              <a:rPr lang="et-EE" dirty="0" smtClean="0"/>
              <a:t>, </a:t>
            </a:r>
            <a:r>
              <a:rPr lang="et-EE" dirty="0" err="1" smtClean="0"/>
              <a:t>coaching</a:t>
            </a:r>
            <a:r>
              <a:rPr lang="et-EE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Time </a:t>
            </a:r>
            <a:r>
              <a:rPr lang="et-EE" dirty="0" err="1" smtClean="0"/>
              <a:t>management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81760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Statistics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On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average</a:t>
            </a:r>
            <a:r>
              <a:rPr lang="et-EE" dirty="0" smtClean="0"/>
              <a:t> </a:t>
            </a:r>
            <a:r>
              <a:rPr lang="et-EE" dirty="0" err="1" smtClean="0"/>
              <a:t>one</a:t>
            </a:r>
            <a:r>
              <a:rPr lang="et-EE" dirty="0" smtClean="0"/>
              <a:t> </a:t>
            </a:r>
            <a:r>
              <a:rPr lang="et-EE" dirty="0" err="1" smtClean="0"/>
              <a:t>employee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engaged</a:t>
            </a:r>
            <a:r>
              <a:rPr lang="et-EE" dirty="0" smtClean="0"/>
              <a:t> in </a:t>
            </a:r>
            <a:r>
              <a:rPr lang="et-EE" dirty="0" err="1" smtClean="0"/>
              <a:t>some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activity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32 </a:t>
            </a:r>
            <a:r>
              <a:rPr lang="et-EE" dirty="0" err="1" smtClean="0"/>
              <a:t>academic</a:t>
            </a:r>
            <a:r>
              <a:rPr lang="et-EE" dirty="0" smtClean="0"/>
              <a:t> </a:t>
            </a:r>
            <a:r>
              <a:rPr lang="et-EE" dirty="0" err="1" smtClean="0"/>
              <a:t>hours</a:t>
            </a:r>
            <a:r>
              <a:rPr lang="et-EE" dirty="0" smtClean="0"/>
              <a:t> </a:t>
            </a:r>
            <a:r>
              <a:rPr lang="et-EE" dirty="0" err="1" smtClean="0"/>
              <a:t>per</a:t>
            </a:r>
            <a:r>
              <a:rPr lang="et-EE" dirty="0" smtClean="0"/>
              <a:t> </a:t>
            </a:r>
            <a:r>
              <a:rPr lang="et-EE" dirty="0" err="1" smtClean="0"/>
              <a:t>year</a:t>
            </a:r>
            <a:r>
              <a:rPr lang="et-EE" dirty="0" smtClean="0"/>
              <a:t>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03183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E</a:t>
            </a:r>
            <a:r>
              <a:rPr lang="en-US" dirty="0" err="1" smtClean="0"/>
              <a:t>lectronical</a:t>
            </a:r>
            <a:r>
              <a:rPr lang="en-US" dirty="0" smtClean="0"/>
              <a:t> systems</a:t>
            </a:r>
            <a:r>
              <a:rPr lang="en-US" dirty="0"/>
              <a:t/>
            </a:r>
            <a:br>
              <a:rPr lang="en-US" dirty="0"/>
            </a:b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69953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Electronical</a:t>
            </a:r>
            <a:r>
              <a:rPr lang="et-EE" dirty="0" smtClean="0"/>
              <a:t> </a:t>
            </a:r>
            <a:r>
              <a:rPr lang="et-EE" dirty="0" err="1" smtClean="0"/>
              <a:t>systems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plan</a:t>
            </a:r>
            <a:r>
              <a:rPr lang="et-EE" dirty="0" smtClean="0"/>
              <a:t> and </a:t>
            </a:r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assessment</a:t>
            </a:r>
            <a:r>
              <a:rPr lang="et-EE" dirty="0" smtClean="0"/>
              <a:t> - </a:t>
            </a:r>
            <a:r>
              <a:rPr lang="et-EE" dirty="0" err="1" smtClean="0"/>
              <a:t>Planpro</a:t>
            </a:r>
            <a:r>
              <a:rPr lang="et-EE" dirty="0" smtClean="0"/>
              <a:t> </a:t>
            </a:r>
            <a:r>
              <a:rPr lang="et-EE" dirty="0" err="1" smtClean="0"/>
              <a:t>since</a:t>
            </a:r>
            <a:r>
              <a:rPr lang="et-EE" dirty="0" smtClean="0"/>
              <a:t> 2012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Personnel</a:t>
            </a:r>
            <a:r>
              <a:rPr lang="et-EE" dirty="0" smtClean="0"/>
              <a:t> </a:t>
            </a:r>
            <a:r>
              <a:rPr lang="et-EE" dirty="0" err="1" smtClean="0"/>
              <a:t>administration</a:t>
            </a:r>
            <a:r>
              <a:rPr lang="et-EE" dirty="0" smtClean="0"/>
              <a:t> – Delta (all </a:t>
            </a:r>
            <a:r>
              <a:rPr lang="et-EE" dirty="0" err="1" smtClean="0"/>
              <a:t>documentation</a:t>
            </a:r>
            <a:r>
              <a:rPr lang="et-EE" dirty="0" smtClean="0"/>
              <a:t>) and </a:t>
            </a:r>
            <a:r>
              <a:rPr lang="et-EE" dirty="0" err="1" smtClean="0"/>
              <a:t>data</a:t>
            </a:r>
            <a:r>
              <a:rPr lang="et-EE" dirty="0" smtClean="0"/>
              <a:t> in SAP,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obtain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using</a:t>
            </a:r>
            <a:r>
              <a:rPr lang="et-EE" dirty="0" smtClean="0"/>
              <a:t> </a:t>
            </a:r>
            <a:r>
              <a:rPr lang="et-EE" dirty="0" err="1" smtClean="0"/>
              <a:t>Business</a:t>
            </a:r>
            <a:r>
              <a:rPr lang="et-EE" dirty="0" smtClean="0"/>
              <a:t> </a:t>
            </a:r>
            <a:r>
              <a:rPr lang="et-EE" dirty="0" err="1" smtClean="0"/>
              <a:t>Object</a:t>
            </a:r>
            <a:r>
              <a:rPr lang="et-EE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Riigitöötaja iseteenindusportaal </a:t>
            </a:r>
            <a:r>
              <a:rPr lang="et-EE" dirty="0" smtClean="0">
                <a:sym typeface="Wingdings" panose="05000000000000000000" pitchFamily="2" charset="2"/>
              </a:rPr>
              <a:t> - šelf </a:t>
            </a:r>
            <a:r>
              <a:rPr lang="et-EE" dirty="0" err="1" smtClean="0">
                <a:sym typeface="Wingdings" panose="05000000000000000000" pitchFamily="2" charset="2"/>
              </a:rPr>
              <a:t>service</a:t>
            </a:r>
            <a:r>
              <a:rPr lang="et-EE" dirty="0" smtClean="0">
                <a:sym typeface="Wingdings" panose="05000000000000000000" pitchFamily="2" charset="2"/>
              </a:rPr>
              <a:t> port </a:t>
            </a:r>
            <a:r>
              <a:rPr lang="et-EE" dirty="0" err="1" smtClean="0">
                <a:sym typeface="Wingdings" panose="05000000000000000000" pitchFamily="2" charset="2"/>
              </a:rPr>
              <a:t>for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the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civil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servants</a:t>
            </a:r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44566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 smtClean="0"/>
              <a:t>Thank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43385" y="3780309"/>
            <a:ext cx="7200000" cy="1728000"/>
          </a:xfrm>
        </p:spPr>
        <p:txBody>
          <a:bodyPr/>
          <a:lstStyle/>
          <a:p>
            <a:r>
              <a:rPr lang="et-EE" b="1" dirty="0" smtClean="0"/>
              <a:t>Katrin Noormägi</a:t>
            </a:r>
          </a:p>
          <a:p>
            <a:r>
              <a:rPr lang="et-EE" dirty="0" smtClean="0"/>
              <a:t>Katrin.noormagi@sm.ee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2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Strategic</a:t>
            </a:r>
            <a:r>
              <a:rPr lang="et-EE" dirty="0" smtClean="0"/>
              <a:t> </a:t>
            </a:r>
            <a:r>
              <a:rPr lang="et-EE" dirty="0" err="1" smtClean="0"/>
              <a:t>objectives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03237" y="1097172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 ensure people's economic prosperity and their good work;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 ensure people's social coping and development;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 support the well-being of children and families;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 promote people's mutual care, equal opportunities, and gender equality;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to ensure people's long and high-quality life.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00923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Ministry</a:t>
            </a:r>
            <a:r>
              <a:rPr lang="et-EE" dirty="0" smtClean="0"/>
              <a:t> and </a:t>
            </a:r>
            <a:r>
              <a:rPr lang="et-EE" dirty="0" err="1" smtClean="0"/>
              <a:t>area</a:t>
            </a:r>
            <a:r>
              <a:rPr lang="et-EE" dirty="0" smtClean="0"/>
              <a:t> of </a:t>
            </a:r>
            <a:r>
              <a:rPr lang="et-EE" dirty="0" err="1" smtClean="0"/>
              <a:t>governance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Health </a:t>
            </a:r>
            <a:r>
              <a:rPr lang="en-US" sz="2800" dirty="0"/>
              <a:t>and Welfare Information System </a:t>
            </a:r>
            <a:r>
              <a:rPr lang="en-US" sz="2800" dirty="0" smtClean="0"/>
              <a:t>Centre</a:t>
            </a:r>
            <a:endParaRPr lang="et-EE" sz="2800" dirty="0" smtClean="0"/>
          </a:p>
          <a:p>
            <a:r>
              <a:rPr lang="et-EE" sz="2800" dirty="0" smtClean="0"/>
              <a:t>Estonian </a:t>
            </a:r>
            <a:r>
              <a:rPr lang="et-EE" sz="2800" dirty="0" err="1" smtClean="0"/>
              <a:t>National</a:t>
            </a:r>
            <a:r>
              <a:rPr lang="et-EE" sz="2800" dirty="0" smtClean="0"/>
              <a:t> </a:t>
            </a:r>
            <a:r>
              <a:rPr lang="et-EE" sz="2800" dirty="0" err="1" smtClean="0"/>
              <a:t>Social</a:t>
            </a:r>
            <a:r>
              <a:rPr lang="et-EE" sz="2800" dirty="0" smtClean="0"/>
              <a:t> </a:t>
            </a:r>
            <a:r>
              <a:rPr lang="et-EE" sz="2800" dirty="0" err="1" smtClean="0"/>
              <a:t>Insurance</a:t>
            </a:r>
            <a:r>
              <a:rPr lang="et-EE" sz="2800" dirty="0" smtClean="0"/>
              <a:t> </a:t>
            </a:r>
            <a:r>
              <a:rPr lang="et-EE" sz="2800" dirty="0" err="1" smtClean="0"/>
              <a:t>Board</a:t>
            </a:r>
            <a:endParaRPr lang="et-EE" sz="2800" dirty="0" smtClean="0"/>
          </a:p>
          <a:p>
            <a:r>
              <a:rPr lang="et-EE" sz="2800" dirty="0" err="1" smtClean="0"/>
              <a:t>Health</a:t>
            </a:r>
            <a:r>
              <a:rPr lang="et-EE" sz="2800" dirty="0" smtClean="0"/>
              <a:t> </a:t>
            </a:r>
            <a:r>
              <a:rPr lang="et-EE" sz="2800" dirty="0" err="1" smtClean="0"/>
              <a:t>Board</a:t>
            </a:r>
            <a:endParaRPr lang="et-EE" sz="2800" dirty="0" smtClean="0"/>
          </a:p>
          <a:p>
            <a:r>
              <a:rPr lang="et-EE" sz="2800" dirty="0" err="1" smtClean="0"/>
              <a:t>Labour</a:t>
            </a:r>
            <a:r>
              <a:rPr lang="et-EE" sz="2800" dirty="0" smtClean="0"/>
              <a:t> </a:t>
            </a:r>
            <a:r>
              <a:rPr lang="et-EE" sz="2800" dirty="0" err="1" smtClean="0"/>
              <a:t>Inspectorate</a:t>
            </a:r>
            <a:endParaRPr lang="et-EE" sz="2800" dirty="0" smtClean="0"/>
          </a:p>
          <a:p>
            <a:r>
              <a:rPr lang="et-EE" sz="2800" dirty="0" err="1" smtClean="0"/>
              <a:t>Agency</a:t>
            </a:r>
            <a:r>
              <a:rPr lang="et-EE" sz="2800" dirty="0" smtClean="0"/>
              <a:t> of </a:t>
            </a:r>
            <a:r>
              <a:rPr lang="et-EE" sz="2800" dirty="0" err="1" smtClean="0"/>
              <a:t>Medicines</a:t>
            </a:r>
            <a:endParaRPr lang="et-EE" sz="2800" dirty="0" smtClean="0"/>
          </a:p>
          <a:p>
            <a:r>
              <a:rPr lang="et-EE" sz="2800" dirty="0" err="1" smtClean="0"/>
              <a:t>National</a:t>
            </a:r>
            <a:r>
              <a:rPr lang="et-EE" sz="2800" dirty="0" smtClean="0"/>
              <a:t> </a:t>
            </a:r>
            <a:r>
              <a:rPr lang="et-EE" sz="2800" dirty="0" err="1" smtClean="0"/>
              <a:t>Institute</a:t>
            </a:r>
            <a:r>
              <a:rPr lang="et-EE" sz="2800" dirty="0" smtClean="0"/>
              <a:t> </a:t>
            </a:r>
            <a:r>
              <a:rPr lang="et-EE" sz="2800" dirty="0" err="1" smtClean="0"/>
              <a:t>for</a:t>
            </a:r>
            <a:r>
              <a:rPr lang="et-EE" sz="2800" dirty="0" smtClean="0"/>
              <a:t> </a:t>
            </a:r>
            <a:r>
              <a:rPr lang="et-EE" sz="2800" dirty="0" err="1" smtClean="0"/>
              <a:t>Health</a:t>
            </a:r>
            <a:r>
              <a:rPr lang="et-EE" sz="2800" dirty="0" smtClean="0"/>
              <a:t> </a:t>
            </a:r>
            <a:r>
              <a:rPr lang="et-EE" sz="2800" dirty="0" err="1" smtClean="0"/>
              <a:t>Development</a:t>
            </a:r>
            <a:endParaRPr lang="et-EE" sz="2800" dirty="0" smtClean="0"/>
          </a:p>
          <a:p>
            <a:r>
              <a:rPr lang="et-EE" sz="2800" dirty="0" smtClean="0"/>
              <a:t>Astangu </a:t>
            </a:r>
            <a:r>
              <a:rPr lang="et-EE" sz="2800" dirty="0" err="1" smtClean="0"/>
              <a:t>Vocational</a:t>
            </a:r>
            <a:r>
              <a:rPr lang="et-EE" sz="2800" dirty="0" smtClean="0"/>
              <a:t> </a:t>
            </a:r>
            <a:r>
              <a:rPr lang="et-EE" sz="2800" dirty="0" err="1" smtClean="0"/>
              <a:t>Rehabilitation</a:t>
            </a:r>
            <a:r>
              <a:rPr lang="et-EE" sz="2800" dirty="0" smtClean="0"/>
              <a:t> </a:t>
            </a:r>
            <a:r>
              <a:rPr lang="et-EE" sz="2800" dirty="0" err="1" smtClean="0"/>
              <a:t>Centre</a:t>
            </a:r>
            <a:endParaRPr lang="et-EE" sz="2800" dirty="0" smtClean="0"/>
          </a:p>
          <a:p>
            <a:endParaRPr lang="et-EE" sz="2800" dirty="0" smtClean="0"/>
          </a:p>
          <a:p>
            <a:endParaRPr lang="en-US" sz="28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392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Todays</a:t>
            </a:r>
            <a:r>
              <a:rPr lang="et-EE" dirty="0" smtClean="0"/>
              <a:t> </a:t>
            </a:r>
            <a:r>
              <a:rPr lang="et-EE" dirty="0" err="1" smtClean="0"/>
              <a:t>topics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training</a:t>
            </a:r>
            <a:r>
              <a:rPr lang="et-EE" dirty="0" smtClean="0"/>
              <a:t> </a:t>
            </a:r>
            <a:r>
              <a:rPr lang="et-EE" dirty="0" err="1"/>
              <a:t>needs</a:t>
            </a:r>
            <a:r>
              <a:rPr lang="et-EE" dirty="0"/>
              <a:t> </a:t>
            </a:r>
            <a:r>
              <a:rPr lang="et-EE" dirty="0" err="1"/>
              <a:t>assessment</a:t>
            </a:r>
            <a:r>
              <a:rPr lang="et-EE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planning</a:t>
            </a:r>
            <a:r>
              <a:rPr lang="et-EE" dirty="0" smtClean="0"/>
              <a:t>/</a:t>
            </a:r>
            <a:r>
              <a:rPr lang="en-US" dirty="0" smtClean="0"/>
              <a:t>organizing </a:t>
            </a:r>
            <a:r>
              <a:rPr lang="en-US" dirty="0"/>
              <a:t>training and development activities 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evaluating</a:t>
            </a:r>
            <a:r>
              <a:rPr lang="et-EE" dirty="0" smtClean="0"/>
              <a:t> </a:t>
            </a:r>
            <a:r>
              <a:rPr lang="et-EE" dirty="0" err="1"/>
              <a:t>quality</a:t>
            </a:r>
            <a:r>
              <a:rPr lang="et-EE" dirty="0"/>
              <a:t> of </a:t>
            </a:r>
            <a:r>
              <a:rPr lang="et-EE" dirty="0" err="1"/>
              <a:t>trainers</a:t>
            </a:r>
            <a:r>
              <a:rPr lang="et-EE" dirty="0"/>
              <a:t> 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what </a:t>
            </a:r>
            <a:r>
              <a:rPr lang="en-US" dirty="0"/>
              <a:t>kind of </a:t>
            </a:r>
            <a:r>
              <a:rPr lang="en-US" dirty="0" err="1"/>
              <a:t>electronical</a:t>
            </a:r>
            <a:r>
              <a:rPr lang="en-US" dirty="0"/>
              <a:t> systems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using </a:t>
            </a:r>
          </a:p>
          <a:p>
            <a:r>
              <a:rPr lang="et-EE" dirty="0"/>
              <a:t>	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4330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HR </a:t>
            </a:r>
            <a:r>
              <a:rPr lang="et-EE" dirty="0" err="1" smtClean="0"/>
              <a:t>policy</a:t>
            </a:r>
            <a:r>
              <a:rPr lang="et-EE" dirty="0" smtClean="0"/>
              <a:t> </a:t>
            </a:r>
            <a:r>
              <a:rPr lang="et-EE" dirty="0" err="1" smtClean="0"/>
              <a:t>principles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hire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skill</a:t>
            </a:r>
            <a:r>
              <a:rPr lang="et-EE" dirty="0" smtClean="0"/>
              <a:t> </a:t>
            </a:r>
            <a:r>
              <a:rPr lang="et-EE" dirty="0" err="1" smtClean="0"/>
              <a:t>today</a:t>
            </a:r>
            <a:r>
              <a:rPr lang="et-EE" dirty="0" smtClean="0"/>
              <a:t> – </a:t>
            </a:r>
            <a:r>
              <a:rPr lang="et-EE" dirty="0" err="1" smtClean="0"/>
              <a:t>not</a:t>
            </a:r>
            <a:r>
              <a:rPr lang="et-EE" dirty="0" smtClean="0"/>
              <a:t> </a:t>
            </a:r>
            <a:r>
              <a:rPr lang="et-EE" dirty="0" err="1" smtClean="0"/>
              <a:t>skill</a:t>
            </a:r>
            <a:r>
              <a:rPr lang="et-EE" dirty="0" smtClean="0"/>
              <a:t>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might</a:t>
            </a:r>
            <a:r>
              <a:rPr lang="et-EE" dirty="0" smtClean="0"/>
              <a:t>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after</a:t>
            </a:r>
            <a:r>
              <a:rPr lang="et-EE" dirty="0" smtClean="0"/>
              <a:t> 6+ </a:t>
            </a:r>
            <a:r>
              <a:rPr lang="et-EE" dirty="0" err="1" smtClean="0"/>
              <a:t>months</a:t>
            </a:r>
            <a:r>
              <a:rPr lang="et-EE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try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align</a:t>
            </a:r>
            <a:r>
              <a:rPr lang="et-EE" dirty="0" smtClean="0"/>
              <a:t> </a:t>
            </a:r>
            <a:r>
              <a:rPr lang="et-EE" dirty="0" err="1" smtClean="0"/>
              <a:t>skills</a:t>
            </a:r>
            <a:r>
              <a:rPr lang="et-EE" dirty="0" smtClean="0"/>
              <a:t> and </a:t>
            </a:r>
            <a:r>
              <a:rPr lang="et-EE" dirty="0" err="1" smtClean="0"/>
              <a:t>knowhow</a:t>
            </a:r>
            <a:r>
              <a:rPr lang="et-EE" dirty="0" smtClean="0"/>
              <a:t> and </a:t>
            </a:r>
            <a:r>
              <a:rPr lang="et-EE" dirty="0" err="1" smtClean="0"/>
              <a:t>make</a:t>
            </a:r>
            <a:r>
              <a:rPr lang="et-EE" dirty="0" smtClean="0"/>
              <a:t> </a:t>
            </a:r>
            <a:r>
              <a:rPr lang="et-EE" dirty="0" err="1" smtClean="0"/>
              <a:t>dynamic</a:t>
            </a:r>
            <a:r>
              <a:rPr lang="et-EE" dirty="0" smtClean="0"/>
              <a:t> </a:t>
            </a:r>
            <a:r>
              <a:rPr lang="et-EE" dirty="0" err="1" smtClean="0"/>
              <a:t>changes</a:t>
            </a:r>
            <a:r>
              <a:rPr lang="et-EE" dirty="0" smtClean="0"/>
              <a:t> in </a:t>
            </a:r>
            <a:r>
              <a:rPr lang="et-EE" dirty="0" err="1" smtClean="0"/>
              <a:t>teams</a:t>
            </a:r>
            <a:r>
              <a:rPr lang="et-EE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err="1" smtClean="0"/>
              <a:t>There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no </a:t>
            </a:r>
            <a:r>
              <a:rPr lang="et-EE" dirty="0" err="1" smtClean="0"/>
              <a:t>better</a:t>
            </a:r>
            <a:r>
              <a:rPr lang="et-EE" dirty="0" smtClean="0"/>
              <a:t> </a:t>
            </a:r>
            <a:r>
              <a:rPr lang="et-EE" dirty="0" err="1" smtClean="0"/>
              <a:t>way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learn</a:t>
            </a:r>
            <a:r>
              <a:rPr lang="et-EE" dirty="0" smtClean="0"/>
              <a:t> </a:t>
            </a:r>
            <a:r>
              <a:rPr lang="et-EE" dirty="0" err="1" smtClean="0"/>
              <a:t>how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perform</a:t>
            </a:r>
            <a:r>
              <a:rPr lang="et-EE" dirty="0" smtClean="0"/>
              <a:t> </a:t>
            </a:r>
            <a:r>
              <a:rPr lang="et-EE" dirty="0" err="1" smtClean="0"/>
              <a:t>than</a:t>
            </a:r>
            <a:r>
              <a:rPr lang="et-EE" dirty="0" smtClean="0"/>
              <a:t> in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game</a:t>
            </a:r>
            <a:r>
              <a:rPr lang="et-EE" dirty="0" smtClean="0"/>
              <a:t> – </a:t>
            </a:r>
            <a:r>
              <a:rPr lang="et-EE" dirty="0" err="1" smtClean="0"/>
              <a:t>that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on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9207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 smtClean="0"/>
              <a:t>Training</a:t>
            </a:r>
            <a:r>
              <a:rPr lang="et-EE" dirty="0" smtClean="0"/>
              <a:t> </a:t>
            </a:r>
            <a:r>
              <a:rPr lang="et-EE" dirty="0" err="1" smtClean="0"/>
              <a:t>needs</a:t>
            </a:r>
            <a:r>
              <a:rPr lang="et-EE" dirty="0" smtClean="0"/>
              <a:t> </a:t>
            </a:r>
            <a:r>
              <a:rPr lang="et-EE" dirty="0" err="1" smtClean="0"/>
              <a:t>assesment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5412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traditional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cycle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824849"/>
              </p:ext>
            </p:extLst>
          </p:nvPr>
        </p:nvGraphicFramePr>
        <p:xfrm>
          <a:off x="503238" y="1260029"/>
          <a:ext cx="7920037" cy="5021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416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review</a:t>
            </a:r>
            <a:r>
              <a:rPr lang="et-EE" dirty="0" smtClean="0"/>
              <a:t> and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needs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Performance</a:t>
            </a:r>
            <a:r>
              <a:rPr lang="et-EE" dirty="0" smtClean="0"/>
              <a:t> </a:t>
            </a:r>
            <a:r>
              <a:rPr lang="et-EE" dirty="0" err="1" smtClean="0"/>
              <a:t>review</a:t>
            </a:r>
            <a:r>
              <a:rPr lang="et-EE" dirty="0" smtClean="0"/>
              <a:t> – </a:t>
            </a:r>
            <a:r>
              <a:rPr lang="et-EE" dirty="0" err="1" smtClean="0"/>
              <a:t>mandatory</a:t>
            </a:r>
            <a:r>
              <a:rPr lang="et-EE" dirty="0" smtClean="0"/>
              <a:t> at </a:t>
            </a:r>
            <a:r>
              <a:rPr lang="et-EE" dirty="0" err="1" smtClean="0"/>
              <a:t>least</a:t>
            </a:r>
            <a:r>
              <a:rPr lang="et-EE" dirty="0" smtClean="0"/>
              <a:t> 1time a </a:t>
            </a:r>
            <a:r>
              <a:rPr lang="et-EE" dirty="0" err="1" smtClean="0"/>
              <a:t>year</a:t>
            </a:r>
            <a:r>
              <a:rPr lang="et-EE" dirty="0" smtClean="0"/>
              <a:t> </a:t>
            </a:r>
            <a:r>
              <a:rPr lang="et-EE" dirty="0" err="1" smtClean="0"/>
              <a:t>by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b="1" dirty="0" err="1"/>
              <a:t>Civil</a:t>
            </a:r>
            <a:r>
              <a:rPr lang="et-EE" b="1" dirty="0"/>
              <a:t> Service </a:t>
            </a:r>
            <a:r>
              <a:rPr lang="et-EE" b="1" dirty="0" err="1"/>
              <a:t>Act</a:t>
            </a:r>
            <a:r>
              <a:rPr lang="et-EE" b="1" dirty="0"/>
              <a:t> </a:t>
            </a:r>
            <a:r>
              <a:rPr lang="et-EE" dirty="0" smtClean="0"/>
              <a:t>(</a:t>
            </a:r>
            <a:r>
              <a:rPr lang="et-EE" dirty="0" err="1" smtClean="0"/>
              <a:t>implemented</a:t>
            </a:r>
            <a:r>
              <a:rPr lang="et-EE" dirty="0" smtClean="0"/>
              <a:t> in 2013, </a:t>
            </a:r>
            <a:r>
              <a:rPr lang="et-EE" dirty="0" err="1" smtClean="0"/>
              <a:t>not</a:t>
            </a:r>
            <a:r>
              <a:rPr lang="et-EE" dirty="0" smtClean="0"/>
              <a:t> </a:t>
            </a:r>
            <a:r>
              <a:rPr lang="et-EE" dirty="0" err="1" smtClean="0"/>
              <a:t>suitable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fast</a:t>
            </a:r>
            <a:r>
              <a:rPr lang="et-EE" dirty="0" smtClean="0"/>
              <a:t> </a:t>
            </a:r>
            <a:r>
              <a:rPr lang="et-EE" dirty="0" err="1" smtClean="0"/>
              <a:t>changing</a:t>
            </a:r>
            <a:r>
              <a:rPr lang="et-EE" dirty="0" smtClean="0"/>
              <a:t> </a:t>
            </a:r>
            <a:r>
              <a:rPr lang="et-EE" dirty="0" err="1" smtClean="0"/>
              <a:t>environment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don’t</a:t>
            </a:r>
            <a:r>
              <a:rPr lang="et-EE" dirty="0" smtClean="0"/>
              <a:t> </a:t>
            </a:r>
            <a:r>
              <a:rPr lang="et-EE" dirty="0" err="1" smtClean="0"/>
              <a:t>collect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that</a:t>
            </a:r>
            <a:r>
              <a:rPr lang="et-EE" dirty="0" smtClean="0"/>
              <a:t> HR </a:t>
            </a:r>
            <a:r>
              <a:rPr lang="et-EE" dirty="0" err="1" smtClean="0"/>
              <a:t>doesn’t</a:t>
            </a:r>
            <a:r>
              <a:rPr lang="et-EE" dirty="0" smtClean="0"/>
              <a:t> </a:t>
            </a:r>
            <a:r>
              <a:rPr lang="et-EE" dirty="0" err="1" smtClean="0"/>
              <a:t>actually</a:t>
            </a:r>
            <a:r>
              <a:rPr lang="et-EE" dirty="0" smtClean="0"/>
              <a:t> </a:t>
            </a:r>
            <a:r>
              <a:rPr lang="et-EE" dirty="0" err="1" smtClean="0"/>
              <a:t>use</a:t>
            </a:r>
            <a:r>
              <a:rPr lang="et-EE" dirty="0" smtClean="0"/>
              <a:t> –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minimized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data</a:t>
            </a:r>
            <a:r>
              <a:rPr lang="et-EE" dirty="0" smtClean="0"/>
              <a:t> </a:t>
            </a:r>
            <a:r>
              <a:rPr lang="et-EE" dirty="0" err="1" smtClean="0"/>
              <a:t>that</a:t>
            </a:r>
            <a:r>
              <a:rPr lang="et-EE" dirty="0" smtClean="0"/>
              <a:t> </a:t>
            </a:r>
            <a:r>
              <a:rPr lang="et-EE" dirty="0" err="1" smtClean="0"/>
              <a:t>we</a:t>
            </a:r>
            <a:r>
              <a:rPr lang="et-EE" dirty="0" smtClean="0"/>
              <a:t> </a:t>
            </a:r>
            <a:r>
              <a:rPr lang="et-EE" dirty="0" err="1" smtClean="0"/>
              <a:t>collect</a:t>
            </a:r>
            <a:r>
              <a:rPr lang="et-EE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156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Microsoft Office PowerPoint</Application>
  <PresentationFormat>Kohandatud</PresentationFormat>
  <Paragraphs>109</Paragraphs>
  <Slides>25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25</vt:i4>
      </vt:variant>
    </vt:vector>
  </HeadingPairs>
  <TitlesOfParts>
    <vt:vector size="32" baseType="lpstr">
      <vt:lpstr>Arial Unicode MS</vt:lpstr>
      <vt:lpstr>Microsoft YaHei</vt:lpstr>
      <vt:lpstr>Arial</vt:lpstr>
      <vt:lpstr>Roboto Condensed</vt:lpstr>
      <vt:lpstr>Times New Roman</vt:lpstr>
      <vt:lpstr>Wingdings</vt:lpstr>
      <vt:lpstr>Office Theme</vt:lpstr>
      <vt:lpstr>Learning &amp; development</vt:lpstr>
      <vt:lpstr>PowerPointi esitlus</vt:lpstr>
      <vt:lpstr>Strategic objectives</vt:lpstr>
      <vt:lpstr>The Ministry and area of governance</vt:lpstr>
      <vt:lpstr>Todays topics</vt:lpstr>
      <vt:lpstr>HR policy principles</vt:lpstr>
      <vt:lpstr>Training needs assesment</vt:lpstr>
      <vt:lpstr>The traditional development cycle</vt:lpstr>
      <vt:lpstr>Performance review and development needs</vt:lpstr>
      <vt:lpstr>Performance review and development needs</vt:lpstr>
      <vt:lpstr>PowerPointi esitlus</vt:lpstr>
      <vt:lpstr>Other ways to get input into development needs</vt:lpstr>
      <vt:lpstr>Zero paper principle</vt:lpstr>
      <vt:lpstr>Planning/organizing training and development activities </vt:lpstr>
      <vt:lpstr>Learning and development concept</vt:lpstr>
      <vt:lpstr>Planning L&amp;D</vt:lpstr>
      <vt:lpstr>L&amp;D methods - horizontal</vt:lpstr>
      <vt:lpstr>L&amp;D methods - vertical</vt:lpstr>
      <vt:lpstr>Leadership development</vt:lpstr>
      <vt:lpstr>Leadership development methods combined</vt:lpstr>
      <vt:lpstr>Topics in leadership training</vt:lpstr>
      <vt:lpstr>Statistics</vt:lpstr>
      <vt:lpstr>Electronical systems </vt:lpstr>
      <vt:lpstr>Electronical systems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2014-05-22T10:54:41Z</dcterms:created>
  <dcterms:modified xsi:type="dcterms:W3CDTF">2018-06-13T12:07:48Z</dcterms:modified>
</cp:coreProperties>
</file>