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8"/>
  </p:normalViewPr>
  <p:slideViewPr>
    <p:cSldViewPr snapToGrid="0" snapToObjects="1">
      <p:cViewPr>
        <p:scale>
          <a:sx n="91" d="100"/>
          <a:sy n="91" d="100"/>
        </p:scale>
        <p:origin x="-1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19-Mar-18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19-Mar-18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19-Mar-18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19-Mar-18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19-Mar-18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19-Mar-18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19-Mar-18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19-Mar-18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19-Mar-18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19-Mar-18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19-Mar-18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19-Mar-18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key domains behind the goals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2.04.2018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86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Enhance electronic data exchange and improve quality of data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Engage service providers to exchange data electronically, automate data handling</a:t>
            </a:r>
            <a:endParaRPr lang="en-US" dirty="0"/>
          </a:p>
          <a:p>
            <a:pPr lvl="0"/>
            <a:r>
              <a:rPr lang="en-GB" dirty="0"/>
              <a:t>Claims management automation </a:t>
            </a:r>
            <a:r>
              <a:rPr lang="en-GB" dirty="0" smtClean="0"/>
              <a:t>(</a:t>
            </a:r>
            <a:r>
              <a:rPr lang="en-GB" dirty="0"/>
              <a:t>Note: claims management system’s rethinking and design accordingly)</a:t>
            </a:r>
            <a:endParaRPr lang="en-US" dirty="0"/>
          </a:p>
          <a:p>
            <a:pPr lvl="0"/>
            <a:r>
              <a:rPr lang="en-GB" dirty="0"/>
              <a:t>Develop and introduce applications to integrate beneficiaries into SP functionality</a:t>
            </a:r>
            <a:endParaRPr lang="en-US" dirty="0"/>
          </a:p>
          <a:p>
            <a:r>
              <a:rPr lang="en-GB" dirty="0"/>
              <a:t>Standardize data exchange and secure quality of data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80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Increase transparency and accountability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Fraud detection system </a:t>
            </a:r>
            <a:endParaRPr lang="en-US" dirty="0"/>
          </a:p>
          <a:p>
            <a:pPr lvl="0"/>
            <a:r>
              <a:rPr lang="en-GB" dirty="0"/>
              <a:t>Developing reporting system throughout the SP and beyond</a:t>
            </a:r>
            <a:endParaRPr lang="en-US" dirty="0"/>
          </a:p>
          <a:p>
            <a:pPr lvl="0"/>
            <a:r>
              <a:rPr lang="en-GB" dirty="0"/>
              <a:t>Consolidating performance reporting from service providers, analyses and evaluation</a:t>
            </a:r>
            <a:endParaRPr lang="en-US" dirty="0"/>
          </a:p>
          <a:p>
            <a:pPr lvl="0"/>
            <a:r>
              <a:rPr lang="en-GB" dirty="0"/>
              <a:t>Benchmark of performance, best practice evidence, regular transparent feedback</a:t>
            </a:r>
            <a:endParaRPr lang="en-US" dirty="0"/>
          </a:p>
          <a:p>
            <a:pPr lvl="0"/>
            <a:r>
              <a:rPr lang="en-GB" dirty="0"/>
              <a:t>Disclosing reports regularly, supporting with public events</a:t>
            </a:r>
            <a:endParaRPr lang="en-US" dirty="0"/>
          </a:p>
          <a:p>
            <a:r>
              <a:rPr lang="en-GB" dirty="0"/>
              <a:t>Introducing governing principles and strengthening SSA being accountable to key stakeholders, SSA reporting on SP and SSA performance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66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we do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understand and reach consensus what core areas of development we aim behind the goals</a:t>
            </a:r>
          </a:p>
          <a:p>
            <a:r>
              <a:rPr lang="en-US" dirty="0" smtClean="0"/>
              <a:t>To help the translation of goals into strategic initiatives </a:t>
            </a:r>
          </a:p>
          <a:p>
            <a:r>
              <a:rPr lang="en-US" dirty="0" smtClean="0"/>
              <a:t>To provide tangible linkage from designing the strategy to planning strategy execution </a:t>
            </a:r>
          </a:p>
          <a:p>
            <a:r>
              <a:rPr lang="en-US" dirty="0" smtClean="0"/>
              <a:t>To provide framework of key elements of strategic purchasing and to provide linkage between the elements. Also to help:</a:t>
            </a:r>
          </a:p>
          <a:p>
            <a:pPr lvl="1"/>
            <a:r>
              <a:rPr lang="en-US" dirty="0" smtClean="0"/>
              <a:t>Prioritize development of initiatives</a:t>
            </a:r>
          </a:p>
          <a:p>
            <a:pPr lvl="1"/>
            <a:r>
              <a:rPr lang="en-US" dirty="0" smtClean="0"/>
              <a:t>Sequence the timing of initiatives</a:t>
            </a:r>
          </a:p>
          <a:p>
            <a:pPr lvl="1"/>
            <a:r>
              <a:rPr lang="en-US" dirty="0" smtClean="0"/>
              <a:t>Create ownership over execution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97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-136889"/>
            <a:ext cx="9601200" cy="1485900"/>
          </a:xfrm>
        </p:spPr>
        <p:txBody>
          <a:bodyPr/>
          <a:lstStyle/>
          <a:p>
            <a:r>
              <a:rPr lang="en-US" dirty="0" smtClean="0"/>
              <a:t>Strategic Purchasing - strategy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553440"/>
            <a:ext cx="10456223" cy="5177641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065" y="781285"/>
            <a:ext cx="10847290" cy="579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Goal: Improve </a:t>
            </a:r>
            <a:r>
              <a:rPr lang="en-GB" dirty="0"/>
              <a:t>payment and contracting mechanisms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D</a:t>
            </a:r>
            <a:r>
              <a:rPr lang="en-GB" dirty="0" smtClean="0"/>
              <a:t>eveloping </a:t>
            </a:r>
            <a:r>
              <a:rPr lang="en-GB" dirty="0"/>
              <a:t>and implementing payment mechanisms to achieve optimal incentive system for providers (DRG, capitation, global budget, FFS, P4P, ...)</a:t>
            </a:r>
            <a:endParaRPr lang="en-US" dirty="0"/>
          </a:p>
          <a:p>
            <a:pPr lvl="0"/>
            <a:r>
              <a:rPr lang="en-GB" dirty="0"/>
              <a:t>SSA as active health care market price regulator who is developing (transparent principles) and updating tariffs for health care services </a:t>
            </a:r>
            <a:endParaRPr lang="en-US" dirty="0"/>
          </a:p>
          <a:p>
            <a:pPr lvl="0"/>
            <a:r>
              <a:rPr lang="en-GB" dirty="0"/>
              <a:t>R</a:t>
            </a:r>
            <a:r>
              <a:rPr lang="en-GB" dirty="0" smtClean="0"/>
              <a:t>educing </a:t>
            </a:r>
            <a:r>
              <a:rPr lang="en-GB" dirty="0"/>
              <a:t>fragmentation inside the SSA by integrating financing of UHC and state programs under one umbrella to increase the SSA’s purchasing power</a:t>
            </a:r>
            <a:endParaRPr lang="en-US" dirty="0"/>
          </a:p>
          <a:p>
            <a:r>
              <a:rPr lang="en-GB" dirty="0"/>
              <a:t>D</a:t>
            </a:r>
            <a:r>
              <a:rPr lang="en-GB" dirty="0" smtClean="0"/>
              <a:t>eveloping </a:t>
            </a:r>
            <a:r>
              <a:rPr lang="en-GB" dirty="0"/>
              <a:t>contracting principles and system (need assessment, planning the volumes, volumes related pricing limits, provider selection criteria, monitoring of contract performance, ...)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983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BBP in line with population health needs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Develop and implement explicit procedure to revise the content of the benefit package (services, drugs):</a:t>
            </a:r>
            <a:endParaRPr lang="en-US" sz="3200" dirty="0"/>
          </a:p>
          <a:p>
            <a:pPr lvl="1"/>
            <a:r>
              <a:rPr lang="en-GB" dirty="0"/>
              <a:t>Taking into account disease burden and health policy priorities</a:t>
            </a:r>
            <a:endParaRPr lang="en-US" sz="3200" dirty="0"/>
          </a:p>
          <a:p>
            <a:pPr lvl="1"/>
            <a:r>
              <a:rPr lang="en-GB" dirty="0"/>
              <a:t>Assessing clinical efficacy and cost-effectiveness (HTA)</a:t>
            </a:r>
            <a:endParaRPr lang="en-US" sz="3200" dirty="0"/>
          </a:p>
          <a:p>
            <a:pPr lvl="1"/>
            <a:r>
              <a:rPr lang="en-GB" dirty="0"/>
              <a:t>Assessing budget impact </a:t>
            </a:r>
            <a:endParaRPr lang="en-US" sz="3200" dirty="0"/>
          </a:p>
          <a:p>
            <a:pPr lvl="1"/>
            <a:r>
              <a:rPr lang="en-GB" dirty="0"/>
              <a:t>Principles to design the user charges policy (to what extent is covered)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111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72050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Goal: </a:t>
            </a:r>
            <a:r>
              <a:rPr lang="en-GB" dirty="0"/>
              <a:t>Ensure access to the essential specialist care service in the regions and strengthen PHC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Define the scope of the essential specialist care service and PHC </a:t>
            </a:r>
            <a:r>
              <a:rPr lang="en-GB" dirty="0" smtClean="0"/>
              <a:t>(</a:t>
            </a:r>
            <a:r>
              <a:rPr lang="en-GB" dirty="0"/>
              <a:t>Note: relates to the referral criteria and patient pathways)</a:t>
            </a:r>
            <a:endParaRPr lang="en-US" dirty="0"/>
          </a:p>
          <a:p>
            <a:pPr lvl="0"/>
            <a:r>
              <a:rPr lang="en-GB" dirty="0"/>
              <a:t>Assessment of provider capacity (adherence to minimum standards; ability to deliver minimum volume) to provide services </a:t>
            </a:r>
            <a:endParaRPr lang="en-US" dirty="0"/>
          </a:p>
          <a:p>
            <a:pPr lvl="0"/>
            <a:r>
              <a:rPr lang="en-GB" dirty="0"/>
              <a:t>Prospective contracting of providers with clear definition of type and volume of purchased care and taking into account referral and hospitalization criteria </a:t>
            </a:r>
            <a:r>
              <a:rPr lang="en-GB" dirty="0" smtClean="0"/>
              <a:t>(</a:t>
            </a:r>
            <a:r>
              <a:rPr lang="en-GB" dirty="0"/>
              <a:t>Note: consider negotiations with owner group vs contracting single hospitals)’</a:t>
            </a:r>
            <a:endParaRPr lang="en-US" dirty="0"/>
          </a:p>
          <a:p>
            <a:r>
              <a:rPr lang="en-GB" dirty="0"/>
              <a:t>Regular monitoring and reviewing the contract volumes, regular communication with providers </a:t>
            </a:r>
            <a:r>
              <a:rPr lang="en-US" dirty="0"/>
              <a:t> </a:t>
            </a:r>
            <a:r>
              <a:rPr lang="en-GB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47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Consolidate highly specialised and hospital care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Assessing the health service needs for type, level and volume of care country-wide, regionally </a:t>
            </a:r>
            <a:r>
              <a:rPr lang="en-GB" dirty="0" smtClean="0"/>
              <a:t>(</a:t>
            </a:r>
            <a:r>
              <a:rPr lang="en-GB" dirty="0"/>
              <a:t>Note: together with essential specialist care and PHC)</a:t>
            </a:r>
            <a:endParaRPr lang="en-US" dirty="0"/>
          </a:p>
          <a:p>
            <a:pPr lvl="0"/>
            <a:r>
              <a:rPr lang="en-GB" dirty="0"/>
              <a:t>Assessment of provider capacity (adherence to minimum standards; ability to deliver minimum volume) to provide services and implementing other elements of selective contracting</a:t>
            </a:r>
            <a:endParaRPr lang="en-US" dirty="0"/>
          </a:p>
          <a:p>
            <a:pPr lvl="0"/>
            <a:r>
              <a:rPr lang="en-GB" dirty="0"/>
              <a:t>Prospective contracting of providers with clear definition of type and volume of purchased care and taking into account referral and hospitalization criteria </a:t>
            </a:r>
            <a:r>
              <a:rPr lang="en-GB" dirty="0" smtClean="0"/>
              <a:t>(</a:t>
            </a:r>
            <a:r>
              <a:rPr lang="en-GB" dirty="0"/>
              <a:t>Note: consider negotiations with owner group vs contracting single hospitals) ’</a:t>
            </a:r>
            <a:endParaRPr lang="en-US" dirty="0"/>
          </a:p>
          <a:p>
            <a:r>
              <a:rPr lang="en-GB" dirty="0"/>
              <a:t>Regular monitoring and reviewing the contract volumes, regular feedback and communication with providers</a:t>
            </a:r>
            <a:r>
              <a:rPr lang="en-US" dirty="0"/>
              <a:t> </a:t>
            </a:r>
            <a:r>
              <a:rPr lang="en-GB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993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Improve efficiency and quality of health care services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00792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dirty="0"/>
              <a:t>Developing the providers’ performance (efficiency, quality, safety) monitoring framework and indicators (retrospective)</a:t>
            </a:r>
            <a:endParaRPr lang="en-US" dirty="0"/>
          </a:p>
          <a:p>
            <a:pPr lvl="0"/>
            <a:r>
              <a:rPr lang="en-GB" dirty="0"/>
              <a:t>Developing mechanism for performance monitoring (quality, efficiency) for the claims handling process (in real time, part of claims management systems)</a:t>
            </a:r>
            <a:endParaRPr lang="en-US" dirty="0"/>
          </a:p>
          <a:p>
            <a:pPr lvl="0"/>
            <a:r>
              <a:rPr lang="en-GB" dirty="0"/>
              <a:t>Considering quality issues in contracting process (incentives, penalties, minimum criteria…)</a:t>
            </a:r>
            <a:endParaRPr lang="en-US" dirty="0"/>
          </a:p>
          <a:p>
            <a:pPr lvl="0"/>
            <a:r>
              <a:rPr lang="en-GB" dirty="0"/>
              <a:t>Ensure availability of high quality clinical guidelines/protocols + patient pathways for the priority conditions</a:t>
            </a:r>
            <a:endParaRPr lang="en-US" dirty="0"/>
          </a:p>
          <a:p>
            <a:pPr lvl="0"/>
            <a:r>
              <a:rPr lang="en-GB" dirty="0"/>
              <a:t>Consider developing medical audits system (Note: JLN Handbook for Medical Audits)</a:t>
            </a:r>
            <a:endParaRPr lang="en-US" dirty="0"/>
          </a:p>
          <a:p>
            <a:pPr lvl="0"/>
            <a:r>
              <a:rPr lang="en-GB" dirty="0"/>
              <a:t>Develop explicit referral and hospitalization criteria (PHC-&gt;specialist; outpatient&gt;hospital; inpatient&gt;outpatient) and system</a:t>
            </a:r>
            <a:endParaRPr lang="en-US" dirty="0"/>
          </a:p>
          <a:p>
            <a:r>
              <a:rPr lang="en-GB" dirty="0" smtClean="0"/>
              <a:t>Note</a:t>
            </a:r>
            <a:r>
              <a:rPr lang="en-GB" dirty="0"/>
              <a:t>: data collection, monitoring and feedback to providers is under “Increase transparency and accountability”.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2858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Improve population awareness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Systematic assessment of communication needs and planning communication</a:t>
            </a:r>
            <a:endParaRPr lang="en-US" dirty="0"/>
          </a:p>
          <a:p>
            <a:pPr lvl="0"/>
            <a:r>
              <a:rPr lang="en-GB" dirty="0"/>
              <a:t>Hotline for operational information</a:t>
            </a:r>
            <a:endParaRPr lang="en-US" dirty="0"/>
          </a:p>
          <a:p>
            <a:pPr lvl="0"/>
            <a:r>
              <a:rPr lang="en-GB" dirty="0"/>
              <a:t>Other channels (citizen portal, SSA web, social media, ...) for information provision</a:t>
            </a:r>
            <a:endParaRPr lang="en-US" dirty="0"/>
          </a:p>
          <a:p>
            <a:pPr lvl="0"/>
            <a:r>
              <a:rPr lang="en-GB" dirty="0"/>
              <a:t>Public campaigns to increase population awareness and to change perception (e.g. PHC as a first contact point in the health system)</a:t>
            </a:r>
            <a:endParaRPr lang="en-US" dirty="0"/>
          </a:p>
          <a:p>
            <a:r>
              <a:rPr lang="en-GB" dirty="0"/>
              <a:t>Customer service in regional branches to provide “core” information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04266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1440</TotalTime>
  <Words>771</Words>
  <Application>Microsoft Office PowerPoint</Application>
  <PresentationFormat>Custom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Crop</vt:lpstr>
      <vt:lpstr>key domains behind the goals</vt:lpstr>
      <vt:lpstr>Why we do this?</vt:lpstr>
      <vt:lpstr>Strategic Purchasing - strategy map</vt:lpstr>
      <vt:lpstr>Goal: Improve payment and contracting mechanisms </vt:lpstr>
      <vt:lpstr>Goal: BBP in line with population health needs </vt:lpstr>
      <vt:lpstr>Goal: Ensure access to the essential specialist care service in the regions and strengthen PHC </vt:lpstr>
      <vt:lpstr>Goal: Consolidate highly specialised and hospital care </vt:lpstr>
      <vt:lpstr>Goal: Improve efficiency and quality of health care services </vt:lpstr>
      <vt:lpstr>Goal: Improve population awareness </vt:lpstr>
      <vt:lpstr>Goal: Enhance electronic data exchange and improve quality of data </vt:lpstr>
      <vt:lpstr>Goal: Increase transparency and accountability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domains behind the goals</dc:title>
  <dc:creator>Andres Rannamäe</dc:creator>
  <cp:lastModifiedBy>Mariana Mkurnali</cp:lastModifiedBy>
  <cp:revision>10</cp:revision>
  <dcterms:created xsi:type="dcterms:W3CDTF">2018-03-17T10:49:29Z</dcterms:created>
  <dcterms:modified xsi:type="dcterms:W3CDTF">2018-03-19T13:08:30Z</dcterms:modified>
</cp:coreProperties>
</file>