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838200"/>
            <a:ext cx="7772400" cy="2286000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FFFF00"/>
                </a:solidFill>
                <a:latin typeface="Sylfaen" panose="010A0502050306030303" pitchFamily="18" charset="0"/>
              </a:rPr>
              <a:t/>
            </a:r>
            <a:br>
              <a:rPr lang="en-US" sz="3600" dirty="0">
                <a:solidFill>
                  <a:srgbClr val="FFFF00"/>
                </a:solidFill>
                <a:latin typeface="Sylfaen" panose="010A0502050306030303" pitchFamily="18" charset="0"/>
              </a:rPr>
            </a:br>
            <a:r>
              <a:rPr lang="en-US" sz="3600" dirty="0" smtClean="0">
                <a:solidFill>
                  <a:srgbClr val="FFFF00"/>
                </a:solidFill>
                <a:latin typeface="Sylfaen" panose="010A0502050306030303" pitchFamily="18" charset="0"/>
              </a:rPr>
              <a:t/>
            </a:r>
            <a:br>
              <a:rPr lang="en-US" sz="3600" dirty="0" smtClean="0">
                <a:solidFill>
                  <a:srgbClr val="FFFF00"/>
                </a:solidFill>
                <a:latin typeface="Sylfaen" panose="010A0502050306030303" pitchFamily="18" charset="0"/>
              </a:rPr>
            </a:br>
            <a:r>
              <a:rPr lang="en-US" sz="3600" dirty="0" smtClean="0">
                <a:solidFill>
                  <a:srgbClr val="FFFF00"/>
                </a:solidFill>
                <a:latin typeface="Sylfaen" panose="010A0502050306030303" pitchFamily="18" charset="0"/>
              </a:rPr>
              <a:t>the Accreditation of Activities </a:t>
            </a:r>
            <a:r>
              <a:rPr lang="en-US" sz="3600" dirty="0" smtClean="0">
                <a:solidFill>
                  <a:srgbClr val="FFFF00"/>
                </a:solidFill>
                <a:latin typeface="Sylfaen" panose="010A0502050306030303" pitchFamily="18" charset="0"/>
              </a:rPr>
              <a:t>Continuing </a:t>
            </a:r>
            <a:r>
              <a:rPr lang="en-US" sz="3600" dirty="0" smtClean="0">
                <a:solidFill>
                  <a:srgbClr val="FFFF00"/>
                </a:solidFill>
                <a:latin typeface="Sylfaen" panose="010A0502050306030303" pitchFamily="18" charset="0"/>
              </a:rPr>
              <a:t>Medical Education in Georgia</a:t>
            </a:r>
            <a:endParaRPr lang="en-US" sz="36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581400"/>
            <a:ext cx="6400800" cy="1752600"/>
          </a:xfrm>
        </p:spPr>
        <p:txBody>
          <a:bodyPr/>
          <a:lstStyle/>
          <a:p>
            <a:r>
              <a:rPr lang="ka-GE" dirty="0" smtClean="0">
                <a:solidFill>
                  <a:srgbClr val="FFFF00"/>
                </a:solidFill>
              </a:rPr>
              <a:t>2017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3933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ACCME Accreditation Requirements and </a:t>
            </a:r>
            <a:r>
              <a:rPr lang="en-US" sz="2400" dirty="0" smtClean="0"/>
              <a:t>Descriptions</a:t>
            </a:r>
            <a:r>
              <a:rPr lang="ka-GE" sz="2400" dirty="0" smtClean="0"/>
              <a:t>, 2012, 2013,2014,2016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The </a:t>
            </a:r>
            <a:r>
              <a:rPr lang="en-US" sz="2400" dirty="0"/>
              <a:t>Accreditation of Live Educational Events by the </a:t>
            </a:r>
            <a:r>
              <a:rPr lang="en-US" sz="2400" dirty="0" smtClean="0"/>
              <a:t>EACCME</a:t>
            </a:r>
            <a:r>
              <a:rPr lang="ka-GE" sz="2400" dirty="0" smtClean="0"/>
              <a:t>, </a:t>
            </a:r>
            <a:r>
              <a:rPr lang="en-US" sz="2400" dirty="0"/>
              <a:t>UEMS 2012 / </a:t>
            </a:r>
            <a:r>
              <a:rPr lang="en-US" sz="2400" dirty="0" smtClean="0"/>
              <a:t>30</a:t>
            </a:r>
            <a:endParaRPr lang="ka-GE" sz="24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400" dirty="0"/>
              <a:t>Continuing </a:t>
            </a:r>
            <a:r>
              <a:rPr lang="en-US" sz="2400" dirty="0" smtClean="0"/>
              <a:t>Professional</a:t>
            </a:r>
            <a:r>
              <a:rPr lang="ka-GE" sz="2400" dirty="0" smtClean="0"/>
              <a:t> </a:t>
            </a:r>
            <a:r>
              <a:rPr lang="en-US" sz="2400" dirty="0" smtClean="0"/>
              <a:t>Development </a:t>
            </a:r>
            <a:r>
              <a:rPr lang="en-US" sz="2400" dirty="0"/>
              <a:t>(CPD</a:t>
            </a:r>
            <a:r>
              <a:rPr lang="en-US" sz="2400" dirty="0" smtClean="0"/>
              <a:t>)</a:t>
            </a:r>
            <a:r>
              <a:rPr lang="ka-GE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Medical </a:t>
            </a:r>
            <a:r>
              <a:rPr lang="en-US" sz="2400" dirty="0" smtClean="0"/>
              <a:t>Doctors</a:t>
            </a:r>
            <a:r>
              <a:rPr lang="ka-GE" sz="2400" dirty="0" smtClean="0"/>
              <a:t>, </a:t>
            </a:r>
            <a:r>
              <a:rPr lang="en-US" sz="2400" dirty="0"/>
              <a:t>WFME Global </a:t>
            </a:r>
            <a:r>
              <a:rPr lang="en-US" sz="2400" dirty="0" smtClean="0"/>
              <a:t>Standards</a:t>
            </a:r>
            <a:r>
              <a:rPr lang="ka-GE" sz="2400" dirty="0" smtClean="0"/>
              <a:t> </a:t>
            </a:r>
            <a:r>
              <a:rPr lang="en-US" sz="2400" dirty="0" smtClean="0"/>
              <a:t>for</a:t>
            </a:r>
            <a:r>
              <a:rPr lang="ka-GE" sz="2400" dirty="0" smtClean="0"/>
              <a:t> </a:t>
            </a:r>
            <a:r>
              <a:rPr lang="en-US" sz="2400" dirty="0" smtClean="0"/>
              <a:t>Quality Improvement</a:t>
            </a:r>
            <a:r>
              <a:rPr lang="ka-GE" sz="2400" dirty="0" smtClean="0"/>
              <a:t>, </a:t>
            </a:r>
            <a:r>
              <a:rPr lang="en-US" sz="2400" dirty="0" smtClean="0"/>
              <a:t>WFME Office</a:t>
            </a:r>
            <a:r>
              <a:rPr lang="ka-GE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University of </a:t>
            </a:r>
            <a:r>
              <a:rPr lang="en-US" sz="2400" dirty="0" smtClean="0"/>
              <a:t>Copenhagen</a:t>
            </a:r>
            <a:r>
              <a:rPr lang="ka-GE" sz="2400" dirty="0" smtClean="0"/>
              <a:t>,</a:t>
            </a:r>
            <a:r>
              <a:rPr lang="en-US" sz="2400" dirty="0" smtClean="0"/>
              <a:t> </a:t>
            </a:r>
            <a:r>
              <a:rPr lang="en-US" sz="2400" dirty="0"/>
              <a:t>Denmark </a:t>
            </a:r>
            <a:r>
              <a:rPr lang="en-US" sz="2400" dirty="0" smtClean="0"/>
              <a:t>2003</a:t>
            </a:r>
            <a:endParaRPr lang="en-US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FF00"/>
                </a:solidFill>
              </a:rPr>
              <a:t>Sources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89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8288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Thank you!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838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28600"/>
            <a:ext cx="7772400" cy="609601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Regulatory Framework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219200"/>
            <a:ext cx="8305800" cy="5181600"/>
          </a:xfrm>
        </p:spPr>
        <p:txBody>
          <a:bodyPr>
            <a:normAutofit fontScale="925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Regulatory framework</a:t>
            </a:r>
            <a:r>
              <a:rPr lang="ka-GE" sz="2400" dirty="0" smtClean="0">
                <a:solidFill>
                  <a:schemeClr val="tx1"/>
                </a:solidFill>
              </a:rPr>
              <a:t> – </a:t>
            </a:r>
            <a:r>
              <a:rPr lang="en-US" sz="2400" dirty="0" smtClean="0">
                <a:solidFill>
                  <a:schemeClr val="tx1"/>
                </a:solidFill>
              </a:rPr>
              <a:t>Law of Georgia on Medical Activities 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</a:rPr>
              <a:t>includes accreditation of CPD </a:t>
            </a:r>
            <a:r>
              <a:rPr lang="ka-GE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separate forms (e.g. programs, conferences)</a:t>
            </a:r>
            <a:r>
              <a:rPr lang="ka-GE" sz="1600" dirty="0" smtClean="0">
                <a:solidFill>
                  <a:schemeClr val="tx1"/>
                </a:solidFill>
              </a:rPr>
              <a:t> 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2000" dirty="0" smtClean="0">
                <a:solidFill>
                  <a:schemeClr val="tx1"/>
                </a:solidFill>
              </a:rPr>
              <a:t>Accreditation body – Professional Development Council of the Ministry</a:t>
            </a:r>
            <a:endParaRPr lang="en-US" sz="2000" dirty="0"/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Decrees of Minister of </a:t>
            </a:r>
            <a:r>
              <a:rPr lang="en-US" sz="2400" dirty="0" err="1" smtClean="0">
                <a:solidFill>
                  <a:schemeClr val="tx1"/>
                </a:solidFill>
              </a:rPr>
              <a:t>Labour</a:t>
            </a:r>
            <a:r>
              <a:rPr lang="en-US" sz="2400" dirty="0" smtClean="0">
                <a:solidFill>
                  <a:schemeClr val="tx1"/>
                </a:solidFill>
              </a:rPr>
              <a:t>, Health and Social Affairs: </a:t>
            </a:r>
            <a:endParaRPr lang="ka-GE" sz="24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ka-GE" sz="2000" dirty="0" smtClean="0">
                <a:solidFill>
                  <a:schemeClr val="tx1"/>
                </a:solidFill>
              </a:rPr>
              <a:t>„</a:t>
            </a:r>
            <a:r>
              <a:rPr lang="en-US" sz="2000" dirty="0"/>
              <a:t> On the measures required to ensure the participation of physicians in the </a:t>
            </a:r>
            <a:r>
              <a:rPr lang="en-US" sz="2000" dirty="0" smtClean="0"/>
              <a:t>continuing </a:t>
            </a:r>
            <a:r>
              <a:rPr lang="en-US" sz="2000" dirty="0"/>
              <a:t>medical education system for continuation of a </a:t>
            </a:r>
            <a:r>
              <a:rPr lang="en-US" sz="2000" dirty="0" smtClean="0"/>
              <a:t>state certificate validity </a:t>
            </a:r>
            <a:r>
              <a:rPr lang="en-US" sz="2000" dirty="0"/>
              <a:t>"(25 / N, </a:t>
            </a:r>
            <a:r>
              <a:rPr lang="en-US" sz="2000" dirty="0" smtClean="0"/>
              <a:t>23.01.2004). </a:t>
            </a:r>
            <a:endParaRPr lang="ka-GE" sz="2000" dirty="0" smtClean="0">
              <a:solidFill>
                <a:schemeClr val="tx1"/>
              </a:solidFill>
            </a:endParaRPr>
          </a:p>
          <a:p>
            <a:pPr marL="914400" lvl="1" indent="-457200" algn="l">
              <a:buFont typeface="Wingdings" panose="05000000000000000000" pitchFamily="2" charset="2"/>
              <a:buChar char="ü"/>
            </a:pPr>
            <a:r>
              <a:rPr lang="ka-GE" sz="2000" dirty="0" smtClean="0">
                <a:solidFill>
                  <a:schemeClr val="tx1"/>
                </a:solidFill>
              </a:rPr>
              <a:t>„</a:t>
            </a:r>
            <a:r>
              <a:rPr lang="en-US" sz="2000" dirty="0" smtClean="0">
                <a:solidFill>
                  <a:schemeClr val="tx1"/>
                </a:solidFill>
              </a:rPr>
              <a:t>On approving criteria on </a:t>
            </a:r>
            <a:r>
              <a:rPr lang="en-US" sz="2000" dirty="0"/>
              <a:t>granting </a:t>
            </a:r>
            <a:r>
              <a:rPr lang="en-US" sz="2000" dirty="0" smtClean="0"/>
              <a:t>continuing </a:t>
            </a:r>
            <a:r>
              <a:rPr lang="en-US" sz="2000" dirty="0"/>
              <a:t>professional development </a:t>
            </a:r>
            <a:r>
              <a:rPr lang="en-US" sz="2000" dirty="0" smtClean="0"/>
              <a:t>scores of medical various forms and necessary quantity of professional development scores for continuation of a state certificate validity without passing certifying exam in accordance with a separate component of CPD </a:t>
            </a:r>
            <a:r>
              <a:rPr lang="ka-GE" sz="2000" dirty="0" smtClean="0">
                <a:solidFill>
                  <a:schemeClr val="tx1"/>
                </a:solidFill>
              </a:rPr>
              <a:t> (274/</a:t>
            </a:r>
            <a:r>
              <a:rPr lang="en-US" sz="2000" dirty="0" smtClean="0">
                <a:solidFill>
                  <a:schemeClr val="tx1"/>
                </a:solidFill>
              </a:rPr>
              <a:t>N</a:t>
            </a:r>
            <a:r>
              <a:rPr lang="ka-GE" sz="2000" dirty="0" smtClean="0">
                <a:solidFill>
                  <a:schemeClr val="tx1"/>
                </a:solidFill>
              </a:rPr>
              <a:t>, 01/11/2005)</a:t>
            </a:r>
          </a:p>
          <a:p>
            <a:pPr marL="457200" indent="-457200" algn="l">
              <a:buFont typeface="Wingdings" panose="05000000000000000000" pitchFamily="2" charset="2"/>
              <a:buChar char="ü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9302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28600"/>
            <a:ext cx="7772400" cy="609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Challenges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371600"/>
            <a:ext cx="8305800" cy="4038600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Incompliance </a:t>
            </a:r>
            <a:r>
              <a:rPr lang="en-US" sz="2400" dirty="0"/>
              <a:t>with the existing legislative framework</a:t>
            </a:r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ka-GE" sz="24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Obligation of accreditation of recognized programs by  authoritative organizations </a:t>
            </a:r>
            <a:endParaRPr lang="ka-GE" sz="2400" dirty="0" smtClean="0">
              <a:solidFill>
                <a:schemeClr val="tx1"/>
              </a:solidFill>
            </a:endParaRPr>
          </a:p>
          <a:p>
            <a:pPr algn="l"/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Absence of accreditation </a:t>
            </a:r>
            <a:r>
              <a:rPr lang="en-US" sz="2400" dirty="0" smtClean="0">
                <a:solidFill>
                  <a:schemeClr val="tx1"/>
                </a:solidFill>
              </a:rPr>
              <a:t>mechanism of distant forms</a:t>
            </a:r>
            <a:endParaRPr lang="ka-GE" sz="24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ka-GE" sz="24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/>
                </a:solidFill>
              </a:rPr>
              <a:t>Resources of program evaluation 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998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52400"/>
            <a:ext cx="7772400" cy="6096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CME Forms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762000"/>
            <a:ext cx="8534400" cy="6096000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/>
              <a:t>Live </a:t>
            </a:r>
            <a:r>
              <a:rPr lang="en-US" sz="1800" dirty="0"/>
              <a:t>or </a:t>
            </a:r>
            <a:r>
              <a:rPr lang="en-US" sz="1800" dirty="0" smtClean="0"/>
              <a:t>Attendance-based Activities</a:t>
            </a:r>
            <a:endParaRPr lang="ka-GE" sz="18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tx1"/>
                </a:solidFill>
              </a:rPr>
              <a:t>Short-term trainings  / workshops </a:t>
            </a:r>
            <a:r>
              <a:rPr lang="ka-GE" sz="1800" dirty="0" smtClean="0">
                <a:solidFill>
                  <a:schemeClr val="tx1"/>
                </a:solidFill>
              </a:rPr>
              <a:t>(</a:t>
            </a:r>
            <a:r>
              <a:rPr lang="ka-GE" sz="1800" dirty="0">
                <a:solidFill>
                  <a:schemeClr val="tx1"/>
                </a:solidFill>
              </a:rPr>
              <a:t>1-10 </a:t>
            </a:r>
            <a:r>
              <a:rPr lang="en-US" sz="1800" dirty="0" smtClean="0">
                <a:solidFill>
                  <a:schemeClr val="tx1"/>
                </a:solidFill>
              </a:rPr>
              <a:t>Days</a:t>
            </a:r>
            <a:r>
              <a:rPr lang="ka-GE" sz="1800" dirty="0" smtClean="0">
                <a:solidFill>
                  <a:schemeClr val="tx1"/>
                </a:solidFill>
              </a:rPr>
              <a:t>) </a:t>
            </a:r>
            <a:endParaRPr lang="ka-GE" sz="1800" dirty="0">
              <a:solidFill>
                <a:schemeClr val="tx1"/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tx1"/>
                </a:solidFill>
              </a:rPr>
              <a:t>Lecture with final assessment </a:t>
            </a:r>
            <a:endParaRPr lang="ka-GE" sz="18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tx1"/>
                </a:solidFill>
              </a:rPr>
              <a:t>Local and international professional conferences, congresses, forums etc. </a:t>
            </a:r>
            <a:endParaRPr lang="ka-GE" sz="18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1800" dirty="0" smtClean="0"/>
              <a:t>Web-based program (online courses) available at a specified time </a:t>
            </a:r>
            <a:r>
              <a:rPr lang="ka-GE" sz="1800" dirty="0" smtClean="0">
                <a:solidFill>
                  <a:schemeClr val="tx1"/>
                </a:solidFill>
              </a:rPr>
              <a:t>(</a:t>
            </a:r>
            <a:r>
              <a:rPr lang="en-US" sz="1800" dirty="0" smtClean="0">
                <a:solidFill>
                  <a:schemeClr val="tx1"/>
                </a:solidFill>
              </a:rPr>
              <a:t>Day</a:t>
            </a:r>
            <a:r>
              <a:rPr lang="ka-GE" sz="1800" dirty="0" smtClean="0">
                <a:solidFill>
                  <a:schemeClr val="tx1"/>
                </a:solidFill>
              </a:rPr>
              <a:t>, </a:t>
            </a:r>
            <a:r>
              <a:rPr lang="en-US" sz="1800" dirty="0" smtClean="0">
                <a:solidFill>
                  <a:schemeClr val="tx1"/>
                </a:solidFill>
              </a:rPr>
              <a:t>hour</a:t>
            </a:r>
            <a:r>
              <a:rPr lang="ka-GE" sz="1800" dirty="0" smtClean="0">
                <a:solidFill>
                  <a:schemeClr val="tx1"/>
                </a:solidFill>
              </a:rPr>
              <a:t>)</a:t>
            </a:r>
            <a:endParaRPr lang="en-US" sz="1800" dirty="0">
              <a:solidFill>
                <a:schemeClr val="tx1"/>
              </a:solidFill>
            </a:endParaRPr>
          </a:p>
          <a:p>
            <a:pPr algn="l"/>
            <a:endParaRPr lang="ka-GE" sz="1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/>
              <a:t>Enduring </a:t>
            </a:r>
            <a:r>
              <a:rPr lang="en-US" sz="1800" dirty="0"/>
              <a:t>Materials</a:t>
            </a:r>
            <a:endParaRPr lang="ka-GE" sz="18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1800" dirty="0" smtClean="0"/>
              <a:t>Processing</a:t>
            </a:r>
            <a:r>
              <a:rPr lang="en-US" sz="1800" dirty="0" smtClean="0">
                <a:solidFill>
                  <a:schemeClr val="tx1"/>
                </a:solidFill>
              </a:rPr>
              <a:t> of printed literature with attached finalized assessment questionnaire  (post-tests)</a:t>
            </a:r>
            <a:endParaRPr lang="x-none" sz="18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tx1"/>
                </a:solidFill>
              </a:rPr>
              <a:t>Processing of audio, video multimedia materials with </a:t>
            </a:r>
            <a:r>
              <a:rPr lang="en-US" sz="1800" dirty="0"/>
              <a:t>attached finalized assessment questionnaire  (post-tests) </a:t>
            </a:r>
            <a:endParaRPr lang="x-none" sz="18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tx1"/>
                </a:solidFill>
              </a:rPr>
              <a:t>Processing of information provided by internet and </a:t>
            </a:r>
            <a:r>
              <a:rPr lang="en-US" sz="1800" dirty="0"/>
              <a:t>attached with finalized assessment questionnaire  (post-tests)</a:t>
            </a:r>
          </a:p>
          <a:p>
            <a:pPr lvl="1" algn="l"/>
            <a:endParaRPr lang="ka-GE" sz="1800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Scientific Activities</a:t>
            </a:r>
            <a:r>
              <a:rPr lang="ka-GE" sz="1800" dirty="0" smtClean="0">
                <a:solidFill>
                  <a:schemeClr val="tx1"/>
                </a:solidFill>
              </a:rPr>
              <a:t> 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1800" dirty="0" smtClean="0">
                <a:solidFill>
                  <a:schemeClr val="tx1"/>
                </a:solidFill>
              </a:rPr>
              <a:t>Development  / recognition of monograph, guidebook or clinical guideline  / clinical standard (protocol) </a:t>
            </a: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r>
              <a:rPr lang="en-US" sz="1800" dirty="0"/>
              <a:t>Preparation / publication of scientific thesis / system review in international </a:t>
            </a:r>
            <a:r>
              <a:rPr lang="en-US" sz="1800" dirty="0" smtClean="0"/>
              <a:t>referencing </a:t>
            </a:r>
            <a:r>
              <a:rPr lang="en-US" sz="1800" dirty="0"/>
              <a:t>journals</a:t>
            </a:r>
            <a:endParaRPr lang="en-US" sz="18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endParaRPr lang="en-US" sz="2000" dirty="0" smtClean="0">
              <a:solidFill>
                <a:schemeClr val="tx1"/>
              </a:solidFill>
            </a:endParaRPr>
          </a:p>
          <a:p>
            <a:pPr marL="800100" lvl="1" indent="-342900" algn="l">
              <a:buFont typeface="Wingdings" panose="05000000000000000000" pitchFamily="2" charset="2"/>
              <a:buChar char="ü"/>
            </a:pPr>
            <a:endParaRPr lang="en-US" sz="20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ka-GE" sz="2400" dirty="0">
              <a:solidFill>
                <a:schemeClr val="tx1"/>
              </a:solidFill>
            </a:endParaRP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9121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2400"/>
            <a:ext cx="7772400" cy="762001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CME Providers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1447800"/>
            <a:ext cx="8382000" cy="4800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Professional Organizations</a:t>
            </a:r>
            <a:endParaRPr lang="ka-GE" sz="2800" dirty="0" smtClean="0">
              <a:solidFill>
                <a:schemeClr val="tx1"/>
              </a:solidFill>
            </a:endParaRPr>
          </a:p>
          <a:p>
            <a:pPr algn="l"/>
            <a:endParaRPr lang="ka-GE" sz="2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Medical Service Providers</a:t>
            </a:r>
            <a:endParaRPr lang="ka-GE" sz="2800" dirty="0" smtClean="0">
              <a:solidFill>
                <a:schemeClr val="tx1"/>
              </a:solidFill>
            </a:endParaRPr>
          </a:p>
          <a:p>
            <a:pPr algn="l"/>
            <a:endParaRPr lang="ka-GE" sz="2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Medical Educational Institutions</a:t>
            </a:r>
            <a:endParaRPr lang="ka-GE" sz="2800" dirty="0" smtClean="0">
              <a:solidFill>
                <a:schemeClr val="tx1"/>
              </a:solidFill>
            </a:endParaRPr>
          </a:p>
          <a:p>
            <a:pPr algn="l"/>
            <a:endParaRPr lang="ka-GE" sz="2800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/>
              <a:t>Government</a:t>
            </a:r>
            <a:r>
              <a:rPr lang="en-US" sz="2800" dirty="0" smtClean="0">
                <a:solidFill>
                  <a:schemeClr val="tx1"/>
                </a:solidFill>
              </a:rPr>
              <a:t> Agencies</a:t>
            </a:r>
            <a:endParaRPr lang="ka-GE" sz="2800" dirty="0">
              <a:solidFill>
                <a:schemeClr val="tx1"/>
              </a:solidFill>
            </a:endParaRP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3463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7921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Accreditation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021" y="1219200"/>
            <a:ext cx="8229600" cy="521176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400" dirty="0" smtClean="0"/>
              <a:t>Principle</a:t>
            </a:r>
            <a:endParaRPr lang="ka-GE" sz="24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dirty="0" smtClean="0"/>
              <a:t>Educational program should be based on learning needs (providing development of knowledge, skills, approaches)</a:t>
            </a:r>
            <a:endParaRPr lang="ka-GE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dirty="0" smtClean="0"/>
              <a:t>The program should be independent excluding financial interests</a:t>
            </a:r>
            <a:endParaRPr lang="ka-GE" sz="2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000" dirty="0" smtClean="0"/>
              <a:t>The program should be based on peer </a:t>
            </a:r>
            <a:r>
              <a:rPr lang="en-US" sz="2000" dirty="0"/>
              <a:t>reviewed and </a:t>
            </a:r>
            <a:r>
              <a:rPr lang="en-US" sz="2000" dirty="0" smtClean="0"/>
              <a:t>up-to-date evidences. Educational process should be evaluated and the results should serve the development of the process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2400" dirty="0" smtClean="0"/>
              <a:t>Georgia without additional accreditation </a:t>
            </a:r>
            <a:r>
              <a:rPr lang="en-US" dirty="0" smtClean="0"/>
              <a:t>recognizes activities accredited by authoritative / foreign authorized body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92109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858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Automatic Recognition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5257800"/>
          </a:xfrm>
        </p:spPr>
        <p:txBody>
          <a:bodyPr>
            <a:normAutofit fontScale="40000" lnSpcReduction="20000"/>
          </a:bodyPr>
          <a:lstStyle/>
          <a:p>
            <a:pPr marL="137160" indent="0">
              <a:buNone/>
            </a:pPr>
            <a:r>
              <a:rPr lang="en-US" sz="5000" dirty="0" smtClean="0"/>
              <a:t>Scenario</a:t>
            </a:r>
            <a:r>
              <a:rPr lang="ka-GE" sz="5000" dirty="0" smtClean="0"/>
              <a:t> </a:t>
            </a:r>
            <a:r>
              <a:rPr lang="en-US" sz="5000" dirty="0" smtClean="0"/>
              <a:t>I</a:t>
            </a:r>
            <a:r>
              <a:rPr lang="ka-GE" sz="5000" dirty="0" smtClean="0"/>
              <a:t> –</a:t>
            </a:r>
            <a:r>
              <a:rPr lang="en-US" sz="5000" dirty="0" smtClean="0"/>
              <a:t>Authoritative Body</a:t>
            </a:r>
            <a:r>
              <a:rPr lang="ka-GE" sz="5000" dirty="0" smtClean="0"/>
              <a:t>, </a:t>
            </a:r>
            <a:r>
              <a:rPr lang="en-US" sz="5000" dirty="0" smtClean="0"/>
              <a:t>including</a:t>
            </a:r>
            <a:r>
              <a:rPr lang="ka-GE" sz="5000" dirty="0" smtClean="0"/>
              <a:t>.:</a:t>
            </a:r>
          </a:p>
          <a:p>
            <a:pPr marL="0" indent="0">
              <a:buNone/>
            </a:pPr>
            <a:endParaRPr lang="ka-GE" sz="4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American Council for Continuous Medical Education </a:t>
            </a:r>
            <a:r>
              <a:rPr lang="ka-GE" sz="4000" dirty="0" smtClean="0"/>
              <a:t> </a:t>
            </a:r>
            <a:r>
              <a:rPr lang="en-US" sz="4000" dirty="0" smtClean="0"/>
              <a:t> (ACCME)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American Academy of Family Physicians (AAFP)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Royal College of Canada </a:t>
            </a:r>
            <a:r>
              <a:rPr lang="ka-GE" sz="4000" dirty="0" smtClean="0"/>
              <a:t>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Royal College of Surgeons 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Royal College of Physicians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European Accreditation Council for Continuing Medical education (</a:t>
            </a:r>
            <a:r>
              <a:rPr lang="en-US" sz="4000" dirty="0"/>
              <a:t>EACCME)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Royal College of General Practitioners</a:t>
            </a:r>
            <a:endParaRPr lang="en-US" sz="4000" dirty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191000" cy="4906963"/>
          </a:xfrm>
        </p:spPr>
        <p:txBody>
          <a:bodyPr>
            <a:normAutofit fontScale="40000" lnSpcReduction="20000"/>
          </a:bodyPr>
          <a:lstStyle/>
          <a:p>
            <a:pPr marL="137160" indent="0">
              <a:buNone/>
            </a:pPr>
            <a:r>
              <a:rPr lang="en-US" sz="5000" dirty="0" smtClean="0"/>
              <a:t>Scenario</a:t>
            </a:r>
            <a:r>
              <a:rPr lang="ka-GE" sz="5000" dirty="0" smtClean="0"/>
              <a:t> </a:t>
            </a:r>
            <a:r>
              <a:rPr lang="en-US" sz="5000" dirty="0" smtClean="0"/>
              <a:t>II</a:t>
            </a:r>
            <a:r>
              <a:rPr lang="ka-GE" sz="5000" dirty="0" smtClean="0"/>
              <a:t> – </a:t>
            </a:r>
            <a:r>
              <a:rPr lang="en-US" sz="5000" dirty="0" smtClean="0"/>
              <a:t>List of countries recognized by Georgia for their accredited programs by authoritative bodies </a:t>
            </a:r>
            <a:endParaRPr lang="ka-GE" sz="42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EU countries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Australia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Canada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Island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Israel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Japan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South Korea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New Zealand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Norway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Switzerland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USA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Lichtenstein </a:t>
            </a:r>
            <a:endParaRPr lang="ka-GE" sz="4000" dirty="0" smtClean="0"/>
          </a:p>
          <a:p>
            <a:pPr lvl="1">
              <a:buFont typeface="Wingdings" panose="05000000000000000000" pitchFamily="2" charset="2"/>
              <a:buChar char="ü"/>
            </a:pPr>
            <a:r>
              <a:rPr lang="en-US" sz="4000" dirty="0" smtClean="0"/>
              <a:t>South Africa</a:t>
            </a:r>
            <a:endParaRPr lang="ka-GE" sz="4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742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Credits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/>
              <a:t>Live or Attendance-based Activities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Short-term Courses / Trainings </a:t>
            </a:r>
            <a:r>
              <a:rPr lang="ka-GE" sz="2000" dirty="0" smtClean="0"/>
              <a:t>(</a:t>
            </a:r>
            <a:r>
              <a:rPr lang="ka-GE" sz="2000" dirty="0"/>
              <a:t>1-10 </a:t>
            </a:r>
            <a:r>
              <a:rPr lang="en-US" sz="2000" dirty="0" smtClean="0"/>
              <a:t>Days)</a:t>
            </a:r>
            <a:r>
              <a:rPr lang="ka-GE" sz="2000" dirty="0" smtClean="0"/>
              <a:t>:</a:t>
            </a:r>
            <a:endParaRPr lang="ka-GE" sz="2000" dirty="0"/>
          </a:p>
          <a:p>
            <a:pPr marL="685800" lvl="1">
              <a:buFontTx/>
              <a:buChar char="-"/>
            </a:pPr>
            <a:r>
              <a:rPr lang="ka-GE" sz="1600" dirty="0" smtClean="0"/>
              <a:t>1 </a:t>
            </a:r>
            <a:r>
              <a:rPr lang="en-US" sz="1600" dirty="0" smtClean="0"/>
              <a:t>hour</a:t>
            </a:r>
            <a:r>
              <a:rPr lang="ka-GE" sz="1600" dirty="0" smtClean="0"/>
              <a:t> </a:t>
            </a:r>
            <a:r>
              <a:rPr lang="ka-GE" sz="1600" dirty="0"/>
              <a:t>- 1 </a:t>
            </a:r>
            <a:r>
              <a:rPr lang="en-US" sz="1600" dirty="0" smtClean="0"/>
              <a:t>CPD credit</a:t>
            </a:r>
            <a:r>
              <a:rPr lang="ka-GE" sz="1600" dirty="0" smtClean="0"/>
              <a:t> </a:t>
            </a:r>
            <a:endParaRPr lang="en-US" sz="1600" dirty="0" smtClean="0"/>
          </a:p>
          <a:p>
            <a:pPr marL="685800" lvl="1">
              <a:buFontTx/>
              <a:buChar char="-"/>
            </a:pPr>
            <a:r>
              <a:rPr lang="en-US" sz="1600" dirty="0" smtClean="0"/>
              <a:t>half day</a:t>
            </a:r>
            <a:r>
              <a:rPr lang="ka-GE" sz="1600" dirty="0" smtClean="0"/>
              <a:t>  </a:t>
            </a:r>
            <a:r>
              <a:rPr lang="ka-GE" sz="1600" dirty="0"/>
              <a:t>- 3 </a:t>
            </a:r>
            <a:r>
              <a:rPr lang="en-US" sz="1600" dirty="0" smtClean="0"/>
              <a:t>CPD credits</a:t>
            </a:r>
            <a:r>
              <a:rPr lang="ka-GE" sz="1600" dirty="0" smtClean="0"/>
              <a:t> </a:t>
            </a:r>
          </a:p>
          <a:p>
            <a:pPr marL="685800" lvl="1">
              <a:buFontTx/>
              <a:buChar char="-"/>
            </a:pPr>
            <a:r>
              <a:rPr lang="en-US" sz="1600" dirty="0" smtClean="0"/>
              <a:t>Full day</a:t>
            </a:r>
            <a:r>
              <a:rPr lang="ka-GE" sz="1600" dirty="0" smtClean="0"/>
              <a:t> </a:t>
            </a:r>
            <a:r>
              <a:rPr lang="ka-GE" sz="1600" dirty="0"/>
              <a:t>- 6 </a:t>
            </a:r>
            <a:r>
              <a:rPr lang="en-US" sz="1600" dirty="0" smtClean="0"/>
              <a:t>CPD credits</a:t>
            </a:r>
            <a:r>
              <a:rPr lang="ka-GE" sz="1600" dirty="0" smtClean="0"/>
              <a:t> </a:t>
            </a:r>
          </a:p>
          <a:p>
            <a:pPr marL="685800" lvl="1">
              <a:buFontTx/>
              <a:buChar char="-"/>
            </a:pPr>
            <a:r>
              <a:rPr lang="en-US" sz="1600" dirty="0" smtClean="0"/>
              <a:t>Two or more days </a:t>
            </a:r>
            <a:r>
              <a:rPr lang="ka-GE" sz="1600" dirty="0" smtClean="0"/>
              <a:t> </a:t>
            </a:r>
            <a:r>
              <a:rPr lang="ka-GE" sz="1600" dirty="0"/>
              <a:t>-10 </a:t>
            </a:r>
            <a:r>
              <a:rPr lang="en-US" sz="1600" dirty="0" smtClean="0"/>
              <a:t>CPD credits</a:t>
            </a:r>
            <a:r>
              <a:rPr lang="ka-GE" sz="1600" dirty="0" smtClean="0"/>
              <a:t> </a:t>
            </a:r>
          </a:p>
          <a:p>
            <a:pPr marL="685800" lvl="1">
              <a:buFontTx/>
              <a:buChar char="-"/>
            </a:pPr>
            <a:r>
              <a:rPr lang="en-US" sz="1600" dirty="0" smtClean="0"/>
              <a:t>Teacher / Trainer</a:t>
            </a:r>
            <a:r>
              <a:rPr lang="ka-GE" sz="1600" dirty="0" smtClean="0"/>
              <a:t> – 1</a:t>
            </a:r>
            <a:r>
              <a:rPr lang="en-US" sz="1600" dirty="0" smtClean="0"/>
              <a:t>hour</a:t>
            </a:r>
            <a:r>
              <a:rPr lang="ka-GE" sz="1600" dirty="0" smtClean="0"/>
              <a:t> </a:t>
            </a:r>
            <a:r>
              <a:rPr lang="ka-GE" sz="1600" dirty="0"/>
              <a:t>- 2 </a:t>
            </a:r>
            <a:r>
              <a:rPr lang="en-US" sz="1600" dirty="0" smtClean="0"/>
              <a:t>CPD credits</a:t>
            </a:r>
            <a:r>
              <a:rPr lang="ka-GE" sz="1600" dirty="0" smtClean="0"/>
              <a:t> (</a:t>
            </a:r>
            <a:r>
              <a:rPr lang="en-US" sz="1600" dirty="0" smtClean="0"/>
              <a:t>no more</a:t>
            </a:r>
            <a:r>
              <a:rPr lang="ka-GE" sz="1600" dirty="0" smtClean="0"/>
              <a:t>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2000" dirty="0" smtClean="0"/>
              <a:t>Participation in local and international professional conferences, congresses, forums </a:t>
            </a:r>
            <a:r>
              <a:rPr lang="en-US" sz="2000" dirty="0" err="1" smtClean="0"/>
              <a:t>etc</a:t>
            </a:r>
            <a:r>
              <a:rPr lang="ka-GE" sz="2000" dirty="0" smtClean="0"/>
              <a:t>:</a:t>
            </a:r>
          </a:p>
          <a:p>
            <a:pPr lvl="1">
              <a:buFontTx/>
              <a:buChar char="-"/>
            </a:pPr>
            <a:r>
              <a:rPr lang="ka-GE" sz="1600" dirty="0" smtClean="0"/>
              <a:t>1 </a:t>
            </a:r>
            <a:r>
              <a:rPr lang="en-US" sz="1600" dirty="0" smtClean="0"/>
              <a:t>hour</a:t>
            </a:r>
            <a:r>
              <a:rPr lang="ka-GE" sz="1600" dirty="0" smtClean="0"/>
              <a:t> </a:t>
            </a:r>
            <a:r>
              <a:rPr lang="ka-GE" sz="1600" dirty="0"/>
              <a:t>- 0,5-1 </a:t>
            </a:r>
            <a:r>
              <a:rPr lang="en-US" sz="1600" dirty="0" smtClean="0"/>
              <a:t>CPD credits</a:t>
            </a:r>
            <a:r>
              <a:rPr lang="ka-GE" sz="1600" dirty="0" smtClean="0"/>
              <a:t> </a:t>
            </a:r>
          </a:p>
          <a:p>
            <a:pPr lvl="1">
              <a:buFontTx/>
              <a:buChar char="-"/>
            </a:pPr>
            <a:r>
              <a:rPr lang="en-US" sz="1600" dirty="0" smtClean="0"/>
              <a:t>Half </a:t>
            </a:r>
            <a:r>
              <a:rPr lang="ka-GE" sz="1600" dirty="0" smtClean="0"/>
              <a:t> </a:t>
            </a:r>
            <a:r>
              <a:rPr lang="ka-GE" sz="1600" dirty="0"/>
              <a:t>- 3 </a:t>
            </a:r>
            <a:r>
              <a:rPr lang="en-US" sz="1600" dirty="0" smtClean="0"/>
              <a:t>CPD credits</a:t>
            </a:r>
            <a:r>
              <a:rPr lang="ka-GE" sz="1600" dirty="0" smtClean="0"/>
              <a:t> </a:t>
            </a:r>
          </a:p>
          <a:p>
            <a:pPr lvl="1">
              <a:buFontTx/>
              <a:buChar char="-"/>
            </a:pPr>
            <a:r>
              <a:rPr lang="en-US" sz="1600" dirty="0" smtClean="0"/>
              <a:t>Full day</a:t>
            </a:r>
            <a:r>
              <a:rPr lang="ka-GE" sz="1600" dirty="0" smtClean="0"/>
              <a:t> </a:t>
            </a:r>
            <a:r>
              <a:rPr lang="ka-GE" sz="1600" dirty="0"/>
              <a:t>- 6 </a:t>
            </a:r>
            <a:r>
              <a:rPr lang="en-US" sz="1600" dirty="0" smtClean="0"/>
              <a:t>CPD credits</a:t>
            </a:r>
            <a:r>
              <a:rPr lang="ka-GE" sz="1600" dirty="0" smtClean="0"/>
              <a:t> </a:t>
            </a:r>
          </a:p>
          <a:p>
            <a:pPr lvl="1">
              <a:buFontTx/>
              <a:buChar char="-"/>
            </a:pPr>
            <a:r>
              <a:rPr lang="en-US" sz="1600" dirty="0" smtClean="0"/>
              <a:t>Active participant </a:t>
            </a:r>
            <a:r>
              <a:rPr lang="ka-GE" sz="1600" dirty="0" smtClean="0"/>
              <a:t>(</a:t>
            </a:r>
            <a:r>
              <a:rPr lang="en-US" sz="1600" dirty="0" smtClean="0"/>
              <a:t>speaker, facilitator</a:t>
            </a:r>
            <a:r>
              <a:rPr lang="ka-GE" sz="1600" dirty="0" smtClean="0"/>
              <a:t>, </a:t>
            </a:r>
            <a:r>
              <a:rPr lang="en-US" sz="1600" dirty="0" smtClean="0"/>
              <a:t>member of panel</a:t>
            </a:r>
            <a:r>
              <a:rPr lang="ka-GE" sz="1600" dirty="0" smtClean="0"/>
              <a:t>,</a:t>
            </a:r>
            <a:r>
              <a:rPr lang="en-US" sz="1600" dirty="0" smtClean="0"/>
              <a:t> presentation</a:t>
            </a:r>
            <a:r>
              <a:rPr lang="ka-GE" sz="1600" dirty="0" smtClean="0"/>
              <a:t> ) </a:t>
            </a:r>
            <a:r>
              <a:rPr lang="en-US" sz="1600" dirty="0" smtClean="0"/>
              <a:t>1 hour</a:t>
            </a:r>
            <a:r>
              <a:rPr lang="ka-GE" sz="1600" dirty="0" smtClean="0"/>
              <a:t> - </a:t>
            </a:r>
            <a:r>
              <a:rPr lang="ka-GE" sz="1600" dirty="0"/>
              <a:t>2 </a:t>
            </a:r>
            <a:r>
              <a:rPr lang="en-US" sz="1600" dirty="0" smtClean="0"/>
              <a:t>CPD credits</a:t>
            </a:r>
            <a:endParaRPr lang="ka-GE" sz="1600" dirty="0" smtClean="0"/>
          </a:p>
          <a:p>
            <a:pPr lvl="1">
              <a:buFontTx/>
              <a:buChar char="-"/>
            </a:pPr>
            <a:r>
              <a:rPr lang="en-US" sz="1600" dirty="0" smtClean="0"/>
              <a:t>Poster Presentation</a:t>
            </a:r>
            <a:r>
              <a:rPr lang="ka-GE" sz="1600" dirty="0" smtClean="0"/>
              <a:t> - 1 </a:t>
            </a:r>
            <a:r>
              <a:rPr lang="en-US" sz="1600" dirty="0" smtClean="0"/>
              <a:t>CPD credit</a:t>
            </a:r>
            <a:endParaRPr lang="ka-GE" sz="1600" dirty="0" smtClean="0"/>
          </a:p>
          <a:p>
            <a:pPr marL="137160" indent="0">
              <a:buNone/>
            </a:pPr>
            <a:endParaRPr lang="ka-GE" sz="2000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 smtClean="0"/>
              <a:t>Distant forms</a:t>
            </a:r>
            <a:r>
              <a:rPr lang="ka-GE" sz="2000" dirty="0" smtClean="0"/>
              <a:t> - 3 </a:t>
            </a:r>
            <a:r>
              <a:rPr lang="en-US" sz="2000" dirty="0" smtClean="0"/>
              <a:t>CPD credits</a:t>
            </a:r>
            <a:endParaRPr lang="ka-GE" sz="2000" dirty="0"/>
          </a:p>
          <a:p>
            <a:endParaRPr lang="ka-GE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336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52400"/>
            <a:ext cx="7772400" cy="609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FF00"/>
                </a:solidFill>
              </a:rPr>
              <a:t>Challenges</a:t>
            </a:r>
            <a:endParaRPr lang="en-US" sz="3200" dirty="0">
              <a:solidFill>
                <a:srgbClr val="FFFF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219200"/>
            <a:ext cx="8229600" cy="44196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/>
              <a:t>Accreditation of </a:t>
            </a:r>
            <a:r>
              <a:rPr lang="en-US" dirty="0" smtClean="0"/>
              <a:t>CPD </a:t>
            </a:r>
            <a:r>
              <a:rPr lang="en-US" dirty="0"/>
              <a:t>activities and not </a:t>
            </a:r>
            <a:r>
              <a:rPr lang="en-US" dirty="0" smtClean="0"/>
              <a:t>CPD providers</a:t>
            </a:r>
            <a:endParaRPr lang="ka-GE" dirty="0" smtClean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ka-GE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Insufficient resources in the country to assess CPD activities (programs)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09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540</TotalTime>
  <Words>625</Words>
  <Application>Microsoft Office PowerPoint</Application>
  <PresentationFormat>On-screen Show (4:3)</PresentationFormat>
  <Paragraphs>98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Book Antiqua</vt:lpstr>
      <vt:lpstr>Lucida Sans</vt:lpstr>
      <vt:lpstr>Sylfaen</vt:lpstr>
      <vt:lpstr>Wingdings</vt:lpstr>
      <vt:lpstr>Wingdings 2</vt:lpstr>
      <vt:lpstr>Wingdings 3</vt:lpstr>
      <vt:lpstr>Apex</vt:lpstr>
      <vt:lpstr>  the Accreditation of Activities Continuing Medical Education in Georgia</vt:lpstr>
      <vt:lpstr>Regulatory Framework</vt:lpstr>
      <vt:lpstr>Challenges</vt:lpstr>
      <vt:lpstr>CME Forms</vt:lpstr>
      <vt:lpstr>CME Providers</vt:lpstr>
      <vt:lpstr>Accreditation</vt:lpstr>
      <vt:lpstr>Automatic Recognition</vt:lpstr>
      <vt:lpstr>Credits</vt:lpstr>
      <vt:lpstr>Challenges</vt:lpstr>
      <vt:lpstr>Sources</vt:lpstr>
      <vt:lpstr>Thank you!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უწყვეტი სამედიცინო განათლების აქტივობების აკრედიტაცია საქართველოში</dc:title>
  <dc:creator>Natia Nogaideli</dc:creator>
  <cp:lastModifiedBy>User</cp:lastModifiedBy>
  <cp:revision>44</cp:revision>
  <dcterms:created xsi:type="dcterms:W3CDTF">2006-08-16T00:00:00Z</dcterms:created>
  <dcterms:modified xsi:type="dcterms:W3CDTF">2017-05-18T09:52:50Z</dcterms:modified>
</cp:coreProperties>
</file>