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handoutMasterIdLst>
    <p:handoutMasterId r:id="rId7"/>
  </p:handoutMasterIdLst>
  <p:sldIdLst>
    <p:sldId id="256" r:id="rId2"/>
    <p:sldId id="380" r:id="rId3"/>
    <p:sldId id="381" r:id="rId4"/>
    <p:sldId id="343" r:id="rId5"/>
  </p:sldIdLst>
  <p:sldSz cx="11887200" cy="8229600"/>
  <p:notesSz cx="6784975" cy="9906000"/>
  <p:defaultTextStyle>
    <a:defPPr>
      <a:defRPr lang="en-US"/>
    </a:defPPr>
    <a:lvl1pPr marL="0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74746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49492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24238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298984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873731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448477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023223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597969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592">
          <p15:clr>
            <a:srgbClr val="A4A3A4"/>
          </p15:clr>
        </p15:guide>
        <p15:guide id="2" pos="3744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 Kvernadze" initials="A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38" autoAdjust="0"/>
    <p:restoredTop sz="94671" autoAdjust="0"/>
  </p:normalViewPr>
  <p:slideViewPr>
    <p:cSldViewPr>
      <p:cViewPr>
        <p:scale>
          <a:sx n="62" d="100"/>
          <a:sy n="62" d="100"/>
        </p:scale>
        <p:origin x="-1308" y="-66"/>
      </p:cViewPr>
      <p:guideLst>
        <p:guide orient="horz" pos="2592"/>
        <p:guide pos="3744"/>
      </p:guideLst>
    </p:cSldViewPr>
  </p:slideViewPr>
  <p:outlineViewPr>
    <p:cViewPr>
      <p:scale>
        <a:sx n="33" d="100"/>
        <a:sy n="33" d="100"/>
      </p:scale>
      <p:origin x="0" y="360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3249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87840C-0CCF-4E42-B334-000FCE2FDAD0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3249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AA7F36-9C3F-4660-BB59-4BB705F6D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710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3249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DD60B-7990-4CC0-80F6-972721DD1AB0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2950"/>
            <a:ext cx="536575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498" y="4705350"/>
            <a:ext cx="542798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3249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F08A60-C692-4A88-898A-27EA8FCB8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5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2556511"/>
            <a:ext cx="10104120" cy="17640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3080" y="4663440"/>
            <a:ext cx="832104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74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494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24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98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73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44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0232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97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3444-219D-4B20-8793-ED98A8C63C17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2160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3444-219D-4B20-8793-ED98A8C63C17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100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329566"/>
            <a:ext cx="2674620" cy="702183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329566"/>
            <a:ext cx="7825740" cy="702183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3444-219D-4B20-8793-ED98A8C63C17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910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3444-219D-4B20-8793-ED98A8C63C17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27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5288281"/>
            <a:ext cx="10104120" cy="1634490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3488056"/>
            <a:ext cx="10104120" cy="1800224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7474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4949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2423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29898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87373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4484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02322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59796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3444-219D-4B20-8793-ED98A8C63C17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651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920240"/>
            <a:ext cx="5250180" cy="5431156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920240"/>
            <a:ext cx="5250180" cy="5431156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3444-219D-4B20-8793-ED98A8C63C17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743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842136"/>
            <a:ext cx="5252244" cy="767714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4746" indent="0">
              <a:buNone/>
              <a:defRPr sz="2500" b="1"/>
            </a:lvl2pPr>
            <a:lvl3pPr marL="1149492" indent="0">
              <a:buNone/>
              <a:defRPr sz="2300" b="1"/>
            </a:lvl3pPr>
            <a:lvl4pPr marL="1724238" indent="0">
              <a:buNone/>
              <a:defRPr sz="2000" b="1"/>
            </a:lvl4pPr>
            <a:lvl5pPr marL="2298984" indent="0">
              <a:buNone/>
              <a:defRPr sz="2000" b="1"/>
            </a:lvl5pPr>
            <a:lvl6pPr marL="2873731" indent="0">
              <a:buNone/>
              <a:defRPr sz="2000" b="1"/>
            </a:lvl6pPr>
            <a:lvl7pPr marL="3448477" indent="0">
              <a:buNone/>
              <a:defRPr sz="2000" b="1"/>
            </a:lvl7pPr>
            <a:lvl8pPr marL="4023223" indent="0">
              <a:buNone/>
              <a:defRPr sz="2000" b="1"/>
            </a:lvl8pPr>
            <a:lvl9pPr marL="4597969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" y="2609850"/>
            <a:ext cx="5252244" cy="4741546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8533" y="1842136"/>
            <a:ext cx="5254308" cy="767714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4746" indent="0">
              <a:buNone/>
              <a:defRPr sz="2500" b="1"/>
            </a:lvl2pPr>
            <a:lvl3pPr marL="1149492" indent="0">
              <a:buNone/>
              <a:defRPr sz="2300" b="1"/>
            </a:lvl3pPr>
            <a:lvl4pPr marL="1724238" indent="0">
              <a:buNone/>
              <a:defRPr sz="2000" b="1"/>
            </a:lvl4pPr>
            <a:lvl5pPr marL="2298984" indent="0">
              <a:buNone/>
              <a:defRPr sz="2000" b="1"/>
            </a:lvl5pPr>
            <a:lvl6pPr marL="2873731" indent="0">
              <a:buNone/>
              <a:defRPr sz="2000" b="1"/>
            </a:lvl6pPr>
            <a:lvl7pPr marL="3448477" indent="0">
              <a:buNone/>
              <a:defRPr sz="2000" b="1"/>
            </a:lvl7pPr>
            <a:lvl8pPr marL="4023223" indent="0">
              <a:buNone/>
              <a:defRPr sz="2000" b="1"/>
            </a:lvl8pPr>
            <a:lvl9pPr marL="4597969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3" y="2609850"/>
            <a:ext cx="5254308" cy="4741546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3444-219D-4B20-8793-ED98A8C63C17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66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3444-219D-4B20-8793-ED98A8C63C17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3696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3444-219D-4B20-8793-ED98A8C63C17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721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1" y="327660"/>
            <a:ext cx="3910807" cy="1394460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565" y="327660"/>
            <a:ext cx="6645275" cy="7023736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1" y="1722120"/>
            <a:ext cx="3910807" cy="5629276"/>
          </a:xfrm>
        </p:spPr>
        <p:txBody>
          <a:bodyPr/>
          <a:lstStyle>
            <a:lvl1pPr marL="0" indent="0">
              <a:buNone/>
              <a:defRPr sz="1800"/>
            </a:lvl1pPr>
            <a:lvl2pPr marL="574746" indent="0">
              <a:buNone/>
              <a:defRPr sz="1500"/>
            </a:lvl2pPr>
            <a:lvl3pPr marL="1149492" indent="0">
              <a:buNone/>
              <a:defRPr sz="1300"/>
            </a:lvl3pPr>
            <a:lvl4pPr marL="1724238" indent="0">
              <a:buNone/>
              <a:defRPr sz="1100"/>
            </a:lvl4pPr>
            <a:lvl5pPr marL="2298984" indent="0">
              <a:buNone/>
              <a:defRPr sz="1100"/>
            </a:lvl5pPr>
            <a:lvl6pPr marL="2873731" indent="0">
              <a:buNone/>
              <a:defRPr sz="1100"/>
            </a:lvl6pPr>
            <a:lvl7pPr marL="3448477" indent="0">
              <a:buNone/>
              <a:defRPr sz="1100"/>
            </a:lvl7pPr>
            <a:lvl8pPr marL="4023223" indent="0">
              <a:buNone/>
              <a:defRPr sz="1100"/>
            </a:lvl8pPr>
            <a:lvl9pPr marL="4597969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3444-219D-4B20-8793-ED98A8C63C17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1052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974" y="5760720"/>
            <a:ext cx="7132320" cy="680086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29974" y="735330"/>
            <a:ext cx="7132320" cy="4937760"/>
          </a:xfrm>
        </p:spPr>
        <p:txBody>
          <a:bodyPr/>
          <a:lstStyle>
            <a:lvl1pPr marL="0" indent="0">
              <a:buNone/>
              <a:defRPr sz="4000"/>
            </a:lvl1pPr>
            <a:lvl2pPr marL="574746" indent="0">
              <a:buNone/>
              <a:defRPr sz="3500"/>
            </a:lvl2pPr>
            <a:lvl3pPr marL="1149492" indent="0">
              <a:buNone/>
              <a:defRPr sz="3000"/>
            </a:lvl3pPr>
            <a:lvl4pPr marL="1724238" indent="0">
              <a:buNone/>
              <a:defRPr sz="2500"/>
            </a:lvl4pPr>
            <a:lvl5pPr marL="2298984" indent="0">
              <a:buNone/>
              <a:defRPr sz="2500"/>
            </a:lvl5pPr>
            <a:lvl6pPr marL="2873731" indent="0">
              <a:buNone/>
              <a:defRPr sz="2500"/>
            </a:lvl6pPr>
            <a:lvl7pPr marL="3448477" indent="0">
              <a:buNone/>
              <a:defRPr sz="2500"/>
            </a:lvl7pPr>
            <a:lvl8pPr marL="4023223" indent="0">
              <a:buNone/>
              <a:defRPr sz="2500"/>
            </a:lvl8pPr>
            <a:lvl9pPr marL="4597969" indent="0">
              <a:buNone/>
              <a:defRPr sz="2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9974" y="6440806"/>
            <a:ext cx="7132320" cy="965834"/>
          </a:xfrm>
        </p:spPr>
        <p:txBody>
          <a:bodyPr/>
          <a:lstStyle>
            <a:lvl1pPr marL="0" indent="0">
              <a:buNone/>
              <a:defRPr sz="1800"/>
            </a:lvl1pPr>
            <a:lvl2pPr marL="574746" indent="0">
              <a:buNone/>
              <a:defRPr sz="1500"/>
            </a:lvl2pPr>
            <a:lvl3pPr marL="1149492" indent="0">
              <a:buNone/>
              <a:defRPr sz="1300"/>
            </a:lvl3pPr>
            <a:lvl4pPr marL="1724238" indent="0">
              <a:buNone/>
              <a:defRPr sz="1100"/>
            </a:lvl4pPr>
            <a:lvl5pPr marL="2298984" indent="0">
              <a:buNone/>
              <a:defRPr sz="1100"/>
            </a:lvl5pPr>
            <a:lvl6pPr marL="2873731" indent="0">
              <a:buNone/>
              <a:defRPr sz="1100"/>
            </a:lvl6pPr>
            <a:lvl7pPr marL="3448477" indent="0">
              <a:buNone/>
              <a:defRPr sz="1100"/>
            </a:lvl7pPr>
            <a:lvl8pPr marL="4023223" indent="0">
              <a:buNone/>
              <a:defRPr sz="1100"/>
            </a:lvl8pPr>
            <a:lvl9pPr marL="4597969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3444-219D-4B20-8793-ED98A8C63C17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84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360" y="329566"/>
            <a:ext cx="10698480" cy="1371600"/>
          </a:xfrm>
          <a:prstGeom prst="rect">
            <a:avLst/>
          </a:prstGeom>
        </p:spPr>
        <p:txBody>
          <a:bodyPr vert="horz" lIns="114949" tIns="57475" rIns="114949" bIns="5747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920240"/>
            <a:ext cx="10698480" cy="5431156"/>
          </a:xfrm>
          <a:prstGeom prst="rect">
            <a:avLst/>
          </a:prstGeom>
        </p:spPr>
        <p:txBody>
          <a:bodyPr vert="horz" lIns="114949" tIns="57475" rIns="114949" bIns="5747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360" y="7627621"/>
            <a:ext cx="2773680" cy="438150"/>
          </a:xfrm>
          <a:prstGeom prst="rect">
            <a:avLst/>
          </a:prstGeom>
        </p:spPr>
        <p:txBody>
          <a:bodyPr vert="horz" lIns="114949" tIns="57475" rIns="114949" bIns="57475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23444-219D-4B20-8793-ED98A8C63C17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1460" y="7627621"/>
            <a:ext cx="3764280" cy="438150"/>
          </a:xfrm>
          <a:prstGeom prst="rect">
            <a:avLst/>
          </a:prstGeom>
        </p:spPr>
        <p:txBody>
          <a:bodyPr vert="horz" lIns="114949" tIns="57475" rIns="114949" bIns="57475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7627621"/>
            <a:ext cx="2773680" cy="438150"/>
          </a:xfrm>
          <a:prstGeom prst="rect">
            <a:avLst/>
          </a:prstGeom>
        </p:spPr>
        <p:txBody>
          <a:bodyPr vert="horz" lIns="114949" tIns="57475" rIns="114949" bIns="57475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124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ctr" defTabSz="1149492" rtl="0" eaLnBrk="1" latinLnBrk="0" hangingPunct="1"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1060" indent="-431060" algn="l" defTabSz="1149492" rtl="0" eaLnBrk="1" latinLnBrk="0" hangingPunct="1">
        <a:spcBef>
          <a:spcPct val="20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33962" indent="-359216" algn="l" defTabSz="1149492" rtl="0" eaLnBrk="1" latinLnBrk="0" hangingPunct="1">
        <a:spcBef>
          <a:spcPct val="20000"/>
        </a:spcBef>
        <a:buFont typeface="Arial" panose="020B0604020202020204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65" indent="-287373" algn="l" defTabSz="1149492" rtl="0" eaLnBrk="1" latinLnBrk="0" hangingPunct="1">
        <a:spcBef>
          <a:spcPct val="20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11611" indent="-287373" algn="l" defTabSz="1149492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86358" indent="-287373" algn="l" defTabSz="1149492" rtl="0" eaLnBrk="1" latinLnBrk="0" hangingPunct="1">
        <a:spcBef>
          <a:spcPct val="20000"/>
        </a:spcBef>
        <a:buFont typeface="Arial" panose="020B0604020202020204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61104" indent="-287373" algn="l" defTabSz="1149492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35850" indent="-287373" algn="l" defTabSz="1149492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310596" indent="-287373" algn="l" defTabSz="1149492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85342" indent="-287373" algn="l" defTabSz="1149492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74746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49492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24238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298984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73731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48477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3223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97969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bour.gov.ge/" TargetMode="External"/><Relationship Id="rId2" Type="http://schemas.openxmlformats.org/officeDocument/2006/relationships/hyperlink" Target="http://www.worknet.gov.g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72736"/>
            <a:ext cx="9406775" cy="2042161"/>
          </a:xfrm>
        </p:spPr>
        <p:txBody>
          <a:bodyPr/>
          <a:lstStyle/>
          <a:p>
            <a:r>
              <a:rPr lang="ka-GE" sz="3200" b="1" dirty="0">
                <a:solidFill>
                  <a:schemeClr val="tx2"/>
                </a:solidFill>
                <a:cs typeface="Calibri" panose="020F0502020204030204" pitchFamily="34" charset="0"/>
              </a:rPr>
              <a:t>შრომისა და დასაქმების პოლიტიკის სფეროში განხორციელებული </a:t>
            </a:r>
            <a:r>
              <a:rPr lang="ka-GE" sz="3200" b="1" dirty="0" smtClean="0">
                <a:solidFill>
                  <a:schemeClr val="tx2"/>
                </a:solidFill>
                <a:cs typeface="Calibri" panose="020F0502020204030204" pitchFamily="34" charset="0"/>
              </a:rPr>
              <a:t>და </a:t>
            </a:r>
            <a:r>
              <a:rPr lang="ka-GE" sz="3200" b="1" dirty="0">
                <a:solidFill>
                  <a:schemeClr val="tx2"/>
                </a:solidFill>
                <a:cs typeface="Calibri" panose="020F0502020204030204" pitchFamily="34" charset="0"/>
              </a:rPr>
              <a:t>მიმდინარე ღონისძიებები</a:t>
            </a:r>
            <a:endParaRPr lang="en-US" sz="3200" b="1" dirty="0">
              <a:solidFill>
                <a:schemeClr val="tx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72736"/>
            <a:ext cx="1740089" cy="1371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594360" y="1920240"/>
            <a:ext cx="10698480" cy="5431156"/>
          </a:xfrm>
          <a:prstGeom prst="rect">
            <a:avLst/>
          </a:prstGeom>
        </p:spPr>
        <p:txBody>
          <a:bodyPr vert="horz" lIns="114949" tIns="57475" rIns="114949" bIns="57475" rtlCol="0">
            <a:normAutofit/>
          </a:bodyPr>
          <a:lstStyle>
            <a:lvl1pPr marL="0" indent="0" algn="ctr" defTabSz="1149492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74746" indent="0" algn="ctr" defTabSz="1149492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9492" indent="0" algn="ctr" defTabSz="1149492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724238" indent="0" algn="ctr" defTabSz="1149492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98984" indent="0" algn="ctr" defTabSz="1149492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873731" indent="0" algn="ctr" defTabSz="1149492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448477" indent="0" algn="ctr" defTabSz="1149492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023223" indent="0" algn="ctr" defTabSz="1149492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597969" indent="0" algn="ctr" defTabSz="1149492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a-GE" sz="2200" b="1" dirty="0" smtClean="0">
                <a:solidFill>
                  <a:schemeClr val="tx2"/>
                </a:solidFill>
              </a:rPr>
              <a:t>შრომის ბაზრის აქტიური პოლიტიკა და დასაქმების ხელშეწყობა</a:t>
            </a:r>
            <a:endParaRPr lang="en-US" sz="2200" b="1" dirty="0" smtClean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ka-GE" sz="2200" b="1" dirty="0" smtClean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a-GE" sz="2200" b="1" dirty="0" smtClean="0">
                <a:solidFill>
                  <a:schemeClr val="tx2"/>
                </a:solidFill>
              </a:rPr>
              <a:t>კოლექტიური შრომითი დავების მედიაცია</a:t>
            </a:r>
            <a:r>
              <a:rPr lang="en-US" sz="2200" b="1" dirty="0" smtClean="0">
                <a:solidFill>
                  <a:schemeClr val="tx2"/>
                </a:solidFill>
              </a:rPr>
              <a:t>/</a:t>
            </a:r>
            <a:r>
              <a:rPr lang="ka-GE" sz="2200" b="1" dirty="0" smtClean="0">
                <a:solidFill>
                  <a:schemeClr val="tx2"/>
                </a:solidFill>
              </a:rPr>
              <a:t>სოციალური პარტნიორობა და სოციალური დიალოგი</a:t>
            </a:r>
            <a:endParaRPr lang="en-US" sz="2200" b="1" dirty="0" smtClean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ka-GE" sz="2200" b="1" dirty="0" smtClean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a-GE" sz="2200" b="1" dirty="0" smtClean="0">
                <a:solidFill>
                  <a:schemeClr val="tx2"/>
                </a:solidFill>
              </a:rPr>
              <a:t>შრომის უსაფრთხოება/ინსპექტირება</a:t>
            </a:r>
            <a:endParaRPr lang="en-US" sz="2200" b="1" dirty="0" smtClean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ka-GE" sz="2200" b="1" dirty="0" smtClean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a-GE" sz="2200" b="1" dirty="0" smtClean="0">
                <a:solidFill>
                  <a:schemeClr val="tx2"/>
                </a:solidFill>
              </a:rPr>
              <a:t>შრომითი მიგრაცია</a:t>
            </a:r>
            <a:endParaRPr lang="en-US" sz="2200" b="1" dirty="0" smtClean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200" b="1" dirty="0" smtClean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a-GE" sz="2200" b="1" dirty="0" smtClean="0">
                <a:solidFill>
                  <a:schemeClr val="tx2"/>
                </a:solidFill>
              </a:rPr>
              <a:t>შრომის ბაზრის საინფორმაციო სისტემის შექმნა და </a:t>
            </a:r>
            <a:r>
              <a:rPr lang="ka-GE" sz="2200" b="1" dirty="0" smtClean="0">
                <a:solidFill>
                  <a:schemeClr val="tx2"/>
                </a:solidFill>
              </a:rPr>
              <a:t>განვითარება  (</a:t>
            </a:r>
            <a:r>
              <a:rPr lang="ka-GE" sz="1800" i="1" u="sng" dirty="0" smtClean="0">
                <a:solidFill>
                  <a:schemeClr val="tx2"/>
                </a:solidFill>
              </a:rPr>
              <a:t>2017 წლის ივნისის თვიდან გადაეცა ეკონომიკის სამინისტროს)</a:t>
            </a:r>
            <a:endParaRPr lang="ka-GE" sz="1800" i="1" u="sng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4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"/>
            <a:ext cx="10698480" cy="1036320"/>
          </a:xfrm>
        </p:spPr>
        <p:txBody>
          <a:bodyPr>
            <a:noAutofit/>
          </a:bodyPr>
          <a:lstStyle/>
          <a:p>
            <a:r>
              <a:rPr lang="ka-GE" sz="3600" b="1" dirty="0" smtClean="0">
                <a:solidFill>
                  <a:schemeClr val="tx2"/>
                </a:solidFill>
              </a:rPr>
              <a:t>შრომითი ურთიერთობა/ დასაქმება </a:t>
            </a:r>
            <a:r>
              <a:rPr lang="en-US" sz="3600" b="1" dirty="0">
                <a:solidFill>
                  <a:schemeClr val="tx2"/>
                </a:solidFill>
              </a:rPr>
              <a:t/>
            </a:r>
            <a:br>
              <a:rPr lang="en-US" sz="3600" b="1" dirty="0">
                <a:solidFill>
                  <a:schemeClr val="tx2"/>
                </a:solidFill>
              </a:rPr>
            </a:b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11506200" cy="7315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ka-GE" sz="1600" b="1" dirty="0" smtClean="0">
                <a:solidFill>
                  <a:schemeClr val="tx2"/>
                </a:solidFill>
              </a:rPr>
              <a:t>სოციალური </a:t>
            </a:r>
            <a:r>
              <a:rPr lang="ka-GE" sz="1600" b="1" dirty="0">
                <a:solidFill>
                  <a:schemeClr val="tx2"/>
                </a:solidFill>
              </a:rPr>
              <a:t>პარტნიორობის სამმხრივი კომისიის </a:t>
            </a:r>
            <a:r>
              <a:rPr lang="ka-GE" sz="1600" b="1" dirty="0" smtClean="0">
                <a:solidFill>
                  <a:schemeClr val="tx2"/>
                </a:solidFill>
              </a:rPr>
              <a:t>საქმიანობა გააქტიურდა</a:t>
            </a:r>
            <a:r>
              <a:rPr lang="ka-GE" sz="1600" dirty="0" smtClean="0">
                <a:solidFill>
                  <a:schemeClr val="tx2"/>
                </a:solidFill>
              </a:rPr>
              <a:t>, კომისიის მიერ  დამტკიცებულ იქნა 2016-2017 </a:t>
            </a:r>
            <a:r>
              <a:rPr lang="ka-GE" sz="1600" dirty="0">
                <a:solidFill>
                  <a:schemeClr val="tx2"/>
                </a:solidFill>
              </a:rPr>
              <a:t>წლების სტრატეგიული გეგმა</a:t>
            </a:r>
            <a:r>
              <a:rPr lang="ka-GE" sz="1600" dirty="0" smtClean="0">
                <a:solidFill>
                  <a:schemeClr val="tx2"/>
                </a:solidFill>
              </a:rPr>
              <a:t>;  დღემდე  სამი შეხვედრა (სოციალური დიალოგი)   </a:t>
            </a:r>
            <a:r>
              <a:rPr lang="ka-GE" sz="1600" dirty="0">
                <a:solidFill>
                  <a:schemeClr val="tx2"/>
                </a:solidFill>
              </a:rPr>
              <a:t>შედგა (2014 წლის 1 მაისი, 2016 წლის 11 აპრილი; 2017 წლის 10 თებერვალი), წელს იგეგმება </a:t>
            </a:r>
            <a:r>
              <a:rPr lang="ka-GE" sz="1600" dirty="0" smtClean="0">
                <a:solidFill>
                  <a:schemeClr val="tx2"/>
                </a:solidFill>
              </a:rPr>
              <a:t> მორიგი  შეხვედრები</a:t>
            </a:r>
            <a:r>
              <a:rPr lang="ka-GE" sz="1600" dirty="0">
                <a:solidFill>
                  <a:schemeClr val="tx2"/>
                </a:solidFill>
              </a:rPr>
              <a:t>.</a:t>
            </a:r>
          </a:p>
          <a:p>
            <a:endParaRPr lang="ka-GE" sz="1600" dirty="0">
              <a:solidFill>
                <a:schemeClr val="tx2"/>
              </a:solidFill>
            </a:endParaRPr>
          </a:p>
          <a:p>
            <a:r>
              <a:rPr lang="ka-GE" sz="1600" dirty="0">
                <a:solidFill>
                  <a:schemeClr val="tx2"/>
                </a:solidFill>
              </a:rPr>
              <a:t>სამმხრივმა კომისიამ </a:t>
            </a:r>
            <a:r>
              <a:rPr lang="ka-GE" sz="1600" dirty="0" smtClean="0">
                <a:solidFill>
                  <a:schemeClr val="tx2"/>
                </a:solidFill>
              </a:rPr>
              <a:t>  მ/წ </a:t>
            </a:r>
            <a:r>
              <a:rPr lang="ka-GE" sz="1600" dirty="0">
                <a:solidFill>
                  <a:schemeClr val="tx2"/>
                </a:solidFill>
              </a:rPr>
              <a:t>10 თებერვლის შეხვედრაზე, მიიღო გადაწყვეტილება </a:t>
            </a:r>
            <a:r>
              <a:rPr lang="ka-GE" sz="1600" b="1" dirty="0">
                <a:solidFill>
                  <a:schemeClr val="tx2"/>
                </a:solidFill>
              </a:rPr>
              <a:t>შსო-ს „სამმხრივი კონსულტაციების შესახებ“ N144 კონვენციისა  და  ევროპის სოციალური ქარტიის რიგირ მუხლებისა თუ პუნქტების  რატიფიცირების  თაობაზე. </a:t>
            </a:r>
          </a:p>
          <a:p>
            <a:endParaRPr lang="en-US" sz="1600" b="1" dirty="0">
              <a:solidFill>
                <a:schemeClr val="tx2"/>
              </a:solidFill>
            </a:endParaRPr>
          </a:p>
          <a:p>
            <a:pPr algn="just"/>
            <a:r>
              <a:rPr lang="ka-GE" sz="1600" dirty="0">
                <a:solidFill>
                  <a:schemeClr val="tx2"/>
                </a:solidFill>
              </a:rPr>
              <a:t>კოლექტიური დავის შემათანხმებელი პროცედურების უზრუნველსაყოფად დაინერგა </a:t>
            </a:r>
            <a:r>
              <a:rPr lang="en-CA" sz="1600" dirty="0">
                <a:solidFill>
                  <a:schemeClr val="tx2"/>
                </a:solidFill>
              </a:rPr>
              <a:t> </a:t>
            </a:r>
            <a:r>
              <a:rPr lang="en-CA" sz="1600" b="1" dirty="0" err="1">
                <a:solidFill>
                  <a:schemeClr val="tx2"/>
                </a:solidFill>
              </a:rPr>
              <a:t>შრომითი</a:t>
            </a:r>
            <a:r>
              <a:rPr lang="en-CA" sz="1600" b="1" dirty="0">
                <a:solidFill>
                  <a:schemeClr val="tx2"/>
                </a:solidFill>
              </a:rPr>
              <a:t> </a:t>
            </a:r>
            <a:r>
              <a:rPr lang="en-CA" sz="1600" b="1" dirty="0" err="1">
                <a:solidFill>
                  <a:schemeClr val="tx2"/>
                </a:solidFill>
              </a:rPr>
              <a:t>მედიაციის</a:t>
            </a:r>
            <a:r>
              <a:rPr lang="en-CA" sz="1600" b="1" dirty="0">
                <a:solidFill>
                  <a:schemeClr val="tx2"/>
                </a:solidFill>
              </a:rPr>
              <a:t> </a:t>
            </a:r>
            <a:r>
              <a:rPr lang="en-CA" sz="1600" b="1" dirty="0" err="1">
                <a:solidFill>
                  <a:schemeClr val="tx2"/>
                </a:solidFill>
              </a:rPr>
              <a:t>მექანიზმ</a:t>
            </a:r>
            <a:r>
              <a:rPr lang="ka-GE" sz="1600" b="1" dirty="0">
                <a:solidFill>
                  <a:schemeClr val="tx2"/>
                </a:solidFill>
              </a:rPr>
              <a:t>ი.</a:t>
            </a:r>
            <a:r>
              <a:rPr lang="en-US" sz="1600" b="1" dirty="0">
                <a:solidFill>
                  <a:schemeClr val="tx2"/>
                </a:solidFill>
              </a:rPr>
              <a:t> </a:t>
            </a:r>
            <a:r>
              <a:rPr lang="ka-GE" sz="1600" b="1" dirty="0">
                <a:solidFill>
                  <a:schemeClr val="tx2"/>
                </a:solidFill>
              </a:rPr>
              <a:t>დამტკიცდა მედიატორთა </a:t>
            </a:r>
            <a:r>
              <a:rPr lang="ka-GE" sz="1600" b="1" dirty="0" smtClean="0">
                <a:solidFill>
                  <a:schemeClr val="tx2"/>
                </a:solidFill>
              </a:rPr>
              <a:t>რეესტრი (11 შრომითი მედიატორი) </a:t>
            </a:r>
            <a:r>
              <a:rPr lang="ka-GE" sz="1600" dirty="0">
                <a:solidFill>
                  <a:schemeClr val="tx2"/>
                </a:solidFill>
              </a:rPr>
              <a:t>- 2013 წლიდან დღემდე ადგილი ჰქონდა </a:t>
            </a:r>
            <a:r>
              <a:rPr lang="ka-GE" sz="1600" b="1" dirty="0">
                <a:solidFill>
                  <a:schemeClr val="tx2"/>
                </a:solidFill>
              </a:rPr>
              <a:t>29 შრომით დავას, </a:t>
            </a:r>
            <a:r>
              <a:rPr lang="ka-GE" sz="1600" dirty="0">
                <a:solidFill>
                  <a:schemeClr val="tx2"/>
                </a:solidFill>
              </a:rPr>
              <a:t>რომელთაგან </a:t>
            </a:r>
            <a:r>
              <a:rPr lang="ka-GE" sz="1600" u="sng" dirty="0">
                <a:solidFill>
                  <a:schemeClr val="tx2"/>
                </a:solidFill>
              </a:rPr>
              <a:t>70% დასრულდა წარმატებით  ( შეთანხმება იქნა მიღწეული).</a:t>
            </a:r>
          </a:p>
          <a:p>
            <a:pPr algn="just"/>
            <a:endParaRPr lang="ka-GE" sz="1600" u="sng" dirty="0">
              <a:solidFill>
                <a:schemeClr val="tx2"/>
              </a:solidFill>
            </a:endParaRPr>
          </a:p>
          <a:p>
            <a:pPr algn="just"/>
            <a:r>
              <a:rPr lang="ka-GE" sz="1600" dirty="0" smtClean="0">
                <a:solidFill>
                  <a:schemeClr val="tx2"/>
                </a:solidFill>
              </a:rPr>
              <a:t>დასაქმების </a:t>
            </a:r>
            <a:r>
              <a:rPr lang="ka-GE" sz="1600" dirty="0">
                <a:solidFill>
                  <a:schemeClr val="tx2"/>
                </a:solidFill>
              </a:rPr>
              <a:t>ხელშეწყობის მიზნით 2015 წლიდან  მოქმედებს სახელწმიფო პროგრამები - </a:t>
            </a:r>
            <a:r>
              <a:rPr lang="ka-GE" sz="1600" b="1" dirty="0" smtClean="0">
                <a:solidFill>
                  <a:schemeClr val="tx2"/>
                </a:solidFill>
              </a:rPr>
              <a:t>„სამუშაოს </a:t>
            </a:r>
            <a:r>
              <a:rPr lang="ka-GE" sz="1600" b="1" dirty="0">
                <a:solidFill>
                  <a:schemeClr val="tx2"/>
                </a:solidFill>
              </a:rPr>
              <a:t>მაძიებელთა პროფესიული მომზადება-გადამზადებისა და კვალიფიკაციის </a:t>
            </a:r>
            <a:r>
              <a:rPr lang="ka-GE" sz="1600" b="1" dirty="0" smtClean="0">
                <a:solidFill>
                  <a:schemeClr val="tx2"/>
                </a:solidFill>
              </a:rPr>
              <a:t>ამაღლების“   </a:t>
            </a:r>
            <a:r>
              <a:rPr lang="ka-GE" sz="1600" dirty="0">
                <a:solidFill>
                  <a:schemeClr val="tx2"/>
                </a:solidFill>
              </a:rPr>
              <a:t>და </a:t>
            </a:r>
            <a:r>
              <a:rPr lang="ka-GE" sz="1600" b="1" dirty="0" smtClean="0">
                <a:solidFill>
                  <a:schemeClr val="tx2"/>
                </a:solidFill>
              </a:rPr>
              <a:t>„</a:t>
            </a:r>
            <a:r>
              <a:rPr lang="en-US" sz="1600" b="1" dirty="0" err="1" smtClean="0">
                <a:solidFill>
                  <a:schemeClr val="tx2"/>
                </a:solidFill>
              </a:rPr>
              <a:t>დასაქმების</a:t>
            </a:r>
            <a:r>
              <a:rPr lang="en-US" sz="1600" b="1" dirty="0" smtClean="0">
                <a:solidFill>
                  <a:schemeClr val="tx2"/>
                </a:solidFill>
              </a:rPr>
              <a:t> </a:t>
            </a:r>
            <a:r>
              <a:rPr lang="en-US" sz="1600" b="1" dirty="0" err="1">
                <a:solidFill>
                  <a:schemeClr val="tx2"/>
                </a:solidFill>
              </a:rPr>
              <a:t>ხელშეწყობის</a:t>
            </a:r>
            <a:r>
              <a:rPr lang="en-US" sz="1600" b="1" dirty="0">
                <a:solidFill>
                  <a:schemeClr val="tx2"/>
                </a:solidFill>
              </a:rPr>
              <a:t> </a:t>
            </a:r>
            <a:r>
              <a:rPr lang="en-US" sz="1600" b="1" dirty="0" err="1">
                <a:solidFill>
                  <a:schemeClr val="tx2"/>
                </a:solidFill>
              </a:rPr>
              <a:t>მომსახურებათა</a:t>
            </a:r>
            <a:r>
              <a:rPr lang="en-US" sz="1600" b="1" dirty="0">
                <a:solidFill>
                  <a:schemeClr val="tx2"/>
                </a:solidFill>
              </a:rPr>
              <a:t> </a:t>
            </a:r>
            <a:r>
              <a:rPr lang="en-US" sz="1600" b="1" dirty="0" err="1">
                <a:solidFill>
                  <a:schemeClr val="tx2"/>
                </a:solidFill>
              </a:rPr>
              <a:t>განვითარების</a:t>
            </a:r>
            <a:r>
              <a:rPr lang="en-US" sz="1600" b="1" dirty="0">
                <a:solidFill>
                  <a:schemeClr val="tx2"/>
                </a:solidFill>
              </a:rPr>
              <a:t> </a:t>
            </a:r>
            <a:r>
              <a:rPr lang="ka-GE" sz="1600" b="1" dirty="0" smtClean="0">
                <a:solidFill>
                  <a:schemeClr val="tx2"/>
                </a:solidFill>
              </a:rPr>
              <a:t>“</a:t>
            </a:r>
            <a:r>
              <a:rPr lang="ka-GE" sz="1600" dirty="0" smtClean="0">
                <a:solidFill>
                  <a:schemeClr val="tx2"/>
                </a:solidFill>
              </a:rPr>
              <a:t>  </a:t>
            </a:r>
            <a:r>
              <a:rPr lang="en-US" sz="1600" dirty="0" err="1" smtClean="0">
                <a:solidFill>
                  <a:schemeClr val="tx2"/>
                </a:solidFill>
              </a:rPr>
              <a:t>პროგრამ</a:t>
            </a:r>
            <a:r>
              <a:rPr lang="ka-GE" sz="1600" dirty="0" smtClean="0">
                <a:solidFill>
                  <a:schemeClr val="tx2"/>
                </a:solidFill>
              </a:rPr>
              <a:t>ა</a:t>
            </a:r>
          </a:p>
          <a:p>
            <a:pPr algn="just"/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en-US" sz="1600" b="1" dirty="0" smtClean="0">
                <a:solidFill>
                  <a:schemeClr val="tx2"/>
                </a:solidFill>
                <a:hlinkClick r:id="rId2"/>
              </a:rPr>
              <a:t>www.worknet.gov.ge</a:t>
            </a:r>
            <a:r>
              <a:rPr lang="en-US" sz="1600" b="1" dirty="0" smtClean="0">
                <a:solidFill>
                  <a:schemeClr val="tx2"/>
                </a:solidFill>
              </a:rPr>
              <a:t> -</a:t>
            </a:r>
            <a:r>
              <a:rPr lang="ka-GE" sz="1600" b="1" dirty="0" smtClean="0">
                <a:solidFill>
                  <a:schemeClr val="tx2"/>
                </a:solidFill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</a:rPr>
              <a:t>სისტემაში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en-US" sz="1600" dirty="0" err="1">
                <a:solidFill>
                  <a:schemeClr val="tx2"/>
                </a:solidFill>
              </a:rPr>
              <a:t>დარეგისტრირებულ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err="1">
                <a:solidFill>
                  <a:schemeClr val="tx2"/>
                </a:solidFill>
              </a:rPr>
              <a:t>სამუშაოს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err="1">
                <a:solidFill>
                  <a:schemeClr val="tx2"/>
                </a:solidFill>
              </a:rPr>
              <a:t>მაძიებლებს</a:t>
            </a:r>
            <a:r>
              <a:rPr lang="ka-GE" sz="1600" dirty="0">
                <a:solidFill>
                  <a:schemeClr val="tx2"/>
                </a:solidFill>
              </a:rPr>
              <a:t>  </a:t>
            </a:r>
            <a:r>
              <a:rPr lang="ka-GE" sz="1600" dirty="0" smtClean="0">
                <a:solidFill>
                  <a:schemeClr val="tx2"/>
                </a:solidFill>
              </a:rPr>
              <a:t> სახელმწიფო სთავაზობს </a:t>
            </a:r>
            <a:r>
              <a:rPr lang="ka-GE" sz="1600" dirty="0">
                <a:solidFill>
                  <a:schemeClr val="tx2"/>
                </a:solidFill>
              </a:rPr>
              <a:t>შემდეგ სერვისებს: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1600" dirty="0" err="1" smtClean="0">
                <a:solidFill>
                  <a:schemeClr val="tx2"/>
                </a:solidFill>
              </a:rPr>
              <a:t>შრომის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en-US" sz="1600" dirty="0" err="1">
                <a:solidFill>
                  <a:schemeClr val="tx2"/>
                </a:solidFill>
              </a:rPr>
              <a:t>ბაზარზე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err="1">
                <a:solidFill>
                  <a:schemeClr val="tx2"/>
                </a:solidFill>
              </a:rPr>
              <a:t>ქცევის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</a:rPr>
              <a:t>წესების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</a:rPr>
              <a:t>გაცნობა</a:t>
            </a:r>
            <a:r>
              <a:rPr lang="ka-GE" sz="1600" dirty="0" smtClean="0">
                <a:solidFill>
                  <a:schemeClr val="tx2"/>
                </a:solidFill>
              </a:rPr>
              <a:t> </a:t>
            </a:r>
            <a:r>
              <a:rPr lang="ka-GE" sz="1600" dirty="0" smtClean="0">
                <a:solidFill>
                  <a:schemeClr val="tx2"/>
                </a:solidFill>
              </a:rPr>
              <a:t>, </a:t>
            </a:r>
            <a:r>
              <a:rPr lang="en-US" sz="1600" dirty="0" err="1" smtClean="0">
                <a:solidFill>
                  <a:schemeClr val="tx2"/>
                </a:solidFill>
              </a:rPr>
              <a:t>საშუამავლო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</a:rPr>
              <a:t>მომსახურება</a:t>
            </a:r>
            <a:r>
              <a:rPr lang="ka-GE" sz="1600" dirty="0" smtClean="0">
                <a:solidFill>
                  <a:schemeClr val="tx2"/>
                </a:solidFill>
              </a:rPr>
              <a:t> - კარიერის დაგეგმვა, პროფკონსულტაცია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1600" dirty="0" err="1" smtClean="0">
                <a:solidFill>
                  <a:schemeClr val="tx2"/>
                </a:solidFill>
              </a:rPr>
              <a:t>დასაქმების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</a:rPr>
              <a:t>ფორუმები</a:t>
            </a:r>
            <a:r>
              <a:rPr lang="ka-GE" sz="1600" dirty="0" smtClean="0">
                <a:solidFill>
                  <a:schemeClr val="tx2"/>
                </a:solidFill>
              </a:rPr>
              <a:t> </a:t>
            </a:r>
            <a:r>
              <a:rPr lang="ka-GE" sz="1600" dirty="0">
                <a:solidFill>
                  <a:schemeClr val="tx2"/>
                </a:solidFill>
              </a:rPr>
              <a:t> </a:t>
            </a:r>
            <a:endParaRPr lang="ka-GE" sz="1600" dirty="0" smtClean="0">
              <a:solidFill>
                <a:schemeClr val="tx2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2"/>
                </a:solidFill>
              </a:rPr>
              <a:t>სამუშაოს მაძიებელთა </a:t>
            </a:r>
            <a:r>
              <a:rPr lang="ka-GE" sz="1600" b="1" dirty="0" smtClean="0">
                <a:solidFill>
                  <a:schemeClr val="tx2"/>
                </a:solidFill>
              </a:rPr>
              <a:t>სტაჟირება</a:t>
            </a:r>
            <a:r>
              <a:rPr lang="ka-GE" sz="1600" b="1" dirty="0">
                <a:solidFill>
                  <a:schemeClr val="tx2"/>
                </a:solidFill>
              </a:rPr>
              <a:t> </a:t>
            </a:r>
            <a:r>
              <a:rPr lang="ka-GE" sz="1600" b="1" dirty="0" smtClean="0">
                <a:solidFill>
                  <a:schemeClr val="tx2"/>
                </a:solidFill>
              </a:rPr>
              <a:t>სტიპენდიების </a:t>
            </a:r>
            <a:r>
              <a:rPr lang="ka-GE" sz="1600" dirty="0" smtClean="0">
                <a:solidFill>
                  <a:schemeClr val="tx2"/>
                </a:solidFill>
              </a:rPr>
              <a:t>მხარდაჭერით (3-4 თვის მანძილზე თვიურად 150 ლარის ოდენობით)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2"/>
                </a:solidFill>
              </a:rPr>
              <a:t>შშმ პირების დასაქმების ხელშეწყობისთვის </a:t>
            </a:r>
            <a:r>
              <a:rPr lang="ka-GE" sz="1600" dirty="0">
                <a:solidFill>
                  <a:schemeClr val="tx2"/>
                </a:solidFill>
              </a:rPr>
              <a:t>მოქმედებს </a:t>
            </a:r>
            <a:r>
              <a:rPr lang="ka-GE" sz="1600" b="1" dirty="0">
                <a:solidFill>
                  <a:schemeClr val="tx2"/>
                </a:solidFill>
              </a:rPr>
              <a:t>  ხელფასების სუბსიდირება (50% -ის ოდენობით  4  თვის მანძილზე) </a:t>
            </a:r>
            <a:r>
              <a:rPr lang="ka-GE" sz="1600" dirty="0" smtClean="0">
                <a:solidFill>
                  <a:schemeClr val="tx2"/>
                </a:solidFill>
              </a:rPr>
              <a:t>მათთვის დამატებით </a:t>
            </a:r>
            <a:r>
              <a:rPr lang="ka-GE" sz="1600" dirty="0" smtClean="0">
                <a:solidFill>
                  <a:schemeClr val="tx2"/>
                </a:solidFill>
              </a:rPr>
              <a:t>მუშაობენ  </a:t>
            </a:r>
            <a:r>
              <a:rPr lang="ka-GE" sz="1600" b="1" dirty="0" smtClean="0">
                <a:solidFill>
                  <a:schemeClr val="tx2"/>
                </a:solidFill>
              </a:rPr>
              <a:t>ჯობქოუჩები- </a:t>
            </a:r>
            <a:r>
              <a:rPr lang="ka-GE" sz="1600" b="1" dirty="0">
                <a:solidFill>
                  <a:schemeClr val="tx2"/>
                </a:solidFill>
              </a:rPr>
              <a:t>დასაქმების ხელშეწყობის </a:t>
            </a:r>
            <a:r>
              <a:rPr lang="ka-GE" sz="1600" b="1" dirty="0" smtClean="0">
                <a:solidFill>
                  <a:schemeClr val="tx2"/>
                </a:solidFill>
              </a:rPr>
              <a:t>კონსულტანტები.  </a:t>
            </a:r>
            <a:endParaRPr lang="ka-GE" sz="1600" b="1" dirty="0" smtClean="0">
              <a:solidFill>
                <a:schemeClr val="tx2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ka-GE" sz="1600" dirty="0" smtClean="0">
              <a:solidFill>
                <a:schemeClr val="tx2"/>
              </a:solidFill>
            </a:endParaRPr>
          </a:p>
          <a:p>
            <a:pPr algn="just"/>
            <a:r>
              <a:rPr lang="ka-GE" sz="1600" dirty="0">
                <a:solidFill>
                  <a:schemeClr val="tx2"/>
                </a:solidFill>
              </a:rPr>
              <a:t>2016 წელს შეიქმნა ერთი ფანჯრის" პრინციპზე აგებული საჯარო ვებ-პორტალი - </a:t>
            </a:r>
            <a:r>
              <a:rPr lang="ka-GE" sz="1600" b="1" dirty="0">
                <a:solidFill>
                  <a:schemeClr val="tx2"/>
                </a:solidFill>
              </a:rPr>
              <a:t>შრომის ბაზრის საინფორმაციო სისტემა</a:t>
            </a:r>
            <a:r>
              <a:rPr lang="en-US" sz="1600" b="1" dirty="0">
                <a:solidFill>
                  <a:schemeClr val="tx2"/>
                </a:solidFill>
              </a:rPr>
              <a:t> (LMIS) </a:t>
            </a:r>
            <a:r>
              <a:rPr lang="en-US" sz="1600" b="1" dirty="0">
                <a:solidFill>
                  <a:schemeClr val="tx2"/>
                </a:solidFill>
                <a:hlinkClick r:id="rId3"/>
              </a:rPr>
              <a:t>www.labour.gov.ge</a:t>
            </a:r>
            <a:r>
              <a:rPr lang="en-US" sz="1600" b="1" dirty="0">
                <a:solidFill>
                  <a:schemeClr val="tx2"/>
                </a:solidFill>
              </a:rPr>
              <a:t> </a:t>
            </a:r>
            <a:r>
              <a:rPr lang="ka-GE" sz="1600" b="1" dirty="0" smtClean="0">
                <a:solidFill>
                  <a:schemeClr val="tx2"/>
                </a:solidFill>
              </a:rPr>
              <a:t>- </a:t>
            </a:r>
            <a:r>
              <a:rPr lang="ka-GE" sz="1600" b="1" dirty="0">
                <a:solidFill>
                  <a:schemeClr val="tx2"/>
                </a:solidFill>
              </a:rPr>
              <a:t>„დაგეგმე </a:t>
            </a:r>
            <a:r>
              <a:rPr lang="ka-GE" sz="1600" b="1" dirty="0" smtClean="0">
                <a:solidFill>
                  <a:schemeClr val="tx2"/>
                </a:solidFill>
              </a:rPr>
              <a:t>  მომავალი“, </a:t>
            </a:r>
            <a:r>
              <a:rPr lang="ka-GE" sz="1600" dirty="0">
                <a:solidFill>
                  <a:schemeClr val="tx2"/>
                </a:solidFill>
              </a:rPr>
              <a:t>რომელიც  ასახავს განახლებულ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ka-GE" sz="1600" dirty="0">
                <a:solidFill>
                  <a:schemeClr val="tx2"/>
                </a:solidFill>
              </a:rPr>
              <a:t>ინფორმაციას საქართველოში შრომის ბაზრის ტენდენციებზე და წარმოდგენს სხვადასხვა უწყებაში არსებული ინფორმაციის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ka-GE" sz="1600" dirty="0">
                <a:solidFill>
                  <a:schemeClr val="tx2"/>
                </a:solidFill>
              </a:rPr>
              <a:t>შეგროვების, ანალიზისა და გავრცელების ინსტრუმენტს. </a:t>
            </a:r>
            <a:endParaRPr lang="ka-GE" sz="1600" dirty="0" smtClean="0">
              <a:solidFill>
                <a:schemeClr val="tx2"/>
              </a:solidFill>
            </a:endParaRPr>
          </a:p>
          <a:p>
            <a:pPr algn="just"/>
            <a:endParaRPr lang="ka-GE" sz="1600" dirty="0" smtClean="0">
              <a:solidFill>
                <a:schemeClr val="tx2"/>
              </a:solidFill>
            </a:endParaRPr>
          </a:p>
          <a:p>
            <a:pPr lvl="0"/>
            <a:r>
              <a:rPr lang="ka-GE" sz="1600" dirty="0">
                <a:solidFill>
                  <a:schemeClr val="tx2"/>
                </a:solidFill>
              </a:rPr>
              <a:t>2015 წელს მიღებულ იქნა   </a:t>
            </a:r>
            <a:r>
              <a:rPr lang="ka-GE" sz="1600" b="1" dirty="0">
                <a:solidFill>
                  <a:schemeClr val="tx2"/>
                </a:solidFill>
              </a:rPr>
              <a:t>კანონი „შრომითი მიგრაციის შესახებ“</a:t>
            </a:r>
            <a:endParaRPr lang="en-US" sz="1600" b="1" dirty="0">
              <a:solidFill>
                <a:schemeClr val="tx2"/>
              </a:solidFill>
            </a:endParaRPr>
          </a:p>
          <a:p>
            <a:pPr lvl="1"/>
            <a:r>
              <a:rPr lang="ka-GE" sz="1600" dirty="0">
                <a:solidFill>
                  <a:schemeClr val="tx2"/>
                </a:solidFill>
              </a:rPr>
              <a:t>შუამავალი კომპანიების ვალდებულება სამინისტროს წარუდგინონ ანგარიში გაწეული საშუამავლო საქმიანობის (შრომითი ემიგრანტების დასაქმების) შესახებ;</a:t>
            </a:r>
            <a:endParaRPr lang="en-US" sz="1600" dirty="0">
              <a:solidFill>
                <a:schemeClr val="tx2"/>
              </a:solidFill>
            </a:endParaRPr>
          </a:p>
          <a:p>
            <a:pPr lvl="1"/>
            <a:r>
              <a:rPr lang="ka-GE" sz="1600" dirty="0">
                <a:solidFill>
                  <a:schemeClr val="tx2"/>
                </a:solidFill>
              </a:rPr>
              <a:t>ადგილობრივი დამსაქმებლის ვალდებულება შეატყობინოს სამინისტროს უცხოელის  (შრომითი იმიგრანტის </a:t>
            </a:r>
            <a:r>
              <a:rPr lang="ka-GE" sz="1600" dirty="0" smtClean="0">
                <a:solidFill>
                  <a:schemeClr val="tx2"/>
                </a:solidFill>
              </a:rPr>
              <a:t>) დასაქმების </a:t>
            </a:r>
            <a:r>
              <a:rPr lang="ka-GE" sz="1600" dirty="0">
                <a:solidFill>
                  <a:schemeClr val="tx2"/>
                </a:solidFill>
              </a:rPr>
              <a:t>შესახებ.</a:t>
            </a:r>
            <a:endParaRPr lang="en-US" sz="1600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ka-GE" sz="1600" dirty="0">
              <a:solidFill>
                <a:schemeClr val="tx2"/>
              </a:solidFill>
            </a:endParaRPr>
          </a:p>
          <a:p>
            <a:pPr algn="just"/>
            <a:endParaRPr lang="ka-GE" sz="1600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ka-GE" sz="1600" dirty="0" smtClean="0">
              <a:solidFill>
                <a:schemeClr val="tx2"/>
              </a:solidFill>
            </a:endParaRPr>
          </a:p>
          <a:p>
            <a:pPr algn="just"/>
            <a:endParaRPr lang="ka-GE" sz="1600" dirty="0">
              <a:solidFill>
                <a:schemeClr val="tx2"/>
              </a:solidFill>
            </a:endParaRPr>
          </a:p>
          <a:p>
            <a:endParaRPr lang="ka-GE" sz="1600" dirty="0">
              <a:solidFill>
                <a:schemeClr val="tx2"/>
              </a:solidFill>
            </a:endParaRPr>
          </a:p>
          <a:p>
            <a:endParaRPr lang="en-US" sz="1600" dirty="0">
              <a:solidFill>
                <a:schemeClr val="tx2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ka-GE" sz="1600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ka-GE" sz="1600" dirty="0">
              <a:solidFill>
                <a:schemeClr val="tx2"/>
              </a:solidFill>
            </a:endParaRPr>
          </a:p>
          <a:p>
            <a:endParaRPr lang="en-US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176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10698480" cy="533400"/>
          </a:xfrm>
        </p:spPr>
        <p:txBody>
          <a:bodyPr>
            <a:noAutofit/>
          </a:bodyPr>
          <a:lstStyle/>
          <a:p>
            <a:r>
              <a:rPr lang="ka-GE" sz="1800" b="1" dirty="0" smtClean="0">
                <a:solidFill>
                  <a:schemeClr val="tx2"/>
                </a:solidFill>
              </a:rPr>
              <a:t>შრომის უსაფრთხოება/სახელწმიფო ზედამხედველობის ორგანო</a:t>
            </a:r>
            <a:r>
              <a:rPr lang="en-US" sz="1800" b="1" dirty="0">
                <a:solidFill>
                  <a:schemeClr val="tx2"/>
                </a:solidFill>
              </a:rPr>
              <a:t/>
            </a:r>
            <a:br>
              <a:rPr lang="en-US" sz="1800" b="1" dirty="0">
                <a:solidFill>
                  <a:schemeClr val="tx2"/>
                </a:solidFill>
              </a:rPr>
            </a:br>
            <a:endParaRPr lang="en-US" sz="18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11506200" cy="7772400"/>
          </a:xfrm>
        </p:spPr>
        <p:txBody>
          <a:bodyPr>
            <a:noAutofit/>
          </a:bodyPr>
          <a:lstStyle/>
          <a:p>
            <a:pPr algn="just"/>
            <a:r>
              <a:rPr lang="ka-GE" sz="1600" dirty="0" smtClean="0">
                <a:solidFill>
                  <a:schemeClr val="tx2"/>
                </a:solidFill>
              </a:rPr>
              <a:t>შრომის </a:t>
            </a:r>
            <a:r>
              <a:rPr lang="ka-GE" sz="1600" dirty="0">
                <a:solidFill>
                  <a:schemeClr val="tx2"/>
                </a:solidFill>
              </a:rPr>
              <a:t>უსაფრთხოების კუთხით </a:t>
            </a:r>
            <a:r>
              <a:rPr lang="ka-GE" sz="1600" dirty="0">
                <a:solidFill>
                  <a:schemeClr val="tx2"/>
                </a:solidFill>
              </a:rPr>
              <a:t>2015 წლიდან </a:t>
            </a:r>
            <a:r>
              <a:rPr lang="ka-GE" sz="1600" dirty="0" smtClean="0">
                <a:solidFill>
                  <a:schemeClr val="tx2"/>
                </a:solidFill>
              </a:rPr>
              <a:t>მოქმედებს  </a:t>
            </a:r>
            <a:r>
              <a:rPr lang="ka-GE" sz="1600" b="1" dirty="0" smtClean="0">
                <a:solidFill>
                  <a:schemeClr val="tx2"/>
                </a:solidFill>
              </a:rPr>
              <a:t>„შრომის   </a:t>
            </a:r>
            <a:r>
              <a:rPr lang="ka-GE" sz="1600" b="1" dirty="0">
                <a:solidFill>
                  <a:schemeClr val="tx2"/>
                </a:solidFill>
              </a:rPr>
              <a:t>პირობების   </a:t>
            </a:r>
            <a:r>
              <a:rPr lang="ka-GE" sz="1600" b="1" dirty="0" smtClean="0">
                <a:solidFill>
                  <a:schemeClr val="tx2"/>
                </a:solidFill>
              </a:rPr>
              <a:t>მონიტორინგის/ინსპექტირების“ </a:t>
            </a:r>
            <a:r>
              <a:rPr lang="ka-GE" sz="1600" dirty="0">
                <a:solidFill>
                  <a:schemeClr val="tx2"/>
                </a:solidFill>
              </a:rPr>
              <a:t>პროგრამა (2015-2017 </a:t>
            </a:r>
            <a:r>
              <a:rPr lang="ka-GE" sz="1600" dirty="0">
                <a:solidFill>
                  <a:schemeClr val="tx2"/>
                </a:solidFill>
              </a:rPr>
              <a:t>წწ)- რომელიც </a:t>
            </a:r>
            <a:r>
              <a:rPr lang="en-US" sz="1600" dirty="0" err="1">
                <a:solidFill>
                  <a:schemeClr val="tx2"/>
                </a:solidFill>
              </a:rPr>
              <a:t>მიზნად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err="1">
                <a:solidFill>
                  <a:schemeClr val="tx2"/>
                </a:solidFill>
              </a:rPr>
              <a:t>ისახავს</a:t>
            </a:r>
            <a:r>
              <a:rPr lang="ka-GE" sz="1600" dirty="0">
                <a:solidFill>
                  <a:schemeClr val="tx2"/>
                </a:solidFill>
              </a:rPr>
              <a:t> ქვეყანაში  </a:t>
            </a:r>
            <a:r>
              <a:rPr lang="ka-GE" sz="1600" dirty="0">
                <a:solidFill>
                  <a:schemeClr val="tx2"/>
                </a:solidFill>
              </a:rPr>
              <a:t>შექმნას უსაფრთხო და ჯანსაღი სამუშაო გარემო. </a:t>
            </a:r>
            <a:endParaRPr lang="ka-GE" sz="1600" dirty="0">
              <a:solidFill>
                <a:schemeClr val="tx2"/>
              </a:solidFill>
            </a:endParaRPr>
          </a:p>
          <a:p>
            <a:pPr algn="just"/>
            <a:r>
              <a:rPr lang="ka-GE" sz="1600" dirty="0">
                <a:solidFill>
                  <a:schemeClr val="tx2"/>
                </a:solidFill>
              </a:rPr>
              <a:t>2015 </a:t>
            </a:r>
            <a:r>
              <a:rPr lang="ka-GE" sz="1600" dirty="0">
                <a:solidFill>
                  <a:schemeClr val="tx2"/>
                </a:solidFill>
              </a:rPr>
              <a:t>წლის 2 მარტს  საქართველოს შრომის, ჯანმრთელობისა და სოციალური დაცვის სამინისტროს შემადგენლობაში შეიქმნა </a:t>
            </a:r>
            <a:r>
              <a:rPr lang="ka-GE" sz="1600" b="1" dirty="0">
                <a:solidFill>
                  <a:schemeClr val="tx2"/>
                </a:solidFill>
              </a:rPr>
              <a:t>შრომის პირობების ინსპექტირების დეპარტამენტი, </a:t>
            </a:r>
            <a:r>
              <a:rPr lang="ka-GE" sz="1600" dirty="0">
                <a:solidFill>
                  <a:schemeClr val="tx2"/>
                </a:solidFill>
              </a:rPr>
              <a:t>რომელიც  </a:t>
            </a:r>
            <a:r>
              <a:rPr lang="ka-GE" sz="1600" dirty="0" smtClean="0">
                <a:solidFill>
                  <a:schemeClr val="tx2"/>
                </a:solidFill>
              </a:rPr>
              <a:t>ინსპექტირების </a:t>
            </a:r>
            <a:r>
              <a:rPr lang="ka-GE" sz="1600" dirty="0">
                <a:solidFill>
                  <a:schemeClr val="tx2"/>
                </a:solidFill>
              </a:rPr>
              <a:t>სრულყოფილი მექანიზმის </a:t>
            </a:r>
            <a:r>
              <a:rPr lang="ka-GE" sz="1600" dirty="0" smtClean="0">
                <a:solidFill>
                  <a:schemeClr val="tx2"/>
                </a:solidFill>
              </a:rPr>
              <a:t>დანერგვის მიზნით შეიმუშავებს/სრულყოფს </a:t>
            </a:r>
            <a:r>
              <a:rPr lang="ka-GE" sz="1600" dirty="0">
                <a:solidFill>
                  <a:schemeClr val="tx2"/>
                </a:solidFill>
              </a:rPr>
              <a:t>შესაბამის სამართლებრივ ბაზას და </a:t>
            </a:r>
            <a:r>
              <a:rPr lang="ka-GE" sz="1600" dirty="0" smtClean="0">
                <a:solidFill>
                  <a:schemeClr val="tx2"/>
                </a:solidFill>
              </a:rPr>
              <a:t>ასევე უზრუნველყოფს ტექნიკური </a:t>
            </a:r>
            <a:r>
              <a:rPr lang="ka-GE" sz="1600" dirty="0">
                <a:solidFill>
                  <a:schemeClr val="tx2"/>
                </a:solidFill>
              </a:rPr>
              <a:t>რეგლამენტების/სტანდარტების </a:t>
            </a:r>
            <a:r>
              <a:rPr lang="ka-GE" sz="1600" dirty="0" smtClean="0">
                <a:solidFill>
                  <a:schemeClr val="tx2"/>
                </a:solidFill>
              </a:rPr>
              <a:t> შემუშავება/განახლებას. </a:t>
            </a:r>
            <a:endParaRPr lang="en-US" sz="1600" dirty="0">
              <a:solidFill>
                <a:schemeClr val="tx2"/>
              </a:solidFill>
            </a:endParaRPr>
          </a:p>
          <a:p>
            <a:pPr lvl="0" algn="just"/>
            <a:r>
              <a:rPr lang="ka-GE" sz="1600" b="1" dirty="0" smtClean="0">
                <a:solidFill>
                  <a:schemeClr val="tx2"/>
                </a:solidFill>
              </a:rPr>
              <a:t>მონიტორების /ინსპექტორების  შერჩევა </a:t>
            </a:r>
            <a:r>
              <a:rPr lang="ka-GE" sz="1600" b="1" dirty="0">
                <a:solidFill>
                  <a:schemeClr val="tx2"/>
                </a:solidFill>
              </a:rPr>
              <a:t>და </a:t>
            </a:r>
            <a:r>
              <a:rPr lang="ka-GE" sz="1600" b="1" dirty="0" smtClean="0">
                <a:solidFill>
                  <a:schemeClr val="tx2"/>
                </a:solidFill>
              </a:rPr>
              <a:t>რეკრუტირება/გადამზადება </a:t>
            </a:r>
            <a:r>
              <a:rPr lang="ka-GE" sz="1600" dirty="0" smtClean="0">
                <a:solidFill>
                  <a:schemeClr val="tx2"/>
                </a:solidFill>
              </a:rPr>
              <a:t>- კონკურსის </a:t>
            </a:r>
            <a:r>
              <a:rPr lang="ka-GE" sz="1600" dirty="0">
                <a:solidFill>
                  <a:schemeClr val="tx2"/>
                </a:solidFill>
              </a:rPr>
              <a:t>საფუძველზე  2015 წლის ივლისში შეირჩა 25 სარეზერვო და 25 კანდიდატი.  </a:t>
            </a:r>
            <a:r>
              <a:rPr lang="ka-GE" sz="1600" dirty="0" smtClean="0">
                <a:solidFill>
                  <a:schemeClr val="tx2"/>
                </a:solidFill>
              </a:rPr>
              <a:t> რომის </a:t>
            </a:r>
            <a:r>
              <a:rPr lang="ka-GE" sz="1600" dirty="0">
                <a:solidFill>
                  <a:schemeClr val="tx2"/>
                </a:solidFill>
              </a:rPr>
              <a:t>ინსპექტორთა კომპეტენციისა და კვალიფიკაციის ამაღლების მიზით, მათ გადამზადებაში სამინისტროს აქტიურად უჭერს მხარს შრომის საერთაშორისო ორგანიზაცია (</a:t>
            </a:r>
            <a:r>
              <a:rPr lang="en-US" sz="1600" dirty="0">
                <a:solidFill>
                  <a:schemeClr val="tx2"/>
                </a:solidFill>
              </a:rPr>
              <a:t>ILO</a:t>
            </a:r>
            <a:r>
              <a:rPr lang="ka-GE" sz="1600" dirty="0" smtClean="0">
                <a:solidFill>
                  <a:schemeClr val="tx2"/>
                </a:solidFill>
              </a:rPr>
              <a:t>), </a:t>
            </a:r>
            <a:r>
              <a:rPr lang="ka-GE" sz="1600" dirty="0">
                <a:solidFill>
                  <a:schemeClr val="tx2"/>
                </a:solidFill>
              </a:rPr>
              <a:t>მიგრაციის საერთაშორისო ორგანიზაცია </a:t>
            </a:r>
            <a:r>
              <a:rPr lang="en-US" sz="1600" dirty="0" smtClean="0">
                <a:solidFill>
                  <a:schemeClr val="tx2"/>
                </a:solidFill>
              </a:rPr>
              <a:t>-(IOM)</a:t>
            </a:r>
            <a:r>
              <a:rPr lang="ka-GE" sz="1600" dirty="0" smtClean="0">
                <a:solidFill>
                  <a:schemeClr val="tx2"/>
                </a:solidFill>
              </a:rPr>
              <a:t> </a:t>
            </a:r>
            <a:r>
              <a:rPr lang="ka-GE" sz="1600" dirty="0">
                <a:solidFill>
                  <a:schemeClr val="tx2"/>
                </a:solidFill>
              </a:rPr>
              <a:t>და სხვადასხვა საერთაშორისო თუ ადგილობრივი ექსპერტები, რომელთა შორისაც მონაწილეობა მიიღო სამუშო ადგილზე ჯანსაღი და უსაფრთხო შრომის პირობების ევროპული სააგენტო (</a:t>
            </a:r>
            <a:r>
              <a:rPr lang="en-US" sz="1600" dirty="0">
                <a:solidFill>
                  <a:schemeClr val="tx2"/>
                </a:solidFill>
              </a:rPr>
              <a:t>EU-OSHA</a:t>
            </a:r>
            <a:r>
              <a:rPr lang="en-US" sz="1600" dirty="0" smtClean="0">
                <a:solidFill>
                  <a:schemeClr val="tx2"/>
                </a:solidFill>
              </a:rPr>
              <a:t>).</a:t>
            </a:r>
            <a:r>
              <a:rPr lang="ka-GE" sz="1600" dirty="0" smtClean="0">
                <a:solidFill>
                  <a:schemeClr val="tx2"/>
                </a:solidFill>
              </a:rPr>
              <a:t> მომზადდა  შრომის უსაფრთხოების შესახებ   </a:t>
            </a:r>
            <a:r>
              <a:rPr lang="ka-GE" sz="1600" dirty="0">
                <a:solidFill>
                  <a:schemeClr val="tx2"/>
                </a:solidFill>
              </a:rPr>
              <a:t>საინფორმაციო </a:t>
            </a:r>
            <a:r>
              <a:rPr lang="ka-GE" sz="1600" dirty="0" smtClean="0">
                <a:solidFill>
                  <a:schemeClr val="tx2"/>
                </a:solidFill>
              </a:rPr>
              <a:t>ბუკლეტების.</a:t>
            </a:r>
            <a:endParaRPr lang="en-US" sz="1600" dirty="0">
              <a:solidFill>
                <a:schemeClr val="tx2"/>
              </a:solidFill>
            </a:endParaRPr>
          </a:p>
          <a:p>
            <a:pPr lvl="0" algn="just"/>
            <a:r>
              <a:rPr lang="ka-GE" sz="1600" b="1" dirty="0" smtClean="0">
                <a:solidFill>
                  <a:schemeClr val="tx2"/>
                </a:solidFill>
              </a:rPr>
              <a:t>შემოწმებული კომპანიები -  </a:t>
            </a:r>
            <a:r>
              <a:rPr lang="ka-GE" sz="1600" dirty="0" smtClean="0">
                <a:solidFill>
                  <a:schemeClr val="tx2"/>
                </a:solidFill>
              </a:rPr>
              <a:t> </a:t>
            </a:r>
            <a:r>
              <a:rPr lang="ka-GE" sz="1600" b="1" dirty="0">
                <a:solidFill>
                  <a:schemeClr val="tx2"/>
                </a:solidFill>
              </a:rPr>
              <a:t>2015 წლიდან დღემდე 400 მდე </a:t>
            </a:r>
            <a:r>
              <a:rPr lang="ka-GE" sz="1600" b="1" dirty="0" smtClean="0">
                <a:solidFill>
                  <a:schemeClr val="tx2"/>
                </a:solidFill>
              </a:rPr>
              <a:t>ობიექტი, </a:t>
            </a:r>
            <a:r>
              <a:rPr lang="ka-GE" sz="1600" dirty="0" smtClean="0">
                <a:solidFill>
                  <a:schemeClr val="tx2"/>
                </a:solidFill>
              </a:rPr>
              <a:t>მათ </a:t>
            </a:r>
            <a:r>
              <a:rPr lang="ka-GE" sz="1600" dirty="0">
                <a:solidFill>
                  <a:schemeClr val="tx2"/>
                </a:solidFill>
              </a:rPr>
              <a:t>შორის შემოწმებულ იქნა როგორც სახელმწიფო ორგანიზაციები ისე კერძო კომპანიები. ინსპექტირებამ მოიცა როგორც თბილისი ისე ყველა რეგიონი ქვეყნის მასშტაბით და  განხორციელდა ეკონომიკის </a:t>
            </a:r>
            <a:r>
              <a:rPr lang="ka-GE" sz="1600" dirty="0" smtClean="0">
                <a:solidFill>
                  <a:schemeClr val="tx2"/>
                </a:solidFill>
              </a:rPr>
              <a:t>სხვადასხვა სექტორში. </a:t>
            </a:r>
          </a:p>
          <a:p>
            <a:pPr lvl="0" algn="just"/>
            <a:r>
              <a:rPr lang="ka-GE" sz="1600" b="1" dirty="0" smtClean="0">
                <a:solidFill>
                  <a:schemeClr val="tx2"/>
                </a:solidFill>
              </a:rPr>
              <a:t>2016 წლიდან გაძლიერდა  შრომის ინსპექციის მანდატი </a:t>
            </a:r>
            <a:r>
              <a:rPr lang="ka-GE" sz="1600" b="1" dirty="0">
                <a:solidFill>
                  <a:schemeClr val="tx2"/>
                </a:solidFill>
              </a:rPr>
              <a:t>და  სავალდებულო   გახდა ზედამხედველობა  კომპანიებში </a:t>
            </a:r>
            <a:r>
              <a:rPr lang="ka-GE" sz="1600" dirty="0" smtClean="0">
                <a:solidFill>
                  <a:schemeClr val="tx2"/>
                </a:solidFill>
              </a:rPr>
              <a:t>შრომითი </a:t>
            </a:r>
            <a:r>
              <a:rPr lang="ka-GE" sz="1600" dirty="0">
                <a:solidFill>
                  <a:schemeClr val="tx2"/>
                </a:solidFill>
              </a:rPr>
              <a:t>ექსპლუატაციისა და იძულებითი შრომის  წინააღმდეგ  (ტრეფიკინგის) </a:t>
            </a:r>
            <a:r>
              <a:rPr lang="ka-GE" sz="1600" b="1" dirty="0" smtClean="0">
                <a:solidFill>
                  <a:schemeClr val="tx2"/>
                </a:solidFill>
              </a:rPr>
              <a:t>გეგმიური თუ არაგეგმიური  ინსპექტირების გზით. </a:t>
            </a:r>
            <a:r>
              <a:rPr lang="ka-GE" sz="1600" dirty="0" smtClean="0">
                <a:solidFill>
                  <a:schemeClr val="tx2"/>
                </a:solidFill>
              </a:rPr>
              <a:t> </a:t>
            </a:r>
            <a:r>
              <a:rPr lang="ka-GE" sz="1600" dirty="0">
                <a:solidFill>
                  <a:schemeClr val="tx2"/>
                </a:solidFill>
              </a:rPr>
              <a:t>შესაბამისად დღემდე ამ მიმართულებით </a:t>
            </a:r>
            <a:r>
              <a:rPr lang="ka-GE" sz="1600" b="1" dirty="0">
                <a:solidFill>
                  <a:schemeClr val="tx2"/>
                </a:solidFill>
              </a:rPr>
              <a:t>შემოწმდა </a:t>
            </a:r>
            <a:r>
              <a:rPr lang="ka-GE" sz="1600" b="1" dirty="0" smtClean="0">
                <a:solidFill>
                  <a:schemeClr val="tx2"/>
                </a:solidFill>
              </a:rPr>
              <a:t>170 მდე საწარმო, </a:t>
            </a:r>
            <a:r>
              <a:rPr lang="ka-GE" sz="1600" b="1" dirty="0">
                <a:solidFill>
                  <a:schemeClr val="tx2"/>
                </a:solidFill>
              </a:rPr>
              <a:t>მათ შორის </a:t>
            </a:r>
            <a:r>
              <a:rPr lang="ka-GE" sz="1600" b="1" dirty="0" smtClean="0">
                <a:solidFill>
                  <a:schemeClr val="tx2"/>
                </a:solidFill>
              </a:rPr>
              <a:t>15 </a:t>
            </a:r>
            <a:r>
              <a:rPr lang="ka-GE" sz="1600" b="1" dirty="0">
                <a:solidFill>
                  <a:schemeClr val="tx2"/>
                </a:solidFill>
              </a:rPr>
              <a:t>მდე ინსპექტირება განხორციელდა  </a:t>
            </a:r>
            <a:r>
              <a:rPr lang="ka-GE" sz="1600" b="1" dirty="0" smtClean="0">
                <a:solidFill>
                  <a:schemeClr val="tx2"/>
                </a:solidFill>
              </a:rPr>
              <a:t>არაგეგმიურად. </a:t>
            </a:r>
            <a:r>
              <a:rPr lang="ka-GE" sz="1600" dirty="0" smtClean="0">
                <a:solidFill>
                  <a:schemeClr val="tx2"/>
                </a:solidFill>
              </a:rPr>
              <a:t>2015 </a:t>
            </a:r>
            <a:r>
              <a:rPr lang="ka-GE" sz="1600" dirty="0">
                <a:solidFill>
                  <a:schemeClr val="tx2"/>
                </a:solidFill>
              </a:rPr>
              <a:t>წლის აგვისტოს თვეში გაფორმდა ურთიერთთანამშრომლობის მემორანდუმი </a:t>
            </a:r>
            <a:r>
              <a:rPr lang="ka-GE" sz="1600" dirty="0" smtClean="0">
                <a:solidFill>
                  <a:schemeClr val="tx2"/>
                </a:solidFill>
              </a:rPr>
              <a:t>შსს -თან  ტრეფიკინგის  </a:t>
            </a:r>
            <a:r>
              <a:rPr lang="ka-GE" sz="1600" dirty="0">
                <a:solidFill>
                  <a:schemeClr val="tx2"/>
                </a:solidFill>
              </a:rPr>
              <a:t>შემთხვევების გამოვლენის </a:t>
            </a:r>
            <a:r>
              <a:rPr lang="ka-GE" sz="1600" dirty="0" smtClean="0">
                <a:solidFill>
                  <a:schemeClr val="tx2"/>
                </a:solidFill>
              </a:rPr>
              <a:t>ხელშეწყობის მიზნით. შემოწმების </a:t>
            </a:r>
            <a:r>
              <a:rPr lang="ka-GE" sz="1600" dirty="0">
                <a:solidFill>
                  <a:schemeClr val="tx2"/>
                </a:solidFill>
              </a:rPr>
              <a:t>შედეგად </a:t>
            </a:r>
            <a:r>
              <a:rPr lang="ka-GE" sz="1600" dirty="0" smtClean="0">
                <a:solidFill>
                  <a:schemeClr val="tx2"/>
                </a:solidFill>
              </a:rPr>
              <a:t>დღემდე   შემოწმებულ საწარმოებში </a:t>
            </a:r>
            <a:r>
              <a:rPr lang="ka-GE" sz="1600" dirty="0">
                <a:solidFill>
                  <a:schemeClr val="tx2"/>
                </a:solidFill>
              </a:rPr>
              <a:t>და ორგანიზაციებში ასეთი   ფაქტები არ </a:t>
            </a:r>
            <a:r>
              <a:rPr lang="ka-GE" sz="1600" dirty="0" smtClean="0">
                <a:solidFill>
                  <a:schemeClr val="tx2"/>
                </a:solidFill>
              </a:rPr>
              <a:t>გამოვლენილა.</a:t>
            </a:r>
            <a:endParaRPr lang="en-US" sz="1600" dirty="0">
              <a:solidFill>
                <a:schemeClr val="tx2"/>
              </a:solidFill>
            </a:endParaRPr>
          </a:p>
          <a:p>
            <a:pPr algn="just"/>
            <a:r>
              <a:rPr lang="ka-GE" sz="1600" dirty="0" smtClean="0">
                <a:solidFill>
                  <a:schemeClr val="tx2"/>
                </a:solidFill>
              </a:rPr>
              <a:t>საქართველო-ევროკავშირის </a:t>
            </a:r>
            <a:r>
              <a:rPr lang="ka-GE" sz="1600" dirty="0">
                <a:solidFill>
                  <a:schemeClr val="tx2"/>
                </a:solidFill>
              </a:rPr>
              <a:t>ასოცირების შეთანხმების </a:t>
            </a:r>
            <a:r>
              <a:rPr lang="en-US" sz="1600" dirty="0">
                <a:solidFill>
                  <a:schemeClr val="tx2"/>
                </a:solidFill>
              </a:rPr>
              <a:t>XXX</a:t>
            </a:r>
            <a:r>
              <a:rPr lang="ka-GE" sz="1600" dirty="0">
                <a:solidFill>
                  <a:schemeClr val="tx2"/>
                </a:solidFill>
              </a:rPr>
              <a:t>-ე დანართით განსაზღვრული ევრო </a:t>
            </a:r>
            <a:r>
              <a:rPr lang="ka-GE" sz="1600" dirty="0" smtClean="0">
                <a:solidFill>
                  <a:schemeClr val="tx2"/>
                </a:solidFill>
              </a:rPr>
              <a:t>დირექტივებიდან  </a:t>
            </a:r>
            <a:r>
              <a:rPr lang="ka-GE" sz="1600" dirty="0">
                <a:solidFill>
                  <a:schemeClr val="tx2"/>
                </a:solidFill>
              </a:rPr>
              <a:t>საქართველოს კანონმდებლობაში ტრანსპოზიციის </a:t>
            </a:r>
            <a:r>
              <a:rPr lang="ka-GE" sz="1600" dirty="0" smtClean="0">
                <a:solidFill>
                  <a:schemeClr val="tx2"/>
                </a:solidFill>
              </a:rPr>
              <a:t> მიზნით. </a:t>
            </a:r>
            <a:r>
              <a:rPr lang="ka-GE" sz="1600" b="1" dirty="0">
                <a:solidFill>
                  <a:schemeClr val="tx2"/>
                </a:solidFill>
              </a:rPr>
              <a:t>შემუშავდა 9 ევრო-დირექტივის  პროექტები, რომელიც ეხება </a:t>
            </a:r>
            <a:r>
              <a:rPr lang="ka-GE" sz="1600" b="1" dirty="0" smtClean="0">
                <a:solidFill>
                  <a:schemeClr val="tx2"/>
                </a:solidFill>
              </a:rPr>
              <a:t>  შრომის </a:t>
            </a:r>
            <a:r>
              <a:rPr lang="ka-GE" sz="1600" b="1" dirty="0">
                <a:solidFill>
                  <a:schemeClr val="tx2"/>
                </a:solidFill>
              </a:rPr>
              <a:t>უსაფრთხოებას </a:t>
            </a:r>
            <a:endParaRPr lang="ka-GE" sz="1600" dirty="0" smtClean="0">
              <a:solidFill>
                <a:schemeClr val="tx2"/>
              </a:solidFill>
            </a:endParaRPr>
          </a:p>
          <a:p>
            <a:pPr algn="just"/>
            <a:r>
              <a:rPr lang="ka-GE" sz="1600" dirty="0" smtClean="0">
                <a:solidFill>
                  <a:schemeClr val="tx2"/>
                </a:solidFill>
              </a:rPr>
              <a:t>შრომის </a:t>
            </a:r>
            <a:r>
              <a:rPr lang="ka-GE" sz="1600" dirty="0">
                <a:solidFill>
                  <a:schemeClr val="tx2"/>
                </a:solidFill>
              </a:rPr>
              <a:t>უსაფრთხოებისა და ჯანმრთელობის დაცვის შემოწმების მიზნით, </a:t>
            </a:r>
            <a:r>
              <a:rPr lang="ka-GE" sz="1600" dirty="0" smtClean="0">
                <a:solidFill>
                  <a:schemeClr val="tx2"/>
                </a:solidFill>
              </a:rPr>
              <a:t>2016 </a:t>
            </a:r>
            <a:r>
              <a:rPr lang="ka-GE" sz="1600" dirty="0">
                <a:solidFill>
                  <a:schemeClr val="tx2"/>
                </a:solidFill>
              </a:rPr>
              <a:t>წელს </a:t>
            </a:r>
            <a:r>
              <a:rPr lang="ka-GE" sz="1600" dirty="0" smtClean="0">
                <a:solidFill>
                  <a:schemeClr val="tx2"/>
                </a:solidFill>
              </a:rPr>
              <a:t>შესყიდულ იქნა  </a:t>
            </a:r>
            <a:r>
              <a:rPr lang="ka-GE" sz="1600" b="1" dirty="0" smtClean="0">
                <a:solidFill>
                  <a:schemeClr val="tx2"/>
                </a:solidFill>
              </a:rPr>
              <a:t>ტემპერატურის</a:t>
            </a:r>
            <a:r>
              <a:rPr lang="ka-GE" sz="1600" b="1" dirty="0">
                <a:solidFill>
                  <a:schemeClr val="tx2"/>
                </a:solidFill>
              </a:rPr>
              <a:t>, ტენიანობის, მტვრის, განათების, ხმაურის მზომი ხელსაწყოები</a:t>
            </a:r>
            <a:r>
              <a:rPr lang="ka-GE" sz="1600" dirty="0">
                <a:solidFill>
                  <a:schemeClr val="tx2"/>
                </a:solidFill>
              </a:rPr>
              <a:t>, რომელთა მეშვეობითაც შემოწმების პროცესი უფრო სრულყოფილი გახდა. </a:t>
            </a:r>
            <a:endParaRPr lang="ka-GE" sz="1600" dirty="0" smtClean="0">
              <a:solidFill>
                <a:schemeClr val="tx2"/>
              </a:solidFill>
            </a:endParaRPr>
          </a:p>
          <a:p>
            <a:pPr algn="just"/>
            <a:r>
              <a:rPr lang="ka-GE" sz="1600" dirty="0" smtClean="0">
                <a:solidFill>
                  <a:schemeClr val="tx2"/>
                </a:solidFill>
              </a:rPr>
              <a:t>პარლამენტს </a:t>
            </a:r>
            <a:r>
              <a:rPr lang="ka-GE" sz="1600" dirty="0">
                <a:solidFill>
                  <a:schemeClr val="tx2"/>
                </a:solidFill>
              </a:rPr>
              <a:t>დასამტკიცებლად </a:t>
            </a:r>
            <a:r>
              <a:rPr lang="ka-GE" sz="1600" dirty="0" smtClean="0">
                <a:solidFill>
                  <a:schemeClr val="tx2"/>
                </a:solidFill>
              </a:rPr>
              <a:t>გადაგზავნა</a:t>
            </a:r>
            <a:r>
              <a:rPr lang="en-US" sz="1600" dirty="0" smtClean="0">
                <a:solidFill>
                  <a:schemeClr val="tx2"/>
                </a:solidFill>
              </a:rPr>
              <a:t>   </a:t>
            </a:r>
            <a:r>
              <a:rPr lang="en-US" sz="1600" b="1" dirty="0" smtClean="0">
                <a:solidFill>
                  <a:schemeClr val="tx2"/>
                </a:solidFill>
              </a:rPr>
              <a:t>“</a:t>
            </a:r>
            <a:r>
              <a:rPr lang="ka-GE" sz="1600" b="1" dirty="0" smtClean="0">
                <a:solidFill>
                  <a:schemeClr val="tx2"/>
                </a:solidFill>
              </a:rPr>
              <a:t>შრომის </a:t>
            </a:r>
            <a:r>
              <a:rPr lang="ka-GE" sz="1600" b="1" dirty="0">
                <a:solidFill>
                  <a:schemeClr val="tx2"/>
                </a:solidFill>
              </a:rPr>
              <a:t>უსაფრთხოების შესახებ“ </a:t>
            </a:r>
            <a:r>
              <a:rPr lang="ka-GE" sz="1600" b="1" dirty="0" smtClean="0">
                <a:solidFill>
                  <a:schemeClr val="tx2"/>
                </a:solidFill>
              </a:rPr>
              <a:t>კანონპროექტი-</a:t>
            </a:r>
            <a:r>
              <a:rPr lang="ka-GE" sz="1600" dirty="0" smtClean="0">
                <a:solidFill>
                  <a:schemeClr val="tx2"/>
                </a:solidFill>
              </a:rPr>
              <a:t> მიმდინარეობს ინტენსიური მუშაობა სამუშაო ჯგუფში. </a:t>
            </a:r>
            <a:endParaRPr lang="ka-GE" sz="1600" dirty="0">
              <a:solidFill>
                <a:schemeClr val="tx2"/>
              </a:solidFill>
            </a:endParaRPr>
          </a:p>
          <a:p>
            <a:pPr algn="just"/>
            <a:endParaRPr lang="en-US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571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11125200" cy="6629400"/>
          </a:xfrm>
        </p:spPr>
        <p:txBody>
          <a:bodyPr>
            <a:noAutofit/>
          </a:bodyPr>
          <a:lstStyle/>
          <a:p>
            <a:pPr lvl="0" algn="just"/>
            <a:endParaRPr lang="ka-GE" sz="2000" b="1" dirty="0" smtClean="0">
              <a:solidFill>
                <a:schemeClr val="tx2"/>
              </a:solidFill>
            </a:endParaRPr>
          </a:p>
          <a:p>
            <a:pPr lvl="0" algn="just"/>
            <a:r>
              <a:rPr lang="ka-GE" sz="2000" b="1" dirty="0" smtClean="0">
                <a:solidFill>
                  <a:schemeClr val="tx2"/>
                </a:solidFill>
              </a:rPr>
              <a:t>ასოცირების </a:t>
            </a:r>
            <a:r>
              <a:rPr lang="ka-GE" sz="2000" b="1" dirty="0">
                <a:solidFill>
                  <a:schemeClr val="tx2"/>
                </a:solidFill>
              </a:rPr>
              <a:t>ხელშეკრულების </a:t>
            </a:r>
            <a:r>
              <a:rPr lang="en-US" sz="2000" b="1" dirty="0">
                <a:solidFill>
                  <a:schemeClr val="tx2"/>
                </a:solidFill>
              </a:rPr>
              <a:t>XXX </a:t>
            </a:r>
            <a:r>
              <a:rPr lang="ka-GE" sz="2000" b="1" dirty="0">
                <a:solidFill>
                  <a:schemeClr val="tx2"/>
                </a:solidFill>
              </a:rPr>
              <a:t>დანართით</a:t>
            </a:r>
            <a:r>
              <a:rPr lang="ka-GE" sz="2000" dirty="0">
                <a:solidFill>
                  <a:schemeClr val="tx2"/>
                </a:solidFill>
              </a:rPr>
              <a:t> განსაზღვრული </a:t>
            </a:r>
            <a:r>
              <a:rPr lang="ka-GE" sz="2000" dirty="0" smtClean="0">
                <a:solidFill>
                  <a:schemeClr val="tx2"/>
                </a:solidFill>
              </a:rPr>
              <a:t>დირექტივების  </a:t>
            </a:r>
            <a:r>
              <a:rPr lang="ka-GE" sz="2000" u="sng" dirty="0" smtClean="0">
                <a:solidFill>
                  <a:schemeClr val="tx2"/>
                </a:solidFill>
              </a:rPr>
              <a:t>(სულ 40  </a:t>
            </a:r>
            <a:r>
              <a:rPr lang="ka-GE" sz="2000" u="sng" dirty="0">
                <a:solidFill>
                  <a:schemeClr val="tx2"/>
                </a:solidFill>
              </a:rPr>
              <a:t>დირექტივა)</a:t>
            </a:r>
            <a:r>
              <a:rPr lang="ka-GE" sz="2000" dirty="0">
                <a:solidFill>
                  <a:schemeClr val="tx2"/>
                </a:solidFill>
              </a:rPr>
              <a:t> </a:t>
            </a:r>
            <a:r>
              <a:rPr lang="ka-GE" sz="2000" dirty="0" smtClean="0">
                <a:solidFill>
                  <a:schemeClr val="tx2"/>
                </a:solidFill>
              </a:rPr>
              <a:t>ტრანსპოზიცია/ასახვა ქართულ კანონმდებლობაში (ცვლილებები ეროვნულ კანონმდებლობაში, კანონქვემდებარე აქტები)</a:t>
            </a:r>
          </a:p>
          <a:p>
            <a:pPr lvl="0" algn="just"/>
            <a:endParaRPr lang="ka-GE" sz="2000" dirty="0" smtClean="0">
              <a:solidFill>
                <a:schemeClr val="tx2"/>
              </a:solidFill>
            </a:endParaRPr>
          </a:p>
          <a:p>
            <a:pPr lvl="0" algn="just"/>
            <a:r>
              <a:rPr lang="ka-GE" sz="2000" b="1" dirty="0">
                <a:solidFill>
                  <a:schemeClr val="tx2"/>
                </a:solidFill>
              </a:rPr>
              <a:t>მოწყვლადი, დაბალკონკურენტუნარიანი მოსახლეობის </a:t>
            </a:r>
            <a:r>
              <a:rPr lang="ka-GE" sz="2000" b="1" dirty="0" smtClean="0">
                <a:solidFill>
                  <a:schemeClr val="tx2"/>
                </a:solidFill>
              </a:rPr>
              <a:t> გააქტიურება, </a:t>
            </a:r>
            <a:r>
              <a:rPr lang="ka-GE" sz="2000" dirty="0" smtClean="0">
                <a:solidFill>
                  <a:schemeClr val="tx2"/>
                </a:solidFill>
              </a:rPr>
              <a:t>მათი დასაქმების მაჩვენებლის გაზრდა, სოციალურად დაუცველთა სოციალურ </a:t>
            </a:r>
            <a:r>
              <a:rPr lang="ka-GE" sz="2000" dirty="0">
                <a:solidFill>
                  <a:schemeClr val="tx2"/>
                </a:solidFill>
              </a:rPr>
              <a:t>დახმარებებზე </a:t>
            </a:r>
            <a:r>
              <a:rPr lang="ka-GE" sz="2000" dirty="0" smtClean="0">
                <a:solidFill>
                  <a:schemeClr val="tx2"/>
                </a:solidFill>
              </a:rPr>
              <a:t> </a:t>
            </a:r>
            <a:r>
              <a:rPr lang="ka-GE" sz="2000" dirty="0">
                <a:solidFill>
                  <a:schemeClr val="tx2"/>
                </a:solidFill>
              </a:rPr>
              <a:t>დამოკიდებულებების </a:t>
            </a:r>
            <a:r>
              <a:rPr lang="ka-GE" sz="2000" dirty="0" smtClean="0">
                <a:solidFill>
                  <a:schemeClr val="tx2"/>
                </a:solidFill>
              </a:rPr>
              <a:t>შემცირება და მათი ინტეგრაცია შრომის ბაზარზე. </a:t>
            </a:r>
            <a:r>
              <a:rPr lang="ka-GE" sz="2000" b="1" dirty="0" smtClean="0">
                <a:solidFill>
                  <a:schemeClr val="tx2"/>
                </a:solidFill>
              </a:rPr>
              <a:t>ამ მიზნით  ევროკავშირის ტექნ</a:t>
            </a:r>
            <a:r>
              <a:rPr lang="ka-GE" sz="2000" b="1" dirty="0">
                <a:solidFill>
                  <a:schemeClr val="tx2"/>
                </a:solidFill>
              </a:rPr>
              <a:t>. დახმარების  პროექტის </a:t>
            </a:r>
            <a:r>
              <a:rPr lang="ka-GE" sz="2000" b="1" dirty="0" smtClean="0">
                <a:solidFill>
                  <a:schemeClr val="tx2"/>
                </a:solidFill>
              </a:rPr>
              <a:t>ფარგლებში მომზადდა „დასაქმების </a:t>
            </a:r>
            <a:r>
              <a:rPr lang="ka-GE" sz="2000" b="1" dirty="0">
                <a:solidFill>
                  <a:schemeClr val="tx2"/>
                </a:solidFill>
              </a:rPr>
              <a:t>ხელშეწყობის სერვისების შესახებ“   ნორმატიული </a:t>
            </a:r>
            <a:r>
              <a:rPr lang="ka-GE" sz="2000" b="1" dirty="0" smtClean="0">
                <a:solidFill>
                  <a:schemeClr val="tx2"/>
                </a:solidFill>
              </a:rPr>
              <a:t>აქტი  </a:t>
            </a:r>
            <a:r>
              <a:rPr lang="ka-GE" sz="2000" dirty="0" smtClean="0">
                <a:solidFill>
                  <a:schemeClr val="tx2"/>
                </a:solidFill>
              </a:rPr>
              <a:t>და დაგეგმილია მისი განხილვა და მომზადებული  დოკუმენტის პარლამენტში წარდგენა  დასამტკიცებლად.</a:t>
            </a:r>
          </a:p>
          <a:p>
            <a:pPr lvl="0" algn="just"/>
            <a:endParaRPr lang="ka-GE" sz="2000" dirty="0">
              <a:solidFill>
                <a:schemeClr val="tx2"/>
              </a:solidFill>
            </a:endParaRPr>
          </a:p>
          <a:p>
            <a:pPr algn="just"/>
            <a:r>
              <a:rPr lang="ka-GE" sz="2000" dirty="0">
                <a:solidFill>
                  <a:schemeClr val="tx2"/>
                </a:solidFill>
              </a:rPr>
              <a:t>შრომის უსაფრთხოების დაცვაზე ზედამხედველი ორგანოს </a:t>
            </a:r>
            <a:r>
              <a:rPr lang="ka-GE" sz="2000" dirty="0" smtClean="0">
                <a:solidFill>
                  <a:schemeClr val="tx2"/>
                </a:solidFill>
              </a:rPr>
              <a:t>ეფექტიანი და  </a:t>
            </a:r>
            <a:r>
              <a:rPr lang="ka-GE" sz="2000" dirty="0">
                <a:solidFill>
                  <a:schemeClr val="tx2"/>
                </a:solidFill>
              </a:rPr>
              <a:t>ქმედითი სისტემის დანერგვის </a:t>
            </a:r>
            <a:r>
              <a:rPr lang="ka-GE" sz="2000" dirty="0" smtClean="0">
                <a:solidFill>
                  <a:schemeClr val="tx2"/>
                </a:solidFill>
              </a:rPr>
              <a:t>მიზნით,  </a:t>
            </a:r>
            <a:r>
              <a:rPr lang="ka-GE" sz="2000" b="1" dirty="0" smtClean="0">
                <a:solidFill>
                  <a:schemeClr val="tx2"/>
                </a:solidFill>
              </a:rPr>
              <a:t>მანდატის გაძლიერება</a:t>
            </a:r>
          </a:p>
          <a:p>
            <a:pPr algn="just"/>
            <a:endParaRPr lang="ka-GE" sz="2000" b="1" dirty="0" smtClean="0">
              <a:solidFill>
                <a:schemeClr val="tx2"/>
              </a:solidFill>
            </a:endParaRPr>
          </a:p>
          <a:p>
            <a:pPr algn="just"/>
            <a:r>
              <a:rPr lang="ka-GE" sz="2000" dirty="0" smtClean="0">
                <a:solidFill>
                  <a:schemeClr val="tx2"/>
                </a:solidFill>
              </a:rPr>
              <a:t>შრომის უსაფრთხოების შესახებ ეროვნული სტრატეგიული დოკუმენტის შემუშავება</a:t>
            </a:r>
          </a:p>
          <a:p>
            <a:pPr algn="just"/>
            <a:endParaRPr lang="ka-GE" sz="2000" dirty="0">
              <a:solidFill>
                <a:schemeClr val="tx2"/>
              </a:solidFill>
            </a:endParaRPr>
          </a:p>
          <a:p>
            <a:pPr algn="just"/>
            <a:r>
              <a:rPr lang="ka-GE" sz="2000" dirty="0" smtClean="0">
                <a:solidFill>
                  <a:schemeClr val="tx2"/>
                </a:solidFill>
              </a:rPr>
              <a:t>შრომითი მიგრაციის რეგულაციის  დახვეწა, ლეგალური შრომითი მიგრაციის სქემების დანერგვა</a:t>
            </a:r>
          </a:p>
          <a:p>
            <a:pPr algn="just"/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152400"/>
            <a:ext cx="10698480" cy="762000"/>
          </a:xfrm>
          <a:prstGeom prst="rect">
            <a:avLst/>
          </a:prstGeom>
        </p:spPr>
        <p:txBody>
          <a:bodyPr vert="horz" lIns="114949" tIns="57475" rIns="114949" bIns="57475" rtlCol="0" anchor="ctr">
            <a:noAutofit/>
          </a:bodyPr>
          <a:lstStyle>
            <a:lvl1pPr algn="ctr" defTabSz="1149492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3000" b="1" dirty="0" smtClean="0">
                <a:solidFill>
                  <a:schemeClr val="tx2"/>
                </a:solidFill>
              </a:rPr>
              <a:t>დაგეგმილი ღონისძიებები </a:t>
            </a:r>
            <a:endParaRPr lang="en-US" sz="3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54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4905</TotalTime>
  <Words>764</Words>
  <Application>Microsoft Office PowerPoint</Application>
  <PresentationFormat>Custom</PresentationFormat>
  <Paragraphs>56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შრომისა და დასაქმების პოლიტიკის სფეროში განხორციელებული და მიმდინარე ღონისძიებები</vt:lpstr>
      <vt:lpstr>შრომითი ურთიერთობა/ დასაქმება  </vt:lpstr>
      <vt:lpstr>შრომის უსაფრთხოება/სახელწმიფო ზედამხედველობის ორგანო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Labour Inspection</dc:title>
  <dc:creator>Giorgi Gamkrelidze</dc:creator>
  <cp:lastModifiedBy>elza jgerenaia</cp:lastModifiedBy>
  <cp:revision>403</cp:revision>
  <cp:lastPrinted>2016-06-15T05:26:47Z</cp:lastPrinted>
  <dcterms:created xsi:type="dcterms:W3CDTF">2015-09-07T09:13:01Z</dcterms:created>
  <dcterms:modified xsi:type="dcterms:W3CDTF">2017-07-04T12:28:01Z</dcterms:modified>
</cp:coreProperties>
</file>