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4" r:id="rId9"/>
    <p:sldId id="265" r:id="rId10"/>
    <p:sldId id="268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E0000"/>
    <a:srgbClr val="D83C2C"/>
    <a:srgbClr val="F08C78"/>
    <a:srgbClr val="F1A08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49" autoAdjust="0"/>
    <p:restoredTop sz="94671"/>
  </p:normalViewPr>
  <p:slideViewPr>
    <p:cSldViewPr snapToGrid="0" snapToObjects="1">
      <p:cViewPr>
        <p:scale>
          <a:sx n="60" d="100"/>
          <a:sy n="60" d="100"/>
        </p:scale>
        <p:origin x="-1002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A02DC-0C5E-3548-B8CC-ADAD40749F4E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E806F-6BEE-BB4C-9DA2-255F2BC2B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745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charset="0"/>
                <a:ea typeface="ＭＳ Ｐゴシック" charset="-128"/>
              </a:defRPr>
            </a:lvl9pPr>
          </a:lstStyle>
          <a:p>
            <a:fld id="{76B398D6-8C33-2A4F-97D8-F360D65DFF13}" type="slidenum">
              <a:rPr lang="en-US" altLang="en-US">
                <a:latin typeface="Calibri" charset="0"/>
              </a:rPr>
              <a:pPr/>
              <a:t>5</a:t>
            </a:fld>
            <a:endParaRPr lang="en-US" altLang="en-US">
              <a:latin typeface="Calibri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5366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819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49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289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75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230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296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385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312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697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939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78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3EC2-46F7-2A43-96C1-647CE3E7465F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9F43-1970-9A43-82EE-A5C53637A3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382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6412" y="4400550"/>
            <a:ext cx="12192000" cy="2457450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8074" y="798806"/>
            <a:ext cx="10743028" cy="2387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RNC</a:t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</a:br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Regional Network of Clinics</a:t>
            </a:r>
            <a:br>
              <a:rPr lang="en-US" sz="4400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</a:br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 Out-patient 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and Emergency up to 48 hours 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750" y="4776952"/>
            <a:ext cx="113310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I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этап</a:t>
            </a:r>
            <a:r>
              <a:rPr lang="ru-RU" sz="3600" b="1" dirty="0">
                <a:solidFill>
                  <a:schemeClr val="bg1"/>
                </a:solidFill>
              </a:rPr>
              <a:t>: включает организацию клиник в 15 регионах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II </a:t>
            </a:r>
            <a:r>
              <a:rPr lang="ru-RU" sz="3600" b="1" dirty="0" smtClean="0">
                <a:solidFill>
                  <a:schemeClr val="bg1"/>
                </a:solidFill>
              </a:rPr>
              <a:t>этап</a:t>
            </a:r>
            <a:r>
              <a:rPr lang="ru-RU" sz="3600" b="1" dirty="0">
                <a:solidFill>
                  <a:schemeClr val="bg1"/>
                </a:solidFill>
              </a:rPr>
              <a:t>: расширение </a:t>
            </a:r>
            <a:r>
              <a:rPr lang="ru-RU" sz="3600" b="1" dirty="0" smtClean="0">
                <a:solidFill>
                  <a:schemeClr val="bg1"/>
                </a:solidFill>
              </a:rPr>
              <a:t>сети </a:t>
            </a:r>
            <a:r>
              <a:rPr lang="ru-RU" sz="3600" b="1" dirty="0">
                <a:solidFill>
                  <a:schemeClr val="bg1"/>
                </a:solidFill>
              </a:rPr>
              <a:t>клиник </a:t>
            </a:r>
            <a:r>
              <a:rPr lang="ru-RU" sz="3600" b="1" dirty="0" smtClean="0">
                <a:solidFill>
                  <a:schemeClr val="bg1"/>
                </a:solidFill>
              </a:rPr>
              <a:t>до 30 (30% населения) </a:t>
            </a:r>
            <a:endParaRPr lang="en-US" sz="3600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    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656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0282"/>
            <a:ext cx="12192000" cy="1518267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863603" y="1891861"/>
            <a:ext cx="10337802" cy="4254940"/>
            <a:chOff x="676631" y="675509"/>
            <a:chExt cx="7752892" cy="4351758"/>
          </a:xfrm>
        </p:grpSpPr>
        <p:sp>
          <p:nvSpPr>
            <p:cNvPr id="4" name="Rounded Rectangle 3"/>
            <p:cNvSpPr>
              <a:spLocks noChangeArrowheads="1"/>
            </p:cNvSpPr>
            <p:nvPr/>
          </p:nvSpPr>
          <p:spPr bwMode="auto">
            <a:xfrm>
              <a:off x="3644136" y="675509"/>
              <a:ext cx="1415965" cy="838461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50000"/>
              </a:schemeClr>
            </a:solidFill>
            <a:ln w="9525">
              <a:solidFill>
                <a:srgbClr val="5C72B2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hangingPunct="1"/>
              <a:r>
                <a:rPr lang="en-US" b="1">
                  <a:solidFill>
                    <a:srgbClr val="FFFFFF"/>
                  </a:solidFill>
                  <a:latin typeface="Century Gothic" pitchFamily="34" charset="0"/>
                </a:rPr>
                <a:t>Web portal</a:t>
              </a:r>
            </a:p>
            <a:p>
              <a:pPr algn="ctr" eaLnBrk="1" hangingPunct="1"/>
              <a:endParaRPr lang="en-US" b="1">
                <a:solidFill>
                  <a:srgbClr val="FFFFFF"/>
                </a:solidFill>
                <a:latin typeface="Century Gothic" pitchFamily="34" charset="0"/>
              </a:endParaRPr>
            </a:p>
          </p:txBody>
        </p:sp>
        <p:sp>
          <p:nvSpPr>
            <p:cNvPr id="6" name="Rounded Rectangle 5"/>
            <p:cNvSpPr>
              <a:spLocks noChangeArrowheads="1"/>
            </p:cNvSpPr>
            <p:nvPr/>
          </p:nvSpPr>
          <p:spPr bwMode="auto">
            <a:xfrm>
              <a:off x="676631" y="2471672"/>
              <a:ext cx="1359174" cy="967678"/>
            </a:xfrm>
            <a:prstGeom prst="roundRect">
              <a:avLst>
                <a:gd name="adj" fmla="val 16667"/>
              </a:avLst>
            </a:prstGeom>
            <a:solidFill>
              <a:srgbClr val="DE0000"/>
            </a:solidFill>
            <a:ln w="9525">
              <a:solidFill>
                <a:srgbClr val="9A4E4E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bg1"/>
                  </a:solidFill>
                  <a:latin typeface="+mj-lt"/>
                  <a:ea typeface="+mn-ea"/>
                </a:rPr>
                <a:t>CRM/MR module</a:t>
              </a:r>
            </a:p>
          </p:txBody>
        </p:sp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7011970" y="675510"/>
              <a:ext cx="1417553" cy="838461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50000"/>
              </a:schemeClr>
            </a:solidFill>
            <a:ln w="9525">
              <a:solidFill>
                <a:srgbClr val="5C72B2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lt1"/>
                  </a:solidFill>
                  <a:latin typeface="+mj-lt"/>
                  <a:ea typeface="+mn-ea"/>
                </a:rPr>
                <a:t>Call center</a:t>
              </a:r>
            </a:p>
          </p:txBody>
        </p:sp>
        <p:sp>
          <p:nvSpPr>
            <p:cNvPr id="14" name="Rounded Rectangle 13"/>
            <p:cNvSpPr>
              <a:spLocks noChangeArrowheads="1"/>
            </p:cNvSpPr>
            <p:nvPr/>
          </p:nvSpPr>
          <p:spPr bwMode="auto">
            <a:xfrm>
              <a:off x="1544943" y="4108296"/>
              <a:ext cx="1415966" cy="918971"/>
            </a:xfrm>
            <a:prstGeom prst="roundRect">
              <a:avLst>
                <a:gd name="adj" fmla="val 16667"/>
              </a:avLst>
            </a:prstGeom>
            <a:solidFill>
              <a:srgbClr val="DE0000"/>
            </a:solidFill>
            <a:ln w="9525">
              <a:solidFill>
                <a:srgbClr val="9A4E4E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bg1"/>
                  </a:solidFill>
                  <a:latin typeface="+mj-lt"/>
                  <a:ea typeface="+mn-ea"/>
                </a:rPr>
                <a:t>ERP Database</a:t>
              </a:r>
            </a:p>
          </p:txBody>
        </p:sp>
        <p:cxnSp>
          <p:nvCxnSpPr>
            <p:cNvPr id="18" name="Straight Arrow Connector 17"/>
            <p:cNvCxnSpPr>
              <a:cxnSpLocks noChangeShapeType="1"/>
              <a:stCxn id="6" idx="2"/>
              <a:endCxn id="14" idx="0"/>
            </p:cNvCxnSpPr>
            <p:nvPr/>
          </p:nvCxnSpPr>
          <p:spPr bwMode="auto">
            <a:xfrm rot="16200000" flipH="1">
              <a:off x="1470100" y="3325468"/>
              <a:ext cx="668946" cy="896708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47" name="Rounded Rectangle 46"/>
            <p:cNvSpPr>
              <a:spLocks noChangeArrowheads="1"/>
            </p:cNvSpPr>
            <p:nvPr/>
          </p:nvSpPr>
          <p:spPr bwMode="auto">
            <a:xfrm>
              <a:off x="5060101" y="2471670"/>
              <a:ext cx="1359174" cy="967679"/>
            </a:xfrm>
            <a:prstGeom prst="roundRect">
              <a:avLst>
                <a:gd name="adj" fmla="val 16667"/>
              </a:avLst>
            </a:prstGeom>
            <a:solidFill>
              <a:srgbClr val="DE0000"/>
            </a:solidFill>
            <a:ln w="9525">
              <a:solidFill>
                <a:srgbClr val="9A4E4E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lt1"/>
                  </a:solidFill>
                  <a:latin typeface="+mj-lt"/>
                  <a:ea typeface="+mn-ea"/>
                </a:rPr>
                <a:t>Teleconference</a:t>
              </a:r>
            </a:p>
          </p:txBody>
        </p:sp>
        <p:sp>
          <p:nvSpPr>
            <p:cNvPr id="53" name="Rounded Rectangle 52"/>
            <p:cNvSpPr>
              <a:spLocks noChangeArrowheads="1"/>
            </p:cNvSpPr>
            <p:nvPr/>
          </p:nvSpPr>
          <p:spPr bwMode="auto">
            <a:xfrm>
              <a:off x="676632" y="675510"/>
              <a:ext cx="1415966" cy="838461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50000"/>
              </a:schemeClr>
            </a:solidFill>
            <a:ln w="9525">
              <a:solidFill>
                <a:srgbClr val="5C72B2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solidFill>
                    <a:schemeClr val="lt1"/>
                  </a:solidFill>
                  <a:latin typeface="+mj-lt"/>
                  <a:ea typeface="+mn-ea"/>
                </a:rPr>
                <a:t>Advertising and Marketing</a:t>
              </a:r>
            </a:p>
          </p:txBody>
        </p:sp>
        <p:cxnSp>
          <p:nvCxnSpPr>
            <p:cNvPr id="56" name="Straight Arrow Connector 55"/>
            <p:cNvCxnSpPr>
              <a:cxnSpLocks noChangeShapeType="1"/>
              <a:stCxn id="47" idx="0"/>
              <a:endCxn id="4" idx="2"/>
            </p:cNvCxnSpPr>
            <p:nvPr/>
          </p:nvCxnSpPr>
          <p:spPr bwMode="auto">
            <a:xfrm rot="16200000" flipV="1">
              <a:off x="4567054" y="1299036"/>
              <a:ext cx="957700" cy="1387569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67" name="Straight Arrow Connector 66"/>
            <p:cNvCxnSpPr>
              <a:cxnSpLocks noChangeShapeType="1"/>
              <a:stCxn id="53" idx="3"/>
              <a:endCxn id="4" idx="1"/>
            </p:cNvCxnSpPr>
            <p:nvPr/>
          </p:nvCxnSpPr>
          <p:spPr bwMode="auto">
            <a:xfrm flipV="1">
              <a:off x="2092598" y="1094740"/>
              <a:ext cx="1551538" cy="1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69" name="Straight Arrow Connector 68"/>
            <p:cNvCxnSpPr>
              <a:cxnSpLocks noChangeShapeType="1"/>
              <a:stCxn id="4" idx="3"/>
              <a:endCxn id="7" idx="1"/>
            </p:cNvCxnSpPr>
            <p:nvPr/>
          </p:nvCxnSpPr>
          <p:spPr bwMode="auto">
            <a:xfrm>
              <a:off x="5060101" y="1094740"/>
              <a:ext cx="1951869" cy="1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70" name="Rounded Rectangle 69"/>
            <p:cNvSpPr>
              <a:spLocks noChangeArrowheads="1"/>
            </p:cNvSpPr>
            <p:nvPr/>
          </p:nvSpPr>
          <p:spPr bwMode="auto">
            <a:xfrm>
              <a:off x="7011970" y="2471674"/>
              <a:ext cx="1400966" cy="967678"/>
            </a:xfrm>
            <a:prstGeom prst="roundRect">
              <a:avLst>
                <a:gd name="adj" fmla="val 16667"/>
              </a:avLst>
            </a:prstGeom>
            <a:solidFill>
              <a:srgbClr val="DE0000"/>
            </a:solidFill>
            <a:ln w="9525">
              <a:solidFill>
                <a:srgbClr val="9A4E4E"/>
              </a:solidFill>
              <a:round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lt1"/>
                  </a:solidFill>
                  <a:latin typeface="+mj-lt"/>
                  <a:ea typeface="+mn-ea"/>
                </a:rPr>
                <a:t>Appointment calendar module</a:t>
              </a:r>
            </a:p>
          </p:txBody>
        </p:sp>
        <p:cxnSp>
          <p:nvCxnSpPr>
            <p:cNvPr id="72" name="Straight Arrow Connector 71"/>
            <p:cNvCxnSpPr>
              <a:cxnSpLocks noChangeShapeType="1"/>
              <a:stCxn id="70" idx="0"/>
              <a:endCxn id="4" idx="2"/>
            </p:cNvCxnSpPr>
            <p:nvPr/>
          </p:nvCxnSpPr>
          <p:spPr bwMode="auto">
            <a:xfrm rot="16200000" flipV="1">
              <a:off x="5553435" y="312655"/>
              <a:ext cx="957704" cy="3360334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92" name="Straight Arrow Connector 91"/>
            <p:cNvCxnSpPr>
              <a:cxnSpLocks noChangeShapeType="1"/>
              <a:stCxn id="4" idx="2"/>
              <a:endCxn id="6" idx="0"/>
            </p:cNvCxnSpPr>
            <p:nvPr/>
          </p:nvCxnSpPr>
          <p:spPr bwMode="auto">
            <a:xfrm rot="5400000">
              <a:off x="2375318" y="494871"/>
              <a:ext cx="957702" cy="2995901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10633" y="220717"/>
            <a:ext cx="11283951" cy="1095376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alt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ＭＳ Ｐゴシック" charset="-128"/>
              </a:rPr>
              <a:t>Medical Management Platform </a:t>
            </a:r>
          </a:p>
        </p:txBody>
      </p:sp>
      <p:sp>
        <p:nvSpPr>
          <p:cNvPr id="19" name="Rounded Rectangle 18"/>
          <p:cNvSpPr>
            <a:spLocks noChangeArrowheads="1"/>
          </p:cNvSpPr>
          <p:nvPr/>
        </p:nvSpPr>
        <p:spPr bwMode="auto">
          <a:xfrm>
            <a:off x="4144435" y="3648061"/>
            <a:ext cx="1888067" cy="946150"/>
          </a:xfrm>
          <a:prstGeom prst="roundRect">
            <a:avLst>
              <a:gd name="adj" fmla="val 16667"/>
            </a:avLst>
          </a:prstGeom>
          <a:solidFill>
            <a:srgbClr val="DE0000"/>
          </a:solidFill>
          <a:ln w="9525">
            <a:solidFill>
              <a:srgbClr val="9A4E4E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lt1"/>
                </a:solidFill>
                <a:latin typeface="+mj-lt"/>
                <a:ea typeface="+mn-ea"/>
              </a:rPr>
              <a:t>Billing module</a:t>
            </a:r>
          </a:p>
        </p:txBody>
      </p:sp>
      <p:cxnSp>
        <p:nvCxnSpPr>
          <p:cNvPr id="8" name="Straight Arrow Connector 7"/>
          <p:cNvCxnSpPr>
            <a:cxnSpLocks noChangeShapeType="1"/>
            <a:stCxn id="4" idx="2"/>
            <a:endCxn id="19" idx="0"/>
          </p:cNvCxnSpPr>
          <p:nvPr/>
        </p:nvCxnSpPr>
        <p:spPr bwMode="auto">
          <a:xfrm rot="5400000">
            <a:off x="4958311" y="2841827"/>
            <a:ext cx="936393" cy="676075"/>
          </a:xfrm>
          <a:prstGeom prst="straightConnector1">
            <a:avLst/>
          </a:prstGeom>
          <a:noFill/>
          <a:ln w="28575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0" name="Straight Arrow Connector 9"/>
          <p:cNvCxnSpPr>
            <a:cxnSpLocks noChangeShapeType="1"/>
            <a:stCxn id="19" idx="2"/>
            <a:endCxn id="14" idx="0"/>
          </p:cNvCxnSpPr>
          <p:nvPr/>
        </p:nvCxnSpPr>
        <p:spPr bwMode="auto">
          <a:xfrm rot="5400000">
            <a:off x="3699930" y="3859736"/>
            <a:ext cx="654064" cy="2123014"/>
          </a:xfrm>
          <a:prstGeom prst="straightConnector1">
            <a:avLst/>
          </a:prstGeom>
          <a:noFill/>
          <a:ln w="28575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9463" name="TextBox 4"/>
          <p:cNvSpPr txBox="1">
            <a:spLocks noChangeArrowheads="1"/>
          </p:cNvSpPr>
          <p:nvPr/>
        </p:nvSpPr>
        <p:spPr bwMode="auto">
          <a:xfrm>
            <a:off x="4895851" y="5248275"/>
            <a:ext cx="68961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1400"/>
              <a:t>Patient information interchange shall be based on international standards and on high security standards</a:t>
            </a:r>
          </a:p>
          <a:p>
            <a:pPr eaLnBrk="1" hangingPunct="1"/>
            <a:endParaRPr lang="en-US" altLang="en-US" sz="1400"/>
          </a:p>
          <a:p>
            <a:pPr eaLnBrk="1" hangingPunct="1"/>
            <a:r>
              <a:rPr lang="en-US" altLang="en-US" sz="1400"/>
              <a:t>Information interchange procedures to be discussed as a basic protocol for the project implementation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6412" y="4400550"/>
            <a:ext cx="12192000" cy="2457450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/>
              <a:t>Спасибо</a:t>
            </a:r>
            <a:endParaRPr lang="en-US" sz="4800" b="1"/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55205" y="1072055"/>
            <a:ext cx="4338637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553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473958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9941"/>
            <a:ext cx="10515600" cy="854075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  <a:latin typeface="+mn-lt"/>
              </a:rPr>
              <a:t>Клиника:</a:t>
            </a:r>
            <a:endParaRPr lang="en-US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623" y="1689706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3000" b="1" dirty="0">
                <a:solidFill>
                  <a:schemeClr val="accent1">
                    <a:lumMod val="50000"/>
                  </a:schemeClr>
                </a:solidFill>
              </a:rPr>
              <a:t>Площадь</a:t>
            </a:r>
            <a:r>
              <a:rPr lang="ru-RU" sz="3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1200 кв. метров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Архитектурный </a:t>
            </a:r>
            <a:r>
              <a:rPr lang="ru-RU" sz="3000" i="1" dirty="0" smtClean="0">
                <a:solidFill>
                  <a:schemeClr val="accent1">
                    <a:lumMod val="50000"/>
                  </a:schemeClr>
                </a:solidFill>
              </a:rPr>
              <a:t>проект разработан </a:t>
            </a: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в соответствии </a:t>
            </a:r>
            <a:r>
              <a:rPr lang="ru-RU" sz="3000" i="1" dirty="0" smtClean="0">
                <a:solidFill>
                  <a:schemeClr val="accent1">
                    <a:lumMod val="50000"/>
                  </a:schemeClr>
                </a:solidFill>
              </a:rPr>
              <a:t>с международными </a:t>
            </a: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стандартами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b="1" dirty="0">
                <a:solidFill>
                  <a:schemeClr val="accent1">
                    <a:lumMod val="50000"/>
                  </a:schemeClr>
                </a:solidFill>
              </a:rPr>
              <a:t>2. Амбулаторный прием пациентов  </a:t>
            </a:r>
            <a:endParaRPr lang="en-US" sz="3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6 </a:t>
            </a:r>
            <a:r>
              <a:rPr lang="ru-RU" sz="3000" i="1" dirty="0" smtClean="0">
                <a:solidFill>
                  <a:schemeClr val="accent1">
                    <a:lumMod val="50000"/>
                  </a:schemeClr>
                </a:solidFill>
              </a:rPr>
              <a:t>кабинетов; семейные врачи, педиатры, специалисты</a:t>
            </a:r>
            <a:endParaRPr lang="ru-RU" sz="30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b="1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Emergency room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10 коек включая операционную и две единицы интенсивной терапии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b="1" dirty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ru-RU" sz="3000" b="1" dirty="0" smtClean="0">
                <a:solidFill>
                  <a:schemeClr val="accent1">
                    <a:lumMod val="50000"/>
                  </a:schemeClr>
                </a:solidFill>
              </a:rPr>
              <a:t>Диагностическое </a:t>
            </a:r>
            <a:r>
              <a:rPr lang="ru-RU" sz="3000" b="1" dirty="0">
                <a:solidFill>
                  <a:schemeClr val="accent1">
                    <a:lumMod val="50000"/>
                  </a:schemeClr>
                </a:solidFill>
              </a:rPr>
              <a:t>оборудование </a:t>
            </a:r>
            <a:endParaRPr lang="en-US" sz="3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i="1" dirty="0">
                <a:solidFill>
                  <a:schemeClr val="accent1">
                    <a:lumMod val="50000"/>
                  </a:schemeClr>
                </a:solidFill>
              </a:rPr>
              <a:t>Рентген, ультразвук, клиническая лаборатория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3000" b="1" dirty="0">
                <a:solidFill>
                  <a:schemeClr val="accent1">
                    <a:lumMod val="50000"/>
                  </a:schemeClr>
                </a:solidFill>
              </a:rPr>
              <a:t>5. Медицинский транспорт</a:t>
            </a:r>
          </a:p>
        </p:txBody>
      </p:sp>
    </p:spTree>
    <p:extLst>
      <p:ext uri="{BB962C8B-B14F-4D97-AF65-F5344CB8AC3E}">
        <p14:creationId xmlns="" xmlns:p14="http://schemas.microsoft.com/office/powerpoint/2010/main" val="177864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187"/>
            <a:ext cx="12192000" cy="1518218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140"/>
            <a:ext cx="10515600" cy="1325563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bg1"/>
                </a:solidFill>
                <a:latin typeface="+mn-lt"/>
              </a:rPr>
              <a:t>Интеграция </a:t>
            </a:r>
            <a:r>
              <a:rPr lang="en-US" b="1" i="1" dirty="0">
                <a:solidFill>
                  <a:schemeClr val="bg1"/>
                </a:solidFill>
                <a:latin typeface="+mn-lt"/>
              </a:rPr>
              <a:t>RNC </a:t>
            </a:r>
            <a:r>
              <a:rPr lang="ru-RU" b="1" i="1" dirty="0">
                <a:solidFill>
                  <a:schemeClr val="bg1"/>
                </a:solidFill>
                <a:latin typeface="+mn-lt"/>
              </a:rPr>
              <a:t> с кабинетами сельских врачей и мед. </a:t>
            </a:r>
            <a:r>
              <a:rPr lang="ru-RU" b="1" i="1" dirty="0" smtClean="0">
                <a:solidFill>
                  <a:schemeClr val="bg1"/>
                </a:solidFill>
                <a:latin typeface="+mn-lt"/>
              </a:rPr>
              <a:t>сестер </a:t>
            </a:r>
            <a:endParaRPr lang="en-US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Программное обеспечение израильского производства с большим опытом внедрения  в различных странах локализовано и переведено на грузинский язык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Позволит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Проводить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полную регистрацию обращения населения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за медицинскими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услугами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Создать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реестр заболеваемостью населения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Координировать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направления граждан в больнице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Предоставить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консультации специалистов  прямо в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сельских районах,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без необходимости посещения городских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больниц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20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473958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018" y="74197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  <a:latin typeface="+mn-lt"/>
              </a:rPr>
              <a:t>Цели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+mn-lt"/>
              </a:rPr>
              <a:t>проекта</a:t>
            </a:r>
            <a:endParaRPr lang="en-US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018" y="1805034"/>
            <a:ext cx="10842872" cy="4351338"/>
          </a:xfrm>
        </p:spPr>
        <p:txBody>
          <a:bodyPr>
            <a:noAutofit/>
          </a:bodyPr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Оптимизация бюджета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создание клиник обеспечит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покрытие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60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%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обращений населения за медицинскими услугами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государственной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программе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медицинского страхования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непосредственно на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региональном уровне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Координация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обращении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за госпитальными услугами в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реферальные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городские больницы. 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Формирование бюджета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амбулаторных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и неотложных услуг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по принципу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Per Capita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Внедрение протоколов стандартов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лечения,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сертифицированных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М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инистерством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З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дравоохранения.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Tx/>
              <a:buAutoNum type="arabicPeriod"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Оптимизация расходов на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лекарственные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средства и внедрение медицинских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технологии.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954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12192000" cy="1473958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1261241" y="1628275"/>
            <a:ext cx="9173396" cy="5036025"/>
          </a:xfrm>
          <a:prstGeom prst="round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3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		                 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2" y="228399"/>
            <a:ext cx="11191164" cy="1087466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en-US" sz="4900" b="1" i="1" dirty="0">
                <a:solidFill>
                  <a:schemeClr val="bg1"/>
                </a:solidFill>
                <a:latin typeface="+mn-lt"/>
              </a:rPr>
              <a:t>Key To </a:t>
            </a:r>
            <a:r>
              <a:rPr lang="en-US" altLang="en-US" sz="4900" b="1" i="1" dirty="0" smtClean="0">
                <a:solidFill>
                  <a:schemeClr val="bg1"/>
                </a:solidFill>
                <a:latin typeface="+mn-lt"/>
              </a:rPr>
              <a:t>Success</a:t>
            </a:r>
            <a:r>
              <a:rPr lang="ru-RU" altLang="en-US" sz="4900" b="1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n-US" sz="4900" b="1" i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US" altLang="en-US" sz="4900" b="1" i="1" dirty="0" smtClean="0">
                <a:solidFill>
                  <a:schemeClr val="bg1"/>
                </a:solidFill>
                <a:latin typeface="+mn-lt"/>
              </a:rPr>
            </a:br>
            <a:r>
              <a:rPr lang="en-US" altLang="en-US" sz="3600" b="1" i="1" dirty="0" smtClean="0">
                <a:solidFill>
                  <a:schemeClr val="bg1"/>
                </a:solidFill>
                <a:latin typeface="+mn-lt"/>
              </a:rPr>
              <a:t>Integration and coordination of three level healthcare system</a:t>
            </a:r>
            <a:endParaRPr lang="en-US" alt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grpSp>
        <p:nvGrpSpPr>
          <p:cNvPr id="16388" name="Group 66"/>
          <p:cNvGrpSpPr>
            <a:grpSpLocks/>
          </p:cNvGrpSpPr>
          <p:nvPr/>
        </p:nvGrpSpPr>
        <p:grpSpPr bwMode="auto">
          <a:xfrm>
            <a:off x="2702905" y="1776165"/>
            <a:ext cx="5965825" cy="1125537"/>
            <a:chOff x="180474" y="2613575"/>
            <a:chExt cx="6141103" cy="1814047"/>
          </a:xfrm>
        </p:grpSpPr>
        <p:sp>
          <p:nvSpPr>
            <p:cNvPr id="24" name="Rectangle 23"/>
            <p:cNvSpPr/>
            <p:nvPr/>
          </p:nvSpPr>
          <p:spPr>
            <a:xfrm>
              <a:off x="180474" y="2613575"/>
              <a:ext cx="6141103" cy="1814047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Diagnostics and treatment </a:t>
              </a:r>
            </a:p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Teleconferences with regional doctors/International doctors</a:t>
              </a:r>
            </a:p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Pre and post diagnostics and treatment for international services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50425" y="2831055"/>
              <a:ext cx="1686434" cy="135861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+mj-lt"/>
                </a:rPr>
                <a:t>Medical center Hospital (Tbilisi)</a:t>
              </a:r>
            </a:p>
          </p:txBody>
        </p:sp>
      </p:grpSp>
      <p:sp>
        <p:nvSpPr>
          <p:cNvPr id="4" name="Rectangle 3"/>
          <p:cNvSpPr/>
          <p:nvPr/>
        </p:nvSpPr>
        <p:spPr>
          <a:xfrm flipH="1">
            <a:off x="1466193" y="2208265"/>
            <a:ext cx="1019924" cy="3919259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en-US" sz="2800" b="1" dirty="0" smtClean="0">
                <a:latin typeface="+mj-lt"/>
              </a:rPr>
              <a:t>Financial Management system</a:t>
            </a:r>
            <a:r>
              <a:rPr lang="en-US" sz="2800" b="1" dirty="0" smtClean="0">
                <a:latin typeface="+mj-lt"/>
              </a:rPr>
              <a:t> </a:t>
            </a:r>
            <a:endParaRPr lang="en-US" sz="2800" b="1" dirty="0">
              <a:latin typeface="+mj-lt"/>
            </a:endParaRPr>
          </a:p>
        </p:txBody>
      </p:sp>
      <p:grpSp>
        <p:nvGrpSpPr>
          <p:cNvPr id="16391" name="Group 67"/>
          <p:cNvGrpSpPr>
            <a:grpSpLocks/>
          </p:cNvGrpSpPr>
          <p:nvPr/>
        </p:nvGrpSpPr>
        <p:grpSpPr bwMode="auto">
          <a:xfrm>
            <a:off x="2749707" y="3373351"/>
            <a:ext cx="5943600" cy="1322388"/>
            <a:chOff x="158003" y="4310037"/>
            <a:chExt cx="6117452" cy="1518654"/>
          </a:xfrm>
        </p:grpSpPr>
        <p:sp>
          <p:nvSpPr>
            <p:cNvPr id="8" name="Rectangle 7"/>
            <p:cNvSpPr/>
            <p:nvPr/>
          </p:nvSpPr>
          <p:spPr>
            <a:xfrm>
              <a:off x="158003" y="4310037"/>
              <a:ext cx="6117452" cy="1518654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Provide primary service (diagnostics and treatment)</a:t>
              </a:r>
            </a:p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Emergency medical service</a:t>
              </a:r>
            </a:p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Pre and post diagnostics and treatment</a:t>
              </a:r>
            </a:p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 smtClean="0">
                  <a:solidFill>
                    <a:schemeClr val="tx1"/>
                  </a:solidFill>
                  <a:latin typeface="+mj-lt"/>
                </a:rPr>
                <a:t>Referral  to </a:t>
              </a:r>
              <a:r>
                <a:rPr lang="en-US" sz="1100" dirty="0" smtClean="0">
                  <a:solidFill>
                    <a:schemeClr val="tx1"/>
                  </a:solidFill>
                  <a:latin typeface="+mj-lt"/>
                </a:rPr>
                <a:t>h</a:t>
              </a:r>
              <a:r>
                <a:rPr lang="en-US" sz="1100" dirty="0" smtClean="0">
                  <a:solidFill>
                    <a:schemeClr val="tx1"/>
                  </a:solidFill>
                  <a:latin typeface="+mj-lt"/>
                </a:rPr>
                <a:t>ospitalization </a:t>
              </a:r>
              <a:endParaRPr lang="en-US" sz="1100" dirty="0">
                <a:solidFill>
                  <a:schemeClr val="tx1"/>
                </a:solidFill>
                <a:latin typeface="+mj-lt"/>
              </a:endParaRPr>
            </a:p>
            <a:p>
              <a:pPr marL="2171700" lvl="4" indent="-342900">
                <a:buFontTx/>
                <a:buAutoNum type="arabicPeriod"/>
                <a:defRPr/>
              </a:pPr>
              <a:r>
                <a:rPr lang="en-US" sz="1100" dirty="0">
                  <a:solidFill>
                    <a:schemeClr val="tx1"/>
                  </a:solidFill>
                  <a:latin typeface="+mj-lt"/>
                </a:rPr>
                <a:t>Make an application for specialists/telemedicine in central medical hospital or in international clinics </a:t>
              </a:r>
            </a:p>
            <a:p>
              <a:pPr marL="2171700" lvl="4" indent="-342900">
                <a:buFontTx/>
                <a:buAutoNum type="arabicPeriod"/>
                <a:defRPr/>
              </a:pPr>
              <a:endParaRPr lang="en-US" sz="11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39370" y="4470471"/>
              <a:ext cx="1651908" cy="1183201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b="1" dirty="0">
                  <a:latin typeface="+mj-lt"/>
                </a:rPr>
                <a:t>Chain of Regional Clinics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9128090" y="2128712"/>
            <a:ext cx="1046747" cy="4085889"/>
          </a:xfrm>
          <a:prstGeom prst="rect">
            <a:avLst/>
          </a:prstGeom>
          <a:solidFill>
            <a:srgbClr val="D83C2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r>
              <a:rPr lang="en-US" sz="2800" b="1" dirty="0">
                <a:latin typeface="+mj-lt"/>
              </a:rPr>
              <a:t>Medical Management Platform 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 flipH="1">
            <a:off x="2461284" y="3732781"/>
            <a:ext cx="296862" cy="231775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endCxn id="24" idx="1"/>
          </p:cNvCxnSpPr>
          <p:nvPr/>
        </p:nvCxnSpPr>
        <p:spPr>
          <a:xfrm flipV="1">
            <a:off x="2519890" y="2338934"/>
            <a:ext cx="183015" cy="26994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24" idx="3"/>
          </p:cNvCxnSpPr>
          <p:nvPr/>
        </p:nvCxnSpPr>
        <p:spPr>
          <a:xfrm>
            <a:off x="8668729" y="2338139"/>
            <a:ext cx="481012" cy="233362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" idx="3"/>
          </p:cNvCxnSpPr>
          <p:nvPr/>
        </p:nvCxnSpPr>
        <p:spPr>
          <a:xfrm>
            <a:off x="8693308" y="4033751"/>
            <a:ext cx="466725" cy="26828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2563204" y="3123224"/>
            <a:ext cx="6564886" cy="23061"/>
          </a:xfrm>
          <a:prstGeom prst="straightConnector1">
            <a:avLst/>
          </a:prstGeom>
          <a:ln w="28575"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 bwMode="auto">
          <a:xfrm>
            <a:off x="2885360" y="5356536"/>
            <a:ext cx="5943600" cy="1028700"/>
          </a:xfrm>
          <a:prstGeom prst="rect">
            <a:avLst/>
          </a:prstGeom>
          <a:solidFill>
            <a:srgbClr val="CC9F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2171700" lvl="4" indent="-342900">
              <a:buFontTx/>
              <a:buAutoNum type="arabicPeriod"/>
              <a:defRPr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Make an application for professional consultation in regional clinics or in central medical hospital</a:t>
            </a:r>
          </a:p>
          <a:p>
            <a:pPr marL="2171700" lvl="4" indent="-342900">
              <a:buFontTx/>
              <a:buAutoNum type="arabicPeriod"/>
              <a:defRPr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Tele consultations with  specialists </a:t>
            </a:r>
          </a:p>
          <a:p>
            <a:pPr marL="2171700" lvl="4" indent="-342900">
              <a:buFontTx/>
              <a:buAutoNum type="arabicPeriod"/>
              <a:defRPr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Provide medical service and treatment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980249" y="5453133"/>
            <a:ext cx="1627188" cy="858838"/>
          </a:xfrm>
          <a:prstGeom prst="rect">
            <a:avLst/>
          </a:prstGeom>
          <a:solidFill>
            <a:srgbClr val="9876B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latin typeface="+mj-lt"/>
              </a:rPr>
              <a:t>Family doctors/Rural nurses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2519890" y="5064911"/>
            <a:ext cx="6660623" cy="0"/>
          </a:xfrm>
          <a:prstGeom prst="straightConnector1">
            <a:avLst/>
          </a:prstGeom>
          <a:ln w="28575"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30" idx="1"/>
          </p:cNvCxnSpPr>
          <p:nvPr/>
        </p:nvCxnSpPr>
        <p:spPr>
          <a:xfrm>
            <a:off x="2577625" y="5803257"/>
            <a:ext cx="307735" cy="67629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8753475" y="5576888"/>
            <a:ext cx="427038" cy="379412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0647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547"/>
            <a:ext cx="12192000" cy="1510353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8075" y="377373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  <a:latin typeface="+mn-lt"/>
              </a:rPr>
              <a:t>Бизнес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+mn-lt"/>
              </a:rPr>
              <a:t>модель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8075" y="1702936"/>
            <a:ext cx="10757691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RNC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Акционерная компания с участием грузинского инвестиционного фонда, израильской компании инвесторов, фармацевтической компании и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компани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провайдера интернета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RNC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обеспечивает: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Строительства и оснащение 15 клиник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с гарантией инвестиции 27 миллионов Лари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Обучение персонала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Получение медицинских лицензии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Организация управления медицинскими услугами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Передачу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клиник (после завершения строительства) компании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GP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</a:rPr>
              <a:t>P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</a:rPr>
              <a:t>(владелицу </a:t>
            </a: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земельных участков) на условиях рассрочки платежа на 10 лет</a:t>
            </a:r>
            <a:endParaRPr lang="en-US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RNC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заключ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и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т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договор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с Министерством Здравоохранения на предоставление услуг по государственной программе медицинского страхования в рамках амбулаторной и неотложной медицинской помощи (до 48 часов госпитализации) на условиях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Per Capita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(амбулаторные услуги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2 лари на человека в месяц; неотложные услуги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7 лари)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50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3930"/>
            <a:ext cx="12192000" cy="1519413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018" y="120854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  <a:latin typeface="+mn-lt"/>
              </a:rPr>
              <a:t>Бизнес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+mn-lt"/>
              </a:rPr>
              <a:t>модель</a:t>
            </a:r>
            <a:endParaRPr lang="en-US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018" y="1907512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GPP (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компания государственно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частного партнерство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Национальная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Агентство Недвижимости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совместно с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RNC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регистрирует компанию с вложением в уставной капитал земельных участков для строительство клиник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RNC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Национальное агентство в 6 районных центрах (из 15) 35%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GPP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Инвестор в 9 районных центрах (из 15)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65 %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GPP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(В целях урегулирования судебных споров)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После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завершения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строительство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RNC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передаст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здания клиник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компании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GPP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условиях рассрочки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платежа на 10 лет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 симметричного предоставления аренды сроком на 10 лет. 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48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9419077" y="1782978"/>
            <a:ext cx="2617076" cy="4512621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0" y="1683227"/>
            <a:ext cx="2890836" cy="4712123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0" y="10282"/>
            <a:ext cx="12192000" cy="1518267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109"/>
            <a:ext cx="10515600" cy="1325563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  <a:latin typeface="+mn-lt"/>
              </a:rPr>
              <a:t>Структура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+mn-lt"/>
              </a:rPr>
              <a:t>бизнеса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184634" y="3004343"/>
            <a:ext cx="1686911" cy="1714794"/>
          </a:xfrm>
          <a:prstGeom prst="roundRect">
            <a:avLst/>
          </a:prstGeom>
          <a:gradFill flip="none" rotWithShape="1">
            <a:gsLst>
              <a:gs pos="16000">
                <a:schemeClr val="accent1">
                  <a:lumMod val="0"/>
                  <a:lumOff val="100000"/>
                </a:schemeClr>
              </a:gs>
              <a:gs pos="61000">
                <a:schemeClr val="bg1">
                  <a:lumMod val="65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74339">
                  <a:srgbClr val="8CA8DB"/>
                </a:gs>
                <a:gs pos="33000">
                  <a:schemeClr val="accent5">
                    <a:lumMod val="0"/>
                    <a:lumOff val="100000"/>
                  </a:schemeClr>
                </a:gs>
                <a:gs pos="88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RNC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9966" y="3056572"/>
            <a:ext cx="1737163" cy="1714794"/>
          </a:xfrm>
          <a:prstGeom prst="roundRect">
            <a:avLst/>
          </a:prstGeom>
          <a:gradFill>
            <a:gsLst>
              <a:gs pos="4425">
                <a:schemeClr val="accent5">
                  <a:lumMod val="0"/>
                  <a:lumOff val="100000"/>
                </a:schemeClr>
              </a:gs>
              <a:gs pos="62000">
                <a:srgbClr val="D83C2C"/>
              </a:gs>
              <a:gs pos="15000">
                <a:schemeClr val="accent5">
                  <a:lumMod val="0"/>
                  <a:lumOff val="100000"/>
                </a:schemeClr>
              </a:gs>
            </a:gsLst>
            <a:path path="circle">
              <a:fillToRect l="50000" t="-80000" r="50000" b="180000"/>
            </a:path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GPP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77108" y="1917105"/>
            <a:ext cx="1947866" cy="779064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И</a:t>
            </a:r>
            <a:r>
              <a:rPr lang="ru-RU" b="1" dirty="0" smtClean="0">
                <a:solidFill>
                  <a:schemeClr val="bg1"/>
                </a:solidFill>
              </a:rPr>
              <a:t>нвестиционная </a:t>
            </a:r>
            <a:r>
              <a:rPr lang="ru-RU" b="1" dirty="0">
                <a:solidFill>
                  <a:schemeClr val="bg1"/>
                </a:solidFill>
              </a:rPr>
              <a:t>компания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7108" y="2859882"/>
            <a:ext cx="1947866" cy="754856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Израильская компания инвестора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77109" y="5114471"/>
            <a:ext cx="1947865" cy="711997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Провайдер интернета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77108" y="3923005"/>
            <a:ext cx="1947865" cy="796132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Фармацевтическая компания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625013" y="4419804"/>
            <a:ext cx="1728787" cy="703124"/>
          </a:xfrm>
          <a:prstGeom prst="roundRect">
            <a:avLst/>
          </a:prstGeom>
          <a:solidFill>
            <a:srgbClr val="D83C2C"/>
          </a:solidFill>
          <a:ln>
            <a:solidFill>
              <a:srgbClr val="D83C2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RNC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625013" y="2680166"/>
            <a:ext cx="1728787" cy="648354"/>
          </a:xfrm>
          <a:prstGeom prst="roundRect">
            <a:avLst/>
          </a:prstGeom>
          <a:solidFill>
            <a:srgbClr val="D83C2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Министерство экономики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4871545" y="3923005"/>
            <a:ext cx="2588421" cy="0"/>
          </a:xfrm>
          <a:prstGeom prst="straightConnector1">
            <a:avLst/>
          </a:prstGeom>
          <a:ln w="63500" cmpd="sng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031091" y="3187629"/>
            <a:ext cx="2428875" cy="28178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Договор продажи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031091" y="3997131"/>
            <a:ext cx="2428875" cy="28178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Договор аренды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871545" y="3614738"/>
            <a:ext cx="2588421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1374179"/>
            <a:ext cx="677108" cy="35573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3200" dirty="0" smtClean="0"/>
              <a:t>Акционеры</a:t>
            </a:r>
            <a:endParaRPr lang="en-US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11353800" y="2837964"/>
            <a:ext cx="677108" cy="3557386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ru-RU" sz="3200" dirty="0" smtClean="0"/>
              <a:t>Собственники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0254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282"/>
            <a:ext cx="12192000" cy="1518267"/>
          </a:xfrm>
          <a:prstGeom prst="rect">
            <a:avLst/>
          </a:prstGeom>
          <a:gradFill>
            <a:gsLst>
              <a:gs pos="39000">
                <a:srgbClr val="849DB3"/>
              </a:gs>
              <a:gs pos="0">
                <a:schemeClr val="accent1">
                  <a:lumMod val="50000"/>
                </a:schemeClr>
              </a:gs>
              <a:gs pos="25000">
                <a:srgbClr val="7E98AF"/>
              </a:gs>
              <a:gs pos="48000">
                <a:srgbClr val="8BA2B7"/>
              </a:gs>
              <a:gs pos="71000">
                <a:srgbClr val="98ACBE"/>
              </a:gs>
              <a:gs pos="77000">
                <a:srgbClr val="A7B8C7"/>
              </a:gs>
              <a:gs pos="30000">
                <a:srgbClr val="7E98AF"/>
              </a:gs>
              <a:gs pos="100000">
                <a:srgbClr val="CAD3DB"/>
              </a:gs>
              <a:gs pos="100000">
                <a:schemeClr val="bg1">
                  <a:lumMod val="95000"/>
                  <a:alpha val="0"/>
                </a:scheme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017" y="106633"/>
            <a:ext cx="10515600" cy="1325563"/>
          </a:xfrm>
        </p:spPr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  <a:latin typeface="+mn-lt"/>
              </a:rPr>
              <a:t>Преимущества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+mn-lt"/>
              </a:rPr>
              <a:t>проекта</a:t>
            </a:r>
            <a:endParaRPr lang="en-US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893" y="1959258"/>
            <a:ext cx="10607724" cy="4351338"/>
          </a:xfrm>
        </p:spPr>
        <p:txBody>
          <a:bodyPr>
            <a:norm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Создание инвестиционной привлекательной модели медицинского бизнеса для широкого круга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инвесторов: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банков, инвестиционных фондов, частных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компании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Сохранение контроля государства над недвижимостью медицинской инфраструктуры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Создание в Грузии современной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формы медицинского обслуживания на принципах модели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Германии, Голландии,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Израэля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, Испании и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etc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Стабилизация бюджета государственных медицинских программ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588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611</Words>
  <Application>Microsoft Office PowerPoint</Application>
  <PresentationFormat>Custom</PresentationFormat>
  <Paragraphs>111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RNC Regional Network of Clinics  Out-patient and Emergency up to 48 hours </vt:lpstr>
      <vt:lpstr>Клиника:</vt:lpstr>
      <vt:lpstr>Интеграция RNC  с кабинетами сельских врачей и мед. сестер </vt:lpstr>
      <vt:lpstr>Цели проекта</vt:lpstr>
      <vt:lpstr>Key To Success  Integration and coordination of three level healthcare system</vt:lpstr>
      <vt:lpstr>Бизнес модель </vt:lpstr>
      <vt:lpstr>Бизнес модель</vt:lpstr>
      <vt:lpstr>Структура бизнеса </vt:lpstr>
      <vt:lpstr>Преимущества проекта</vt:lpstr>
      <vt:lpstr>Medical Management Platform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Network Clinics of Out-patient and Emergency up to 48 hours (RNC)</dc:title>
  <dc:creator>Microsoft Office User</dc:creator>
  <cp:lastModifiedBy>user</cp:lastModifiedBy>
  <cp:revision>49</cp:revision>
  <dcterms:created xsi:type="dcterms:W3CDTF">2017-03-19T20:07:41Z</dcterms:created>
  <dcterms:modified xsi:type="dcterms:W3CDTF">2017-03-20T21:07:39Z</dcterms:modified>
</cp:coreProperties>
</file>