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2"/>
  </p:notesMasterIdLst>
  <p:sldIdLst>
    <p:sldId id="256" r:id="rId2"/>
    <p:sldId id="257" r:id="rId3"/>
    <p:sldId id="258" r:id="rId4"/>
    <p:sldId id="289" r:id="rId5"/>
    <p:sldId id="259" r:id="rId6"/>
    <p:sldId id="260" r:id="rId7"/>
    <p:sldId id="264" r:id="rId8"/>
    <p:sldId id="261" r:id="rId9"/>
    <p:sldId id="262" r:id="rId10"/>
    <p:sldId id="29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2998" autoAdjust="0"/>
  </p:normalViewPr>
  <p:slideViewPr>
    <p:cSldViewPr snapToGrid="0">
      <p:cViewPr>
        <p:scale>
          <a:sx n="75" d="100"/>
          <a:sy n="75" d="100"/>
        </p:scale>
        <p:origin x="-528"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5382EA-2383-444C-832F-17BA51D20DE9}" type="datetimeFigureOut">
              <a:rPr lang="en-US" smtClean="0"/>
              <a:t>28-Mar-17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B31D7-AC44-4D73-B867-2C4D04D6DE23}" type="slidenum">
              <a:rPr lang="en-US" smtClean="0"/>
              <a:t>‹#›</a:t>
            </a:fld>
            <a:endParaRPr lang="en-US" dirty="0"/>
          </a:p>
        </p:txBody>
      </p:sp>
    </p:spTree>
    <p:extLst>
      <p:ext uri="{BB962C8B-B14F-4D97-AF65-F5344CB8AC3E}">
        <p14:creationId xmlns:p14="http://schemas.microsoft.com/office/powerpoint/2010/main" val="3455157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AB31D7-AC44-4D73-B867-2C4D04D6DE23}" type="slidenum">
              <a:rPr lang="en-US" smtClean="0"/>
              <a:t>3</a:t>
            </a:fld>
            <a:endParaRPr lang="en-US" dirty="0"/>
          </a:p>
        </p:txBody>
      </p:sp>
    </p:spTree>
    <p:extLst>
      <p:ext uri="{BB962C8B-B14F-4D97-AF65-F5344CB8AC3E}">
        <p14:creationId xmlns:p14="http://schemas.microsoft.com/office/powerpoint/2010/main" val="1725996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AB31D7-AC44-4D73-B867-2C4D04D6DE23}" type="slidenum">
              <a:rPr lang="en-US" smtClean="0"/>
              <a:t>5</a:t>
            </a:fld>
            <a:endParaRPr lang="en-US" dirty="0"/>
          </a:p>
        </p:txBody>
      </p:sp>
    </p:spTree>
    <p:extLst>
      <p:ext uri="{BB962C8B-B14F-4D97-AF65-F5344CB8AC3E}">
        <p14:creationId xmlns:p14="http://schemas.microsoft.com/office/powerpoint/2010/main" val="203997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AB31D7-AC44-4D73-B867-2C4D04D6DE23}" type="slidenum">
              <a:rPr lang="en-US" smtClean="0"/>
              <a:t>6</a:t>
            </a:fld>
            <a:endParaRPr lang="en-US" dirty="0"/>
          </a:p>
        </p:txBody>
      </p:sp>
    </p:spTree>
    <p:extLst>
      <p:ext uri="{BB962C8B-B14F-4D97-AF65-F5344CB8AC3E}">
        <p14:creationId xmlns:p14="http://schemas.microsoft.com/office/powerpoint/2010/main" val="355622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AB31D7-AC44-4D73-B867-2C4D04D6DE23}" type="slidenum">
              <a:rPr lang="en-US" smtClean="0"/>
              <a:t>8</a:t>
            </a:fld>
            <a:endParaRPr lang="en-US" dirty="0"/>
          </a:p>
        </p:txBody>
      </p:sp>
    </p:spTree>
    <p:extLst>
      <p:ext uri="{BB962C8B-B14F-4D97-AF65-F5344CB8AC3E}">
        <p14:creationId xmlns:p14="http://schemas.microsoft.com/office/powerpoint/2010/main" val="2758568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748FD5-CE0D-45D5-97FC-2782EFBC171D}" type="datetimeFigureOut">
              <a:rPr lang="en-US" smtClean="0"/>
              <a:t>28-Mar-17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66F5A8-6FD0-411E-BE89-BA50A363CB30}" type="slidenum">
              <a:rPr lang="en-US" smtClean="0"/>
              <a:t>‹#›</a:t>
            </a:fld>
            <a:endParaRPr lang="en-US" dirty="0"/>
          </a:p>
        </p:txBody>
      </p:sp>
    </p:spTree>
    <p:extLst>
      <p:ext uri="{BB962C8B-B14F-4D97-AF65-F5344CB8AC3E}">
        <p14:creationId xmlns:p14="http://schemas.microsoft.com/office/powerpoint/2010/main" val="18157008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748FD5-CE0D-45D5-97FC-2782EFBC171D}" type="datetimeFigureOut">
              <a:rPr lang="en-US" smtClean="0"/>
              <a:t>28-Mar-17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66F5A8-6FD0-411E-BE89-BA50A363CB30}" type="slidenum">
              <a:rPr lang="en-US" smtClean="0"/>
              <a:t>‹#›</a:t>
            </a:fld>
            <a:endParaRPr lang="en-US" dirty="0"/>
          </a:p>
        </p:txBody>
      </p:sp>
    </p:spTree>
    <p:extLst>
      <p:ext uri="{BB962C8B-B14F-4D97-AF65-F5344CB8AC3E}">
        <p14:creationId xmlns:p14="http://schemas.microsoft.com/office/powerpoint/2010/main" val="16669717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748FD5-CE0D-45D5-97FC-2782EFBC171D}" type="datetimeFigureOut">
              <a:rPr lang="en-US" smtClean="0"/>
              <a:t>28-Mar-17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66F5A8-6FD0-411E-BE89-BA50A363CB30}" type="slidenum">
              <a:rPr lang="en-US" smtClean="0"/>
              <a:t>‹#›</a:t>
            </a:fld>
            <a:endParaRPr lang="en-US" dirty="0"/>
          </a:p>
        </p:txBody>
      </p:sp>
    </p:spTree>
    <p:extLst>
      <p:ext uri="{BB962C8B-B14F-4D97-AF65-F5344CB8AC3E}">
        <p14:creationId xmlns:p14="http://schemas.microsoft.com/office/powerpoint/2010/main" val="2313600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748FD5-CE0D-45D5-97FC-2782EFBC171D}" type="datetimeFigureOut">
              <a:rPr lang="en-US" smtClean="0"/>
              <a:t>28-Mar-17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66F5A8-6FD0-411E-BE89-BA50A363CB30}" type="slidenum">
              <a:rPr lang="en-US" smtClean="0"/>
              <a:t>‹#›</a:t>
            </a:fld>
            <a:endParaRPr lang="en-US" dirty="0"/>
          </a:p>
        </p:txBody>
      </p:sp>
    </p:spTree>
    <p:extLst>
      <p:ext uri="{BB962C8B-B14F-4D97-AF65-F5344CB8AC3E}">
        <p14:creationId xmlns:p14="http://schemas.microsoft.com/office/powerpoint/2010/main" val="38056198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748FD5-CE0D-45D5-97FC-2782EFBC171D}" type="datetimeFigureOut">
              <a:rPr lang="en-US" smtClean="0"/>
              <a:t>28-Mar-17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66F5A8-6FD0-411E-BE89-BA50A363CB30}" type="slidenum">
              <a:rPr lang="en-US" smtClean="0"/>
              <a:t>‹#›</a:t>
            </a:fld>
            <a:endParaRPr lang="en-US" dirty="0"/>
          </a:p>
        </p:txBody>
      </p:sp>
    </p:spTree>
    <p:extLst>
      <p:ext uri="{BB962C8B-B14F-4D97-AF65-F5344CB8AC3E}">
        <p14:creationId xmlns:p14="http://schemas.microsoft.com/office/powerpoint/2010/main" val="11438417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748FD5-CE0D-45D5-97FC-2782EFBC171D}" type="datetimeFigureOut">
              <a:rPr lang="en-US" smtClean="0"/>
              <a:t>28-Mar-17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66F5A8-6FD0-411E-BE89-BA50A363CB30}" type="slidenum">
              <a:rPr lang="en-US" smtClean="0"/>
              <a:t>‹#›</a:t>
            </a:fld>
            <a:endParaRPr lang="en-US" dirty="0"/>
          </a:p>
        </p:txBody>
      </p:sp>
    </p:spTree>
    <p:extLst>
      <p:ext uri="{BB962C8B-B14F-4D97-AF65-F5344CB8AC3E}">
        <p14:creationId xmlns:p14="http://schemas.microsoft.com/office/powerpoint/2010/main" val="31743188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748FD5-CE0D-45D5-97FC-2782EFBC171D}" type="datetimeFigureOut">
              <a:rPr lang="en-US" smtClean="0"/>
              <a:t>28-Mar-17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66F5A8-6FD0-411E-BE89-BA50A363CB30}" type="slidenum">
              <a:rPr lang="en-US" smtClean="0"/>
              <a:t>‹#›</a:t>
            </a:fld>
            <a:endParaRPr lang="en-US" dirty="0"/>
          </a:p>
        </p:txBody>
      </p:sp>
    </p:spTree>
    <p:extLst>
      <p:ext uri="{BB962C8B-B14F-4D97-AF65-F5344CB8AC3E}">
        <p14:creationId xmlns:p14="http://schemas.microsoft.com/office/powerpoint/2010/main" val="26856044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748FD5-CE0D-45D5-97FC-2782EFBC171D}" type="datetimeFigureOut">
              <a:rPr lang="en-US" smtClean="0"/>
              <a:t>28-Mar-17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66F5A8-6FD0-411E-BE89-BA50A363CB30}" type="slidenum">
              <a:rPr lang="en-US" smtClean="0"/>
              <a:t>‹#›</a:t>
            </a:fld>
            <a:endParaRPr lang="en-US" dirty="0"/>
          </a:p>
        </p:txBody>
      </p:sp>
    </p:spTree>
    <p:extLst>
      <p:ext uri="{BB962C8B-B14F-4D97-AF65-F5344CB8AC3E}">
        <p14:creationId xmlns:p14="http://schemas.microsoft.com/office/powerpoint/2010/main" val="18618171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48FD5-CE0D-45D5-97FC-2782EFBC171D}" type="datetimeFigureOut">
              <a:rPr lang="en-US" smtClean="0"/>
              <a:t>28-Mar-17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66F5A8-6FD0-411E-BE89-BA50A363CB30}" type="slidenum">
              <a:rPr lang="en-US" smtClean="0"/>
              <a:t>‹#›</a:t>
            </a:fld>
            <a:endParaRPr lang="en-US" dirty="0"/>
          </a:p>
        </p:txBody>
      </p:sp>
    </p:spTree>
    <p:extLst>
      <p:ext uri="{BB962C8B-B14F-4D97-AF65-F5344CB8AC3E}">
        <p14:creationId xmlns:p14="http://schemas.microsoft.com/office/powerpoint/2010/main" val="41039090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748FD5-CE0D-45D5-97FC-2782EFBC171D}" type="datetimeFigureOut">
              <a:rPr lang="en-US" smtClean="0"/>
              <a:t>28-Mar-17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66F5A8-6FD0-411E-BE89-BA50A363CB30}" type="slidenum">
              <a:rPr lang="en-US" smtClean="0"/>
              <a:t>‹#›</a:t>
            </a:fld>
            <a:endParaRPr lang="en-US" dirty="0"/>
          </a:p>
        </p:txBody>
      </p:sp>
    </p:spTree>
    <p:extLst>
      <p:ext uri="{BB962C8B-B14F-4D97-AF65-F5344CB8AC3E}">
        <p14:creationId xmlns:p14="http://schemas.microsoft.com/office/powerpoint/2010/main" val="39203420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748FD5-CE0D-45D5-97FC-2782EFBC171D}" type="datetimeFigureOut">
              <a:rPr lang="en-US" smtClean="0"/>
              <a:t>28-Mar-17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66F5A8-6FD0-411E-BE89-BA50A363CB30}" type="slidenum">
              <a:rPr lang="en-US" smtClean="0"/>
              <a:t>‹#›</a:t>
            </a:fld>
            <a:endParaRPr lang="en-US" dirty="0"/>
          </a:p>
        </p:txBody>
      </p:sp>
    </p:spTree>
    <p:extLst>
      <p:ext uri="{BB962C8B-B14F-4D97-AF65-F5344CB8AC3E}">
        <p14:creationId xmlns:p14="http://schemas.microsoft.com/office/powerpoint/2010/main" val="12089543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748FD5-CE0D-45D5-97FC-2782EFBC171D}" type="datetimeFigureOut">
              <a:rPr lang="en-US" smtClean="0"/>
              <a:t>28-Mar-17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6F5A8-6FD0-411E-BE89-BA50A363CB30}" type="slidenum">
              <a:rPr lang="en-US" smtClean="0"/>
              <a:t>‹#›</a:t>
            </a:fld>
            <a:endParaRPr lang="en-US" dirty="0"/>
          </a:p>
        </p:txBody>
      </p:sp>
    </p:spTree>
    <p:extLst>
      <p:ext uri="{BB962C8B-B14F-4D97-AF65-F5344CB8AC3E}">
        <p14:creationId xmlns:p14="http://schemas.microsoft.com/office/powerpoint/2010/main" val="186055835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extLst>
              <a:ext uri="{BEBA8EAE-BF5A-486C-A8C5-ECC9F3942E4B}">
                <a14:imgProps xmlns:a14="http://schemas.microsoft.com/office/drawing/2010/main">
                  <a14:imgLayer r:embed="rId3">
                    <a14:imgEffect>
                      <a14:artisticPencilGrayscale/>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8392" y="2160099"/>
            <a:ext cx="6539361" cy="1269779"/>
          </a:xfrm>
          <a:prstGeom prst="rect">
            <a:avLst/>
          </a:prstGeom>
        </p:spPr>
      </p:pic>
    </p:spTree>
    <p:extLst>
      <p:ext uri="{BB962C8B-B14F-4D97-AF65-F5344CB8AC3E}">
        <p14:creationId xmlns:p14="http://schemas.microsoft.com/office/powerpoint/2010/main" val="754788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67891" y="268145"/>
            <a:ext cx="8285018" cy="1214292"/>
          </a:xfrm>
        </p:spPr>
        <p:txBody>
          <a:bodyPr>
            <a:normAutofit/>
          </a:bodyPr>
          <a:lstStyle/>
          <a:p>
            <a:r>
              <a:rPr lang="ka-GE" sz="2400" dirty="0"/>
              <a:t>მისამართი და </a:t>
            </a:r>
            <a:r>
              <a:rPr lang="ka-GE" sz="2400" dirty="0" smtClean="0"/>
              <a:t>საკონტაქტო ინფორმაცია</a:t>
            </a:r>
            <a:endParaRPr lang="en-US" sz="2400" dirty="0"/>
          </a:p>
        </p:txBody>
      </p:sp>
      <p:sp>
        <p:nvSpPr>
          <p:cNvPr id="6" name="TextBox 5"/>
          <p:cNvSpPr txBox="1"/>
          <p:nvPr/>
        </p:nvSpPr>
        <p:spPr>
          <a:xfrm>
            <a:off x="706581" y="2466109"/>
            <a:ext cx="6470073" cy="1477328"/>
          </a:xfrm>
          <a:prstGeom prst="rect">
            <a:avLst/>
          </a:prstGeom>
          <a:noFill/>
        </p:spPr>
        <p:txBody>
          <a:bodyPr wrap="square" rtlCol="0">
            <a:spAutoFit/>
          </a:bodyPr>
          <a:lstStyle/>
          <a:p>
            <a:r>
              <a:rPr lang="ka-GE" dirty="0" smtClean="0"/>
              <a:t>აღმაშენებლის ხეივანი 12 კმ. </a:t>
            </a:r>
          </a:p>
          <a:p>
            <a:endParaRPr lang="ka-GE" dirty="0"/>
          </a:p>
          <a:p>
            <a:r>
              <a:rPr lang="ka-GE" dirty="0" smtClean="0"/>
              <a:t>ტელ: 599 25 57 25 ნინო ხომერიკი</a:t>
            </a:r>
          </a:p>
          <a:p>
            <a:endParaRPr lang="ka-GE" dirty="0"/>
          </a:p>
          <a:p>
            <a:r>
              <a:rPr lang="en-US" dirty="0" smtClean="0"/>
              <a:t>Email: nkhomeriki@moh.gov.ge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5108" y="4516581"/>
            <a:ext cx="1939637" cy="1939637"/>
          </a:xfrm>
          <a:prstGeom prst="rect">
            <a:avLst/>
          </a:prstGeom>
        </p:spPr>
      </p:pic>
    </p:spTree>
    <p:extLst>
      <p:ext uri="{BB962C8B-B14F-4D97-AF65-F5344CB8AC3E}">
        <p14:creationId xmlns:p14="http://schemas.microsoft.com/office/powerpoint/2010/main" val="993655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52" y="102041"/>
            <a:ext cx="11996168" cy="6659369"/>
          </a:xfrm>
          <a:prstGeom prst="rect">
            <a:avLst/>
          </a:prstGeom>
        </p:spPr>
      </p:pic>
      <p:sp>
        <p:nvSpPr>
          <p:cNvPr id="4" name="Title 3"/>
          <p:cNvSpPr>
            <a:spLocks noGrp="1"/>
          </p:cNvSpPr>
          <p:nvPr>
            <p:ph type="ctrTitle"/>
          </p:nvPr>
        </p:nvSpPr>
        <p:spPr>
          <a:xfrm>
            <a:off x="1704304" y="-1607958"/>
            <a:ext cx="9144000" cy="2387600"/>
          </a:xfrm>
        </p:spPr>
        <p:txBody>
          <a:bodyPr/>
          <a:lstStyle/>
          <a:p>
            <a:r>
              <a:rPr lang="ka-GE" sz="2000" b="1" dirty="0" smtClean="0">
                <a:solidFill>
                  <a:prstClr val="black"/>
                </a:solidFill>
              </a:rPr>
              <a:t>ეროვნული </a:t>
            </a:r>
            <a:r>
              <a:rPr lang="ka-GE" sz="2000" b="1" dirty="0">
                <a:solidFill>
                  <a:prstClr val="black"/>
                </a:solidFill>
              </a:rPr>
              <a:t>სასწავლო </a:t>
            </a:r>
            <a:r>
              <a:rPr lang="ka-GE" sz="2000" b="1" dirty="0" smtClean="0">
                <a:solidFill>
                  <a:prstClr val="black"/>
                </a:solidFill>
              </a:rPr>
              <a:t>ცენტრი</a:t>
            </a:r>
            <a:endParaRPr lang="en-US" dirty="0"/>
          </a:p>
        </p:txBody>
      </p:sp>
    </p:spTree>
    <p:extLst>
      <p:ext uri="{BB962C8B-B14F-4D97-AF65-F5344CB8AC3E}">
        <p14:creationId xmlns:p14="http://schemas.microsoft.com/office/powerpoint/2010/main" val="4002015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7031" y="781206"/>
            <a:ext cx="9144000" cy="2387600"/>
          </a:xfrm>
        </p:spPr>
        <p:txBody>
          <a:bodyPr>
            <a:normAutofit fontScale="90000"/>
          </a:bodyPr>
          <a:lstStyle/>
          <a:p>
            <a:r>
              <a:rPr lang="ka-GE" sz="2000" dirty="0" smtClean="0"/>
              <a:t>  ეროვნული სასწავლო ცენტრი </a:t>
            </a:r>
            <a:r>
              <a:rPr lang="ka-GE" sz="2000" dirty="0"/>
              <a:t>ფუნქციონირებს 2015 წლის </a:t>
            </a:r>
            <a:r>
              <a:rPr lang="ka-GE" sz="2000" dirty="0" smtClean="0"/>
              <a:t>ბოლოდან.   საქართველოს შრომის ჯამრთელობისა და სოციალური დაცვის სამინისტროს , სსიპ -სასწრაფო სამედიცინო დახმარების ცენტრის დაქვემდებარებაში. </a:t>
            </a:r>
            <a:br>
              <a:rPr lang="ka-GE" sz="2000" dirty="0" smtClean="0"/>
            </a:br>
            <a:r>
              <a:rPr lang="ka-GE" sz="2000" dirty="0" smtClean="0"/>
              <a:t>აღნიშნული ცენტრი აღჭურვილია ყველა საჭირო  ტექნიკური საშუალებით, რაც აუცილებელია სრულყოფილი მომსახურეობის მისაწოდებლად. </a:t>
            </a:r>
            <a:br>
              <a:rPr lang="ka-GE" sz="2000" dirty="0" smtClean="0"/>
            </a:br>
            <a:r>
              <a:rPr lang="ka-GE" sz="2000" dirty="0" smtClean="0"/>
              <a:t>დაარსების დღიდან ეროვნული სასწავლო ცენტრი აქტიურად ანხორციელებს სხვადასხვა ტიპის ტრენინგებს და ღონისძიებებს.</a:t>
            </a:r>
            <a:br>
              <a:rPr lang="ka-GE" sz="2000" dirty="0" smtClean="0"/>
            </a:br>
            <a:r>
              <a:rPr lang="ka-GE" sz="2000" dirty="0" smtClean="0"/>
              <a:t>       ცენტრში განთავსებულია:</a:t>
            </a:r>
            <a:br>
              <a:rPr lang="ka-GE" sz="2000" dirty="0" smtClean="0"/>
            </a:br>
            <a:endParaRPr lang="en-US" sz="2000" dirty="0"/>
          </a:p>
        </p:txBody>
      </p:sp>
      <p:sp>
        <p:nvSpPr>
          <p:cNvPr id="4" name="Subtitle 3"/>
          <p:cNvSpPr>
            <a:spLocks noGrp="1"/>
          </p:cNvSpPr>
          <p:nvPr>
            <p:ph type="subTitle" idx="1"/>
          </p:nvPr>
        </p:nvSpPr>
        <p:spPr>
          <a:xfrm>
            <a:off x="1260764" y="3898251"/>
            <a:ext cx="8963891" cy="2211604"/>
          </a:xfrm>
        </p:spPr>
        <p:txBody>
          <a:bodyPr>
            <a:normAutofit fontScale="92500" lnSpcReduction="10000"/>
          </a:bodyPr>
          <a:lstStyle/>
          <a:p>
            <a:pPr marL="342900" indent="-342900" algn="l">
              <a:buFont typeface="Arial" panose="020B0604020202020204" pitchFamily="34" charset="0"/>
              <a:buChar char="•"/>
            </a:pPr>
            <a:r>
              <a:rPr lang="ka-GE" sz="1800" dirty="0" smtClean="0">
                <a:solidFill>
                  <a:prstClr val="black"/>
                </a:solidFill>
              </a:rPr>
              <a:t>9 </a:t>
            </a:r>
            <a:r>
              <a:rPr lang="ka-GE" sz="1800" dirty="0">
                <a:solidFill>
                  <a:prstClr val="black"/>
                </a:solidFill>
              </a:rPr>
              <a:t>აუდიტორია </a:t>
            </a:r>
            <a:r>
              <a:rPr lang="ka-GE" sz="1800" dirty="0" smtClean="0">
                <a:solidFill>
                  <a:prstClr val="black"/>
                </a:solidFill>
              </a:rPr>
              <a:t>- თითო 25 მსმენელზე</a:t>
            </a:r>
          </a:p>
          <a:p>
            <a:pPr marL="342900" indent="-342900" algn="l">
              <a:buFont typeface="Arial" panose="020B0604020202020204" pitchFamily="34" charset="0"/>
              <a:buChar char="•"/>
            </a:pPr>
            <a:r>
              <a:rPr lang="ka-GE" sz="1800" dirty="0" smtClean="0">
                <a:solidFill>
                  <a:prstClr val="black"/>
                </a:solidFill>
              </a:rPr>
              <a:t>5 აუდიტორია - მულაჟებით აღჭურვილი </a:t>
            </a:r>
            <a:r>
              <a:rPr lang="ka-GE" sz="1800" dirty="0" smtClean="0"/>
              <a:t>პრაქტიკული სამუშაოებისათვის</a:t>
            </a:r>
          </a:p>
          <a:p>
            <a:pPr marL="342900" indent="-342900" algn="l">
              <a:buFont typeface="Arial" panose="020B0604020202020204" pitchFamily="34" charset="0"/>
              <a:buChar char="•"/>
            </a:pPr>
            <a:r>
              <a:rPr lang="ka-GE" sz="1800" dirty="0" smtClean="0">
                <a:solidFill>
                  <a:prstClr val="black"/>
                </a:solidFill>
              </a:rPr>
              <a:t>1 საკონფერენციო დარბაზი - 130 მსმენელზე</a:t>
            </a:r>
          </a:p>
          <a:p>
            <a:pPr marL="342900" indent="-342900" algn="l">
              <a:buFont typeface="Arial" panose="020B0604020202020204" pitchFamily="34" charset="0"/>
              <a:buChar char="•"/>
            </a:pPr>
            <a:r>
              <a:rPr lang="ka-GE" sz="1800" dirty="0" smtClean="0">
                <a:solidFill>
                  <a:prstClr val="black"/>
                </a:solidFill>
              </a:rPr>
              <a:t>სასტუმროს ტიპის - 9 ნომერი </a:t>
            </a:r>
          </a:p>
          <a:p>
            <a:pPr marL="342900" indent="-342900" algn="l">
              <a:buFont typeface="Arial" panose="020B0604020202020204" pitchFamily="34" charset="0"/>
              <a:buChar char="•"/>
            </a:pPr>
            <a:r>
              <a:rPr lang="ka-GE" sz="1800" dirty="0" smtClean="0">
                <a:solidFill>
                  <a:prstClr val="black"/>
                </a:solidFill>
              </a:rPr>
              <a:t>შენობას გააჩნია ავტოსადგომი</a:t>
            </a:r>
          </a:p>
          <a:p>
            <a:pPr marL="342900" indent="-342900" algn="l">
              <a:buFont typeface="Arial" panose="020B0604020202020204" pitchFamily="34" charset="0"/>
              <a:buChar char="•"/>
            </a:pPr>
            <a:r>
              <a:rPr lang="ka-GE" sz="1800" dirty="0" smtClean="0">
                <a:solidFill>
                  <a:prstClr val="black"/>
                </a:solidFill>
              </a:rPr>
              <a:t>სურვილის შემთხვევაში ცენტრი </a:t>
            </a:r>
            <a:r>
              <a:rPr lang="ka-GE" sz="1800" dirty="0" smtClean="0">
                <a:solidFill>
                  <a:prstClr val="black"/>
                </a:solidFill>
              </a:rPr>
              <a:t>მსმენელებს</a:t>
            </a:r>
            <a:r>
              <a:rPr lang="en-US" sz="1800" dirty="0" smtClean="0">
                <a:solidFill>
                  <a:prstClr val="black"/>
                </a:solidFill>
              </a:rPr>
              <a:t>/</a:t>
            </a:r>
            <a:r>
              <a:rPr lang="ka-GE" sz="1800" dirty="0" smtClean="0">
                <a:solidFill>
                  <a:prstClr val="black"/>
                </a:solidFill>
              </a:rPr>
              <a:t>სტუმრებს უზრუნველყოფს ყველა საჭირო მომსახურეობით (ფურშეტი, სინქრონული თარგმნა და ა.შ)</a:t>
            </a:r>
            <a:endParaRPr lang="ka-GE" sz="1800" dirty="0" smtClean="0">
              <a:solidFill>
                <a:prstClr val="black"/>
              </a:solidFill>
            </a:endParaRPr>
          </a:p>
          <a:p>
            <a:pPr marL="342900" indent="-342900" algn="l">
              <a:buFont typeface="Arial" panose="020B0604020202020204" pitchFamily="34" charset="0"/>
              <a:buChar char="•"/>
            </a:pPr>
            <a:endParaRPr lang="ka-GE" sz="18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9930" y="4855335"/>
            <a:ext cx="1608786" cy="1608786"/>
          </a:xfrm>
          <a:prstGeom prst="rect">
            <a:avLst/>
          </a:prstGeom>
        </p:spPr>
      </p:pic>
    </p:spTree>
    <p:extLst>
      <p:ext uri="{BB962C8B-B14F-4D97-AF65-F5344CB8AC3E}">
        <p14:creationId xmlns:p14="http://schemas.microsoft.com/office/powerpoint/2010/main" val="4169743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146" y="0"/>
            <a:ext cx="9906000" cy="7079672"/>
          </a:xfrm>
          <a:prstGeom prst="rect">
            <a:avLst/>
          </a:prstGeom>
        </p:spPr>
      </p:pic>
    </p:spTree>
    <p:extLst>
      <p:ext uri="{BB962C8B-B14F-4D97-AF65-F5344CB8AC3E}">
        <p14:creationId xmlns:p14="http://schemas.microsoft.com/office/powerpoint/2010/main" val="208404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8729" y="1106818"/>
            <a:ext cx="7469874" cy="1049529"/>
          </a:xfrm>
        </p:spPr>
        <p:txBody>
          <a:bodyPr>
            <a:normAutofit/>
          </a:bodyPr>
          <a:lstStyle/>
          <a:p>
            <a:pPr algn="ctr"/>
            <a:r>
              <a:rPr lang="ka-GE" sz="1600" dirty="0" smtClean="0"/>
              <a:t>                                                                                                  </a:t>
            </a:r>
            <a:endParaRPr lang="en-US" sz="1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946" y="279429"/>
            <a:ext cx="11699672" cy="6343043"/>
          </a:xfrm>
          <a:prstGeom prst="rect">
            <a:avLst/>
          </a:prstGeom>
        </p:spPr>
      </p:pic>
      <p:sp>
        <p:nvSpPr>
          <p:cNvPr id="5" name="TextBox 4"/>
          <p:cNvSpPr txBox="1"/>
          <p:nvPr/>
        </p:nvSpPr>
        <p:spPr>
          <a:xfrm>
            <a:off x="8743666" y="508458"/>
            <a:ext cx="4888658" cy="369332"/>
          </a:xfrm>
          <a:prstGeom prst="rect">
            <a:avLst/>
          </a:prstGeom>
          <a:noFill/>
        </p:spPr>
        <p:txBody>
          <a:bodyPr wrap="square" rtlCol="0">
            <a:spAutoFit/>
          </a:bodyPr>
          <a:lstStyle/>
          <a:p>
            <a:r>
              <a:rPr lang="ka-GE" dirty="0"/>
              <a:t>აუდიტორია 25 მსმენელზე</a:t>
            </a:r>
            <a:endParaRPr lang="en-US" dirty="0"/>
          </a:p>
        </p:txBody>
      </p:sp>
    </p:spTree>
    <p:extLst>
      <p:ext uri="{BB962C8B-B14F-4D97-AF65-F5344CB8AC3E}">
        <p14:creationId xmlns:p14="http://schemas.microsoft.com/office/powerpoint/2010/main" val="4219532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73" y="137194"/>
            <a:ext cx="11832609" cy="6590193"/>
          </a:xfrm>
          <a:prstGeom prst="rect">
            <a:avLst/>
          </a:prstGeom>
        </p:spPr>
      </p:pic>
      <p:sp>
        <p:nvSpPr>
          <p:cNvPr id="5" name="TextBox 4"/>
          <p:cNvSpPr txBox="1"/>
          <p:nvPr/>
        </p:nvSpPr>
        <p:spPr>
          <a:xfrm>
            <a:off x="6159689" y="436728"/>
            <a:ext cx="6032311" cy="369332"/>
          </a:xfrm>
          <a:prstGeom prst="rect">
            <a:avLst/>
          </a:prstGeom>
          <a:noFill/>
        </p:spPr>
        <p:txBody>
          <a:bodyPr wrap="square" rtlCol="0">
            <a:spAutoFit/>
          </a:bodyPr>
          <a:lstStyle/>
          <a:p>
            <a:r>
              <a:rPr lang="ka-GE">
                <a:solidFill>
                  <a:prstClr val="black"/>
                </a:solidFill>
              </a:rPr>
              <a:t>კომპიუტერებით აღჭურვილი 14 კაციანი აუდიტორია</a:t>
            </a:r>
            <a:endParaRPr lang="en-US" dirty="0"/>
          </a:p>
        </p:txBody>
      </p:sp>
    </p:spTree>
    <p:extLst>
      <p:ext uri="{BB962C8B-B14F-4D97-AF65-F5344CB8AC3E}">
        <p14:creationId xmlns:p14="http://schemas.microsoft.com/office/powerpoint/2010/main" val="1047417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745" y="96982"/>
            <a:ext cx="11868933" cy="6631363"/>
          </a:xfrm>
        </p:spPr>
      </p:pic>
      <p:sp>
        <p:nvSpPr>
          <p:cNvPr id="5" name="TextBox 4"/>
          <p:cNvSpPr txBox="1"/>
          <p:nvPr/>
        </p:nvSpPr>
        <p:spPr>
          <a:xfrm>
            <a:off x="6646461" y="368490"/>
            <a:ext cx="5977720" cy="369332"/>
          </a:xfrm>
          <a:prstGeom prst="rect">
            <a:avLst/>
          </a:prstGeom>
          <a:noFill/>
        </p:spPr>
        <p:txBody>
          <a:bodyPr wrap="square" rtlCol="0">
            <a:spAutoFit/>
          </a:bodyPr>
          <a:lstStyle/>
          <a:p>
            <a:r>
              <a:rPr lang="ka-GE" dirty="0">
                <a:solidFill>
                  <a:prstClr val="black"/>
                </a:solidFill>
              </a:rPr>
              <a:t>აუდიტორია პრაქტიკული </a:t>
            </a:r>
            <a:r>
              <a:rPr lang="ka-GE" dirty="0" smtClean="0">
                <a:solidFill>
                  <a:prstClr val="black"/>
                </a:solidFill>
              </a:rPr>
              <a:t>მეცადინეობისთვის</a:t>
            </a:r>
            <a:endParaRPr lang="en-US" dirty="0"/>
          </a:p>
        </p:txBody>
      </p:sp>
    </p:spTree>
    <p:extLst>
      <p:ext uri="{BB962C8B-B14F-4D97-AF65-F5344CB8AC3E}">
        <p14:creationId xmlns:p14="http://schemas.microsoft.com/office/powerpoint/2010/main" val="2298977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9540" y="0"/>
            <a:ext cx="12191999" cy="66400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6996545" y="470189"/>
            <a:ext cx="5304994" cy="400110"/>
          </a:xfrm>
          <a:prstGeom prst="rect">
            <a:avLst/>
          </a:prstGeom>
          <a:noFill/>
        </p:spPr>
        <p:txBody>
          <a:bodyPr wrap="square" rtlCol="0">
            <a:spAutoFit/>
          </a:bodyPr>
          <a:lstStyle/>
          <a:p>
            <a:r>
              <a:rPr lang="ka-GE" sz="2000" dirty="0">
                <a:solidFill>
                  <a:prstClr val="black"/>
                </a:solidFill>
              </a:rPr>
              <a:t>საკონფერენციო </a:t>
            </a:r>
            <a:r>
              <a:rPr lang="ka-GE" sz="2000" dirty="0" smtClean="0">
                <a:solidFill>
                  <a:prstClr val="black"/>
                </a:solidFill>
              </a:rPr>
              <a:t>დარბაზი   130 მსმენელზე</a:t>
            </a:r>
            <a:endParaRPr lang="en-US" sz="2000" dirty="0"/>
          </a:p>
        </p:txBody>
      </p:sp>
    </p:spTree>
    <p:extLst>
      <p:ext uri="{BB962C8B-B14F-4D97-AF65-F5344CB8AC3E}">
        <p14:creationId xmlns:p14="http://schemas.microsoft.com/office/powerpoint/2010/main" val="2332310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8678" y="106017"/>
            <a:ext cx="15246766" cy="1425955"/>
          </a:xfrm>
        </p:spPr>
        <p:txBody>
          <a:bodyPr>
            <a:normAutofit/>
          </a:bodyPr>
          <a:lstStyle/>
          <a:p>
            <a:r>
              <a:rPr lang="ka-GE" sz="1800" dirty="0" smtClean="0"/>
              <a:t>                                                 სასტუმროს ტიპის ოთახი</a:t>
            </a:r>
            <a:endParaRPr lang="en-US" sz="1800" dirty="0"/>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1790" y="1038327"/>
            <a:ext cx="6135395" cy="4090263"/>
          </a:xfrm>
        </p:spPr>
      </p:pic>
      <p:pic>
        <p:nvPicPr>
          <p:cNvPr id="15" name="Content Placeholder 1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6557174" y="1570995"/>
            <a:ext cx="5481743" cy="4416408"/>
          </a:xfrm>
        </p:spPr>
      </p:pic>
    </p:spTree>
    <p:extLst>
      <p:ext uri="{BB962C8B-B14F-4D97-AF65-F5344CB8AC3E}">
        <p14:creationId xmlns:p14="http://schemas.microsoft.com/office/powerpoint/2010/main" val="418809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7055</TotalTime>
  <Words>117</Words>
  <Application>Microsoft Office PowerPoint</Application>
  <PresentationFormat>Custom</PresentationFormat>
  <Paragraphs>24</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ეროვნული სასწავლო ცენტრი</vt:lpstr>
      <vt:lpstr>  ეროვნული სასწავლო ცენტრი ფუნქციონირებს 2015 წლის ბოლოდან.   საქართველოს შრომის ჯამრთელობისა და სოციალური დაცვის სამინისტროს , სსიპ -სასწრაფო სამედიცინო დახმარების ცენტრის დაქვემდებარებაში.  აღნიშნული ცენტრი აღჭურვილია ყველა საჭირო  ტექნიკური საშუალებით, რაც აუცილებელია სრულყოფილი მომსახურეობის მისაწოდებლად.  დაარსების დღიდან ეროვნული სასწავლო ცენტრი აქტიურად ანხორციელებს სხვადასხვა ტიპის ტრენინგებს და ღონისძიებებს.        ცენტრში განთავსებულია: </vt:lpstr>
      <vt:lpstr>PowerPoint Presentation</vt:lpstr>
      <vt:lpstr>                                                                                                  </vt:lpstr>
      <vt:lpstr>PowerPoint Presentation</vt:lpstr>
      <vt:lpstr>PowerPoint Presentation</vt:lpstr>
      <vt:lpstr>PowerPoint Presentation</vt:lpstr>
      <vt:lpstr>                                                 სასტუმროს ტიპის ოთახი</vt:lpstr>
      <vt:lpstr>მისამართი და საკონტაქტო ინფორმაცია</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ეროვნული სასწავლო ცენტრის დაარსება, ფუნქცია მოვალეობა და მიზანი.</dc:title>
  <dc:creator>nino</dc:creator>
  <cp:lastModifiedBy>Sopo Belkania</cp:lastModifiedBy>
  <cp:revision>54</cp:revision>
  <dcterms:created xsi:type="dcterms:W3CDTF">2017-03-16T09:42:08Z</dcterms:created>
  <dcterms:modified xsi:type="dcterms:W3CDTF">2017-03-28T15:28:09Z</dcterms:modified>
</cp:coreProperties>
</file>