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2"/>
  </p:notesMasterIdLst>
  <p:sldIdLst>
    <p:sldId id="256" r:id="rId2"/>
    <p:sldId id="257" r:id="rId3"/>
    <p:sldId id="258" r:id="rId4"/>
    <p:sldId id="289" r:id="rId5"/>
    <p:sldId id="259" r:id="rId6"/>
    <p:sldId id="260" r:id="rId7"/>
    <p:sldId id="264" r:id="rId8"/>
    <p:sldId id="266" r:id="rId9"/>
    <p:sldId id="267" r:id="rId10"/>
    <p:sldId id="261" r:id="rId11"/>
    <p:sldId id="262" r:id="rId12"/>
    <p:sldId id="269" r:id="rId13"/>
    <p:sldId id="276" r:id="rId14"/>
    <p:sldId id="278" r:id="rId15"/>
    <p:sldId id="277" r:id="rId16"/>
    <p:sldId id="280" r:id="rId17"/>
    <p:sldId id="281" r:id="rId18"/>
    <p:sldId id="282" r:id="rId19"/>
    <p:sldId id="270" r:id="rId20"/>
    <p:sldId id="271" r:id="rId21"/>
    <p:sldId id="272" r:id="rId22"/>
    <p:sldId id="273" r:id="rId23"/>
    <p:sldId id="284" r:id="rId24"/>
    <p:sldId id="285" r:id="rId25"/>
    <p:sldId id="274" r:id="rId26"/>
    <p:sldId id="286" r:id="rId27"/>
    <p:sldId id="287" r:id="rId28"/>
    <p:sldId id="275" r:id="rId29"/>
    <p:sldId id="288"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2998" autoAdjust="0"/>
  </p:normalViewPr>
  <p:slideViewPr>
    <p:cSldViewPr snapToGrid="0">
      <p:cViewPr varScale="1">
        <p:scale>
          <a:sx n="69" d="100"/>
          <a:sy n="69" d="100"/>
        </p:scale>
        <p:origin x="77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5382EA-2383-444C-832F-17BA51D20DE9}" type="datetimeFigureOut">
              <a:rPr lang="en-US" smtClean="0"/>
              <a:t>22-Mar-17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AB31D7-AC44-4D73-B867-2C4D04D6DE23}" type="slidenum">
              <a:rPr lang="en-US" smtClean="0"/>
              <a:t>‹#›</a:t>
            </a:fld>
            <a:endParaRPr lang="en-US"/>
          </a:p>
        </p:txBody>
      </p:sp>
    </p:spTree>
    <p:extLst>
      <p:ext uri="{BB962C8B-B14F-4D97-AF65-F5344CB8AC3E}">
        <p14:creationId xmlns:p14="http://schemas.microsoft.com/office/powerpoint/2010/main" val="3455157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AB31D7-AC44-4D73-B867-2C4D04D6DE23}" type="slidenum">
              <a:rPr lang="en-US" smtClean="0"/>
              <a:t>3</a:t>
            </a:fld>
            <a:endParaRPr lang="en-US"/>
          </a:p>
        </p:txBody>
      </p:sp>
    </p:spTree>
    <p:extLst>
      <p:ext uri="{BB962C8B-B14F-4D97-AF65-F5344CB8AC3E}">
        <p14:creationId xmlns:p14="http://schemas.microsoft.com/office/powerpoint/2010/main" val="1725996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AB31D7-AC44-4D73-B867-2C4D04D6DE23}" type="slidenum">
              <a:rPr lang="en-US" smtClean="0"/>
              <a:t>5</a:t>
            </a:fld>
            <a:endParaRPr lang="en-US"/>
          </a:p>
        </p:txBody>
      </p:sp>
    </p:spTree>
    <p:extLst>
      <p:ext uri="{BB962C8B-B14F-4D97-AF65-F5344CB8AC3E}">
        <p14:creationId xmlns:p14="http://schemas.microsoft.com/office/powerpoint/2010/main" val="203997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AB31D7-AC44-4D73-B867-2C4D04D6DE23}" type="slidenum">
              <a:rPr lang="en-US" smtClean="0"/>
              <a:t>6</a:t>
            </a:fld>
            <a:endParaRPr lang="en-US"/>
          </a:p>
        </p:txBody>
      </p:sp>
    </p:spTree>
    <p:extLst>
      <p:ext uri="{BB962C8B-B14F-4D97-AF65-F5344CB8AC3E}">
        <p14:creationId xmlns:p14="http://schemas.microsoft.com/office/powerpoint/2010/main" val="355622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AB31D7-AC44-4D73-B867-2C4D04D6DE23}" type="slidenum">
              <a:rPr lang="en-US" smtClean="0"/>
              <a:t>10</a:t>
            </a:fld>
            <a:endParaRPr lang="en-US"/>
          </a:p>
        </p:txBody>
      </p:sp>
    </p:spTree>
    <p:extLst>
      <p:ext uri="{BB962C8B-B14F-4D97-AF65-F5344CB8AC3E}">
        <p14:creationId xmlns:p14="http://schemas.microsoft.com/office/powerpoint/2010/main" val="2758568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AB31D7-AC44-4D73-B867-2C4D04D6DE23}" type="slidenum">
              <a:rPr lang="en-US" smtClean="0"/>
              <a:t>19</a:t>
            </a:fld>
            <a:endParaRPr lang="en-US"/>
          </a:p>
        </p:txBody>
      </p:sp>
    </p:spTree>
    <p:extLst>
      <p:ext uri="{BB962C8B-B14F-4D97-AF65-F5344CB8AC3E}">
        <p14:creationId xmlns:p14="http://schemas.microsoft.com/office/powerpoint/2010/main" val="4210640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748FD5-CE0D-45D5-97FC-2782EFBC171D}" type="datetimeFigureOut">
              <a:rPr lang="en-US" smtClean="0"/>
              <a:t>22-Mar-17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6F5A8-6FD0-411E-BE89-BA50A363CB30}" type="slidenum">
              <a:rPr lang="en-US" smtClean="0"/>
              <a:t>‹#›</a:t>
            </a:fld>
            <a:endParaRPr lang="en-US"/>
          </a:p>
        </p:txBody>
      </p:sp>
    </p:spTree>
    <p:extLst>
      <p:ext uri="{BB962C8B-B14F-4D97-AF65-F5344CB8AC3E}">
        <p14:creationId xmlns:p14="http://schemas.microsoft.com/office/powerpoint/2010/main" val="18157008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48FD5-CE0D-45D5-97FC-2782EFBC171D}" type="datetimeFigureOut">
              <a:rPr lang="en-US" smtClean="0"/>
              <a:t>22-Mar-17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6F5A8-6FD0-411E-BE89-BA50A363CB30}" type="slidenum">
              <a:rPr lang="en-US" smtClean="0"/>
              <a:t>‹#›</a:t>
            </a:fld>
            <a:endParaRPr lang="en-US"/>
          </a:p>
        </p:txBody>
      </p:sp>
    </p:spTree>
    <p:extLst>
      <p:ext uri="{BB962C8B-B14F-4D97-AF65-F5344CB8AC3E}">
        <p14:creationId xmlns:p14="http://schemas.microsoft.com/office/powerpoint/2010/main" val="16669717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48FD5-CE0D-45D5-97FC-2782EFBC171D}" type="datetimeFigureOut">
              <a:rPr lang="en-US" smtClean="0"/>
              <a:t>22-Mar-17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6F5A8-6FD0-411E-BE89-BA50A363CB30}" type="slidenum">
              <a:rPr lang="en-US" smtClean="0"/>
              <a:t>‹#›</a:t>
            </a:fld>
            <a:endParaRPr lang="en-US"/>
          </a:p>
        </p:txBody>
      </p:sp>
    </p:spTree>
    <p:extLst>
      <p:ext uri="{BB962C8B-B14F-4D97-AF65-F5344CB8AC3E}">
        <p14:creationId xmlns:p14="http://schemas.microsoft.com/office/powerpoint/2010/main" val="2313600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48FD5-CE0D-45D5-97FC-2782EFBC171D}" type="datetimeFigureOut">
              <a:rPr lang="en-US" smtClean="0"/>
              <a:t>22-Mar-17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6F5A8-6FD0-411E-BE89-BA50A363CB30}" type="slidenum">
              <a:rPr lang="en-US" smtClean="0"/>
              <a:t>‹#›</a:t>
            </a:fld>
            <a:endParaRPr lang="en-US"/>
          </a:p>
        </p:txBody>
      </p:sp>
    </p:spTree>
    <p:extLst>
      <p:ext uri="{BB962C8B-B14F-4D97-AF65-F5344CB8AC3E}">
        <p14:creationId xmlns:p14="http://schemas.microsoft.com/office/powerpoint/2010/main" val="38056198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748FD5-CE0D-45D5-97FC-2782EFBC171D}" type="datetimeFigureOut">
              <a:rPr lang="en-US" smtClean="0"/>
              <a:t>22-Mar-17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6F5A8-6FD0-411E-BE89-BA50A363CB30}" type="slidenum">
              <a:rPr lang="en-US" smtClean="0"/>
              <a:t>‹#›</a:t>
            </a:fld>
            <a:endParaRPr lang="en-US"/>
          </a:p>
        </p:txBody>
      </p:sp>
    </p:spTree>
    <p:extLst>
      <p:ext uri="{BB962C8B-B14F-4D97-AF65-F5344CB8AC3E}">
        <p14:creationId xmlns:p14="http://schemas.microsoft.com/office/powerpoint/2010/main" val="11438417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748FD5-CE0D-45D5-97FC-2782EFBC171D}" type="datetimeFigureOut">
              <a:rPr lang="en-US" smtClean="0"/>
              <a:t>22-Mar-17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6F5A8-6FD0-411E-BE89-BA50A363CB30}" type="slidenum">
              <a:rPr lang="en-US" smtClean="0"/>
              <a:t>‹#›</a:t>
            </a:fld>
            <a:endParaRPr lang="en-US"/>
          </a:p>
        </p:txBody>
      </p:sp>
    </p:spTree>
    <p:extLst>
      <p:ext uri="{BB962C8B-B14F-4D97-AF65-F5344CB8AC3E}">
        <p14:creationId xmlns:p14="http://schemas.microsoft.com/office/powerpoint/2010/main" val="31743188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748FD5-CE0D-45D5-97FC-2782EFBC171D}" type="datetimeFigureOut">
              <a:rPr lang="en-US" smtClean="0"/>
              <a:t>22-Mar-17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6F5A8-6FD0-411E-BE89-BA50A363CB30}" type="slidenum">
              <a:rPr lang="en-US" smtClean="0"/>
              <a:t>‹#›</a:t>
            </a:fld>
            <a:endParaRPr lang="en-US"/>
          </a:p>
        </p:txBody>
      </p:sp>
    </p:spTree>
    <p:extLst>
      <p:ext uri="{BB962C8B-B14F-4D97-AF65-F5344CB8AC3E}">
        <p14:creationId xmlns:p14="http://schemas.microsoft.com/office/powerpoint/2010/main" val="26856044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748FD5-CE0D-45D5-97FC-2782EFBC171D}" type="datetimeFigureOut">
              <a:rPr lang="en-US" smtClean="0"/>
              <a:t>22-Mar-17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6F5A8-6FD0-411E-BE89-BA50A363CB30}" type="slidenum">
              <a:rPr lang="en-US" smtClean="0"/>
              <a:t>‹#›</a:t>
            </a:fld>
            <a:endParaRPr lang="en-US"/>
          </a:p>
        </p:txBody>
      </p:sp>
    </p:spTree>
    <p:extLst>
      <p:ext uri="{BB962C8B-B14F-4D97-AF65-F5344CB8AC3E}">
        <p14:creationId xmlns:p14="http://schemas.microsoft.com/office/powerpoint/2010/main" val="18618171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48FD5-CE0D-45D5-97FC-2782EFBC171D}" type="datetimeFigureOut">
              <a:rPr lang="en-US" smtClean="0"/>
              <a:t>22-Mar-17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6F5A8-6FD0-411E-BE89-BA50A363CB30}" type="slidenum">
              <a:rPr lang="en-US" smtClean="0"/>
              <a:t>‹#›</a:t>
            </a:fld>
            <a:endParaRPr lang="en-US"/>
          </a:p>
        </p:txBody>
      </p:sp>
    </p:spTree>
    <p:extLst>
      <p:ext uri="{BB962C8B-B14F-4D97-AF65-F5344CB8AC3E}">
        <p14:creationId xmlns:p14="http://schemas.microsoft.com/office/powerpoint/2010/main" val="410390905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48FD5-CE0D-45D5-97FC-2782EFBC171D}" type="datetimeFigureOut">
              <a:rPr lang="en-US" smtClean="0"/>
              <a:t>22-Mar-17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6F5A8-6FD0-411E-BE89-BA50A363CB30}" type="slidenum">
              <a:rPr lang="en-US" smtClean="0"/>
              <a:t>‹#›</a:t>
            </a:fld>
            <a:endParaRPr lang="en-US"/>
          </a:p>
        </p:txBody>
      </p:sp>
    </p:spTree>
    <p:extLst>
      <p:ext uri="{BB962C8B-B14F-4D97-AF65-F5344CB8AC3E}">
        <p14:creationId xmlns:p14="http://schemas.microsoft.com/office/powerpoint/2010/main" val="39203420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48FD5-CE0D-45D5-97FC-2782EFBC171D}" type="datetimeFigureOut">
              <a:rPr lang="en-US" smtClean="0"/>
              <a:t>22-Mar-17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6F5A8-6FD0-411E-BE89-BA50A363CB30}" type="slidenum">
              <a:rPr lang="en-US" smtClean="0"/>
              <a:t>‹#›</a:t>
            </a:fld>
            <a:endParaRPr lang="en-US"/>
          </a:p>
        </p:txBody>
      </p:sp>
    </p:spTree>
    <p:extLst>
      <p:ext uri="{BB962C8B-B14F-4D97-AF65-F5344CB8AC3E}">
        <p14:creationId xmlns:p14="http://schemas.microsoft.com/office/powerpoint/2010/main" val="12089543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48FD5-CE0D-45D5-97FC-2782EFBC171D}" type="datetimeFigureOut">
              <a:rPr lang="en-US" smtClean="0"/>
              <a:t>22-Mar-17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6F5A8-6FD0-411E-BE89-BA50A363CB30}" type="slidenum">
              <a:rPr lang="en-US" smtClean="0"/>
              <a:t>‹#›</a:t>
            </a:fld>
            <a:endParaRPr lang="en-US"/>
          </a:p>
        </p:txBody>
      </p:sp>
    </p:spTree>
    <p:extLst>
      <p:ext uri="{BB962C8B-B14F-4D97-AF65-F5344CB8AC3E}">
        <p14:creationId xmlns:p14="http://schemas.microsoft.com/office/powerpoint/2010/main" val="186055835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extLst>
              <a:ext uri="{BEBA8EAE-BF5A-486C-A8C5-ECC9F3942E4B}">
                <a14:imgProps xmlns:a14="http://schemas.microsoft.com/office/drawing/2010/main">
                  <a14:imgLayer r:embed="rId3">
                    <a14:imgEffect>
                      <a14:artisticPencilGrayscale/>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392" y="2160099"/>
            <a:ext cx="6539361" cy="1269779"/>
          </a:xfrm>
          <a:prstGeom prst="rect">
            <a:avLst/>
          </a:prstGeom>
        </p:spPr>
      </p:pic>
    </p:spTree>
    <p:extLst>
      <p:ext uri="{BB962C8B-B14F-4D97-AF65-F5344CB8AC3E}">
        <p14:creationId xmlns:p14="http://schemas.microsoft.com/office/powerpoint/2010/main" val="754788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80258"/>
            <a:ext cx="12191999" cy="66400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8886825" y="428625"/>
            <a:ext cx="3414713" cy="400110"/>
          </a:xfrm>
          <a:prstGeom prst="rect">
            <a:avLst/>
          </a:prstGeom>
          <a:noFill/>
        </p:spPr>
        <p:txBody>
          <a:bodyPr wrap="square" rtlCol="0">
            <a:spAutoFit/>
          </a:bodyPr>
          <a:lstStyle/>
          <a:p>
            <a:r>
              <a:rPr lang="ka-GE" sz="2000" dirty="0">
                <a:solidFill>
                  <a:prstClr val="black"/>
                </a:solidFill>
              </a:rPr>
              <a:t>საკონფერენციო დარბაზი</a:t>
            </a:r>
            <a:endParaRPr lang="en-US" sz="2000" dirty="0"/>
          </a:p>
        </p:txBody>
      </p:sp>
    </p:spTree>
    <p:extLst>
      <p:ext uri="{BB962C8B-B14F-4D97-AF65-F5344CB8AC3E}">
        <p14:creationId xmlns:p14="http://schemas.microsoft.com/office/powerpoint/2010/main" val="2332310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8678" y="106017"/>
            <a:ext cx="15246766" cy="1425955"/>
          </a:xfrm>
        </p:spPr>
        <p:txBody>
          <a:bodyPr>
            <a:normAutofit/>
          </a:bodyPr>
          <a:lstStyle/>
          <a:p>
            <a:r>
              <a:rPr lang="ka-GE" sz="1800" dirty="0" smtClean="0"/>
              <a:t>                                                 სასტუმროს ტიპის ოთახი</a:t>
            </a:r>
            <a:endParaRPr lang="en-US" sz="1800" dirty="0"/>
          </a:p>
        </p:txBody>
      </p:sp>
      <p:pic>
        <p:nvPicPr>
          <p:cNvPr id="9" name="Content Placeholder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1790" y="1038327"/>
            <a:ext cx="6135395" cy="4090263"/>
          </a:xfrm>
        </p:spPr>
      </p:pic>
      <p:pic>
        <p:nvPicPr>
          <p:cNvPr id="15" name="Content Placeholder 1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557174" y="1570995"/>
            <a:ext cx="5481743" cy="4416408"/>
          </a:xfrm>
        </p:spPr>
      </p:pic>
    </p:spTree>
    <p:extLst>
      <p:ext uri="{BB962C8B-B14F-4D97-AF65-F5344CB8AC3E}">
        <p14:creationId xmlns:p14="http://schemas.microsoft.com/office/powerpoint/2010/main" val="4188099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 y="0"/>
            <a:ext cx="10746152" cy="4613563"/>
          </a:xfrm>
        </p:spPr>
        <p:txBody>
          <a:bodyPr>
            <a:noAutofit/>
          </a:bodyPr>
          <a:lstStyle/>
          <a:p>
            <a:r>
              <a:rPr lang="ka-GE" sz="2400" b="1" dirty="0" smtClean="0"/>
              <a:t>ეროვნული სასწავლო ცენტრი გთავაზობთ ტრენინგებს შემდეგ კურსებში:</a:t>
            </a:r>
            <a:r>
              <a:rPr lang="ka-GE" sz="2400" dirty="0" smtClean="0"/>
              <a:t/>
            </a:r>
            <a:br>
              <a:rPr lang="ka-GE" sz="2400" dirty="0" smtClean="0"/>
            </a:br>
            <a:r>
              <a:rPr lang="ka-GE" sz="2400" dirty="0"/>
              <a:t/>
            </a:r>
            <a:br>
              <a:rPr lang="ka-GE" sz="2400" dirty="0"/>
            </a:br>
            <a:r>
              <a:rPr lang="ka-GE" sz="2400" dirty="0" smtClean="0"/>
              <a:t>*  გადაუდებელი სამედიცინო დამხარების კურსს ექიმებისთვის</a:t>
            </a:r>
            <a:br>
              <a:rPr lang="ka-GE" sz="2400" dirty="0" smtClean="0"/>
            </a:br>
            <a:r>
              <a:rPr lang="ka-GE" sz="2400" dirty="0" smtClean="0"/>
              <a:t/>
            </a:r>
            <a:br>
              <a:rPr lang="ka-GE" sz="2400" dirty="0" smtClean="0"/>
            </a:br>
            <a:r>
              <a:rPr lang="ka-GE" sz="2400" dirty="0" smtClean="0"/>
              <a:t>*  ტრამვული პაციენტის სტაბილიზაცია და ტრანსპორტირება</a:t>
            </a:r>
            <a:br>
              <a:rPr lang="ka-GE" sz="2400" dirty="0" smtClean="0"/>
            </a:br>
            <a:r>
              <a:rPr lang="ka-GE" sz="2400" dirty="0" smtClean="0"/>
              <a:t/>
            </a:r>
            <a:br>
              <a:rPr lang="ka-GE" sz="2400" dirty="0" smtClean="0"/>
            </a:br>
            <a:r>
              <a:rPr lang="ka-GE" sz="2400" dirty="0" smtClean="0"/>
              <a:t>*  გადაუდებელი კარდიოლოგიური დახმარება</a:t>
            </a:r>
            <a:br>
              <a:rPr lang="ka-GE" sz="2400" dirty="0" smtClean="0"/>
            </a:br>
            <a:r>
              <a:rPr lang="ka-GE" sz="2400" dirty="0" smtClean="0"/>
              <a:t/>
            </a:r>
            <a:br>
              <a:rPr lang="ka-GE" sz="2400" dirty="0" smtClean="0"/>
            </a:br>
            <a:r>
              <a:rPr lang="ka-GE" sz="2400" dirty="0" smtClean="0"/>
              <a:t>*  გადაუდებელი სამედიცინო დამხარების კურსს ექთნებისთვის</a:t>
            </a:r>
            <a:br>
              <a:rPr lang="ka-GE" sz="2400" dirty="0" smtClean="0"/>
            </a:br>
            <a:r>
              <a:rPr lang="ka-GE" sz="2400" dirty="0" smtClean="0"/>
              <a:t/>
            </a:r>
            <a:br>
              <a:rPr lang="ka-GE" sz="2400" dirty="0" smtClean="0"/>
            </a:br>
            <a:r>
              <a:rPr lang="ka-GE" sz="2400" dirty="0" smtClean="0"/>
              <a:t>*  პირველადი სამედიცინო დამხარება (არა სამედიცინო პირებისთვის)</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9930" y="4855335"/>
            <a:ext cx="1608786" cy="1608786"/>
          </a:xfrm>
          <a:prstGeom prst="rect">
            <a:avLst/>
          </a:prstGeom>
          <a:effectLst>
            <a:glow rad="127000">
              <a:schemeClr val="bg1"/>
            </a:glow>
          </a:effectLst>
        </p:spPr>
      </p:pic>
      <p:sp>
        <p:nvSpPr>
          <p:cNvPr id="5" name="Rectangle 4"/>
          <p:cNvSpPr/>
          <p:nvPr/>
        </p:nvSpPr>
        <p:spPr>
          <a:xfrm>
            <a:off x="521496" y="5318197"/>
            <a:ext cx="8622503" cy="923330"/>
          </a:xfrm>
          <a:prstGeom prst="rect">
            <a:avLst/>
          </a:prstGeom>
        </p:spPr>
        <p:txBody>
          <a:bodyPr wrap="square">
            <a:spAutoFit/>
          </a:bodyPr>
          <a:lstStyle/>
          <a:p>
            <a:r>
              <a:rPr lang="ka-GE" b="1" dirty="0"/>
              <a:t>აღნიშნული ტრენინგების ფასები განსაზღვრულია საქართველოს </a:t>
            </a:r>
            <a:r>
              <a:rPr lang="ka-GE" b="1" dirty="0" smtClean="0"/>
              <a:t>მთავრობის</a:t>
            </a:r>
            <a:endParaRPr lang="en-US" b="1" dirty="0" smtClean="0"/>
          </a:p>
          <a:p>
            <a:r>
              <a:rPr lang="ka-GE" b="1" dirty="0" smtClean="0"/>
              <a:t> </a:t>
            </a:r>
            <a:endParaRPr lang="en-US" b="1" dirty="0" smtClean="0"/>
          </a:p>
          <a:p>
            <a:r>
              <a:rPr lang="ka-GE" b="1" dirty="0" smtClean="0"/>
              <a:t>2016 </a:t>
            </a:r>
            <a:r>
              <a:rPr lang="ka-GE" b="1" dirty="0"/>
              <a:t>წლის 18 მაისის N220 დადგენილების დანართის შესაბამისად</a:t>
            </a:r>
            <a:endParaRPr lang="en-US" b="1" dirty="0"/>
          </a:p>
        </p:txBody>
      </p:sp>
    </p:spTree>
    <p:extLst>
      <p:ext uri="{BB962C8B-B14F-4D97-AF65-F5344CB8AC3E}">
        <p14:creationId xmlns:p14="http://schemas.microsoft.com/office/powerpoint/2010/main" val="3317779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8266" y="191851"/>
            <a:ext cx="5184433" cy="430887"/>
          </a:xfrm>
          <a:prstGeom prst="rect">
            <a:avLst/>
          </a:prstGeom>
        </p:spPr>
        <p:txBody>
          <a:bodyPr wrap="none">
            <a:spAutoFit/>
          </a:bodyPr>
          <a:lstStyle/>
          <a:p>
            <a:r>
              <a:rPr lang="ka-GE" sz="2200" b="1" dirty="0" smtClean="0"/>
              <a:t> „პირველადი სამედიცინო დახმარება „</a:t>
            </a:r>
            <a:endParaRPr lang="en-US" sz="2200" dirty="0"/>
          </a:p>
        </p:txBody>
      </p:sp>
      <p:sp>
        <p:nvSpPr>
          <p:cNvPr id="6" name="Rectangle 5"/>
          <p:cNvSpPr/>
          <p:nvPr/>
        </p:nvSpPr>
        <p:spPr>
          <a:xfrm>
            <a:off x="205304" y="652648"/>
            <a:ext cx="10905565" cy="5863144"/>
          </a:xfrm>
          <a:prstGeom prst="rect">
            <a:avLst/>
          </a:prstGeom>
        </p:spPr>
        <p:txBody>
          <a:bodyPr wrap="square">
            <a:spAutoFit/>
          </a:bodyPr>
          <a:lstStyle/>
          <a:p>
            <a:pPr marL="285750" indent="-285750">
              <a:buFont typeface="Arial" panose="020B0604020202020204" pitchFamily="34" charset="0"/>
              <a:buChar char="•"/>
            </a:pPr>
            <a:r>
              <a:rPr lang="ka-GE" dirty="0"/>
              <a:t>კურსის ხანგრძლივობა: 2 დღე (შესაძლებელია ინდივიდუალურად ჩატარდეს 1 დღიანი კურსი ინტენსიური სწავლების რეჟიმით</a:t>
            </a:r>
            <a:r>
              <a:rPr lang="ka-GE" dirty="0" smtClean="0"/>
              <a:t>).</a:t>
            </a:r>
            <a:endParaRPr lang="en-US" dirty="0" smtClean="0"/>
          </a:p>
          <a:p>
            <a:pPr marL="285750" indent="-285750">
              <a:buFont typeface="Arial" panose="020B0604020202020204" pitchFamily="34" charset="0"/>
              <a:buChar char="•"/>
            </a:pPr>
            <a:endParaRPr lang="ka-GE" dirty="0"/>
          </a:p>
          <a:p>
            <a:pPr marL="285750" indent="-285750" algn="just">
              <a:buFont typeface="Arial" panose="020B0604020202020204" pitchFamily="34" charset="0"/>
              <a:buChar char="•"/>
            </a:pPr>
            <a:r>
              <a:rPr lang="ka-GE" dirty="0"/>
              <a:t>კურსის გავლა შეუძლიათ: ნებისმიერ სამედიცინო და არასამედიცინო განათლების მქონე პირს, განსაკუთრებით საინტერსოა პრეჰოსპიტალურ ეტაპზე მომუშავე სამედიცინო პერსონალისათვის, სოფლის და ოჯახის ექიმებისთვის/ექთნებისთვის და მათთვის ვინც გეგმავს ჩაერთოს სამსახურში, რომელიც ახდენს პრეჰოსპიტალურ ეტაპზე გადაუდებელი დახმარების სერვისის მიწოდებას, ასევე ორგანიზაციის/დაწესებულების თანამშრომლებისათვის, სადაც არის ხალხის თავშეყრის ადგილები, მოქალაქეთა მისაღებები, სატრანსპორტო (სარკინიგზო, საჰაერო, სახმელეთო, საზღვაო, მეტრო) საშუალებების მძღოლები, ორგანიზაციების თანამშრომლებისათვის ვისი მოქმედების არეალი ან სამუშაო ლოკაცია განსაზღვრულია რთული რელიეფის, ცუდი მეტეოროლოგიური და გეოგრაფიულად რთულად მისაღწევ წერტილებში, მასწავლებლებისთვის აღმზრდელებისთვის, მწვრთნელებისთვის, მომვლელებისთვის, პატრულისა და ეროვნული უსაფრთხოების სამსახურის  თანამშრომლებისთვის, მეხანძრე მაშველებისთვის და ნებისმიერი დაინტერესებული პირისა და ორგანიზაციისთვის</a:t>
            </a:r>
            <a:r>
              <a:rPr lang="ka-GE" dirty="0" smtClean="0"/>
              <a:t>.</a:t>
            </a:r>
            <a:endParaRPr lang="en-US" dirty="0" smtClean="0"/>
          </a:p>
          <a:p>
            <a:pPr marL="285750" indent="-285750" algn="just">
              <a:buFont typeface="Arial" panose="020B0604020202020204" pitchFamily="34" charset="0"/>
              <a:buChar char="•"/>
            </a:pPr>
            <a:endParaRPr lang="ka-GE" dirty="0"/>
          </a:p>
          <a:p>
            <a:pPr marL="285750" indent="-285750" algn="just">
              <a:buFont typeface="Arial" panose="020B0604020202020204" pitchFamily="34" charset="0"/>
              <a:buChar char="•"/>
            </a:pPr>
            <a:r>
              <a:rPr lang="ka-GE" dirty="0"/>
              <a:t>ტრენინგის საფასური ერთ მსმენელზე:</a:t>
            </a:r>
            <a:r>
              <a:rPr lang="en-GB" dirty="0"/>
              <a:t> 1</a:t>
            </a:r>
            <a:r>
              <a:rPr lang="ka-GE" dirty="0"/>
              <a:t>05</a:t>
            </a:r>
            <a:r>
              <a:rPr lang="en-GB" dirty="0"/>
              <a:t> </a:t>
            </a:r>
            <a:r>
              <a:rPr lang="ka-GE" dirty="0"/>
              <a:t>ლარი (საფასურში შედის კვებით უზრუნველყოფა</a:t>
            </a:r>
            <a:r>
              <a:rPr lang="ka-GE" dirty="0" smtClean="0"/>
              <a:t>)</a:t>
            </a:r>
            <a:endParaRPr lang="en-US" dirty="0" smtClean="0"/>
          </a:p>
          <a:p>
            <a:pPr marL="285750" indent="-285750" algn="just">
              <a:buFont typeface="Arial" panose="020B0604020202020204" pitchFamily="34" charset="0"/>
              <a:buChar char="•"/>
            </a:pPr>
            <a:endParaRPr lang="ka-GE" dirty="0"/>
          </a:p>
          <a:p>
            <a:pPr marL="285750" indent="-285750" algn="just">
              <a:buFont typeface="Arial" panose="020B0604020202020204" pitchFamily="34" charset="0"/>
              <a:buChar char="•"/>
            </a:pPr>
            <a:r>
              <a:rPr lang="ka-GE" dirty="0"/>
              <a:t>საჭიროა შედგეს ჯგუფი არანაკლებ 12 </a:t>
            </a:r>
            <a:r>
              <a:rPr lang="ka-GE" dirty="0" smtClean="0"/>
              <a:t>მსმენელისგან.</a:t>
            </a:r>
            <a:endParaRPr lang="ka-GE" dirty="0"/>
          </a:p>
          <a:p>
            <a:endParaRPr lang="ka-GE" sz="1200" dirty="0"/>
          </a:p>
          <a:p>
            <a:endParaRPr lang="ka-GE" sz="1050" dirty="0"/>
          </a:p>
          <a:p>
            <a:endParaRPr lang="ka-GE" sz="105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5021" y="5109307"/>
            <a:ext cx="1608786" cy="1608786"/>
          </a:xfrm>
          <a:prstGeom prst="rect">
            <a:avLst/>
          </a:prstGeom>
        </p:spPr>
      </p:pic>
    </p:spTree>
    <p:extLst>
      <p:ext uri="{BB962C8B-B14F-4D97-AF65-F5344CB8AC3E}">
        <p14:creationId xmlns:p14="http://schemas.microsoft.com/office/powerpoint/2010/main" val="3224516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55093" y="802043"/>
            <a:ext cx="10753298" cy="4351338"/>
          </a:xfrm>
        </p:spPr>
        <p:txBody>
          <a:bodyPr>
            <a:normAutofit fontScale="92500" lnSpcReduction="20000"/>
          </a:bodyPr>
          <a:lstStyle/>
          <a:p>
            <a:r>
              <a:rPr kumimoji="0" lang="ka-GE" altLang="en-US" sz="1800" b="0" i="0" u="none" strike="noStrike" cap="none" normalizeH="0" baseline="0" dirty="0" smtClean="0">
                <a:ln>
                  <a:noFill/>
                </a:ln>
                <a:solidFill>
                  <a:schemeClr val="tx1"/>
                </a:solidFill>
                <a:effectLst/>
              </a:rPr>
              <a:t>განვითარებული</a:t>
            </a:r>
            <a:r>
              <a:rPr kumimoji="0" lang="ka-GE" altLang="en-US" sz="1800" b="0" i="0" u="none" strike="noStrike" cap="none" normalizeH="0" dirty="0" smtClean="0">
                <a:ln>
                  <a:noFill/>
                </a:ln>
                <a:solidFill>
                  <a:schemeClr val="tx1"/>
                </a:solidFill>
                <a:effectLst/>
              </a:rPr>
              <a:t> ქვეყნების მოქალაქეთა უმეტესი ნაწილი ფლობს პირველადი სამედიცინო დახმარების </a:t>
            </a:r>
          </a:p>
          <a:p>
            <a:pPr marL="0" indent="0">
              <a:buNone/>
            </a:pPr>
            <a:r>
              <a:rPr kumimoji="0" lang="ka-GE" altLang="en-US" sz="1800" b="0" i="0" u="none" strike="noStrike" cap="none" normalizeH="0" dirty="0" smtClean="0">
                <a:ln>
                  <a:noFill/>
                </a:ln>
                <a:solidFill>
                  <a:schemeClr val="tx1"/>
                </a:solidFill>
                <a:effectLst/>
              </a:rPr>
              <a:t>    უნარჩვევებს.</a:t>
            </a:r>
          </a:p>
          <a:p>
            <a:endParaRPr kumimoji="0" lang="ka-GE" altLang="en-US" sz="1800" b="0" i="0" u="none" strike="noStrike" cap="none" normalizeH="0" baseline="0" dirty="0" smtClean="0">
              <a:ln>
                <a:noFill/>
              </a:ln>
              <a:solidFill>
                <a:schemeClr val="tx1"/>
              </a:solidFill>
              <a:effectLst/>
            </a:endParaRPr>
          </a:p>
          <a:p>
            <a:r>
              <a:rPr lang="ka-GE" sz="1800" dirty="0" smtClean="0"/>
              <a:t>თავის ტვინში ჟანგბადის მიწოდების შემცირება ან შეწყვეტა, უჯრედების მგრძნობელობას მკვეთრად </a:t>
            </a:r>
          </a:p>
          <a:p>
            <a:pPr marL="0" indent="0">
              <a:buNone/>
            </a:pPr>
            <a:r>
              <a:rPr lang="ka-GE" sz="1800" dirty="0" smtClean="0"/>
              <a:t>    ამცირებს და იწყება შეუქცევადი პროცესები, რომელიც სრულდება ტვინის და ადამიანის სიკვდილით. </a:t>
            </a:r>
          </a:p>
          <a:p>
            <a:endParaRPr lang="ka-GE" sz="1800" dirty="0" smtClean="0"/>
          </a:p>
          <a:p>
            <a:r>
              <a:rPr lang="ka-GE" sz="1800" dirty="0" smtClean="0"/>
              <a:t>პირველ 4-6 წუთში დაწყებული გულ ფილტვის რეანიმაცია სიცოცხლის გადარჩენის შანსს </a:t>
            </a:r>
          </a:p>
          <a:p>
            <a:pPr marL="0" indent="0">
              <a:buNone/>
            </a:pPr>
            <a:r>
              <a:rPr lang="ka-GE" sz="1800" dirty="0" smtClean="0"/>
              <a:t>     მნიშვნელოვნად ზრდის.</a:t>
            </a:r>
          </a:p>
          <a:p>
            <a:endParaRPr lang="ka-GE" sz="1800" dirty="0" smtClean="0"/>
          </a:p>
          <a:p>
            <a:r>
              <a:rPr lang="ka-GE" sz="1800" dirty="0" smtClean="0"/>
              <a:t>ადამიანის სიცოცხლე მის ხელშია, ვინც შეძლებს საჭიროების შემთხვევაში პირველ 4-6 წუთში დაიწყოს </a:t>
            </a:r>
          </a:p>
          <a:p>
            <a:pPr marL="0" indent="0">
              <a:buNone/>
            </a:pPr>
            <a:r>
              <a:rPr lang="ka-GE" sz="1800" dirty="0" smtClean="0"/>
              <a:t>    გულ ფილტვის რეანიმაცია.</a:t>
            </a:r>
          </a:p>
          <a:p>
            <a:endParaRPr lang="ka-GE" sz="1800" dirty="0" smtClean="0"/>
          </a:p>
          <a:p>
            <a:r>
              <a:rPr lang="ka-GE" sz="1800" dirty="0" smtClean="0"/>
              <a:t>ნებისმიერ დროს შესაძლებელია გახდე გმირი, ისწავლე გულ-ფილტვის რეანიმაცია და გადაარჩინე </a:t>
            </a:r>
          </a:p>
          <a:p>
            <a:pPr marL="0" indent="0">
              <a:buNone/>
            </a:pPr>
            <a:r>
              <a:rPr lang="ka-GE" sz="1800" dirty="0" smtClean="0"/>
              <a:t>    სიცოცხლე.</a:t>
            </a:r>
          </a:p>
          <a:p>
            <a:pPr marL="0" indent="0">
              <a:buNone/>
            </a:pP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9930" y="4855335"/>
            <a:ext cx="1608786" cy="1608786"/>
          </a:xfrm>
          <a:prstGeom prst="rect">
            <a:avLst/>
          </a:prstGeom>
        </p:spPr>
      </p:pic>
    </p:spTree>
    <p:extLst>
      <p:ext uri="{BB962C8B-B14F-4D97-AF65-F5344CB8AC3E}">
        <p14:creationId xmlns:p14="http://schemas.microsoft.com/office/powerpoint/2010/main" val="3918631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Grp="1" noChangeArrowheads="1"/>
          </p:cNvSpPr>
          <p:nvPr>
            <p:ph idx="1"/>
          </p:nvPr>
        </p:nvSpPr>
        <p:spPr bwMode="auto">
          <a:xfrm>
            <a:off x="178019" y="247019"/>
            <a:ext cx="10600804" cy="527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endParaRPr kumimoji="0" lang="ka-GE" altLang="en-US" sz="700" b="0" i="0" u="none" strike="noStrike" cap="none" normalizeH="0" baseline="0" dirty="0" smtClean="0">
              <a:ln>
                <a:noFill/>
              </a:ln>
              <a:effectLst/>
              <a:latin typeface="Times  New Roman ,serif;color:#1F497D"/>
            </a:endParaRPr>
          </a:p>
          <a:p>
            <a:pPr marL="0" indent="0">
              <a:lnSpc>
                <a:spcPct val="100000"/>
              </a:lnSpc>
              <a:buNone/>
            </a:pPr>
            <a:r>
              <a:rPr lang="ka-GE" sz="2200" b="1" dirty="0" smtClean="0"/>
              <a:t>ტრენინგი მოიცავს:</a:t>
            </a:r>
          </a:p>
          <a:p>
            <a:pPr marL="0" indent="0">
              <a:lnSpc>
                <a:spcPct val="100000"/>
              </a:lnSpc>
              <a:buNone/>
            </a:pPr>
            <a:endParaRPr lang="ka-GE" sz="2000" b="1" dirty="0" smtClean="0"/>
          </a:p>
          <a:p>
            <a:pPr marL="0" indent="0">
              <a:lnSpc>
                <a:spcPct val="100000"/>
              </a:lnSpc>
              <a:buNone/>
            </a:pPr>
            <a:endParaRPr lang="ka-GE" altLang="en-US" sz="2000" dirty="0">
              <a:latin typeface="Times  New Roman ,serif;color:#1F497D"/>
            </a:endParaRPr>
          </a:p>
          <a:p>
            <a:pPr algn="just">
              <a:lnSpc>
                <a:spcPct val="100000"/>
              </a:lnSpc>
            </a:pPr>
            <a:r>
              <a:rPr kumimoji="0" lang="ka-GE" altLang="en-US" sz="1800" b="0" i="0" u="none" strike="noStrike" cap="none" normalizeH="0" baseline="0" dirty="0" smtClean="0">
                <a:ln>
                  <a:noFill/>
                </a:ln>
                <a:effectLst/>
                <a:latin typeface="Sylfaen" panose="010A0502050306030303" pitchFamily="18" charset="0"/>
              </a:rPr>
              <a:t>გულ-ფილტვის რეანიმაციის სწავლას (გულის არაპირდაპირი მასაჟი);   </a:t>
            </a:r>
            <a:endParaRPr kumimoji="0" lang="ka-GE" altLang="en-US" sz="1800" b="0" i="0" u="none" strike="noStrike" cap="none" normalizeH="0" baseline="0" dirty="0" smtClean="0">
              <a:ln>
                <a:noFill/>
              </a:ln>
              <a:effectLst/>
            </a:endParaRPr>
          </a:p>
          <a:p>
            <a:pPr algn="just">
              <a:lnSpc>
                <a:spcPct val="100000"/>
              </a:lnSpc>
            </a:pPr>
            <a:r>
              <a:rPr kumimoji="0" lang="ka-GE" altLang="en-US" sz="1800" b="0" i="0" u="none" strike="noStrike" cap="none" normalizeH="0" baseline="0" dirty="0" smtClean="0">
                <a:ln>
                  <a:noFill/>
                </a:ln>
                <a:effectLst/>
                <a:latin typeface="Sylfaen" panose="010A0502050306030303" pitchFamily="18" charset="0"/>
              </a:rPr>
              <a:t>სისხლდენის მართვას; </a:t>
            </a:r>
            <a:endParaRPr kumimoji="0" lang="ka-GE" altLang="en-US" sz="1800" b="0" i="0" u="none" strike="noStrike" cap="none" normalizeH="0" baseline="0" dirty="0" smtClean="0">
              <a:ln>
                <a:noFill/>
              </a:ln>
              <a:effectLst/>
            </a:endParaRPr>
          </a:p>
          <a:p>
            <a:pPr algn="just">
              <a:lnSpc>
                <a:spcPct val="100000"/>
              </a:lnSpc>
            </a:pPr>
            <a:r>
              <a:rPr kumimoji="0" lang="ka-GE" altLang="en-US" sz="1800" b="0" i="0" u="none" strike="noStrike" cap="none" normalizeH="0" baseline="0" dirty="0" smtClean="0">
                <a:ln>
                  <a:noFill/>
                </a:ln>
                <a:effectLst/>
                <a:latin typeface="Sylfaen" panose="010A0502050306030303" pitchFamily="18" charset="0"/>
              </a:rPr>
              <a:t>ნახვევის გაკეთების სახეებს; </a:t>
            </a:r>
            <a:endParaRPr kumimoji="0" lang="ka-GE" altLang="en-US" sz="1800" b="0" i="0" u="none" strike="noStrike" cap="none" normalizeH="0" baseline="0" dirty="0" smtClean="0">
              <a:ln>
                <a:noFill/>
              </a:ln>
              <a:effectLst/>
            </a:endParaRPr>
          </a:p>
          <a:p>
            <a:pPr algn="just">
              <a:lnSpc>
                <a:spcPct val="100000"/>
              </a:lnSpc>
            </a:pPr>
            <a:r>
              <a:rPr kumimoji="0" lang="ka-GE" altLang="en-US" sz="1800" b="0" i="0" u="none" strike="noStrike" cap="none" normalizeH="0" baseline="0" dirty="0" smtClean="0">
                <a:ln>
                  <a:noFill/>
                </a:ln>
                <a:effectLst/>
                <a:latin typeface="Sylfaen" panose="010A0502050306030303" pitchFamily="18" charset="0"/>
              </a:rPr>
              <a:t>იმპროვიზირებული ლახტის შექმნას ძლიერი სისხლდენის დროს;</a:t>
            </a:r>
            <a:r>
              <a:rPr kumimoji="0" lang="ka-GE" altLang="en-US" sz="1800" b="0" i="0" u="none" strike="noStrike" cap="none" normalizeH="0" baseline="0" dirty="0" smtClean="0">
                <a:ln>
                  <a:noFill/>
                </a:ln>
                <a:effectLst/>
              </a:rPr>
              <a:t> </a:t>
            </a:r>
          </a:p>
          <a:p>
            <a:pPr algn="just">
              <a:lnSpc>
                <a:spcPct val="100000"/>
              </a:lnSpc>
            </a:pPr>
            <a:r>
              <a:rPr kumimoji="0" lang="ka-GE" altLang="en-US" sz="1800" b="0" i="0" u="none" strike="noStrike" cap="none" normalizeH="0" baseline="0" dirty="0" smtClean="0">
                <a:ln>
                  <a:noFill/>
                </a:ln>
                <a:effectLst/>
                <a:latin typeface="Sylfaen" panose="010A0502050306030303" pitchFamily="18" charset="0"/>
              </a:rPr>
              <a:t>ეპილეფსიური გულყრის დროს დაზარალებულის უსაფრთხო პოზიციაში მოთავსებას; </a:t>
            </a:r>
            <a:endParaRPr kumimoji="0" lang="ka-GE" altLang="en-US" sz="1800" b="0" i="0" u="none" strike="noStrike" cap="none" normalizeH="0" baseline="0" dirty="0" smtClean="0">
              <a:ln>
                <a:noFill/>
              </a:ln>
              <a:effectLst/>
            </a:endParaRPr>
          </a:p>
          <a:p>
            <a:pPr algn="just">
              <a:lnSpc>
                <a:spcPct val="100000"/>
              </a:lnSpc>
            </a:pPr>
            <a:r>
              <a:rPr kumimoji="0" lang="ka-GE" altLang="en-US" sz="1800" b="0" i="0" u="none" strike="noStrike" cap="none" normalizeH="0" baseline="0" dirty="0" smtClean="0">
                <a:ln>
                  <a:noFill/>
                </a:ln>
                <a:effectLst/>
                <a:latin typeface="Sylfaen" panose="010A0502050306030303" pitchFamily="18" charset="0"/>
              </a:rPr>
              <a:t>სასუნთქ-გზებში უცხო სხეულის გადაცდენის (მოხრჩობის) დროს გადაუდებელ დახმარებას; </a:t>
            </a:r>
            <a:endParaRPr kumimoji="0" lang="ka-GE" altLang="en-US" sz="1800" b="0" i="0" u="none" strike="noStrike" cap="none" normalizeH="0" baseline="0" dirty="0" smtClean="0">
              <a:ln>
                <a:noFill/>
              </a:ln>
              <a:effectLst/>
            </a:endParaRPr>
          </a:p>
          <a:p>
            <a:pPr algn="just">
              <a:lnSpc>
                <a:spcPct val="100000"/>
              </a:lnSpc>
            </a:pPr>
            <a:r>
              <a:rPr kumimoji="0" lang="ka-GE" altLang="en-US" sz="1800" b="0" i="0" u="none" strike="noStrike" cap="none" normalizeH="0" baseline="0" dirty="0" smtClean="0">
                <a:ln>
                  <a:noFill/>
                </a:ln>
                <a:effectLst/>
                <a:latin typeface="Sylfaen" panose="010A0502050306030303" pitchFamily="18" charset="0"/>
              </a:rPr>
              <a:t>ტრავმის მართვას (მოტეხილობა, ამოვარდნილობა); </a:t>
            </a:r>
            <a:endParaRPr kumimoji="0" lang="ka-GE" altLang="en-US" sz="1800" b="0" i="0" u="none" strike="noStrike" cap="none" normalizeH="0" baseline="0" dirty="0" smtClean="0">
              <a:ln>
                <a:noFill/>
              </a:ln>
              <a:effectLst/>
            </a:endParaRPr>
          </a:p>
          <a:p>
            <a:pPr algn="just">
              <a:lnSpc>
                <a:spcPct val="100000"/>
              </a:lnSpc>
            </a:pPr>
            <a:r>
              <a:rPr kumimoji="0" lang="ka-GE" altLang="en-US" sz="1800" b="0" i="0" u="none" strike="noStrike" cap="none" normalizeH="0" baseline="0" dirty="0" smtClean="0">
                <a:ln>
                  <a:noFill/>
                </a:ln>
                <a:effectLst/>
                <a:latin typeface="Sylfaen" panose="010A0502050306030303" pitchFamily="18" charset="0"/>
              </a:rPr>
              <a:t>გარემოს მავნე ფაქტორებით გამოწვეული დაზიანებების მართვა (გველის ნაკბენი, მოყინვა, მზის      დაკვრა, წყალში დახრჩობა); </a:t>
            </a:r>
            <a:endParaRPr kumimoji="0" lang="ka-GE" altLang="en-US" sz="1800" b="0" i="0" u="none" strike="noStrike" cap="none" normalizeH="0" baseline="0" dirty="0" smtClean="0">
              <a:ln>
                <a:noFill/>
              </a:ln>
              <a:effectLst/>
            </a:endParaRPr>
          </a:p>
          <a:p>
            <a:pPr algn="just">
              <a:lnSpc>
                <a:spcPct val="100000"/>
              </a:lnSpc>
            </a:pPr>
            <a:r>
              <a:rPr kumimoji="0" lang="ka-GE" altLang="en-US" sz="1800" b="0" i="0" u="none" strike="noStrike" cap="none" normalizeH="0" baseline="0" dirty="0" smtClean="0">
                <a:ln>
                  <a:noFill/>
                </a:ln>
                <a:effectLst/>
                <a:latin typeface="Sylfaen" panose="010A0502050306030303" pitchFamily="18" charset="0"/>
              </a:rPr>
              <a:t>ავტომატური გარეგანი დეფიბრილატორის გამოყენება</a:t>
            </a:r>
            <a:r>
              <a:rPr kumimoji="0" lang="ka-GE" altLang="en-US" sz="1800" b="0" i="0" u="none" strike="noStrike" cap="none" normalizeH="0" baseline="0" dirty="0" smtClean="0">
                <a:ln>
                  <a:noFill/>
                </a:ln>
                <a:solidFill>
                  <a:srgbClr val="1F497D"/>
                </a:solidFill>
                <a:effectLst/>
                <a:latin typeface="Sylfaen" panose="010A0502050306030303" pitchFamily="18" charset="0"/>
              </a:rPr>
              <a:t>.</a:t>
            </a:r>
          </a:p>
          <a:p>
            <a:pPr algn="just">
              <a:lnSpc>
                <a:spcPct val="100000"/>
              </a:lnSpc>
            </a:pPr>
            <a:endParaRPr lang="ka-GE" altLang="en-US" sz="1800" dirty="0">
              <a:solidFill>
                <a:srgbClr val="1F497D"/>
              </a:solidFill>
              <a:latin typeface="Sylfaen" panose="010A0502050306030303" pitchFamily="18" charset="0"/>
            </a:endParaRPr>
          </a:p>
          <a:p>
            <a:pPr marL="0" indent="0" algn="just">
              <a:lnSpc>
                <a:spcPct val="100000"/>
              </a:lnSpc>
              <a:buNone/>
            </a:pPr>
            <a:r>
              <a:rPr lang="ka-GE" sz="1800" dirty="0" smtClean="0"/>
              <a:t>   ტრენინგის დროს ხდება თეორიული და პრაქტიკული უნარჩვევების შესწავლა მგრძნობიარე                                                  მულაჟებთან, შექმნილი სხვადასხვა ტიპის სიმულაციური სიტიუაციების დროს</a:t>
            </a:r>
            <a:r>
              <a:rPr lang="en-US" sz="1800" dirty="0" smtClean="0"/>
              <a:t>.</a:t>
            </a:r>
            <a:endParaRPr lang="en-GB" sz="1800" dirty="0" smtClean="0"/>
          </a:p>
          <a:p>
            <a:pPr marL="0" indent="0" algn="just">
              <a:lnSpc>
                <a:spcPct val="100000"/>
              </a:lnSpc>
              <a:buNone/>
            </a:pPr>
            <a:endParaRPr kumimoji="0" lang="ka-GE" altLang="en-US" sz="1800" b="0" i="0" u="none" strike="noStrike" cap="none" normalizeH="0" baseline="0" dirty="0" smtClean="0">
              <a:ln>
                <a:noFill/>
              </a:ln>
              <a:solidFill>
                <a:srgbClr val="1F497D"/>
              </a:solidFill>
              <a:effectLst/>
              <a:latin typeface="Sylfaen" panose="010A0502050306030303" pitchFamily="18" charset="0"/>
            </a:endParaRPr>
          </a:p>
          <a:p>
            <a:pPr>
              <a:lnSpc>
                <a:spcPct val="100000"/>
              </a:lnSpc>
            </a:pPr>
            <a:endParaRPr lang="ka-GE" altLang="en-US" sz="1800" dirty="0">
              <a:solidFill>
                <a:srgbClr val="1F497D"/>
              </a:solidFill>
              <a:latin typeface="Sylfaen" panose="010A0502050306030303"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9930" y="4855335"/>
            <a:ext cx="1608786" cy="1608786"/>
          </a:xfrm>
          <a:prstGeom prst="rect">
            <a:avLst/>
          </a:prstGeom>
        </p:spPr>
      </p:pic>
    </p:spTree>
    <p:extLst>
      <p:ext uri="{BB962C8B-B14F-4D97-AF65-F5344CB8AC3E}">
        <p14:creationId xmlns:p14="http://schemas.microsoft.com/office/powerpoint/2010/main" val="28794041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91" y="124691"/>
            <a:ext cx="11942617" cy="6608618"/>
          </a:xfrm>
          <a:prstGeom prst="rect">
            <a:avLst/>
          </a:prstGeom>
        </p:spPr>
      </p:pic>
    </p:spTree>
    <p:extLst>
      <p:ext uri="{BB962C8B-B14F-4D97-AF65-F5344CB8AC3E}">
        <p14:creationId xmlns:p14="http://schemas.microsoft.com/office/powerpoint/2010/main" val="40187651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25" y="96982"/>
            <a:ext cx="5869693" cy="66501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708" y="96982"/>
            <a:ext cx="5943601" cy="6650181"/>
          </a:xfrm>
          <a:prstGeom prst="rect">
            <a:avLst/>
          </a:prstGeom>
        </p:spPr>
      </p:pic>
    </p:spTree>
    <p:extLst>
      <p:ext uri="{BB962C8B-B14F-4D97-AF65-F5344CB8AC3E}">
        <p14:creationId xmlns:p14="http://schemas.microsoft.com/office/powerpoint/2010/main" val="1583992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91" y="118942"/>
            <a:ext cx="11928764" cy="6586658"/>
          </a:xfrm>
          <a:prstGeom prst="rect">
            <a:avLst/>
          </a:prstGeom>
        </p:spPr>
      </p:pic>
    </p:spTree>
    <p:extLst>
      <p:ext uri="{BB962C8B-B14F-4D97-AF65-F5344CB8AC3E}">
        <p14:creationId xmlns:p14="http://schemas.microsoft.com/office/powerpoint/2010/main" val="3903190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723" y="0"/>
            <a:ext cx="10515600" cy="5855371"/>
          </a:xfrm>
        </p:spPr>
        <p:txBody>
          <a:bodyPr>
            <a:normAutofit fontScale="90000"/>
          </a:bodyPr>
          <a:lstStyle/>
          <a:p>
            <a:r>
              <a:rPr lang="ka-GE" sz="2400" b="1" dirty="0" smtClean="0"/>
              <a:t>  „გადაუდებელი სამედიცინო დახმარების კურსი ექიმებისთვის“</a:t>
            </a:r>
            <a:br>
              <a:rPr lang="ka-GE" sz="2400" b="1" dirty="0" smtClean="0"/>
            </a:br>
            <a:r>
              <a:rPr lang="ka-GE" sz="2400" b="1" dirty="0" smtClean="0"/>
              <a:t/>
            </a:r>
            <a:br>
              <a:rPr lang="ka-GE" sz="2400" b="1" dirty="0" smtClean="0"/>
            </a:br>
            <a:r>
              <a:rPr lang="ka-GE" sz="2000" dirty="0" smtClean="0"/>
              <a:t>კურსის ხანგრძლივობა: 11 დღე</a:t>
            </a:r>
            <a:br>
              <a:rPr lang="ka-GE" sz="2000" dirty="0" smtClean="0"/>
            </a:br>
            <a:r>
              <a:rPr lang="ka-GE" sz="2000" dirty="0" smtClean="0"/>
              <a:t>კურსის გავლა შეუძლიათ: ნებისმიერი პროფილის ექიმს, უმცროს ექიმს. განსაკუთრებით საინტერსოა პრეჰოსპიტალურ ეტაპზე მომუშავე სამედიცინო პერსონალისათვის, სოფლის და ოჯახის ექიმებისთვის და მათთვის ვინც გეგმავს ჩაერთოს სამსახურში, რომელიც ახდენს პრეჰოსპიტალურ ეტაპზე გადაუდებელი დახმარების სერვისის მიწოდებას.</a:t>
            </a:r>
            <a:br>
              <a:rPr lang="ka-GE" sz="2000" dirty="0" smtClean="0"/>
            </a:br>
            <a:r>
              <a:rPr lang="ka-GE" sz="2000" dirty="0" smtClean="0"/>
              <a:t>ტრენინგის საფასური ერთ მსმენელზე: 355 ლარი (საფასურში შედის კვებით უზრუნველყოფა)</a:t>
            </a:r>
            <a:br>
              <a:rPr lang="ka-GE" sz="2000" dirty="0" smtClean="0"/>
            </a:br>
            <a:r>
              <a:rPr lang="ka-GE" sz="2000" dirty="0" smtClean="0"/>
              <a:t>საჭიროა შედგეს ჯგუფი არანაკლებ 12 მსმენელისგან.</a:t>
            </a:r>
            <a:br>
              <a:rPr lang="ka-GE" sz="2000" dirty="0" smtClean="0"/>
            </a:br>
            <a:r>
              <a:rPr lang="ka-GE" sz="2000" dirty="0" smtClean="0"/>
              <a:t/>
            </a:r>
            <a:br>
              <a:rPr lang="ka-GE" sz="2000" dirty="0" smtClean="0"/>
            </a:br>
            <a:r>
              <a:rPr lang="ka-GE" sz="2000" dirty="0" smtClean="0"/>
              <a:t>     </a:t>
            </a:r>
            <a:r>
              <a:rPr lang="ka-GE" sz="2400" b="1" dirty="0" smtClean="0"/>
              <a:t>ტრენინგი მოიცავს:</a:t>
            </a:r>
            <a:r>
              <a:rPr lang="ka-GE" sz="2000" b="1" dirty="0" smtClean="0"/>
              <a:t/>
            </a:r>
            <a:br>
              <a:rPr lang="ka-GE" sz="2000" b="1" dirty="0" smtClean="0"/>
            </a:br>
            <a:r>
              <a:rPr lang="ka-GE" sz="2000" b="1" dirty="0"/>
              <a:t/>
            </a:r>
            <a:br>
              <a:rPr lang="ka-GE" sz="2000" b="1" dirty="0"/>
            </a:br>
            <a:r>
              <a:rPr lang="ka-GE" sz="2000" b="1" dirty="0" smtClean="0"/>
              <a:t> </a:t>
            </a:r>
            <a:r>
              <a:rPr lang="ka-GE" sz="2000" dirty="0" smtClean="0"/>
              <a:t>სიცოცხლის შენარჩუნების ბაზისურ ალგორითმის, გადაუდებელ კარდიოლოგიურ სამედიცონო დახმარების, პრეჰოსპიტალურ ეტაპზე ტრავმული პაციენტის სტაბილიზაციის და ტრანსპორტირების, გადაუდებელი მგდომარეობის მართვის პედიატრიაში და მშობიარობის მიღების თეორიული და პრაქტიკული უნარჩვევების შესწავლას მგრძნობიარე მულაჟებთან, შექმნილი სხვადასხვა ტიპის სიმულაციური სიტიუაციების დროს.</a:t>
            </a:r>
            <a:r>
              <a:rPr lang="en-GB" sz="2000" dirty="0" smtClean="0"/>
              <a:t/>
            </a:r>
            <a:br>
              <a:rPr lang="en-GB" sz="2000" dirty="0" smtClean="0"/>
            </a:b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9930" y="4855335"/>
            <a:ext cx="1608786" cy="1608786"/>
          </a:xfrm>
          <a:prstGeom prst="rect">
            <a:avLst/>
          </a:prstGeom>
        </p:spPr>
      </p:pic>
    </p:spTree>
    <p:extLst>
      <p:ext uri="{BB962C8B-B14F-4D97-AF65-F5344CB8AC3E}">
        <p14:creationId xmlns:p14="http://schemas.microsoft.com/office/powerpoint/2010/main" val="2549385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52" y="102041"/>
            <a:ext cx="11996168" cy="6659369"/>
          </a:xfrm>
          <a:prstGeom prst="rect">
            <a:avLst/>
          </a:prstGeom>
        </p:spPr>
      </p:pic>
      <p:sp>
        <p:nvSpPr>
          <p:cNvPr id="4" name="Title 3"/>
          <p:cNvSpPr>
            <a:spLocks noGrp="1"/>
          </p:cNvSpPr>
          <p:nvPr>
            <p:ph type="ctrTitle"/>
          </p:nvPr>
        </p:nvSpPr>
        <p:spPr>
          <a:xfrm>
            <a:off x="1704304" y="-1607958"/>
            <a:ext cx="9144000" cy="2387600"/>
          </a:xfrm>
        </p:spPr>
        <p:txBody>
          <a:bodyPr/>
          <a:lstStyle/>
          <a:p>
            <a:r>
              <a:rPr lang="ka-GE" sz="2000" b="1" dirty="0" smtClean="0">
                <a:solidFill>
                  <a:prstClr val="black"/>
                </a:solidFill>
              </a:rPr>
              <a:t>ეროვნული </a:t>
            </a:r>
            <a:r>
              <a:rPr lang="ka-GE" sz="2000" b="1" dirty="0">
                <a:solidFill>
                  <a:prstClr val="black"/>
                </a:solidFill>
              </a:rPr>
              <a:t>სასწავლო </a:t>
            </a:r>
            <a:r>
              <a:rPr lang="ka-GE" sz="2000" b="1" dirty="0" smtClean="0">
                <a:solidFill>
                  <a:prstClr val="black"/>
                </a:solidFill>
              </a:rPr>
              <a:t>ცენტრი</a:t>
            </a:r>
            <a:endParaRPr lang="en-US" dirty="0"/>
          </a:p>
        </p:txBody>
      </p:sp>
    </p:spTree>
    <p:extLst>
      <p:ext uri="{BB962C8B-B14F-4D97-AF65-F5344CB8AC3E}">
        <p14:creationId xmlns:p14="http://schemas.microsoft.com/office/powerpoint/2010/main" val="40020151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78" y="97774"/>
            <a:ext cx="11887200" cy="6644219"/>
          </a:xfrm>
          <a:prstGeom prst="rect">
            <a:avLst/>
          </a:prstGeom>
        </p:spPr>
      </p:pic>
    </p:spTree>
    <p:extLst>
      <p:ext uri="{BB962C8B-B14F-4D97-AF65-F5344CB8AC3E}">
        <p14:creationId xmlns:p14="http://schemas.microsoft.com/office/powerpoint/2010/main" val="795069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3" y="168683"/>
            <a:ext cx="11941790" cy="6573312"/>
          </a:xfrm>
          <a:prstGeom prst="rect">
            <a:avLst/>
          </a:prstGeom>
        </p:spPr>
      </p:pic>
    </p:spTree>
    <p:extLst>
      <p:ext uri="{BB962C8B-B14F-4D97-AF65-F5344CB8AC3E}">
        <p14:creationId xmlns:p14="http://schemas.microsoft.com/office/powerpoint/2010/main" val="13843470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82270" y="208130"/>
            <a:ext cx="7281549" cy="369332"/>
          </a:xfrm>
          <a:prstGeom prst="rect">
            <a:avLst/>
          </a:prstGeom>
        </p:spPr>
        <p:txBody>
          <a:bodyPr wrap="square">
            <a:spAutoFit/>
          </a:bodyPr>
          <a:lstStyle/>
          <a:p>
            <a:pPr algn="ctr"/>
            <a:r>
              <a:rPr lang="ka-GE" b="1" dirty="0"/>
              <a:t> „გადაუდებელი სამედიცინო დახმარების კურსი ექთნებისთვის“ </a:t>
            </a:r>
            <a:endParaRPr lang="en-US" dirty="0"/>
          </a:p>
        </p:txBody>
      </p:sp>
      <p:sp>
        <p:nvSpPr>
          <p:cNvPr id="6" name="Rectangle 5"/>
          <p:cNvSpPr/>
          <p:nvPr/>
        </p:nvSpPr>
        <p:spPr>
          <a:xfrm>
            <a:off x="1080656" y="981635"/>
            <a:ext cx="10631732" cy="4524315"/>
          </a:xfrm>
          <a:prstGeom prst="rect">
            <a:avLst/>
          </a:prstGeom>
        </p:spPr>
        <p:txBody>
          <a:bodyPr wrap="square">
            <a:spAutoFit/>
          </a:bodyPr>
          <a:lstStyle/>
          <a:p>
            <a:pPr marL="285750" indent="-285750" algn="just">
              <a:buFont typeface="Arial" panose="020B0604020202020204" pitchFamily="34" charset="0"/>
              <a:buChar char="•"/>
            </a:pPr>
            <a:r>
              <a:rPr lang="ka-GE" dirty="0"/>
              <a:t>კურსის ხანგრძლივობა: 4 </a:t>
            </a:r>
            <a:r>
              <a:rPr lang="ka-GE" dirty="0" smtClean="0"/>
              <a:t>დღე</a:t>
            </a:r>
            <a:endParaRPr lang="en-US" dirty="0" smtClean="0"/>
          </a:p>
          <a:p>
            <a:pPr marL="285750" indent="-285750" algn="just">
              <a:buFont typeface="Arial" panose="020B0604020202020204" pitchFamily="34" charset="0"/>
              <a:buChar char="•"/>
            </a:pPr>
            <a:endParaRPr lang="ka-GE" dirty="0"/>
          </a:p>
          <a:p>
            <a:pPr marL="285750" indent="-285750" algn="just">
              <a:buFont typeface="Arial" panose="020B0604020202020204" pitchFamily="34" charset="0"/>
              <a:buChar char="•"/>
            </a:pPr>
            <a:r>
              <a:rPr lang="ka-GE" dirty="0"/>
              <a:t>კურსის გავლა შეუძლიათ: ექთნებს, ასევე IV,V,VI-კურსის სამკურნალო/მედიცინის ფაკულტეტის სტუდენტებს. განსაკუთრებით საინტერესეოა პრეჰოსპიტალურ ეტაპზე მომუშავე მედდებისთვის, სოფლის ექთნებისთვის და მათთვის ვინც გეგმავს ჩაერთოს სამსახურში, რომელიც ახდენს პრეჰოსპიტალურ ეტაპზე გადაუდებელი დახმარების სერვისის </a:t>
            </a:r>
            <a:r>
              <a:rPr lang="ka-GE" dirty="0" smtClean="0"/>
              <a:t>მიწოდებას.</a:t>
            </a:r>
            <a:endParaRPr lang="en-US" dirty="0" smtClean="0"/>
          </a:p>
          <a:p>
            <a:pPr marL="285750" indent="-285750" algn="just">
              <a:buFont typeface="Arial" panose="020B0604020202020204" pitchFamily="34" charset="0"/>
              <a:buChar char="•"/>
            </a:pPr>
            <a:endParaRPr lang="ka-GE" dirty="0"/>
          </a:p>
          <a:p>
            <a:pPr marL="285750" indent="-285750" algn="just">
              <a:buFont typeface="Arial" panose="020B0604020202020204" pitchFamily="34" charset="0"/>
              <a:buChar char="•"/>
            </a:pPr>
            <a:r>
              <a:rPr lang="ka-GE" dirty="0"/>
              <a:t>ტრენინგის საფასური ერთ მსმენელზე:</a:t>
            </a:r>
            <a:r>
              <a:rPr lang="en-GB" dirty="0"/>
              <a:t> 180 </a:t>
            </a:r>
            <a:r>
              <a:rPr lang="ka-GE" dirty="0"/>
              <a:t>ლარი (საფასურში შედის კვებით უზრუნველყოფა</a:t>
            </a:r>
            <a:r>
              <a:rPr lang="ka-GE" dirty="0" smtClean="0"/>
              <a:t>).</a:t>
            </a:r>
            <a:endParaRPr lang="en-US" dirty="0" smtClean="0"/>
          </a:p>
          <a:p>
            <a:pPr marL="285750" indent="-285750" algn="just">
              <a:buFont typeface="Arial" panose="020B0604020202020204" pitchFamily="34" charset="0"/>
              <a:buChar char="•"/>
            </a:pPr>
            <a:endParaRPr lang="ka-GE" dirty="0"/>
          </a:p>
          <a:p>
            <a:pPr marL="285750" indent="-285750" algn="just">
              <a:buFont typeface="Arial" panose="020B0604020202020204" pitchFamily="34" charset="0"/>
              <a:buChar char="•"/>
            </a:pPr>
            <a:r>
              <a:rPr lang="ka-GE" dirty="0"/>
              <a:t>საჭიროა შედგეს ჯგუფი არანაკლებ 12 </a:t>
            </a:r>
            <a:r>
              <a:rPr lang="ka-GE" dirty="0" smtClean="0"/>
              <a:t>მსმენელისგან.</a:t>
            </a:r>
            <a:endParaRPr lang="en-US" dirty="0" smtClean="0"/>
          </a:p>
          <a:p>
            <a:pPr marL="285750" indent="-285750" algn="just">
              <a:buFont typeface="Arial" panose="020B0604020202020204" pitchFamily="34" charset="0"/>
              <a:buChar char="•"/>
            </a:pPr>
            <a:endParaRPr lang="ka-GE" dirty="0"/>
          </a:p>
          <a:p>
            <a:pPr algn="just"/>
            <a:r>
              <a:rPr lang="ka-GE" b="1" dirty="0"/>
              <a:t> </a:t>
            </a:r>
            <a:r>
              <a:rPr lang="ka-GE" b="1" dirty="0" smtClean="0"/>
              <a:t>    ტრენინგი მოიცავს:</a:t>
            </a:r>
          </a:p>
          <a:p>
            <a:pPr marL="285750" indent="-285750" algn="just">
              <a:buFont typeface="Arial" panose="020B0604020202020204" pitchFamily="34" charset="0"/>
              <a:buChar char="•"/>
            </a:pPr>
            <a:endParaRPr lang="ka-GE" b="1" dirty="0"/>
          </a:p>
          <a:p>
            <a:pPr marL="285750" indent="-285750" algn="just">
              <a:buFont typeface="Arial" panose="020B0604020202020204" pitchFamily="34" charset="0"/>
              <a:buChar char="•"/>
            </a:pPr>
            <a:r>
              <a:rPr lang="ka-GE" b="1" dirty="0" smtClean="0"/>
              <a:t> </a:t>
            </a:r>
            <a:r>
              <a:rPr lang="ka-GE" dirty="0" smtClean="0"/>
              <a:t>პირველადი </a:t>
            </a:r>
            <a:r>
              <a:rPr lang="ka-GE" dirty="0"/>
              <a:t>სამედიცინო დახმარების გაწევის უნარ-ჩვევების და საექთნო მანიპულაციების შესწავლას მგრძნობიარე </a:t>
            </a:r>
            <a:r>
              <a:rPr lang="ka-GE" dirty="0" smtClean="0"/>
              <a:t>მულაჟებთან.</a:t>
            </a:r>
            <a:endParaRPr lang="ka-GE" dirty="0"/>
          </a:p>
          <a:p>
            <a:pPr marL="285750" indent="-285750">
              <a:buFont typeface="Arial" panose="020B0604020202020204" pitchFamily="34" charset="0"/>
              <a:buChar char="•"/>
            </a:pPr>
            <a:endParaRPr lang="ka-G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3214" y="4993880"/>
            <a:ext cx="1608786" cy="1608786"/>
          </a:xfrm>
          <a:prstGeom prst="rect">
            <a:avLst/>
          </a:prstGeom>
        </p:spPr>
      </p:pic>
    </p:spTree>
    <p:extLst>
      <p:ext uri="{BB962C8B-B14F-4D97-AF65-F5344CB8AC3E}">
        <p14:creationId xmlns:p14="http://schemas.microsoft.com/office/powerpoint/2010/main" val="7688011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3" y="110836"/>
            <a:ext cx="11958665" cy="6650182"/>
          </a:xfrm>
          <a:prstGeom prst="rect">
            <a:avLst/>
          </a:prstGeom>
        </p:spPr>
      </p:pic>
    </p:spTree>
    <p:extLst>
      <p:ext uri="{BB962C8B-B14F-4D97-AF65-F5344CB8AC3E}">
        <p14:creationId xmlns:p14="http://schemas.microsoft.com/office/powerpoint/2010/main" val="36544986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09" y="124691"/>
            <a:ext cx="11845636" cy="6567054"/>
          </a:xfrm>
          <a:prstGeom prst="rect">
            <a:avLst/>
          </a:prstGeom>
        </p:spPr>
      </p:pic>
    </p:spTree>
    <p:extLst>
      <p:ext uri="{BB962C8B-B14F-4D97-AF65-F5344CB8AC3E}">
        <p14:creationId xmlns:p14="http://schemas.microsoft.com/office/powerpoint/2010/main" val="3715384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2264" y="136477"/>
            <a:ext cx="7353397" cy="369332"/>
          </a:xfrm>
          <a:prstGeom prst="rect">
            <a:avLst/>
          </a:prstGeom>
        </p:spPr>
        <p:txBody>
          <a:bodyPr wrap="square">
            <a:spAutoFit/>
          </a:bodyPr>
          <a:lstStyle/>
          <a:p>
            <a:r>
              <a:rPr lang="ka-GE" b="1" dirty="0"/>
              <a:t>„ტრავმული პაციენტის სტაბილიზაცია და ტრანსპორტირება“ </a:t>
            </a:r>
            <a:endParaRPr lang="en-US" dirty="0"/>
          </a:p>
        </p:txBody>
      </p:sp>
      <p:sp>
        <p:nvSpPr>
          <p:cNvPr id="6" name="Rectangle 5"/>
          <p:cNvSpPr/>
          <p:nvPr/>
        </p:nvSpPr>
        <p:spPr>
          <a:xfrm>
            <a:off x="317944" y="690597"/>
            <a:ext cx="11269005" cy="5078313"/>
          </a:xfrm>
          <a:prstGeom prst="rect">
            <a:avLst/>
          </a:prstGeom>
        </p:spPr>
        <p:txBody>
          <a:bodyPr wrap="square">
            <a:spAutoFit/>
          </a:bodyPr>
          <a:lstStyle/>
          <a:p>
            <a:pPr marL="285750" indent="-285750">
              <a:buFont typeface="Arial" panose="020B0604020202020204" pitchFamily="34" charset="0"/>
              <a:buChar char="•"/>
            </a:pPr>
            <a:r>
              <a:rPr lang="ka-GE" dirty="0"/>
              <a:t>კურსის ხანგრძლივობა: 3 </a:t>
            </a:r>
            <a:r>
              <a:rPr lang="ka-GE" dirty="0" smtClean="0"/>
              <a:t>დღე</a:t>
            </a:r>
            <a:endParaRPr lang="en-US" dirty="0" smtClean="0"/>
          </a:p>
          <a:p>
            <a:pPr marL="285750" indent="-285750">
              <a:buFont typeface="Arial" panose="020B0604020202020204" pitchFamily="34" charset="0"/>
              <a:buChar char="•"/>
            </a:pPr>
            <a:endParaRPr lang="ka-GE" dirty="0"/>
          </a:p>
          <a:p>
            <a:pPr marL="285750" indent="-285750" algn="just">
              <a:buFont typeface="Arial" panose="020B0604020202020204" pitchFamily="34" charset="0"/>
              <a:buChar char="•"/>
            </a:pPr>
            <a:r>
              <a:rPr lang="ka-GE" dirty="0"/>
              <a:t>კურსის გავლა შეუძლიათ: ნებისმიერი </a:t>
            </a:r>
            <a:r>
              <a:rPr lang="ka-GE" dirty="0" smtClean="0"/>
              <a:t>სამკურნალო/მედიცინის </a:t>
            </a:r>
            <a:r>
              <a:rPr lang="ka-GE" dirty="0"/>
              <a:t>ფაკულტეტის სტუდენტებს, განსაკუთრებით საინტერსოა პრეჰოსპიტალურ </a:t>
            </a:r>
            <a:r>
              <a:rPr lang="ka-GE" dirty="0" smtClean="0"/>
              <a:t>ეტ</a:t>
            </a:r>
            <a:r>
              <a:rPr lang="ka-GE" dirty="0"/>
              <a:t>პროფილის ექიმს, აგრეთვე უმცროს ექიმს, ასევე IV,V,VI-კურსის </a:t>
            </a:r>
            <a:r>
              <a:rPr lang="ka-GE" dirty="0" smtClean="0"/>
              <a:t>აპზე </a:t>
            </a:r>
            <a:r>
              <a:rPr lang="ka-GE" dirty="0"/>
              <a:t>მომუშავე სამედიცინო პერსონალისათვის, სოფლის და ოჯახის ექიმებისთვის და მათთვის ვინც გეგმავს ჩაერთოს სამსახურში, რომელიც ახდენს პრეჰოსპიტალურ ეტაპზე გადაუდებელი დახმარების სერვისის </a:t>
            </a:r>
            <a:r>
              <a:rPr lang="ka-GE" dirty="0" smtClean="0"/>
              <a:t>მიწოდებას.</a:t>
            </a:r>
            <a:endParaRPr lang="en-US" dirty="0" smtClean="0"/>
          </a:p>
          <a:p>
            <a:pPr marL="285750" indent="-285750" algn="just">
              <a:buFont typeface="Arial" panose="020B0604020202020204" pitchFamily="34" charset="0"/>
              <a:buChar char="•"/>
            </a:pPr>
            <a:endParaRPr lang="ka-GE" dirty="0"/>
          </a:p>
          <a:p>
            <a:pPr marL="285750" indent="-285750" algn="just">
              <a:buFont typeface="Arial" panose="020B0604020202020204" pitchFamily="34" charset="0"/>
              <a:buChar char="•"/>
            </a:pPr>
            <a:r>
              <a:rPr lang="ka-GE" dirty="0"/>
              <a:t>ტრენინგის საფასური ერთ მსმენელზე:</a:t>
            </a:r>
            <a:r>
              <a:rPr lang="en-GB" dirty="0"/>
              <a:t> 1</a:t>
            </a:r>
            <a:r>
              <a:rPr lang="ka-GE" dirty="0"/>
              <a:t>6</a:t>
            </a:r>
            <a:r>
              <a:rPr lang="en-GB" dirty="0"/>
              <a:t>0 </a:t>
            </a:r>
            <a:r>
              <a:rPr lang="ka-GE" dirty="0"/>
              <a:t>ლარი (საფასურში შედის კვებით უზრუნველყოფა</a:t>
            </a:r>
            <a:r>
              <a:rPr lang="ka-GE" dirty="0" smtClean="0"/>
              <a:t>).</a:t>
            </a:r>
            <a:endParaRPr lang="en-US" dirty="0" smtClean="0"/>
          </a:p>
          <a:p>
            <a:pPr marL="285750" indent="-285750" algn="just">
              <a:buFont typeface="Arial" panose="020B0604020202020204" pitchFamily="34" charset="0"/>
              <a:buChar char="•"/>
            </a:pPr>
            <a:endParaRPr lang="ka-GE" dirty="0"/>
          </a:p>
          <a:p>
            <a:pPr marL="285750" indent="-285750" algn="just">
              <a:buFont typeface="Arial" panose="020B0604020202020204" pitchFamily="34" charset="0"/>
              <a:buChar char="•"/>
            </a:pPr>
            <a:r>
              <a:rPr lang="ka-GE" dirty="0"/>
              <a:t>საჭიროა შედგეს ჯგუფი არანაკლებ 12 </a:t>
            </a:r>
            <a:r>
              <a:rPr lang="ka-GE" dirty="0" smtClean="0"/>
              <a:t>მსმენელისგან.</a:t>
            </a:r>
            <a:endParaRPr lang="en-US" dirty="0" smtClean="0"/>
          </a:p>
          <a:p>
            <a:pPr marL="285750" indent="-285750" algn="just">
              <a:buFont typeface="Arial" panose="020B0604020202020204" pitchFamily="34" charset="0"/>
              <a:buChar char="•"/>
            </a:pPr>
            <a:endParaRPr lang="ka-GE" dirty="0"/>
          </a:p>
          <a:p>
            <a:pPr algn="just"/>
            <a:r>
              <a:rPr lang="ka-GE" b="1" dirty="0" smtClean="0"/>
              <a:t>    ტრენინგი მოიცავს:</a:t>
            </a:r>
          </a:p>
          <a:p>
            <a:pPr marL="285750" indent="-285750" algn="just">
              <a:buFont typeface="Arial" panose="020B0604020202020204" pitchFamily="34" charset="0"/>
              <a:buChar char="•"/>
            </a:pPr>
            <a:endParaRPr lang="ka-GE" b="1" dirty="0"/>
          </a:p>
          <a:p>
            <a:pPr marL="285750" indent="-285750" algn="just">
              <a:buFont typeface="Arial" panose="020B0604020202020204" pitchFamily="34" charset="0"/>
              <a:buChar char="•"/>
            </a:pPr>
            <a:r>
              <a:rPr lang="ka-GE" b="1" dirty="0" smtClean="0"/>
              <a:t> </a:t>
            </a:r>
            <a:r>
              <a:rPr lang="ka-GE" dirty="0" smtClean="0"/>
              <a:t>სიცოცხლის </a:t>
            </a:r>
            <a:r>
              <a:rPr lang="ka-GE" dirty="0"/>
              <a:t>შენარჩუნების ბაზისურ ალგორითმის, პრეჰოსპიტალურ ეტაპზე ტრავმული პაციენტის  სტაბილიზაციის და ტრანსპორტირების თეორიული და პრაქტიკული უნარჩვევების შესწავლას მგრძნობიარე მულაჟებთან, შექმნილი სხვადასხვა ტიპის სიმულაციური სიტიუაციების </a:t>
            </a:r>
            <a:r>
              <a:rPr lang="ka-GE" dirty="0" smtClean="0"/>
              <a:t>დროს.</a:t>
            </a:r>
            <a:endParaRPr lang="en-GB" dirty="0"/>
          </a:p>
          <a:p>
            <a:endParaRPr lang="ka-G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3214" y="5128290"/>
            <a:ext cx="1608786" cy="1608786"/>
          </a:xfrm>
          <a:prstGeom prst="rect">
            <a:avLst/>
          </a:prstGeom>
        </p:spPr>
      </p:pic>
    </p:spTree>
    <p:extLst>
      <p:ext uri="{BB962C8B-B14F-4D97-AF65-F5344CB8AC3E}">
        <p14:creationId xmlns:p14="http://schemas.microsoft.com/office/powerpoint/2010/main" val="26700285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45" y="138544"/>
            <a:ext cx="11914909" cy="6567055"/>
          </a:xfrm>
          <a:prstGeom prst="rect">
            <a:avLst/>
          </a:prstGeom>
        </p:spPr>
      </p:pic>
    </p:spTree>
    <p:extLst>
      <p:ext uri="{BB962C8B-B14F-4D97-AF65-F5344CB8AC3E}">
        <p14:creationId xmlns:p14="http://schemas.microsoft.com/office/powerpoint/2010/main" val="2818633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45" y="96981"/>
            <a:ext cx="11901055" cy="6636327"/>
          </a:xfrm>
          <a:prstGeom prst="rect">
            <a:avLst/>
          </a:prstGeom>
        </p:spPr>
      </p:pic>
    </p:spTree>
    <p:extLst>
      <p:ext uri="{BB962C8B-B14F-4D97-AF65-F5344CB8AC3E}">
        <p14:creationId xmlns:p14="http://schemas.microsoft.com/office/powerpoint/2010/main" val="38250933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5660" y="149715"/>
            <a:ext cx="6495063" cy="646331"/>
          </a:xfrm>
          <a:prstGeom prst="rect">
            <a:avLst/>
          </a:prstGeom>
        </p:spPr>
        <p:txBody>
          <a:bodyPr wrap="square">
            <a:spAutoFit/>
          </a:bodyPr>
          <a:lstStyle/>
          <a:p>
            <a:r>
              <a:rPr lang="ka-GE" b="1" dirty="0"/>
              <a:t> „გადაუდებელი კარდიოლოგიური დახმარება“ </a:t>
            </a:r>
            <a:r>
              <a:rPr lang="en-GB" dirty="0"/>
              <a:t/>
            </a:r>
            <a:br>
              <a:rPr lang="en-GB" dirty="0"/>
            </a:br>
            <a:endParaRPr lang="en-US" dirty="0"/>
          </a:p>
        </p:txBody>
      </p:sp>
      <p:sp>
        <p:nvSpPr>
          <p:cNvPr id="6" name="Rectangle 5"/>
          <p:cNvSpPr/>
          <p:nvPr/>
        </p:nvSpPr>
        <p:spPr>
          <a:xfrm>
            <a:off x="131817" y="628981"/>
            <a:ext cx="11214848" cy="5078313"/>
          </a:xfrm>
          <a:prstGeom prst="rect">
            <a:avLst/>
          </a:prstGeom>
        </p:spPr>
        <p:txBody>
          <a:bodyPr wrap="square">
            <a:spAutoFit/>
          </a:bodyPr>
          <a:lstStyle/>
          <a:p>
            <a:pPr marL="285750" indent="-285750">
              <a:buFont typeface="Arial" panose="020B0604020202020204" pitchFamily="34" charset="0"/>
              <a:buChar char="•"/>
            </a:pPr>
            <a:r>
              <a:rPr lang="ka-GE" dirty="0"/>
              <a:t>კურსის ხანგრძლივობა: 2 </a:t>
            </a:r>
            <a:r>
              <a:rPr lang="ka-GE" dirty="0" smtClean="0"/>
              <a:t>დღე</a:t>
            </a:r>
            <a:endParaRPr lang="en-US" dirty="0" smtClean="0"/>
          </a:p>
          <a:p>
            <a:pPr marL="285750" indent="-285750">
              <a:buFont typeface="Arial" panose="020B0604020202020204" pitchFamily="34" charset="0"/>
              <a:buChar char="•"/>
            </a:pPr>
            <a:endParaRPr lang="ka-GE" dirty="0"/>
          </a:p>
          <a:p>
            <a:pPr marL="285750" indent="-285750" algn="just">
              <a:buFont typeface="Arial" panose="020B0604020202020204" pitchFamily="34" charset="0"/>
              <a:buChar char="•"/>
            </a:pPr>
            <a:r>
              <a:rPr lang="ka-GE" dirty="0"/>
              <a:t>კურსის გავლა შეუძლიათ: ნებისმიერი პროფილის ექიმს, აგრეთვე უმცროს ექიმს, ასევე IV,V,VI-კურსის სამკურნალო/მედიცინის ფაკულტეტის სტუდენტებს, განსაკუთრებით საინტერსოა პრეჰოსპიტალურ ეტაპზე მომუშავე სამედიცინო პერსონალისათვის, სოფლის და ოჯახის ექიმებისთვის და მათთვის ვინც გეგმავს ჩაერთოს სამსახურში, რომელიც ახდენს პრეჰოსპიტალურ ეტაპზე გადაუდებელი დახმარების სერვისის </a:t>
            </a:r>
            <a:r>
              <a:rPr lang="ka-GE" dirty="0" smtClean="0"/>
              <a:t>მიწოდებას.</a:t>
            </a:r>
            <a:endParaRPr lang="en-US" dirty="0" smtClean="0"/>
          </a:p>
          <a:p>
            <a:pPr marL="285750" indent="-285750" algn="just">
              <a:buFont typeface="Arial" panose="020B0604020202020204" pitchFamily="34" charset="0"/>
              <a:buChar char="•"/>
            </a:pPr>
            <a:endParaRPr lang="ka-GE" dirty="0"/>
          </a:p>
          <a:p>
            <a:pPr marL="285750" indent="-285750" algn="just">
              <a:buFont typeface="Arial" panose="020B0604020202020204" pitchFamily="34" charset="0"/>
              <a:buChar char="•"/>
            </a:pPr>
            <a:r>
              <a:rPr lang="ka-GE" dirty="0"/>
              <a:t>ტრენინგის საფასური ერთ მსმენელზე:</a:t>
            </a:r>
            <a:r>
              <a:rPr lang="en-GB" dirty="0"/>
              <a:t> 1</a:t>
            </a:r>
            <a:r>
              <a:rPr lang="ka-GE" dirty="0"/>
              <a:t>4</a:t>
            </a:r>
            <a:r>
              <a:rPr lang="en-GB" dirty="0"/>
              <a:t>0 </a:t>
            </a:r>
            <a:r>
              <a:rPr lang="ka-GE" dirty="0"/>
              <a:t>ლარი (საფასურში შედის კვებით უზრუნველყოფა</a:t>
            </a:r>
            <a:r>
              <a:rPr lang="ka-GE" dirty="0" smtClean="0"/>
              <a:t>).</a:t>
            </a:r>
            <a:endParaRPr lang="en-US" dirty="0" smtClean="0"/>
          </a:p>
          <a:p>
            <a:pPr marL="285750" indent="-285750" algn="just">
              <a:buFont typeface="Arial" panose="020B0604020202020204" pitchFamily="34" charset="0"/>
              <a:buChar char="•"/>
            </a:pPr>
            <a:endParaRPr lang="ka-GE" dirty="0"/>
          </a:p>
          <a:p>
            <a:pPr marL="285750" indent="-285750" algn="just">
              <a:buFont typeface="Arial" panose="020B0604020202020204" pitchFamily="34" charset="0"/>
              <a:buChar char="•"/>
            </a:pPr>
            <a:r>
              <a:rPr lang="ka-GE" dirty="0"/>
              <a:t>საჭიროა შედგეს ჯგუფი არანაკლებ 10 </a:t>
            </a:r>
            <a:r>
              <a:rPr lang="ka-GE" dirty="0" smtClean="0"/>
              <a:t>მსმენელისგან.</a:t>
            </a:r>
            <a:endParaRPr lang="en-US" dirty="0" smtClean="0"/>
          </a:p>
          <a:p>
            <a:pPr marL="285750" indent="-285750" algn="just">
              <a:buFont typeface="Arial" panose="020B0604020202020204" pitchFamily="34" charset="0"/>
              <a:buChar char="•"/>
            </a:pPr>
            <a:endParaRPr lang="ka-GE" dirty="0"/>
          </a:p>
          <a:p>
            <a:pPr algn="just"/>
            <a:r>
              <a:rPr lang="ka-GE" b="1" dirty="0" smtClean="0"/>
              <a:t>     ტრენინგი მოიცავს: </a:t>
            </a:r>
          </a:p>
          <a:p>
            <a:pPr marL="285750" indent="-285750" algn="just">
              <a:buFont typeface="Arial" panose="020B0604020202020204" pitchFamily="34" charset="0"/>
              <a:buChar char="•"/>
            </a:pPr>
            <a:endParaRPr lang="ka-GE" b="1" dirty="0"/>
          </a:p>
          <a:p>
            <a:pPr marL="285750" indent="-285750" algn="just">
              <a:buFont typeface="Arial" panose="020B0604020202020204" pitchFamily="34" charset="0"/>
              <a:buChar char="•"/>
            </a:pPr>
            <a:r>
              <a:rPr lang="ka-GE" dirty="0" smtClean="0"/>
              <a:t>სიცოცხლის </a:t>
            </a:r>
            <a:r>
              <a:rPr lang="ka-GE" dirty="0"/>
              <a:t>შენარჩუნების ბაზისურ ალგორითმის, პრეჰოსპიტალურ ეტაპზე გადაუდებელ კარდიოლოგიურ სამედიცონო დახმარების თეორიული და პრაქტიკული უნარჩვევების შესწავლას მგრძნობიარე მულაჟებთან, შექმნილი სხვადასხვა ტიპის სიმულაციური სიტიუაციების </a:t>
            </a:r>
            <a:r>
              <a:rPr lang="ka-GE" dirty="0" smtClean="0"/>
              <a:t>დროს.</a:t>
            </a:r>
            <a:endParaRPr lang="en-GB" dirty="0"/>
          </a:p>
          <a:p>
            <a:pPr marL="285750" indent="-285750">
              <a:buFont typeface="Arial" panose="020B0604020202020204" pitchFamily="34" charset="0"/>
              <a:buChar char="•"/>
            </a:pP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2272" y="5060051"/>
            <a:ext cx="1608786" cy="1608786"/>
          </a:xfrm>
          <a:prstGeom prst="rect">
            <a:avLst/>
          </a:prstGeom>
        </p:spPr>
      </p:pic>
    </p:spTree>
    <p:extLst>
      <p:ext uri="{BB962C8B-B14F-4D97-AF65-F5344CB8AC3E}">
        <p14:creationId xmlns:p14="http://schemas.microsoft.com/office/powerpoint/2010/main" val="15069639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691" y="110836"/>
            <a:ext cx="11956473" cy="6650182"/>
          </a:xfrm>
          <a:prstGeom prst="rect">
            <a:avLst/>
          </a:prstGeom>
        </p:spPr>
      </p:pic>
    </p:spTree>
    <p:extLst>
      <p:ext uri="{BB962C8B-B14F-4D97-AF65-F5344CB8AC3E}">
        <p14:creationId xmlns:p14="http://schemas.microsoft.com/office/powerpoint/2010/main" val="166804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7031" y="781206"/>
            <a:ext cx="9144000" cy="2387600"/>
          </a:xfrm>
        </p:spPr>
        <p:txBody>
          <a:bodyPr>
            <a:normAutofit fontScale="90000"/>
          </a:bodyPr>
          <a:lstStyle/>
          <a:p>
            <a:r>
              <a:rPr lang="ka-GE" sz="2000" dirty="0" smtClean="0"/>
              <a:t>  ეროვნული სასწავლო ცენტრი </a:t>
            </a:r>
            <a:r>
              <a:rPr lang="ka-GE" sz="2000" dirty="0"/>
              <a:t>ფუნქციონირებს 2015 წლის </a:t>
            </a:r>
            <a:r>
              <a:rPr lang="ka-GE" sz="2000" dirty="0" smtClean="0"/>
              <a:t>ბოლოდან.   საქართველოს შრომის ჯამრთელობისა და სოციალური დაცვის სამინისტროს , სსიპ -სასწრაფო სამედიცინო დახმარების ცენტრის დაქვემდებარებაში. </a:t>
            </a:r>
            <a:br>
              <a:rPr lang="ka-GE" sz="2000" dirty="0" smtClean="0"/>
            </a:br>
            <a:r>
              <a:rPr lang="ka-GE" sz="2000" dirty="0" smtClean="0"/>
              <a:t>აღნიშნული ცენტრი აღჭურვილია ყველა საჭირო  ტექნიკური საშუალებით, რაც აუცილებელია სრულყოფილი მომსახურეობის მისაწოდებლად. </a:t>
            </a:r>
            <a:br>
              <a:rPr lang="ka-GE" sz="2000" dirty="0" smtClean="0"/>
            </a:br>
            <a:r>
              <a:rPr lang="ka-GE" sz="2000" dirty="0" smtClean="0"/>
              <a:t>დაარსების დღიდან ეროვნული სასწავლო ცენტრი აქტიურად ანხორციელებს სხვადასხვა ტიპის ტრენინგებს და ღონისძიებებს.</a:t>
            </a:r>
            <a:br>
              <a:rPr lang="ka-GE" sz="2000" dirty="0" smtClean="0"/>
            </a:br>
            <a:r>
              <a:rPr lang="ka-GE" sz="2000" dirty="0" smtClean="0"/>
              <a:t>       ცენტრში განთავსებულია:</a:t>
            </a:r>
            <a:br>
              <a:rPr lang="ka-GE" sz="2000" dirty="0" smtClean="0"/>
            </a:br>
            <a:endParaRPr lang="en-US" sz="2000" dirty="0"/>
          </a:p>
        </p:txBody>
      </p:sp>
      <p:sp>
        <p:nvSpPr>
          <p:cNvPr id="4" name="Subtitle 3"/>
          <p:cNvSpPr>
            <a:spLocks noGrp="1"/>
          </p:cNvSpPr>
          <p:nvPr>
            <p:ph type="subTitle" idx="1"/>
          </p:nvPr>
        </p:nvSpPr>
        <p:spPr>
          <a:xfrm>
            <a:off x="1524000" y="3898252"/>
            <a:ext cx="9144000" cy="1655762"/>
          </a:xfrm>
        </p:spPr>
        <p:txBody>
          <a:bodyPr>
            <a:normAutofit/>
          </a:bodyPr>
          <a:lstStyle/>
          <a:p>
            <a:pPr marL="342900" indent="-342900" algn="l">
              <a:buFont typeface="Arial" panose="020B0604020202020204" pitchFamily="34" charset="0"/>
              <a:buChar char="•"/>
            </a:pPr>
            <a:r>
              <a:rPr lang="ka-GE" sz="1800" dirty="0" smtClean="0">
                <a:solidFill>
                  <a:prstClr val="black"/>
                </a:solidFill>
              </a:rPr>
              <a:t>9 </a:t>
            </a:r>
            <a:r>
              <a:rPr lang="ka-GE" sz="1800" dirty="0">
                <a:solidFill>
                  <a:prstClr val="black"/>
                </a:solidFill>
              </a:rPr>
              <a:t>აუდიტორია </a:t>
            </a:r>
            <a:r>
              <a:rPr lang="ka-GE" sz="1800" dirty="0" smtClean="0">
                <a:solidFill>
                  <a:prstClr val="black"/>
                </a:solidFill>
              </a:rPr>
              <a:t>- თითო 25 მსმენელზე</a:t>
            </a:r>
          </a:p>
          <a:p>
            <a:pPr marL="342900" indent="-342900" algn="l">
              <a:buFont typeface="Arial" panose="020B0604020202020204" pitchFamily="34" charset="0"/>
              <a:buChar char="•"/>
            </a:pPr>
            <a:r>
              <a:rPr lang="ka-GE" sz="1800" dirty="0" smtClean="0">
                <a:solidFill>
                  <a:prstClr val="black"/>
                </a:solidFill>
              </a:rPr>
              <a:t>5 აუდიტორია - მულაჟებით აღჭურვილი </a:t>
            </a:r>
            <a:r>
              <a:rPr lang="ka-GE" sz="1800" dirty="0" smtClean="0"/>
              <a:t>პრაქტიკული სამუშაოებისათვის</a:t>
            </a:r>
          </a:p>
          <a:p>
            <a:pPr marL="342900" indent="-342900" algn="l">
              <a:buFont typeface="Arial" panose="020B0604020202020204" pitchFamily="34" charset="0"/>
              <a:buChar char="•"/>
            </a:pPr>
            <a:r>
              <a:rPr lang="ka-GE" sz="1800" dirty="0" smtClean="0">
                <a:solidFill>
                  <a:prstClr val="black"/>
                </a:solidFill>
              </a:rPr>
              <a:t>1 საკონფერენციო დარბაზი - 130 კაცზე</a:t>
            </a:r>
          </a:p>
          <a:p>
            <a:pPr marL="342900" indent="-342900" algn="l">
              <a:buFont typeface="Arial" panose="020B0604020202020204" pitchFamily="34" charset="0"/>
              <a:buChar char="•"/>
            </a:pPr>
            <a:r>
              <a:rPr lang="ka-GE" sz="1800" dirty="0" smtClean="0">
                <a:solidFill>
                  <a:prstClr val="black"/>
                </a:solidFill>
              </a:rPr>
              <a:t>სასტუმროს ტიპის  9 ნომერი </a:t>
            </a:r>
            <a:endParaRPr lang="ka-GE" sz="1800"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9930" y="4855335"/>
            <a:ext cx="1608786" cy="1608786"/>
          </a:xfrm>
          <a:prstGeom prst="rect">
            <a:avLst/>
          </a:prstGeom>
        </p:spPr>
      </p:pic>
    </p:spTree>
    <p:extLst>
      <p:ext uri="{BB962C8B-B14F-4D97-AF65-F5344CB8AC3E}">
        <p14:creationId xmlns:p14="http://schemas.microsoft.com/office/powerpoint/2010/main" val="41697436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PencilGrayscale/>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166425" y="942535"/>
            <a:ext cx="9046698" cy="5078437"/>
          </a:xfrm>
        </p:spPr>
        <p:txBody>
          <a:bodyPr/>
          <a:lstStyle/>
          <a:p>
            <a:r>
              <a:rPr lang="ka-GE" dirty="0" smtClean="0"/>
              <a:t>მადლობა ყურადღებისთვის</a:t>
            </a:r>
            <a:endParaRPr lang="en-US" dirty="0"/>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FilmGrain/>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9962271" y="4717749"/>
            <a:ext cx="1779563" cy="1779563"/>
          </a:xfrm>
          <a:prstGeom prst="rect">
            <a:avLst/>
          </a:prstGeom>
        </p:spPr>
      </p:pic>
      <p:pic>
        <p:nvPicPr>
          <p:cNvPr id="8" name="Picture 7"/>
          <p:cNvPicPr>
            <a:picLocks noChangeAspect="1"/>
          </p:cNvPicPr>
          <p:nvPr/>
        </p:nvPicPr>
        <p:blipFill>
          <a:blip r:embed="rId6"/>
          <a:stretch>
            <a:fillRect/>
          </a:stretch>
        </p:blipFill>
        <p:spPr>
          <a:xfrm>
            <a:off x="234249" y="303090"/>
            <a:ext cx="6541575" cy="1274174"/>
          </a:xfrm>
          <a:prstGeom prst="rect">
            <a:avLst/>
          </a:prstGeom>
        </p:spPr>
      </p:pic>
    </p:spTree>
    <p:extLst>
      <p:ext uri="{BB962C8B-B14F-4D97-AF65-F5344CB8AC3E}">
        <p14:creationId xmlns:p14="http://schemas.microsoft.com/office/powerpoint/2010/main" val="297870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46" y="0"/>
            <a:ext cx="9906000" cy="7079672"/>
          </a:xfrm>
          <a:prstGeom prst="rect">
            <a:avLst/>
          </a:prstGeom>
        </p:spPr>
      </p:pic>
    </p:spTree>
    <p:extLst>
      <p:ext uri="{BB962C8B-B14F-4D97-AF65-F5344CB8AC3E}">
        <p14:creationId xmlns:p14="http://schemas.microsoft.com/office/powerpoint/2010/main" val="208404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8729" y="1106818"/>
            <a:ext cx="7469874" cy="1049529"/>
          </a:xfrm>
        </p:spPr>
        <p:txBody>
          <a:bodyPr>
            <a:normAutofit/>
          </a:bodyPr>
          <a:lstStyle/>
          <a:p>
            <a:pPr algn="ctr"/>
            <a:r>
              <a:rPr lang="ka-GE" sz="1600" dirty="0" smtClean="0"/>
              <a:t>                                                                                                  </a:t>
            </a:r>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946" y="279429"/>
            <a:ext cx="11699672" cy="6343043"/>
          </a:xfrm>
          <a:prstGeom prst="rect">
            <a:avLst/>
          </a:prstGeom>
        </p:spPr>
      </p:pic>
      <p:sp>
        <p:nvSpPr>
          <p:cNvPr id="5" name="TextBox 4"/>
          <p:cNvSpPr txBox="1"/>
          <p:nvPr/>
        </p:nvSpPr>
        <p:spPr>
          <a:xfrm>
            <a:off x="8743666" y="508458"/>
            <a:ext cx="4888658" cy="369332"/>
          </a:xfrm>
          <a:prstGeom prst="rect">
            <a:avLst/>
          </a:prstGeom>
          <a:noFill/>
        </p:spPr>
        <p:txBody>
          <a:bodyPr wrap="square" rtlCol="0">
            <a:spAutoFit/>
          </a:bodyPr>
          <a:lstStyle/>
          <a:p>
            <a:r>
              <a:rPr lang="ka-GE" dirty="0"/>
              <a:t>აუდიტორია 25 მსმენელზე</a:t>
            </a:r>
            <a:endParaRPr lang="en-US" dirty="0"/>
          </a:p>
        </p:txBody>
      </p:sp>
    </p:spTree>
    <p:extLst>
      <p:ext uri="{BB962C8B-B14F-4D97-AF65-F5344CB8AC3E}">
        <p14:creationId xmlns:p14="http://schemas.microsoft.com/office/powerpoint/2010/main" val="4219532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73" y="137194"/>
            <a:ext cx="11832609" cy="6590193"/>
          </a:xfrm>
          <a:prstGeom prst="rect">
            <a:avLst/>
          </a:prstGeom>
        </p:spPr>
      </p:pic>
      <p:sp>
        <p:nvSpPr>
          <p:cNvPr id="5" name="TextBox 4"/>
          <p:cNvSpPr txBox="1"/>
          <p:nvPr/>
        </p:nvSpPr>
        <p:spPr>
          <a:xfrm>
            <a:off x="6159689" y="436728"/>
            <a:ext cx="6032311" cy="369332"/>
          </a:xfrm>
          <a:prstGeom prst="rect">
            <a:avLst/>
          </a:prstGeom>
          <a:noFill/>
        </p:spPr>
        <p:txBody>
          <a:bodyPr wrap="square" rtlCol="0">
            <a:spAutoFit/>
          </a:bodyPr>
          <a:lstStyle/>
          <a:p>
            <a:r>
              <a:rPr lang="ka-GE">
                <a:solidFill>
                  <a:prstClr val="black"/>
                </a:solidFill>
              </a:rPr>
              <a:t>კომპიუტერებით აღჭურვილი 14 კაციანი აუდიტორია</a:t>
            </a:r>
            <a:endParaRPr lang="en-US" dirty="0"/>
          </a:p>
        </p:txBody>
      </p:sp>
    </p:spTree>
    <p:extLst>
      <p:ext uri="{BB962C8B-B14F-4D97-AF65-F5344CB8AC3E}">
        <p14:creationId xmlns:p14="http://schemas.microsoft.com/office/powerpoint/2010/main" val="1047417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745" y="96982"/>
            <a:ext cx="11868933" cy="6631363"/>
          </a:xfrm>
        </p:spPr>
      </p:pic>
      <p:sp>
        <p:nvSpPr>
          <p:cNvPr id="5" name="TextBox 4"/>
          <p:cNvSpPr txBox="1"/>
          <p:nvPr/>
        </p:nvSpPr>
        <p:spPr>
          <a:xfrm>
            <a:off x="6646461" y="368490"/>
            <a:ext cx="5977720" cy="369332"/>
          </a:xfrm>
          <a:prstGeom prst="rect">
            <a:avLst/>
          </a:prstGeom>
          <a:noFill/>
        </p:spPr>
        <p:txBody>
          <a:bodyPr wrap="square" rtlCol="0">
            <a:spAutoFit/>
          </a:bodyPr>
          <a:lstStyle/>
          <a:p>
            <a:r>
              <a:rPr lang="ka-GE" dirty="0">
                <a:solidFill>
                  <a:prstClr val="black"/>
                </a:solidFill>
              </a:rPr>
              <a:t>აუდიტორია პრაქტიკული </a:t>
            </a:r>
            <a:r>
              <a:rPr lang="ka-GE" dirty="0" smtClean="0">
                <a:solidFill>
                  <a:prstClr val="black"/>
                </a:solidFill>
              </a:rPr>
              <a:t>მეცადინეობისთვის</a:t>
            </a:r>
            <a:endParaRPr lang="en-US" dirty="0"/>
          </a:p>
        </p:txBody>
      </p:sp>
    </p:spTree>
    <p:extLst>
      <p:ext uri="{BB962C8B-B14F-4D97-AF65-F5344CB8AC3E}">
        <p14:creationId xmlns:p14="http://schemas.microsoft.com/office/powerpoint/2010/main" val="22989774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80" y="168812"/>
            <a:ext cx="11816862" cy="6541477"/>
          </a:xfrm>
        </p:spPr>
      </p:pic>
    </p:spTree>
    <p:extLst>
      <p:ext uri="{BB962C8B-B14F-4D97-AF65-F5344CB8AC3E}">
        <p14:creationId xmlns:p14="http://schemas.microsoft.com/office/powerpoint/2010/main" val="35719275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768" y="238259"/>
            <a:ext cx="5873303" cy="652314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1858" y="238258"/>
            <a:ext cx="5872767" cy="6523149"/>
          </a:xfrm>
          <a:prstGeom prst="rect">
            <a:avLst/>
          </a:prstGeom>
        </p:spPr>
      </p:pic>
    </p:spTree>
    <p:extLst>
      <p:ext uri="{BB962C8B-B14F-4D97-AF65-F5344CB8AC3E}">
        <p14:creationId xmlns:p14="http://schemas.microsoft.com/office/powerpoint/2010/main" val="29541974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7024</TotalTime>
  <Words>663</Words>
  <Application>Microsoft Office PowerPoint</Application>
  <PresentationFormat>Widescreen</PresentationFormat>
  <Paragraphs>97</Paragraphs>
  <Slides>30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Sylfaen</vt:lpstr>
      <vt:lpstr>Times  New Roman ,serif;color:#1F497D</vt:lpstr>
      <vt:lpstr>Office Theme</vt:lpstr>
      <vt:lpstr>PowerPoint Presentation</vt:lpstr>
      <vt:lpstr>ეროვნული სასწავლო ცენტრი</vt:lpstr>
      <vt:lpstr>  ეროვნული სასწავლო ცენტრი ფუნქციონირებს 2015 წლის ბოლოდან.   საქართველოს შრომის ჯამრთელობისა და სოციალური დაცვის სამინისტროს , სსიპ -სასწრაფო სამედიცინო დახმარების ცენტრის დაქვემდებარებაში.  აღნიშნული ცენტრი აღჭურვილია ყველა საჭირო  ტექნიკური საშუალებით, რაც აუცილებელია სრულყოფილი მომსახურეობის მისაწოდებლად.  დაარსების დღიდან ეროვნული სასწავლო ცენტრი აქტიურად ანხორციელებს სხვადასხვა ტიპის ტრენინგებს და ღონისძიებებს.        ცენტრში განთავსებულია: </vt:lpstr>
      <vt:lpstr>PowerPoint Presentation</vt:lpstr>
      <vt:lpstr>                                                                                                  </vt:lpstr>
      <vt:lpstr>PowerPoint Presentation</vt:lpstr>
      <vt:lpstr>PowerPoint Presentation</vt:lpstr>
      <vt:lpstr>PowerPoint Presentation</vt:lpstr>
      <vt:lpstr>PowerPoint Presentation</vt:lpstr>
      <vt:lpstr>PowerPoint Presentation</vt:lpstr>
      <vt:lpstr>                                                 სასტუმროს ტიპის ოთახი</vt:lpstr>
      <vt:lpstr>ეროვნული სასწავლო ცენტრი გთავაზობთ ტრენინგებს შემდეგ კურსებში:  *  გადაუდებელი სამედიცინო დამხარების კურსს ექიმებისთვის  *  ტრამვული პაციენტის სტაბილიზაცია და ტრანსპორტირება  *  გადაუდებელი კარდიოლოგიური დახმარება  *  გადაუდებელი სამედიცინო დამხარების კურსს ექთნებისთვის  *  პირველადი სამედიცინო დამხარება (არა სამედიცინო პირებისთვის)</vt:lpstr>
      <vt:lpstr>PowerPoint Presentation</vt:lpstr>
      <vt:lpstr>PowerPoint Presentation</vt:lpstr>
      <vt:lpstr>PowerPoint Presentation</vt:lpstr>
      <vt:lpstr>PowerPoint Presentation</vt:lpstr>
      <vt:lpstr>PowerPoint Presentation</vt:lpstr>
      <vt:lpstr>PowerPoint Presentation</vt:lpstr>
      <vt:lpstr>  „გადაუდებელი სამედიცინო დახმარების კურსი ექიმებისთვის“  კურსის ხანგრძლივობა: 11 დღე კურსის გავლა შეუძლიათ: ნებისმიერი პროფილის ექიმს, უმცროს ექიმს. განსაკუთრებით საინტერსოა პრეჰოსპიტალურ ეტაპზე მომუშავე სამედიცინო პერსონალისათვის, სოფლის და ოჯახის ექიმებისთვის და მათთვის ვინც გეგმავს ჩაერთოს სამსახურში, რომელიც ახდენს პრეჰოსპიტალურ ეტაპზე გადაუდებელი დახმარების სერვისის მიწოდებას. ტრენინგის საფასური ერთ მსმენელზე: 355 ლარი (საფასურში შედის კვებით უზრუნველყოფა) საჭიროა შედგეს ჯგუფი არანაკლებ 12 მსმენელისგან.       ტრენინგი მოიცავს:   სიცოცხლის შენარჩუნების ბაზისურ ალგორითმის, გადაუდებელ კარდიოლოგიურ სამედიცონო დახმარების, პრეჰოსპიტალურ ეტაპზე ტრავმული პაციენტის სტაბილიზაციის და ტრანსპორტირების, გადაუდებელი მგდომარეობის მართვის პედიატრიაში და მშობიარობის მიღების თეორიული და პრაქტიკული უნარჩვევების შესწავლას მგრძნობიარე მულაჟებთან, შექმნილი სხვადასხვა ტიპის სიმულაციური სიტიუაციების დროს.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მადლობა ყურადღებისთვის</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ეროვნული სასწავლო ცენტრის დაარსება, ფუნქცია მოვალეობა და მიზანი.</dc:title>
  <dc:creator>nino</dc:creator>
  <cp:lastModifiedBy>nino</cp:lastModifiedBy>
  <cp:revision>46</cp:revision>
  <dcterms:created xsi:type="dcterms:W3CDTF">2017-03-16T09:42:08Z</dcterms:created>
  <dcterms:modified xsi:type="dcterms:W3CDTF">2017-03-22T09:06:25Z</dcterms:modified>
</cp:coreProperties>
</file>