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8"/>
  </p:notesMasterIdLst>
  <p:sldIdLst>
    <p:sldId id="275" r:id="rId2"/>
    <p:sldId id="327" r:id="rId3"/>
    <p:sldId id="325" r:id="rId4"/>
    <p:sldId id="329" r:id="rId5"/>
    <p:sldId id="340" r:id="rId6"/>
    <p:sldId id="328" r:id="rId7"/>
    <p:sldId id="326" r:id="rId8"/>
    <p:sldId id="330" r:id="rId9"/>
    <p:sldId id="331" r:id="rId10"/>
    <p:sldId id="332" r:id="rId11"/>
    <p:sldId id="333" r:id="rId12"/>
    <p:sldId id="335" r:id="rId13"/>
    <p:sldId id="337" r:id="rId14"/>
    <p:sldId id="338" r:id="rId15"/>
    <p:sldId id="339" r:id="rId16"/>
    <p:sldId id="341"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parnaa Somanathan" initials="AS" lastIdx="1" clrIdx="0">
    <p:extLst>
      <p:ext uri="{19B8F6BF-5375-455C-9EA6-DF929625EA0E}">
        <p15:presenceInfo xmlns:p15="http://schemas.microsoft.com/office/powerpoint/2012/main" userId="S-1-5-21-88094858-919529-1617787245-3208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699FF"/>
    <a:srgbClr val="FFFF00"/>
    <a:srgbClr val="FF0000"/>
    <a:srgbClr val="E3ECF8"/>
    <a:srgbClr val="CC3300"/>
    <a:srgbClr val="006600"/>
    <a:srgbClr val="008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7" autoAdjust="0"/>
    <p:restoredTop sz="79080" autoAdjust="0"/>
  </p:normalViewPr>
  <p:slideViewPr>
    <p:cSldViewPr>
      <p:cViewPr varScale="1">
        <p:scale>
          <a:sx n="68" d="100"/>
          <a:sy n="68" d="100"/>
        </p:scale>
        <p:origin x="672" y="54"/>
      </p:cViewPr>
      <p:guideLst>
        <p:guide orient="horz" pos="2448"/>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homsons\Documents\Data\GHED%20OOPs%20EURO%201995%2020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002060"/>
            </a:solidFill>
          </c:spPr>
          <c:invertIfNegative val="0"/>
          <c:dPt>
            <c:idx val="16"/>
            <c:invertIfNegative val="0"/>
            <c:bubble3D val="0"/>
            <c:spPr>
              <a:solidFill>
                <a:schemeClr val="tx2">
                  <a:lumMod val="40000"/>
                  <a:lumOff val="60000"/>
                </a:schemeClr>
              </a:solidFill>
            </c:spPr>
            <c:extLst>
              <c:ext xmlns:c16="http://schemas.microsoft.com/office/drawing/2014/chart" uri="{C3380CC4-5D6E-409C-BE32-E72D297353CC}">
                <c16:uniqueId val="{00000001-F7FA-4776-99EB-5AE0E90F5417}"/>
              </c:ext>
            </c:extLst>
          </c:dPt>
          <c:dPt>
            <c:idx val="40"/>
            <c:invertIfNegative val="0"/>
            <c:bubble3D val="0"/>
            <c:spPr>
              <a:solidFill>
                <a:schemeClr val="tx2">
                  <a:lumMod val="40000"/>
                  <a:lumOff val="60000"/>
                </a:schemeClr>
              </a:solidFill>
            </c:spPr>
            <c:extLst>
              <c:ext xmlns:c16="http://schemas.microsoft.com/office/drawing/2014/chart" uri="{C3380CC4-5D6E-409C-BE32-E72D297353CC}">
                <c16:uniqueId val="{00000003-F7FA-4776-99EB-5AE0E90F5417}"/>
              </c:ext>
            </c:extLst>
          </c:dPt>
          <c:dPt>
            <c:idx val="41"/>
            <c:invertIfNegative val="0"/>
            <c:bubble3D val="0"/>
            <c:extLst>
              <c:ext xmlns:c16="http://schemas.microsoft.com/office/drawing/2014/chart" uri="{C3380CC4-5D6E-409C-BE32-E72D297353CC}">
                <c16:uniqueId val="{00000005-F7FA-4776-99EB-5AE0E90F5417}"/>
              </c:ext>
            </c:extLst>
          </c:dPt>
          <c:dPt>
            <c:idx val="48"/>
            <c:invertIfNegative val="0"/>
            <c:bubble3D val="0"/>
            <c:spPr>
              <a:solidFill>
                <a:srgbClr val="C00000"/>
              </a:solidFill>
            </c:spPr>
            <c:extLst>
              <c:ext xmlns:c16="http://schemas.microsoft.com/office/drawing/2014/chart" uri="{C3380CC4-5D6E-409C-BE32-E72D297353CC}">
                <c16:uniqueId val="{00000007-F7FA-4776-99EB-5AE0E90F5417}"/>
              </c:ext>
            </c:extLst>
          </c:dPt>
          <c:dPt>
            <c:idx val="49"/>
            <c:invertIfNegative val="0"/>
            <c:bubble3D val="0"/>
            <c:extLst>
              <c:ext xmlns:c16="http://schemas.microsoft.com/office/drawing/2014/chart" uri="{C3380CC4-5D6E-409C-BE32-E72D297353CC}">
                <c16:uniqueId val="{00000009-F7FA-4776-99EB-5AE0E90F5417}"/>
              </c:ext>
            </c:extLst>
          </c:dPt>
          <c:cat>
            <c:strRef>
              <c:f>Sheet2!$D$3:$D$53</c:f>
              <c:strCache>
                <c:ptCount val="51"/>
                <c:pt idx="0">
                  <c:v>France</c:v>
                </c:pt>
                <c:pt idx="1">
                  <c:v>UK</c:v>
                </c:pt>
                <c:pt idx="2">
                  <c:v>Lux</c:v>
                </c:pt>
                <c:pt idx="3">
                  <c:v>Croatia</c:v>
                </c:pt>
                <c:pt idx="4">
                  <c:v>Slovenia</c:v>
                </c:pt>
                <c:pt idx="5">
                  <c:v>Germany</c:v>
                </c:pt>
                <c:pt idx="6">
                  <c:v>Denmark</c:v>
                </c:pt>
                <c:pt idx="7">
                  <c:v>Norway</c:v>
                </c:pt>
                <c:pt idx="8">
                  <c:v>Sweden</c:v>
                </c:pt>
                <c:pt idx="9">
                  <c:v>Czech Rep</c:v>
                </c:pt>
                <c:pt idx="10">
                  <c:v>Austria</c:v>
                </c:pt>
                <c:pt idx="11">
                  <c:v>Iceland</c:v>
                </c:pt>
                <c:pt idx="12">
                  <c:v>Ireland</c:v>
                </c:pt>
                <c:pt idx="13">
                  <c:v>Belgium</c:v>
                </c:pt>
                <c:pt idx="14">
                  <c:v>Finland</c:v>
                </c:pt>
                <c:pt idx="15">
                  <c:v>Estonia</c:v>
                </c:pt>
                <c:pt idx="16">
                  <c:v>HIC average</c:v>
                </c:pt>
                <c:pt idx="17">
                  <c:v>Italy</c:v>
                </c:pt>
                <c:pt idx="18">
                  <c:v>Slovakia</c:v>
                </c:pt>
                <c:pt idx="19">
                  <c:v>Poland</c:v>
                </c:pt>
                <c:pt idx="20">
                  <c:v>Spain</c:v>
                </c:pt>
                <c:pt idx="21">
                  <c:v>Hungary</c:v>
                </c:pt>
                <c:pt idx="22">
                  <c:v>Switzerland</c:v>
                </c:pt>
                <c:pt idx="23">
                  <c:v>Portugal</c:v>
                </c:pt>
                <c:pt idx="24">
                  <c:v>Israel</c:v>
                </c:pt>
                <c:pt idx="25">
                  <c:v>Malta</c:v>
                </c:pt>
                <c:pt idx="26">
                  <c:v>Lithuania</c:v>
                </c:pt>
                <c:pt idx="27">
                  <c:v>Greece</c:v>
                </c:pt>
                <c:pt idx="28">
                  <c:v>Latvia</c:v>
                </c:pt>
                <c:pt idx="29">
                  <c:v>Russian Fed</c:v>
                </c:pt>
                <c:pt idx="30">
                  <c:v>Cyprus</c:v>
                </c:pt>
                <c:pt idx="32">
                  <c:v>Turkey</c:v>
                </c:pt>
                <c:pt idx="33">
                  <c:v>Romania</c:v>
                </c:pt>
                <c:pt idx="34">
                  <c:v>B&amp;H</c:v>
                </c:pt>
                <c:pt idx="35">
                  <c:v>Belarus</c:v>
                </c:pt>
                <c:pt idx="36">
                  <c:v>Serbia</c:v>
                </c:pt>
                <c:pt idx="37">
                  <c:v>TFYRM</c:v>
                </c:pt>
                <c:pt idx="38">
                  <c:v>Rep Moldova</c:v>
                </c:pt>
                <c:pt idx="39">
                  <c:v>Kyrgyzstan</c:v>
                </c:pt>
                <c:pt idx="40">
                  <c:v>MIC average</c:v>
                </c:pt>
                <c:pt idx="41">
                  <c:v>Montenegro</c:v>
                </c:pt>
                <c:pt idx="42">
                  <c:v>Uzbekistan</c:v>
                </c:pt>
                <c:pt idx="43">
                  <c:v>Bulgaria</c:v>
                </c:pt>
                <c:pt idx="44">
                  <c:v>Kazakhstan</c:v>
                </c:pt>
                <c:pt idx="45">
                  <c:v>Ukraine</c:v>
                </c:pt>
                <c:pt idx="46">
                  <c:v>Albania</c:v>
                </c:pt>
                <c:pt idx="47">
                  <c:v>Armenia</c:v>
                </c:pt>
                <c:pt idx="48">
                  <c:v>Georgia</c:v>
                </c:pt>
                <c:pt idx="49">
                  <c:v>Tajikistan</c:v>
                </c:pt>
                <c:pt idx="50">
                  <c:v>Azerbaijan</c:v>
                </c:pt>
              </c:strCache>
            </c:strRef>
          </c:cat>
          <c:val>
            <c:numRef>
              <c:f>Sheet2!$E$3:$E$53</c:f>
              <c:numCache>
                <c:formatCode>#,##0.0</c:formatCode>
                <c:ptCount val="51"/>
                <c:pt idx="0">
                  <c:v>6.3374078399999991</c:v>
                </c:pt>
                <c:pt idx="1">
                  <c:v>9.7331103099999972</c:v>
                </c:pt>
                <c:pt idx="2">
                  <c:v>10.602528529999999</c:v>
                </c:pt>
                <c:pt idx="3">
                  <c:v>11.206118350000001</c:v>
                </c:pt>
                <c:pt idx="4">
                  <c:v>12.06581854</c:v>
                </c:pt>
                <c:pt idx="5">
                  <c:v>13.19748255</c:v>
                </c:pt>
                <c:pt idx="6">
                  <c:v>13.359693479999999</c:v>
                </c:pt>
                <c:pt idx="7">
                  <c:v>13.608637509999999</c:v>
                </c:pt>
                <c:pt idx="8">
                  <c:v>14.064256670000001</c:v>
                </c:pt>
                <c:pt idx="9">
                  <c:v>14.325923390000003</c:v>
                </c:pt>
                <c:pt idx="10">
                  <c:v>16.14891707</c:v>
                </c:pt>
                <c:pt idx="11">
                  <c:v>17.475119410000001</c:v>
                </c:pt>
                <c:pt idx="12">
                  <c:v>17.664266770000001</c:v>
                </c:pt>
                <c:pt idx="13">
                  <c:v>17.80520538</c:v>
                </c:pt>
                <c:pt idx="14">
                  <c:v>18.23218997</c:v>
                </c:pt>
                <c:pt idx="15">
                  <c:v>20.719832289999999</c:v>
                </c:pt>
                <c:pt idx="16" formatCode="0.0">
                  <c:v>21.123870810645162</c:v>
                </c:pt>
                <c:pt idx="17">
                  <c:v>21.18616196</c:v>
                </c:pt>
                <c:pt idx="18">
                  <c:v>22.536090959999996</c:v>
                </c:pt>
                <c:pt idx="19">
                  <c:v>23.45940208</c:v>
                </c:pt>
                <c:pt idx="20">
                  <c:v>23.994998580000001</c:v>
                </c:pt>
                <c:pt idx="21">
                  <c:v>26.590215109999995</c:v>
                </c:pt>
                <c:pt idx="22">
                  <c:v>26.8</c:v>
                </c:pt>
                <c:pt idx="23">
                  <c:v>26.84162392</c:v>
                </c:pt>
                <c:pt idx="24">
                  <c:v>26.98297487</c:v>
                </c:pt>
                <c:pt idx="25">
                  <c:v>28.858063860000005</c:v>
                </c:pt>
                <c:pt idx="26">
                  <c:v>31.265193899999996</c:v>
                </c:pt>
                <c:pt idx="27">
                  <c:v>34.864159630000003</c:v>
                </c:pt>
                <c:pt idx="28">
                  <c:v>35.134035060000002</c:v>
                </c:pt>
                <c:pt idx="29">
                  <c:v>45.845438030000004</c:v>
                </c:pt>
                <c:pt idx="30">
                  <c:v>48.713785010000009</c:v>
                </c:pt>
                <c:pt idx="32">
                  <c:v>17.750923480000001</c:v>
                </c:pt>
                <c:pt idx="33">
                  <c:v>18.87093587</c:v>
                </c:pt>
                <c:pt idx="34">
                  <c:v>27.929316039999996</c:v>
                </c:pt>
                <c:pt idx="35">
                  <c:v>32.031524290000007</c:v>
                </c:pt>
                <c:pt idx="36">
                  <c:v>36.58918371</c:v>
                </c:pt>
                <c:pt idx="37">
                  <c:v>36.669674950000001</c:v>
                </c:pt>
                <c:pt idx="38">
                  <c:v>38.389435619999993</c:v>
                </c:pt>
                <c:pt idx="39">
                  <c:v>39.402305239999997</c:v>
                </c:pt>
                <c:pt idx="40">
                  <c:v>42.13</c:v>
                </c:pt>
                <c:pt idx="41">
                  <c:v>42.84490709</c:v>
                </c:pt>
                <c:pt idx="42">
                  <c:v>43.932354570000008</c:v>
                </c:pt>
                <c:pt idx="43">
                  <c:v>44.192397560000003</c:v>
                </c:pt>
                <c:pt idx="44">
                  <c:v>45.135773310000005</c:v>
                </c:pt>
                <c:pt idx="45">
                  <c:v>46.215469089999999</c:v>
                </c:pt>
                <c:pt idx="46">
                  <c:v>49.93165101000001</c:v>
                </c:pt>
                <c:pt idx="47">
                  <c:v>53.513338619999992</c:v>
                </c:pt>
                <c:pt idx="48">
                  <c:v>58.579300649999979</c:v>
                </c:pt>
                <c:pt idx="49">
                  <c:v>61.694583360000003</c:v>
                </c:pt>
                <c:pt idx="50">
                  <c:v>72.082138549999996</c:v>
                </c:pt>
              </c:numCache>
            </c:numRef>
          </c:val>
          <c:extLst>
            <c:ext xmlns:c16="http://schemas.microsoft.com/office/drawing/2014/chart" uri="{C3380CC4-5D6E-409C-BE32-E72D297353CC}">
              <c16:uniqueId val="{0000000A-F7FA-4776-99EB-5AE0E90F5417}"/>
            </c:ext>
          </c:extLst>
        </c:ser>
        <c:dLbls>
          <c:showLegendKey val="0"/>
          <c:showVal val="0"/>
          <c:showCatName val="0"/>
          <c:showSerName val="0"/>
          <c:showPercent val="0"/>
          <c:showBubbleSize val="0"/>
        </c:dLbls>
        <c:gapWidth val="50"/>
        <c:axId val="25205760"/>
        <c:axId val="25207552"/>
      </c:barChart>
      <c:catAx>
        <c:axId val="25205760"/>
        <c:scaling>
          <c:orientation val="minMax"/>
        </c:scaling>
        <c:delete val="0"/>
        <c:axPos val="b"/>
        <c:numFmt formatCode="General" sourceLinked="0"/>
        <c:majorTickMark val="none"/>
        <c:minorTickMark val="none"/>
        <c:tickLblPos val="nextTo"/>
        <c:crossAx val="25207552"/>
        <c:crosses val="autoZero"/>
        <c:auto val="1"/>
        <c:lblAlgn val="ctr"/>
        <c:lblOffset val="100"/>
        <c:noMultiLvlLbl val="0"/>
      </c:catAx>
      <c:valAx>
        <c:axId val="25207552"/>
        <c:scaling>
          <c:orientation val="minMax"/>
        </c:scaling>
        <c:delete val="0"/>
        <c:axPos val="l"/>
        <c:majorGridlines>
          <c:spPr>
            <a:ln>
              <a:prstDash val="dash"/>
            </a:ln>
          </c:spPr>
        </c:majorGridlines>
        <c:title>
          <c:tx>
            <c:rich>
              <a:bodyPr rot="-5400000" vert="horz"/>
              <a:lstStyle/>
              <a:p>
                <a:pPr>
                  <a:defRPr sz="1400" b="0"/>
                </a:pPr>
                <a:r>
                  <a:rPr lang="en-GB" sz="1400" b="0" dirty="0"/>
                  <a:t>OOPs</a:t>
                </a:r>
                <a:r>
                  <a:rPr lang="en-GB" sz="1400" b="0" baseline="0" dirty="0"/>
                  <a:t> as a % of total spending on health</a:t>
                </a:r>
                <a:endParaRPr lang="en-GB" sz="1400" b="0" dirty="0"/>
              </a:p>
            </c:rich>
          </c:tx>
          <c:layout>
            <c:manualLayout>
              <c:xMode val="edge"/>
              <c:yMode val="edge"/>
              <c:x val="1.4054120092566852E-3"/>
              <c:y val="0.1173320291140492"/>
            </c:manualLayout>
          </c:layout>
          <c:overlay val="0"/>
        </c:title>
        <c:numFmt formatCode="#,##0" sourceLinked="0"/>
        <c:majorTickMark val="out"/>
        <c:minorTickMark val="none"/>
        <c:tickLblPos val="nextTo"/>
        <c:spPr>
          <a:ln>
            <a:noFill/>
          </a:ln>
        </c:spPr>
        <c:txPr>
          <a:bodyPr/>
          <a:lstStyle/>
          <a:p>
            <a:pPr>
              <a:defRPr sz="1400"/>
            </a:pPr>
            <a:endParaRPr lang="en-US"/>
          </a:p>
        </c:txPr>
        <c:crossAx val="25205760"/>
        <c:crosses val="autoZero"/>
        <c:crossBetween val="between"/>
      </c:valAx>
    </c:plotArea>
    <c:plotVisOnly val="1"/>
    <c:dispBlanksAs val="gap"/>
    <c:showDLblsOverMax val="0"/>
  </c:chart>
  <c:spPr>
    <a:ln>
      <a:noFill/>
    </a:ln>
  </c:spPr>
  <c:txPr>
    <a:bodyPr/>
    <a:lstStyle/>
    <a:p>
      <a:pPr>
        <a:defRPr sz="1100">
          <a:solidFill>
            <a:srgbClr val="00206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14016757520695"/>
          <c:y val="0.19224685730073215"/>
          <c:w val="0.79287030158965965"/>
          <c:h val="0.77098931712483298"/>
        </c:manualLayout>
      </c:layout>
      <c:barChart>
        <c:barDir val="col"/>
        <c:grouping val="stacked"/>
        <c:varyColors val="0"/>
        <c:ser>
          <c:idx val="0"/>
          <c:order val="0"/>
          <c:tx>
            <c:strRef>
              <c:f>Decomposition!$Q$17</c:f>
              <c:strCache>
                <c:ptCount val="1"/>
                <c:pt idx="0">
                  <c:v>Revenues and Grants</c:v>
                </c:pt>
              </c:strCache>
            </c:strRef>
          </c:tx>
          <c:spPr>
            <a:solidFill>
              <a:schemeClr val="accent1"/>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Decomposition!$R$17:$Y$17</c:f>
              <c:numCache>
                <c:formatCode>0.00</c:formatCode>
                <c:ptCount val="8"/>
                <c:pt idx="0">
                  <c:v>-1.4205056562773315</c:v>
                </c:pt>
                <c:pt idx="1">
                  <c:v>-0.99207312136179837</c:v>
                </c:pt>
                <c:pt idx="2">
                  <c:v>-4.2412963765322331E-2</c:v>
                </c:pt>
                <c:pt idx="3">
                  <c:v>0.65564659582375739</c:v>
                </c:pt>
                <c:pt idx="4">
                  <c:v>-1.2000634398126593</c:v>
                </c:pt>
                <c:pt idx="5">
                  <c:v>0.31336504240865892</c:v>
                </c:pt>
                <c:pt idx="6">
                  <c:v>0.15280930411487503</c:v>
                </c:pt>
                <c:pt idx="7">
                  <c:v>0.26341069054456057</c:v>
                </c:pt>
              </c:numCache>
            </c:numRef>
          </c:val>
          <c:extLst>
            <c:ext xmlns:c16="http://schemas.microsoft.com/office/drawing/2014/chart" uri="{C3380CC4-5D6E-409C-BE32-E72D297353CC}">
              <c16:uniqueId val="{00000000-43DE-4E0C-8708-CFE2BDB710E5}"/>
            </c:ext>
          </c:extLst>
        </c:ser>
        <c:ser>
          <c:idx val="1"/>
          <c:order val="1"/>
          <c:tx>
            <c:strRef>
              <c:f>Decomposition!$Q$18</c:f>
              <c:strCache>
                <c:ptCount val="1"/>
                <c:pt idx="0">
                  <c:v>Social benefits</c:v>
                </c:pt>
              </c:strCache>
            </c:strRef>
          </c:tx>
          <c:spPr>
            <a:solidFill>
              <a:schemeClr val="accent2"/>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Decomposition!$R$18:$Y$18</c:f>
              <c:numCache>
                <c:formatCode>0.0</c:formatCode>
                <c:ptCount val="8"/>
                <c:pt idx="0">
                  <c:v>1.1453373913955174</c:v>
                </c:pt>
                <c:pt idx="1">
                  <c:v>-0.54557278798487552</c:v>
                </c:pt>
                <c:pt idx="2">
                  <c:v>-1.0263459585434669</c:v>
                </c:pt>
                <c:pt idx="3">
                  <c:v>0.29807299611614901</c:v>
                </c:pt>
                <c:pt idx="4">
                  <c:v>1.4494922056335389</c:v>
                </c:pt>
                <c:pt idx="5">
                  <c:v>1.0263148292634661</c:v>
                </c:pt>
                <c:pt idx="6">
                  <c:v>7.4030203739212652E-3</c:v>
                </c:pt>
                <c:pt idx="7">
                  <c:v>0.44323198612803871</c:v>
                </c:pt>
              </c:numCache>
            </c:numRef>
          </c:val>
          <c:extLst>
            <c:ext xmlns:c16="http://schemas.microsoft.com/office/drawing/2014/chart" uri="{C3380CC4-5D6E-409C-BE32-E72D297353CC}">
              <c16:uniqueId val="{00000001-43DE-4E0C-8708-CFE2BDB710E5}"/>
            </c:ext>
          </c:extLst>
        </c:ser>
        <c:ser>
          <c:idx val="2"/>
          <c:order val="2"/>
          <c:tx>
            <c:strRef>
              <c:f>Decomposition!$Q$19</c:f>
              <c:strCache>
                <c:ptCount val="1"/>
                <c:pt idx="0">
                  <c:v>Capital Expenditure</c:v>
                </c:pt>
              </c:strCache>
            </c:strRef>
          </c:tx>
          <c:spPr>
            <a:solidFill>
              <a:schemeClr val="accent3"/>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Decomposition!$R$19:$Y$19</c:f>
              <c:numCache>
                <c:formatCode>0.0</c:formatCode>
                <c:ptCount val="8"/>
                <c:pt idx="0">
                  <c:v>-0.43309591697019023</c:v>
                </c:pt>
                <c:pt idx="1">
                  <c:v>-1.5631972055494714E-2</c:v>
                </c:pt>
                <c:pt idx="2">
                  <c:v>0.39396273413239413</c:v>
                </c:pt>
                <c:pt idx="3">
                  <c:v>-0.37730632650272611</c:v>
                </c:pt>
                <c:pt idx="4">
                  <c:v>-2.5361058137225223</c:v>
                </c:pt>
                <c:pt idx="5">
                  <c:v>-0.29404428945669103</c:v>
                </c:pt>
                <c:pt idx="6">
                  <c:v>1.445864096620932</c:v>
                </c:pt>
                <c:pt idx="7">
                  <c:v>0.17384037903200777</c:v>
                </c:pt>
              </c:numCache>
            </c:numRef>
          </c:val>
          <c:extLst>
            <c:ext xmlns:c16="http://schemas.microsoft.com/office/drawing/2014/chart" uri="{C3380CC4-5D6E-409C-BE32-E72D297353CC}">
              <c16:uniqueId val="{00000002-43DE-4E0C-8708-CFE2BDB710E5}"/>
            </c:ext>
          </c:extLst>
        </c:ser>
        <c:ser>
          <c:idx val="3"/>
          <c:order val="3"/>
          <c:tx>
            <c:strRef>
              <c:f>Decomposition!$Q$20</c:f>
              <c:strCache>
                <c:ptCount val="1"/>
                <c:pt idx="0">
                  <c:v>Other expenditures</c:v>
                </c:pt>
              </c:strCache>
            </c:strRef>
          </c:tx>
          <c:spPr>
            <a:solidFill>
              <a:schemeClr val="accent4"/>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Decomposition!$R$20:$Y$20</c:f>
              <c:numCache>
                <c:formatCode>0.0</c:formatCode>
                <c:ptCount val="8"/>
                <c:pt idx="0">
                  <c:v>0.66653735715361417</c:v>
                </c:pt>
                <c:pt idx="1">
                  <c:v>-3.1218778230893403</c:v>
                </c:pt>
                <c:pt idx="2">
                  <c:v>-2.3353910396494895</c:v>
                </c:pt>
                <c:pt idx="3">
                  <c:v>-0.1085073657310236</c:v>
                </c:pt>
                <c:pt idx="4">
                  <c:v>-0.32969946001057515</c:v>
                </c:pt>
                <c:pt idx="5">
                  <c:v>-2.5312055736689487E-2</c:v>
                </c:pt>
                <c:pt idx="6">
                  <c:v>-0.41034342010954994</c:v>
                </c:pt>
                <c:pt idx="7">
                  <c:v>0.53531993542719825</c:v>
                </c:pt>
              </c:numCache>
            </c:numRef>
          </c:val>
          <c:extLst>
            <c:ext xmlns:c16="http://schemas.microsoft.com/office/drawing/2014/chart" uri="{C3380CC4-5D6E-409C-BE32-E72D297353CC}">
              <c16:uniqueId val="{00000003-43DE-4E0C-8708-CFE2BDB710E5}"/>
            </c:ext>
          </c:extLst>
        </c:ser>
        <c:dLbls>
          <c:showLegendKey val="0"/>
          <c:showVal val="0"/>
          <c:showCatName val="0"/>
          <c:showSerName val="0"/>
          <c:showPercent val="0"/>
          <c:showBubbleSize val="0"/>
        </c:dLbls>
        <c:gapWidth val="150"/>
        <c:overlap val="100"/>
        <c:axId val="440802688"/>
        <c:axId val="440808576"/>
      </c:barChart>
      <c:lineChart>
        <c:grouping val="standard"/>
        <c:varyColors val="0"/>
        <c:ser>
          <c:idx val="4"/>
          <c:order val="4"/>
          <c:tx>
            <c:strRef>
              <c:f>Decomposition!$Q$21</c:f>
              <c:strCache>
                <c:ptCount val="1"/>
                <c:pt idx="0">
                  <c:v>Fiscal deficit, % GDP(RHS)</c:v>
                </c:pt>
              </c:strCache>
            </c:strRef>
          </c:tx>
          <c:spPr>
            <a:ln w="28575" cap="rnd">
              <a:solidFill>
                <a:schemeClr val="accent5"/>
              </a:solidFill>
              <a:round/>
            </a:ln>
            <a:effectLst/>
          </c:spPr>
          <c:marker>
            <c:symbol val="none"/>
          </c:marker>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Decomposition!$R$21:$Y$21</c:f>
              <c:numCache>
                <c:formatCode>0.0</c:formatCode>
                <c:ptCount val="8"/>
                <c:pt idx="0">
                  <c:v>-9.2299656451965717</c:v>
                </c:pt>
                <c:pt idx="1">
                  <c:v>-6.5389561834286596</c:v>
                </c:pt>
                <c:pt idx="2">
                  <c:v>-3.6135948831334197</c:v>
                </c:pt>
                <c:pt idx="3">
                  <c:v>-2.7702075911920616</c:v>
                </c:pt>
                <c:pt idx="4">
                  <c:v>-2.5539579629051623</c:v>
                </c:pt>
                <c:pt idx="5">
                  <c:v>-2.9475514045665889</c:v>
                </c:pt>
                <c:pt idx="6">
                  <c:v>-3.8376657973370172</c:v>
                </c:pt>
                <c:pt idx="7">
                  <c:v>-4.7266474073797013</c:v>
                </c:pt>
              </c:numCache>
            </c:numRef>
          </c:val>
          <c:smooth val="0"/>
          <c:extLst>
            <c:ext xmlns:c16="http://schemas.microsoft.com/office/drawing/2014/chart" uri="{C3380CC4-5D6E-409C-BE32-E72D297353CC}">
              <c16:uniqueId val="{00000004-43DE-4E0C-8708-CFE2BDB710E5}"/>
            </c:ext>
          </c:extLst>
        </c:ser>
        <c:dLbls>
          <c:showLegendKey val="0"/>
          <c:showVal val="0"/>
          <c:showCatName val="0"/>
          <c:showSerName val="0"/>
          <c:showPercent val="0"/>
          <c:showBubbleSize val="0"/>
        </c:dLbls>
        <c:marker val="1"/>
        <c:smooth val="0"/>
        <c:axId val="440816768"/>
        <c:axId val="440810496"/>
      </c:lineChart>
      <c:catAx>
        <c:axId val="44080268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08576"/>
        <c:crosses val="autoZero"/>
        <c:auto val="1"/>
        <c:lblAlgn val="ctr"/>
        <c:lblOffset val="100"/>
        <c:noMultiLvlLbl val="0"/>
      </c:catAx>
      <c:valAx>
        <c:axId val="440808576"/>
        <c:scaling>
          <c:orientation val="minMax"/>
          <c:max val="5"/>
          <c:min val="-5"/>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100"/>
                  <a:t>Fiscal Balance Composition, % GDP change</a:t>
                </a:r>
              </a:p>
            </c:rich>
          </c:tx>
          <c:layout>
            <c:manualLayout>
              <c:xMode val="edge"/>
              <c:yMode val="edge"/>
              <c:x val="5.4585747536274954E-3"/>
              <c:y val="0.39760233918128657"/>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02688"/>
        <c:crosses val="autoZero"/>
        <c:crossBetween val="between"/>
      </c:valAx>
      <c:valAx>
        <c:axId val="440810496"/>
        <c:scaling>
          <c:orientation val="minMax"/>
        </c:scaling>
        <c:delete val="0"/>
        <c:axPos val="r"/>
        <c:title>
          <c:tx>
            <c:rich>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050"/>
                  <a:t>Fiscal deficit, % GDP</a:t>
                </a:r>
              </a:p>
            </c:rich>
          </c:tx>
          <c:layout>
            <c:manualLayout>
              <c:xMode val="edge"/>
              <c:yMode val="edge"/>
              <c:x val="0.93518669836081814"/>
              <c:y val="0.64032255836441498"/>
            </c:manualLayout>
          </c:layout>
          <c:overlay val="0"/>
          <c:spPr>
            <a:noFill/>
            <a:ln>
              <a:noFill/>
            </a:ln>
            <a:effectLst/>
          </c:sp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440816768"/>
        <c:crosses val="max"/>
        <c:crossBetween val="between"/>
        <c:majorUnit val="5"/>
      </c:valAx>
      <c:catAx>
        <c:axId val="440816768"/>
        <c:scaling>
          <c:orientation val="minMax"/>
        </c:scaling>
        <c:delete val="1"/>
        <c:axPos val="b"/>
        <c:numFmt formatCode="General" sourceLinked="1"/>
        <c:majorTickMark val="out"/>
        <c:minorTickMark val="none"/>
        <c:tickLblPos val="nextTo"/>
        <c:crossAx val="440810496"/>
        <c:crosses val="autoZero"/>
        <c:auto val="1"/>
        <c:lblAlgn val="ctr"/>
        <c:lblOffset val="100"/>
        <c:noMultiLvlLbl val="0"/>
      </c:catAx>
      <c:spPr>
        <a:noFill/>
        <a:ln>
          <a:noFill/>
        </a:ln>
        <a:effectLst/>
      </c:spPr>
    </c:plotArea>
    <c:legend>
      <c:legendPos val="t"/>
      <c:layout>
        <c:manualLayout>
          <c:xMode val="edge"/>
          <c:yMode val="edge"/>
          <c:x val="0.16875550933491801"/>
          <c:y val="1.7543859649122806E-2"/>
          <c:w val="0.70022483038676764"/>
          <c:h val="0.281833356356771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solidFill>
        <a:srgbClr val="6699FF"/>
      </a:solidFill>
      <a:round/>
    </a:ln>
    <a:effectLst/>
  </c:spPr>
  <c:txPr>
    <a:bodyPr/>
    <a:lstStyle/>
    <a:p>
      <a:pPr>
        <a:defRPr sz="900">
          <a:latin typeface="+mn-lt"/>
          <a:cs typeface="Times New Roman" panose="02020603050405020304" pitchFamily="18" charset="0"/>
        </a:defRPr>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17-03-05T08:16:09.023" idx="1">
    <p:pos x="4440" y="461"/>
    <p:text>Insert chart showing low government expenditures per capita in Georgia relative to other countries</p:text>
    <p:extLst>
      <p:ext uri="{C676402C-5697-4E1C-873F-D02D1690AC5C}">
        <p15:threadingInfo xmlns:p15="http://schemas.microsoft.com/office/powerpoint/2012/main" timeZoneBias="30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29153A0E-18FB-4F9D-A58D-3C8F31EBA56B}" type="datetimeFigureOut">
              <a:rPr lang="en-US" smtClean="0"/>
              <a:t>3/5/2017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7F427E4-AF40-4CED-BDB1-D86CBA87D043}" type="slidenum">
              <a:rPr lang="en-US" smtClean="0"/>
              <a:t>‹#›</a:t>
            </a:fld>
            <a:endParaRPr lang="en-US"/>
          </a:p>
        </p:txBody>
      </p:sp>
    </p:spTree>
    <p:extLst>
      <p:ext uri="{BB962C8B-B14F-4D97-AF65-F5344CB8AC3E}">
        <p14:creationId xmlns:p14="http://schemas.microsoft.com/office/powerpoint/2010/main" val="2650280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a:t>
            </a:r>
            <a:r>
              <a:rPr lang="en-US" baseline="0" dirty="0"/>
              <a:t> Morning,</a:t>
            </a:r>
          </a:p>
          <a:p>
            <a:endParaRPr lang="en-US" baseline="0" dirty="0"/>
          </a:p>
          <a:p>
            <a:r>
              <a:rPr lang="en-US" baseline="0" dirty="0" err="1"/>
              <a:t>Honourable</a:t>
            </a:r>
            <a:r>
              <a:rPr lang="en-US" baseline="0" dirty="0"/>
              <a:t> Ministers etc.</a:t>
            </a:r>
          </a:p>
          <a:p>
            <a:endParaRPr lang="en-US" baseline="0" dirty="0"/>
          </a:p>
          <a:p>
            <a:r>
              <a:rPr lang="en-US" dirty="0"/>
              <a:t>Since 2013 the Government of Georgia has undertaken bold</a:t>
            </a:r>
            <a:r>
              <a:rPr lang="en-US" baseline="0" dirty="0"/>
              <a:t> and important reforms to expand health care coverage to the entire population. The World Bank, along with other development partners, WHO and USAID have been committed to supporting the Government with the reforms. </a:t>
            </a:r>
          </a:p>
          <a:p>
            <a:endParaRPr lang="en-US" baseline="0" dirty="0"/>
          </a:p>
          <a:p>
            <a:r>
              <a:rPr lang="en-US" baseline="0" dirty="0"/>
              <a:t>It is therefore a pleasure for us to join you today in taking stock of the reforms </a:t>
            </a:r>
            <a:r>
              <a:rPr lang="en-US" baseline="0" dirty="0" err="1"/>
              <a:t>todate</a:t>
            </a:r>
            <a:r>
              <a:rPr lang="en-US" baseline="0" dirty="0"/>
              <a:t>, to put Georgia in perspective and discuss how best to sustain and enhance progress towards the goal of achieving UHC</a:t>
            </a:r>
          </a:p>
          <a:p>
            <a:endParaRPr lang="en-US" dirty="0"/>
          </a:p>
        </p:txBody>
      </p:sp>
      <p:sp>
        <p:nvSpPr>
          <p:cNvPr id="4" name="Slide Number Placeholder 3"/>
          <p:cNvSpPr>
            <a:spLocks noGrp="1"/>
          </p:cNvSpPr>
          <p:nvPr>
            <p:ph type="sldNum" sz="quarter" idx="10"/>
          </p:nvPr>
        </p:nvSpPr>
        <p:spPr/>
        <p:txBody>
          <a:bodyPr/>
          <a:lstStyle/>
          <a:p>
            <a:fld id="{B7F427E4-AF40-4CED-BDB1-D86CBA87D043}" type="slidenum">
              <a:rPr lang="en-US" smtClean="0"/>
              <a:t>1</a:t>
            </a:fld>
            <a:endParaRPr lang="en-US"/>
          </a:p>
        </p:txBody>
      </p:sp>
    </p:spTree>
    <p:extLst>
      <p:ext uri="{BB962C8B-B14F-4D97-AF65-F5344CB8AC3E}">
        <p14:creationId xmlns:p14="http://schemas.microsoft.com/office/powerpoint/2010/main" val="3420593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1" y="4343400"/>
            <a:ext cx="5486400" cy="4114801"/>
          </a:xfrm>
          <a:prstGeom prst="rect">
            <a:avLst/>
          </a:prstGeom>
        </p:spPr>
        <p:txBody>
          <a:bodyPr/>
          <a:lstStyle/>
          <a:p>
            <a:pPr defTabSz="447866">
              <a:defRPr/>
            </a:pPr>
            <a:endParaRPr lang="en-US" dirty="0"/>
          </a:p>
        </p:txBody>
      </p:sp>
      <p:sp>
        <p:nvSpPr>
          <p:cNvPr id="4" name="Slide Number Placeholder 3"/>
          <p:cNvSpPr>
            <a:spLocks noGrp="1"/>
          </p:cNvSpPr>
          <p:nvPr>
            <p:ph type="sldNum" sz="quarter" idx="10"/>
          </p:nvPr>
        </p:nvSpPr>
        <p:spPr/>
        <p:txBody>
          <a:bodyPr/>
          <a:lstStyle/>
          <a:p>
            <a:fld id="{944AF835-D240-7040-B08E-C2EE439565E1}"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74750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348954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182562"/>
            <a:ext cx="7620000" cy="1036638"/>
          </a:xfrm>
        </p:spPr>
        <p:txBody>
          <a:bodyPr>
            <a:normAutofit/>
          </a:bodyPr>
          <a:lstStyle>
            <a:lvl1pPr>
              <a:defRPr sz="3200">
                <a:solidFill>
                  <a:schemeClr val="accent1">
                    <a:lumMod val="50000"/>
                  </a:schemeClr>
                </a:solidFill>
              </a:defRPr>
            </a:lvl1pPr>
          </a:lstStyle>
          <a:p>
            <a:r>
              <a:rPr lang="en-US" dirty="0"/>
              <a:t>Click to edit Master title style</a:t>
            </a:r>
          </a:p>
        </p:txBody>
      </p:sp>
      <p:sp>
        <p:nvSpPr>
          <p:cNvPr id="3" name="Content Placeholder 2"/>
          <p:cNvSpPr>
            <a:spLocks noGrp="1"/>
          </p:cNvSpPr>
          <p:nvPr>
            <p:ph idx="1"/>
          </p:nvPr>
        </p:nvSpPr>
        <p:spPr>
          <a:xfrm>
            <a:off x="304800" y="1600200"/>
            <a:ext cx="85344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070908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40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1749"/>
            <a:ext cx="7315200" cy="1112838"/>
          </a:xfrm>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idx="1"/>
          </p:nvPr>
        </p:nvSpPr>
        <p:spPr>
          <a:xfrm>
            <a:off x="914400" y="1600200"/>
            <a:ext cx="73152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31887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4" name="Slide Number Placeholder 3"/>
          <p:cNvSpPr>
            <a:spLocks noGrp="1"/>
          </p:cNvSpPr>
          <p:nvPr>
            <p:ph type="sldNum" sz="quarter" idx="11"/>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54270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98426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30332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3" name="Line 9"/>
          <p:cNvSpPr>
            <a:spLocks noChangeShapeType="1"/>
          </p:cNvSpPr>
          <p:nvPr/>
        </p:nvSpPr>
        <p:spPr bwMode="auto">
          <a:xfrm>
            <a:off x="228600" y="55132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sp>
        <p:nvSpPr>
          <p:cNvPr id="61442" name="Rectangle 2"/>
          <p:cNvSpPr>
            <a:spLocks noGrp="1" noChangeArrowheads="1"/>
          </p:cNvSpPr>
          <p:nvPr>
            <p:ph type="ctrTitle"/>
          </p:nvPr>
        </p:nvSpPr>
        <p:spPr>
          <a:xfrm>
            <a:off x="1835727" y="4168591"/>
            <a:ext cx="6096000" cy="1277471"/>
          </a:xfrm>
        </p:spPr>
        <p:txBody>
          <a:bodyPr/>
          <a:lstStyle>
            <a:lvl1pPr algn="r">
              <a:defRPr/>
            </a:lvl1pPr>
          </a:lstStyle>
          <a:p>
            <a:pPr lvl="0"/>
            <a:br>
              <a:rPr lang="en-US" noProof="0"/>
            </a:br>
            <a:endParaRPr lang="en-US" noProof="0"/>
          </a:p>
        </p:txBody>
      </p:sp>
      <p:pic>
        <p:nvPicPr>
          <p:cNvPr id="6" name="Picture 5"/>
          <p:cNvPicPr/>
          <p:nvPr userDrawn="1"/>
        </p:nvPicPr>
        <p:blipFill>
          <a:blip r:embed="rId2">
            <a:extLst>
              <a:ext uri="{28A0092B-C50C-407E-A947-70E740481C1C}">
                <a14:useLocalDpi xmlns:a14="http://schemas.microsoft.com/office/drawing/2010/main" val="0"/>
              </a:ext>
            </a:extLst>
          </a:blip>
          <a:stretch>
            <a:fillRect/>
          </a:stretch>
        </p:blipFill>
        <p:spPr>
          <a:xfrm>
            <a:off x="228600" y="5791200"/>
            <a:ext cx="2895600" cy="762000"/>
          </a:xfrm>
          <a:prstGeom prst="rect">
            <a:avLst/>
          </a:prstGeom>
        </p:spPr>
      </p:pic>
    </p:spTree>
    <p:extLst>
      <p:ext uri="{BB962C8B-B14F-4D97-AF65-F5344CB8AC3E}">
        <p14:creationId xmlns:p14="http://schemas.microsoft.com/office/powerpoint/2010/main" val="3242585313"/>
      </p:ext>
    </p:extLst>
  </p:cSld>
  <p:clrMapOvr>
    <a:overrideClrMapping bg1="lt1" tx1="dk1" bg2="lt2" tx2="dk2" accent1="accent1" accent2="accent2" accent3="accent3" accent4="accent4" accent5="accent5" accent6="accent6" hlink="hlink" folHlink="folHlink"/>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1828800" y="3715418"/>
            <a:ext cx="6096000" cy="1277471"/>
          </a:xfrm>
        </p:spPr>
        <p:txBody>
          <a:bodyPr/>
          <a:lstStyle>
            <a:lvl1pPr algn="r">
              <a:defRPr/>
            </a:lvl1pPr>
          </a:lstStyle>
          <a:p>
            <a:pPr lvl="0"/>
            <a:br>
              <a:rPr lang="en-US" noProof="0"/>
            </a:br>
            <a:endParaRPr lang="en-US" noProof="0"/>
          </a:p>
        </p:txBody>
      </p:sp>
      <p:sp>
        <p:nvSpPr>
          <p:cNvPr id="4" name="Line 9"/>
          <p:cNvSpPr>
            <a:spLocks noChangeShapeType="1"/>
          </p:cNvSpPr>
          <p:nvPr userDrawn="1"/>
        </p:nvSpPr>
        <p:spPr bwMode="auto">
          <a:xfrm>
            <a:off x="381000" y="56656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pic>
        <p:nvPicPr>
          <p:cNvPr id="10" name="Picture 9"/>
          <p:cNvPicPr/>
          <p:nvPr userDrawn="1"/>
        </p:nvPicPr>
        <p:blipFill>
          <a:blip r:embed="rId2">
            <a:extLst>
              <a:ext uri="{28A0092B-C50C-407E-A947-70E740481C1C}">
                <a14:useLocalDpi xmlns:a14="http://schemas.microsoft.com/office/drawing/2010/main" val="0"/>
              </a:ext>
            </a:extLst>
          </a:blip>
          <a:stretch>
            <a:fillRect/>
          </a:stretch>
        </p:blipFill>
        <p:spPr>
          <a:xfrm>
            <a:off x="381000" y="5867401"/>
            <a:ext cx="2209800" cy="609600"/>
          </a:xfrm>
          <a:prstGeom prst="rect">
            <a:avLst/>
          </a:prstGeom>
        </p:spPr>
      </p:pic>
    </p:spTree>
    <p:extLst>
      <p:ext uri="{BB962C8B-B14F-4D97-AF65-F5344CB8AC3E}">
        <p14:creationId xmlns:p14="http://schemas.microsoft.com/office/powerpoint/2010/main" val="2392947991"/>
      </p:ext>
    </p:extLst>
  </p:cSld>
  <p:clrMapOvr>
    <a:overrideClrMapping bg1="lt1" tx1="dk1" bg2="lt2" tx2="dk2" accent1="accent1" accent2="accent2" accent3="accent3" accent4="accent4" accent5="accent5" accent6="accent6" hlink="hlink" folHlink="folHlink"/>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350838"/>
            <a:ext cx="7467600" cy="6397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28600" y="1371598"/>
            <a:ext cx="8686800" cy="47545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74FC3C-4FEA-461A-9267-EFF432694C2C}" type="slidenum">
              <a:rPr lang="en-US" smtClean="0"/>
              <a:t>‹#›</a:t>
            </a:fld>
            <a:endParaRPr lang="en-US"/>
          </a:p>
        </p:txBody>
      </p:sp>
      <p:sp>
        <p:nvSpPr>
          <p:cNvPr id="7" name="Line 27"/>
          <p:cNvSpPr>
            <a:spLocks noChangeShapeType="1"/>
          </p:cNvSpPr>
          <p:nvPr/>
        </p:nvSpPr>
        <p:spPr bwMode="auto">
          <a:xfrm>
            <a:off x="457200" y="1219200"/>
            <a:ext cx="8458200" cy="0"/>
          </a:xfrm>
          <a:prstGeom prst="line">
            <a:avLst/>
          </a:prstGeom>
          <a:noFill/>
          <a:ln w="12700">
            <a:solidFill>
              <a:schemeClr val="tx2">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08" tIns="45704" rIns="91408" bIns="45704" anchor="ctr"/>
          <a:lstStyle/>
          <a:p>
            <a:endParaRPr lang="en-US"/>
          </a:p>
        </p:txBody>
      </p:sp>
      <p:pic>
        <p:nvPicPr>
          <p:cNvPr id="10" name="Picture 9"/>
          <p:cNvPicPr/>
          <p:nvPr userDrawn="1"/>
        </p:nvPicPr>
        <p:blipFill>
          <a:blip r:embed="rId11">
            <a:extLst>
              <a:ext uri="{28A0092B-C50C-407E-A947-70E740481C1C}">
                <a14:useLocalDpi xmlns:a14="http://schemas.microsoft.com/office/drawing/2010/main" val="0"/>
              </a:ext>
            </a:extLst>
          </a:blip>
          <a:stretch>
            <a:fillRect/>
          </a:stretch>
        </p:blipFill>
        <p:spPr>
          <a:xfrm>
            <a:off x="22578" y="6356350"/>
            <a:ext cx="2187222" cy="519460"/>
          </a:xfrm>
          <a:prstGeom prst="rect">
            <a:avLst/>
          </a:prstGeom>
        </p:spPr>
      </p:pic>
    </p:spTree>
    <p:extLst>
      <p:ext uri="{BB962C8B-B14F-4D97-AF65-F5344CB8AC3E}">
        <p14:creationId xmlns:p14="http://schemas.microsoft.com/office/powerpoint/2010/main" val="207738859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25" r:id="rId3"/>
    <p:sldLayoutId id="2147483721" r:id="rId4"/>
    <p:sldLayoutId id="2147483722" r:id="rId5"/>
    <p:sldLayoutId id="2147483713" r:id="rId6"/>
    <p:sldLayoutId id="2147483714" r:id="rId7"/>
    <p:sldLayoutId id="2147483724" r:id="rId8"/>
    <p:sldLayoutId id="2147483723" r:id="rId9"/>
  </p:sldLayoutIdLst>
  <p:txStyles>
    <p:titleStyle>
      <a:lvl1pPr algn="ctr" defTabSz="914400" rtl="0" eaLnBrk="1" latinLnBrk="0" hangingPunct="1">
        <a:spcBef>
          <a:spcPct val="0"/>
        </a:spcBef>
        <a:buNone/>
        <a:defRPr sz="2800"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SzPct val="75000"/>
        <a:buFont typeface="Wingdings" panose="05000000000000000000" pitchFamily="2" charset="2"/>
        <a:buChar char="§"/>
        <a:defRPr sz="2400" b="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384468"/>
            <a:ext cx="9166264" cy="914400"/>
          </a:xfrm>
          <a:solidFill>
            <a:schemeClr val="bg1"/>
          </a:solidFill>
        </p:spPr>
        <p:txBody>
          <a:bodyPr>
            <a:noAutofit/>
          </a:bodyPr>
          <a:lstStyle/>
          <a:p>
            <a:br>
              <a:rPr lang="en-US" sz="4800" dirty="0"/>
            </a:br>
            <a:r>
              <a:rPr lang="en-US" sz="4800" dirty="0"/>
              <a:t>Moving Towards UHC: </a:t>
            </a:r>
            <a:br>
              <a:rPr lang="en-US" sz="4800" dirty="0"/>
            </a:br>
            <a:endParaRPr lang="en-US" sz="4800" dirty="0"/>
          </a:p>
        </p:txBody>
      </p:sp>
      <p:sp>
        <p:nvSpPr>
          <p:cNvPr id="6" name="Title 2"/>
          <p:cNvSpPr txBox="1">
            <a:spLocks/>
          </p:cNvSpPr>
          <p:nvPr/>
        </p:nvSpPr>
        <p:spPr>
          <a:xfrm>
            <a:off x="64053" y="1138580"/>
            <a:ext cx="9102211" cy="914400"/>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2800" kern="1200">
                <a:solidFill>
                  <a:schemeClr val="accent1">
                    <a:lumMod val="50000"/>
                  </a:schemeClr>
                </a:solidFill>
                <a:latin typeface="Calibri" panose="020F0502020204030204" pitchFamily="34" charset="0"/>
                <a:ea typeface="+mj-ea"/>
                <a:cs typeface="+mj-cs"/>
              </a:defRPr>
            </a:lvl1pPr>
          </a:lstStyle>
          <a:p>
            <a:r>
              <a:rPr lang="en-US" sz="3600" dirty="0"/>
              <a:t>Ensuring Coverage and Financial Sustainability</a:t>
            </a:r>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l="19372"/>
          <a:stretch/>
        </p:blipFill>
        <p:spPr>
          <a:xfrm>
            <a:off x="16117" y="2016857"/>
            <a:ext cx="5701602" cy="3551898"/>
          </a:xfrm>
          <a:prstGeom prst="rect">
            <a:avLst/>
          </a:prstGeom>
        </p:spPr>
      </p:pic>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t="1" r="30515" b="-19223"/>
          <a:stretch/>
        </p:blipFill>
        <p:spPr>
          <a:xfrm>
            <a:off x="1175426" y="1967375"/>
            <a:ext cx="3396574" cy="3577934"/>
          </a:xfrm>
          <a:prstGeom prst="rect">
            <a:avLst/>
          </a:prstGeom>
          <a:noFill/>
        </p:spPr>
      </p:pic>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l="31256"/>
          <a:stretch/>
        </p:blipFill>
        <p:spPr>
          <a:xfrm>
            <a:off x="5414899" y="1967375"/>
            <a:ext cx="3729101" cy="3613997"/>
          </a:xfrm>
          <a:prstGeom prst="rect">
            <a:avLst/>
          </a:prstGeom>
        </p:spPr>
      </p:pic>
      <p:pic>
        <p:nvPicPr>
          <p:cNvPr id="14" name="Picture 13"/>
          <p:cNvPicPr>
            <a:picLocks noChangeAspect="1"/>
          </p:cNvPicPr>
          <p:nvPr/>
        </p:nvPicPr>
        <p:blipFill rotWithShape="1">
          <a:blip r:embed="rId6">
            <a:extLst>
              <a:ext uri="{28A0092B-C50C-407E-A947-70E740481C1C}">
                <a14:useLocalDpi xmlns:a14="http://schemas.microsoft.com/office/drawing/2010/main" val="0"/>
              </a:ext>
            </a:extLst>
          </a:blip>
          <a:srcRect l="12768" r="23959" b="16726"/>
          <a:stretch/>
        </p:blipFill>
        <p:spPr>
          <a:xfrm>
            <a:off x="4572000" y="1967375"/>
            <a:ext cx="3398776" cy="2984110"/>
          </a:xfrm>
          <a:prstGeom prst="rect">
            <a:avLst/>
          </a:prstGeom>
        </p:spPr>
      </p:pic>
      <p:sp>
        <p:nvSpPr>
          <p:cNvPr id="4" name="Subtitle 3"/>
          <p:cNvSpPr>
            <a:spLocks noGrp="1"/>
          </p:cNvSpPr>
          <p:nvPr>
            <p:ph type="subTitle" idx="1"/>
          </p:nvPr>
        </p:nvSpPr>
        <p:spPr>
          <a:xfrm>
            <a:off x="2895600" y="5759693"/>
            <a:ext cx="3657600" cy="908245"/>
          </a:xfrm>
          <a:solidFill>
            <a:schemeClr val="bg1"/>
          </a:solidFill>
        </p:spPr>
        <p:txBody>
          <a:bodyPr>
            <a:noAutofit/>
          </a:bodyPr>
          <a:lstStyle/>
          <a:p>
            <a:r>
              <a:rPr lang="en-US" dirty="0">
                <a:solidFill>
                  <a:schemeClr val="accent1">
                    <a:lumMod val="50000"/>
                  </a:schemeClr>
                </a:solidFill>
                <a:latin typeface="+mj-lt"/>
              </a:rPr>
              <a:t>Aparnaa Somanathan</a:t>
            </a:r>
          </a:p>
          <a:p>
            <a:r>
              <a:rPr lang="en-US" dirty="0">
                <a:solidFill>
                  <a:schemeClr val="accent1">
                    <a:lumMod val="50000"/>
                  </a:schemeClr>
                </a:solidFill>
                <a:latin typeface="+mj-lt"/>
              </a:rPr>
              <a:t>March 07, 2017</a:t>
            </a:r>
          </a:p>
        </p:txBody>
      </p:sp>
    </p:spTree>
    <p:extLst>
      <p:ext uri="{BB962C8B-B14F-4D97-AF65-F5344CB8AC3E}">
        <p14:creationId xmlns:p14="http://schemas.microsoft.com/office/powerpoint/2010/main" val="17894289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62"/>
            <a:ext cx="7315200" cy="1036638"/>
          </a:xfrm>
        </p:spPr>
        <p:txBody>
          <a:bodyPr>
            <a:normAutofit fontScale="90000"/>
          </a:bodyPr>
          <a:lstStyle/>
          <a:p>
            <a:r>
              <a:rPr lang="en-US" dirty="0"/>
              <a:t>Purchasing strategies are ineffective at ensuring quality and containing costs</a:t>
            </a:r>
          </a:p>
        </p:txBody>
      </p:sp>
      <p:sp>
        <p:nvSpPr>
          <p:cNvPr id="3" name="Content Placeholder 2"/>
          <p:cNvSpPr>
            <a:spLocks noGrp="1"/>
          </p:cNvSpPr>
          <p:nvPr>
            <p:ph idx="1"/>
          </p:nvPr>
        </p:nvSpPr>
        <p:spPr>
          <a:xfrm>
            <a:off x="914400" y="1600200"/>
            <a:ext cx="7315200" cy="4525963"/>
          </a:xfrm>
        </p:spPr>
        <p:txBody>
          <a:bodyPr/>
          <a:lstStyle/>
          <a:p>
            <a:r>
              <a:rPr lang="en-US" dirty="0"/>
              <a:t>SSA has considerable purchasing power but is not used to its full potential</a:t>
            </a:r>
          </a:p>
          <a:p>
            <a:pPr lvl="1"/>
            <a:r>
              <a:rPr lang="en-US" dirty="0"/>
              <a:t>Selective contracting is not in place</a:t>
            </a:r>
          </a:p>
          <a:p>
            <a:pPr lvl="2"/>
            <a:r>
              <a:rPr lang="en-US" dirty="0"/>
              <a:t>Prior authorization and claims reviews not effective at ensuring quality and controlling costs</a:t>
            </a:r>
          </a:p>
          <a:p>
            <a:pPr lvl="1"/>
            <a:r>
              <a:rPr lang="en-US" dirty="0"/>
              <a:t>Fragmented provider payment mechanisms</a:t>
            </a:r>
          </a:p>
          <a:p>
            <a:pPr lvl="2"/>
            <a:r>
              <a:rPr lang="en-US" dirty="0"/>
              <a:t>different tariff-setting and copayment rules for different types of hospital care creates opportunities to game the system</a:t>
            </a:r>
          </a:p>
          <a:p>
            <a:r>
              <a:rPr lang="en-US" dirty="0"/>
              <a:t>SSA’s organizational structure is complex resulting in fragmented work practices</a:t>
            </a:r>
          </a:p>
          <a:p>
            <a:pPr lvl="1"/>
            <a:endParaRPr lang="en-US" dirty="0"/>
          </a:p>
        </p:txBody>
      </p:sp>
    </p:spTree>
    <p:extLst>
      <p:ext uri="{BB962C8B-B14F-4D97-AF65-F5344CB8AC3E}">
        <p14:creationId xmlns:p14="http://schemas.microsoft.com/office/powerpoint/2010/main" val="2644230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239000" cy="1036638"/>
          </a:xfrm>
        </p:spPr>
        <p:txBody>
          <a:bodyPr>
            <a:noAutofit/>
          </a:bodyPr>
          <a:lstStyle/>
          <a:p>
            <a:r>
              <a:rPr lang="en-US" dirty="0"/>
              <a:t>Service delivery is biased towards high cost hospital and emergency services</a:t>
            </a:r>
          </a:p>
        </p:txBody>
      </p:sp>
      <p:sp>
        <p:nvSpPr>
          <p:cNvPr id="3" name="Content Placeholder 2"/>
          <p:cNvSpPr>
            <a:spLocks noGrp="1"/>
          </p:cNvSpPr>
          <p:nvPr>
            <p:ph idx="1"/>
          </p:nvPr>
        </p:nvSpPr>
        <p:spPr>
          <a:xfrm>
            <a:off x="990600" y="1600200"/>
            <a:ext cx="7239000" cy="4525963"/>
          </a:xfrm>
        </p:spPr>
        <p:txBody>
          <a:bodyPr/>
          <a:lstStyle/>
          <a:p>
            <a:r>
              <a:rPr lang="en-US" dirty="0"/>
              <a:t>Primary care is fragmented, perceived as low quality and without adequate coverage for outpatient drugs</a:t>
            </a:r>
          </a:p>
          <a:p>
            <a:r>
              <a:rPr lang="en-US" dirty="0"/>
              <a:t>For patients, hospitals are easy to access, wide scope of care; emergency cases are free of charge and medicines are free.</a:t>
            </a:r>
          </a:p>
          <a:p>
            <a:r>
              <a:rPr lang="en-US" dirty="0"/>
              <a:t>For hospitals, revenue is gained by hospitalizing patients, categorizing patients as emergency cases and treating private patients.</a:t>
            </a:r>
          </a:p>
          <a:p>
            <a:endParaRPr lang="en-US" dirty="0"/>
          </a:p>
          <a:p>
            <a:pPr marL="0" indent="0">
              <a:buNone/>
            </a:pPr>
            <a:r>
              <a:rPr lang="en-US" dirty="0">
                <a:sym typeface="Wingdings" panose="05000000000000000000" pitchFamily="2" charset="2"/>
              </a:rPr>
              <a:t> Little incentive to move to a more primary care centered service delivery model</a:t>
            </a:r>
            <a:endParaRPr lang="en-US" dirty="0"/>
          </a:p>
        </p:txBody>
      </p:sp>
    </p:spTree>
    <p:extLst>
      <p:ext uri="{BB962C8B-B14F-4D97-AF65-F5344CB8AC3E}">
        <p14:creationId xmlns:p14="http://schemas.microsoft.com/office/powerpoint/2010/main" val="1445903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43200"/>
            <a:ext cx="7315200" cy="2630689"/>
          </a:xfrm>
        </p:spPr>
        <p:txBody>
          <a:bodyPr>
            <a:noAutofit/>
          </a:bodyPr>
          <a:lstStyle/>
          <a:p>
            <a:pPr algn="l"/>
            <a:r>
              <a:rPr lang="en-US" sz="4000" dirty="0"/>
              <a:t>Key reforms are needed to address inefficiencies, some of which are already underway. </a:t>
            </a:r>
          </a:p>
        </p:txBody>
      </p:sp>
    </p:spTree>
    <p:extLst>
      <p:ext uri="{BB962C8B-B14F-4D97-AF65-F5344CB8AC3E}">
        <p14:creationId xmlns:p14="http://schemas.microsoft.com/office/powerpoint/2010/main" val="1521275038"/>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315200" cy="1036638"/>
          </a:xfrm>
        </p:spPr>
        <p:txBody>
          <a:bodyPr/>
          <a:lstStyle/>
          <a:p>
            <a:r>
              <a:rPr lang="en-US" dirty="0"/>
              <a:t>Address drivers of high drug spending</a:t>
            </a:r>
          </a:p>
        </p:txBody>
      </p:sp>
      <p:sp>
        <p:nvSpPr>
          <p:cNvPr id="3" name="Content Placeholder 2"/>
          <p:cNvSpPr>
            <a:spLocks noGrp="1"/>
          </p:cNvSpPr>
          <p:nvPr>
            <p:ph idx="1"/>
          </p:nvPr>
        </p:nvSpPr>
        <p:spPr>
          <a:xfrm>
            <a:off x="990600" y="1600200"/>
            <a:ext cx="7315200" cy="4525963"/>
          </a:xfrm>
        </p:spPr>
        <p:txBody>
          <a:bodyPr>
            <a:noAutofit/>
          </a:bodyPr>
          <a:lstStyle/>
          <a:p>
            <a:r>
              <a:rPr lang="en-US" sz="2800" dirty="0"/>
              <a:t>For publicly purchased drugs:</a:t>
            </a:r>
          </a:p>
          <a:p>
            <a:pPr lvl="1"/>
            <a:r>
              <a:rPr lang="en-US" sz="2400" dirty="0"/>
              <a:t>Move towards consolidated purchasing</a:t>
            </a:r>
          </a:p>
          <a:p>
            <a:pPr lvl="1"/>
            <a:r>
              <a:rPr lang="en-US" sz="2400" dirty="0"/>
              <a:t>Adopt internal reference pricing</a:t>
            </a:r>
          </a:p>
          <a:p>
            <a:pPr marL="457200" lvl="1" indent="0">
              <a:buNone/>
            </a:pPr>
            <a:r>
              <a:rPr lang="en-US" sz="2400" dirty="0">
                <a:sym typeface="Wingdings" panose="05000000000000000000" pitchFamily="2" charset="2"/>
              </a:rPr>
              <a:t> </a:t>
            </a:r>
            <a:r>
              <a:rPr lang="en-US" sz="2400" dirty="0"/>
              <a:t>Use savings generated to increase UHC coverage of outpatient drugs</a:t>
            </a:r>
          </a:p>
          <a:p>
            <a:r>
              <a:rPr lang="en-US" sz="2800" dirty="0"/>
              <a:t>Pharmaceutical policies</a:t>
            </a:r>
          </a:p>
          <a:p>
            <a:pPr lvl="1"/>
            <a:r>
              <a:rPr lang="en-US" sz="2400" dirty="0"/>
              <a:t>Promote prescribing of generics</a:t>
            </a:r>
          </a:p>
          <a:p>
            <a:pPr lvl="1"/>
            <a:r>
              <a:rPr lang="en-US" sz="2400" dirty="0"/>
              <a:t>Information campaign improve demand of generics</a:t>
            </a:r>
          </a:p>
          <a:p>
            <a:r>
              <a:rPr lang="en-US" sz="2800" dirty="0"/>
              <a:t>Quality management</a:t>
            </a:r>
          </a:p>
        </p:txBody>
      </p:sp>
    </p:spTree>
    <p:extLst>
      <p:ext uri="{BB962C8B-B14F-4D97-AF65-F5344CB8AC3E}">
        <p14:creationId xmlns:p14="http://schemas.microsoft.com/office/powerpoint/2010/main" val="148149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562"/>
            <a:ext cx="8305800" cy="1036638"/>
          </a:xfrm>
        </p:spPr>
        <p:txBody>
          <a:bodyPr>
            <a:noAutofit/>
          </a:bodyPr>
          <a:lstStyle/>
          <a:p>
            <a:r>
              <a:rPr lang="en-US" dirty="0"/>
              <a:t>Empower SSA to move towards active purchasing to ensure quality while limiting costs</a:t>
            </a:r>
          </a:p>
        </p:txBody>
      </p:sp>
      <p:sp>
        <p:nvSpPr>
          <p:cNvPr id="3" name="Content Placeholder 2"/>
          <p:cNvSpPr>
            <a:spLocks noGrp="1"/>
          </p:cNvSpPr>
          <p:nvPr>
            <p:ph idx="1"/>
          </p:nvPr>
        </p:nvSpPr>
        <p:spPr>
          <a:xfrm>
            <a:off x="990600" y="1600200"/>
            <a:ext cx="7315200" cy="4525963"/>
          </a:xfrm>
        </p:spPr>
        <p:txBody>
          <a:bodyPr>
            <a:normAutofit/>
          </a:bodyPr>
          <a:lstStyle/>
          <a:p>
            <a:r>
              <a:rPr lang="en-US" sz="2800" dirty="0"/>
              <a:t>Strengthen monitoring system and analytical capacity</a:t>
            </a:r>
          </a:p>
          <a:p>
            <a:r>
              <a:rPr lang="en-US" sz="2800" dirty="0"/>
              <a:t>Optimize administrative procedures </a:t>
            </a:r>
          </a:p>
          <a:p>
            <a:r>
              <a:rPr lang="en-US" sz="2800" dirty="0"/>
              <a:t>One contract per provider for UHC +  vertical programs</a:t>
            </a:r>
          </a:p>
          <a:p>
            <a:pPr marL="0" indent="0">
              <a:buNone/>
            </a:pPr>
            <a:endParaRPr lang="en-US" sz="2800" dirty="0"/>
          </a:p>
          <a:p>
            <a:pPr marL="0" indent="0">
              <a:buNone/>
            </a:pPr>
            <a:r>
              <a:rPr lang="en-US" sz="2800" dirty="0">
                <a:sym typeface="Wingdings" panose="05000000000000000000" pitchFamily="2" charset="2"/>
              </a:rPr>
              <a:t> </a:t>
            </a:r>
            <a:r>
              <a:rPr lang="en-US" sz="2800" dirty="0"/>
              <a:t>Move towards selective contracting of providers</a:t>
            </a:r>
          </a:p>
        </p:txBody>
      </p:sp>
    </p:spTree>
    <p:extLst>
      <p:ext uri="{BB962C8B-B14F-4D97-AF65-F5344CB8AC3E}">
        <p14:creationId xmlns:p14="http://schemas.microsoft.com/office/powerpoint/2010/main" val="350451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315200" cy="1036638"/>
          </a:xfrm>
        </p:spPr>
        <p:txBody>
          <a:bodyPr>
            <a:noAutofit/>
          </a:bodyPr>
          <a:lstStyle/>
          <a:p>
            <a:r>
              <a:rPr lang="en-US" dirty="0"/>
              <a:t>Re-orient service delivery towards primary care centered coordinated services</a:t>
            </a:r>
          </a:p>
        </p:txBody>
      </p:sp>
      <p:sp>
        <p:nvSpPr>
          <p:cNvPr id="3" name="Content Placeholder 2"/>
          <p:cNvSpPr>
            <a:spLocks noGrp="1"/>
          </p:cNvSpPr>
          <p:nvPr>
            <p:ph idx="1"/>
          </p:nvPr>
        </p:nvSpPr>
        <p:spPr>
          <a:xfrm>
            <a:off x="990600" y="1600200"/>
            <a:ext cx="7315200" cy="4525963"/>
          </a:xfrm>
        </p:spPr>
        <p:txBody>
          <a:bodyPr/>
          <a:lstStyle/>
          <a:p>
            <a:r>
              <a:rPr lang="en-US" dirty="0"/>
              <a:t>Strengthen provision of primary care services</a:t>
            </a:r>
          </a:p>
          <a:p>
            <a:pPr lvl="1"/>
            <a:r>
              <a:rPr lang="en-US" dirty="0"/>
              <a:t>Expand access to essential drugs in primary care</a:t>
            </a:r>
          </a:p>
          <a:p>
            <a:pPr lvl="1"/>
            <a:r>
              <a:rPr lang="en-US" dirty="0"/>
              <a:t>Improve quality and efficiency of primary care </a:t>
            </a:r>
          </a:p>
          <a:p>
            <a:pPr lvl="1"/>
            <a:r>
              <a:rPr lang="en-US" dirty="0"/>
              <a:t>Integrate rural doctor program into UHC</a:t>
            </a:r>
          </a:p>
          <a:p>
            <a:r>
              <a:rPr lang="en-US" dirty="0"/>
              <a:t>Address over-reliance on expensive hospital and emergency care services</a:t>
            </a:r>
          </a:p>
          <a:p>
            <a:pPr lvl="1"/>
            <a:r>
              <a:rPr lang="en-US" dirty="0"/>
              <a:t>Case-based payment with global budgets is desirable but should be based on reliable and </a:t>
            </a:r>
            <a:r>
              <a:rPr lang="en-US" dirty="0" err="1"/>
              <a:t>uptodate</a:t>
            </a:r>
            <a:r>
              <a:rPr lang="en-US" dirty="0"/>
              <a:t> estimate of costs</a:t>
            </a:r>
          </a:p>
          <a:p>
            <a:pPr lvl="1"/>
            <a:r>
              <a:rPr lang="en-US" dirty="0"/>
              <a:t>Reduce fragmentation in payment rates </a:t>
            </a:r>
          </a:p>
          <a:p>
            <a:r>
              <a:rPr lang="en-US" dirty="0"/>
              <a:t>Improve coordination of care</a:t>
            </a:r>
          </a:p>
          <a:p>
            <a:pPr lvl="1"/>
            <a:r>
              <a:rPr lang="en-US" dirty="0"/>
              <a:t>Build in incentives to coordinate care into provider payment mechanisms</a:t>
            </a:r>
          </a:p>
        </p:txBody>
      </p:sp>
    </p:spTree>
    <p:extLst>
      <p:ext uri="{BB962C8B-B14F-4D97-AF65-F5344CB8AC3E}">
        <p14:creationId xmlns:p14="http://schemas.microsoft.com/office/powerpoint/2010/main" val="141093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332" y="182562"/>
            <a:ext cx="7329268" cy="1036638"/>
          </a:xfrm>
        </p:spPr>
        <p:txBody>
          <a:bodyPr/>
          <a:lstStyle/>
          <a:p>
            <a:r>
              <a:rPr lang="en-US" dirty="0"/>
              <a:t>Summary</a:t>
            </a:r>
          </a:p>
        </p:txBody>
      </p:sp>
      <p:sp>
        <p:nvSpPr>
          <p:cNvPr id="3" name="Content Placeholder 2"/>
          <p:cNvSpPr>
            <a:spLocks noGrp="1"/>
          </p:cNvSpPr>
          <p:nvPr>
            <p:ph idx="1"/>
          </p:nvPr>
        </p:nvSpPr>
        <p:spPr>
          <a:xfrm>
            <a:off x="900332" y="1600200"/>
            <a:ext cx="7329268" cy="4525963"/>
          </a:xfrm>
        </p:spPr>
        <p:txBody>
          <a:bodyPr>
            <a:normAutofit lnSpcReduction="10000"/>
          </a:bodyPr>
          <a:lstStyle/>
          <a:p>
            <a:r>
              <a:rPr lang="en-US" dirty="0"/>
              <a:t>Macro-fiscal context is not conducive to further increases in spending</a:t>
            </a:r>
          </a:p>
          <a:p>
            <a:pPr lvl="1"/>
            <a:r>
              <a:rPr lang="en-US" dirty="0"/>
              <a:t>Persistent budget overruns are not good for credibility of the health sector’s ability to manage its finances</a:t>
            </a:r>
          </a:p>
          <a:p>
            <a:r>
              <a:rPr lang="en-US" dirty="0"/>
              <a:t>Without additional spending, particularly on outpatient drugs, high OOPs post significant threats to access and financial protection</a:t>
            </a:r>
          </a:p>
          <a:p>
            <a:r>
              <a:rPr lang="en-US" dirty="0"/>
              <a:t>Need to optimize current spending by:</a:t>
            </a:r>
          </a:p>
          <a:p>
            <a:pPr lvl="1"/>
            <a:r>
              <a:rPr lang="en-US" dirty="0"/>
              <a:t>Addressing inefficiencies in drug spending</a:t>
            </a:r>
          </a:p>
          <a:p>
            <a:pPr lvl="1"/>
            <a:r>
              <a:rPr lang="en-US" dirty="0"/>
              <a:t>Enhance SSA’s strategic purchasing role to get better value for money</a:t>
            </a:r>
          </a:p>
          <a:p>
            <a:pPr lvl="1"/>
            <a:r>
              <a:rPr lang="en-US" dirty="0"/>
              <a:t>Re-orient service delivery towards a primary care centered model</a:t>
            </a:r>
          </a:p>
          <a:p>
            <a:pPr lvl="1"/>
            <a:endParaRPr lang="en-US" dirty="0"/>
          </a:p>
        </p:txBody>
      </p:sp>
    </p:spTree>
    <p:extLst>
      <p:ext uri="{BB962C8B-B14F-4D97-AF65-F5344CB8AC3E}">
        <p14:creationId xmlns:p14="http://schemas.microsoft.com/office/powerpoint/2010/main" val="3633620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43200"/>
            <a:ext cx="7315200" cy="2630689"/>
          </a:xfrm>
        </p:spPr>
        <p:txBody>
          <a:bodyPr>
            <a:noAutofit/>
          </a:bodyPr>
          <a:lstStyle/>
          <a:p>
            <a:pPr algn="l"/>
            <a:r>
              <a:rPr lang="en-US" sz="4000" dirty="0"/>
              <a:t>In the current fiscal context, the UHC program’s coverage and financial protection goals are at risk.</a:t>
            </a:r>
          </a:p>
        </p:txBody>
      </p:sp>
    </p:spTree>
    <p:extLst>
      <p:ext uri="{BB962C8B-B14F-4D97-AF65-F5344CB8AC3E}">
        <p14:creationId xmlns:p14="http://schemas.microsoft.com/office/powerpoint/2010/main" val="1502747618"/>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62"/>
            <a:ext cx="7315200" cy="1036638"/>
          </a:xfrm>
        </p:spPr>
        <p:txBody>
          <a:bodyPr>
            <a:noAutofit/>
          </a:bodyPr>
          <a:lstStyle/>
          <a:p>
            <a:r>
              <a:rPr lang="en-US" sz="3600" dirty="0"/>
              <a:t>Large improvements in coverage after UHC reforms</a:t>
            </a:r>
          </a:p>
        </p:txBody>
      </p:sp>
      <p:sp>
        <p:nvSpPr>
          <p:cNvPr id="3" name="Content Placeholder 2"/>
          <p:cNvSpPr>
            <a:spLocks noGrp="1"/>
          </p:cNvSpPr>
          <p:nvPr>
            <p:ph idx="1"/>
          </p:nvPr>
        </p:nvSpPr>
        <p:spPr>
          <a:xfrm>
            <a:off x="914400" y="1600200"/>
            <a:ext cx="7315200" cy="4525963"/>
          </a:xfrm>
        </p:spPr>
        <p:txBody>
          <a:bodyPr/>
          <a:lstStyle/>
          <a:p>
            <a:r>
              <a:rPr lang="en-US" dirty="0"/>
              <a:t>Increase in utilization</a:t>
            </a:r>
          </a:p>
          <a:p>
            <a:r>
              <a:rPr lang="en-US" dirty="0"/>
              <a:t>Improved equity in coverage</a:t>
            </a:r>
          </a:p>
          <a:p>
            <a:r>
              <a:rPr lang="en-US" dirty="0"/>
              <a:t>Some reduction in share of out-of-pocket payments</a:t>
            </a:r>
          </a:p>
          <a:p>
            <a:r>
              <a:rPr lang="en-US" dirty="0"/>
              <a:t>Reduced likelihood of impoverishment due to out-of-pocket payments</a:t>
            </a:r>
          </a:p>
        </p:txBody>
      </p:sp>
    </p:spTree>
    <p:extLst>
      <p:ext uri="{BB962C8B-B14F-4D97-AF65-F5344CB8AC3E}">
        <p14:creationId xmlns:p14="http://schemas.microsoft.com/office/powerpoint/2010/main" val="3497040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749"/>
            <a:ext cx="7924800" cy="947451"/>
          </a:xfrm>
        </p:spPr>
        <p:txBody>
          <a:bodyPr>
            <a:noAutofit/>
          </a:bodyPr>
          <a:lstStyle/>
          <a:p>
            <a:r>
              <a:rPr lang="en-US" sz="3600" dirty="0"/>
              <a:t>Government health spending still very low despite recent increases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95043159"/>
              </p:ext>
            </p:extLst>
          </p:nvPr>
        </p:nvGraphicFramePr>
        <p:xfrm>
          <a:off x="914400" y="1523996"/>
          <a:ext cx="7315200" cy="4443645"/>
        </p:xfrm>
        <a:graphic>
          <a:graphicData uri="http://schemas.openxmlformats.org/drawingml/2006/table">
            <a:tbl>
              <a:tblPr firstRow="1" firstCol="1" bandRow="1">
                <a:tableStyleId>{3B4B98B0-60AC-42C2-AFA5-B58CD77FA1E5}</a:tableStyleId>
              </a:tblPr>
              <a:tblGrid>
                <a:gridCol w="1752600">
                  <a:extLst>
                    <a:ext uri="{9D8B030D-6E8A-4147-A177-3AD203B41FA5}">
                      <a16:colId xmlns:a16="http://schemas.microsoft.com/office/drawing/2014/main" val="1277552766"/>
                    </a:ext>
                  </a:extLst>
                </a:gridCol>
                <a:gridCol w="1600200">
                  <a:extLst>
                    <a:ext uri="{9D8B030D-6E8A-4147-A177-3AD203B41FA5}">
                      <a16:colId xmlns:a16="http://schemas.microsoft.com/office/drawing/2014/main" val="822588111"/>
                    </a:ext>
                  </a:extLst>
                </a:gridCol>
                <a:gridCol w="1905000">
                  <a:extLst>
                    <a:ext uri="{9D8B030D-6E8A-4147-A177-3AD203B41FA5}">
                      <a16:colId xmlns:a16="http://schemas.microsoft.com/office/drawing/2014/main" val="815397050"/>
                    </a:ext>
                  </a:extLst>
                </a:gridCol>
                <a:gridCol w="1066800">
                  <a:extLst>
                    <a:ext uri="{9D8B030D-6E8A-4147-A177-3AD203B41FA5}">
                      <a16:colId xmlns:a16="http://schemas.microsoft.com/office/drawing/2014/main" val="1665824387"/>
                    </a:ext>
                  </a:extLst>
                </a:gridCol>
                <a:gridCol w="990600">
                  <a:extLst>
                    <a:ext uri="{9D8B030D-6E8A-4147-A177-3AD203B41FA5}">
                      <a16:colId xmlns:a16="http://schemas.microsoft.com/office/drawing/2014/main" val="836980141"/>
                    </a:ext>
                  </a:extLst>
                </a:gridCol>
              </a:tblGrid>
              <a:tr h="1217333">
                <a:tc>
                  <a:txBody>
                    <a:bodyPr/>
                    <a:lstStyle/>
                    <a:p>
                      <a:pPr marL="228600" marR="0" indent="-228600" algn="ctr">
                        <a:lnSpc>
                          <a:spcPct val="115000"/>
                        </a:lnSpc>
                        <a:spcBef>
                          <a:spcPts val="0"/>
                        </a:spcBef>
                        <a:spcAft>
                          <a:spcPts val="0"/>
                        </a:spcAft>
                      </a:pPr>
                      <a:r>
                        <a:rPr lang="en-US" sz="1600">
                          <a:effectLst/>
                        </a:rPr>
                        <a:t>Country/ Region</a:t>
                      </a:r>
                      <a:endParaRPr lang="en-US" sz="28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nchor="ctr"/>
                </a:tc>
                <a:tc>
                  <a:txBody>
                    <a:bodyPr/>
                    <a:lstStyle/>
                    <a:p>
                      <a:pPr marL="228600" marR="0" indent="-228600" algn="ctr">
                        <a:lnSpc>
                          <a:spcPct val="115000"/>
                        </a:lnSpc>
                        <a:spcBef>
                          <a:spcPts val="0"/>
                        </a:spcBef>
                        <a:spcAft>
                          <a:spcPts val="0"/>
                        </a:spcAft>
                      </a:pPr>
                      <a:r>
                        <a:rPr lang="en-US" sz="1600" dirty="0">
                          <a:effectLst/>
                        </a:rPr>
                        <a:t>Total health expenditure per capita (current US$)</a:t>
                      </a:r>
                      <a:endParaRPr lang="en-US" sz="28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228600" marR="0" indent="-228600" algn="ctr">
                        <a:lnSpc>
                          <a:spcPct val="115000"/>
                        </a:lnSpc>
                        <a:spcBef>
                          <a:spcPts val="0"/>
                        </a:spcBef>
                        <a:spcAft>
                          <a:spcPts val="0"/>
                        </a:spcAft>
                      </a:pPr>
                      <a:r>
                        <a:rPr lang="en-US" sz="1600" dirty="0">
                          <a:effectLst/>
                        </a:rPr>
                        <a:t>Total health expenditure as a share of GDP (%)</a:t>
                      </a:r>
                      <a:endParaRPr lang="en-US" sz="28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gridSpan="2">
                  <a:txBody>
                    <a:bodyPr/>
                    <a:lstStyle/>
                    <a:p>
                      <a:pPr marL="228600" marR="0" indent="-228600" algn="ctr">
                        <a:lnSpc>
                          <a:spcPct val="115000"/>
                        </a:lnSpc>
                        <a:spcBef>
                          <a:spcPts val="0"/>
                        </a:spcBef>
                        <a:spcAft>
                          <a:spcPts val="0"/>
                        </a:spcAft>
                      </a:pPr>
                      <a:r>
                        <a:rPr lang="en-US" sz="1600" dirty="0">
                          <a:effectLst/>
                        </a:rPr>
                        <a:t>Share of total health expenditures</a:t>
                      </a:r>
                      <a:endParaRPr lang="en-US" sz="2800" dirty="0">
                        <a:effectLst/>
                      </a:endParaRPr>
                    </a:p>
                    <a:p>
                      <a:pPr marL="228600" marR="0" indent="-228600" algn="ctr">
                        <a:lnSpc>
                          <a:spcPct val="115000"/>
                        </a:lnSpc>
                        <a:spcBef>
                          <a:spcPts val="0"/>
                        </a:spcBef>
                        <a:spcAft>
                          <a:spcPts val="0"/>
                        </a:spcAft>
                      </a:pPr>
                      <a:r>
                        <a:rPr lang="en-US" sz="1600" dirty="0">
                          <a:effectLst/>
                        </a:rPr>
                        <a:t> </a:t>
                      </a:r>
                      <a:endParaRPr lang="en-US" sz="28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hMerge="1">
                  <a:txBody>
                    <a:bodyPr/>
                    <a:lstStyle/>
                    <a:p>
                      <a:endParaRPr lang="en-US"/>
                    </a:p>
                  </a:txBody>
                  <a:tcPr/>
                </a:tc>
                <a:extLst>
                  <a:ext uri="{0D108BD9-81ED-4DB2-BD59-A6C34878D82A}">
                    <a16:rowId xmlns:a16="http://schemas.microsoft.com/office/drawing/2014/main" val="2735594999"/>
                  </a:ext>
                </a:extLst>
              </a:tr>
              <a:tr h="230778">
                <a:tc>
                  <a:txBody>
                    <a:bodyPr/>
                    <a:lstStyle/>
                    <a:p>
                      <a:pPr marL="228600" marR="0" indent="-228600" algn="ctr">
                        <a:lnSpc>
                          <a:spcPct val="115000"/>
                        </a:lnSpc>
                        <a:spcBef>
                          <a:spcPts val="0"/>
                        </a:spcBef>
                        <a:spcAft>
                          <a:spcPts val="0"/>
                        </a:spcAft>
                      </a:pPr>
                      <a:r>
                        <a:rPr lang="en-US" sz="1400">
                          <a:effectLst/>
                        </a:rPr>
                        <a:t> </a:t>
                      </a:r>
                      <a:endParaRPr lang="en-US" sz="2400" b="1">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Government</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OOP</a:t>
                      </a:r>
                      <a:endParaRPr lang="en-US" sz="2400" b="1"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217015234"/>
                  </a:ext>
                </a:extLst>
              </a:tr>
              <a:tr h="230778">
                <a:tc>
                  <a:txBody>
                    <a:bodyPr/>
                    <a:lstStyle/>
                    <a:p>
                      <a:pPr marL="228600" marR="0" indent="-228600">
                        <a:lnSpc>
                          <a:spcPct val="115000"/>
                        </a:lnSpc>
                        <a:spcBef>
                          <a:spcPts val="0"/>
                        </a:spcBef>
                        <a:spcAft>
                          <a:spcPts val="0"/>
                        </a:spcAft>
                      </a:pPr>
                      <a:r>
                        <a:rPr lang="en-US" sz="1400">
                          <a:effectLst/>
                        </a:rPr>
                        <a:t>Georgia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solidFill>
                      <a:srgbClr val="FFFF00"/>
                    </a:solidFill>
                  </a:tcPr>
                </a:tc>
                <a:tc>
                  <a:txBody>
                    <a:bodyPr/>
                    <a:lstStyle/>
                    <a:p>
                      <a:pPr marL="0" marR="0" algn="ctr">
                        <a:spcBef>
                          <a:spcPts val="0"/>
                        </a:spcBef>
                        <a:spcAft>
                          <a:spcPts val="0"/>
                        </a:spcAft>
                      </a:pPr>
                      <a:r>
                        <a:rPr lang="en-US" sz="1400">
                          <a:effectLst/>
                        </a:rPr>
                        <a:t>374</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8.5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28.2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dirty="0">
                          <a:effectLst/>
                        </a:rPr>
                        <a:t>66.0</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extLst>
                  <a:ext uri="{0D108BD9-81ED-4DB2-BD59-A6C34878D82A}">
                    <a16:rowId xmlns:a16="http://schemas.microsoft.com/office/drawing/2014/main" val="3641113143"/>
                  </a:ext>
                </a:extLst>
              </a:tr>
              <a:tr h="230778">
                <a:tc>
                  <a:txBody>
                    <a:bodyPr/>
                    <a:lstStyle/>
                    <a:p>
                      <a:pPr marL="228600" marR="0" indent="-228600">
                        <a:lnSpc>
                          <a:spcPct val="115000"/>
                        </a:lnSpc>
                        <a:spcBef>
                          <a:spcPts val="0"/>
                        </a:spcBef>
                        <a:spcAft>
                          <a:spcPts val="0"/>
                        </a:spcAft>
                      </a:pPr>
                      <a:r>
                        <a:rPr lang="en-US" sz="1400">
                          <a:effectLst/>
                        </a:rPr>
                        <a:t>Armenia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162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43.0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53.5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091586688"/>
                  </a:ext>
                </a:extLst>
              </a:tr>
              <a:tr h="230778">
                <a:tc>
                  <a:txBody>
                    <a:bodyPr/>
                    <a:lstStyle/>
                    <a:p>
                      <a:pPr marL="228600" marR="0" indent="-228600">
                        <a:lnSpc>
                          <a:spcPct val="115000"/>
                        </a:lnSpc>
                        <a:spcBef>
                          <a:spcPts val="0"/>
                        </a:spcBef>
                        <a:spcAft>
                          <a:spcPts val="0"/>
                        </a:spcAft>
                      </a:pPr>
                      <a:r>
                        <a:rPr lang="en-US" sz="1400">
                          <a:effectLst/>
                        </a:rPr>
                        <a:t>Croatia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1,050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81.9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11.2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4012584458"/>
                  </a:ext>
                </a:extLst>
              </a:tr>
              <a:tr h="230778">
                <a:tc>
                  <a:txBody>
                    <a:bodyPr/>
                    <a:lstStyle/>
                    <a:p>
                      <a:pPr marL="228600" marR="0" indent="-228600">
                        <a:lnSpc>
                          <a:spcPct val="115000"/>
                        </a:lnSpc>
                        <a:spcBef>
                          <a:spcPts val="0"/>
                        </a:spcBef>
                        <a:spcAft>
                          <a:spcPts val="0"/>
                        </a:spcAft>
                      </a:pPr>
                      <a:r>
                        <a:rPr lang="en-US" sz="1400">
                          <a:effectLst/>
                        </a:rPr>
                        <a:t>Estonia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1,248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20.7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894813757"/>
                  </a:ext>
                </a:extLst>
              </a:tr>
              <a:tr h="230778">
                <a:tc>
                  <a:txBody>
                    <a:bodyPr/>
                    <a:lstStyle/>
                    <a:p>
                      <a:pPr marL="228600" marR="0" indent="-228600">
                        <a:lnSpc>
                          <a:spcPct val="115000"/>
                        </a:lnSpc>
                        <a:spcBef>
                          <a:spcPts val="0"/>
                        </a:spcBef>
                        <a:spcAft>
                          <a:spcPts val="0"/>
                        </a:spcAft>
                      </a:pPr>
                      <a:r>
                        <a:rPr lang="en-US" sz="1400">
                          <a:effectLst/>
                        </a:rPr>
                        <a:t>Latvia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921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63.2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35.1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147037926"/>
                  </a:ext>
                </a:extLst>
              </a:tr>
              <a:tr h="230778">
                <a:tc>
                  <a:txBody>
                    <a:bodyPr/>
                    <a:lstStyle/>
                    <a:p>
                      <a:pPr marL="228600" marR="0" indent="-228600">
                        <a:lnSpc>
                          <a:spcPct val="115000"/>
                        </a:lnSpc>
                        <a:spcBef>
                          <a:spcPts val="0"/>
                        </a:spcBef>
                        <a:spcAft>
                          <a:spcPts val="0"/>
                        </a:spcAft>
                      </a:pPr>
                      <a:r>
                        <a:rPr lang="en-US" sz="1400">
                          <a:effectLst/>
                        </a:rPr>
                        <a:t>Lithuania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1,063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67.9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31.3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474696336"/>
                  </a:ext>
                </a:extLst>
              </a:tr>
              <a:tr h="230778">
                <a:tc>
                  <a:txBody>
                    <a:bodyPr/>
                    <a:lstStyle/>
                    <a:p>
                      <a:pPr marL="228600" marR="0" indent="-228600">
                        <a:lnSpc>
                          <a:spcPct val="115000"/>
                        </a:lnSpc>
                        <a:spcBef>
                          <a:spcPts val="0"/>
                        </a:spcBef>
                        <a:spcAft>
                          <a:spcPts val="0"/>
                        </a:spcAft>
                      </a:pPr>
                      <a:r>
                        <a:rPr lang="en-US" sz="1400">
                          <a:effectLst/>
                        </a:rPr>
                        <a:t>Russian Federation</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893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52.2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1812765097"/>
                  </a:ext>
                </a:extLst>
              </a:tr>
              <a:tr h="230778">
                <a:tc>
                  <a:txBody>
                    <a:bodyPr/>
                    <a:lstStyle/>
                    <a:p>
                      <a:pPr marL="228600" marR="0" indent="-228600">
                        <a:lnSpc>
                          <a:spcPct val="115000"/>
                        </a:lnSpc>
                        <a:spcBef>
                          <a:spcPts val="0"/>
                        </a:spcBef>
                        <a:spcAft>
                          <a:spcPts val="0"/>
                        </a:spcAft>
                      </a:pPr>
                      <a:r>
                        <a:rPr lang="en-US" sz="1400">
                          <a:effectLst/>
                        </a:rPr>
                        <a:t>Slovenia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2,161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9.2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3614176557"/>
                  </a:ext>
                </a:extLst>
              </a:tr>
              <a:tr h="527308">
                <a:tc>
                  <a:txBody>
                    <a:bodyPr/>
                    <a:lstStyle/>
                    <a:p>
                      <a:pPr marL="228600" marR="0" indent="-228600">
                        <a:lnSpc>
                          <a:spcPct val="115000"/>
                        </a:lnSpc>
                        <a:spcBef>
                          <a:spcPts val="0"/>
                        </a:spcBef>
                        <a:spcAft>
                          <a:spcPts val="0"/>
                        </a:spcAft>
                      </a:pPr>
                      <a:r>
                        <a:rPr lang="en-US" sz="1400" dirty="0">
                          <a:effectLst/>
                        </a:rPr>
                        <a:t>Upper-middle income countries</a:t>
                      </a:r>
                      <a:endParaRPr lang="en-US" sz="24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494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24.9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2419128760"/>
                  </a:ext>
                </a:extLst>
              </a:tr>
              <a:tr h="477416">
                <a:tc>
                  <a:txBody>
                    <a:bodyPr/>
                    <a:lstStyle/>
                    <a:p>
                      <a:pPr marL="228600" marR="0" indent="-228600">
                        <a:lnSpc>
                          <a:spcPct val="115000"/>
                        </a:lnSpc>
                        <a:spcBef>
                          <a:spcPts val="0"/>
                        </a:spcBef>
                        <a:spcAft>
                          <a:spcPts val="0"/>
                        </a:spcAft>
                      </a:pPr>
                      <a:r>
                        <a:rPr lang="en-US" sz="1400">
                          <a:effectLst/>
                        </a:rPr>
                        <a:t>Europe and </a:t>
                      </a:r>
                      <a:endParaRPr lang="en-US" sz="2400">
                        <a:effectLst/>
                      </a:endParaRPr>
                    </a:p>
                    <a:p>
                      <a:pPr marL="228600" marR="0" indent="-228600">
                        <a:lnSpc>
                          <a:spcPct val="115000"/>
                        </a:lnSpc>
                        <a:spcBef>
                          <a:spcPts val="0"/>
                        </a:spcBef>
                        <a:spcAft>
                          <a:spcPts val="0"/>
                        </a:spcAft>
                      </a:pPr>
                      <a:r>
                        <a:rPr lang="en-US" sz="1400">
                          <a:effectLst/>
                        </a:rPr>
                        <a:t>Central Asia</a:t>
                      </a:r>
                      <a:endParaRPr lang="en-US" sz="240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481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48.4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43.9</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a16="http://schemas.microsoft.com/office/drawing/2014/main" val="591565666"/>
                  </a:ext>
                </a:extLst>
              </a:tr>
            </a:tbl>
          </a:graphicData>
        </a:graphic>
      </p:graphicFrame>
    </p:spTree>
    <p:extLst>
      <p:ext uri="{BB962C8B-B14F-4D97-AF65-F5344CB8AC3E}">
        <p14:creationId xmlns:p14="http://schemas.microsoft.com/office/powerpoint/2010/main" val="4755566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p:cNvGraphicFramePr>
            <a:graphicFrameLocks/>
          </p:cNvGraphicFramePr>
          <p:nvPr>
            <p:extLst/>
          </p:nvPr>
        </p:nvGraphicFramePr>
        <p:xfrm>
          <a:off x="107504" y="1484784"/>
          <a:ext cx="9036496" cy="52758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61256" y="103491"/>
            <a:ext cx="8928992" cy="1143000"/>
          </a:xfrm>
        </p:spPr>
        <p:txBody>
          <a:bodyPr>
            <a:noAutofit/>
          </a:bodyPr>
          <a:lstStyle/>
          <a:p>
            <a:r>
              <a:rPr lang="en-US" dirty="0">
                <a:solidFill>
                  <a:srgbClr val="00558F"/>
                </a:solidFill>
                <a:latin typeface="+mj-lt"/>
                <a:cs typeface="Arial" panose="020B0604020202020204" pitchFamily="34" charset="0"/>
              </a:rPr>
              <a:t>Out-of-pocket payments (OOPs) have fallen in Georgia but are still very high</a:t>
            </a:r>
          </a:p>
        </p:txBody>
      </p:sp>
      <p:sp>
        <p:nvSpPr>
          <p:cNvPr id="4" name="TextBox 3"/>
          <p:cNvSpPr txBox="1"/>
          <p:nvPr/>
        </p:nvSpPr>
        <p:spPr>
          <a:xfrm>
            <a:off x="-28475" y="6635976"/>
            <a:ext cx="3016299" cy="249408"/>
          </a:xfrm>
          <a:prstGeom prst="rect">
            <a:avLst/>
          </a:prstGeom>
          <a:noFill/>
        </p:spPr>
        <p:txBody>
          <a:bodyPr wrap="square" lIns="94596" tIns="47298" rIns="94596" bIns="47298" rtlCol="0">
            <a:spAutoFit/>
          </a:bodyPr>
          <a:lstStyle/>
          <a:p>
            <a:pPr defTabSz="472980" fontAlgn="base">
              <a:spcBef>
                <a:spcPct val="0"/>
              </a:spcBef>
              <a:spcAft>
                <a:spcPct val="0"/>
              </a:spcAft>
            </a:pPr>
            <a:r>
              <a:rPr lang="en-GB" sz="1000" dirty="0">
                <a:solidFill>
                  <a:prstClr val="white">
                    <a:lumMod val="50000"/>
                  </a:prstClr>
                </a:solidFill>
                <a:latin typeface="Arial"/>
              </a:rPr>
              <a:t>Source: WHO data for 2014</a:t>
            </a:r>
          </a:p>
        </p:txBody>
      </p:sp>
      <p:grpSp>
        <p:nvGrpSpPr>
          <p:cNvPr id="9" name="Group 8"/>
          <p:cNvGrpSpPr/>
          <p:nvPr/>
        </p:nvGrpSpPr>
        <p:grpSpPr>
          <a:xfrm>
            <a:off x="1478537" y="5171610"/>
            <a:ext cx="7227456" cy="526303"/>
            <a:chOff x="-21642" y="-21527"/>
            <a:chExt cx="2430524" cy="443343"/>
          </a:xfrm>
        </p:grpSpPr>
        <p:sp>
          <p:nvSpPr>
            <p:cNvPr id="10" name="Rounded Rectangle 9"/>
            <p:cNvSpPr/>
            <p:nvPr/>
          </p:nvSpPr>
          <p:spPr>
            <a:xfrm>
              <a:off x="-21642" y="-21527"/>
              <a:ext cx="2430524" cy="443343"/>
            </a:xfrm>
            <a:prstGeom prst="roundRect">
              <a:avLst/>
            </a:prstGeom>
            <a:solidFill>
              <a:srgbClr val="00B05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1" name="Rounded Rectangle 4"/>
            <p:cNvSpPr/>
            <p:nvPr/>
          </p:nvSpPr>
          <p:spPr>
            <a:xfrm>
              <a:off x="-12210" y="21756"/>
              <a:ext cx="2421092"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en-GB" sz="2400" b="1" dirty="0">
                  <a:solidFill>
                    <a:prstClr val="white"/>
                  </a:solidFill>
                  <a:latin typeface="Arial" panose="020B0604020202020204" pitchFamily="34" charset="0"/>
                  <a:cs typeface="Arial" panose="020B0604020202020204" pitchFamily="34" charset="0"/>
                </a:rPr>
                <a:t>SAFE – IF POORER PEOPLE ARE PROTECTED</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7" name="Straight Connector 6"/>
          <p:cNvCxnSpPr/>
          <p:nvPr/>
        </p:nvCxnSpPr>
        <p:spPr>
          <a:xfrm>
            <a:off x="827584" y="4949728"/>
            <a:ext cx="8208912"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846819" y="4099821"/>
            <a:ext cx="2160240" cy="553315"/>
            <a:chOff x="0" y="229"/>
            <a:chExt cx="2430524" cy="443343"/>
          </a:xfrm>
        </p:grpSpPr>
        <p:sp>
          <p:nvSpPr>
            <p:cNvPr id="17" name="Rounded Rectangle 16"/>
            <p:cNvSpPr/>
            <p:nvPr/>
          </p:nvSpPr>
          <p:spPr>
            <a:xfrm>
              <a:off x="0" y="229"/>
              <a:ext cx="2430524" cy="443343"/>
            </a:xfrm>
            <a:prstGeom prst="roundRect">
              <a:avLst/>
            </a:prstGeom>
            <a:solidFill>
              <a:srgbClr val="FFC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8" name="Rounded Rectangle 4"/>
            <p:cNvSpPr/>
            <p:nvPr/>
          </p:nvSpPr>
          <p:spPr>
            <a:xfrm>
              <a:off x="21642" y="21870"/>
              <a:ext cx="2387240"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en-GB" sz="2400" b="1" dirty="0">
                  <a:solidFill>
                    <a:prstClr val="white"/>
                  </a:solidFill>
                  <a:latin typeface="Arial" panose="020B0604020202020204" pitchFamily="34" charset="0"/>
                  <a:cs typeface="Arial" panose="020B0604020202020204" pitchFamily="34" charset="0"/>
                </a:rPr>
                <a:t>WARNING</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19" name="Straight Connector 18"/>
          <p:cNvCxnSpPr/>
          <p:nvPr/>
        </p:nvCxnSpPr>
        <p:spPr>
          <a:xfrm>
            <a:off x="827584" y="3884192"/>
            <a:ext cx="8208912" cy="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846819" y="2492897"/>
            <a:ext cx="2933093" cy="1080120"/>
            <a:chOff x="0" y="229"/>
            <a:chExt cx="2430524" cy="443343"/>
          </a:xfrm>
        </p:grpSpPr>
        <p:sp>
          <p:nvSpPr>
            <p:cNvPr id="15" name="Rounded Rectangle 14"/>
            <p:cNvSpPr/>
            <p:nvPr/>
          </p:nvSpPr>
          <p:spPr>
            <a:xfrm>
              <a:off x="0" y="229"/>
              <a:ext cx="2430524" cy="443343"/>
            </a:xfrm>
            <a:prstGeom prst="roundRect">
              <a:avLst/>
            </a:prstGeom>
            <a:solidFill>
              <a:srgbClr val="C00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1" name="Rounded Rectangle 4"/>
            <p:cNvSpPr/>
            <p:nvPr/>
          </p:nvSpPr>
          <p:spPr>
            <a:xfrm>
              <a:off x="21642" y="21870"/>
              <a:ext cx="2387240"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en-GB" sz="2400" b="1" dirty="0">
                  <a:solidFill>
                    <a:prstClr val="white"/>
                  </a:solidFill>
                  <a:latin typeface="Arial" panose="020B0604020202020204" pitchFamily="34" charset="0"/>
                  <a:cs typeface="Arial" panose="020B0604020202020204" pitchFamily="34" charset="0"/>
                </a:rPr>
                <a:t>DANGER ZONE</a:t>
              </a:r>
              <a:endParaRPr lang="en-US" sz="2400" b="1" dirty="0">
                <a:solidFill>
                  <a:prstClr val="white"/>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81906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066800"/>
          </a:xfrm>
        </p:spPr>
        <p:txBody>
          <a:bodyPr>
            <a:noAutofit/>
          </a:bodyPr>
          <a:lstStyle/>
          <a:p>
            <a:r>
              <a:rPr lang="en-US" sz="3600" dirty="0"/>
              <a:t>High out-of-pocket payments undermine financial protection and access</a:t>
            </a:r>
          </a:p>
        </p:txBody>
      </p:sp>
      <p:sp>
        <p:nvSpPr>
          <p:cNvPr id="3" name="Content Placeholder 2"/>
          <p:cNvSpPr>
            <a:spLocks noGrp="1"/>
          </p:cNvSpPr>
          <p:nvPr>
            <p:ph sz="half" idx="1"/>
          </p:nvPr>
        </p:nvSpPr>
        <p:spPr/>
        <p:txBody>
          <a:bodyPr>
            <a:normAutofit fontScale="92500"/>
          </a:bodyPr>
          <a:lstStyle/>
          <a:p>
            <a:r>
              <a:rPr lang="en-US" dirty="0"/>
              <a:t>Causes</a:t>
            </a:r>
          </a:p>
          <a:p>
            <a:pPr lvl="1"/>
            <a:r>
              <a:rPr lang="en-US" dirty="0"/>
              <a:t>Limited coverage of outpatient drugs</a:t>
            </a:r>
          </a:p>
          <a:p>
            <a:pPr lvl="1"/>
            <a:r>
              <a:rPr lang="en-US" dirty="0"/>
              <a:t>Complex co-payments policy</a:t>
            </a:r>
          </a:p>
          <a:p>
            <a:r>
              <a:rPr lang="en-US" dirty="0"/>
              <a:t>This spending pattern results in access barriers and gaps in coverage</a:t>
            </a:r>
          </a:p>
          <a:p>
            <a:r>
              <a:rPr lang="en-US" dirty="0"/>
              <a:t>Public spending on health has to be sustained and increased over time</a:t>
            </a:r>
          </a:p>
        </p:txBody>
      </p:sp>
      <p:pic>
        <p:nvPicPr>
          <p:cNvPr id="5" name="Content Placeholder 7"/>
          <p:cNvPicPr>
            <a:picLocks noGrp="1"/>
          </p:cNvPicPr>
          <p:nvPr>
            <p:ph sz="half" idx="2"/>
          </p:nvPr>
        </p:nvPicPr>
        <p:blipFill>
          <a:blip r:embed="rId2" cstate="print">
            <a:extLst>
              <a:ext uri="{28A0092B-C50C-407E-A947-70E740481C1C}">
                <a14:useLocalDpi xmlns:a14="http://schemas.microsoft.com/office/drawing/2010/main" val="0"/>
              </a:ext>
            </a:extLst>
          </a:blip>
          <a:stretch>
            <a:fillRect/>
          </a:stretch>
        </p:blipFill>
        <p:spPr bwMode="auto">
          <a:xfrm>
            <a:off x="4267200" y="1752600"/>
            <a:ext cx="4419600" cy="4373563"/>
          </a:xfrm>
          <a:prstGeom prst="rect">
            <a:avLst/>
          </a:prstGeom>
          <a:noFill/>
          <a:ln w="9525">
            <a:noFill/>
            <a:miter lim="800000"/>
            <a:headEnd/>
            <a:tailEnd/>
          </a:ln>
        </p:spPr>
      </p:pic>
    </p:spTree>
    <p:extLst>
      <p:ext uri="{BB962C8B-B14F-4D97-AF65-F5344CB8AC3E}">
        <p14:creationId xmlns:p14="http://schemas.microsoft.com/office/powerpoint/2010/main" val="269952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Yet, fiscal context not conducive to increases in spending</a:t>
            </a:r>
          </a:p>
        </p:txBody>
      </p:sp>
      <p:sp>
        <p:nvSpPr>
          <p:cNvPr id="3" name="Content Placeholder 2"/>
          <p:cNvSpPr>
            <a:spLocks noGrp="1"/>
          </p:cNvSpPr>
          <p:nvPr>
            <p:ph sz="half" idx="1"/>
          </p:nvPr>
        </p:nvSpPr>
        <p:spPr>
          <a:xfrm>
            <a:off x="457200" y="1394618"/>
            <a:ext cx="4038600" cy="4929982"/>
          </a:xfrm>
        </p:spPr>
        <p:txBody>
          <a:bodyPr>
            <a:normAutofit lnSpcReduction="10000"/>
          </a:bodyPr>
          <a:lstStyle/>
          <a:p>
            <a:r>
              <a:rPr lang="en-US" dirty="0"/>
              <a:t>Earlier rapid economic growth, but has slowed down</a:t>
            </a:r>
          </a:p>
          <a:p>
            <a:r>
              <a:rPr lang="en-US" dirty="0"/>
              <a:t>Growing demands on public spending, including for UHC</a:t>
            </a:r>
          </a:p>
          <a:p>
            <a:r>
              <a:rPr lang="en-US" dirty="0"/>
              <a:t>Revenue constraints, especially in short term</a:t>
            </a:r>
          </a:p>
          <a:p>
            <a:pPr marL="0" indent="0">
              <a:buNone/>
            </a:pPr>
            <a:endParaRPr lang="en-US" dirty="0">
              <a:sym typeface="Wingdings" panose="05000000000000000000" pitchFamily="2" charset="2"/>
            </a:endParaRPr>
          </a:p>
          <a:p>
            <a:pPr marL="0" indent="0">
              <a:buNone/>
            </a:pPr>
            <a:r>
              <a:rPr lang="en-US" dirty="0">
                <a:sym typeface="Wingdings" panose="05000000000000000000" pitchFamily="2" charset="2"/>
              </a:rPr>
              <a:t> Fiscal sustainability challenges</a:t>
            </a:r>
            <a:endParaRPr lang="en-US" dirty="0"/>
          </a:p>
          <a:p>
            <a:pPr marL="0" indent="0">
              <a:buNone/>
            </a:pP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492523962"/>
              </p:ext>
            </p:extLst>
          </p:nvPr>
        </p:nvGraphicFramePr>
        <p:xfrm>
          <a:off x="4648200" y="1981200"/>
          <a:ext cx="4038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4648200" y="1341438"/>
            <a:ext cx="4038600" cy="923330"/>
          </a:xfrm>
          <a:prstGeom prst="rect">
            <a:avLst/>
          </a:prstGeom>
          <a:noFill/>
        </p:spPr>
        <p:txBody>
          <a:bodyPr wrap="square" rtlCol="0">
            <a:spAutoFit/>
          </a:bodyPr>
          <a:lstStyle/>
          <a:p>
            <a:pPr algn="ctr"/>
            <a:r>
              <a:rPr lang="en-US" dirty="0"/>
              <a:t>Drivers of Fiscal Deficit, Change in Fiscal Balance (% of GDP)</a:t>
            </a:r>
          </a:p>
          <a:p>
            <a:pPr algn="ctr"/>
            <a:endParaRPr lang="en-US" dirty="0"/>
          </a:p>
        </p:txBody>
      </p:sp>
      <p:sp>
        <p:nvSpPr>
          <p:cNvPr id="9" name="TextBox 8"/>
          <p:cNvSpPr txBox="1"/>
          <p:nvPr/>
        </p:nvSpPr>
        <p:spPr>
          <a:xfrm>
            <a:off x="4648200" y="6324600"/>
            <a:ext cx="4038600" cy="307777"/>
          </a:xfrm>
          <a:prstGeom prst="rect">
            <a:avLst/>
          </a:prstGeom>
          <a:noFill/>
        </p:spPr>
        <p:txBody>
          <a:bodyPr wrap="square" rtlCol="0">
            <a:spAutoFit/>
          </a:bodyPr>
          <a:lstStyle/>
          <a:p>
            <a:pPr algn="ctr"/>
            <a:r>
              <a:rPr lang="en-US" sz="1400" dirty="0"/>
              <a:t>Source: MOF and Bank staff calculations</a:t>
            </a:r>
          </a:p>
        </p:txBody>
      </p:sp>
      <p:sp>
        <p:nvSpPr>
          <p:cNvPr id="11" name="Title 1"/>
          <p:cNvSpPr txBox="1">
            <a:spLocks/>
          </p:cNvSpPr>
          <p:nvPr/>
        </p:nvSpPr>
        <p:spPr>
          <a:xfrm rot="20122083">
            <a:off x="456005" y="2554497"/>
            <a:ext cx="8147976" cy="2265363"/>
          </a:xfrm>
          <a:prstGeom prst="rect">
            <a:avLst/>
          </a:prstGeom>
          <a:solidFill>
            <a:srgbClr val="FF6600"/>
          </a:solidFill>
        </p:spPr>
        <p:txBody>
          <a:bodyPr vert="horz" lIns="91440" tIns="45720" rIns="91440" bIns="45720" rtlCol="0" anchor="ctr">
            <a:noAutofit/>
          </a:bodyPr>
          <a:lstStyle>
            <a:lvl1pPr algn="ctr" defTabSz="914400" rtl="0" eaLnBrk="1" latinLnBrk="0" hangingPunct="1">
              <a:spcBef>
                <a:spcPct val="0"/>
              </a:spcBef>
              <a:buNone/>
              <a:defRPr sz="3200" kern="1200">
                <a:solidFill>
                  <a:schemeClr val="accent1">
                    <a:lumMod val="50000"/>
                  </a:schemeClr>
                </a:solidFill>
                <a:latin typeface="Calibri" panose="020F0502020204030204" pitchFamily="34" charset="0"/>
                <a:ea typeface="+mj-ea"/>
                <a:cs typeface="+mj-cs"/>
              </a:defRPr>
            </a:lvl1pPr>
          </a:lstStyle>
          <a:p>
            <a:r>
              <a:rPr lang="en-US" dirty="0">
                <a:solidFill>
                  <a:schemeClr val="bg1"/>
                </a:solidFill>
              </a:rPr>
              <a:t>Urgently need to optimize current spending on health or the sustainability of UHC is at risk</a:t>
            </a:r>
          </a:p>
        </p:txBody>
      </p:sp>
    </p:spTree>
    <p:extLst>
      <p:ext uri="{BB962C8B-B14F-4D97-AF65-F5344CB8AC3E}">
        <p14:creationId xmlns:p14="http://schemas.microsoft.com/office/powerpoint/2010/main" val="105178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3621289"/>
          </a:xfrm>
        </p:spPr>
        <p:txBody>
          <a:bodyPr>
            <a:noAutofit/>
          </a:bodyPr>
          <a:lstStyle/>
          <a:p>
            <a:pPr algn="l"/>
            <a:r>
              <a:rPr lang="en-US" sz="4000" dirty="0"/>
              <a:t>Three key drivers of inefficiency – drug spending, purchasing arrangements and service delivery structure – need to be addressed urgently</a:t>
            </a:r>
          </a:p>
        </p:txBody>
      </p:sp>
    </p:spTree>
    <p:extLst>
      <p:ext uri="{BB962C8B-B14F-4D97-AF65-F5344CB8AC3E}">
        <p14:creationId xmlns:p14="http://schemas.microsoft.com/office/powerpoint/2010/main" val="1675521718"/>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239000" cy="1036638"/>
          </a:xfrm>
        </p:spPr>
        <p:txBody>
          <a:bodyPr>
            <a:noAutofit/>
          </a:bodyPr>
          <a:lstStyle/>
          <a:p>
            <a:r>
              <a:rPr lang="en-US" dirty="0"/>
              <a:t>A lot is spent on drugs with little value for money</a:t>
            </a:r>
          </a:p>
        </p:txBody>
      </p:sp>
      <p:sp>
        <p:nvSpPr>
          <p:cNvPr id="3" name="Content Placeholder 2"/>
          <p:cNvSpPr>
            <a:spLocks noGrp="1"/>
          </p:cNvSpPr>
          <p:nvPr>
            <p:ph idx="1"/>
          </p:nvPr>
        </p:nvSpPr>
        <p:spPr>
          <a:xfrm>
            <a:off x="990600" y="1371600"/>
            <a:ext cx="7467600" cy="4754563"/>
          </a:xfrm>
        </p:spPr>
        <p:txBody>
          <a:bodyPr>
            <a:normAutofit lnSpcReduction="10000"/>
          </a:bodyPr>
          <a:lstStyle/>
          <a:p>
            <a:r>
              <a:rPr lang="en-US" dirty="0"/>
              <a:t>40% of total health spending on pharmaceuticals</a:t>
            </a:r>
          </a:p>
          <a:p>
            <a:pPr lvl="1"/>
            <a:r>
              <a:rPr lang="en-US" dirty="0"/>
              <a:t>OECD average: 17%</a:t>
            </a:r>
          </a:p>
          <a:p>
            <a:pPr lvl="1"/>
            <a:r>
              <a:rPr lang="en-US" dirty="0"/>
              <a:t>Middle income country average: 20-30%</a:t>
            </a:r>
          </a:p>
          <a:p>
            <a:r>
              <a:rPr lang="en-US" dirty="0"/>
              <a:t>Most of this is paid for out-of-pocket:</a:t>
            </a:r>
          </a:p>
          <a:p>
            <a:pPr lvl="1"/>
            <a:r>
              <a:rPr lang="en-US" dirty="0"/>
              <a:t>Outpatient medicines: the biggest gap in coverage, the main driver of OOPs and financial hardship for households</a:t>
            </a:r>
          </a:p>
          <a:p>
            <a:r>
              <a:rPr lang="en-US" dirty="0"/>
              <a:t>Little or no public coverage of drugs in primary care</a:t>
            </a:r>
          </a:p>
          <a:p>
            <a:r>
              <a:rPr lang="en-US" dirty="0"/>
              <a:t>Low cost generics less likely to be available in pharmacies compared to high-cost originator brands</a:t>
            </a:r>
          </a:p>
          <a:p>
            <a:r>
              <a:rPr lang="en-US" dirty="0"/>
              <a:t>Reimbursement and purchasing of drugs in public sector further contributes to inefficient spending</a:t>
            </a:r>
          </a:p>
          <a:p>
            <a:pPr lvl="1"/>
            <a:r>
              <a:rPr lang="en-US" dirty="0"/>
              <a:t>Hospitals purchase own drugs; large variations in prices imply inefficiency</a:t>
            </a:r>
          </a:p>
          <a:p>
            <a:endParaRPr lang="en-US" dirty="0"/>
          </a:p>
        </p:txBody>
      </p:sp>
    </p:spTree>
    <p:extLst>
      <p:ext uri="{BB962C8B-B14F-4D97-AF65-F5344CB8AC3E}">
        <p14:creationId xmlns:p14="http://schemas.microsoft.com/office/powerpoint/2010/main" val="2189329949"/>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a:solidFill>
            <a:schemeClr val="tx2">
              <a:lumMod val="75000"/>
            </a:schemeClr>
          </a:solidFill>
        </a:ln>
      </a:spPr>
      <a:bodyPr rtlCol="0" anchor="ctr"/>
      <a:lstStyle>
        <a:defPPr algn="ctr">
          <a:defRPr sz="2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mpd="sng">
          <a:solidFill>
            <a:schemeClr val="tx1"/>
          </a:solidFill>
          <a:prstDash val="solid"/>
          <a:tailEnd type="arrow"/>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1400-1600 PS3.4 01 Ajay Tandon .pptx" id="{F45447A0-E607-49E8-B066-9CBC51045D90}" vid="{4F163B3A-C665-4937-A17C-47D4A7A2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26715</TotalTime>
  <Words>956</Words>
  <Application>Microsoft Office PowerPoint</Application>
  <PresentationFormat>On-screen Show (4:3)</PresentationFormat>
  <Paragraphs>162</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SimSun</vt:lpstr>
      <vt:lpstr>Arial</vt:lpstr>
      <vt:lpstr>Calibri</vt:lpstr>
      <vt:lpstr>Cambria</vt:lpstr>
      <vt:lpstr>Times New Roman</vt:lpstr>
      <vt:lpstr>Wingdings</vt:lpstr>
      <vt:lpstr>2_Office Theme</vt:lpstr>
      <vt:lpstr> Moving Towards UHC:  </vt:lpstr>
      <vt:lpstr>In the current fiscal context, the UHC program’s coverage and financial protection goals are at risk.</vt:lpstr>
      <vt:lpstr>Large improvements in coverage after UHC reforms</vt:lpstr>
      <vt:lpstr>Government health spending still very low despite recent increases</vt:lpstr>
      <vt:lpstr>Out-of-pocket payments (OOPs) have fallen in Georgia but are still very high</vt:lpstr>
      <vt:lpstr>High out-of-pocket payments undermine financial protection and access</vt:lpstr>
      <vt:lpstr>Yet, fiscal context not conducive to increases in spending</vt:lpstr>
      <vt:lpstr>Three key drivers of inefficiency – drug spending, purchasing arrangements and service delivery structure – need to be addressed urgently</vt:lpstr>
      <vt:lpstr>A lot is spent on drugs with little value for money</vt:lpstr>
      <vt:lpstr>Purchasing strategies are ineffective at ensuring quality and containing costs</vt:lpstr>
      <vt:lpstr>Service delivery is biased towards high cost hospital and emergency services</vt:lpstr>
      <vt:lpstr>Key reforms are needed to address inefficiencies, some of which are already underway. </vt:lpstr>
      <vt:lpstr>Address drivers of high drug spending</vt:lpstr>
      <vt:lpstr>Empower SSA to move towards active purchasing to ensure quality while limiting costs</vt:lpstr>
      <vt:lpstr>Re-orient service delivery towards primary care centered coordinated services</vt:lpstr>
      <vt:lpstr>Summary</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Goal of Universal Health Care Coverage</dc:title>
  <dc:creator>Maria Eugenia Bonilla-Chacin</dc:creator>
  <cp:lastModifiedBy>Aparnaa Somanathan</cp:lastModifiedBy>
  <cp:revision>529</cp:revision>
  <cp:lastPrinted>2014-04-11T12:23:02Z</cp:lastPrinted>
  <dcterms:created xsi:type="dcterms:W3CDTF">2014-04-09T17:33:54Z</dcterms:created>
  <dcterms:modified xsi:type="dcterms:W3CDTF">2017-03-06T04:16:27Z</dcterms:modified>
</cp:coreProperties>
</file>