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</p:sldMasterIdLst>
  <p:notesMasterIdLst>
    <p:notesMasterId r:id="rId27"/>
  </p:notesMasterIdLst>
  <p:sldIdLst>
    <p:sldId id="291" r:id="rId4"/>
    <p:sldId id="295" r:id="rId5"/>
    <p:sldId id="296" r:id="rId6"/>
    <p:sldId id="298" r:id="rId7"/>
    <p:sldId id="299" r:id="rId8"/>
    <p:sldId id="302" r:id="rId9"/>
    <p:sldId id="344" r:id="rId10"/>
    <p:sldId id="305" r:id="rId11"/>
    <p:sldId id="307" r:id="rId12"/>
    <p:sldId id="347" r:id="rId13"/>
    <p:sldId id="346" r:id="rId14"/>
    <p:sldId id="308" r:id="rId15"/>
    <p:sldId id="349" r:id="rId16"/>
    <p:sldId id="310" r:id="rId17"/>
    <p:sldId id="345" r:id="rId18"/>
    <p:sldId id="314" r:id="rId19"/>
    <p:sldId id="315" r:id="rId20"/>
    <p:sldId id="351" r:id="rId21"/>
    <p:sldId id="354" r:id="rId22"/>
    <p:sldId id="353" r:id="rId23"/>
    <p:sldId id="352" r:id="rId24"/>
    <p:sldId id="355" r:id="rId25"/>
    <p:sldId id="356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6A8"/>
    <a:srgbClr val="E87722"/>
    <a:srgbClr val="DA291C"/>
    <a:srgbClr val="B7C9D3"/>
    <a:srgbClr val="7566A0"/>
    <a:srgbClr val="D0D3D4"/>
    <a:srgbClr val="DFD1A7"/>
    <a:srgbClr val="608E3A"/>
    <a:srgbClr val="48A9C5"/>
    <a:srgbClr val="BFC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646" autoAdjust="0"/>
    <p:restoredTop sz="88940" autoAdjust="0"/>
  </p:normalViewPr>
  <p:slideViewPr>
    <p:cSldViewPr snapToGrid="0" snapToObjects="1">
      <p:cViewPr>
        <p:scale>
          <a:sx n="100" d="100"/>
          <a:sy n="100" d="100"/>
        </p:scale>
        <p:origin x="-186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86" d="100"/>
          <a:sy n="86" d="100"/>
        </p:scale>
        <p:origin x="-2058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6/3/2014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26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55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8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Expedited does not mean quick</a:t>
            </a:r>
          </a:p>
          <a:p>
            <a:r>
              <a:rPr lang="en-US" dirty="0" smtClean="0"/>
              <a:t>Think ahead, avoid PD emergencies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8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36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Give us a date you’d like to start data collection</a:t>
            </a:r>
          </a:p>
          <a:p>
            <a:endParaRPr lang="en-US" dirty="0" smtClean="0"/>
          </a:p>
          <a:p>
            <a:r>
              <a:rPr lang="en-US" dirty="0" smtClean="0"/>
              <a:t>We are not the same as OMB, which doesn’t require approval for 9 or fewer</a:t>
            </a:r>
            <a:r>
              <a:rPr lang="en-US" baseline="0" dirty="0" smtClean="0"/>
              <a:t> pilot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will always copy PD on official correspondence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23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584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 of most frequent data sharing requests (after data collected), which requires checking with Contract Ops &amp; IRB &amp; permission from client contract officer:</a:t>
            </a:r>
          </a:p>
          <a:p>
            <a:pPr marL="220348" indent="-220348">
              <a:buAutoNum type="arabicParenR"/>
            </a:pPr>
            <a:r>
              <a:rPr lang="en-US" dirty="0" smtClean="0"/>
              <a:t>Client requests identifiers of study participants after consent promised otherwise</a:t>
            </a:r>
          </a:p>
          <a:p>
            <a:pPr marL="220348" indent="-220348">
              <a:buAutoNum type="arabicParenR"/>
            </a:pPr>
            <a:r>
              <a:rPr lang="en-US" dirty="0" smtClean="0"/>
              <a:t>Student request for data collected by Abt for thesis/dissertation</a:t>
            </a:r>
          </a:p>
          <a:p>
            <a:pPr marL="220348" indent="-220348">
              <a:buAutoNum type="arabicParenR"/>
            </a:pPr>
            <a:r>
              <a:rPr lang="en-US" dirty="0" smtClean="0"/>
              <a:t>Other researchers (within Abt or outside of Abt) not on study team/contract requests to use data for purposes outside contract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60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protocols undergo multiple modifications</a:t>
            </a:r>
          </a:p>
          <a:p>
            <a:endParaRPr lang="en-US" dirty="0" smtClean="0"/>
          </a:p>
          <a:p>
            <a:r>
              <a:rPr lang="en-US" dirty="0" smtClean="0"/>
              <a:t>Don’t panic if you think your study </a:t>
            </a:r>
            <a:r>
              <a:rPr lang="en-US" dirty="0"/>
              <a:t>protocol changed but </a:t>
            </a:r>
            <a:r>
              <a:rPr lang="en-US" dirty="0" smtClean="0"/>
              <a:t>forgot </a:t>
            </a:r>
            <a:r>
              <a:rPr lang="en-US" dirty="0"/>
              <a:t>to get IRB </a:t>
            </a:r>
            <a:r>
              <a:rPr lang="en-US" dirty="0" smtClean="0"/>
              <a:t>approval—contact IRB. </a:t>
            </a:r>
          </a:p>
          <a:p>
            <a:endParaRPr lang="en-US" dirty="0" smtClean="0"/>
          </a:p>
          <a:p>
            <a:r>
              <a:rPr lang="en-US" dirty="0" smtClean="0"/>
              <a:t>As of today this is who is getting your</a:t>
            </a:r>
            <a:r>
              <a:rPr lang="en-US" baseline="0" dirty="0" smtClean="0"/>
              <a:t> data, but this may change in the future.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957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0153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0521" indent="-330521">
              <a:buFont typeface="Arial" pitchFamily="34" charset="0"/>
              <a:buChar char="•"/>
            </a:pPr>
            <a:r>
              <a:rPr lang="en-US" sz="1500" b="0" u="none" dirty="0" smtClean="0"/>
              <a:t>Being</a:t>
            </a:r>
            <a:r>
              <a:rPr lang="en-US" sz="1500" b="0" u="none" baseline="0" dirty="0" smtClean="0"/>
              <a:t> contacted too many times</a:t>
            </a:r>
          </a:p>
          <a:p>
            <a:pPr marL="330521" indent="-330521">
              <a:buFont typeface="Arial" pitchFamily="34" charset="0"/>
              <a:buChar char="•"/>
            </a:pPr>
            <a:r>
              <a:rPr lang="en-US" sz="1500" b="0" u="none" baseline="0" dirty="0" smtClean="0"/>
              <a:t>Added to control group instead of treatment</a:t>
            </a:r>
          </a:p>
          <a:p>
            <a:pPr marL="330521" indent="-330521">
              <a:buFont typeface="Arial" pitchFamily="34" charset="0"/>
              <a:buChar char="•"/>
            </a:pPr>
            <a:endParaRPr lang="en-US" sz="1500" b="0" u="none" dirty="0" smtClean="0"/>
          </a:p>
          <a:p>
            <a:pPr marL="330521" indent="-330521">
              <a:buFont typeface="Arial" pitchFamily="34" charset="0"/>
              <a:buChar char="•"/>
            </a:pPr>
            <a:r>
              <a:rPr lang="en-US" sz="1500" b="0" u="none" dirty="0" smtClean="0"/>
              <a:t>Site giving extra incentive, using wrong consent form</a:t>
            </a:r>
          </a:p>
          <a:p>
            <a:pPr marL="0" indent="0">
              <a:buFont typeface="Arial" pitchFamily="34" charset="0"/>
              <a:buNone/>
            </a:pPr>
            <a:endParaRPr lang="en-US" sz="1500" b="1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91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700" dirty="0"/>
              <a:t>This in-person training supplements the required online training for staff conducting human subjects research</a:t>
            </a:r>
          </a:p>
          <a:p>
            <a:endParaRPr lang="en-US" sz="1700" dirty="0"/>
          </a:p>
          <a:p>
            <a:r>
              <a:rPr lang="en-US" sz="1700" dirty="0"/>
              <a:t>This training does not cover history of human subjects research, ethical principles, which is covered by the required online CITI Training</a:t>
            </a:r>
          </a:p>
          <a:p>
            <a:endParaRPr lang="en-US" sz="1700" dirty="0"/>
          </a:p>
          <a:p>
            <a:pPr>
              <a:lnSpc>
                <a:spcPct val="80000"/>
              </a:lnSpc>
            </a:pPr>
            <a:r>
              <a:rPr lang="en-US" sz="1700" dirty="0"/>
              <a:t>Minimum training required for key staff: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Online CITI training (or equivalent)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Refresher needed (every 3 yrs per Abt policy)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Abt IRB tracks—now in Abt LMS</a:t>
            </a:r>
          </a:p>
          <a:p>
            <a:pPr>
              <a:lnSpc>
                <a:spcPct val="80000"/>
              </a:lnSpc>
            </a:pPr>
            <a:endParaRPr lang="en-US" sz="1700" dirty="0"/>
          </a:p>
          <a:p>
            <a:pPr>
              <a:lnSpc>
                <a:spcPct val="80000"/>
              </a:lnSpc>
            </a:pPr>
            <a:r>
              <a:rPr lang="en-US" sz="1700" dirty="0"/>
              <a:t>Subcontractors and consultants may also need CITI training depending on depth of role</a:t>
            </a:r>
          </a:p>
          <a:p>
            <a:endParaRPr lang="en-US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925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0695" indent="-440695">
              <a:lnSpc>
                <a:spcPct val="80000"/>
              </a:lnSpc>
              <a:buFont typeface="Arial" pitchFamily="34" charset="0"/>
              <a:buChar char="•"/>
            </a:pPr>
            <a:r>
              <a:rPr lang="en-US" sz="1300" dirty="0"/>
              <a:t>Definition of “</a:t>
            </a:r>
            <a:r>
              <a:rPr lang="en-US" sz="1300" u="sng" dirty="0"/>
              <a:t>unanticipated problem</a:t>
            </a:r>
            <a:r>
              <a:rPr lang="en-US" sz="1300" dirty="0"/>
              <a:t>” per regulations: </a:t>
            </a:r>
          </a:p>
          <a:p>
            <a:pPr marL="440695" indent="-440695">
              <a:lnSpc>
                <a:spcPct val="80000"/>
              </a:lnSpc>
            </a:pPr>
            <a:r>
              <a:rPr lang="en-US" sz="1300" dirty="0"/>
              <a:t>“any incident, experience, or outcome that meets </a:t>
            </a:r>
            <a:r>
              <a:rPr lang="en-US" sz="1300" u="sng" dirty="0"/>
              <a:t>all</a:t>
            </a:r>
            <a:r>
              <a:rPr lang="en-US" sz="1300" dirty="0"/>
              <a:t> of the following criteria:</a:t>
            </a:r>
          </a:p>
          <a:p>
            <a:pPr marL="440695" indent="-440695">
              <a:lnSpc>
                <a:spcPct val="80000"/>
              </a:lnSpc>
            </a:pPr>
            <a:r>
              <a:rPr lang="en-US" sz="1300" dirty="0"/>
              <a:t>1) Unexpected (in terms of nature, severity, or frequency) given the:</a:t>
            </a:r>
          </a:p>
          <a:p>
            <a:pPr marL="403970" indent="-403970">
              <a:lnSpc>
                <a:spcPct val="80000"/>
              </a:lnSpc>
              <a:buFontTx/>
              <a:buAutoNum type="alphaLcParenBoth"/>
            </a:pPr>
            <a:r>
              <a:rPr lang="en-US" sz="1300" dirty="0"/>
              <a:t>research procedures that are described in the protocol-related documents…; and</a:t>
            </a:r>
          </a:p>
          <a:p>
            <a:pPr marL="403970" indent="-403970">
              <a:lnSpc>
                <a:spcPct val="80000"/>
              </a:lnSpc>
              <a:buFontTx/>
              <a:buAutoNum type="alphaLcParenBoth"/>
            </a:pPr>
            <a:r>
              <a:rPr lang="en-US" sz="1300" dirty="0"/>
              <a:t>characteristics of subject population being studied;</a:t>
            </a:r>
          </a:p>
          <a:p>
            <a:pPr>
              <a:lnSpc>
                <a:spcPct val="80000"/>
              </a:lnSpc>
            </a:pPr>
            <a:r>
              <a:rPr lang="en-US" sz="1300" dirty="0"/>
              <a:t>2) Related or possibly related to participation in the research; and</a:t>
            </a:r>
          </a:p>
          <a:p>
            <a:pPr marL="403970" indent="-403970">
              <a:lnSpc>
                <a:spcPct val="80000"/>
              </a:lnSpc>
            </a:pPr>
            <a:r>
              <a:rPr lang="en-US" sz="1300" dirty="0"/>
              <a:t>3) Suggests that the research places subjects or others at a </a:t>
            </a:r>
            <a:r>
              <a:rPr lang="en-US" sz="1300" u="sng" dirty="0"/>
              <a:t>greater risk of harm</a:t>
            </a:r>
            <a:r>
              <a:rPr lang="en-US" sz="1300" dirty="0"/>
              <a:t> (including physical, psychological, economic, or social harm) than was previously known or recognized.</a:t>
            </a:r>
          </a:p>
          <a:p>
            <a:pPr marL="440695" indent="-440695">
              <a:lnSpc>
                <a:spcPct val="80000"/>
              </a:lnSpc>
            </a:pPr>
            <a:endParaRPr lang="en-US" sz="1300" dirty="0"/>
          </a:p>
          <a:p>
            <a:pPr marL="440695" indent="-440695">
              <a:lnSpc>
                <a:spcPct val="80000"/>
              </a:lnSpc>
            </a:pPr>
            <a:r>
              <a:rPr lang="en-US" sz="1300" dirty="0"/>
              <a:t>Note definition does </a:t>
            </a:r>
            <a:r>
              <a:rPr lang="en-US" sz="1300" u="sng" dirty="0"/>
              <a:t>not</a:t>
            </a:r>
            <a:r>
              <a:rPr lang="en-US" sz="1300" dirty="0"/>
              <a:t> require that participants were </a:t>
            </a:r>
            <a:r>
              <a:rPr lang="en-US" sz="1300" u="sng" dirty="0"/>
              <a:t>actually</a:t>
            </a:r>
            <a:r>
              <a:rPr lang="en-US" sz="1300" dirty="0"/>
              <a:t> harmed</a:t>
            </a:r>
          </a:p>
          <a:p>
            <a:pPr marL="440695" indent="-440695">
              <a:lnSpc>
                <a:spcPct val="80000"/>
              </a:lnSpc>
            </a:pPr>
            <a:endParaRPr lang="en-US" sz="1300" dirty="0"/>
          </a:p>
          <a:p>
            <a:pPr marL="440695" indent="-440695">
              <a:buFont typeface="Arial" pitchFamily="34" charset="0"/>
              <a:buChar char="•"/>
            </a:pPr>
            <a:r>
              <a:rPr lang="en-US" sz="1300" dirty="0"/>
              <a:t>Definition of </a:t>
            </a:r>
            <a:r>
              <a:rPr lang="en-US" sz="1300" u="sng" dirty="0"/>
              <a:t>adverse event</a:t>
            </a:r>
            <a:r>
              <a:rPr lang="en-US" sz="1300" dirty="0"/>
              <a:t> per regulations:</a:t>
            </a:r>
          </a:p>
          <a:p>
            <a:pPr marL="440695" indent="-440695"/>
            <a:r>
              <a:rPr lang="en-US" sz="1300" dirty="0"/>
              <a:t>“Any untoward or unfavorable medical occurrence in a human subject, including any abnormal sign,…symptom, or disease, temporally associated with the subject’s participation in the research, whether or not considered related to the subject’s participation in the research.” </a:t>
            </a:r>
          </a:p>
          <a:p>
            <a:pPr marL="440695" indent="-440695"/>
            <a:r>
              <a:rPr lang="en-US" sz="1300" dirty="0"/>
              <a:t>Adverse events encompass both physical and psychological harms and can occur in social/behavioral research</a:t>
            </a:r>
          </a:p>
          <a:p>
            <a:pPr marL="165261" indent="-16526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594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102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can we do to make the IRB process easier for you?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87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Sean</a:t>
            </a:r>
          </a:p>
          <a:p>
            <a:r>
              <a:rPr lang="en-US" dirty="0" smtClean="0"/>
              <a:t>No</a:t>
            </a:r>
            <a:r>
              <a:rPr lang="en-US" baseline="0" dirty="0" smtClean="0"/>
              <a:t> one is alone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688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59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*”Driver’s license” is called a “Federal </a:t>
            </a:r>
            <a:r>
              <a:rPr lang="en-US" dirty="0"/>
              <a:t>Wide </a:t>
            </a:r>
            <a:r>
              <a:rPr lang="en-US" dirty="0" smtClean="0"/>
              <a:t>Assurance” </a:t>
            </a:r>
            <a:r>
              <a:rPr lang="en-US" dirty="0"/>
              <a:t>(FWA) from the U.S. Office for Human Research Protections (OHRP)</a:t>
            </a:r>
          </a:p>
          <a:p>
            <a:r>
              <a:rPr lang="en-US" dirty="0" smtClean="0"/>
              <a:t>Law – all in Federal regulations</a:t>
            </a:r>
          </a:p>
          <a:p>
            <a:r>
              <a:rPr lang="en-US" dirty="0" smtClean="0"/>
              <a:t>Hurt our reputation</a:t>
            </a:r>
          </a:p>
          <a:p>
            <a:r>
              <a:rPr lang="en-US" dirty="0" smtClean="0"/>
              <a:t>Take</a:t>
            </a:r>
            <a:r>
              <a:rPr lang="en-US" baseline="0" dirty="0" smtClean="0"/>
              <a:t> away license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589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500" b="1" dirty="0" smtClean="0"/>
              <a:t>Only</a:t>
            </a:r>
            <a:r>
              <a:rPr lang="en-US" sz="1500" b="1" baseline="0" dirty="0" smtClean="0"/>
              <a:t> 5% or about 6 studies per year require full board</a:t>
            </a:r>
          </a:p>
          <a:p>
            <a:r>
              <a:rPr lang="en-US" sz="1500" b="1" baseline="0" dirty="0" smtClean="0"/>
              <a:t>Small </a:t>
            </a:r>
            <a:r>
              <a:rPr lang="en-US" sz="1500" b="1" baseline="0" dirty="0" err="1" smtClean="0"/>
              <a:t>vs</a:t>
            </a:r>
            <a:r>
              <a:rPr lang="en-US" sz="1500" b="1" baseline="0" dirty="0" smtClean="0"/>
              <a:t> large scale (one school, hospital </a:t>
            </a:r>
            <a:r>
              <a:rPr lang="en-US" sz="1500" b="1" baseline="0" dirty="0" err="1" smtClean="0"/>
              <a:t>vs</a:t>
            </a:r>
            <a:r>
              <a:rPr lang="en-US" sz="1500" b="1" baseline="0" dirty="0" smtClean="0"/>
              <a:t> pertaining to country wide)</a:t>
            </a:r>
          </a:p>
          <a:p>
            <a:r>
              <a:rPr lang="en-US" sz="1500" b="1" baseline="0" dirty="0" smtClean="0"/>
              <a:t>Professionals who work with a program </a:t>
            </a:r>
            <a:r>
              <a:rPr lang="en-US" sz="1500" b="1" baseline="0" dirty="0" err="1" smtClean="0"/>
              <a:t>vs</a:t>
            </a:r>
            <a:r>
              <a:rPr lang="en-US" sz="1500" b="1" baseline="0" dirty="0" smtClean="0"/>
              <a:t> client of program</a:t>
            </a:r>
          </a:p>
          <a:p>
            <a:r>
              <a:rPr lang="en-US" sz="1500" b="1" baseline="0" dirty="0" smtClean="0"/>
              <a:t>Identifiable </a:t>
            </a:r>
            <a:r>
              <a:rPr lang="en-US" sz="1500" b="1" baseline="0" dirty="0" err="1" smtClean="0"/>
              <a:t>vs</a:t>
            </a:r>
            <a:r>
              <a:rPr lang="en-US" sz="1500" b="1" baseline="0" dirty="0" smtClean="0"/>
              <a:t> aggregate data</a:t>
            </a:r>
          </a:p>
          <a:p>
            <a:endParaRPr lang="en-US" sz="1500" b="1" baseline="0" dirty="0" smtClean="0"/>
          </a:p>
          <a:p>
            <a:r>
              <a:rPr lang="en-US" sz="1500" b="1" dirty="0" smtClean="0"/>
              <a:t>1a</a:t>
            </a:r>
            <a:r>
              <a:rPr lang="en-US" sz="1500" b="1" dirty="0"/>
              <a:t>. Examples of projects that did not meet definition of research: 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Interviews with government officials and other stakeholders for a quality assurance/quality improvement initiative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Focus groups with at-risk individuals to get feedback on messages for a communications campaign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Audits of financial information of institutions</a:t>
            </a:r>
          </a:p>
          <a:p>
            <a:endParaRPr lang="en-US" sz="1500" b="1" dirty="0"/>
          </a:p>
          <a:p>
            <a:r>
              <a:rPr lang="en-US" sz="1500" b="1" dirty="0"/>
              <a:t>1b. Examples of projects that did </a:t>
            </a:r>
            <a:r>
              <a:rPr lang="en-US" sz="1500" b="1" u="sng" dirty="0"/>
              <a:t>not</a:t>
            </a:r>
            <a:r>
              <a:rPr lang="en-US" sz="1500" b="1" dirty="0"/>
              <a:t> involve human subjects: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Meta-analysis of aggregated client data across sites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Interviews with service providers about program (not personal info about themselves) for research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41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Abt research is considered exempt unless collecting identifiable info that puts</a:t>
            </a:r>
            <a:r>
              <a:rPr lang="en-US" b="1" baseline="0" dirty="0" smtClean="0"/>
              <a:t> someone at risk</a:t>
            </a:r>
          </a:p>
          <a:p>
            <a:endParaRPr lang="en-US" b="1" dirty="0" smtClean="0"/>
          </a:p>
          <a:p>
            <a:r>
              <a:rPr lang="en-US" b="1" dirty="0" smtClean="0"/>
              <a:t>Can collect PII as long as it is not sensitive information.</a:t>
            </a:r>
          </a:p>
          <a:p>
            <a:endParaRPr lang="en-US" b="1" dirty="0" smtClean="0"/>
          </a:p>
          <a:p>
            <a:r>
              <a:rPr lang="en-US" b="1" dirty="0" smtClean="0"/>
              <a:t>Examples of studies meeting non-sensitive research exemption:</a:t>
            </a:r>
          </a:p>
          <a:p>
            <a:r>
              <a:rPr lang="en-US" dirty="0" smtClean="0"/>
              <a:t>Household surveys with no sensitive questions about: 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Safe water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Their</a:t>
            </a:r>
            <a:r>
              <a:rPr lang="en-US" baseline="0" dirty="0" smtClean="0"/>
              <a:t> child’s experience at an educational </a:t>
            </a:r>
            <a:r>
              <a:rPr lang="en-US" baseline="0" dirty="0" smtClean="0"/>
              <a:t>camp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baseline="0" dirty="0" smtClean="0"/>
              <a:t>Aggregate data on use of a public service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r>
              <a:rPr lang="en-US" b="1" dirty="0" smtClean="0"/>
              <a:t>Examples of studies on topics considered sensitive: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Risk factors for HIV/AIDS (e.g., injection drug use, sexual behaviors)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Reproductive health/contraception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Tuberculosis</a:t>
            </a:r>
          </a:p>
          <a:p>
            <a:pPr marL="165261" indent="-165261">
              <a:buFont typeface="Arial" pitchFamily="34" charset="0"/>
              <a:buChar char="•"/>
            </a:pPr>
            <a:r>
              <a:rPr lang="en-US" dirty="0" smtClean="0"/>
              <a:t>Participation</a:t>
            </a:r>
            <a:r>
              <a:rPr lang="en-US" baseline="0" dirty="0" smtClean="0"/>
              <a:t> in public benefits programs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165261" indent="-165261">
              <a:buFont typeface="Arial" pitchFamily="34" charset="0"/>
              <a:buChar char="•"/>
            </a:pPr>
            <a:endParaRPr lang="en-US" dirty="0" smtClean="0"/>
          </a:p>
          <a:p>
            <a:pPr marL="165261" indent="-16526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75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administrative/secondary/extant data with name &amp; Social Security number</a:t>
            </a:r>
          </a:p>
          <a:p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adult drug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9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abt_logo.tag_rgb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irb@abtassoc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rb@abtassoc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btassoc.sharepoint.com/departments/ReputationalCapital/ReputationalCapitalServiceCenter/Pages/Institutional%20Review%20Board.aspx?mobile=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btassoc.sharepoint.com/departments/ReputationalCapital/ReputationalCapitalServiceCenter/Pages/Process-and-Submission.aspx?mobile=0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btassoc.sharepoint.com/departments/ReputationalCapital/ReputationalCapitalServiceCenter/Pages/Institutional%20Review%20Board.aspx?mobile=0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600" b="1" dirty="0">
                <a:solidFill>
                  <a:schemeClr val="bg1"/>
                </a:solidFill>
              </a:rPr>
              <a:t>Abt Associates’ Institutional Review Board (</a:t>
            </a:r>
            <a:r>
              <a:rPr lang="en-US" sz="2600" b="1" dirty="0" smtClean="0">
                <a:solidFill>
                  <a:schemeClr val="bg1"/>
                </a:solidFill>
              </a:rPr>
              <a:t>IRB)</a:t>
            </a:r>
            <a:endParaRPr lang="en-US" sz="2500" b="1" dirty="0" smtClean="0">
              <a:solidFill>
                <a:schemeClr val="bg1"/>
              </a:solidFill>
            </a:endParaRPr>
          </a:p>
          <a:p>
            <a:endParaRPr lang="en-US" sz="1800" b="1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IRB 101: How </a:t>
            </a:r>
            <a:r>
              <a:rPr lang="en-US" sz="2400" dirty="0">
                <a:solidFill>
                  <a:schemeClr val="bg1"/>
                </a:solidFill>
              </a:rPr>
              <a:t>to Get Your </a:t>
            </a:r>
            <a:r>
              <a:rPr lang="en-US" sz="2400" dirty="0" smtClean="0">
                <a:solidFill>
                  <a:schemeClr val="bg1"/>
                </a:solidFill>
              </a:rPr>
              <a:t>Study </a:t>
            </a:r>
            <a:r>
              <a:rPr lang="en-US" sz="2400" dirty="0">
                <a:solidFill>
                  <a:schemeClr val="bg1"/>
                </a:solidFill>
              </a:rPr>
              <a:t>Approved and Stay </a:t>
            </a:r>
            <a:r>
              <a:rPr lang="en-US" sz="2400" dirty="0" smtClean="0">
                <a:solidFill>
                  <a:schemeClr val="bg1"/>
                </a:solidFill>
              </a:rPr>
              <a:t>Compliant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1800" dirty="0" smtClean="0">
                <a:solidFill>
                  <a:schemeClr val="bg1"/>
                </a:solidFill>
              </a:rPr>
              <a:t>2014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613100" y="2404643"/>
            <a:ext cx="904875" cy="914119"/>
          </a:xfrm>
          <a:prstGeom prst="roundRect">
            <a:avLst>
              <a:gd name="adj" fmla="val 2207"/>
            </a:avLst>
          </a:prstGeom>
          <a:solidFill>
            <a:srgbClr val="BFCED6"/>
          </a:solidFill>
          <a:ln>
            <a:solidFill>
              <a:srgbClr val="D0D3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522288" y="5316670"/>
            <a:ext cx="910246" cy="914119"/>
          </a:xfrm>
          <a:prstGeom prst="roundRect">
            <a:avLst>
              <a:gd name="adj" fmla="val 2207"/>
            </a:avLst>
          </a:prstGeom>
          <a:solidFill>
            <a:srgbClr val="DFD1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97225" y="5316670"/>
            <a:ext cx="1878455" cy="914119"/>
          </a:xfrm>
          <a:prstGeom prst="roundRect">
            <a:avLst>
              <a:gd name="adj" fmla="val 2207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79604" y="2402549"/>
            <a:ext cx="2852930" cy="2865431"/>
          </a:xfrm>
          <a:prstGeom prst="roundRect">
            <a:avLst>
              <a:gd name="adj" fmla="val 125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3100" y="3353978"/>
            <a:ext cx="923352" cy="1916790"/>
          </a:xfrm>
          <a:prstGeom prst="roundRect">
            <a:avLst>
              <a:gd name="adj" fmla="val 362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59" y="5316670"/>
            <a:ext cx="965365" cy="91411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Most non-exempt Abt human subjects research is eligible for expedited review</a:t>
            </a:r>
          </a:p>
          <a:p>
            <a:pPr eaLnBrk="1" hangingPunct="1"/>
            <a:r>
              <a:rPr lang="en-US" sz="2000" dirty="0" smtClean="0"/>
              <a:t>Collecting identifiable data </a:t>
            </a:r>
            <a:r>
              <a:rPr lang="en-US" sz="2000" dirty="0" smtClean="0"/>
              <a:t>AND</a:t>
            </a:r>
            <a:endParaRPr lang="en-US" sz="2000" dirty="0" smtClean="0"/>
          </a:p>
          <a:p>
            <a:r>
              <a:rPr lang="en-US" sz="2000" dirty="0" smtClean="0"/>
              <a:t>Disclosure </a:t>
            </a:r>
            <a:r>
              <a:rPr lang="en-US" sz="2000" dirty="0"/>
              <a:t>of responses could reasonably place subjects at </a:t>
            </a:r>
            <a:r>
              <a:rPr lang="en-US" sz="2000" dirty="0" smtClean="0"/>
              <a:t>risk </a:t>
            </a:r>
            <a:endParaRPr lang="en-US" sz="2000" dirty="0" smtClean="0"/>
          </a:p>
          <a:p>
            <a:r>
              <a:rPr lang="en-US" sz="2000" dirty="0" smtClean="0"/>
              <a:t>Any </a:t>
            </a:r>
            <a:r>
              <a:rPr lang="en-US" sz="2000" dirty="0" smtClean="0"/>
              <a:t>study involving kids (unless study will use random assignment design)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100" dirty="0"/>
              <a:t>Does My Study Require IRB Review? (cont.)</a:t>
            </a:r>
            <a:br>
              <a:rPr lang="en-US" sz="2100" dirty="0"/>
            </a:br>
            <a:r>
              <a:rPr lang="en-US" sz="2100" dirty="0"/>
              <a:t>3</a:t>
            </a:r>
            <a:r>
              <a:rPr lang="en-US" sz="2100" dirty="0" smtClean="0"/>
              <a:t>. Can it be reviewed via expedited IRB review</a:t>
            </a:r>
            <a:r>
              <a:rPr lang="en-US" sz="2100" dirty="0"/>
              <a:t>?</a:t>
            </a: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19331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u="sng" dirty="0" smtClean="0"/>
              <a:t>In general</a:t>
            </a:r>
            <a:r>
              <a:rPr lang="en-US" sz="2000" dirty="0" smtClean="0"/>
              <a:t>, studies with vulnerable populations: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Pregnant Women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Prisoners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People living with HIV/AIDS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People with mental or physical disabilities</a:t>
            </a:r>
          </a:p>
          <a:p>
            <a:pPr marL="342900" lvl="1" eaLnBrk="1" hangingPunct="1">
              <a:lnSpc>
                <a:spcPct val="9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Studies with randomized designs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Does My Study Require IRB Review? (cont.)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4. Which Projects Require Review by the </a:t>
            </a:r>
            <a:r>
              <a:rPr lang="en-US" sz="2400" u="sng" dirty="0" smtClean="0"/>
              <a:t>Full</a:t>
            </a:r>
            <a:r>
              <a:rPr lang="en-US" sz="2400" dirty="0" smtClean="0"/>
              <a:t> IRB?</a:t>
            </a:r>
          </a:p>
        </p:txBody>
      </p:sp>
    </p:spTree>
    <p:extLst>
      <p:ext uri="{BB962C8B-B14F-4D97-AF65-F5344CB8AC3E}">
        <p14:creationId xmlns:p14="http://schemas.microsoft.com/office/powerpoint/2010/main" val="7468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How do I get my study reviewed?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Start with Form A and/or study consult</a:t>
            </a:r>
          </a:p>
          <a:p>
            <a:pPr eaLnBrk="1" hangingPunct="1"/>
            <a:r>
              <a:rPr lang="en-US" sz="2000" dirty="0" smtClean="0"/>
              <a:t>Email </a:t>
            </a:r>
            <a:r>
              <a:rPr lang="en-US" sz="2000" dirty="0" smtClean="0">
                <a:hlinkClick r:id="rId3"/>
              </a:rPr>
              <a:t>irb@abtassoc.com</a:t>
            </a:r>
            <a:r>
              <a:rPr lang="en-US" sz="2000" dirty="0" smtClean="0"/>
              <a:t> Form A (brief summary) for studies that clearly meet the definition of human subjects research; include study design</a:t>
            </a:r>
          </a:p>
          <a:p>
            <a:pPr eaLnBrk="1" hangingPunct="1"/>
            <a:r>
              <a:rPr lang="en-US" sz="2000" b="1" dirty="0" smtClean="0"/>
              <a:t>Err on the side of caution since getting this wrong is non-compliance reportable to OHRP, may hinder </a:t>
            </a:r>
            <a:r>
              <a:rPr lang="en-US" sz="2000" b="1" dirty="0" smtClean="0"/>
              <a:t>publishing</a:t>
            </a:r>
          </a:p>
          <a:p>
            <a:pPr marL="285750"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/>
              <a:t>Teresa and Katie meet on Fridays for expedited reviews</a:t>
            </a:r>
          </a:p>
          <a:p>
            <a:pPr marL="285750"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/>
              <a:t>Submit materials by COB Tuesday for same week review</a:t>
            </a:r>
          </a:p>
          <a:p>
            <a:pPr eaLnBrk="1" hangingPunct="1"/>
            <a:r>
              <a:rPr lang="en-US" sz="2000" dirty="0" smtClean="0"/>
              <a:t>Teresa/Katie </a:t>
            </a:r>
            <a:r>
              <a:rPr lang="en-US" sz="2000" dirty="0" smtClean="0"/>
              <a:t>will let you know within a week if review required</a:t>
            </a:r>
          </a:p>
          <a:p>
            <a:pPr lvl="1" eaLnBrk="1" hangingPunct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779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/>
              <a:t>How do I get my study reviewed? (cont.)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If expedited or full board review is required…..</a:t>
            </a:r>
          </a:p>
          <a:p>
            <a:pPr eaLnBrk="1" hangingPunct="1"/>
            <a:r>
              <a:rPr lang="en-US" sz="2000" dirty="0" smtClean="0"/>
              <a:t>Email </a:t>
            </a:r>
            <a:r>
              <a:rPr lang="en-US" sz="2000" dirty="0" smtClean="0">
                <a:hlinkClick r:id="rId3"/>
              </a:rPr>
              <a:t>irb@abtassoc.com</a:t>
            </a:r>
            <a:r>
              <a:rPr lang="en-US" sz="2000" dirty="0" smtClean="0"/>
              <a:t>:</a:t>
            </a:r>
          </a:p>
          <a:p>
            <a:pPr lvl="1"/>
            <a:r>
              <a:rPr lang="en-US" sz="1600" dirty="0" smtClean="0"/>
              <a:t>Form B</a:t>
            </a:r>
          </a:p>
          <a:p>
            <a:pPr lvl="1"/>
            <a:r>
              <a:rPr lang="en-US" sz="1600" dirty="0" smtClean="0"/>
              <a:t>Data Security Plan</a:t>
            </a:r>
          </a:p>
          <a:p>
            <a:pPr lvl="1"/>
            <a:r>
              <a:rPr lang="en-US" sz="1600" dirty="0" smtClean="0"/>
              <a:t>All study materials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285750"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Make sure staff have taken CITI training</a:t>
            </a:r>
          </a:p>
          <a:p>
            <a:pPr marL="285750"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Submit </a:t>
            </a:r>
            <a:r>
              <a:rPr lang="en-US" dirty="0" smtClean="0"/>
              <a:t>full board materials two weeks in advance of meeting</a:t>
            </a:r>
          </a:p>
          <a:p>
            <a:pPr marL="285750"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Teresa/Katie </a:t>
            </a:r>
            <a:r>
              <a:rPr lang="en-US" dirty="0"/>
              <a:t>will </a:t>
            </a:r>
            <a:r>
              <a:rPr lang="en-US" dirty="0" smtClean="0"/>
              <a:t>send you feedback within one week</a:t>
            </a:r>
            <a:endParaRPr lang="en-US" dirty="0"/>
          </a:p>
          <a:p>
            <a:pPr marL="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332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IRB can still provide “offline” review of:</a:t>
            </a:r>
          </a:p>
          <a:p>
            <a:pPr lvl="1" eaLnBrk="1" hangingPunct="1"/>
            <a:r>
              <a:rPr lang="en-US" dirty="0" smtClean="0"/>
              <a:t>Consent language, including promises of confidentiality</a:t>
            </a:r>
          </a:p>
          <a:p>
            <a:pPr lvl="1" eaLnBrk="1" hangingPunct="1"/>
            <a:r>
              <a:rPr lang="en-US" dirty="0" smtClean="0"/>
              <a:t>Data collection with vulnerable populations</a:t>
            </a:r>
          </a:p>
          <a:p>
            <a:pPr lvl="1" eaLnBrk="1" hangingPunct="1"/>
            <a:r>
              <a:rPr lang="en-US" dirty="0" smtClean="0"/>
              <a:t>Other ethical issues</a:t>
            </a:r>
          </a:p>
          <a:p>
            <a:pPr eaLnBrk="1" hangingPunct="1"/>
            <a:r>
              <a:rPr lang="en-US" sz="2000" dirty="0" smtClean="0"/>
              <a:t>Data security procedures/plan may still be required so IRB will provide minimum data security procedures or refer to Abt’s Client Cybersecurity Center </a:t>
            </a:r>
          </a:p>
          <a:p>
            <a:pPr eaLnBrk="1" hangingPunct="1">
              <a:buFontTx/>
              <a:buNone/>
            </a:pPr>
            <a:endParaRPr lang="en-US" b="1" dirty="0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title"/>
          </p:nvPr>
        </p:nvSpPr>
        <p:spPr>
          <a:xfrm>
            <a:off x="789432" y="456671"/>
            <a:ext cx="6747715" cy="9223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Studies that Don’t Require IRB Review Can Still Have Ethical Issues, Consent, and Data Security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426599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Tips to Sail through the IRB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508125"/>
            <a:ext cx="8001000" cy="39512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Envision being staffed on 100 projects….</a:t>
            </a:r>
          </a:p>
          <a:p>
            <a:r>
              <a:rPr lang="en-US" dirty="0" smtClean="0"/>
              <a:t>Can’t interact with human subjects or receive identifiable data without IRB approval</a:t>
            </a:r>
          </a:p>
          <a:p>
            <a:r>
              <a:rPr lang="en-US" dirty="0" smtClean="0"/>
              <a:t>Pilot tests must be approved by IRB</a:t>
            </a:r>
          </a:p>
          <a:p>
            <a:r>
              <a:rPr lang="en-US" dirty="0" smtClean="0"/>
              <a:t>Submit </a:t>
            </a:r>
            <a:r>
              <a:rPr lang="en-US" dirty="0"/>
              <a:t>one word document with table of </a:t>
            </a:r>
            <a:r>
              <a:rPr lang="en-US" dirty="0" smtClean="0"/>
              <a:t>contents</a:t>
            </a:r>
          </a:p>
          <a:p>
            <a:r>
              <a:rPr lang="en-US" dirty="0" smtClean="0"/>
              <a:t>Use track changes when resubmitting</a:t>
            </a:r>
            <a:endParaRPr lang="en-US" dirty="0"/>
          </a:p>
          <a:p>
            <a:r>
              <a:rPr lang="en-US" dirty="0"/>
              <a:t>Use IRB approved </a:t>
            </a:r>
            <a:r>
              <a:rPr lang="en-US" dirty="0" smtClean="0"/>
              <a:t>examples (from other studies or template found </a:t>
            </a:r>
            <a:r>
              <a:rPr lang="en-US" dirty="0"/>
              <a:t>on </a:t>
            </a:r>
            <a:r>
              <a:rPr lang="en-US" dirty="0" smtClean="0">
                <a:hlinkClick r:id="rId3"/>
              </a:rPr>
              <a:t>AGI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(AGI -&gt; Tools &amp; Resources -&gt; Service Centers -&gt; Rep Cap -&gt; IRB -&gt; 	Documents)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Use same email thread &amp; IRB inbox</a:t>
            </a:r>
          </a:p>
          <a:p>
            <a:r>
              <a:rPr lang="en-US" dirty="0" smtClean="0"/>
              <a:t>Assign one point person per study</a:t>
            </a:r>
            <a:endParaRPr lang="en-US" dirty="0"/>
          </a:p>
          <a:p>
            <a:pPr marL="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3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Informed and voluntary consent is a </a:t>
            </a:r>
            <a:r>
              <a:rPr lang="en-US" sz="1800" u="sng" dirty="0" smtClean="0"/>
              <a:t>process</a:t>
            </a:r>
            <a:r>
              <a:rPr lang="en-US" sz="1800" dirty="0" smtClean="0"/>
              <a:t> to facilitate participants’ understanding—it’s </a:t>
            </a:r>
            <a:r>
              <a:rPr lang="en-US" sz="1800" u="sng" dirty="0" smtClean="0"/>
              <a:t>no</a:t>
            </a:r>
            <a:r>
              <a:rPr lang="en-US" sz="1800" dirty="0" smtClean="0"/>
              <a:t>t just a form, so include: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Recruitment emails, letters, scripts, flyers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Study fact sheets, FAQs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Follow-up and reminder letters, emails, scripts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/>
              <a:t>C</a:t>
            </a:r>
            <a:r>
              <a:rPr lang="en-US" sz="1800" dirty="0" smtClean="0"/>
              <a:t>onsent process should be tailored to participants (literacy level, culture, etc.), level of risk, and mode of data collection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Check your consent form/script against </a:t>
            </a:r>
            <a:r>
              <a:rPr lang="en-US" sz="1800" dirty="0"/>
              <a:t>I</a:t>
            </a:r>
            <a:r>
              <a:rPr lang="en-US" sz="1800" dirty="0" smtClean="0"/>
              <a:t>nformed Consent Checklist on </a:t>
            </a:r>
            <a:r>
              <a:rPr lang="en-US" sz="1800" dirty="0" smtClean="0">
                <a:hlinkClick r:id="rId3"/>
              </a:rPr>
              <a:t>AGI</a:t>
            </a: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smtClean="0"/>
              <a:t>Identify and describe </a:t>
            </a:r>
            <a:r>
              <a:rPr lang="en-US" sz="1800" dirty="0"/>
              <a:t>l</a:t>
            </a:r>
            <a:r>
              <a:rPr lang="en-US" sz="1800" dirty="0" smtClean="0"/>
              <a:t>ikely risks, including breach of confidentiality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If written consent required, participants must be offered full copy of consent form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IRB Toll-free </a:t>
            </a:r>
            <a:r>
              <a:rPr lang="en-US" sz="1800" dirty="0" smtClean="0"/>
              <a:t>number to include: </a:t>
            </a:r>
            <a:r>
              <a:rPr lang="en-US" sz="1800" dirty="0"/>
              <a:t>1-877-520-6835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 smtClean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Tips on Consent to Sail </a:t>
            </a:r>
            <a:r>
              <a:rPr lang="en-US" sz="2800" dirty="0"/>
              <a:t>through the IRB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140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Describe “extent, if any, to which confidentiality of records identifying the subject will be maintained”</a:t>
            </a:r>
          </a:p>
          <a:p>
            <a:pPr lvl="1" eaLnBrk="1" hangingPunct="1"/>
            <a:r>
              <a:rPr lang="en-US" sz="2000" dirty="0" smtClean="0"/>
              <a:t>Check consent form/script against data security plan and deliverables</a:t>
            </a:r>
          </a:p>
          <a:p>
            <a:pPr lvl="1" eaLnBrk="1" hangingPunct="1"/>
            <a:r>
              <a:rPr lang="en-US" sz="2000" dirty="0" smtClean="0"/>
              <a:t>Ensure that overly stringent promises not made re: use of data and confidentiality</a:t>
            </a:r>
          </a:p>
          <a:p>
            <a:pPr lvl="1" eaLnBrk="1" hangingPunct="1"/>
            <a:r>
              <a:rPr lang="en-US" sz="2000" b="1" dirty="0" smtClean="0"/>
              <a:t>You can share the data and identifiers with </a:t>
            </a:r>
            <a:r>
              <a:rPr lang="en-US" b="1" dirty="0" smtClean="0"/>
              <a:t>others</a:t>
            </a:r>
            <a:r>
              <a:rPr lang="en-US" sz="2000" b="1" dirty="0" smtClean="0"/>
              <a:t>, as long as contract/client allows &amp; disclosed in consent</a:t>
            </a:r>
          </a:p>
          <a:p>
            <a:pPr lvl="1" eaLnBrk="1" hangingPunct="1"/>
            <a:r>
              <a:rPr lang="en-US" sz="2000" b="1" dirty="0" smtClean="0"/>
              <a:t>Reconsent may be required if plans for sharing data change from original consent, including sharing contact info with others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Tips on Confidentiality to Sail </a:t>
            </a:r>
            <a:r>
              <a:rPr lang="en-US" sz="2400" dirty="0"/>
              <a:t>through the IRB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754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Examples of modifications that require prior approval:</a:t>
            </a:r>
          </a:p>
          <a:p>
            <a:pPr lvl="1" eaLnBrk="1" hangingPunct="1"/>
            <a:r>
              <a:rPr lang="en-US" dirty="0" smtClean="0"/>
              <a:t>Changes to consent language</a:t>
            </a:r>
          </a:p>
          <a:p>
            <a:pPr lvl="1" eaLnBrk="1" hangingPunct="1"/>
            <a:r>
              <a:rPr lang="en-US" dirty="0" smtClean="0"/>
              <a:t>Substantive changes to data collection instruments</a:t>
            </a:r>
          </a:p>
          <a:p>
            <a:pPr lvl="1" eaLnBrk="1" hangingPunct="1"/>
            <a:r>
              <a:rPr lang="en-US" dirty="0" smtClean="0"/>
              <a:t>Changes to incentives</a:t>
            </a:r>
          </a:p>
          <a:p>
            <a:pPr lvl="1" eaLnBrk="1" hangingPunct="1"/>
            <a:r>
              <a:rPr lang="en-US" dirty="0" smtClean="0"/>
              <a:t>Changes to who is receiving identifiable data</a:t>
            </a:r>
          </a:p>
          <a:p>
            <a:pPr lvl="1" eaLnBrk="1" hangingPunct="1"/>
            <a:r>
              <a:rPr lang="en-US" dirty="0" smtClean="0"/>
              <a:t>Increasing the number of participants</a:t>
            </a:r>
          </a:p>
          <a:p>
            <a:pPr lvl="1" eaLnBrk="1" hangingPunct="1"/>
            <a:r>
              <a:rPr lang="en-US" dirty="0" smtClean="0"/>
              <a:t>Adding wave of data collection </a:t>
            </a:r>
          </a:p>
          <a:p>
            <a:pPr lvl="1" eaLnBrk="1" hangingPunct="1"/>
            <a:r>
              <a:rPr lang="en-US" dirty="0" smtClean="0"/>
              <a:t>Making exceptions/changes to inclusion/exclusion criteria</a:t>
            </a:r>
          </a:p>
          <a:p>
            <a:pPr lvl="1" eaLnBrk="1" hangingPunct="1"/>
            <a:r>
              <a:rPr lang="en-US" dirty="0" smtClean="0"/>
              <a:t>Adding a location where data will be collected (local/state regulations apply)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Modifications to Approved Protocol Require Review </a:t>
            </a:r>
            <a:r>
              <a:rPr lang="en-US" sz="2400" u="sng" dirty="0" smtClean="0"/>
              <a:t>Before</a:t>
            </a:r>
            <a:r>
              <a:rPr lang="en-US" sz="2400" dirty="0" smtClean="0"/>
              <a:t> Implementation: Abt IRB Form E</a:t>
            </a:r>
          </a:p>
        </p:txBody>
      </p:sp>
    </p:spTree>
    <p:extLst>
      <p:ext uri="{BB962C8B-B14F-4D97-AF65-F5344CB8AC3E}">
        <p14:creationId xmlns:p14="http://schemas.microsoft.com/office/powerpoint/2010/main" val="28493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All IRB-reviewed studies must undergo review at least every 12 months: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Update on status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Modifications made (both approved and not approved)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Number of participants (IRB checks to see if have gone over approved #)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Number of refusals to participate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Any withdrawals from research and complaints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Abt IRB sends reminder 30 days prior to expiration of IRB approval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800" dirty="0" smtClean="0"/>
              <a:t>Continuing Review/Approval:</a:t>
            </a:r>
            <a:br>
              <a:rPr lang="en-US" sz="2800" dirty="0" smtClean="0"/>
            </a:br>
            <a:r>
              <a:rPr lang="en-US" sz="2800" dirty="0" smtClean="0"/>
              <a:t>Abt IRB Form D</a:t>
            </a:r>
          </a:p>
        </p:txBody>
      </p:sp>
    </p:spTree>
    <p:extLst>
      <p:ext uri="{BB962C8B-B14F-4D97-AF65-F5344CB8AC3E}">
        <p14:creationId xmlns:p14="http://schemas.microsoft.com/office/powerpoint/2010/main" val="391733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Increase your understanding of:</a:t>
            </a:r>
          </a:p>
          <a:p>
            <a:pPr lvl="1" eaLnBrk="1" hangingPunct="1"/>
            <a:r>
              <a:rPr lang="en-US" sz="2000" dirty="0" smtClean="0"/>
              <a:t>Abt’s IRB &amp; Human Subjects Research Protection Program</a:t>
            </a:r>
          </a:p>
          <a:p>
            <a:pPr lvl="1"/>
            <a:r>
              <a:rPr lang="en-US" dirty="0"/>
              <a:t>Why is human subjects protection so important</a:t>
            </a:r>
            <a:r>
              <a:rPr lang="en-US" dirty="0" smtClean="0"/>
              <a:t>?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Which Abt projects require IRB review and why</a:t>
            </a:r>
          </a:p>
          <a:p>
            <a:pPr lvl="1"/>
            <a:r>
              <a:rPr lang="en-US" dirty="0"/>
              <a:t>How does the review process work and how long does it take? </a:t>
            </a:r>
            <a:endParaRPr lang="en-US" sz="2000" dirty="0" smtClean="0"/>
          </a:p>
          <a:p>
            <a:pPr lvl="1"/>
            <a:r>
              <a:rPr lang="en-US" dirty="0" smtClean="0"/>
              <a:t>Most common incidents and what to do</a:t>
            </a:r>
          </a:p>
          <a:p>
            <a:pPr lvl="1"/>
            <a:r>
              <a:rPr lang="en-US" dirty="0"/>
              <a:t>What does the data security plan need to cover? </a:t>
            </a:r>
          </a:p>
          <a:p>
            <a:pPr lvl="1" eaLnBrk="1" hangingPunct="1"/>
            <a:endParaRPr lang="en-US" sz="2000" dirty="0" smtClean="0"/>
          </a:p>
          <a:p>
            <a:pPr marL="0" indent="0" eaLnBrk="1" hangingPunct="1">
              <a:buNone/>
            </a:pPr>
            <a:endParaRPr lang="en-US" sz="2000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of Training</a:t>
            </a:r>
          </a:p>
        </p:txBody>
      </p:sp>
    </p:spTree>
    <p:extLst>
      <p:ext uri="{BB962C8B-B14F-4D97-AF65-F5344CB8AC3E}">
        <p14:creationId xmlns:p14="http://schemas.microsoft.com/office/powerpoint/2010/main" val="32298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Related to the research:</a:t>
            </a:r>
          </a:p>
          <a:p>
            <a:pPr lvl="1" eaLnBrk="1" hangingPunct="1"/>
            <a:r>
              <a:rPr lang="en-US" dirty="0" smtClean="0"/>
              <a:t>Serious complaint</a:t>
            </a:r>
            <a:r>
              <a:rPr lang="en-US" sz="2000" dirty="0" smtClean="0"/>
              <a:t> about research or interviewer</a:t>
            </a:r>
          </a:p>
          <a:p>
            <a:pPr lvl="1" eaLnBrk="1" hangingPunct="1"/>
            <a:r>
              <a:rPr lang="en-US" sz="2000" dirty="0" smtClean="0"/>
              <a:t>Deviation from approved protocol</a:t>
            </a:r>
          </a:p>
          <a:p>
            <a:pPr marL="342900" lvl="1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Unrelated to the research:</a:t>
            </a:r>
          </a:p>
          <a:p>
            <a:pPr lvl="1" eaLnBrk="1" hangingPunct="1"/>
            <a:r>
              <a:rPr lang="en-US" sz="2000" dirty="0" smtClean="0"/>
              <a:t>Participant </a:t>
            </a:r>
            <a:r>
              <a:rPr lang="en-US" dirty="0" smtClean="0"/>
              <a:t>shows up for interview with heart attack symptoms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Interviewer witnessed physical abuse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IRB Related Incidents</a:t>
            </a:r>
          </a:p>
        </p:txBody>
      </p:sp>
    </p:spTree>
    <p:extLst>
      <p:ext uri="{BB962C8B-B14F-4D97-AF65-F5344CB8AC3E}">
        <p14:creationId xmlns:p14="http://schemas.microsoft.com/office/powerpoint/2010/main" val="224799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/>
              <a:t>PDs/PIs </a:t>
            </a:r>
            <a:r>
              <a:rPr lang="en-US" sz="2800" dirty="0" smtClean="0"/>
              <a:t>must notify IRB </a:t>
            </a:r>
            <a:r>
              <a:rPr lang="en-US" sz="2800" dirty="0"/>
              <a:t>promptly of any unanticipated problems involving risks to </a:t>
            </a:r>
            <a:r>
              <a:rPr lang="en-US" sz="2800" dirty="0" smtClean="0"/>
              <a:t>subjects</a:t>
            </a:r>
            <a:endParaRPr lang="en-US" sz="2500" dirty="0"/>
          </a:p>
          <a:p>
            <a:pPr lvl="1"/>
            <a:r>
              <a:rPr lang="en-US" sz="2100" dirty="0" smtClean="0"/>
              <a:t>Within 48 hrs: verbal/email report to IRB</a:t>
            </a:r>
            <a:endParaRPr lang="en-US" sz="2100" dirty="0"/>
          </a:p>
          <a:p>
            <a:pPr lvl="1"/>
            <a:r>
              <a:rPr lang="en-US" sz="2100" dirty="0" smtClean="0"/>
              <a:t>Within 5 business days: </a:t>
            </a:r>
            <a:r>
              <a:rPr lang="en-US" sz="2100" dirty="0"/>
              <a:t>e</a:t>
            </a:r>
            <a:r>
              <a:rPr lang="en-US" sz="2100" dirty="0" smtClean="0"/>
              <a:t>mail Abt IRB Form F</a:t>
            </a:r>
          </a:p>
          <a:p>
            <a:pPr eaLnBrk="1" hangingPunct="1"/>
            <a:r>
              <a:rPr lang="en-US" dirty="0" smtClean="0"/>
              <a:t>IRB will review to determine:</a:t>
            </a:r>
          </a:p>
          <a:p>
            <a:pPr lvl="1" eaLnBrk="1" hangingPunct="1"/>
            <a:r>
              <a:rPr lang="en-US" dirty="0" smtClean="0"/>
              <a:t>Does event meet definition of unanticipated/adverse event</a:t>
            </a:r>
          </a:p>
          <a:p>
            <a:pPr lvl="1" eaLnBrk="1" hangingPunct="1"/>
            <a:r>
              <a:rPr lang="en-US" dirty="0" smtClean="0"/>
              <a:t>Is further action required</a:t>
            </a:r>
          </a:p>
          <a:p>
            <a:pPr lvl="1" eaLnBrk="1" hangingPunct="1"/>
            <a:r>
              <a:rPr lang="en-US" dirty="0" smtClean="0"/>
              <a:t>Who else needs to be notified (at Abt, Client, other IRBs, OHRP)</a:t>
            </a:r>
          </a:p>
          <a:p>
            <a:pPr eaLnBrk="1" hangingPunct="1"/>
            <a:r>
              <a:rPr lang="en-US" dirty="0" smtClean="0"/>
              <a:t>Be sure your staff and subcontractors/consultants know how to reach you, what to report to you and how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Reporting Incidents</a:t>
            </a:r>
          </a:p>
        </p:txBody>
      </p:sp>
    </p:spTree>
    <p:extLst>
      <p:ext uri="{BB962C8B-B14F-4D97-AF65-F5344CB8AC3E}">
        <p14:creationId xmlns:p14="http://schemas.microsoft.com/office/powerpoint/2010/main" val="299569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Closing out an IRB protocol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Before end of study (while charge time still available):</a:t>
            </a:r>
          </a:p>
          <a:p>
            <a:r>
              <a:rPr lang="en-US" dirty="0" smtClean="0"/>
              <a:t>Submit Form D to IRB requesting close out</a:t>
            </a:r>
          </a:p>
          <a:p>
            <a:r>
              <a:rPr lang="en-US" dirty="0" smtClean="0"/>
              <a:t>Review data retention &amp; destruction requirements in original data security plan</a:t>
            </a:r>
          </a:p>
          <a:p>
            <a:r>
              <a:rPr lang="en-US" dirty="0" smtClean="0"/>
              <a:t>Confirm with Abt IRB plans for destruction &amp; secure archiving</a:t>
            </a:r>
          </a:p>
          <a:p>
            <a:r>
              <a:rPr lang="en-US" dirty="0" smtClean="0"/>
              <a:t>If data destruction certificates required, make an appt with Abt IRB to witness &amp; certify destruction</a:t>
            </a:r>
          </a:p>
          <a:p>
            <a:pPr marL="0" indent="0">
              <a:buNone/>
            </a:pPr>
            <a:r>
              <a:rPr lang="en-US" b="1" dirty="0" smtClean="0"/>
              <a:t>Avoid time-consuming “seek and destroy” missions—keep sensitive data organized &amp; keep track of locations</a:t>
            </a:r>
          </a:p>
        </p:txBody>
      </p:sp>
    </p:spTree>
    <p:extLst>
      <p:ext uri="{BB962C8B-B14F-4D97-AF65-F5344CB8AC3E}">
        <p14:creationId xmlns:p14="http://schemas.microsoft.com/office/powerpoint/2010/main" val="23677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Email irb@abtassoc.com for</a:t>
            </a:r>
          </a:p>
          <a:p>
            <a:pPr lvl="1"/>
            <a:r>
              <a:rPr lang="en-US" dirty="0" smtClean="0"/>
              <a:t>Submitting IRB paperwork for exemptions or review</a:t>
            </a:r>
          </a:p>
          <a:p>
            <a:pPr lvl="1"/>
            <a:r>
              <a:rPr lang="en-US" dirty="0" smtClean="0"/>
              <a:t>Questions</a:t>
            </a:r>
          </a:p>
          <a:p>
            <a:pPr lvl="1"/>
            <a:r>
              <a:rPr lang="en-US" dirty="0" smtClean="0"/>
              <a:t>Charge code </a:t>
            </a:r>
            <a:r>
              <a:rPr lang="en-US" dirty="0" smtClean="0"/>
              <a:t>and directions for </a:t>
            </a:r>
            <a:r>
              <a:rPr lang="en-US" dirty="0" smtClean="0"/>
              <a:t>required CITI human subjects training</a:t>
            </a:r>
          </a:p>
          <a:p>
            <a:pPr eaLnBrk="1" hangingPunct="1"/>
            <a:r>
              <a:rPr lang="en-US" dirty="0" smtClean="0"/>
              <a:t>Phone:</a:t>
            </a:r>
          </a:p>
          <a:p>
            <a:pPr lvl="1" eaLnBrk="1" hangingPunct="1"/>
            <a:r>
              <a:rPr lang="en-US" dirty="0" smtClean="0"/>
              <a:t>Katie Speanburg, </a:t>
            </a:r>
            <a:r>
              <a:rPr lang="en-US" dirty="0" smtClean="0"/>
              <a:t>IRB Administrator</a:t>
            </a:r>
            <a:r>
              <a:rPr lang="en-US" dirty="0" smtClean="0"/>
              <a:t>			617-520-2499</a:t>
            </a:r>
          </a:p>
          <a:p>
            <a:pPr lvl="1" eaLnBrk="1" hangingPunct="1"/>
            <a:r>
              <a:rPr lang="en-US" dirty="0" smtClean="0"/>
              <a:t>Teresa Doksum, </a:t>
            </a:r>
            <a:r>
              <a:rPr lang="en-US" smtClean="0"/>
              <a:t>IRB Chair</a:t>
            </a:r>
            <a:r>
              <a:rPr lang="en-US" dirty="0" smtClean="0"/>
              <a:t>					617-349-2896</a:t>
            </a:r>
          </a:p>
          <a:p>
            <a:pPr lvl="1" eaLnBrk="1" hangingPunct="1"/>
            <a:r>
              <a:rPr lang="en-US" dirty="0" smtClean="0"/>
              <a:t>Sean Owen, Client Cybersecurity Center	301-347-5734</a:t>
            </a:r>
          </a:p>
          <a:p>
            <a:pPr eaLnBrk="1" hangingPunct="1"/>
            <a:r>
              <a:rPr lang="en-US" dirty="0" smtClean="0">
                <a:hlinkClick r:id="rId3"/>
              </a:rPr>
              <a:t>AGI</a:t>
            </a:r>
            <a:endParaRPr lang="en-US" dirty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/>
              <a:t>F</a:t>
            </a:r>
            <a:r>
              <a:rPr lang="en-US" sz="3200" dirty="0" smtClean="0"/>
              <a:t>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83808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3900" y="1536700"/>
            <a:ext cx="7888472" cy="4601909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IRBs (Abt, SRBI, subcontractors, clients, schools, other countries)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Study team (PDs, PIs, PQAs, subs/consultants)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Client Cybersecurity Center, </a:t>
            </a:r>
            <a:r>
              <a:rPr lang="en-US" sz="2000" dirty="0"/>
              <a:t>Information Security, IT 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Contract Operations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Division management (e.g., DVPs, contract reviewers)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VP Reputational Capital and Technical Leadership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Ethics/Compliance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Legal Counsel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Clients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Study participants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Abt’s Human Subjects Research Protection Program:  A Shared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275121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3899" y="1536700"/>
            <a:ext cx="8249980" cy="460190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Mission: ensure protection of study participants and all data 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Responsibilities of Abt IRB</a:t>
            </a:r>
          </a:p>
          <a:p>
            <a:pPr lvl="1" eaLnBrk="1" hangingPunct="1">
              <a:lnSpc>
                <a:spcPct val="90000"/>
              </a:lnSpc>
            </a:pPr>
            <a:r>
              <a:rPr lang="en-US" u="sng" dirty="0" smtClean="0"/>
              <a:t>Prospectively</a:t>
            </a:r>
            <a:r>
              <a:rPr lang="en-US" dirty="0" smtClean="0"/>
              <a:t> review/approve study and modifications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Review incidents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Observe/monitor research and conduct audits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Identify and interpret relevant regulations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Suspend or terminate research if </a:t>
            </a:r>
            <a:r>
              <a:rPr lang="en-US" dirty="0" smtClean="0"/>
              <a:t>needed</a:t>
            </a:r>
            <a:endParaRPr lang="en-US" dirty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Abt IRB Mission and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19094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Staff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IRB Institutional Official: Mark Spranca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IRB Chair: Teresa Doksum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IRB Administrator: Katie Speanburg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IRB members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Laurel Hatt (IHD</a:t>
            </a:r>
            <a:r>
              <a:rPr lang="en-US" dirty="0" smtClean="0"/>
              <a:t>)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Meredith Kelsey, Brooke Spellman (SEP)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Doug McDonald &amp; Meg Chapman, Prisoner Reps (</a:t>
            </a:r>
            <a:r>
              <a:rPr lang="en-US" dirty="0" smtClean="0"/>
              <a:t>USH</a:t>
            </a:r>
            <a:r>
              <a:rPr lang="en-US" sz="20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Sean Owen </a:t>
            </a:r>
            <a:r>
              <a:rPr lang="en-US" dirty="0" smtClean="0"/>
              <a:t>(Abt Client Cybersecurity Center)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Faith Lewis (SRBI </a:t>
            </a:r>
            <a:r>
              <a:rPr lang="en-US" dirty="0"/>
              <a:t>IRB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External members: Earl Brown, Tammy Kolbe, Susan Foster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Abt IRB Staff and Members</a:t>
            </a:r>
          </a:p>
        </p:txBody>
      </p:sp>
    </p:spTree>
    <p:extLst>
      <p:ext uri="{BB962C8B-B14F-4D97-AF65-F5344CB8AC3E}">
        <p14:creationId xmlns:p14="http://schemas.microsoft.com/office/powerpoint/2010/main" val="21699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/>
              <a:t>It’s the right thing to do--research needs to be conducted </a:t>
            </a:r>
            <a:r>
              <a:rPr lang="en-US" sz="2000" dirty="0" smtClean="0"/>
              <a:t>ethically</a:t>
            </a:r>
          </a:p>
          <a:p>
            <a:r>
              <a:rPr lang="en-US" sz="2000" dirty="0"/>
              <a:t>Your and Abt’s reputation in field, negative media </a:t>
            </a:r>
            <a:r>
              <a:rPr lang="en-US" sz="2000" dirty="0" smtClean="0"/>
              <a:t>attention</a:t>
            </a:r>
          </a:p>
          <a:p>
            <a:r>
              <a:rPr lang="en-US" sz="2000" dirty="0"/>
              <a:t>Publishing and disseminating </a:t>
            </a:r>
            <a:r>
              <a:rPr lang="en-US" sz="2000" dirty="0" smtClean="0"/>
              <a:t>findings</a:t>
            </a:r>
          </a:p>
          <a:p>
            <a:pPr eaLnBrk="1" hangingPunct="1"/>
            <a:r>
              <a:rPr lang="en-US" sz="2000" dirty="0" smtClean="0"/>
              <a:t>Federal regs mandate it &amp; Kathleen’s goal is 100% compliance</a:t>
            </a:r>
          </a:p>
          <a:p>
            <a:pPr eaLnBrk="1" hangingPunct="1"/>
            <a:r>
              <a:rPr lang="en-US" sz="2000" dirty="0" smtClean="0"/>
              <a:t>We could lose our “driver’s license” to conduct research</a:t>
            </a:r>
          </a:p>
          <a:p>
            <a:pPr eaLnBrk="1" hangingPunct="1"/>
            <a:r>
              <a:rPr lang="en-US" sz="2000" dirty="0" smtClean="0"/>
              <a:t>Client contracts/grants require it</a:t>
            </a:r>
          </a:p>
          <a:p>
            <a:pPr eaLnBrk="1" hangingPunct="1"/>
            <a:r>
              <a:rPr lang="en-US" sz="2000" dirty="0" smtClean="0"/>
              <a:t>Audits (internal, external routine &amp; for cause)</a:t>
            </a:r>
          </a:p>
          <a:p>
            <a:pPr eaLnBrk="1" hangingPunct="1"/>
            <a:r>
              <a:rPr lang="en-US" sz="2000" dirty="0" smtClean="0"/>
              <a:t>Abt IRB or other IRB could suspend study, not allow use of data, and/or report PD and/or Abt to client and OHRP</a:t>
            </a:r>
          </a:p>
          <a:p>
            <a:r>
              <a:rPr lang="en-US" sz="2000" dirty="0" smtClean="0"/>
              <a:t>Legal liability, financial penalties</a:t>
            </a:r>
          </a:p>
          <a:p>
            <a:r>
              <a:rPr lang="en-US" sz="2000" dirty="0"/>
              <a:t>Abt IRB </a:t>
            </a:r>
            <a:r>
              <a:rPr lang="en-US" sz="2000" dirty="0" smtClean="0"/>
              <a:t>policy</a:t>
            </a:r>
            <a:endParaRPr lang="en-US" sz="2000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is All This Important?</a:t>
            </a:r>
          </a:p>
        </p:txBody>
      </p:sp>
    </p:spTree>
    <p:extLst>
      <p:ext uri="{BB962C8B-B14F-4D97-AF65-F5344CB8AC3E}">
        <p14:creationId xmlns:p14="http://schemas.microsoft.com/office/powerpoint/2010/main" val="426641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IRB Process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0670" y="1474299"/>
            <a:ext cx="1376825" cy="32409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38964" y="1479519"/>
            <a:ext cx="4804833" cy="326571"/>
          </a:xfrm>
          <a:prstGeom prst="rect">
            <a:avLst/>
          </a:prstGeom>
          <a:solidFill>
            <a:srgbClr val="00B050">
              <a:alpha val="5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42328" y="1474299"/>
            <a:ext cx="1368769" cy="326571"/>
          </a:xfrm>
          <a:prstGeom prst="rect">
            <a:avLst/>
          </a:prstGeom>
          <a:solidFill>
            <a:srgbClr val="00B0F0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4521" y="1437779"/>
            <a:ext cx="136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24231" y="1458138"/>
            <a:ext cx="1132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774979" y="5520345"/>
            <a:ext cx="662668" cy="657225"/>
          </a:xfrm>
          <a:prstGeom prst="ellipse">
            <a:avLst/>
          </a:prstGeom>
          <a:gradFill>
            <a:gsLst>
              <a:gs pos="0">
                <a:srgbClr val="FFC0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Win RFP!</a:t>
            </a:r>
            <a:endParaRPr lang="en-US" sz="1050" dirty="0"/>
          </a:p>
        </p:txBody>
      </p:sp>
      <p:grpSp>
        <p:nvGrpSpPr>
          <p:cNvPr id="17" name="Group 16"/>
          <p:cNvGrpSpPr/>
          <p:nvPr/>
        </p:nvGrpSpPr>
        <p:grpSpPr>
          <a:xfrm>
            <a:off x="4023758" y="3114976"/>
            <a:ext cx="1080799" cy="1329813"/>
            <a:chOff x="1821854" y="0"/>
            <a:chExt cx="1317025" cy="1493998"/>
          </a:xfrm>
        </p:grpSpPr>
        <p:sp>
          <p:nvSpPr>
            <p:cNvPr id="18" name="Rounded Rectangle 17"/>
            <p:cNvSpPr/>
            <p:nvPr/>
          </p:nvSpPr>
          <p:spPr>
            <a:xfrm>
              <a:off x="1821854" y="0"/>
              <a:ext cx="1317025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1883642" y="38574"/>
              <a:ext cx="1239875" cy="14168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Send </a:t>
              </a:r>
              <a:r>
                <a:rPr lang="en-US" dirty="0" smtClean="0"/>
                <a:t>IRB Form B, DSP, &amp; materials</a:t>
              </a:r>
              <a:endParaRPr lang="en-US" sz="1800" kern="1200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074463" y="2715509"/>
            <a:ext cx="1052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</a:t>
            </a:r>
            <a:r>
              <a:rPr lang="en-US" sz="1400" dirty="0" smtClean="0"/>
              <a:t>f needed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6843797" y="1435301"/>
            <a:ext cx="136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Close-out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5645455" y="2115174"/>
            <a:ext cx="1112453" cy="940798"/>
            <a:chOff x="1845068" y="0"/>
            <a:chExt cx="1317023" cy="1493999"/>
          </a:xfrm>
        </p:grpSpPr>
        <p:sp>
          <p:nvSpPr>
            <p:cNvPr id="38" name="Rounded Rectangle 37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/>
            <p:cNvSpPr/>
            <p:nvPr/>
          </p:nvSpPr>
          <p:spPr>
            <a:xfrm>
              <a:off x="1883642" y="38575"/>
              <a:ext cx="1239875" cy="1455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Submit study modifications</a:t>
              </a:r>
              <a:endParaRPr lang="en-US" sz="1200" kern="1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655712" y="3340659"/>
            <a:ext cx="1112453" cy="940798"/>
            <a:chOff x="1845068" y="0"/>
            <a:chExt cx="1317023" cy="1493999"/>
          </a:xfrm>
        </p:grpSpPr>
        <p:sp>
          <p:nvSpPr>
            <p:cNvPr id="47" name="Rounded Rectangle 46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ounded Rectangle 4"/>
            <p:cNvSpPr/>
            <p:nvPr/>
          </p:nvSpPr>
          <p:spPr>
            <a:xfrm>
              <a:off x="1883642" y="38575"/>
              <a:ext cx="1239875" cy="1455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Notify IRB of incidents</a:t>
              </a:r>
              <a:endParaRPr lang="en-US" sz="1200" kern="12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666875" y="4554403"/>
            <a:ext cx="1112453" cy="940798"/>
            <a:chOff x="1845068" y="0"/>
            <a:chExt cx="1317023" cy="1493999"/>
          </a:xfrm>
        </p:grpSpPr>
        <p:sp>
          <p:nvSpPr>
            <p:cNvPr id="50" name="Rounded Rectangle 49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/>
            <p:cNvSpPr/>
            <p:nvPr/>
          </p:nvSpPr>
          <p:spPr>
            <a:xfrm>
              <a:off x="1883642" y="38575"/>
              <a:ext cx="1239875" cy="1455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spcBef>
                  <a:spcPct val="0"/>
                </a:spcBef>
              </a:pPr>
              <a:r>
                <a:rPr lang="en-US" sz="1200" kern="1200" dirty="0" smtClean="0"/>
                <a:t>Submit annual</a:t>
              </a:r>
            </a:p>
            <a:p>
              <a:pPr lvl="0" algn="ctr" defTabSz="800100">
                <a:spcBef>
                  <a:spcPct val="0"/>
                </a:spcBef>
              </a:pPr>
              <a:r>
                <a:rPr lang="en-US" sz="1200" dirty="0"/>
                <a:t>r</a:t>
              </a:r>
              <a:r>
                <a:rPr lang="en-US" sz="1200" kern="1200" dirty="0" smtClean="0"/>
                <a:t>eview request</a:t>
              </a:r>
              <a:endParaRPr lang="en-US" sz="1200" kern="12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741274" y="1812025"/>
            <a:ext cx="1052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needed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5949268" y="3023286"/>
            <a:ext cx="504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959525" y="4240078"/>
            <a:ext cx="504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6910613" y="3616573"/>
            <a:ext cx="302151" cy="326621"/>
            <a:chOff x="1349054" y="704072"/>
            <a:chExt cx="302151" cy="326621"/>
          </a:xfrm>
        </p:grpSpPr>
        <p:sp>
          <p:nvSpPr>
            <p:cNvPr id="57" name="Right Arrow 56"/>
            <p:cNvSpPr/>
            <p:nvPr/>
          </p:nvSpPr>
          <p:spPr>
            <a:xfrm>
              <a:off x="1349054" y="704072"/>
              <a:ext cx="302151" cy="32662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Right Arrow 4"/>
            <p:cNvSpPr/>
            <p:nvPr/>
          </p:nvSpPr>
          <p:spPr>
            <a:xfrm>
              <a:off x="1349054" y="769396"/>
              <a:ext cx="211506" cy="1959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301485" y="3056830"/>
            <a:ext cx="1080798" cy="1329813"/>
            <a:chOff x="1845068" y="0"/>
            <a:chExt cx="1317023" cy="1493998"/>
          </a:xfrm>
        </p:grpSpPr>
        <p:sp>
          <p:nvSpPr>
            <p:cNvPr id="60" name="Rounded Rectangle 59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/>
            <p:cNvSpPr/>
            <p:nvPr/>
          </p:nvSpPr>
          <p:spPr>
            <a:xfrm>
              <a:off x="1883642" y="38574"/>
              <a:ext cx="1278449" cy="14168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spcBef>
                  <a:spcPct val="0"/>
                </a:spcBef>
              </a:pPr>
              <a:r>
                <a:rPr lang="en-US" sz="1600" dirty="0" smtClean="0"/>
                <a:t>Study </a:t>
              </a:r>
              <a:r>
                <a:rPr lang="en-US" sz="1600" kern="1200" dirty="0" smtClean="0"/>
                <a:t>close out, destroy</a:t>
              </a:r>
            </a:p>
            <a:p>
              <a:pPr lvl="0" algn="ctr" defTabSz="800100">
                <a:spcBef>
                  <a:spcPct val="0"/>
                </a:spcBef>
              </a:pPr>
              <a:r>
                <a:rPr lang="en-US" sz="1600" dirty="0"/>
                <a:t>o</a:t>
              </a:r>
              <a:r>
                <a:rPr lang="en-US" sz="1600" kern="1200" dirty="0" smtClean="0"/>
                <a:t>r </a:t>
              </a:r>
              <a:r>
                <a:rPr lang="en-US" sz="1600" dirty="0" smtClean="0"/>
                <a:t>archive</a:t>
              </a:r>
              <a:r>
                <a:rPr lang="en-US" sz="1600" kern="1200" dirty="0" smtClean="0"/>
                <a:t> data</a:t>
              </a:r>
              <a:endParaRPr lang="en-US" sz="1600" kern="12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274051" y="3618113"/>
            <a:ext cx="302151" cy="326621"/>
            <a:chOff x="1349054" y="704072"/>
            <a:chExt cx="302151" cy="326621"/>
          </a:xfrm>
        </p:grpSpPr>
        <p:sp>
          <p:nvSpPr>
            <p:cNvPr id="63" name="Right Arrow 62"/>
            <p:cNvSpPr/>
            <p:nvPr/>
          </p:nvSpPr>
          <p:spPr>
            <a:xfrm>
              <a:off x="1349054" y="704072"/>
              <a:ext cx="302151" cy="32662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Right Arrow 4"/>
            <p:cNvSpPr/>
            <p:nvPr/>
          </p:nvSpPr>
          <p:spPr>
            <a:xfrm>
              <a:off x="1349054" y="769396"/>
              <a:ext cx="211506" cy="1959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/>
            </a:p>
          </p:txBody>
        </p:sp>
      </p:grpSp>
      <p:sp>
        <p:nvSpPr>
          <p:cNvPr id="66" name="Oval 65"/>
          <p:cNvSpPr/>
          <p:nvPr/>
        </p:nvSpPr>
        <p:spPr>
          <a:xfrm>
            <a:off x="4337953" y="5314984"/>
            <a:ext cx="753997" cy="754558"/>
          </a:xfrm>
          <a:prstGeom prst="ellipse">
            <a:avLst/>
          </a:prstGeom>
          <a:gradFill>
            <a:gsLst>
              <a:gs pos="0">
                <a:srgbClr val="FFC0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Do the work!</a:t>
            </a:r>
            <a:endParaRPr lang="en-US" sz="1050" dirty="0"/>
          </a:p>
        </p:txBody>
      </p:sp>
      <p:sp>
        <p:nvSpPr>
          <p:cNvPr id="67" name="Oval 66"/>
          <p:cNvSpPr/>
          <p:nvPr/>
        </p:nvSpPr>
        <p:spPr>
          <a:xfrm>
            <a:off x="7432354" y="5388343"/>
            <a:ext cx="819059" cy="764807"/>
          </a:xfrm>
          <a:prstGeom prst="ellipse">
            <a:avLst/>
          </a:prstGeom>
          <a:gradFill>
            <a:gsLst>
              <a:gs pos="0">
                <a:srgbClr val="FFC0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Wrap-up  the study!</a:t>
            </a:r>
            <a:endParaRPr lang="en-US" sz="1050" dirty="0"/>
          </a:p>
        </p:txBody>
      </p:sp>
      <p:grpSp>
        <p:nvGrpSpPr>
          <p:cNvPr id="53" name="Group 52"/>
          <p:cNvGrpSpPr/>
          <p:nvPr/>
        </p:nvGrpSpPr>
        <p:grpSpPr>
          <a:xfrm>
            <a:off x="725837" y="3192251"/>
            <a:ext cx="1080798" cy="1329813"/>
            <a:chOff x="1845068" y="0"/>
            <a:chExt cx="1317023" cy="1493998"/>
          </a:xfrm>
        </p:grpSpPr>
        <p:sp>
          <p:nvSpPr>
            <p:cNvPr id="65" name="Rounded Rectangle 64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Rounded Rectangle 4"/>
            <p:cNvSpPr/>
            <p:nvPr/>
          </p:nvSpPr>
          <p:spPr>
            <a:xfrm>
              <a:off x="1883642" y="38574"/>
              <a:ext cx="1239875" cy="14168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/>
              <a:r>
                <a:rPr lang="en-US" sz="1600" dirty="0"/>
                <a:t>Forward RFP to IRB to add tailored language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162838" y="2124720"/>
            <a:ext cx="1080798" cy="1329813"/>
            <a:chOff x="1845068" y="0"/>
            <a:chExt cx="1317023" cy="1493998"/>
          </a:xfrm>
        </p:grpSpPr>
        <p:sp>
          <p:nvSpPr>
            <p:cNvPr id="70" name="Rounded Rectangle 69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Rounded Rectangle 4"/>
            <p:cNvSpPr/>
            <p:nvPr/>
          </p:nvSpPr>
          <p:spPr>
            <a:xfrm>
              <a:off x="1883642" y="38574"/>
              <a:ext cx="1239875" cy="14168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/>
              <a:r>
                <a:rPr lang="en-US" sz="1400" dirty="0"/>
                <a:t>New contract consult for IRB &amp; data security needs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2306830" y="3657168"/>
            <a:ext cx="792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</a:t>
            </a:r>
            <a:r>
              <a:rPr lang="en-US" sz="1400" dirty="0" smtClean="0"/>
              <a:t>nd/or</a:t>
            </a:r>
            <a:endParaRPr lang="en-US" sz="1400" dirty="0"/>
          </a:p>
        </p:txBody>
      </p:sp>
      <p:grpSp>
        <p:nvGrpSpPr>
          <p:cNvPr id="73" name="Group 72"/>
          <p:cNvGrpSpPr/>
          <p:nvPr/>
        </p:nvGrpSpPr>
        <p:grpSpPr>
          <a:xfrm>
            <a:off x="2154439" y="4181007"/>
            <a:ext cx="1080798" cy="1329813"/>
            <a:chOff x="1845068" y="0"/>
            <a:chExt cx="1317023" cy="1493998"/>
          </a:xfrm>
        </p:grpSpPr>
        <p:sp>
          <p:nvSpPr>
            <p:cNvPr id="74" name="Rounded Rectangle 73"/>
            <p:cNvSpPr/>
            <p:nvPr/>
          </p:nvSpPr>
          <p:spPr>
            <a:xfrm>
              <a:off x="1845068" y="0"/>
              <a:ext cx="1317023" cy="14939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Rounded Rectangle 4"/>
            <p:cNvSpPr/>
            <p:nvPr/>
          </p:nvSpPr>
          <p:spPr>
            <a:xfrm>
              <a:off x="1883642" y="38574"/>
              <a:ext cx="1239875" cy="14168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Send </a:t>
              </a:r>
              <a:r>
                <a:rPr lang="en-US" dirty="0" smtClean="0"/>
                <a:t>IRB Form A &amp; study design</a:t>
              </a:r>
              <a:endParaRPr lang="en-US" sz="1800" kern="12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907996" y="3635916"/>
            <a:ext cx="302151" cy="326621"/>
            <a:chOff x="1349054" y="704072"/>
            <a:chExt cx="302151" cy="326621"/>
          </a:xfrm>
        </p:grpSpPr>
        <p:sp>
          <p:nvSpPr>
            <p:cNvPr id="77" name="Right Arrow 76"/>
            <p:cNvSpPr/>
            <p:nvPr/>
          </p:nvSpPr>
          <p:spPr>
            <a:xfrm>
              <a:off x="1349054" y="704072"/>
              <a:ext cx="302151" cy="32662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Right Arrow 4"/>
            <p:cNvSpPr/>
            <p:nvPr/>
          </p:nvSpPr>
          <p:spPr>
            <a:xfrm>
              <a:off x="1349054" y="769396"/>
              <a:ext cx="211506" cy="1959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3453858" y="3662562"/>
            <a:ext cx="302151" cy="326621"/>
            <a:chOff x="1349054" y="704072"/>
            <a:chExt cx="302151" cy="326621"/>
          </a:xfrm>
        </p:grpSpPr>
        <p:sp>
          <p:nvSpPr>
            <p:cNvPr id="80" name="Right Arrow 79"/>
            <p:cNvSpPr/>
            <p:nvPr/>
          </p:nvSpPr>
          <p:spPr>
            <a:xfrm>
              <a:off x="1349054" y="704072"/>
              <a:ext cx="302151" cy="32662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Right Arrow 4"/>
            <p:cNvSpPr/>
            <p:nvPr/>
          </p:nvSpPr>
          <p:spPr>
            <a:xfrm>
              <a:off x="1349054" y="769396"/>
              <a:ext cx="211506" cy="1959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32263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6" grpId="0" animBg="1"/>
      <p:bldP spid="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000" dirty="0" smtClean="0"/>
              <a:t>1a. Is it research</a:t>
            </a:r>
            <a:r>
              <a:rPr lang="en-US" sz="2000" dirty="0"/>
              <a:t>?</a:t>
            </a:r>
            <a:r>
              <a:rPr lang="en-US" sz="2000" dirty="0" smtClean="0"/>
              <a:t> </a:t>
            </a:r>
          </a:p>
          <a:p>
            <a:pPr marL="0" indent="0" eaLnBrk="1" hangingPunct="1">
              <a:buNone/>
            </a:pPr>
            <a:r>
              <a:rPr lang="en-US" sz="2000" dirty="0" smtClean="0"/>
              <a:t>“a systematic investigation, including research development, testing, and evaluation, designed to develop or contribute to </a:t>
            </a:r>
            <a:r>
              <a:rPr lang="en-US" sz="2000" b="1" dirty="0" smtClean="0"/>
              <a:t>generalizable knowledge</a:t>
            </a:r>
            <a:r>
              <a:rPr lang="en-US" sz="2000" dirty="0" smtClean="0"/>
              <a:t>.”</a:t>
            </a:r>
          </a:p>
          <a:p>
            <a:pPr marL="0" indent="0" eaLnBrk="1" hangingPunct="1">
              <a:buNone/>
            </a:pPr>
            <a:r>
              <a:rPr lang="en-US" sz="2000" dirty="0" smtClean="0"/>
              <a:t>1b. Does it involve human subjects? </a:t>
            </a:r>
          </a:p>
          <a:p>
            <a:pPr marL="0" indent="0" eaLnBrk="1" hangingPunct="1">
              <a:buNone/>
            </a:pPr>
            <a:r>
              <a:rPr lang="en-US" sz="2000" dirty="0" smtClean="0"/>
              <a:t>“a living individual </a:t>
            </a:r>
            <a:r>
              <a:rPr lang="en-US" sz="2000" b="1" dirty="0" smtClean="0"/>
              <a:t>about whom </a:t>
            </a:r>
            <a:r>
              <a:rPr lang="en-US" sz="2000" dirty="0" smtClean="0"/>
              <a:t>an investigator conducting research obtains:</a:t>
            </a:r>
          </a:p>
          <a:p>
            <a:pPr lvl="1"/>
            <a:r>
              <a:rPr lang="en-US" sz="2000" dirty="0" smtClean="0"/>
              <a:t>data through intervention or interaction with the individual </a:t>
            </a:r>
            <a:r>
              <a:rPr lang="en-US" dirty="0" smtClean="0"/>
              <a:t>OR</a:t>
            </a:r>
            <a:endParaRPr lang="en-US" sz="2000" dirty="0" smtClean="0"/>
          </a:p>
          <a:p>
            <a:pPr lvl="1"/>
            <a:r>
              <a:rPr lang="en-US" sz="2000" dirty="0" smtClean="0"/>
              <a:t>identifiable private information.”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200" dirty="0" smtClean="0"/>
              <a:t>Does My Study Require IRB Review?</a:t>
            </a:r>
            <a:br>
              <a:rPr lang="en-US" sz="2200" dirty="0" smtClean="0"/>
            </a:br>
            <a:r>
              <a:rPr lang="en-US" sz="2200" dirty="0" smtClean="0"/>
              <a:t>1. Does it meet definition of human subjects research?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37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/>
            <a:r>
              <a:rPr lang="en-US" sz="2000" dirty="0" smtClean="0"/>
              <a:t>Most frequent exemption </a:t>
            </a:r>
            <a:r>
              <a:rPr lang="en-US" sz="2000" dirty="0" smtClean="0"/>
              <a:t>category </a:t>
            </a:r>
            <a:r>
              <a:rPr lang="en-US" sz="2000" dirty="0" smtClean="0"/>
              <a:t>used for Abt studies is “Non-sensitive research exemption” defined by regs as:</a:t>
            </a:r>
          </a:p>
          <a:p>
            <a:pPr marL="400050" indent="0">
              <a:buNone/>
            </a:pPr>
            <a:r>
              <a:rPr lang="en-US" sz="2000" dirty="0" smtClean="0"/>
              <a:t>“Research involving use of educational tests, survey procedures, interview procedures or observation of public behavior, UNLESS:</a:t>
            </a:r>
          </a:p>
          <a:p>
            <a:pPr marL="933450" lvl="1" indent="-419100">
              <a:buFontTx/>
              <a:buChar char="–"/>
            </a:pPr>
            <a:r>
              <a:rPr lang="en-US" dirty="0" smtClean="0"/>
              <a:t>Info obtained is recorded in manner that human subjects can be identified AND</a:t>
            </a:r>
          </a:p>
          <a:p>
            <a:pPr marL="933450" lvl="1" indent="-419100">
              <a:buFontTx/>
              <a:buChar char="–"/>
            </a:pPr>
            <a:r>
              <a:rPr lang="en-US" dirty="0" smtClean="0"/>
              <a:t>Any disclosure of responses could reasonably place subjects at risk” </a:t>
            </a:r>
          </a:p>
          <a:p>
            <a:pPr marL="400050">
              <a:buFont typeface="Wingdings" panose="05000000000000000000" pitchFamily="2" charset="2"/>
              <a:buChar char="§"/>
            </a:pPr>
            <a:r>
              <a:rPr lang="en-US" sz="2000" dirty="0" smtClean="0"/>
              <a:t>There </a:t>
            </a:r>
            <a:r>
              <a:rPr lang="en-US" sz="2000" dirty="0" smtClean="0"/>
              <a:t>are other exempt human subjects research categories</a:t>
            </a:r>
          </a:p>
          <a:p>
            <a:pPr marL="57150" indent="0">
              <a:buNone/>
            </a:pPr>
            <a:endParaRPr lang="en-US" sz="2000" dirty="0" smtClean="0"/>
          </a:p>
          <a:p>
            <a:pPr marL="457200" indent="-457200" eaLnBrk="1" hangingPunct="1">
              <a:buFontTx/>
              <a:buNone/>
            </a:pPr>
            <a:endParaRPr lang="en-US" sz="1600" dirty="0" smtClean="0"/>
          </a:p>
          <a:p>
            <a:pPr marL="876300" lvl="1" indent="-419100" eaLnBrk="1" hangingPunct="1"/>
            <a:endParaRPr lang="en-US" sz="1700" dirty="0" smtClean="0"/>
          </a:p>
          <a:p>
            <a:pPr marL="876300" lvl="1" indent="-419100" eaLnBrk="1" hangingPunct="1">
              <a:buFontTx/>
              <a:buNone/>
            </a:pPr>
            <a:endParaRPr lang="en-US" sz="1700" dirty="0" smtClean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Does My Study Require IRB Review? (cont.)</a:t>
            </a:r>
            <a:br>
              <a:rPr lang="en-US" sz="2400" dirty="0" smtClean="0"/>
            </a:br>
            <a:r>
              <a:rPr lang="en-US" sz="2400" dirty="0" smtClean="0"/>
              <a:t>2. Is it exemptable human subjects research? </a:t>
            </a:r>
          </a:p>
        </p:txBody>
      </p:sp>
    </p:spTree>
    <p:extLst>
      <p:ext uri="{BB962C8B-B14F-4D97-AF65-F5344CB8AC3E}">
        <p14:creationId xmlns:p14="http://schemas.microsoft.com/office/powerpoint/2010/main" val="300211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t PowerPoint Template Domestic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Abt PowerPoint Template Domestic</Template>
  <TotalTime>5597</TotalTime>
  <Words>2225</Words>
  <Application>Microsoft Office PowerPoint</Application>
  <PresentationFormat>On-screen Show (4:3)</PresentationFormat>
  <Paragraphs>309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Abt PowerPoint Template Domestic</vt:lpstr>
      <vt:lpstr>3_Office Theme</vt:lpstr>
      <vt:lpstr>5_Office Theme</vt:lpstr>
      <vt:lpstr>PowerPoint Presentation</vt:lpstr>
      <vt:lpstr>Objectives of Training</vt:lpstr>
      <vt:lpstr>Abt’s Human Subjects Research Protection Program:  A Shared Responsibility</vt:lpstr>
      <vt:lpstr>Abt IRB Mission and Responsibilities</vt:lpstr>
      <vt:lpstr>Abt IRB Staff and Members</vt:lpstr>
      <vt:lpstr>Why is All This Important?</vt:lpstr>
      <vt:lpstr>IRB Process</vt:lpstr>
      <vt:lpstr>Does My Study Require IRB Review? 1. Does it meet definition of human subjects research? </vt:lpstr>
      <vt:lpstr>Does My Study Require IRB Review? (cont.) 2. Is it exemptable human subjects research? </vt:lpstr>
      <vt:lpstr>Does My Study Require IRB Review? (cont.) 3. Can it be reviewed via expedited IRB review?</vt:lpstr>
      <vt:lpstr>Does My Study Require IRB Review? (cont.)  4. Which Projects Require Review by the Full IRB?</vt:lpstr>
      <vt:lpstr>How do I get my study reviewed?</vt:lpstr>
      <vt:lpstr>How do I get my study reviewed? (cont.)</vt:lpstr>
      <vt:lpstr>Studies that Don’t Require IRB Review Can Still Have Ethical Issues, Consent, and Data Security Requirements</vt:lpstr>
      <vt:lpstr>General Tips to Sail through the IRB</vt:lpstr>
      <vt:lpstr>Tips on Consent to Sail through the IRB</vt:lpstr>
      <vt:lpstr>Tips on Confidentiality to Sail through the IRB</vt:lpstr>
      <vt:lpstr>Modifications to Approved Protocol Require Review Before Implementation: Abt IRB Form E</vt:lpstr>
      <vt:lpstr>Continuing Review/Approval: Abt IRB Form D</vt:lpstr>
      <vt:lpstr>IRB Related Incidents</vt:lpstr>
      <vt:lpstr>Reporting Incidents</vt:lpstr>
      <vt:lpstr>Closing out an IRB protocol</vt:lpstr>
      <vt:lpstr>For More Information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Stefanie Falzone</dc:creator>
  <cp:lastModifiedBy>Katie Speanburg</cp:lastModifiedBy>
  <cp:revision>237</cp:revision>
  <cp:lastPrinted>2011-06-22T19:26:10Z</cp:lastPrinted>
  <dcterms:created xsi:type="dcterms:W3CDTF">2012-02-09T21:52:57Z</dcterms:created>
  <dcterms:modified xsi:type="dcterms:W3CDTF">2014-06-03T12:34:19Z</dcterms:modified>
</cp:coreProperties>
</file>