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77" r:id="rId2"/>
    <p:sldMasterId id="2147483703" r:id="rId3"/>
  </p:sldMasterIdLst>
  <p:notesMasterIdLst>
    <p:notesMasterId r:id="rId22"/>
  </p:notesMasterIdLst>
  <p:sldIdLst>
    <p:sldId id="291" r:id="rId4"/>
    <p:sldId id="295" r:id="rId5"/>
    <p:sldId id="298" r:id="rId6"/>
    <p:sldId id="360" r:id="rId7"/>
    <p:sldId id="348" r:id="rId8"/>
    <p:sldId id="349" r:id="rId9"/>
    <p:sldId id="305" r:id="rId10"/>
    <p:sldId id="356" r:id="rId11"/>
    <p:sldId id="345" r:id="rId12"/>
    <p:sldId id="354" r:id="rId13"/>
    <p:sldId id="329" r:id="rId14"/>
    <p:sldId id="346" r:id="rId15"/>
    <p:sldId id="355" r:id="rId16"/>
    <p:sldId id="334" r:id="rId17"/>
    <p:sldId id="357" r:id="rId18"/>
    <p:sldId id="358" r:id="rId19"/>
    <p:sldId id="359" r:id="rId20"/>
    <p:sldId id="331" r:id="rId2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6A8"/>
    <a:srgbClr val="E87722"/>
    <a:srgbClr val="DA291C"/>
    <a:srgbClr val="B7C9D3"/>
    <a:srgbClr val="7566A0"/>
    <a:srgbClr val="D0D3D4"/>
    <a:srgbClr val="DFD1A7"/>
    <a:srgbClr val="608E3A"/>
    <a:srgbClr val="48A9C5"/>
    <a:srgbClr val="BFC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646" autoAdjust="0"/>
    <p:restoredTop sz="84370" autoAdjust="0"/>
  </p:normalViewPr>
  <p:slideViewPr>
    <p:cSldViewPr snapToGrid="0" snapToObjects="1">
      <p:cViewPr>
        <p:scale>
          <a:sx n="90" d="100"/>
          <a:sy n="90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230" d="100"/>
          <a:sy n="230" d="100"/>
        </p:scale>
        <p:origin x="1302" y="234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C3F29CC5-00F7-42D8-B124-DBB9CF6078E9}" type="datetimeFigureOut">
              <a:rPr lang="en-US" smtClean="0"/>
              <a:t>6/4/2014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6E49B88-C793-41F8-9EA0-1766465DAF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0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26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291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  <a:r>
              <a:rPr lang="en-US" baseline="0" dirty="0" smtClean="0"/>
              <a:t> Marriage </a:t>
            </a:r>
            <a:r>
              <a:rPr lang="en-US" baseline="0" dirty="0" err="1" smtClean="0"/>
              <a:t>Eval</a:t>
            </a:r>
            <a:r>
              <a:rPr lang="en-US" baseline="0" dirty="0" smtClean="0"/>
              <a:t>, Home </a:t>
            </a:r>
            <a:r>
              <a:rPr lang="en-US" baseline="0" dirty="0" err="1" smtClean="0"/>
              <a:t>Fam</a:t>
            </a:r>
            <a:r>
              <a:rPr lang="en-US" baseline="0" dirty="0" smtClean="0"/>
              <a:t>, BOND, SLIFKA, NVVLS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 just an Abt policy—risk protocols are a best practice/IRBs/funders require</a:t>
            </a:r>
          </a:p>
          <a:p>
            <a:r>
              <a:rPr lang="en-US" baseline="0" dirty="0" smtClean="0"/>
              <a:t>Average # of incidents is about 1/month; good to be prepared; due to risk protocol, all incidents resulted in positive outcomes </a:t>
            </a:r>
          </a:p>
          <a:p>
            <a:r>
              <a:rPr lang="en-US" baseline="0" dirty="0" smtClean="0"/>
              <a:t>SRBI’s IRB usually consulted during incident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2918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protocols undergo multiple modifications</a:t>
            </a:r>
          </a:p>
          <a:p>
            <a:endParaRPr lang="en-US" dirty="0" smtClean="0"/>
          </a:p>
          <a:p>
            <a:r>
              <a:rPr lang="en-US" dirty="0" smtClean="0"/>
              <a:t>Don’t panic if you think your study </a:t>
            </a:r>
            <a:r>
              <a:rPr lang="en-US" dirty="0"/>
              <a:t>protocol changed but </a:t>
            </a:r>
            <a:r>
              <a:rPr lang="en-US" dirty="0" smtClean="0"/>
              <a:t>forgot </a:t>
            </a:r>
            <a:r>
              <a:rPr lang="en-US" dirty="0"/>
              <a:t>to get IRB </a:t>
            </a:r>
            <a:r>
              <a:rPr lang="en-US" dirty="0" smtClean="0"/>
              <a:t>approval—contact IRB.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957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retention &amp; destruction requirements can be found in:</a:t>
            </a:r>
          </a:p>
          <a:p>
            <a:r>
              <a:rPr lang="en-US" dirty="0" smtClean="0"/>
              <a:t>-contract</a:t>
            </a:r>
          </a:p>
          <a:p>
            <a:r>
              <a:rPr lang="en-US" dirty="0" smtClean="0"/>
              <a:t>-data</a:t>
            </a:r>
            <a:r>
              <a:rPr lang="en-US" baseline="0" dirty="0" smtClean="0"/>
              <a:t> security plan</a:t>
            </a:r>
          </a:p>
          <a:p>
            <a:r>
              <a:rPr lang="en-US" baseline="0" dirty="0" smtClean="0"/>
              <a:t>-DUAs</a:t>
            </a:r>
          </a:p>
          <a:p>
            <a:r>
              <a:rPr lang="en-US" baseline="0" dirty="0" smtClean="0"/>
              <a:t>-consent</a:t>
            </a:r>
          </a:p>
          <a:p>
            <a:r>
              <a:rPr lang="en-US" baseline="0" dirty="0" smtClean="0"/>
              <a:t>-Abt policy</a:t>
            </a:r>
          </a:p>
          <a:p>
            <a:r>
              <a:rPr lang="en-US" baseline="0" dirty="0" smtClean="0"/>
              <a:t>-ask client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102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 separate but related set of regulations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Regs</a:t>
            </a:r>
            <a:r>
              <a:rPr lang="en-US" baseline="0" dirty="0" smtClean="0"/>
              <a:t> spell out procedure to handle/respond to allegations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We average 1 allegation/year</a:t>
            </a:r>
          </a:p>
          <a:p>
            <a:endParaRPr lang="en-US" dirty="0" smtClean="0"/>
          </a:p>
          <a:p>
            <a:r>
              <a:rPr lang="en-US" dirty="0" smtClean="0"/>
              <a:t>Have you seen Boston</a:t>
            </a:r>
            <a:r>
              <a:rPr lang="en-US" baseline="0" dirty="0" smtClean="0"/>
              <a:t> Globe articles about local hospital researchers fabricating/falsifying data?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102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frequent</a:t>
            </a:r>
            <a:r>
              <a:rPr lang="en-US" baseline="0" dirty="0" smtClean="0"/>
              <a:t> type of incident is related to data security. IT Security takes lead on reporting/handling; no IRB paperwork unless we indicate needed. </a:t>
            </a:r>
            <a:endParaRPr lang="en-US" dirty="0" smtClean="0"/>
          </a:p>
          <a:p>
            <a:r>
              <a:rPr lang="en-US" dirty="0" smtClean="0"/>
              <a:t>Reporting has</a:t>
            </a:r>
            <a:r>
              <a:rPr lang="en-US" baseline="0" dirty="0" smtClean="0"/>
              <a:t> increased w/training and new </a:t>
            </a:r>
            <a:r>
              <a:rPr lang="en-US" baseline="0" dirty="0" err="1" smtClean="0"/>
              <a:t>px</a:t>
            </a:r>
            <a:r>
              <a:rPr lang="en-US" baseline="0" dirty="0" smtClean="0"/>
              <a:t> to track.</a:t>
            </a:r>
          </a:p>
          <a:p>
            <a:r>
              <a:rPr lang="en-US" baseline="0" dirty="0" smtClean="0"/>
              <a:t>Clients want to know about these too, usually within 24 hours.</a:t>
            </a:r>
          </a:p>
          <a:p>
            <a:endParaRPr lang="en-US" dirty="0" smtClean="0"/>
          </a:p>
          <a:p>
            <a:r>
              <a:rPr lang="en-US" dirty="0" smtClean="0"/>
              <a:t>None</a:t>
            </a:r>
            <a:r>
              <a:rPr lang="en-US" baseline="0" dirty="0" smtClean="0"/>
              <a:t> of these were breaches as defined by </a:t>
            </a:r>
            <a:r>
              <a:rPr lang="en-US" baseline="0" dirty="0" err="1" smtClean="0"/>
              <a:t>regs</a:t>
            </a:r>
            <a:r>
              <a:rPr lang="en-US" baseline="0" dirty="0" smtClean="0"/>
              <a:t>; most were caused by sub/grantee/data provider, not Abt—could be reporting bias? </a:t>
            </a:r>
          </a:p>
          <a:p>
            <a:r>
              <a:rPr lang="en-US" baseline="0" dirty="0" smtClean="0"/>
              <a:t>IT Security team documents how it happened; we use to remediate/prevent via strategies such as: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We will always try to reduce; but remember the denominator—we have 100s of millions of records, 2,700 staff, XXX partners/subs, 45 offices, data travels multiple times in multiple formats.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965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Abt</a:t>
            </a:r>
            <a:r>
              <a:rPr lang="en-US" baseline="0" dirty="0" smtClean="0"/>
              <a:t> is currently a leader and security is a competitive advantage. But we need your help to continue to think outside the box to prevent/reduce these.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102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87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700" dirty="0"/>
              <a:t>This in-person training </a:t>
            </a:r>
            <a:r>
              <a:rPr lang="en-US" sz="1700" dirty="0" smtClean="0"/>
              <a:t>assumes</a:t>
            </a:r>
            <a:r>
              <a:rPr lang="en-US" sz="1700" baseline="0" dirty="0" smtClean="0"/>
              <a:t> you are familiar with the Abt IRB review process, and you have submitted a study protocol at least once.</a:t>
            </a:r>
          </a:p>
          <a:p>
            <a:endParaRPr lang="en-US" sz="1700" dirty="0" smtClean="0"/>
          </a:p>
          <a:p>
            <a:r>
              <a:rPr lang="en-US" sz="1700" dirty="0" smtClean="0"/>
              <a:t>This in-person training supplements </a:t>
            </a:r>
            <a:r>
              <a:rPr lang="en-US" sz="1700" dirty="0"/>
              <a:t>the required online training for staff conducting human subjects research</a:t>
            </a:r>
          </a:p>
          <a:p>
            <a:endParaRPr lang="en-US" sz="1700" dirty="0"/>
          </a:p>
          <a:p>
            <a:r>
              <a:rPr lang="en-US" sz="1700" dirty="0"/>
              <a:t>This training does not cover history of human subjects research, ethical principles, which is covered by the required online CITI Training</a:t>
            </a:r>
          </a:p>
          <a:p>
            <a:endParaRPr lang="en-US" sz="1700" dirty="0"/>
          </a:p>
          <a:p>
            <a:pPr>
              <a:lnSpc>
                <a:spcPct val="80000"/>
              </a:lnSpc>
            </a:pPr>
            <a:r>
              <a:rPr lang="en-US" sz="1700" dirty="0"/>
              <a:t>Minimum training required for key staff: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Online CITI training (or equivalent)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Refresher needed (every 3 yrs per Abt policy)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Abt IRB tracks—now in Abt LMS</a:t>
            </a:r>
          </a:p>
          <a:p>
            <a:pPr>
              <a:lnSpc>
                <a:spcPct val="80000"/>
              </a:lnSpc>
            </a:pPr>
            <a:endParaRPr lang="en-US" sz="1700" dirty="0"/>
          </a:p>
          <a:p>
            <a:pPr>
              <a:lnSpc>
                <a:spcPct val="80000"/>
              </a:lnSpc>
            </a:pPr>
            <a:r>
              <a:rPr lang="en-US" sz="1700" dirty="0"/>
              <a:t>Subcontractors and consultants may also need CITI training depending on depth of role</a:t>
            </a:r>
          </a:p>
          <a:p>
            <a:endParaRPr lang="en-US" sz="1500" dirty="0" smtClean="0"/>
          </a:p>
          <a:p>
            <a:r>
              <a:rPr lang="en-US" sz="1500" dirty="0" smtClean="0"/>
              <a:t>We’ve organized these advanced topics</a:t>
            </a:r>
            <a:r>
              <a:rPr lang="en-US" sz="1500" baseline="0" dirty="0" smtClean="0"/>
              <a:t> around project lifecycle from proposal to closeout.</a:t>
            </a:r>
          </a:p>
          <a:p>
            <a:r>
              <a:rPr lang="en-US" sz="1500" dirty="0" smtClean="0"/>
              <a:t>Any other topics you want to</a:t>
            </a:r>
            <a:r>
              <a:rPr lang="en-US" sz="1500" baseline="0" dirty="0" smtClean="0"/>
              <a:t> see covered today/future? </a:t>
            </a:r>
            <a:endParaRPr lang="en-US" sz="1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92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Requirements come from: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federal/state/local regulations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Guidelines &amp; best</a:t>
            </a:r>
            <a:r>
              <a:rPr lang="en-US" baseline="0" dirty="0" smtClean="0"/>
              <a:t> practices we learn from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National IRB conference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Other IRBs—consultations, memos, including SRBI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Reviewing grant proposals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Consultants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Literature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Precedent</a:t>
            </a:r>
          </a:p>
          <a:p>
            <a:pPr marL="628650" lvl="1" indent="-171450">
              <a:buFontTx/>
              <a:buChar char="-"/>
            </a:pPr>
            <a:r>
              <a:rPr lang="en-US" baseline="0" dirty="0" smtClean="0"/>
              <a:t>President’s initiatives to reduce regulatory burden, share data</a:t>
            </a:r>
          </a:p>
          <a:p>
            <a:pPr marL="457200" lvl="1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04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 year we helped over 50 proposal teams from all 5 divisions.</a:t>
            </a:r>
            <a:r>
              <a:rPr lang="en-US" baseline="0" dirty="0" smtClean="0"/>
              <a:t> </a:t>
            </a:r>
            <a:endParaRPr lang="en-US" dirty="0" smtClean="0"/>
          </a:p>
          <a:p>
            <a:r>
              <a:rPr lang="en-US" dirty="0" smtClean="0"/>
              <a:t>Send </a:t>
            </a:r>
            <a:r>
              <a:rPr lang="en-US" dirty="0" smtClean="0"/>
              <a:t>us ASAP w/proposal in subject line; give us a </a:t>
            </a:r>
            <a:r>
              <a:rPr lang="en-US" dirty="0" smtClean="0"/>
              <a:t>deadline</a:t>
            </a:r>
          </a:p>
          <a:p>
            <a:r>
              <a:rPr lang="en-US" dirty="0" smtClean="0"/>
              <a:t>FISMA Moderate? </a:t>
            </a:r>
            <a:endParaRPr lang="en-US" dirty="0" smtClean="0"/>
          </a:p>
          <a:p>
            <a:r>
              <a:rPr lang="en-US" dirty="0" smtClean="0"/>
              <a:t>Subs:  biggest</a:t>
            </a:r>
            <a:r>
              <a:rPr lang="en-US" baseline="0" dirty="0" smtClean="0"/>
              <a:t> risk—FY15 is the year of the sub. Choose them and their role re: data wisely</a:t>
            </a:r>
          </a:p>
          <a:p>
            <a:r>
              <a:rPr lang="en-US" baseline="0" dirty="0" smtClean="0"/>
              <a:t>We are responsible for them</a:t>
            </a:r>
          </a:p>
          <a:p>
            <a:endParaRPr lang="en-US" dirty="0" smtClean="0"/>
          </a:p>
          <a:p>
            <a:r>
              <a:rPr lang="en-US" dirty="0" smtClean="0"/>
              <a:t>Double check—everyone know what a DUA</a:t>
            </a:r>
            <a:r>
              <a:rPr lang="en-US" baseline="0" dirty="0" smtClean="0"/>
              <a:t> is and when needed?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04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Other start up tips: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Designate </a:t>
            </a:r>
            <a:r>
              <a:rPr lang="en-US" dirty="0" smtClean="0"/>
              <a:t>1 person to be liaison with IRB</a:t>
            </a:r>
          </a:p>
          <a:p>
            <a:r>
              <a:rPr lang="en-US" dirty="0" smtClean="0"/>
              <a:t>Use good email organization habits please—1 thread, 1 </a:t>
            </a:r>
            <a:r>
              <a:rPr lang="en-US" dirty="0" smtClean="0"/>
              <a:t>person</a:t>
            </a:r>
          </a:p>
          <a:p>
            <a:r>
              <a:rPr lang="en-US" dirty="0" smtClean="0"/>
              <a:t>Make</a:t>
            </a:r>
            <a:r>
              <a:rPr lang="en-US" baseline="0" dirty="0" smtClean="0"/>
              <a:t> a plan to keep data organized </a:t>
            </a:r>
            <a:endParaRPr lang="en-US" dirty="0" smtClean="0"/>
          </a:p>
          <a:p>
            <a:r>
              <a:rPr lang="en-US" dirty="0" smtClean="0"/>
              <a:t>Heads</a:t>
            </a:r>
            <a:r>
              <a:rPr lang="en-US" baseline="0" dirty="0" smtClean="0"/>
              <a:t> up </a:t>
            </a:r>
            <a:r>
              <a:rPr lang="en-US" baseline="0" dirty="0" smtClean="0"/>
              <a:t>appreciated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r>
              <a:rPr lang="en-US" baseline="0" dirty="0" smtClean="0"/>
              <a:t>Does everyone know what a DUA and </a:t>
            </a:r>
            <a:r>
              <a:rPr lang="en-US" baseline="0" dirty="0" err="1" smtClean="0"/>
              <a:t>CoC</a:t>
            </a:r>
            <a:r>
              <a:rPr lang="en-US" baseline="0" dirty="0" smtClean="0"/>
              <a:t> is?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04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500" b="1" dirty="0" smtClean="0"/>
              <a:t>If</a:t>
            </a:r>
            <a:r>
              <a:rPr lang="en-US" sz="1500" b="1" baseline="0" dirty="0" smtClean="0"/>
              <a:t> you answer yes to any of these 4 criteria, IRB should know about it</a:t>
            </a:r>
            <a:endParaRPr lang="en-US" sz="1500" b="1" dirty="0" smtClean="0"/>
          </a:p>
          <a:p>
            <a:endParaRPr lang="en-US" sz="1500" b="1" dirty="0" smtClean="0"/>
          </a:p>
          <a:p>
            <a:r>
              <a:rPr lang="en-US" sz="1500" b="1" dirty="0" smtClean="0"/>
              <a:t>1a</a:t>
            </a:r>
            <a:r>
              <a:rPr lang="en-US" sz="1500" b="1" dirty="0"/>
              <a:t>. Examples of projects that did not meet definition of research: 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Interviews with government officials and other stakeholders for a quality assurance/quality improvement initiative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Focus groups with at-risk individuals to get feedback on messages for a communications campaign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Audits of financial information of institutions</a:t>
            </a:r>
          </a:p>
          <a:p>
            <a:endParaRPr lang="en-US" sz="1500" b="1" dirty="0"/>
          </a:p>
          <a:p>
            <a:r>
              <a:rPr lang="en-US" sz="1500" b="1" dirty="0"/>
              <a:t>1b. Examples of projects that did </a:t>
            </a:r>
            <a:r>
              <a:rPr lang="en-US" sz="1500" b="1" u="sng" dirty="0"/>
              <a:t>not</a:t>
            </a:r>
            <a:r>
              <a:rPr lang="en-US" sz="1500" b="1" dirty="0"/>
              <a:t> involve human subjects: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Meta-analysis of aggregated client data across sites</a:t>
            </a:r>
          </a:p>
          <a:p>
            <a:pPr marL="275434" indent="-275434">
              <a:buFont typeface="Arial" pitchFamily="34" charset="0"/>
              <a:buChar char="•"/>
            </a:pPr>
            <a:r>
              <a:rPr lang="en-US" sz="1500" dirty="0"/>
              <a:t>Interviews with service providers about program (not personal info about themselves) for research project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541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10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</a:t>
            </a:r>
            <a:r>
              <a:rPr lang="en-US" baseline="0" dirty="0" smtClean="0"/>
              <a:t> part of our IRM, we have created new meeting schedule with our partners to better coordinate and respond to project needs.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Thanks to the PM Solutions Team, we recently created turnaround time metrics—these are goals but we hope this will set expectations.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email us something and don’t hear back, know we will meet and review that which is in our in boxes by these deadlines.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087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There</a:t>
            </a:r>
            <a:r>
              <a:rPr lang="en-US" baseline="0" dirty="0" smtClean="0"/>
              <a:t> is a movement in the US government and overseas to increase sharing of data across researchers (as long as does not violate confidentiality). See Today I Learned about this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Clients</a:t>
            </a:r>
            <a:r>
              <a:rPr lang="en-US" dirty="0" smtClean="0"/>
              <a:t>, students, etc. often request access</a:t>
            </a:r>
            <a:r>
              <a:rPr lang="en-US" baseline="0" dirty="0" smtClean="0"/>
              <a:t> to </a:t>
            </a:r>
            <a:r>
              <a:rPr lang="en-US" dirty="0" smtClean="0"/>
              <a:t>data/PII but this is not disclosed</a:t>
            </a:r>
            <a:r>
              <a:rPr lang="en-US" baseline="0" dirty="0" smtClean="0"/>
              <a:t> in consent.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30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t>‹#›</a:t>
            </a:fld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" name="Picture 3" descr="abt_assoc_lockup.ai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8500" y="627211"/>
            <a:ext cx="1460250" cy="147172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abt_logo.tag_rgb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723" y="4223680"/>
            <a:ext cx="3110527" cy="1421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b="1" dirty="0">
                <a:solidFill>
                  <a:schemeClr val="bg1"/>
                </a:solidFill>
              </a:rPr>
              <a:t>Abt Associates’ Institutional Review Board (</a:t>
            </a:r>
            <a:r>
              <a:rPr lang="en-US" sz="2000" b="1" dirty="0" smtClean="0">
                <a:solidFill>
                  <a:schemeClr val="bg1"/>
                </a:solidFill>
              </a:rPr>
              <a:t>IRB)</a:t>
            </a:r>
          </a:p>
          <a:p>
            <a:endParaRPr lang="en-US" sz="1800" b="1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201</a:t>
            </a:r>
            <a:r>
              <a:rPr lang="en-US" sz="2400" dirty="0">
                <a:solidFill>
                  <a:schemeClr val="bg1"/>
                </a:solidFill>
              </a:rPr>
              <a:t>: Advanced Topics Veteran Researchers and Managers Need to Know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2014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613100" y="2404643"/>
            <a:ext cx="904875" cy="914119"/>
          </a:xfrm>
          <a:prstGeom prst="roundRect">
            <a:avLst>
              <a:gd name="adj" fmla="val 2207"/>
            </a:avLst>
          </a:prstGeom>
          <a:solidFill>
            <a:srgbClr val="BFCED6"/>
          </a:solidFill>
          <a:ln>
            <a:solidFill>
              <a:srgbClr val="D0D3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522288" y="5316670"/>
            <a:ext cx="910246" cy="914119"/>
          </a:xfrm>
          <a:prstGeom prst="roundRect">
            <a:avLst>
              <a:gd name="adj" fmla="val 2207"/>
            </a:avLst>
          </a:prstGeom>
          <a:solidFill>
            <a:srgbClr val="DFD1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97225" y="5316670"/>
            <a:ext cx="1878455" cy="914119"/>
          </a:xfrm>
          <a:prstGeom prst="roundRect">
            <a:avLst>
              <a:gd name="adj" fmla="val 2207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79604" y="2402549"/>
            <a:ext cx="2852930" cy="2865431"/>
          </a:xfrm>
          <a:prstGeom prst="roundRect">
            <a:avLst>
              <a:gd name="adj" fmla="val 1257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13100" y="3353978"/>
            <a:ext cx="923352" cy="1916790"/>
          </a:xfrm>
          <a:prstGeom prst="roundRect">
            <a:avLst>
              <a:gd name="adj" fmla="val 3623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59" y="5316670"/>
            <a:ext cx="965365" cy="91411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7C84E17-2EF4-418E-9A66-A8AE13CF59E3}" type="slidenum">
              <a:rPr lang="en-US" sz="1200" smtClean="0">
                <a:solidFill>
                  <a:srgbClr val="C7D2DF"/>
                </a:solidFill>
              </a:rPr>
              <a:pPr/>
              <a:t>10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A</a:t>
            </a:r>
            <a:r>
              <a:rPr lang="en-US" sz="2400" dirty="0" smtClean="0"/>
              <a:t>nticipate </a:t>
            </a:r>
            <a:r>
              <a:rPr lang="en-US" sz="2400" dirty="0" smtClean="0"/>
              <a:t>who will request data &amp; identifiers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Ensure consistency across: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Contract</a:t>
            </a:r>
            <a:endParaRPr lang="en-US" sz="2000" dirty="0" smtClean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Consent </a:t>
            </a:r>
            <a:r>
              <a:rPr lang="en-US" sz="2000" dirty="0" smtClean="0"/>
              <a:t>language (legally effective)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OMB Confidentiality section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Privacy Act System of Record Notice (SORN)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</a:t>
            </a:r>
            <a:r>
              <a:rPr lang="en-US" sz="2000" dirty="0" smtClean="0"/>
              <a:t>ata use agreements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IRB protocol(s) and data </a:t>
            </a:r>
            <a:r>
              <a:rPr lang="en-US" sz="2000" dirty="0" smtClean="0"/>
              <a:t>security plan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Engage Abt expert in preparing restricted use datasets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Check </a:t>
            </a:r>
            <a:r>
              <a:rPr lang="en-US" sz="2400" dirty="0" smtClean="0"/>
              <a:t>with us if not </a:t>
            </a:r>
            <a:r>
              <a:rPr lang="en-US" sz="2400" dirty="0" smtClean="0"/>
              <a:t>sure who can have what data</a:t>
            </a:r>
            <a:endParaRPr lang="en-US" sz="2400" dirty="0" smtClean="0"/>
          </a:p>
          <a:p>
            <a:pPr lvl="1" eaLnBrk="1" hangingPunct="1">
              <a:buFontTx/>
              <a:buNone/>
            </a:pPr>
            <a:endParaRPr lang="en-US" sz="4000" dirty="0" smtClean="0"/>
          </a:p>
          <a:p>
            <a:pPr eaLnBrk="1" hangingPunct="1"/>
            <a:endParaRPr lang="en-US" sz="4000" dirty="0" smtClean="0"/>
          </a:p>
          <a:p>
            <a:pPr lvl="1" eaLnBrk="1" hangingPunct="1"/>
            <a:endParaRPr lang="en-US" sz="4000" dirty="0" smtClean="0"/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Reminder re: </a:t>
            </a:r>
            <a:r>
              <a:rPr lang="en-US" sz="2400" dirty="0" smtClean="0"/>
              <a:t>Data </a:t>
            </a:r>
            <a:r>
              <a:rPr lang="en-US" sz="2400" dirty="0" smtClean="0"/>
              <a:t>Sharing</a:t>
            </a:r>
          </a:p>
        </p:txBody>
      </p:sp>
    </p:spTree>
    <p:extLst>
      <p:ext uri="{BB962C8B-B14F-4D97-AF65-F5344CB8AC3E}">
        <p14:creationId xmlns:p14="http://schemas.microsoft.com/office/powerpoint/2010/main" val="412429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E45D922-2672-4637-B9B6-4800B194A981}" type="slidenum">
              <a:rPr lang="en-US" sz="1200" smtClean="0">
                <a:solidFill>
                  <a:srgbClr val="C7D2DF"/>
                </a:solidFill>
              </a:rPr>
              <a:pPr/>
              <a:t>11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000" dirty="0" smtClean="0"/>
              <a:t>Children:</a:t>
            </a:r>
          </a:p>
          <a:p>
            <a:pPr lvl="1" eaLnBrk="1" hangingPunct="1"/>
            <a:r>
              <a:rPr lang="en-US" dirty="0" smtClean="0"/>
              <a:t>Parent permission/youth assent process</a:t>
            </a:r>
          </a:p>
          <a:p>
            <a:pPr lvl="2"/>
            <a:r>
              <a:rPr lang="en-US" dirty="0" smtClean="0"/>
              <a:t>Many options, but several </a:t>
            </a:r>
            <a:r>
              <a:rPr lang="en-US" dirty="0" smtClean="0"/>
              <a:t>school </a:t>
            </a:r>
            <a:r>
              <a:rPr lang="en-US" dirty="0" err="1" smtClean="0"/>
              <a:t>regs</a:t>
            </a:r>
            <a:r>
              <a:rPr lang="en-US" dirty="0" smtClean="0"/>
              <a:t>/policies </a:t>
            </a:r>
            <a:r>
              <a:rPr lang="en-US" dirty="0" smtClean="0"/>
              <a:t>to check</a:t>
            </a:r>
          </a:p>
          <a:p>
            <a:pPr lvl="2"/>
            <a:r>
              <a:rPr lang="en-US" dirty="0" smtClean="0"/>
              <a:t>Consult w/us early, at proposal phase</a:t>
            </a:r>
          </a:p>
          <a:p>
            <a:pPr lvl="1" eaLnBrk="1" hangingPunct="1"/>
            <a:r>
              <a:rPr lang="en-US" dirty="0" smtClean="0"/>
              <a:t>Social media protocols being developed/tested</a:t>
            </a:r>
          </a:p>
          <a:p>
            <a:pPr eaLnBrk="1" hangingPunct="1"/>
            <a:r>
              <a:rPr lang="en-US" sz="2000" dirty="0" smtClean="0"/>
              <a:t>Research with prisoners/prisoner data:</a:t>
            </a:r>
          </a:p>
          <a:p>
            <a:pPr lvl="1" eaLnBrk="1" hangingPunct="1"/>
            <a:r>
              <a:rPr lang="en-US" sz="2000" dirty="0" smtClean="0"/>
              <a:t>Requires review by IRB’s prison expert</a:t>
            </a:r>
          </a:p>
          <a:p>
            <a:pPr lvl="1" eaLnBrk="1" hangingPunct="1"/>
            <a:r>
              <a:rPr lang="en-US" sz="2000" dirty="0" smtClean="0"/>
              <a:t>If HHS funded, </a:t>
            </a:r>
            <a:r>
              <a:rPr lang="en-US" sz="2000" dirty="0" smtClean="0"/>
              <a:t>requires certificate from OHRP</a:t>
            </a:r>
            <a:endParaRPr lang="en-US" sz="2000" dirty="0" smtClean="0"/>
          </a:p>
          <a:p>
            <a:pPr lvl="1" eaLnBrk="1" hangingPunct="1"/>
            <a:r>
              <a:rPr lang="en-US" dirty="0" smtClean="0"/>
              <a:t>Templates for study materials available</a:t>
            </a:r>
            <a:endParaRPr lang="en-US" sz="2000" dirty="0" smtClean="0"/>
          </a:p>
          <a:p>
            <a:r>
              <a:rPr lang="en-US" sz="2400" dirty="0" smtClean="0"/>
              <a:t>Pregnant women</a:t>
            </a:r>
          </a:p>
          <a:p>
            <a:pPr lvl="1" eaLnBrk="1" hangingPunct="1"/>
            <a:endParaRPr lang="en-US" sz="2000" dirty="0" smtClean="0"/>
          </a:p>
          <a:p>
            <a:endParaRPr lang="en-US" sz="2400" dirty="0" smtClean="0"/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Special Populations (per US human subjects regulations)</a:t>
            </a:r>
          </a:p>
        </p:txBody>
      </p:sp>
    </p:spTree>
    <p:extLst>
      <p:ext uri="{BB962C8B-B14F-4D97-AF65-F5344CB8AC3E}">
        <p14:creationId xmlns:p14="http://schemas.microsoft.com/office/powerpoint/2010/main" val="19439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E45D922-2672-4637-B9B6-4800B194A981}" type="slidenum">
              <a:rPr lang="en-US" sz="1200" smtClean="0">
                <a:solidFill>
                  <a:srgbClr val="C7D2DF"/>
                </a:solidFill>
              </a:rPr>
              <a:pPr/>
              <a:t>12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Risk protocols/safety plans</a:t>
            </a:r>
          </a:p>
          <a:p>
            <a:pPr lvl="1" eaLnBrk="1" hangingPunct="1"/>
            <a:r>
              <a:rPr lang="en-US" dirty="0" smtClean="0"/>
              <a:t>Required for studies w/participants likely to </a:t>
            </a:r>
            <a:r>
              <a:rPr lang="en-US" dirty="0" smtClean="0"/>
              <a:t>be at</a:t>
            </a:r>
            <a:r>
              <a:rPr lang="en-US" dirty="0" smtClean="0"/>
              <a:t> </a:t>
            </a:r>
            <a:r>
              <a:rPr lang="en-US" dirty="0" smtClean="0"/>
              <a:t>risk of harm (suicidal ideation, child abuse, domestic violence)</a:t>
            </a:r>
          </a:p>
          <a:p>
            <a:pPr lvl="1" eaLnBrk="1" hangingPunct="1"/>
            <a:r>
              <a:rPr lang="en-US" dirty="0" smtClean="0"/>
              <a:t>Templates available from IRB &amp; SRBI</a:t>
            </a:r>
          </a:p>
          <a:p>
            <a:r>
              <a:rPr lang="en-US" dirty="0" smtClean="0"/>
              <a:t>Other special populations include…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Special Populations, cont.</a:t>
            </a:r>
          </a:p>
        </p:txBody>
      </p:sp>
    </p:spTree>
    <p:extLst>
      <p:ext uri="{BB962C8B-B14F-4D97-AF65-F5344CB8AC3E}">
        <p14:creationId xmlns:p14="http://schemas.microsoft.com/office/powerpoint/2010/main" val="125021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D3EFD60-441A-4227-AE1A-8CDEAA00497D}" type="slidenum">
              <a:rPr lang="en-US" sz="1200" smtClean="0">
                <a:solidFill>
                  <a:srgbClr val="C7D2DF"/>
                </a:solidFill>
              </a:rPr>
              <a:pPr/>
              <a:t>13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Examples:</a:t>
            </a:r>
            <a:endParaRPr lang="en-US" dirty="0" smtClean="0"/>
          </a:p>
          <a:p>
            <a:pPr lvl="1" eaLnBrk="1" hangingPunct="1"/>
            <a:r>
              <a:rPr lang="en-US" dirty="0" smtClean="0"/>
              <a:t>Changes to consent </a:t>
            </a:r>
            <a:r>
              <a:rPr lang="en-US" dirty="0" smtClean="0"/>
              <a:t>language </a:t>
            </a:r>
            <a:endParaRPr lang="en-US" dirty="0" smtClean="0"/>
          </a:p>
          <a:p>
            <a:pPr lvl="1" eaLnBrk="1" hangingPunct="1"/>
            <a:r>
              <a:rPr lang="en-US" dirty="0" smtClean="0"/>
              <a:t>Substantive changes to data collection instruments</a:t>
            </a:r>
          </a:p>
          <a:p>
            <a:pPr lvl="1" eaLnBrk="1" hangingPunct="1"/>
            <a:r>
              <a:rPr lang="en-US" dirty="0" smtClean="0"/>
              <a:t>Changes to incentives</a:t>
            </a:r>
          </a:p>
          <a:p>
            <a:pPr lvl="1" eaLnBrk="1" hangingPunct="1"/>
            <a:r>
              <a:rPr lang="en-US" dirty="0" smtClean="0"/>
              <a:t>Increasing the number of participants</a:t>
            </a:r>
          </a:p>
          <a:p>
            <a:pPr lvl="1" eaLnBrk="1" hangingPunct="1"/>
            <a:r>
              <a:rPr lang="en-US" dirty="0" smtClean="0"/>
              <a:t>Adding </a:t>
            </a:r>
            <a:r>
              <a:rPr lang="en-US" dirty="0" smtClean="0"/>
              <a:t>waves </a:t>
            </a:r>
            <a:r>
              <a:rPr lang="en-US" dirty="0" smtClean="0"/>
              <a:t>of data </a:t>
            </a:r>
            <a:r>
              <a:rPr lang="en-US" dirty="0" smtClean="0"/>
              <a:t>collection</a:t>
            </a:r>
          </a:p>
          <a:p>
            <a:pPr lvl="1" eaLnBrk="1" hangingPunct="1"/>
            <a:r>
              <a:rPr lang="en-US" dirty="0" smtClean="0"/>
              <a:t>Making </a:t>
            </a:r>
            <a:r>
              <a:rPr lang="en-US" dirty="0" smtClean="0"/>
              <a:t>exceptions/changes to inclusion/exclusion </a:t>
            </a:r>
            <a:r>
              <a:rPr lang="en-US" dirty="0" smtClean="0"/>
              <a:t>criteria</a:t>
            </a:r>
            <a:endParaRPr lang="en-US" dirty="0" smtClean="0"/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Reminder re: Modifications </a:t>
            </a:r>
            <a:r>
              <a:rPr lang="en-US" sz="2400" dirty="0" smtClean="0"/>
              <a:t>Require </a:t>
            </a:r>
            <a:r>
              <a:rPr lang="en-US" sz="2400" dirty="0" smtClean="0"/>
              <a:t>Review </a:t>
            </a:r>
            <a:r>
              <a:rPr lang="en-US" sz="2400" u="sng" dirty="0" smtClean="0"/>
              <a:t>Before</a:t>
            </a:r>
            <a:r>
              <a:rPr lang="en-US" sz="2400" dirty="0" smtClean="0"/>
              <a:t>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19571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Reminder re: Closing out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Before end of study </a:t>
            </a:r>
            <a:r>
              <a:rPr lang="en-US" b="1" dirty="0" smtClean="0"/>
              <a:t>(while charge time still available)</a:t>
            </a:r>
            <a:r>
              <a:rPr lang="en-US" dirty="0" smtClean="0"/>
              <a:t>:</a:t>
            </a:r>
          </a:p>
          <a:p>
            <a:r>
              <a:rPr lang="en-US" dirty="0" smtClean="0"/>
              <a:t>Submit Form D to IRB requesting close out</a:t>
            </a:r>
          </a:p>
          <a:p>
            <a:r>
              <a:rPr lang="en-US" dirty="0" smtClean="0"/>
              <a:t>Review data retention &amp; destruction requirements</a:t>
            </a:r>
          </a:p>
          <a:p>
            <a:r>
              <a:rPr lang="en-US" dirty="0" smtClean="0"/>
              <a:t>If certificate of destruction required, make an appt with IRB/IT Security</a:t>
            </a:r>
          </a:p>
          <a:p>
            <a:r>
              <a:rPr lang="en-US" b="1" dirty="0" smtClean="0"/>
              <a:t>Avoid “seek and destroy” </a:t>
            </a:r>
            <a:r>
              <a:rPr lang="en-US" b="1" dirty="0" smtClean="0"/>
              <a:t>fire drills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59112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Integrity/Misconduct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 regulations, includes: 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abrication or falsification of data</a:t>
            </a:r>
          </a:p>
          <a:p>
            <a:pPr lvl="1"/>
            <a:r>
              <a:rPr lang="en-US" dirty="0" smtClean="0"/>
              <a:t>Plagiarism</a:t>
            </a:r>
          </a:p>
          <a:p>
            <a:r>
              <a:rPr lang="en-US" dirty="0" smtClean="0"/>
              <a:t>Online CITI training now includes module</a:t>
            </a:r>
          </a:p>
          <a:p>
            <a:r>
              <a:rPr lang="en-US" dirty="0" smtClean="0"/>
              <a:t>For questions, suspected misconduct, contact</a:t>
            </a:r>
            <a:br>
              <a:rPr lang="en-US" dirty="0" smtClean="0"/>
            </a:br>
            <a:r>
              <a:rPr lang="en-US" dirty="0" smtClean="0"/>
              <a:t>Teresa Doksum, Research Integrity Officer</a:t>
            </a:r>
          </a:p>
          <a:p>
            <a:r>
              <a:rPr lang="en-US" dirty="0" smtClean="0"/>
              <a:t>See Research Misconduct Policy on AGI</a:t>
            </a:r>
          </a:p>
        </p:txBody>
      </p:sp>
      <p:sp>
        <p:nvSpPr>
          <p:cNvPr id="4" name="Explosion 1 3"/>
          <p:cNvSpPr/>
          <p:nvPr/>
        </p:nvSpPr>
        <p:spPr>
          <a:xfrm>
            <a:off x="7219647" y="2912693"/>
            <a:ext cx="1225853" cy="914400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83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Security Incidents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r>
              <a:rPr sz="2000" dirty="0" smtClean="0"/>
              <a:t> </a:t>
            </a:r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 smtClean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 smtClean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 smtClean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 smtClean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 smtClean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 smtClean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sz="2000" dirty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r>
              <a:rPr sz="2600" b="1" dirty="0" smtClean="0"/>
              <a:t>*</a:t>
            </a:r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endParaRPr lang="en-US" sz="2600" b="1" dirty="0"/>
          </a:p>
          <a:p>
            <a:pPr marL="0" lvl="1" indent="0" eaLnBrk="1" fontAlgn="auto" hangingPunct="1">
              <a:spcBef>
                <a:spcPts val="0"/>
              </a:spcBef>
              <a:spcAft>
                <a:spcPts val="1200"/>
              </a:spcAft>
              <a:buClr>
                <a:srgbClr val="DA291C"/>
              </a:buClr>
              <a:buSzPct val="125000"/>
              <a:buFont typeface="Arial"/>
              <a:buNone/>
              <a:defRPr/>
            </a:pPr>
            <a:r>
              <a:rPr sz="2600" b="1" dirty="0" smtClean="0"/>
              <a:t/>
            </a:r>
            <a:br>
              <a:rPr sz="2600" b="1" dirty="0" smtClean="0"/>
            </a:br>
            <a:r>
              <a:rPr sz="2600" b="1" dirty="0" smtClean="0"/>
              <a:t>*Note: all US and newer int'l Abt laptops are encrypted—but </a:t>
            </a:r>
            <a:r>
              <a:rPr sz="2600" b="1" u="sng" dirty="0" smtClean="0"/>
              <a:t>don’t</a:t>
            </a:r>
            <a:r>
              <a:rPr sz="2600" b="1" dirty="0" smtClean="0"/>
              <a:t> put PHI/PII on them—often DUAs specify no portable devices plus we would still need to report loss to client/covered entity)</a:t>
            </a:r>
          </a:p>
          <a:p>
            <a:pPr marL="0" indent="0" eaLnBrk="1" fontAlgn="auto" hangingPunct="1"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defRPr/>
            </a:pPr>
            <a:endParaRPr lang="en-US" dirty="0" smtClean="0"/>
          </a:p>
          <a:p>
            <a:pPr eaLnBrk="1" fontAlgn="auto" hangingPunct="1">
              <a:defRPr/>
            </a:pPr>
            <a:endParaRPr lang="en-US" dirty="0" smtClean="0"/>
          </a:p>
          <a:p>
            <a:pPr eaLnBrk="1" fontAlgn="auto" hangingPunct="1">
              <a:defRPr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966182"/>
              </p:ext>
            </p:extLst>
          </p:nvPr>
        </p:nvGraphicFramePr>
        <p:xfrm>
          <a:off x="723900" y="1489813"/>
          <a:ext cx="7721600" cy="3805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6879"/>
                <a:gridCol w="1425039"/>
                <a:gridCol w="1379682"/>
              </a:tblGrid>
              <a:tr h="640234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FY13</a:t>
                      </a:r>
                    </a:p>
                    <a:p>
                      <a:r>
                        <a:rPr lang="en-US" sz="1800" dirty="0" smtClean="0"/>
                        <a:t>(12/12-3/13) 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FY14</a:t>
                      </a:r>
                    </a:p>
                    <a:p>
                      <a:endParaRPr lang="en-US" sz="1800" dirty="0"/>
                    </a:p>
                  </a:txBody>
                  <a:tcPr marT="45742" marB="45742"/>
                </a:tc>
              </a:tr>
              <a:tr h="37102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Laptop</a:t>
                      </a:r>
                      <a:r>
                        <a:rPr lang="en-US" sz="1800" baseline="0" dirty="0" smtClean="0"/>
                        <a:t> lost/stolen*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T="45742" marB="45742"/>
                </a:tc>
              </a:tr>
              <a:tr h="44415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Emailed unencrypted</a:t>
                      </a:r>
                      <a:r>
                        <a:rPr lang="en-US" sz="1800" baseline="0" dirty="0" smtClean="0"/>
                        <a:t> PII</a:t>
                      </a:r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28</a:t>
                      </a:r>
                    </a:p>
                  </a:txBody>
                  <a:tcPr marT="45742" marB="45742"/>
                </a:tc>
              </a:tr>
              <a:tr h="5103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Unauthorized disclosures</a:t>
                      </a:r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T="45742" marB="45742"/>
                </a:tc>
              </a:tr>
              <a:tr h="371021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Paper </a:t>
                      </a:r>
                      <a:r>
                        <a:rPr lang="en-US" sz="1800" baseline="0" dirty="0" smtClean="0"/>
                        <a:t>with PII </a:t>
                      </a:r>
                      <a:r>
                        <a:rPr lang="en-US" sz="1800" baseline="0" dirty="0" smtClean="0"/>
                        <a:t>lost (by </a:t>
                      </a:r>
                      <a:r>
                        <a:rPr lang="en-US" sz="1800" baseline="0" dirty="0" smtClean="0"/>
                        <a:t>sub/grantee)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42" marB="45742"/>
                </a:tc>
              </a:tr>
              <a:tr h="37102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Mobile </a:t>
                      </a:r>
                      <a:r>
                        <a:rPr lang="en-US" sz="1800" dirty="0" smtClean="0"/>
                        <a:t>device </a:t>
                      </a:r>
                      <a:r>
                        <a:rPr lang="en-US" sz="1800" dirty="0" smtClean="0"/>
                        <a:t>lost (smart</a:t>
                      </a:r>
                      <a:r>
                        <a:rPr lang="en-US" sz="1800" baseline="0" dirty="0" smtClean="0"/>
                        <a:t> p</a:t>
                      </a:r>
                      <a:r>
                        <a:rPr lang="en-US" sz="1800" dirty="0" smtClean="0"/>
                        <a:t>hone</a:t>
                      </a:r>
                      <a:r>
                        <a:rPr lang="en-US" sz="1800" dirty="0" smtClean="0"/>
                        <a:t>,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smtClean="0"/>
                        <a:t>iPad)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42" marB="45742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Digital </a:t>
                      </a:r>
                      <a:r>
                        <a:rPr lang="en-US" sz="1800" dirty="0" err="1" smtClean="0"/>
                        <a:t>audiorecorder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/>
                        <a:t>(w/data) lost</a:t>
                      </a:r>
                      <a:endParaRPr lang="en-US" sz="1800" dirty="0"/>
                    </a:p>
                  </a:txBody>
                  <a:tcPr marT="45742" marB="4574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 marT="45742" marB="4574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42" marB="4574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</a:t>
                      </a:r>
                      <a:endParaRPr lang="en-US" sz="1800" dirty="0"/>
                    </a:p>
                  </a:txBody>
                  <a:tcPr marT="45742" marB="4574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14</a:t>
                      </a:r>
                      <a:endParaRPr lang="en-US" sz="1800" dirty="0"/>
                    </a:p>
                  </a:txBody>
                  <a:tcPr marT="45742" marB="4574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60</a:t>
                      </a:r>
                      <a:endParaRPr lang="en-US" sz="1800" dirty="0"/>
                    </a:p>
                  </a:txBody>
                  <a:tcPr marT="45742" marB="4574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AVERAGE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3.5/month</a:t>
                      </a:r>
                      <a:endParaRPr lang="en-US" sz="1800" dirty="0"/>
                    </a:p>
                  </a:txBody>
                  <a:tcPr marT="45742" marB="457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5/month</a:t>
                      </a:r>
                      <a:endParaRPr lang="en-US" sz="1800" dirty="0"/>
                    </a:p>
                  </a:txBody>
                  <a:tcPr marT="45742" marB="45742"/>
                </a:tc>
              </a:tr>
            </a:tbl>
          </a:graphicData>
        </a:graphic>
      </p:graphicFrame>
      <p:sp>
        <p:nvSpPr>
          <p:cNvPr id="6" name="Explosion 1 5"/>
          <p:cNvSpPr/>
          <p:nvPr/>
        </p:nvSpPr>
        <p:spPr>
          <a:xfrm>
            <a:off x="6235094" y="477838"/>
            <a:ext cx="1225853" cy="914400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82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Strategies </a:t>
            </a:r>
            <a:r>
              <a:rPr lang="en-US" smtClean="0"/>
              <a:t>to </a:t>
            </a:r>
            <a:r>
              <a:rPr lang="en-US" smtClean="0"/>
              <a:t>Prevent </a:t>
            </a:r>
            <a:r>
              <a:rPr lang="en-US"/>
              <a:t>S</a:t>
            </a:r>
            <a:r>
              <a:rPr lang="en-US" smtClean="0"/>
              <a:t>ecurity </a:t>
            </a:r>
            <a:r>
              <a:rPr lang="en-US" dirty="0"/>
              <a:t>I</a:t>
            </a:r>
            <a:r>
              <a:rPr lang="en-US" smtClean="0"/>
              <a:t>ncidents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Training on data security plan/</a:t>
            </a:r>
            <a:r>
              <a:rPr lang="en-US" dirty="0" err="1" smtClean="0"/>
              <a:t>pxes</a:t>
            </a:r>
            <a:endParaRPr lang="en-US" dirty="0" smtClean="0"/>
          </a:p>
          <a:p>
            <a:r>
              <a:rPr lang="en-US" dirty="0" smtClean="0"/>
              <a:t>Training on </a:t>
            </a:r>
            <a:r>
              <a:rPr lang="en-US" dirty="0" err="1" smtClean="0"/>
              <a:t>Abt’s</a:t>
            </a:r>
            <a:r>
              <a:rPr lang="en-US" dirty="0" smtClean="0"/>
              <a:t> </a:t>
            </a:r>
            <a:r>
              <a:rPr lang="en-US" dirty="0" err="1" smtClean="0"/>
              <a:t>Moveit</a:t>
            </a:r>
            <a:r>
              <a:rPr lang="en-US" dirty="0" smtClean="0"/>
              <a:t> DMZ secure web portal</a:t>
            </a:r>
          </a:p>
          <a:p>
            <a:r>
              <a:rPr lang="en-US" dirty="0" smtClean="0"/>
              <a:t>Re-training with clients</a:t>
            </a:r>
          </a:p>
          <a:p>
            <a:r>
              <a:rPr lang="en-US" dirty="0" smtClean="0"/>
              <a:t>Newsletters/checklists/email reminders</a:t>
            </a:r>
          </a:p>
          <a:p>
            <a:r>
              <a:rPr lang="en-US" dirty="0" smtClean="0"/>
              <a:t>DUA specifies secure data transfer method to Abt</a:t>
            </a:r>
          </a:p>
          <a:p>
            <a:r>
              <a:rPr lang="en-US" dirty="0" smtClean="0"/>
              <a:t>Mail room staff trained/briefed on studies</a:t>
            </a:r>
          </a:p>
          <a:p>
            <a:r>
              <a:rPr lang="en-US" dirty="0" smtClean="0"/>
              <a:t>Replacing </a:t>
            </a:r>
            <a:r>
              <a:rPr lang="en-US" dirty="0" smtClean="0"/>
              <a:t>paper forms w/direct </a:t>
            </a:r>
            <a:r>
              <a:rPr lang="en-US" dirty="0" smtClean="0"/>
              <a:t>data </a:t>
            </a:r>
            <a:r>
              <a:rPr lang="en-US" dirty="0" smtClean="0"/>
              <a:t>entry</a:t>
            </a:r>
          </a:p>
          <a:p>
            <a:endParaRPr lang="en-US" dirty="0" smtClean="0"/>
          </a:p>
        </p:txBody>
      </p:sp>
      <p:sp>
        <p:nvSpPr>
          <p:cNvPr id="4" name="Explosion 1 3"/>
          <p:cNvSpPr/>
          <p:nvPr/>
        </p:nvSpPr>
        <p:spPr>
          <a:xfrm>
            <a:off x="6235094" y="477838"/>
            <a:ext cx="1225853" cy="914400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99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974AECC-8101-4BFC-B513-85FAB723AFC6}" type="slidenum">
              <a:rPr lang="en-US" sz="1200" smtClean="0">
                <a:solidFill>
                  <a:srgbClr val="C7D2DF"/>
                </a:solidFill>
              </a:rPr>
              <a:pPr/>
              <a:t>18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Email irb@abtassoc.com </a:t>
            </a:r>
          </a:p>
          <a:p>
            <a:pPr eaLnBrk="1" hangingPunct="1"/>
            <a:r>
              <a:rPr lang="en-US" dirty="0" smtClean="0"/>
              <a:t>Phone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smtClean="0"/>
              <a:t>Katie Speanburg, IRB						617-520-2499</a:t>
            </a:r>
          </a:p>
          <a:p>
            <a:pPr lvl="1" eaLnBrk="1" hangingPunct="1"/>
            <a:r>
              <a:rPr lang="en-US" dirty="0" smtClean="0"/>
              <a:t>Teresa Doksum, IRB						617-349-2896</a:t>
            </a:r>
          </a:p>
          <a:p>
            <a:pPr lvl="1" eaLnBrk="1" hangingPunct="1"/>
            <a:r>
              <a:rPr lang="en-US" dirty="0" smtClean="0"/>
              <a:t>Sean Owen, Client Cybersecurity Center	301-347-5734</a:t>
            </a:r>
          </a:p>
          <a:p>
            <a:pPr eaLnBrk="1" hangingPunct="1"/>
            <a:r>
              <a:rPr lang="en-US" dirty="0" smtClean="0"/>
              <a:t>AGI </a:t>
            </a:r>
            <a:r>
              <a:rPr lang="en-US" dirty="0" smtClean="0"/>
              <a:t>(Projects/IRB)</a:t>
            </a:r>
          </a:p>
          <a:p>
            <a:pPr eaLnBrk="1" hangingPunct="1"/>
            <a:r>
              <a:rPr lang="en-US" dirty="0" smtClean="0"/>
              <a:t>AGI (Projects/IRM)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F</a:t>
            </a:r>
            <a:r>
              <a:rPr lang="en-US" dirty="0" smtClean="0"/>
              <a:t>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244713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89BFF0DA-96FF-4F12-9F3C-ED43D47E4A43}" type="slidenum">
              <a:rPr lang="en-US" sz="1200" smtClean="0">
                <a:solidFill>
                  <a:srgbClr val="C7D2DF"/>
                </a:solidFill>
              </a:rPr>
              <a:pPr/>
              <a:t>2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000" b="1" dirty="0" smtClean="0"/>
              <a:t>Increase understanding of common issues (&amp; support) re: </a:t>
            </a:r>
          </a:p>
          <a:p>
            <a:pPr lvl="0"/>
            <a:r>
              <a:rPr lang="en-US" dirty="0" smtClean="0"/>
              <a:t>Proposals</a:t>
            </a:r>
            <a:endParaRPr lang="en-US" dirty="0"/>
          </a:p>
          <a:p>
            <a:pPr lvl="0"/>
            <a:r>
              <a:rPr lang="en-US" dirty="0"/>
              <a:t>Study </a:t>
            </a:r>
            <a:r>
              <a:rPr lang="en-US" dirty="0" smtClean="0"/>
              <a:t>startup/review</a:t>
            </a:r>
            <a:endParaRPr lang="en-US" dirty="0"/>
          </a:p>
          <a:p>
            <a:pPr lvl="0"/>
            <a:r>
              <a:rPr lang="en-US" dirty="0" smtClean="0"/>
              <a:t>Special </a:t>
            </a:r>
            <a:r>
              <a:rPr lang="en-US" dirty="0"/>
              <a:t>populations (e.g., children, prisoners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 smtClean="0"/>
              <a:t>Closeout</a:t>
            </a:r>
            <a:endParaRPr lang="en-US" dirty="0"/>
          </a:p>
          <a:p>
            <a:pPr lvl="0"/>
            <a:r>
              <a:rPr lang="en-US" dirty="0" smtClean="0"/>
              <a:t>Publishing </a:t>
            </a:r>
            <a:r>
              <a:rPr lang="en-US" dirty="0"/>
              <a:t> </a:t>
            </a:r>
            <a:endParaRPr lang="en-US" dirty="0" smtClean="0"/>
          </a:p>
          <a:p>
            <a:pPr lvl="0"/>
            <a:r>
              <a:rPr lang="en-US" dirty="0" smtClean="0"/>
              <a:t>Research Integrity</a:t>
            </a:r>
          </a:p>
          <a:p>
            <a:pPr lvl="0"/>
            <a:r>
              <a:rPr lang="en-US" dirty="0" smtClean="0"/>
              <a:t>Data Security Incidents</a:t>
            </a:r>
            <a:endParaRPr lang="en-US" dirty="0" smtClean="0"/>
          </a:p>
          <a:p>
            <a:pPr marL="0" indent="0" eaLnBrk="1" hangingPunct="1">
              <a:buNone/>
            </a:pPr>
            <a:endParaRPr lang="en-US" sz="2000" dirty="0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 </a:t>
            </a:r>
            <a:r>
              <a:rPr lang="en-US" dirty="0" smtClean="0"/>
              <a:t>of IRB 201 Training</a:t>
            </a:r>
          </a:p>
        </p:txBody>
      </p:sp>
    </p:spTree>
    <p:extLst>
      <p:ext uri="{BB962C8B-B14F-4D97-AF65-F5344CB8AC3E}">
        <p14:creationId xmlns:p14="http://schemas.microsoft.com/office/powerpoint/2010/main" val="322988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0C85E4-C9C7-4D55-A843-1860A2ACEEB1}" type="slidenum">
              <a:rPr lang="en-US" sz="1200" smtClean="0">
                <a:solidFill>
                  <a:srgbClr val="C7D2DF"/>
                </a:solidFill>
              </a:rPr>
              <a:pPr/>
              <a:t>3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3899" y="1536700"/>
            <a:ext cx="8249980" cy="460190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Why is IRB review important?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Where do requirements </a:t>
            </a:r>
            <a:r>
              <a:rPr lang="en-US" dirty="0" smtClean="0"/>
              <a:t>for protecting human subjects come </a:t>
            </a:r>
            <a:r>
              <a:rPr lang="en-US" dirty="0" smtClean="0"/>
              <a:t>from?</a:t>
            </a:r>
          </a:p>
          <a:p>
            <a:pPr>
              <a:lnSpc>
                <a:spcPct val="90000"/>
              </a:lnSpc>
            </a:pPr>
            <a:r>
              <a:rPr lang="en-US" dirty="0"/>
              <a:t>Who represents your division on the IRB?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Pop Quiz/Review</a:t>
            </a:r>
          </a:p>
        </p:txBody>
      </p:sp>
    </p:spTree>
    <p:extLst>
      <p:ext uri="{BB962C8B-B14F-4D97-AF65-F5344CB8AC3E}">
        <p14:creationId xmlns:p14="http://schemas.microsoft.com/office/powerpoint/2010/main" val="190941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ksumt\AppData\Local\Microsoft\Windows\Temporary Internet Files\Content.Outlook\FL37IG0N\photo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93700"/>
            <a:ext cx="8128000" cy="607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91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0C85E4-C9C7-4D55-A843-1860A2ACEEB1}" type="slidenum">
              <a:rPr lang="en-US" sz="1200" smtClean="0">
                <a:solidFill>
                  <a:srgbClr val="C7D2DF"/>
                </a:solidFill>
              </a:rPr>
              <a:pPr/>
              <a:t>5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3899" y="1536700"/>
            <a:ext cx="8249980" cy="4601909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Coordinated review with: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Sean Owen, Client Cybersecurity Center (C3)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Joe Contini, Client Technology Center (CTC)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Adapted boilerplate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C</a:t>
            </a:r>
            <a:r>
              <a:rPr lang="en-US" dirty="0" smtClean="0"/>
              <a:t>ommon issues with budget/timeline implications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</a:t>
            </a:r>
            <a:r>
              <a:rPr lang="en-US" dirty="0" smtClean="0"/>
              <a:t>ensitive data (e.g., HIPAA, FISMA Moderate)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Small </a:t>
            </a:r>
            <a:r>
              <a:rPr lang="en-US" dirty="0"/>
              <a:t>biz </a:t>
            </a:r>
            <a:r>
              <a:rPr lang="en-US" dirty="0" smtClean="0"/>
              <a:t>subs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Multi-IRB </a:t>
            </a:r>
            <a:r>
              <a:rPr lang="en-US" dirty="0" smtClean="0"/>
              <a:t>review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use </a:t>
            </a:r>
            <a:r>
              <a:rPr lang="en-US" dirty="0" smtClean="0"/>
              <a:t>agreements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Consent process</a:t>
            </a:r>
            <a:endParaRPr lang="en-US" dirty="0"/>
          </a:p>
          <a:p>
            <a:pPr marL="457200" lvl="1" indent="0">
              <a:lnSpc>
                <a:spcPct val="90000"/>
              </a:lnSpc>
              <a:buNone/>
            </a:pPr>
            <a:endParaRPr lang="en-US" dirty="0" smtClean="0"/>
          </a:p>
          <a:p>
            <a:pPr marL="457200" lvl="1" indent="0">
              <a:lnSpc>
                <a:spcPct val="90000"/>
              </a:lnSpc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Proposal Support and Tips</a:t>
            </a:r>
          </a:p>
        </p:txBody>
      </p:sp>
      <p:sp>
        <p:nvSpPr>
          <p:cNvPr id="2" name="Explosion 1 1"/>
          <p:cNvSpPr/>
          <p:nvPr/>
        </p:nvSpPr>
        <p:spPr>
          <a:xfrm>
            <a:off x="6450818" y="2217167"/>
            <a:ext cx="1225853" cy="914400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76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0C85E4-C9C7-4D55-A843-1860A2ACEEB1}" type="slidenum">
              <a:rPr lang="en-US" sz="1200" smtClean="0">
                <a:solidFill>
                  <a:srgbClr val="C7D2DF"/>
                </a:solidFill>
              </a:rPr>
              <a:pPr/>
              <a:t>6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3899" y="1536700"/>
            <a:ext cx="8249980" cy="460190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To determine type of review needed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To plan for: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Sequence of review by IRB(s), OMB (or </a:t>
            </a:r>
            <a:r>
              <a:rPr lang="en-US" b="1" dirty="0" smtClean="0"/>
              <a:t>deferrals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Subs and their IRBs/security </a:t>
            </a:r>
            <a:r>
              <a:rPr lang="en-US" dirty="0" smtClean="0"/>
              <a:t>needs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Consent process/waivers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Data use agreements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Certificate of Confidentiality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Submit Abt IRB Form A or Outlook </a:t>
            </a:r>
            <a:r>
              <a:rPr lang="en-US" dirty="0" smtClean="0"/>
              <a:t>invite</a:t>
            </a:r>
            <a:endParaRPr lang="en-US" dirty="0" smtClean="0"/>
          </a:p>
          <a:p>
            <a:pPr marL="457200" lvl="1" indent="0">
              <a:lnSpc>
                <a:spcPct val="90000"/>
              </a:lnSpc>
              <a:buNone/>
            </a:pPr>
            <a:endParaRPr lang="en-US" dirty="0" smtClean="0"/>
          </a:p>
          <a:p>
            <a:pPr marL="457200" lvl="1" indent="0">
              <a:lnSpc>
                <a:spcPct val="90000"/>
              </a:lnSpc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Contract Startup Consultation</a:t>
            </a:r>
          </a:p>
        </p:txBody>
      </p:sp>
      <p:sp>
        <p:nvSpPr>
          <p:cNvPr id="7" name="Explosion 1 6"/>
          <p:cNvSpPr/>
          <p:nvPr/>
        </p:nvSpPr>
        <p:spPr>
          <a:xfrm>
            <a:off x="7287037" y="2307825"/>
            <a:ext cx="1225853" cy="914400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57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 smtClean="0">
                <a:solidFill>
                  <a:srgbClr val="C7D2DF"/>
                </a:solidFill>
              </a:rPr>
              <a:t>Abt Associates IRB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73C2495-14C0-4199-8B12-5254EB2B7DCE}" type="slidenum">
              <a:rPr lang="en-US" sz="1200" smtClean="0">
                <a:solidFill>
                  <a:srgbClr val="C7D2DF"/>
                </a:solidFill>
              </a:rPr>
              <a:pPr/>
              <a:t>7</a:t>
            </a:fld>
            <a:endParaRPr lang="en-US" sz="1200" dirty="0" smtClean="0">
              <a:solidFill>
                <a:srgbClr val="C7D2DF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sz="2000" dirty="0" smtClean="0"/>
              <a:t>RFP/contract specifies IRB review needed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Abt team (subs/SRBI included) will touch sensitive </a:t>
            </a:r>
            <a:r>
              <a:rPr lang="en-US" sz="2000" dirty="0" smtClean="0"/>
              <a:t>data</a:t>
            </a:r>
            <a:endParaRPr lang="en-US" sz="2000" dirty="0" smtClean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sz="2000" dirty="0" smtClean="0"/>
              <a:t>Plan </a:t>
            </a:r>
            <a:r>
              <a:rPr lang="en-US" sz="2000" dirty="0" smtClean="0"/>
              <a:t>to publish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sz="2000" dirty="0" smtClean="0"/>
              <a:t>Collecting </a:t>
            </a:r>
            <a:r>
              <a:rPr lang="en-US" sz="2000" dirty="0" smtClean="0"/>
              <a:t>data from vulnerable </a:t>
            </a:r>
            <a:r>
              <a:rPr lang="en-US" sz="2000" dirty="0" smtClean="0"/>
              <a:t>populations (e.g.,</a:t>
            </a:r>
            <a:endParaRPr lang="en-US" sz="2000" dirty="0" smtClean="0"/>
          </a:p>
          <a:p>
            <a:pPr marL="857250" lvl="1" indent="-457200"/>
            <a:r>
              <a:rPr lang="en-US" sz="1600" dirty="0" smtClean="0"/>
              <a:t>Children</a:t>
            </a:r>
          </a:p>
          <a:p>
            <a:pPr marL="857250" lvl="1" indent="-457200"/>
            <a:r>
              <a:rPr lang="en-US" sz="1600" dirty="0" smtClean="0"/>
              <a:t>Prisoners</a:t>
            </a:r>
          </a:p>
          <a:p>
            <a:pPr marL="857250" lvl="1" indent="-457200"/>
            <a:r>
              <a:rPr lang="en-US" sz="1600" dirty="0" smtClean="0"/>
              <a:t>Persons living with HIV/AIDs</a:t>
            </a:r>
          </a:p>
          <a:p>
            <a:pPr marL="857250" lvl="1" indent="-457200"/>
            <a:r>
              <a:rPr lang="en-US" sz="1600" dirty="0" smtClean="0"/>
              <a:t>People with mental/physical </a:t>
            </a:r>
            <a:r>
              <a:rPr lang="en-US" sz="1600" dirty="0" smtClean="0"/>
              <a:t>disabilities)</a:t>
            </a:r>
            <a:endParaRPr lang="en-US" sz="1600" dirty="0" smtClean="0"/>
          </a:p>
          <a:p>
            <a:pPr marL="857250" lvl="1" indent="-457200">
              <a:buAutoNum type="arabicPeriod"/>
            </a:pPr>
            <a:endParaRPr lang="en-US" sz="1600" dirty="0" smtClean="0"/>
          </a:p>
          <a:p>
            <a:pPr marL="457200" indent="-457200" eaLnBrk="1" hangingPunct="1">
              <a:buAutoNum type="arabicPeriod"/>
            </a:pPr>
            <a:endParaRPr lang="en-US" sz="2000" dirty="0" smtClean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Criteria for </a:t>
            </a:r>
            <a:r>
              <a:rPr lang="en-US" sz="2800" dirty="0" smtClean="0"/>
              <a:t>Studies </a:t>
            </a:r>
            <a:r>
              <a:rPr lang="en-US" sz="2800" dirty="0" smtClean="0"/>
              <a:t>IRB </a:t>
            </a:r>
            <a:r>
              <a:rPr lang="en-US" sz="2800" dirty="0" smtClean="0"/>
              <a:t>Should </a:t>
            </a:r>
            <a:r>
              <a:rPr lang="en-US" sz="2800" dirty="0"/>
              <a:t>S</a:t>
            </a:r>
            <a:r>
              <a:rPr lang="en-US" sz="2800" dirty="0" smtClean="0"/>
              <a:t>creen</a:t>
            </a:r>
            <a:r>
              <a:rPr lang="en-US" sz="2200" dirty="0" smtClean="0"/>
              <a:t>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9373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Prevent publishing panic!</a:t>
            </a:r>
            <a:endParaRPr lang="en-US" dirty="0" smtClean="0"/>
          </a:p>
          <a:p>
            <a:r>
              <a:rPr lang="en-US" dirty="0" smtClean="0"/>
              <a:t>Journals often request IRB memo/status</a:t>
            </a:r>
          </a:p>
          <a:p>
            <a:pPr lvl="1"/>
            <a:r>
              <a:rPr lang="en-US" dirty="0" smtClean="0"/>
              <a:t>Retroactive approval </a:t>
            </a:r>
            <a:r>
              <a:rPr lang="en-US" u="sng" dirty="0" smtClean="0"/>
              <a:t>not</a:t>
            </a:r>
            <a:r>
              <a:rPr lang="en-US" dirty="0" smtClean="0"/>
              <a:t> possible but…</a:t>
            </a:r>
          </a:p>
          <a:p>
            <a:pPr lvl="1"/>
            <a:r>
              <a:rPr lang="en-US" dirty="0" smtClean="0"/>
              <a:t>Retroactive confirmation of exempt status possible</a:t>
            </a:r>
          </a:p>
          <a:p>
            <a:r>
              <a:rPr lang="en-US" dirty="0"/>
              <a:t>Check with </a:t>
            </a:r>
            <a:r>
              <a:rPr lang="en-US" dirty="0" smtClean="0"/>
              <a:t>us…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efore </a:t>
            </a:r>
            <a:r>
              <a:rPr lang="en-US" dirty="0"/>
              <a:t>submitting D&amp;D </a:t>
            </a:r>
            <a:r>
              <a:rPr lang="en-US" dirty="0" smtClean="0"/>
              <a:t>grant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efore </a:t>
            </a:r>
            <a:r>
              <a:rPr lang="en-US" dirty="0"/>
              <a:t>submitting manuscript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11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Deadlines and </a:t>
            </a:r>
            <a:r>
              <a:rPr lang="en-US" dirty="0" smtClean="0"/>
              <a:t>Turnaround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93701932"/>
              </p:ext>
            </p:extLst>
          </p:nvPr>
        </p:nvGraphicFramePr>
        <p:xfrm>
          <a:off x="457198" y="1670050"/>
          <a:ext cx="7991476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942"/>
                <a:gridCol w="2190307"/>
                <a:gridCol w="1602358"/>
                <a:gridCol w="1997869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Due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Meeting</a:t>
                      </a:r>
                      <a:r>
                        <a:rPr lang="en-US" baseline="0" dirty="0" smtClean="0"/>
                        <a:t>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Fdbk</a:t>
                      </a:r>
                      <a:r>
                        <a:rPr lang="en-US" dirty="0" smtClean="0"/>
                        <a:t> to you by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Full board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Draft :2 </a:t>
                      </a:r>
                      <a:r>
                        <a:rPr lang="en-US" dirty="0" err="1" smtClean="0"/>
                        <a:t>wks</a:t>
                      </a:r>
                      <a:r>
                        <a:rPr lang="en-US" baseline="0" dirty="0" smtClean="0"/>
                        <a:t> prior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Final: 1 </a:t>
                      </a:r>
                      <a:r>
                        <a:rPr lang="en-US" baseline="0" dirty="0" err="1" smtClean="0"/>
                        <a:t>wk</a:t>
                      </a:r>
                      <a:r>
                        <a:rPr lang="en-US" baseline="0" dirty="0" smtClean="0"/>
                        <a:t> prior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Tues monthly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Within 5</a:t>
                      </a:r>
                      <a:r>
                        <a:rPr lang="en-US" baseline="0" dirty="0" smtClean="0"/>
                        <a:t> biz days after </a:t>
                      </a:r>
                      <a:r>
                        <a:rPr lang="en-US" baseline="0" dirty="0" err="1" smtClean="0"/>
                        <a:t>mting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Expedited review &amp; exemptions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COB Tuesdays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Within 5</a:t>
                      </a:r>
                      <a:r>
                        <a:rPr lang="en-US" baseline="0" dirty="0" smtClean="0"/>
                        <a:t> biz days after </a:t>
                      </a:r>
                      <a:r>
                        <a:rPr lang="en-US" baseline="0" dirty="0" err="1" smtClean="0"/>
                        <a:t>mting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use agreements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COB</a:t>
                      </a:r>
                      <a:r>
                        <a:rPr lang="en-US" baseline="0" dirty="0" smtClean="0"/>
                        <a:t> Tuesdays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Thursdays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Within 5</a:t>
                      </a:r>
                      <a:r>
                        <a:rPr lang="en-US" baseline="0" dirty="0" smtClean="0"/>
                        <a:t> biz days after </a:t>
                      </a:r>
                      <a:r>
                        <a:rPr lang="en-US" baseline="0" dirty="0" err="1" smtClean="0"/>
                        <a:t>mting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“Emergency”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Early</a:t>
                      </a:r>
                      <a:r>
                        <a:rPr lang="en-US" baseline="0" dirty="0" smtClean="0"/>
                        <a:t> heads up </a:t>
                      </a:r>
                      <a:r>
                        <a:rPr lang="en-US" baseline="0" dirty="0" smtClean="0"/>
                        <a:t>please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available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 soon as </a:t>
                      </a:r>
                      <a:r>
                        <a:rPr lang="en-US" u="sng" dirty="0" smtClean="0"/>
                        <a:t>humanly</a:t>
                      </a:r>
                      <a:r>
                        <a:rPr lang="en-US" baseline="0" dirty="0" smtClean="0"/>
                        <a:t> possible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xplosion 1 5"/>
          <p:cNvSpPr/>
          <p:nvPr/>
        </p:nvSpPr>
        <p:spPr>
          <a:xfrm>
            <a:off x="6235094" y="477838"/>
            <a:ext cx="1225853" cy="914400"/>
          </a:xfrm>
          <a:prstGeom prst="irregularSeal1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3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t PowerPoint Template Domestic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Abt PowerPoint Template Domestic</Template>
  <TotalTime>6890</TotalTime>
  <Words>1559</Words>
  <Application>Microsoft Office PowerPoint</Application>
  <PresentationFormat>On-screen Show (4:3)</PresentationFormat>
  <Paragraphs>317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Abt PowerPoint Template Domestic</vt:lpstr>
      <vt:lpstr>3_Office Theme</vt:lpstr>
      <vt:lpstr>5_Office Theme</vt:lpstr>
      <vt:lpstr>PowerPoint Presentation</vt:lpstr>
      <vt:lpstr>Objectives of IRB 201 Training</vt:lpstr>
      <vt:lpstr>Pop Quiz/Review</vt:lpstr>
      <vt:lpstr>PowerPoint Presentation</vt:lpstr>
      <vt:lpstr>Proposal Support and Tips</vt:lpstr>
      <vt:lpstr>Contract Startup Consultation</vt:lpstr>
      <vt:lpstr>Criteria for Studies IRB Should Screen </vt:lpstr>
      <vt:lpstr>Publishing</vt:lpstr>
      <vt:lpstr>Deadlines and Turnaround </vt:lpstr>
      <vt:lpstr>Reminder re: Data Sharing</vt:lpstr>
      <vt:lpstr>Special Populations (per US human subjects regulations)</vt:lpstr>
      <vt:lpstr>Special Populations, cont.</vt:lpstr>
      <vt:lpstr>Reminder re: Modifications Require Review Before Implementation</vt:lpstr>
      <vt:lpstr>Reminder re: Closing out Studies</vt:lpstr>
      <vt:lpstr>Research Integrity/Misconduct</vt:lpstr>
      <vt:lpstr>Security Incidents </vt:lpstr>
      <vt:lpstr>Strategies to Prevent Security Incidents</vt:lpstr>
      <vt:lpstr>For More Information</vt:lpstr>
    </vt:vector>
  </TitlesOfParts>
  <Company>Abt Associates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Stefanie Falzone</dc:creator>
  <cp:lastModifiedBy>Teresa Doksum</cp:lastModifiedBy>
  <cp:revision>208</cp:revision>
  <cp:lastPrinted>2011-06-22T19:26:10Z</cp:lastPrinted>
  <dcterms:created xsi:type="dcterms:W3CDTF">2012-02-09T21:52:57Z</dcterms:created>
  <dcterms:modified xsi:type="dcterms:W3CDTF">2014-06-04T12:23:59Z</dcterms:modified>
</cp:coreProperties>
</file>