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7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8.xml" ContentType="application/vnd.openxmlformats-officedocument.theme+xml"/>
  <Override PartName="/ppt/slideLayouts/slideLayout35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677" r:id="rId2"/>
    <p:sldMasterId id="2147483703" r:id="rId3"/>
    <p:sldMasterId id="2147483718" r:id="rId4"/>
    <p:sldMasterId id="2147483722" r:id="rId5"/>
    <p:sldMasterId id="2147483726" r:id="rId6"/>
    <p:sldMasterId id="2147483744" r:id="rId7"/>
    <p:sldMasterId id="2147483750" r:id="rId8"/>
    <p:sldMasterId id="2147483756" r:id="rId9"/>
  </p:sldMasterIdLst>
  <p:notesMasterIdLst>
    <p:notesMasterId r:id="rId32"/>
  </p:notesMasterIdLst>
  <p:handoutMasterIdLst>
    <p:handoutMasterId r:id="rId33"/>
  </p:handoutMasterIdLst>
  <p:sldIdLst>
    <p:sldId id="547" r:id="rId10"/>
    <p:sldId id="519" r:id="rId11"/>
    <p:sldId id="521" r:id="rId12"/>
    <p:sldId id="523" r:id="rId13"/>
    <p:sldId id="539" r:id="rId14"/>
    <p:sldId id="540" r:id="rId15"/>
    <p:sldId id="542" r:id="rId16"/>
    <p:sldId id="544" r:id="rId17"/>
    <p:sldId id="555" r:id="rId18"/>
    <p:sldId id="533" r:id="rId19"/>
    <p:sldId id="532" r:id="rId20"/>
    <p:sldId id="534" r:id="rId21"/>
    <p:sldId id="536" r:id="rId22"/>
    <p:sldId id="537" r:id="rId23"/>
    <p:sldId id="526" r:id="rId24"/>
    <p:sldId id="553" r:id="rId25"/>
    <p:sldId id="528" r:id="rId26"/>
    <p:sldId id="529" r:id="rId27"/>
    <p:sldId id="549" r:id="rId28"/>
    <p:sldId id="548" r:id="rId29"/>
    <p:sldId id="513" r:id="rId30"/>
    <p:sldId id="554" r:id="rId31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ky Merino" initials="RM" lastIdx="12" clrIdx="0"/>
  <p:cmAuthor id="1" name="Gregory Buchholz" initials="GB" lastIdx="3" clrIdx="1"/>
  <p:cmAuthor id="2" name="Liz Nugent" initials="LN" lastIdx="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33CC33"/>
    <a:srgbClr val="F8E8E7"/>
    <a:srgbClr val="89C33B"/>
    <a:srgbClr val="B7C9D3"/>
    <a:srgbClr val="608E3A"/>
    <a:srgbClr val="8D7533"/>
    <a:srgbClr val="DFD1A7"/>
    <a:srgbClr val="C3C6A8"/>
    <a:srgbClr val="E877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 snapToGrid="0" snapToObjects="1">
      <p:cViewPr>
        <p:scale>
          <a:sx n="100" d="100"/>
          <a:sy n="100" d="100"/>
        </p:scale>
        <p:origin x="-89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04"/>
    </p:cViewPr>
  </p:sorterViewPr>
  <p:notesViewPr>
    <p:cSldViewPr snapToGrid="0" snapToObjects="1">
      <p:cViewPr varScale="1">
        <p:scale>
          <a:sx n="78" d="100"/>
          <a:sy n="78" d="100"/>
        </p:scale>
        <p:origin x="-2022" y="-102"/>
      </p:cViewPr>
      <p:guideLst>
        <p:guide orient="horz" pos="2909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87116769164604"/>
          <c:y val="1.624307378244386E-2"/>
          <c:w val="0.65544842344591203"/>
          <c:h val="0.8849905220180810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Technical Segments &amp; Cross-cutting Technical Working Groups</c:v>
                </c:pt>
              </c:strCache>
            </c:strRef>
          </c:tx>
          <c:spPr>
            <a:ln w="12700">
              <a:solidFill>
                <a:schemeClr val="accent4">
                  <a:lumMod val="40000"/>
                  <a:lumOff val="60000"/>
                  <a:alpha val="94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40000"/>
                  <a:lumOff val="60000"/>
                  <a:alpha val="94000"/>
                </a:schemeClr>
              </a:solidFill>
              <a:ln w="12700" cmpd="sng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 w="12700">
                <a:solidFill>
                  <a:schemeClr val="accent3">
                    <a:alpha val="94000"/>
                  </a:schemeClr>
                </a:solidFill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2700">
                <a:solidFill>
                  <a:schemeClr val="accent6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0"/>
            <c:invertIfNegative val="0"/>
            <c:bubble3D val="0"/>
            <c:spPr>
              <a:solidFill>
                <a:schemeClr val="accent6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3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accent5">
                    <a:alpha val="94000"/>
                  </a:schemeClr>
                </a:solidFill>
              </a:ln>
              <a:effectLst/>
            </c:spPr>
          </c:dPt>
          <c:dPt>
            <c:idx val="14"/>
            <c:invertIfNegative val="0"/>
            <c:bubble3D val="0"/>
            <c:spPr>
              <a:solidFill>
                <a:srgbClr val="FF9999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>
                    <a:lumMod val="60000"/>
                    <a:lumOff val="40000"/>
                    <a:alpha val="94000"/>
                  </a:schemeClr>
                </a:solidFill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FFCC00">
                  <a:alpha val="83000"/>
                </a:srgbClr>
              </a:solidFill>
              <a:ln w="12700">
                <a:solidFill>
                  <a:srgbClr val="FFCC00"/>
                </a:solidFill>
              </a:ln>
              <a:effectLst/>
            </c:spPr>
          </c:dPt>
          <c:dPt>
            <c:idx val="18"/>
            <c:invertIfNegative val="0"/>
            <c:bubble3D val="0"/>
            <c:spPr>
              <a:solidFill>
                <a:schemeClr val="accent4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19"/>
            <c:invertIfNegative val="0"/>
            <c:bubble3D val="0"/>
            <c:spPr>
              <a:solidFill>
                <a:srgbClr val="CD3FFF">
                  <a:alpha val="62000"/>
                </a:srgbClr>
              </a:solidFill>
              <a:ln w="12700">
                <a:solidFill>
                  <a:srgbClr val="CD3FFF">
                    <a:alpha val="62000"/>
                  </a:srgbClr>
                </a:solidFill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FFCC00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00FFFF">
                  <a:alpha val="64000"/>
                </a:srgbClr>
              </a:solidFill>
              <a:ln w="12700">
                <a:solidFill>
                  <a:srgbClr val="00FFFF">
                    <a:alpha val="64000"/>
                  </a:srgbClr>
                </a:solidFill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FF3399"/>
              </a:solidFill>
              <a:ln w="1270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  <a:effectLst/>
            </c:spPr>
          </c:dPt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Sheet1!$A$2:$A$23</c:f>
              <c:strCache>
                <c:ptCount val="22"/>
                <c:pt idx="0">
                  <c:v>Health Systems Strengthening</c:v>
                </c:pt>
                <c:pt idx="1">
                  <c:v>HFE</c:v>
                </c:pt>
                <c:pt idx="2">
                  <c:v>HMIS/eHealth</c:v>
                </c:pt>
                <c:pt idx="3">
                  <c:v>Governance</c:v>
                </c:pt>
                <c:pt idx="4">
                  <c:v>HRH</c:v>
                </c:pt>
                <c:pt idx="6">
                  <c:v>Private Sector</c:v>
                </c:pt>
                <c:pt idx="8">
                  <c:v>Infectious Diseases</c:v>
                </c:pt>
                <c:pt idx="9">
                  <c:v>HIV</c:v>
                </c:pt>
                <c:pt idx="10">
                  <c:v>Malaria</c:v>
                </c:pt>
                <c:pt idx="11">
                  <c:v>TB</c:v>
                </c:pt>
                <c:pt idx="13">
                  <c:v>Family Planning/Reproductive Health</c:v>
                </c:pt>
                <c:pt idx="15">
                  <c:v>Maternal, Newborn, &amp; Child Health</c:v>
                </c:pt>
                <c:pt idx="17">
                  <c:v>Service Delivery &amp; Quality Assurance</c:v>
                </c:pt>
                <c:pt idx="19">
                  <c:v>Chronic Diseases</c:v>
                </c:pt>
                <c:pt idx="21">
                  <c:v>Behavior Change Communication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23</c:v>
                </c:pt>
                <c:pt idx="6">
                  <c:v>10</c:v>
                </c:pt>
                <c:pt idx="8">
                  <c:v>9</c:v>
                </c:pt>
                <c:pt idx="13">
                  <c:v>8</c:v>
                </c:pt>
                <c:pt idx="15">
                  <c:v>5</c:v>
                </c:pt>
                <c:pt idx="17">
                  <c:v>3</c:v>
                </c:pt>
                <c:pt idx="19">
                  <c:v>1</c:v>
                </c:pt>
                <c:pt idx="2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Sub-topics</c:v>
                </c:pt>
              </c:strCache>
            </c:strRef>
          </c:tx>
          <c:spPr>
            <a:ln w="19050">
              <a:noFill/>
            </a:ln>
          </c:spPr>
          <c:invertIfNegative val="0"/>
          <c:dPt>
            <c:idx val="1"/>
            <c:invertIfNegative val="0"/>
            <c:bubble3D val="0"/>
            <c:spPr>
              <a:pattFill prst="wdUpDiag">
                <a:fgClr>
                  <a:schemeClr val="accent4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</c:spPr>
          </c:dPt>
          <c:dPt>
            <c:idx val="2"/>
            <c:invertIfNegative val="0"/>
            <c:bubble3D val="0"/>
            <c:spPr>
              <a:pattFill prst="wdUpDiag">
                <a:fgClr>
                  <a:schemeClr val="accent4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</c:spPr>
          </c:dPt>
          <c:dPt>
            <c:idx val="3"/>
            <c:invertIfNegative val="0"/>
            <c:bubble3D val="0"/>
            <c:spPr>
              <a:pattFill prst="wdUpDiag">
                <a:fgClr>
                  <a:schemeClr val="accent4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</c:spPr>
          </c:dPt>
          <c:dPt>
            <c:idx val="4"/>
            <c:invertIfNegative val="0"/>
            <c:bubble3D val="0"/>
            <c:spPr>
              <a:pattFill prst="wdUpDiag">
                <a:fgClr>
                  <a:schemeClr val="accent4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4">
                    <a:lumMod val="40000"/>
                    <a:lumOff val="60000"/>
                    <a:alpha val="94000"/>
                  </a:schemeClr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 w="19050">
                <a:noFill/>
              </a:ln>
            </c:spPr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 w="19050">
                <a:noFill/>
              </a:ln>
            </c:spPr>
          </c:dPt>
          <c:dPt>
            <c:idx val="9"/>
            <c:invertIfNegative val="0"/>
            <c:bubble3D val="0"/>
            <c:spPr>
              <a:pattFill prst="wdUpDiag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6">
                    <a:lumMod val="40000"/>
                    <a:lumOff val="60000"/>
                  </a:schemeClr>
                </a:solidFill>
              </a:ln>
            </c:spPr>
          </c:dPt>
          <c:dPt>
            <c:idx val="10"/>
            <c:invertIfNegative val="0"/>
            <c:bubble3D val="0"/>
            <c:spPr>
              <a:pattFill prst="wdUpDiag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6">
                    <a:lumMod val="40000"/>
                    <a:lumOff val="60000"/>
                  </a:schemeClr>
                </a:solidFill>
              </a:ln>
            </c:spPr>
          </c:dPt>
          <c:dPt>
            <c:idx val="11"/>
            <c:invertIfNegative val="0"/>
            <c:bubble3D val="0"/>
            <c:spPr>
              <a:pattFill prst="wdUpDiag">
                <a:fgClr>
                  <a:schemeClr val="accent6">
                    <a:lumMod val="40000"/>
                    <a:lumOff val="60000"/>
                  </a:schemeClr>
                </a:fgClr>
                <a:bgClr>
                  <a:schemeClr val="bg1"/>
                </a:bgClr>
              </a:pattFill>
              <a:ln w="19050">
                <a:solidFill>
                  <a:schemeClr val="accent6">
                    <a:lumMod val="40000"/>
                    <a:lumOff val="60000"/>
                  </a:schemeClr>
                </a:solidFill>
              </a:ln>
            </c:spPr>
          </c:dPt>
          <c:dLbls>
            <c:dLbl>
              <c:idx val="11"/>
              <c:layout/>
              <c:spPr>
                <a:effectLst/>
              </c:spPr>
              <c:txPr>
                <a:bodyPr anchor="t" anchorCtr="0"/>
                <a:lstStyle/>
                <a:p>
                  <a:pPr algn="ctr" rtl="0">
                    <a:defRPr lang="en-US" sz="1200" b="1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</c:dLbls>
          <c:cat>
            <c:strRef>
              <c:f>Sheet1!$A$2:$A$23</c:f>
              <c:strCache>
                <c:ptCount val="22"/>
                <c:pt idx="0">
                  <c:v>Health Systems Strengthening</c:v>
                </c:pt>
                <c:pt idx="1">
                  <c:v>HFE</c:v>
                </c:pt>
                <c:pt idx="2">
                  <c:v>HMIS/eHealth</c:v>
                </c:pt>
                <c:pt idx="3">
                  <c:v>Governance</c:v>
                </c:pt>
                <c:pt idx="4">
                  <c:v>HRH</c:v>
                </c:pt>
                <c:pt idx="6">
                  <c:v>Private Sector</c:v>
                </c:pt>
                <c:pt idx="8">
                  <c:v>Infectious Diseases</c:v>
                </c:pt>
                <c:pt idx="9">
                  <c:v>HIV</c:v>
                </c:pt>
                <c:pt idx="10">
                  <c:v>Malaria</c:v>
                </c:pt>
                <c:pt idx="11">
                  <c:v>TB</c:v>
                </c:pt>
                <c:pt idx="13">
                  <c:v>Family Planning/Reproductive Health</c:v>
                </c:pt>
                <c:pt idx="15">
                  <c:v>Maternal, Newborn, &amp; Child Health</c:v>
                </c:pt>
                <c:pt idx="17">
                  <c:v>Service Delivery &amp; Quality Assurance</c:v>
                </c:pt>
                <c:pt idx="19">
                  <c:v>Chronic Diseases</c:v>
                </c:pt>
                <c:pt idx="21">
                  <c:v>Behavior Change Communication</c:v>
                </c:pt>
              </c:strCache>
            </c:strRef>
          </c:cat>
          <c:val>
            <c:numRef>
              <c:f>Sheet1!$C$2:$C$23</c:f>
              <c:numCache>
                <c:formatCode>General</c:formatCode>
                <c:ptCount val="22"/>
                <c:pt idx="1">
                  <c:v>9</c:v>
                </c:pt>
                <c:pt idx="2">
                  <c:v>6</c:v>
                </c:pt>
                <c:pt idx="3">
                  <c:v>6</c:v>
                </c:pt>
                <c:pt idx="4">
                  <c:v>2</c:v>
                </c:pt>
                <c:pt idx="9">
                  <c:v>4</c:v>
                </c:pt>
                <c:pt idx="10">
                  <c:v>4</c:v>
                </c:pt>
                <c:pt idx="1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46758144"/>
        <c:axId val="46759936"/>
      </c:barChart>
      <c:catAx>
        <c:axId val="46758144"/>
        <c:scaling>
          <c:orientation val="maxMin"/>
        </c:scaling>
        <c:delete val="1"/>
        <c:axPos val="l"/>
        <c:numFmt formatCode="#,##0;\-#,##0" sourceLinked="0"/>
        <c:majorTickMark val="none"/>
        <c:minorTickMark val="none"/>
        <c:tickLblPos val="nextTo"/>
        <c:crossAx val="46759936"/>
        <c:crosses val="autoZero"/>
        <c:auto val="0"/>
        <c:lblAlgn val="ctr"/>
        <c:lblOffset val="100"/>
        <c:noMultiLvlLbl val="0"/>
      </c:catAx>
      <c:valAx>
        <c:axId val="46759936"/>
        <c:scaling>
          <c:orientation val="minMax"/>
        </c:scaling>
        <c:delete val="1"/>
        <c:axPos val="t"/>
        <c:majorGridlines/>
        <c:numFmt formatCode="General" sourceLinked="1"/>
        <c:majorTickMark val="none"/>
        <c:minorTickMark val="none"/>
        <c:tickLblPos val="nextTo"/>
        <c:crossAx val="46758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EB508D-0EF0-4980-9578-1E8F691EA8F6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E138E29-72E5-42F0-94B4-62F9ED86BAA9}">
      <dgm:prSet phldrT="[Text]" custT="1"/>
      <dgm:spPr/>
      <dgm:t>
        <a:bodyPr/>
        <a:lstStyle/>
        <a:p>
          <a:r>
            <a:rPr lang="en-US" sz="1800" b="1" dirty="0" smtClean="0">
              <a:latin typeface="+mj-lt"/>
              <a:cs typeface="Arial" pitchFamily="34" charset="0"/>
            </a:rPr>
            <a:t>Execute with excellence</a:t>
          </a:r>
          <a:endParaRPr lang="en-US" sz="1800" b="1" dirty="0">
            <a:latin typeface="+mj-lt"/>
            <a:cs typeface="Arial" pitchFamily="34" charset="0"/>
          </a:endParaRPr>
        </a:p>
      </dgm:t>
    </dgm:pt>
    <dgm:pt modelId="{DAC07E29-DE2A-495A-B243-7B638F9E955A}" type="parTrans" cxnId="{13A1B5C3-14D8-4F62-A118-7ACFDE234943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8B27034B-93E9-49CF-9AFB-9537A056EDE1}" type="sibTrans" cxnId="{13A1B5C3-14D8-4F62-A118-7ACFDE234943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9775DA3F-000E-40DB-AAB4-D5BFF0AFFB29}">
      <dgm:prSet phldrT="[Text]" custT="1"/>
      <dgm:spPr/>
      <dgm:t>
        <a:bodyPr/>
        <a:lstStyle/>
        <a:p>
          <a:r>
            <a:rPr lang="en-US" sz="1800" b="1" dirty="0" smtClean="0">
              <a:latin typeface="+mj-lt"/>
              <a:cs typeface="Arial" pitchFamily="34" charset="0"/>
            </a:rPr>
            <a:t>Invest in new business strategically</a:t>
          </a:r>
          <a:endParaRPr lang="en-US" sz="1800" b="1" dirty="0">
            <a:latin typeface="+mj-lt"/>
            <a:cs typeface="Arial" pitchFamily="34" charset="0"/>
          </a:endParaRPr>
        </a:p>
      </dgm:t>
    </dgm:pt>
    <dgm:pt modelId="{D27FEAE9-790A-4A0B-A29D-FA4774326AD7}" type="parTrans" cxnId="{E7616A5E-42C0-41C0-BB7C-6E5E0CE73D95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E3D956E8-E45E-4F58-8FE4-FB59C103FBFE}" type="sibTrans" cxnId="{E7616A5E-42C0-41C0-BB7C-6E5E0CE73D95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E3A989AA-919B-4042-9055-805C809FF8C2}">
      <dgm:prSet phldrT="[Text]" custT="1"/>
      <dgm:spPr/>
      <dgm:t>
        <a:bodyPr/>
        <a:lstStyle/>
        <a:p>
          <a:r>
            <a:rPr lang="en-US" sz="1800" b="1" dirty="0" smtClean="0">
              <a:latin typeface="+mj-lt"/>
              <a:cs typeface="Arial" pitchFamily="34" charset="0"/>
            </a:rPr>
            <a:t>Strengthen new business development processes</a:t>
          </a:r>
          <a:endParaRPr lang="en-US" sz="1800" b="1" dirty="0">
            <a:latin typeface="+mj-lt"/>
            <a:cs typeface="Arial" pitchFamily="34" charset="0"/>
          </a:endParaRPr>
        </a:p>
      </dgm:t>
    </dgm:pt>
    <dgm:pt modelId="{E0B6C706-C332-446F-8A39-F7021AEFDB00}" type="parTrans" cxnId="{B7215552-1725-4D48-B7F7-1AF8FA8A90E0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37E29F5F-957C-47EE-B32C-9FF2F554B554}" type="sibTrans" cxnId="{B7215552-1725-4D48-B7F7-1AF8FA8A90E0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D32817AE-4F83-4E13-BD88-7298F9213A5B}">
      <dgm:prSet phldrT="[Text]" custT="1"/>
      <dgm:spPr/>
      <dgm:t>
        <a:bodyPr/>
        <a:lstStyle/>
        <a:p>
          <a:pPr marL="111125" marR="0" indent="-111125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Develop robust opportunity pipeline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9B0FE5B1-854A-4AC0-B057-88D57614AB51}" type="parTrans" cxnId="{0D19C14A-7529-4AAF-9B57-6D46BA0A3821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58CAA729-F640-4905-B65B-5CFB1AA109A5}" type="sibTrans" cxnId="{0D19C14A-7529-4AAF-9B57-6D46BA0A3821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1452684E-6A13-43A0-9D18-FB23AC7A5696}">
      <dgm:prSet custT="1"/>
      <dgm:spPr/>
      <dgm:t>
        <a:bodyPr/>
        <a:lstStyle/>
        <a:p>
          <a:r>
            <a:rPr lang="en-US" sz="1800" b="1" dirty="0" smtClean="0">
              <a:latin typeface="+mj-lt"/>
              <a:cs typeface="Arial" pitchFamily="34" charset="0"/>
            </a:rPr>
            <a:t>Strengthen reputational capital</a:t>
          </a:r>
          <a:endParaRPr lang="en-US" sz="1800" b="1" dirty="0">
            <a:latin typeface="+mj-lt"/>
            <a:cs typeface="Arial" pitchFamily="34" charset="0"/>
          </a:endParaRPr>
        </a:p>
      </dgm:t>
    </dgm:pt>
    <dgm:pt modelId="{F4380B91-1AFD-4296-9431-118D09F60F7A}" type="parTrans" cxnId="{31AF8B46-3D36-46C7-8E8A-753A7B23FDB2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CF37EED4-AD43-4FE9-8FF8-E778A1C0650F}" type="sibTrans" cxnId="{31AF8B46-3D36-46C7-8E8A-753A7B23FDB2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8A255060-A355-47D4-8A1B-794AB8AD41C2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marL="115888" marR="0" indent="-115888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Focus on project/contract management and compliance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357A4B3D-9F75-46F2-AB7D-D5D4123D88F9}" type="parTrans" cxnId="{4A59F245-3931-4267-BD22-720B1F160259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F79EC9A5-C915-4ABC-88E4-2DC0C9C8AF61}" type="sibTrans" cxnId="{4A59F245-3931-4267-BD22-720B1F160259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F5BD5C0E-4E05-426B-890D-7C97D8D85474}">
      <dgm:prSet phldrT="[Text]" custT="1"/>
      <dgm:spPr/>
      <dgm:t>
        <a:bodyPr/>
        <a:lstStyle/>
        <a:p>
          <a:pPr marL="115888" indent="-115888">
            <a:lnSpc>
              <a:spcPct val="85000"/>
            </a:lnSpc>
            <a:spcAft>
              <a:spcPts val="0"/>
            </a:spcAft>
          </a:pPr>
          <a:r>
            <a:rPr lang="en-US" sz="1200" dirty="0" smtClean="0"/>
            <a:t>Ensure re-bids and global/division priority bids are fully resourced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6525F081-5593-40A0-944C-332C43DF3113}" type="parTrans" cxnId="{BACAA129-E6AB-4E73-8C14-16F00045B177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2E029BF8-A14A-408F-8588-FD35126F7D23}" type="sibTrans" cxnId="{BACAA129-E6AB-4E73-8C14-16F00045B177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65CFA4D0-8374-44D0-A2D2-694DFAC0F3D2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Focus on reputational capital and thought leadership through technical segments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F6423CB0-26A4-4D15-A190-973F8DF159E3}" type="parTrans" cxnId="{2450F2C5-59D0-4C7F-A7D7-F10F8103F5D1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BE653DC9-F5AA-41C0-A661-2FCCF6B7293A}" type="sibTrans" cxnId="{2450F2C5-59D0-4C7F-A7D7-F10F8103F5D1}">
      <dgm:prSet/>
      <dgm:spPr/>
      <dgm:t>
        <a:bodyPr/>
        <a:lstStyle/>
        <a:p>
          <a:endParaRPr lang="en-US" sz="2000">
            <a:latin typeface="+mj-lt"/>
            <a:cs typeface="Arial" pitchFamily="34" charset="0"/>
          </a:endParaRPr>
        </a:p>
      </dgm:t>
    </dgm:pt>
    <dgm:pt modelId="{592335C0-87BC-4AD3-8F40-75C8C4032512}">
      <dgm:prSet custT="1"/>
      <dgm:spPr/>
      <dgm:t>
        <a:bodyPr/>
        <a:lstStyle/>
        <a:p>
          <a:r>
            <a:rPr lang="en-US" sz="1800" b="1" dirty="0" smtClean="0"/>
            <a:t>Refine operating model for efficiency/competitiveness</a:t>
          </a:r>
        </a:p>
      </dgm:t>
    </dgm:pt>
    <dgm:pt modelId="{7354CC95-5534-40C4-A52B-55C2E05AF86C}" type="parTrans" cxnId="{8259E1CB-0595-41EA-8EA5-909DCFE2974D}">
      <dgm:prSet/>
      <dgm:spPr/>
      <dgm:t>
        <a:bodyPr/>
        <a:lstStyle/>
        <a:p>
          <a:endParaRPr lang="en-US"/>
        </a:p>
      </dgm:t>
    </dgm:pt>
    <dgm:pt modelId="{7ED69249-735E-4535-88B2-38F15BB93196}" type="sibTrans" cxnId="{8259E1CB-0595-41EA-8EA5-909DCFE2974D}">
      <dgm:prSet/>
      <dgm:spPr/>
      <dgm:t>
        <a:bodyPr/>
        <a:lstStyle/>
        <a:p>
          <a:endParaRPr lang="en-US"/>
        </a:p>
      </dgm:t>
    </dgm:pt>
    <dgm:pt modelId="{B1BB8BA6-B7FE-4EE3-879F-71098740DAC8}">
      <dgm:prSet custT="1"/>
      <dgm:spPr/>
      <dgm:t>
        <a:bodyPr/>
        <a:lstStyle/>
        <a:p>
          <a:pPr marL="111125" marR="0" indent="-111125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Test alternative business models, including bidding through </a:t>
          </a:r>
          <a:r>
            <a:rPr lang="en-US" sz="1200" dirty="0" err="1" smtClean="0">
              <a:latin typeface="+mj-lt"/>
              <a:cs typeface="Arial" pitchFamily="34" charset="0"/>
            </a:rPr>
            <a:t>Abt</a:t>
          </a:r>
          <a:r>
            <a:rPr lang="en-US" sz="1200" dirty="0" smtClean="0">
              <a:latin typeface="+mj-lt"/>
              <a:cs typeface="Arial" pitchFamily="34" charset="0"/>
            </a:rPr>
            <a:t> JTA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DB3FC0C3-6BBA-4028-9959-8C9BE96FA788}" type="parTrans" cxnId="{6D8EEDA0-34F9-48B9-B35D-A642940D353B}">
      <dgm:prSet/>
      <dgm:spPr/>
      <dgm:t>
        <a:bodyPr/>
        <a:lstStyle/>
        <a:p>
          <a:endParaRPr lang="en-US"/>
        </a:p>
      </dgm:t>
    </dgm:pt>
    <dgm:pt modelId="{7952830C-B678-4D88-886F-9E0C8910E447}" type="sibTrans" cxnId="{6D8EEDA0-34F9-48B9-B35D-A642940D353B}">
      <dgm:prSet/>
      <dgm:spPr/>
      <dgm:t>
        <a:bodyPr/>
        <a:lstStyle/>
        <a:p>
          <a:endParaRPr lang="en-US"/>
        </a:p>
      </dgm:t>
    </dgm:pt>
    <dgm:pt modelId="{DA944E37-20A3-4759-9EE5-E22472E18E02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800" b="1" dirty="0" smtClean="0"/>
            <a:t>Invest in developing human resources</a:t>
          </a:r>
          <a:endParaRPr lang="en-US" sz="1800" b="1" dirty="0"/>
        </a:p>
      </dgm:t>
    </dgm:pt>
    <dgm:pt modelId="{4C8FC792-F3F8-4581-9761-F272CB8F064C}" type="parTrans" cxnId="{F22B1491-50EA-404F-933F-9C858E20C277}">
      <dgm:prSet/>
      <dgm:spPr/>
      <dgm:t>
        <a:bodyPr/>
        <a:lstStyle/>
        <a:p>
          <a:endParaRPr lang="en-US"/>
        </a:p>
      </dgm:t>
    </dgm:pt>
    <dgm:pt modelId="{BA2999FF-602C-40E6-ABE4-63065ECAA710}" type="sibTrans" cxnId="{F22B1491-50EA-404F-933F-9C858E20C277}">
      <dgm:prSet/>
      <dgm:spPr/>
      <dgm:t>
        <a:bodyPr/>
        <a:lstStyle/>
        <a:p>
          <a:endParaRPr lang="en-US"/>
        </a:p>
      </dgm:t>
    </dgm:pt>
    <dgm:pt modelId="{19249E00-BF96-4ABB-8858-ED6CC746FD06}">
      <dgm:prSet custT="1"/>
      <dgm:spPr>
        <a:solidFill>
          <a:schemeClr val="bg1">
            <a:lumMod val="85000"/>
            <a:alpha val="90000"/>
          </a:schemeClr>
        </a:solidFill>
        <a:ln>
          <a:noFill/>
        </a:ln>
      </dgm:spPr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Improve utilization and coverage of staff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9C27BBB7-B408-4B9C-B10D-F436E27BFF58}" type="parTrans" cxnId="{919832B0-F4E0-42B3-B281-684125639C8F}">
      <dgm:prSet/>
      <dgm:spPr/>
      <dgm:t>
        <a:bodyPr/>
        <a:lstStyle/>
        <a:p>
          <a:endParaRPr lang="en-US"/>
        </a:p>
      </dgm:t>
    </dgm:pt>
    <dgm:pt modelId="{E3911D7D-25B4-4954-B2B3-7BA3DC74A687}" type="sibTrans" cxnId="{919832B0-F4E0-42B3-B281-684125639C8F}">
      <dgm:prSet/>
      <dgm:spPr/>
      <dgm:t>
        <a:bodyPr/>
        <a:lstStyle/>
        <a:p>
          <a:endParaRPr lang="en-US"/>
        </a:p>
      </dgm:t>
    </dgm:pt>
    <dgm:pt modelId="{F993F597-2E23-4BE9-8136-D520F0C5AFBE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marL="115888" marR="0" indent="-115888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Proactively manage client satisfaction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00163FEE-86F8-4A7C-A32D-FBBD7410303A}" type="parTrans" cxnId="{92BD3725-05A4-40EC-ABCD-63C74D785BC6}">
      <dgm:prSet/>
      <dgm:spPr/>
      <dgm:t>
        <a:bodyPr/>
        <a:lstStyle/>
        <a:p>
          <a:endParaRPr lang="en-US"/>
        </a:p>
      </dgm:t>
    </dgm:pt>
    <dgm:pt modelId="{18D0090C-F909-4171-8915-C37B5EAEBF98}" type="sibTrans" cxnId="{92BD3725-05A4-40EC-ABCD-63C74D785BC6}">
      <dgm:prSet/>
      <dgm:spPr/>
      <dgm:t>
        <a:bodyPr/>
        <a:lstStyle/>
        <a:p>
          <a:endParaRPr lang="en-US"/>
        </a:p>
      </dgm:t>
    </dgm:pt>
    <dgm:pt modelId="{F5C5C66F-5612-4C73-9236-20F3E087F35C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marL="115888" marR="0" indent="-115888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Ensure quality of technical interventions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26F6992B-9D7A-4CCA-92CB-9E9B2D39D4E6}" type="parTrans" cxnId="{90221EDB-2FFD-4226-98C8-DF2C72B2052F}">
      <dgm:prSet/>
      <dgm:spPr/>
      <dgm:t>
        <a:bodyPr/>
        <a:lstStyle/>
        <a:p>
          <a:endParaRPr lang="en-US"/>
        </a:p>
      </dgm:t>
    </dgm:pt>
    <dgm:pt modelId="{1BCD93A7-0403-4E95-B905-52A888214420}" type="sibTrans" cxnId="{90221EDB-2FFD-4226-98C8-DF2C72B2052F}">
      <dgm:prSet/>
      <dgm:spPr/>
      <dgm:t>
        <a:bodyPr/>
        <a:lstStyle/>
        <a:p>
          <a:endParaRPr lang="en-US"/>
        </a:p>
      </dgm:t>
    </dgm:pt>
    <dgm:pt modelId="{118502A4-6E60-4945-9793-0ED3749763F1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  <a:ln>
          <a:noFill/>
        </a:ln>
      </dgm:spPr>
      <dgm:t>
        <a:bodyPr/>
        <a:lstStyle/>
        <a:p>
          <a:pPr marL="115888" marR="0" indent="-115888" defTabSz="914400" eaLnBrk="1" fontAlgn="auto" latinLnBrk="0" hangingPunct="1">
            <a:lnSpc>
              <a:spcPct val="8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dirty="0" smtClean="0">
              <a:latin typeface="+mj-lt"/>
              <a:cs typeface="Arial" pitchFamily="34" charset="0"/>
            </a:rPr>
            <a:t>Improve in-country collaboration and coordination across projects</a:t>
          </a:r>
          <a:endParaRPr lang="en-US" sz="1200" dirty="0">
            <a:latin typeface="+mj-lt"/>
            <a:cs typeface="Arial" pitchFamily="34" charset="0"/>
          </a:endParaRPr>
        </a:p>
      </dgm:t>
    </dgm:pt>
    <dgm:pt modelId="{9C390BED-F99A-4C09-A760-9BDFB1366A9E}" type="parTrans" cxnId="{6167F060-47D3-4F3A-96E7-9BE06E54DA9D}">
      <dgm:prSet/>
      <dgm:spPr/>
      <dgm:t>
        <a:bodyPr/>
        <a:lstStyle/>
        <a:p>
          <a:endParaRPr lang="en-US"/>
        </a:p>
      </dgm:t>
    </dgm:pt>
    <dgm:pt modelId="{09EA12C8-FDBF-4293-B0EC-1BE44CD5A538}" type="sibTrans" cxnId="{6167F060-47D3-4F3A-96E7-9BE06E54DA9D}">
      <dgm:prSet/>
      <dgm:spPr/>
      <dgm:t>
        <a:bodyPr/>
        <a:lstStyle/>
        <a:p>
          <a:endParaRPr lang="en-US"/>
        </a:p>
      </dgm:t>
    </dgm:pt>
    <dgm:pt modelId="{9CB77083-AD0C-4112-89B1-6C6932BE969A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Invest wisely in key tech areas and priority countries</a:t>
          </a:r>
        </a:p>
      </dgm:t>
    </dgm:pt>
    <dgm:pt modelId="{668D3292-835B-446C-B091-1065C3F1D11D}" type="parTrans" cxnId="{C16AF5CE-719F-4E3E-B973-EC992D360EDF}">
      <dgm:prSet/>
      <dgm:spPr/>
      <dgm:t>
        <a:bodyPr/>
        <a:lstStyle/>
        <a:p>
          <a:endParaRPr lang="en-US"/>
        </a:p>
      </dgm:t>
    </dgm:pt>
    <dgm:pt modelId="{75611246-0249-4329-954B-2ADA39A7102A}" type="sibTrans" cxnId="{C16AF5CE-719F-4E3E-B973-EC992D360EDF}">
      <dgm:prSet/>
      <dgm:spPr/>
      <dgm:t>
        <a:bodyPr/>
        <a:lstStyle/>
        <a:p>
          <a:endParaRPr lang="en-US"/>
        </a:p>
      </dgm:t>
    </dgm:pt>
    <dgm:pt modelId="{0F9AD212-CC10-45DC-93A6-1094462798C9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Develop strategies to enter promising new markets and diversify</a:t>
          </a:r>
        </a:p>
      </dgm:t>
    </dgm:pt>
    <dgm:pt modelId="{AD9E2797-3B66-4CD2-A9FC-42FF788DD2BE}" type="parTrans" cxnId="{62B4590A-E1FE-40E9-97DA-D001AE3B524B}">
      <dgm:prSet/>
      <dgm:spPr/>
      <dgm:t>
        <a:bodyPr/>
        <a:lstStyle/>
        <a:p>
          <a:endParaRPr lang="en-US"/>
        </a:p>
      </dgm:t>
    </dgm:pt>
    <dgm:pt modelId="{2AD30218-D15C-43F4-AC66-D656815726A4}" type="sibTrans" cxnId="{62B4590A-E1FE-40E9-97DA-D001AE3B524B}">
      <dgm:prSet/>
      <dgm:spPr/>
      <dgm:t>
        <a:bodyPr/>
        <a:lstStyle/>
        <a:p>
          <a:endParaRPr lang="en-US"/>
        </a:p>
      </dgm:t>
    </dgm:pt>
    <dgm:pt modelId="{DAC031A9-5B73-4310-A189-0C71411861F0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Continue to diversify client base</a:t>
          </a:r>
        </a:p>
      </dgm:t>
    </dgm:pt>
    <dgm:pt modelId="{29AB0EF6-6E6F-493E-BBC5-F4E5EE1AAB26}" type="parTrans" cxnId="{20835B4E-3CAA-4074-9FFC-01A26260F1F0}">
      <dgm:prSet/>
      <dgm:spPr/>
      <dgm:t>
        <a:bodyPr/>
        <a:lstStyle/>
        <a:p>
          <a:endParaRPr lang="en-US"/>
        </a:p>
      </dgm:t>
    </dgm:pt>
    <dgm:pt modelId="{18FB818C-D0A9-4257-A30C-D952B897E03A}" type="sibTrans" cxnId="{20835B4E-3CAA-4074-9FFC-01A26260F1F0}">
      <dgm:prSet/>
      <dgm:spPr/>
      <dgm:t>
        <a:bodyPr/>
        <a:lstStyle/>
        <a:p>
          <a:endParaRPr lang="en-US"/>
        </a:p>
      </dgm:t>
    </dgm:pt>
    <dgm:pt modelId="{CD84764A-E53A-44F3-B8FC-3487026AFFD5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Implement decision gate/color review process</a:t>
          </a:r>
        </a:p>
      </dgm:t>
    </dgm:pt>
    <dgm:pt modelId="{0C9E8ECE-0701-4BF8-93A7-3BE75ED13ABC}" type="parTrans" cxnId="{DE0493AD-BB16-4F75-9E45-5AB1ED5551EC}">
      <dgm:prSet/>
      <dgm:spPr/>
      <dgm:t>
        <a:bodyPr/>
        <a:lstStyle/>
        <a:p>
          <a:endParaRPr lang="en-US"/>
        </a:p>
      </dgm:t>
    </dgm:pt>
    <dgm:pt modelId="{4DE413B9-231C-4E23-B839-A075EA146D0A}" type="sibTrans" cxnId="{DE0493AD-BB16-4F75-9E45-5AB1ED5551EC}">
      <dgm:prSet/>
      <dgm:spPr/>
      <dgm:t>
        <a:bodyPr/>
        <a:lstStyle/>
        <a:p>
          <a:endParaRPr lang="en-US"/>
        </a:p>
      </dgm:t>
    </dgm:pt>
    <dgm:pt modelId="{527D6BFB-C265-43D0-AC68-ABEC9BB090E5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Introduce country capture lead and quality mentor roles</a:t>
          </a:r>
        </a:p>
      </dgm:t>
    </dgm:pt>
    <dgm:pt modelId="{D3E10621-555F-4C44-AF12-83758295220F}" type="parTrans" cxnId="{5351B41B-7ED3-4164-9ACF-664FBC64E463}">
      <dgm:prSet/>
      <dgm:spPr/>
      <dgm:t>
        <a:bodyPr/>
        <a:lstStyle/>
        <a:p>
          <a:endParaRPr lang="en-US"/>
        </a:p>
      </dgm:t>
    </dgm:pt>
    <dgm:pt modelId="{F5BE54D3-58BB-40CB-811C-7C9EF729E3A5}" type="sibTrans" cxnId="{5351B41B-7ED3-4164-9ACF-664FBC64E463}">
      <dgm:prSet/>
      <dgm:spPr/>
      <dgm:t>
        <a:bodyPr/>
        <a:lstStyle/>
        <a:p>
          <a:endParaRPr lang="en-US"/>
        </a:p>
      </dgm:t>
    </dgm:pt>
    <dgm:pt modelId="{02BB8274-0C59-4D74-9093-03D08AB1B80B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Improve NBD culture and increase engagement</a:t>
          </a:r>
        </a:p>
      </dgm:t>
    </dgm:pt>
    <dgm:pt modelId="{BADDE58C-5DD9-4F0D-8873-95790084DB0C}" type="parTrans" cxnId="{726C6B46-128D-4C1E-B613-08F33EA2CF2A}">
      <dgm:prSet/>
      <dgm:spPr/>
      <dgm:t>
        <a:bodyPr/>
        <a:lstStyle/>
        <a:p>
          <a:endParaRPr lang="en-US"/>
        </a:p>
      </dgm:t>
    </dgm:pt>
    <dgm:pt modelId="{9E1CAF01-CC4B-498E-9B00-6932F6A5593A}" type="sibTrans" cxnId="{726C6B46-128D-4C1E-B613-08F33EA2CF2A}">
      <dgm:prSet/>
      <dgm:spPr/>
      <dgm:t>
        <a:bodyPr/>
        <a:lstStyle/>
        <a:p>
          <a:endParaRPr lang="en-US"/>
        </a:p>
      </dgm:t>
    </dgm:pt>
    <dgm:pt modelId="{C52163C0-995C-437C-8B68-135CDEE81A9F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Develop strategy to better understand clients and competitors</a:t>
          </a:r>
        </a:p>
      </dgm:t>
    </dgm:pt>
    <dgm:pt modelId="{5E72C82B-6636-41B7-AEAA-9BC6D31808CF}" type="parTrans" cxnId="{9933F526-93E0-4BC7-8ED7-8D42C0D624FA}">
      <dgm:prSet/>
      <dgm:spPr/>
      <dgm:t>
        <a:bodyPr/>
        <a:lstStyle/>
        <a:p>
          <a:endParaRPr lang="en-US"/>
        </a:p>
      </dgm:t>
    </dgm:pt>
    <dgm:pt modelId="{3AA1F2E1-E843-4406-8F7C-71E3C9AE1070}" type="sibTrans" cxnId="{9933F526-93E0-4BC7-8ED7-8D42C0D624FA}">
      <dgm:prSet/>
      <dgm:spPr/>
      <dgm:t>
        <a:bodyPr/>
        <a:lstStyle/>
        <a:p>
          <a:endParaRPr lang="en-US"/>
        </a:p>
      </dgm:t>
    </dgm:pt>
    <dgm:pt modelId="{E8524023-0D73-406C-945E-AAD8B7EB943A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Continue implementing competitive pricing  and VfM approaches</a:t>
          </a:r>
        </a:p>
      </dgm:t>
    </dgm:pt>
    <dgm:pt modelId="{E76D835D-3D0A-4A61-ABEA-1A344F597627}" type="parTrans" cxnId="{30B553DE-75FA-42A2-823B-89024F9C985E}">
      <dgm:prSet/>
      <dgm:spPr/>
      <dgm:t>
        <a:bodyPr/>
        <a:lstStyle/>
        <a:p>
          <a:endParaRPr lang="en-US"/>
        </a:p>
      </dgm:t>
    </dgm:pt>
    <dgm:pt modelId="{6DF7621A-FDD2-497F-AC60-0581BC9D396E}" type="sibTrans" cxnId="{30B553DE-75FA-42A2-823B-89024F9C985E}">
      <dgm:prSet/>
      <dgm:spPr/>
      <dgm:t>
        <a:bodyPr/>
        <a:lstStyle/>
        <a:p>
          <a:endParaRPr lang="en-US"/>
        </a:p>
      </dgm:t>
    </dgm:pt>
    <dgm:pt modelId="{00561A4D-630A-478A-B6C7-BF5F39EE41A2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Develop/implement/monitor division-specific process improvements</a:t>
          </a:r>
        </a:p>
      </dgm:t>
    </dgm:pt>
    <dgm:pt modelId="{18769A1F-3C19-40CD-9C92-50AE6E721697}" type="parTrans" cxnId="{B961987D-6C89-4E54-B21F-DFAB8C35E6B9}">
      <dgm:prSet/>
      <dgm:spPr/>
      <dgm:t>
        <a:bodyPr/>
        <a:lstStyle/>
        <a:p>
          <a:endParaRPr lang="en-US"/>
        </a:p>
      </dgm:t>
    </dgm:pt>
    <dgm:pt modelId="{B8764FAA-80CB-4A7B-8AD3-9581CF573AAB}" type="sibTrans" cxnId="{B961987D-6C89-4E54-B21F-DFAB8C35E6B9}">
      <dgm:prSet/>
      <dgm:spPr/>
      <dgm:t>
        <a:bodyPr/>
        <a:lstStyle/>
        <a:p>
          <a:endParaRPr lang="en-US"/>
        </a:p>
      </dgm:t>
    </dgm:pt>
    <dgm:pt modelId="{BE2F6B5B-A3A8-41D6-B0EE-392E49D7FCDF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Increase capacity in new business development skills at all levels</a:t>
          </a:r>
        </a:p>
      </dgm:t>
    </dgm:pt>
    <dgm:pt modelId="{A9EB0458-CA2D-409A-9FC5-DD5880A848AD}" type="parTrans" cxnId="{22BF121B-0A79-4AA9-997F-49E7DB6EE074}">
      <dgm:prSet/>
      <dgm:spPr/>
      <dgm:t>
        <a:bodyPr/>
        <a:lstStyle/>
        <a:p>
          <a:endParaRPr lang="en-US"/>
        </a:p>
      </dgm:t>
    </dgm:pt>
    <dgm:pt modelId="{9FC0CB2C-22F4-40EF-B536-0F7E5E4FB522}" type="sibTrans" cxnId="{22BF121B-0A79-4AA9-997F-49E7DB6EE074}">
      <dgm:prSet/>
      <dgm:spPr/>
      <dgm:t>
        <a:bodyPr/>
        <a:lstStyle/>
        <a:p>
          <a:endParaRPr lang="en-US"/>
        </a:p>
      </dgm:t>
    </dgm:pt>
    <dgm:pt modelId="{8F9D5A7A-FF4E-4FDA-BA33-6C21A013D93B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Implement strategies to address retention and morale</a:t>
          </a:r>
        </a:p>
      </dgm:t>
    </dgm:pt>
    <dgm:pt modelId="{6385D9DD-BCA2-41BB-A54D-7D3A3B78A65C}" type="parTrans" cxnId="{7B42D93B-3B48-47D6-B378-2A64F272A2B3}">
      <dgm:prSet/>
      <dgm:spPr/>
      <dgm:t>
        <a:bodyPr/>
        <a:lstStyle/>
        <a:p>
          <a:endParaRPr lang="en-US"/>
        </a:p>
      </dgm:t>
    </dgm:pt>
    <dgm:pt modelId="{080EED8F-72FB-4788-BF99-85149EEBCF26}" type="sibTrans" cxnId="{7B42D93B-3B48-47D6-B378-2A64F272A2B3}">
      <dgm:prSet/>
      <dgm:spPr/>
      <dgm:t>
        <a:bodyPr/>
        <a:lstStyle/>
        <a:p>
          <a:endParaRPr lang="en-US"/>
        </a:p>
      </dgm:t>
    </dgm:pt>
    <dgm:pt modelId="{9E70CD68-C86B-48F5-A45D-37B6D045A98B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Strengthen onboarding and orientation for new hires</a:t>
          </a:r>
        </a:p>
      </dgm:t>
    </dgm:pt>
    <dgm:pt modelId="{82C4E18C-A633-4DF4-954D-0BFB7F5A466D}" type="parTrans" cxnId="{EFD8F11A-2C1E-417A-B702-4BD139D07A5C}">
      <dgm:prSet/>
      <dgm:spPr/>
      <dgm:t>
        <a:bodyPr/>
        <a:lstStyle/>
        <a:p>
          <a:endParaRPr lang="en-US"/>
        </a:p>
      </dgm:t>
    </dgm:pt>
    <dgm:pt modelId="{F00407E6-13A8-4258-8BF2-6E173A4EE677}" type="sibTrans" cxnId="{EFD8F11A-2C1E-417A-B702-4BD139D07A5C}">
      <dgm:prSet/>
      <dgm:spPr/>
      <dgm:t>
        <a:bodyPr/>
        <a:lstStyle/>
        <a:p>
          <a:endParaRPr lang="en-US"/>
        </a:p>
      </dgm:t>
    </dgm:pt>
    <dgm:pt modelId="{A710DA23-96A8-4672-A11E-C270A1219BD8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Improve internal documentation of Rep Cap activities</a:t>
          </a:r>
        </a:p>
      </dgm:t>
    </dgm:pt>
    <dgm:pt modelId="{7B4DB028-1A98-4D6E-A069-6F5AFE0F4C40}" type="parTrans" cxnId="{A70D28C0-44ED-45DF-9DE6-719580252BF9}">
      <dgm:prSet/>
      <dgm:spPr/>
      <dgm:t>
        <a:bodyPr/>
        <a:lstStyle/>
        <a:p>
          <a:endParaRPr lang="en-US"/>
        </a:p>
      </dgm:t>
    </dgm:pt>
    <dgm:pt modelId="{F342F44C-A4DD-431F-949C-8553AC5DB0E2}" type="sibTrans" cxnId="{A70D28C0-44ED-45DF-9DE6-719580252BF9}">
      <dgm:prSet/>
      <dgm:spPr/>
      <dgm:t>
        <a:bodyPr/>
        <a:lstStyle/>
        <a:p>
          <a:endParaRPr lang="en-US"/>
        </a:p>
      </dgm:t>
    </dgm:pt>
    <dgm:pt modelId="{A5B1E0D0-C4E9-4716-9B12-47545DBA7ACD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Document and disseminate to increase visibility</a:t>
          </a:r>
        </a:p>
      </dgm:t>
    </dgm:pt>
    <dgm:pt modelId="{5C6649E4-A830-47D4-B33B-5E7A94027D2E}" type="parTrans" cxnId="{68F77A22-713F-4239-A961-7AC6A2841DAD}">
      <dgm:prSet/>
      <dgm:spPr/>
      <dgm:t>
        <a:bodyPr/>
        <a:lstStyle/>
        <a:p>
          <a:endParaRPr lang="en-US"/>
        </a:p>
      </dgm:t>
    </dgm:pt>
    <dgm:pt modelId="{9E8CFE06-CA71-440C-A008-A9C025295D47}" type="sibTrans" cxnId="{68F77A22-713F-4239-A961-7AC6A2841DAD}">
      <dgm:prSet/>
      <dgm:spPr/>
      <dgm:t>
        <a:bodyPr/>
        <a:lstStyle/>
        <a:p>
          <a:endParaRPr lang="en-US"/>
        </a:p>
      </dgm:t>
    </dgm:pt>
    <dgm:pt modelId="{BBC18904-1095-4B0E-ABF3-057479504839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Link reputational capital activities to new business explicitly</a:t>
          </a:r>
        </a:p>
      </dgm:t>
    </dgm:pt>
    <dgm:pt modelId="{ADF02491-9144-4A22-BDB7-D7A06294539B}" type="parTrans" cxnId="{A061106E-2C51-4544-90FE-D30A750B8A4C}">
      <dgm:prSet/>
      <dgm:spPr/>
      <dgm:t>
        <a:bodyPr/>
        <a:lstStyle/>
        <a:p>
          <a:endParaRPr lang="en-US"/>
        </a:p>
      </dgm:t>
    </dgm:pt>
    <dgm:pt modelId="{DBE6E899-DF7B-4EC5-9864-6BF452510BB1}" type="sibTrans" cxnId="{A061106E-2C51-4544-90FE-D30A750B8A4C}">
      <dgm:prSet/>
      <dgm:spPr/>
      <dgm:t>
        <a:bodyPr/>
        <a:lstStyle/>
        <a:p>
          <a:endParaRPr lang="en-US"/>
        </a:p>
      </dgm:t>
    </dgm:pt>
    <dgm:pt modelId="{96E5541F-E68C-4976-94D5-507F2139B23A}">
      <dgm:prSet custT="1"/>
      <dgm:spPr/>
      <dgm:t>
        <a:bodyPr/>
        <a:lstStyle/>
        <a:p>
          <a:pPr>
            <a:lnSpc>
              <a:spcPct val="85000"/>
            </a:lnSpc>
            <a:spcAft>
              <a:spcPts val="0"/>
            </a:spcAft>
          </a:pPr>
          <a:r>
            <a:rPr lang="en-US" sz="1200" dirty="0" smtClean="0">
              <a:latin typeface="+mj-lt"/>
              <a:cs typeface="Arial" pitchFamily="34" charset="0"/>
            </a:rPr>
            <a:t>Review strategy operations plan regularly to refine/adjust</a:t>
          </a:r>
        </a:p>
      </dgm:t>
    </dgm:pt>
    <dgm:pt modelId="{7A508A0B-621A-4F4C-948B-F18C988CAF8E}" type="parTrans" cxnId="{DBABD08C-4BA0-4189-9DA3-D05562F27540}">
      <dgm:prSet/>
      <dgm:spPr/>
      <dgm:t>
        <a:bodyPr/>
        <a:lstStyle/>
        <a:p>
          <a:endParaRPr lang="en-US"/>
        </a:p>
      </dgm:t>
    </dgm:pt>
    <dgm:pt modelId="{9AB0A138-3413-4256-AB81-A175EA28FA08}" type="sibTrans" cxnId="{DBABD08C-4BA0-4189-9DA3-D05562F27540}">
      <dgm:prSet/>
      <dgm:spPr/>
      <dgm:t>
        <a:bodyPr/>
        <a:lstStyle/>
        <a:p>
          <a:endParaRPr lang="en-US"/>
        </a:p>
      </dgm:t>
    </dgm:pt>
    <dgm:pt modelId="{C0BF43E0-15A7-4EF8-A4B6-618FB3A08674}" type="pres">
      <dgm:prSet presAssocID="{CFEB508D-0EF0-4980-9578-1E8F691EA8F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630E72-B6EA-4143-8539-A66545A3CDE1}" type="pres">
      <dgm:prSet presAssocID="{9E138E29-72E5-42F0-94B4-62F9ED86BAA9}" presName="linNode" presStyleCnt="0"/>
      <dgm:spPr/>
      <dgm:t>
        <a:bodyPr/>
        <a:lstStyle/>
        <a:p>
          <a:endParaRPr lang="en-US"/>
        </a:p>
      </dgm:t>
    </dgm:pt>
    <dgm:pt modelId="{1DF54160-09C7-4B17-BE10-3ADF83149FA1}" type="pres">
      <dgm:prSet presAssocID="{9E138E29-72E5-42F0-94B4-62F9ED86BAA9}" presName="parentText" presStyleLbl="node1" presStyleIdx="0" presStyleCnt="6" custScaleY="1215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7E1FAB-721D-4205-A776-E81A9A9BAF7D}" type="pres">
      <dgm:prSet presAssocID="{9E138E29-72E5-42F0-94B4-62F9ED86BAA9}" presName="descendantText" presStyleLbl="alignAccFollowNode1" presStyleIdx="0" presStyleCnt="6" custScaleY="151058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7E40C2-7EAF-4152-AFD7-CF61040CA596}" type="pres">
      <dgm:prSet presAssocID="{8B27034B-93E9-49CF-9AFB-9537A056EDE1}" presName="sp" presStyleCnt="0"/>
      <dgm:spPr/>
      <dgm:t>
        <a:bodyPr/>
        <a:lstStyle/>
        <a:p>
          <a:endParaRPr lang="en-US"/>
        </a:p>
      </dgm:t>
    </dgm:pt>
    <dgm:pt modelId="{45E36BB4-0249-4993-AADD-2EB5BDB70E5F}" type="pres">
      <dgm:prSet presAssocID="{9775DA3F-000E-40DB-AAB4-D5BFF0AFFB29}" presName="linNode" presStyleCnt="0"/>
      <dgm:spPr/>
      <dgm:t>
        <a:bodyPr/>
        <a:lstStyle/>
        <a:p>
          <a:endParaRPr lang="en-US"/>
        </a:p>
      </dgm:t>
    </dgm:pt>
    <dgm:pt modelId="{D712E28B-EA57-4CD6-B731-6B92E293EF94}" type="pres">
      <dgm:prSet presAssocID="{9775DA3F-000E-40DB-AAB4-D5BFF0AFFB29}" presName="parentText" presStyleLbl="node1" presStyleIdx="1" presStyleCnt="6" custScaleY="1250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1ACE9-0CF0-40F8-A7D0-346C32688575}" type="pres">
      <dgm:prSet presAssocID="{9775DA3F-000E-40DB-AAB4-D5BFF0AFFB29}" presName="descendantText" presStyleLbl="alignAccFollowNode1" presStyleIdx="1" presStyleCnt="6" custScaleY="1576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7F5AB-8324-4AD6-A82C-2F2D3D3BFB54}" type="pres">
      <dgm:prSet presAssocID="{E3D956E8-E45E-4F58-8FE4-FB59C103FBFE}" presName="sp" presStyleCnt="0"/>
      <dgm:spPr/>
      <dgm:t>
        <a:bodyPr/>
        <a:lstStyle/>
        <a:p>
          <a:endParaRPr lang="en-US"/>
        </a:p>
      </dgm:t>
    </dgm:pt>
    <dgm:pt modelId="{5319FFBB-B842-4732-949A-DBE4A8E47A20}" type="pres">
      <dgm:prSet presAssocID="{E3A989AA-919B-4042-9055-805C809FF8C2}" presName="linNode" presStyleCnt="0"/>
      <dgm:spPr/>
      <dgm:t>
        <a:bodyPr/>
        <a:lstStyle/>
        <a:p>
          <a:endParaRPr lang="en-US"/>
        </a:p>
      </dgm:t>
    </dgm:pt>
    <dgm:pt modelId="{82617D29-B0A7-43F7-9C83-9FB56DBCFBF2}" type="pres">
      <dgm:prSet presAssocID="{E3A989AA-919B-4042-9055-805C809FF8C2}" presName="parentText" presStyleLbl="node1" presStyleIdx="2" presStyleCnt="6" custScaleY="16433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08497-CE95-4BEE-9B05-3DA29993B834}" type="pres">
      <dgm:prSet presAssocID="{E3A989AA-919B-4042-9055-805C809FF8C2}" presName="descendantText" presStyleLbl="alignAccFollowNode1" presStyleIdx="2" presStyleCnt="6" custScaleY="1796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CD139-D7BD-4EA5-B94E-4933B02F209A}" type="pres">
      <dgm:prSet presAssocID="{37E29F5F-957C-47EE-B32C-9FF2F554B554}" presName="sp" presStyleCnt="0"/>
      <dgm:spPr/>
      <dgm:t>
        <a:bodyPr/>
        <a:lstStyle/>
        <a:p>
          <a:endParaRPr lang="en-US"/>
        </a:p>
      </dgm:t>
    </dgm:pt>
    <dgm:pt modelId="{33D751F1-7133-4120-A506-B548A3F31B41}" type="pres">
      <dgm:prSet presAssocID="{1452684E-6A13-43A0-9D18-FB23AC7A5696}" presName="linNode" presStyleCnt="0"/>
      <dgm:spPr/>
      <dgm:t>
        <a:bodyPr/>
        <a:lstStyle/>
        <a:p>
          <a:endParaRPr lang="en-US"/>
        </a:p>
      </dgm:t>
    </dgm:pt>
    <dgm:pt modelId="{B6EF8F86-DFB1-4DCD-AE7D-7AED208CB5FA}" type="pres">
      <dgm:prSet presAssocID="{1452684E-6A13-43A0-9D18-FB23AC7A5696}" presName="parentText" presStyleLbl="node1" presStyleIdx="3" presStyleCnt="6" custScaleY="1448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A8EC63-D04D-436A-A117-FF9387958078}" type="pres">
      <dgm:prSet presAssocID="{1452684E-6A13-43A0-9D18-FB23AC7A5696}" presName="descendantText" presStyleLbl="alignAccFollowNode1" presStyleIdx="3" presStyleCnt="6" custScaleY="1901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E3629-7172-4631-84B1-2B6A2CA80EC9}" type="pres">
      <dgm:prSet presAssocID="{CF37EED4-AD43-4FE9-8FF8-E778A1C0650F}" presName="sp" presStyleCnt="0"/>
      <dgm:spPr/>
      <dgm:t>
        <a:bodyPr/>
        <a:lstStyle/>
        <a:p>
          <a:endParaRPr lang="en-US"/>
        </a:p>
      </dgm:t>
    </dgm:pt>
    <dgm:pt modelId="{1943789E-890C-40FC-8A63-0910607977D6}" type="pres">
      <dgm:prSet presAssocID="{592335C0-87BC-4AD3-8F40-75C8C4032512}" presName="linNode" presStyleCnt="0"/>
      <dgm:spPr/>
      <dgm:t>
        <a:bodyPr/>
        <a:lstStyle/>
        <a:p>
          <a:endParaRPr lang="en-US"/>
        </a:p>
      </dgm:t>
    </dgm:pt>
    <dgm:pt modelId="{34C5CCF0-54D1-4C1E-91E4-93E618018C5A}" type="pres">
      <dgm:prSet presAssocID="{592335C0-87BC-4AD3-8F40-75C8C4032512}" presName="parentText" presStyleLbl="node1" presStyleIdx="4" presStyleCnt="6" custScaleY="1187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A725B-9EB1-4859-BA4D-EBD50A40ADBE}" type="pres">
      <dgm:prSet presAssocID="{592335C0-87BC-4AD3-8F40-75C8C4032512}" presName="descendantText" presStyleLbl="alignAccFollowNode1" presStyleIdx="4" presStyleCnt="6" custScaleY="1375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AE5E1-147A-4C33-A211-323BC6775FAD}" type="pres">
      <dgm:prSet presAssocID="{7ED69249-735E-4535-88B2-38F15BB93196}" presName="sp" presStyleCnt="0"/>
      <dgm:spPr/>
      <dgm:t>
        <a:bodyPr/>
        <a:lstStyle/>
        <a:p>
          <a:endParaRPr lang="en-US"/>
        </a:p>
      </dgm:t>
    </dgm:pt>
    <dgm:pt modelId="{6F18BECF-A5E6-4593-97A5-EA434F3DA881}" type="pres">
      <dgm:prSet presAssocID="{DA944E37-20A3-4759-9EE5-E22472E18E02}" presName="linNode" presStyleCnt="0"/>
      <dgm:spPr/>
    </dgm:pt>
    <dgm:pt modelId="{6911D443-D2CB-42EA-88B6-C14B9C3E6541}" type="pres">
      <dgm:prSet presAssocID="{DA944E37-20A3-4759-9EE5-E22472E18E02}" presName="parentText" presStyleLbl="node1" presStyleIdx="5" presStyleCnt="6" custScaleY="1368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8B1F3-9343-432A-AEBF-49FC3668AA82}" type="pres">
      <dgm:prSet presAssocID="{DA944E37-20A3-4759-9EE5-E22472E18E02}" presName="descendantText" presStyleLbl="alignAccFollowNode1" presStyleIdx="5" presStyleCnt="6" custScaleY="166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F84F58-E43F-4A12-9C15-5ACF7AC94D90}" type="presOf" srcId="{0F9AD212-CC10-45DC-93A6-1094462798C9}" destId="{EE21ACE9-0CF0-40F8-A7D0-346C32688575}" srcOrd="0" destOrd="2" presId="urn:microsoft.com/office/officeart/2005/8/layout/vList5"/>
    <dgm:cxn modelId="{6589EA70-0311-4B2E-A4D4-5C29E44D1A5A}" type="presOf" srcId="{B1BB8BA6-B7FE-4EE3-879F-71098740DAC8}" destId="{086A725B-9EB1-4859-BA4D-EBD50A40ADBE}" srcOrd="0" destOrd="0" presId="urn:microsoft.com/office/officeart/2005/8/layout/vList5"/>
    <dgm:cxn modelId="{68F77A22-713F-4239-A961-7AC6A2841DAD}" srcId="{1452684E-6A13-43A0-9D18-FB23AC7A5696}" destId="{A5B1E0D0-C4E9-4716-9B12-47545DBA7ACD}" srcOrd="2" destOrd="0" parTransId="{5C6649E4-A830-47D4-B33B-5E7A94027D2E}" sibTransId="{9E8CFE06-CA71-440C-A008-A9C025295D47}"/>
    <dgm:cxn modelId="{726C6B46-128D-4C1E-B613-08F33EA2CF2A}" srcId="{E3A989AA-919B-4042-9055-805C809FF8C2}" destId="{02BB8274-0C59-4D74-9093-03D08AB1B80B}" srcOrd="3" destOrd="0" parTransId="{BADDE58C-5DD9-4F0D-8873-95790084DB0C}" sibTransId="{9E1CAF01-CC4B-498E-9B00-6932F6A5593A}"/>
    <dgm:cxn modelId="{B961987D-6C89-4E54-B21F-DFAB8C35E6B9}" srcId="{592335C0-87BC-4AD3-8F40-75C8C4032512}" destId="{00561A4D-630A-478A-B6C7-BF5F39EE41A2}" srcOrd="2" destOrd="0" parTransId="{18769A1F-3C19-40CD-9C92-50AE6E721697}" sibTransId="{B8764FAA-80CB-4A7B-8AD3-9581CF573AAB}"/>
    <dgm:cxn modelId="{6167F060-47D3-4F3A-96E7-9BE06E54DA9D}" srcId="{9E138E29-72E5-42F0-94B4-62F9ED86BAA9}" destId="{118502A4-6E60-4945-9793-0ED3749763F1}" srcOrd="3" destOrd="0" parTransId="{9C390BED-F99A-4C09-A760-9BDFB1366A9E}" sibTransId="{09EA12C8-FDBF-4293-B0EC-1BE44CD5A538}"/>
    <dgm:cxn modelId="{AA748B83-209E-451F-AC71-EFB77CB31AD1}" type="presOf" srcId="{A5B1E0D0-C4E9-4716-9B12-47545DBA7ACD}" destId="{ACA8EC63-D04D-436A-A117-FF9387958078}" srcOrd="0" destOrd="2" presId="urn:microsoft.com/office/officeart/2005/8/layout/vList5"/>
    <dgm:cxn modelId="{EFD8F11A-2C1E-417A-B702-4BD139D07A5C}" srcId="{DA944E37-20A3-4759-9EE5-E22472E18E02}" destId="{9E70CD68-C86B-48F5-A45D-37B6D045A98B}" srcOrd="3" destOrd="0" parTransId="{82C4E18C-A633-4DF4-954D-0BFB7F5A466D}" sibTransId="{F00407E6-13A8-4258-8BF2-6E173A4EE677}"/>
    <dgm:cxn modelId="{DBABD08C-4BA0-4189-9DA3-D05562F27540}" srcId="{592335C0-87BC-4AD3-8F40-75C8C4032512}" destId="{96E5541F-E68C-4976-94D5-507F2139B23A}" srcOrd="3" destOrd="0" parTransId="{7A508A0B-621A-4F4C-948B-F18C988CAF8E}" sibTransId="{9AB0A138-3413-4256-AB81-A175EA28FA08}"/>
    <dgm:cxn modelId="{22BF121B-0A79-4AA9-997F-49E7DB6EE074}" srcId="{DA944E37-20A3-4759-9EE5-E22472E18E02}" destId="{BE2F6B5B-A3A8-41D6-B0EE-392E49D7FCDF}" srcOrd="1" destOrd="0" parTransId="{A9EB0458-CA2D-409A-9FC5-DD5880A848AD}" sibTransId="{9FC0CB2C-22F4-40EF-B536-0F7E5E4FB522}"/>
    <dgm:cxn modelId="{D2C51EF2-40F9-4B49-8098-C9C45F4D9007}" type="presOf" srcId="{592335C0-87BC-4AD3-8F40-75C8C4032512}" destId="{34C5CCF0-54D1-4C1E-91E4-93E618018C5A}" srcOrd="0" destOrd="0" presId="urn:microsoft.com/office/officeart/2005/8/layout/vList5"/>
    <dgm:cxn modelId="{D27F8A5F-375D-41D0-A450-E65EEAF9DA21}" type="presOf" srcId="{A710DA23-96A8-4672-A11E-C270A1219BD8}" destId="{ACA8EC63-D04D-436A-A117-FF9387958078}" srcOrd="0" destOrd="1" presId="urn:microsoft.com/office/officeart/2005/8/layout/vList5"/>
    <dgm:cxn modelId="{0A7E2AFA-BFB1-4C78-8EC9-698C4AC5FB29}" type="presOf" srcId="{BBC18904-1095-4B0E-ABF3-057479504839}" destId="{ACA8EC63-D04D-436A-A117-FF9387958078}" srcOrd="0" destOrd="3" presId="urn:microsoft.com/office/officeart/2005/8/layout/vList5"/>
    <dgm:cxn modelId="{7C858E59-7C55-48FD-832F-A458CE730873}" type="presOf" srcId="{02BB8274-0C59-4D74-9093-03D08AB1B80B}" destId="{25108497-CE95-4BEE-9B05-3DA29993B834}" srcOrd="0" destOrd="3" presId="urn:microsoft.com/office/officeart/2005/8/layout/vList5"/>
    <dgm:cxn modelId="{DBE4FDD9-902D-4C38-98C9-C6F33332B056}" type="presOf" srcId="{F5BD5C0E-4E05-426B-890D-7C97D8D85474}" destId="{EE21ACE9-0CF0-40F8-A7D0-346C32688575}" srcOrd="0" destOrd="0" presId="urn:microsoft.com/office/officeart/2005/8/layout/vList5"/>
    <dgm:cxn modelId="{D0260015-A31A-4EE8-A2F6-C6494F8172BA}" type="presOf" srcId="{19249E00-BF96-4ABB-8858-ED6CC746FD06}" destId="{A968B1F3-9343-432A-AEBF-49FC3668AA82}" srcOrd="0" destOrd="0" presId="urn:microsoft.com/office/officeart/2005/8/layout/vList5"/>
    <dgm:cxn modelId="{F982F16F-270F-410E-825A-F896AF2AEA72}" type="presOf" srcId="{00561A4D-630A-478A-B6C7-BF5F39EE41A2}" destId="{086A725B-9EB1-4859-BA4D-EBD50A40ADBE}" srcOrd="0" destOrd="2" presId="urn:microsoft.com/office/officeart/2005/8/layout/vList5"/>
    <dgm:cxn modelId="{9933F526-93E0-4BC7-8ED7-8D42C0D624FA}" srcId="{E3A989AA-919B-4042-9055-805C809FF8C2}" destId="{C52163C0-995C-437C-8B68-135CDEE81A9F}" srcOrd="4" destOrd="0" parTransId="{5E72C82B-6636-41B7-AEAA-9BC6D31808CF}" sibTransId="{3AA1F2E1-E843-4406-8F7C-71E3C9AE1070}"/>
    <dgm:cxn modelId="{A99CAB55-CB33-485E-B345-3AD80A2681F2}" type="presOf" srcId="{F993F597-2E23-4BE9-8136-D520F0C5AFBE}" destId="{EC7E1FAB-721D-4205-A776-E81A9A9BAF7D}" srcOrd="0" destOrd="1" presId="urn:microsoft.com/office/officeart/2005/8/layout/vList5"/>
    <dgm:cxn modelId="{BACAA129-E6AB-4E73-8C14-16F00045B177}" srcId="{9775DA3F-000E-40DB-AAB4-D5BFF0AFFB29}" destId="{F5BD5C0E-4E05-426B-890D-7C97D8D85474}" srcOrd="0" destOrd="0" parTransId="{6525F081-5593-40A0-944C-332C43DF3113}" sibTransId="{2E029BF8-A14A-408F-8588-FD35126F7D23}"/>
    <dgm:cxn modelId="{A061106E-2C51-4544-90FE-D30A750B8A4C}" srcId="{1452684E-6A13-43A0-9D18-FB23AC7A5696}" destId="{BBC18904-1095-4B0E-ABF3-057479504839}" srcOrd="3" destOrd="0" parTransId="{ADF02491-9144-4A22-BDB7-D7A06294539B}" sibTransId="{DBE6E899-DF7B-4EC5-9864-6BF452510BB1}"/>
    <dgm:cxn modelId="{0D04D37B-D798-45A4-B32B-0E3A92CA5F1B}" type="presOf" srcId="{65CFA4D0-8374-44D0-A2D2-694DFAC0F3D2}" destId="{ACA8EC63-D04D-436A-A117-FF9387958078}" srcOrd="0" destOrd="0" presId="urn:microsoft.com/office/officeart/2005/8/layout/vList5"/>
    <dgm:cxn modelId="{3EECDF3B-652B-4AC6-B10D-66A364EF6CF5}" type="presOf" srcId="{527D6BFB-C265-43D0-AC68-ABEC9BB090E5}" destId="{25108497-CE95-4BEE-9B05-3DA29993B834}" srcOrd="0" destOrd="2" presId="urn:microsoft.com/office/officeart/2005/8/layout/vList5"/>
    <dgm:cxn modelId="{20835B4E-3CAA-4074-9FFC-01A26260F1F0}" srcId="{9775DA3F-000E-40DB-AAB4-D5BFF0AFFB29}" destId="{DAC031A9-5B73-4310-A189-0C71411861F0}" srcOrd="3" destOrd="0" parTransId="{29AB0EF6-6E6F-493E-BBC5-F4E5EE1AAB26}" sibTransId="{18FB818C-D0A9-4257-A30C-D952B897E03A}"/>
    <dgm:cxn modelId="{098E158F-ED5C-4BFC-A838-490C0BA4EB16}" type="presOf" srcId="{D32817AE-4F83-4E13-BD88-7298F9213A5B}" destId="{25108497-CE95-4BEE-9B05-3DA29993B834}" srcOrd="0" destOrd="0" presId="urn:microsoft.com/office/officeart/2005/8/layout/vList5"/>
    <dgm:cxn modelId="{4A59F245-3931-4267-BD22-720B1F160259}" srcId="{9E138E29-72E5-42F0-94B4-62F9ED86BAA9}" destId="{8A255060-A355-47D4-8A1B-794AB8AD41C2}" srcOrd="0" destOrd="0" parTransId="{357A4B3D-9F75-46F2-AB7D-D5D4123D88F9}" sibTransId="{F79EC9A5-C915-4ABC-88E4-2DC0C9C8AF61}"/>
    <dgm:cxn modelId="{055E438A-8D21-4B8B-B807-86021E6A9F93}" type="presOf" srcId="{BE2F6B5B-A3A8-41D6-B0EE-392E49D7FCDF}" destId="{A968B1F3-9343-432A-AEBF-49FC3668AA82}" srcOrd="0" destOrd="1" presId="urn:microsoft.com/office/officeart/2005/8/layout/vList5"/>
    <dgm:cxn modelId="{7E775A29-F19C-4BB4-A5B8-C1388095E9D5}" type="presOf" srcId="{E8524023-0D73-406C-945E-AAD8B7EB943A}" destId="{086A725B-9EB1-4859-BA4D-EBD50A40ADBE}" srcOrd="0" destOrd="1" presId="urn:microsoft.com/office/officeart/2005/8/layout/vList5"/>
    <dgm:cxn modelId="{6D8EEDA0-34F9-48B9-B35D-A642940D353B}" srcId="{592335C0-87BC-4AD3-8F40-75C8C4032512}" destId="{B1BB8BA6-B7FE-4EE3-879F-71098740DAC8}" srcOrd="0" destOrd="0" parTransId="{DB3FC0C3-6BBA-4028-9959-8C9BE96FA788}" sibTransId="{7952830C-B678-4D88-886F-9E0C8910E447}"/>
    <dgm:cxn modelId="{30B553DE-75FA-42A2-823B-89024F9C985E}" srcId="{592335C0-87BC-4AD3-8F40-75C8C4032512}" destId="{E8524023-0D73-406C-945E-AAD8B7EB943A}" srcOrd="1" destOrd="0" parTransId="{E76D835D-3D0A-4A61-ABEA-1A344F597627}" sibTransId="{6DF7621A-FDD2-497F-AC60-0581BC9D396E}"/>
    <dgm:cxn modelId="{0311D94A-AF17-4D0E-86C7-0602C99B9660}" type="presOf" srcId="{CFEB508D-0EF0-4980-9578-1E8F691EA8F6}" destId="{C0BF43E0-15A7-4EF8-A4B6-618FB3A08674}" srcOrd="0" destOrd="0" presId="urn:microsoft.com/office/officeart/2005/8/layout/vList5"/>
    <dgm:cxn modelId="{7B42D93B-3B48-47D6-B378-2A64F272A2B3}" srcId="{DA944E37-20A3-4759-9EE5-E22472E18E02}" destId="{8F9D5A7A-FF4E-4FDA-BA33-6C21A013D93B}" srcOrd="2" destOrd="0" parTransId="{6385D9DD-BCA2-41BB-A54D-7D3A3B78A65C}" sibTransId="{080EED8F-72FB-4788-BF99-85149EEBCF26}"/>
    <dgm:cxn modelId="{AEB70F01-BC37-4FEC-BB78-D87F590CD894}" type="presOf" srcId="{CD84764A-E53A-44F3-B8FC-3487026AFFD5}" destId="{25108497-CE95-4BEE-9B05-3DA29993B834}" srcOrd="0" destOrd="1" presId="urn:microsoft.com/office/officeart/2005/8/layout/vList5"/>
    <dgm:cxn modelId="{5351B41B-7ED3-4164-9ACF-664FBC64E463}" srcId="{E3A989AA-919B-4042-9055-805C809FF8C2}" destId="{527D6BFB-C265-43D0-AC68-ABEC9BB090E5}" srcOrd="2" destOrd="0" parTransId="{D3E10621-555F-4C44-AF12-83758295220F}" sibTransId="{F5BE54D3-58BB-40CB-811C-7C9EF729E3A5}"/>
    <dgm:cxn modelId="{31AF8B46-3D36-46C7-8E8A-753A7B23FDB2}" srcId="{CFEB508D-0EF0-4980-9578-1E8F691EA8F6}" destId="{1452684E-6A13-43A0-9D18-FB23AC7A5696}" srcOrd="3" destOrd="0" parTransId="{F4380B91-1AFD-4296-9431-118D09F60F7A}" sibTransId="{CF37EED4-AD43-4FE9-8FF8-E778A1C0650F}"/>
    <dgm:cxn modelId="{C8167466-2FB1-4A07-857C-1E04802466DE}" type="presOf" srcId="{118502A4-6E60-4945-9793-0ED3749763F1}" destId="{EC7E1FAB-721D-4205-A776-E81A9A9BAF7D}" srcOrd="0" destOrd="3" presId="urn:microsoft.com/office/officeart/2005/8/layout/vList5"/>
    <dgm:cxn modelId="{B7215552-1725-4D48-B7F7-1AF8FA8A90E0}" srcId="{CFEB508D-0EF0-4980-9578-1E8F691EA8F6}" destId="{E3A989AA-919B-4042-9055-805C809FF8C2}" srcOrd="2" destOrd="0" parTransId="{E0B6C706-C332-446F-8A39-F7021AEFDB00}" sibTransId="{37E29F5F-957C-47EE-B32C-9FF2F554B554}"/>
    <dgm:cxn modelId="{04CD6E68-8103-4F21-A078-960EF41BBBBE}" type="presOf" srcId="{E3A989AA-919B-4042-9055-805C809FF8C2}" destId="{82617D29-B0A7-43F7-9C83-9FB56DBCFBF2}" srcOrd="0" destOrd="0" presId="urn:microsoft.com/office/officeart/2005/8/layout/vList5"/>
    <dgm:cxn modelId="{F5C4894C-19F2-4192-87FA-8A664CFB427D}" type="presOf" srcId="{1452684E-6A13-43A0-9D18-FB23AC7A5696}" destId="{B6EF8F86-DFB1-4DCD-AE7D-7AED208CB5FA}" srcOrd="0" destOrd="0" presId="urn:microsoft.com/office/officeart/2005/8/layout/vList5"/>
    <dgm:cxn modelId="{A70D28C0-44ED-45DF-9DE6-719580252BF9}" srcId="{1452684E-6A13-43A0-9D18-FB23AC7A5696}" destId="{A710DA23-96A8-4672-A11E-C270A1219BD8}" srcOrd="1" destOrd="0" parTransId="{7B4DB028-1A98-4D6E-A069-6F5AFE0F4C40}" sibTransId="{F342F44C-A4DD-431F-949C-8553AC5DB0E2}"/>
    <dgm:cxn modelId="{2450F2C5-59D0-4C7F-A7D7-F10F8103F5D1}" srcId="{1452684E-6A13-43A0-9D18-FB23AC7A5696}" destId="{65CFA4D0-8374-44D0-A2D2-694DFAC0F3D2}" srcOrd="0" destOrd="0" parTransId="{F6423CB0-26A4-4D15-A190-973F8DF159E3}" sibTransId="{BE653DC9-F5AA-41C0-A661-2FCCF6B7293A}"/>
    <dgm:cxn modelId="{E54AB3E3-6A4A-4141-AE47-D6729AC21071}" type="presOf" srcId="{8A255060-A355-47D4-8A1B-794AB8AD41C2}" destId="{EC7E1FAB-721D-4205-A776-E81A9A9BAF7D}" srcOrd="0" destOrd="0" presId="urn:microsoft.com/office/officeart/2005/8/layout/vList5"/>
    <dgm:cxn modelId="{20878B16-C512-46E7-99D6-760199E6328E}" type="presOf" srcId="{C52163C0-995C-437C-8B68-135CDEE81A9F}" destId="{25108497-CE95-4BEE-9B05-3DA29993B834}" srcOrd="0" destOrd="4" presId="urn:microsoft.com/office/officeart/2005/8/layout/vList5"/>
    <dgm:cxn modelId="{FD421943-7261-44DE-95D4-F864ACFECDF1}" type="presOf" srcId="{DA944E37-20A3-4759-9EE5-E22472E18E02}" destId="{6911D443-D2CB-42EA-88B6-C14B9C3E6541}" srcOrd="0" destOrd="0" presId="urn:microsoft.com/office/officeart/2005/8/layout/vList5"/>
    <dgm:cxn modelId="{DE0493AD-BB16-4F75-9E45-5AB1ED5551EC}" srcId="{E3A989AA-919B-4042-9055-805C809FF8C2}" destId="{CD84764A-E53A-44F3-B8FC-3487026AFFD5}" srcOrd="1" destOrd="0" parTransId="{0C9E8ECE-0701-4BF8-93A7-3BE75ED13ABC}" sibTransId="{4DE413B9-231C-4E23-B839-A075EA146D0A}"/>
    <dgm:cxn modelId="{90221EDB-2FFD-4226-98C8-DF2C72B2052F}" srcId="{9E138E29-72E5-42F0-94B4-62F9ED86BAA9}" destId="{F5C5C66F-5612-4C73-9236-20F3E087F35C}" srcOrd="2" destOrd="0" parTransId="{26F6992B-9D7A-4CCA-92CB-9E9B2D39D4E6}" sibTransId="{1BCD93A7-0403-4E95-B905-52A888214420}"/>
    <dgm:cxn modelId="{E7616A5E-42C0-41C0-BB7C-6E5E0CE73D95}" srcId="{CFEB508D-0EF0-4980-9578-1E8F691EA8F6}" destId="{9775DA3F-000E-40DB-AAB4-D5BFF0AFFB29}" srcOrd="1" destOrd="0" parTransId="{D27FEAE9-790A-4A0B-A29D-FA4774326AD7}" sibTransId="{E3D956E8-E45E-4F58-8FE4-FB59C103FBFE}"/>
    <dgm:cxn modelId="{F22B1491-50EA-404F-933F-9C858E20C277}" srcId="{CFEB508D-0EF0-4980-9578-1E8F691EA8F6}" destId="{DA944E37-20A3-4759-9EE5-E22472E18E02}" srcOrd="5" destOrd="0" parTransId="{4C8FC792-F3F8-4581-9761-F272CB8F064C}" sibTransId="{BA2999FF-602C-40E6-ABE4-63065ECAA710}"/>
    <dgm:cxn modelId="{0EA13E1F-E704-4C99-B929-5AFA05BB69FF}" type="presOf" srcId="{9775DA3F-000E-40DB-AAB4-D5BFF0AFFB29}" destId="{D712E28B-EA57-4CD6-B731-6B92E293EF94}" srcOrd="0" destOrd="0" presId="urn:microsoft.com/office/officeart/2005/8/layout/vList5"/>
    <dgm:cxn modelId="{45DBC38F-19F2-4858-BD7E-041B4F5A86CC}" type="presOf" srcId="{9E138E29-72E5-42F0-94B4-62F9ED86BAA9}" destId="{1DF54160-09C7-4B17-BE10-3ADF83149FA1}" srcOrd="0" destOrd="0" presId="urn:microsoft.com/office/officeart/2005/8/layout/vList5"/>
    <dgm:cxn modelId="{9F34A51E-5518-483D-8E46-79B03710B27E}" type="presOf" srcId="{9CB77083-AD0C-4112-89B1-6C6932BE969A}" destId="{EE21ACE9-0CF0-40F8-A7D0-346C32688575}" srcOrd="0" destOrd="1" presId="urn:microsoft.com/office/officeart/2005/8/layout/vList5"/>
    <dgm:cxn modelId="{5167CA07-23AB-4B98-8E8A-9FBAD991BF5F}" type="presOf" srcId="{8F9D5A7A-FF4E-4FDA-BA33-6C21A013D93B}" destId="{A968B1F3-9343-432A-AEBF-49FC3668AA82}" srcOrd="0" destOrd="2" presId="urn:microsoft.com/office/officeart/2005/8/layout/vList5"/>
    <dgm:cxn modelId="{919832B0-F4E0-42B3-B281-684125639C8F}" srcId="{DA944E37-20A3-4759-9EE5-E22472E18E02}" destId="{19249E00-BF96-4ABB-8858-ED6CC746FD06}" srcOrd="0" destOrd="0" parTransId="{9C27BBB7-B408-4B9C-B10D-F436E27BFF58}" sibTransId="{E3911D7D-25B4-4954-B2B3-7BA3DC74A687}"/>
    <dgm:cxn modelId="{62B4590A-E1FE-40E9-97DA-D001AE3B524B}" srcId="{9775DA3F-000E-40DB-AAB4-D5BFF0AFFB29}" destId="{0F9AD212-CC10-45DC-93A6-1094462798C9}" srcOrd="2" destOrd="0" parTransId="{AD9E2797-3B66-4CD2-A9FC-42FF788DD2BE}" sibTransId="{2AD30218-D15C-43F4-AC66-D656815726A4}"/>
    <dgm:cxn modelId="{92BD3725-05A4-40EC-ABCD-63C74D785BC6}" srcId="{9E138E29-72E5-42F0-94B4-62F9ED86BAA9}" destId="{F993F597-2E23-4BE9-8136-D520F0C5AFBE}" srcOrd="1" destOrd="0" parTransId="{00163FEE-86F8-4A7C-A32D-FBBD7410303A}" sibTransId="{18D0090C-F909-4171-8915-C37B5EAEBF98}"/>
    <dgm:cxn modelId="{D1EBD21C-2D8B-4CB0-8CCA-F64E1A299E2F}" type="presOf" srcId="{96E5541F-E68C-4976-94D5-507F2139B23A}" destId="{086A725B-9EB1-4859-BA4D-EBD50A40ADBE}" srcOrd="0" destOrd="3" presId="urn:microsoft.com/office/officeart/2005/8/layout/vList5"/>
    <dgm:cxn modelId="{1994496A-C6FD-43E3-BC81-39D896581D1C}" type="presOf" srcId="{F5C5C66F-5612-4C73-9236-20F3E087F35C}" destId="{EC7E1FAB-721D-4205-A776-E81A9A9BAF7D}" srcOrd="0" destOrd="2" presId="urn:microsoft.com/office/officeart/2005/8/layout/vList5"/>
    <dgm:cxn modelId="{060019A8-0221-4A36-93AB-6C95ED0EF09B}" type="presOf" srcId="{DAC031A9-5B73-4310-A189-0C71411861F0}" destId="{EE21ACE9-0CF0-40F8-A7D0-346C32688575}" srcOrd="0" destOrd="3" presId="urn:microsoft.com/office/officeart/2005/8/layout/vList5"/>
    <dgm:cxn modelId="{8259E1CB-0595-41EA-8EA5-909DCFE2974D}" srcId="{CFEB508D-0EF0-4980-9578-1E8F691EA8F6}" destId="{592335C0-87BC-4AD3-8F40-75C8C4032512}" srcOrd="4" destOrd="0" parTransId="{7354CC95-5534-40C4-A52B-55C2E05AF86C}" sibTransId="{7ED69249-735E-4535-88B2-38F15BB93196}"/>
    <dgm:cxn modelId="{13A1B5C3-14D8-4F62-A118-7ACFDE234943}" srcId="{CFEB508D-0EF0-4980-9578-1E8F691EA8F6}" destId="{9E138E29-72E5-42F0-94B4-62F9ED86BAA9}" srcOrd="0" destOrd="0" parTransId="{DAC07E29-DE2A-495A-B243-7B638F9E955A}" sibTransId="{8B27034B-93E9-49CF-9AFB-9537A056EDE1}"/>
    <dgm:cxn modelId="{0D19C14A-7529-4AAF-9B57-6D46BA0A3821}" srcId="{E3A989AA-919B-4042-9055-805C809FF8C2}" destId="{D32817AE-4F83-4E13-BD88-7298F9213A5B}" srcOrd="0" destOrd="0" parTransId="{9B0FE5B1-854A-4AC0-B057-88D57614AB51}" sibTransId="{58CAA729-F640-4905-B65B-5CFB1AA109A5}"/>
    <dgm:cxn modelId="{C16AF5CE-719F-4E3E-B973-EC992D360EDF}" srcId="{9775DA3F-000E-40DB-AAB4-D5BFF0AFFB29}" destId="{9CB77083-AD0C-4112-89B1-6C6932BE969A}" srcOrd="1" destOrd="0" parTransId="{668D3292-835B-446C-B091-1065C3F1D11D}" sibTransId="{75611246-0249-4329-954B-2ADA39A7102A}"/>
    <dgm:cxn modelId="{819D76F9-18A6-4DA3-80B2-5EC0AE366492}" type="presOf" srcId="{9E70CD68-C86B-48F5-A45D-37B6D045A98B}" destId="{A968B1F3-9343-432A-AEBF-49FC3668AA82}" srcOrd="0" destOrd="3" presId="urn:microsoft.com/office/officeart/2005/8/layout/vList5"/>
    <dgm:cxn modelId="{D32B431C-F8E3-45E4-B6BB-0125FA868849}" type="presParOf" srcId="{C0BF43E0-15A7-4EF8-A4B6-618FB3A08674}" destId="{E6630E72-B6EA-4143-8539-A66545A3CDE1}" srcOrd="0" destOrd="0" presId="urn:microsoft.com/office/officeart/2005/8/layout/vList5"/>
    <dgm:cxn modelId="{8132A131-CDB6-43DD-ACB2-4A9CE84B34A9}" type="presParOf" srcId="{E6630E72-B6EA-4143-8539-A66545A3CDE1}" destId="{1DF54160-09C7-4B17-BE10-3ADF83149FA1}" srcOrd="0" destOrd="0" presId="urn:microsoft.com/office/officeart/2005/8/layout/vList5"/>
    <dgm:cxn modelId="{F74071EC-C941-43F9-9E80-816106181DAF}" type="presParOf" srcId="{E6630E72-B6EA-4143-8539-A66545A3CDE1}" destId="{EC7E1FAB-721D-4205-A776-E81A9A9BAF7D}" srcOrd="1" destOrd="0" presId="urn:microsoft.com/office/officeart/2005/8/layout/vList5"/>
    <dgm:cxn modelId="{D1E859E9-6C47-48C7-B081-2C1895AFD71C}" type="presParOf" srcId="{C0BF43E0-15A7-4EF8-A4B6-618FB3A08674}" destId="{F67E40C2-7EAF-4152-AFD7-CF61040CA596}" srcOrd="1" destOrd="0" presId="urn:microsoft.com/office/officeart/2005/8/layout/vList5"/>
    <dgm:cxn modelId="{2E4AE540-60B3-416C-90D8-8EB706156627}" type="presParOf" srcId="{C0BF43E0-15A7-4EF8-A4B6-618FB3A08674}" destId="{45E36BB4-0249-4993-AADD-2EB5BDB70E5F}" srcOrd="2" destOrd="0" presId="urn:microsoft.com/office/officeart/2005/8/layout/vList5"/>
    <dgm:cxn modelId="{BAD362B9-1762-4438-998F-308B3F291047}" type="presParOf" srcId="{45E36BB4-0249-4993-AADD-2EB5BDB70E5F}" destId="{D712E28B-EA57-4CD6-B731-6B92E293EF94}" srcOrd="0" destOrd="0" presId="urn:microsoft.com/office/officeart/2005/8/layout/vList5"/>
    <dgm:cxn modelId="{868D8925-55C6-43B1-BAC4-119977ECF401}" type="presParOf" srcId="{45E36BB4-0249-4993-AADD-2EB5BDB70E5F}" destId="{EE21ACE9-0CF0-40F8-A7D0-346C32688575}" srcOrd="1" destOrd="0" presId="urn:microsoft.com/office/officeart/2005/8/layout/vList5"/>
    <dgm:cxn modelId="{46622D4F-9250-437C-819B-630995DB4ACD}" type="presParOf" srcId="{C0BF43E0-15A7-4EF8-A4B6-618FB3A08674}" destId="{90F7F5AB-8324-4AD6-A82C-2F2D3D3BFB54}" srcOrd="3" destOrd="0" presId="urn:microsoft.com/office/officeart/2005/8/layout/vList5"/>
    <dgm:cxn modelId="{87A27D35-2303-4E96-9974-2F8E4C4D90B0}" type="presParOf" srcId="{C0BF43E0-15A7-4EF8-A4B6-618FB3A08674}" destId="{5319FFBB-B842-4732-949A-DBE4A8E47A20}" srcOrd="4" destOrd="0" presId="urn:microsoft.com/office/officeart/2005/8/layout/vList5"/>
    <dgm:cxn modelId="{B264823D-37DE-43B7-A98B-2F2A6C5B5924}" type="presParOf" srcId="{5319FFBB-B842-4732-949A-DBE4A8E47A20}" destId="{82617D29-B0A7-43F7-9C83-9FB56DBCFBF2}" srcOrd="0" destOrd="0" presId="urn:microsoft.com/office/officeart/2005/8/layout/vList5"/>
    <dgm:cxn modelId="{5CD1937B-7ED1-4306-B785-B64613E56843}" type="presParOf" srcId="{5319FFBB-B842-4732-949A-DBE4A8E47A20}" destId="{25108497-CE95-4BEE-9B05-3DA29993B834}" srcOrd="1" destOrd="0" presId="urn:microsoft.com/office/officeart/2005/8/layout/vList5"/>
    <dgm:cxn modelId="{91384A31-FD34-4C6C-B99A-0C7131F2FADB}" type="presParOf" srcId="{C0BF43E0-15A7-4EF8-A4B6-618FB3A08674}" destId="{ACDCD139-D7BD-4EA5-B94E-4933B02F209A}" srcOrd="5" destOrd="0" presId="urn:microsoft.com/office/officeart/2005/8/layout/vList5"/>
    <dgm:cxn modelId="{7DEA695D-A3FB-43B6-934C-A72EAFA6FC63}" type="presParOf" srcId="{C0BF43E0-15A7-4EF8-A4B6-618FB3A08674}" destId="{33D751F1-7133-4120-A506-B548A3F31B41}" srcOrd="6" destOrd="0" presId="urn:microsoft.com/office/officeart/2005/8/layout/vList5"/>
    <dgm:cxn modelId="{DED3A376-EEAB-4FC8-94B2-77CDC5AB042D}" type="presParOf" srcId="{33D751F1-7133-4120-A506-B548A3F31B41}" destId="{B6EF8F86-DFB1-4DCD-AE7D-7AED208CB5FA}" srcOrd="0" destOrd="0" presId="urn:microsoft.com/office/officeart/2005/8/layout/vList5"/>
    <dgm:cxn modelId="{1ACF39DF-A390-470C-9333-81EB6A78F193}" type="presParOf" srcId="{33D751F1-7133-4120-A506-B548A3F31B41}" destId="{ACA8EC63-D04D-436A-A117-FF9387958078}" srcOrd="1" destOrd="0" presId="urn:microsoft.com/office/officeart/2005/8/layout/vList5"/>
    <dgm:cxn modelId="{93A25433-4F53-4E4E-AD3F-7FF715702A1B}" type="presParOf" srcId="{C0BF43E0-15A7-4EF8-A4B6-618FB3A08674}" destId="{CC3E3629-7172-4631-84B1-2B6A2CA80EC9}" srcOrd="7" destOrd="0" presId="urn:microsoft.com/office/officeart/2005/8/layout/vList5"/>
    <dgm:cxn modelId="{F44B56E3-854C-4602-87F6-3EC828CF7F19}" type="presParOf" srcId="{C0BF43E0-15A7-4EF8-A4B6-618FB3A08674}" destId="{1943789E-890C-40FC-8A63-0910607977D6}" srcOrd="8" destOrd="0" presId="urn:microsoft.com/office/officeart/2005/8/layout/vList5"/>
    <dgm:cxn modelId="{85A7AD3E-36AA-4266-89A7-A684DAE7DC11}" type="presParOf" srcId="{1943789E-890C-40FC-8A63-0910607977D6}" destId="{34C5CCF0-54D1-4C1E-91E4-93E618018C5A}" srcOrd="0" destOrd="0" presId="urn:microsoft.com/office/officeart/2005/8/layout/vList5"/>
    <dgm:cxn modelId="{2AF0B154-4563-4C90-AB22-E0BBCAB32EF7}" type="presParOf" srcId="{1943789E-890C-40FC-8A63-0910607977D6}" destId="{086A725B-9EB1-4859-BA4D-EBD50A40ADBE}" srcOrd="1" destOrd="0" presId="urn:microsoft.com/office/officeart/2005/8/layout/vList5"/>
    <dgm:cxn modelId="{4600B195-902B-439E-A8E3-D7C5D27F82D8}" type="presParOf" srcId="{C0BF43E0-15A7-4EF8-A4B6-618FB3A08674}" destId="{3A1AE5E1-147A-4C33-A211-323BC6775FAD}" srcOrd="9" destOrd="0" presId="urn:microsoft.com/office/officeart/2005/8/layout/vList5"/>
    <dgm:cxn modelId="{6A5EE540-24CF-4FC9-BBB5-B3E420A519BA}" type="presParOf" srcId="{C0BF43E0-15A7-4EF8-A4B6-618FB3A08674}" destId="{6F18BECF-A5E6-4593-97A5-EA434F3DA881}" srcOrd="10" destOrd="0" presId="urn:microsoft.com/office/officeart/2005/8/layout/vList5"/>
    <dgm:cxn modelId="{57DB1870-3C5E-4CD4-9943-0B1730C940E9}" type="presParOf" srcId="{6F18BECF-A5E6-4593-97A5-EA434F3DA881}" destId="{6911D443-D2CB-42EA-88B6-C14B9C3E6541}" srcOrd="0" destOrd="0" presId="urn:microsoft.com/office/officeart/2005/8/layout/vList5"/>
    <dgm:cxn modelId="{0E490970-9FB1-4FF9-936A-6E21A4DC3363}" type="presParOf" srcId="{6F18BECF-A5E6-4593-97A5-EA434F3DA881}" destId="{A968B1F3-9343-432A-AEBF-49FC3668AA8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E1FAB-721D-4205-A776-E81A9A9BAF7D}">
      <dsp:nvSpPr>
        <dsp:cNvPr id="0" name=""/>
        <dsp:cNvSpPr/>
      </dsp:nvSpPr>
      <dsp:spPr>
        <a:xfrm rot="5400000">
          <a:off x="4904147" y="-2119345"/>
          <a:ext cx="690365" cy="4936997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5888" marR="0" lvl="1" indent="-115888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Focus on project/contract management and compliance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5888" marR="0" lvl="1" indent="-115888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Proactively manage client satisfaction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5888" marR="0" lvl="1" indent="-115888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Ensure quality of technical interventions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5888" marR="0" lvl="1" indent="-115888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Improve in-country collaboration and coordination across projects</a:t>
          </a:r>
          <a:endParaRPr lang="en-US" sz="1200" kern="1200" dirty="0">
            <a:latin typeface="+mj-lt"/>
            <a:cs typeface="Arial" pitchFamily="34" charset="0"/>
          </a:endParaRPr>
        </a:p>
      </dsp:txBody>
      <dsp:txXfrm rot="-5400000">
        <a:off x="2780832" y="37671"/>
        <a:ext cx="4903296" cy="622963"/>
      </dsp:txXfrm>
    </dsp:sp>
    <dsp:sp modelId="{1DF54160-09C7-4B17-BE10-3ADF83149FA1}">
      <dsp:nvSpPr>
        <dsp:cNvPr id="0" name=""/>
        <dsp:cNvSpPr/>
      </dsp:nvSpPr>
      <dsp:spPr>
        <a:xfrm>
          <a:off x="3770" y="1937"/>
          <a:ext cx="2777061" cy="6944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Arial" pitchFamily="34" charset="0"/>
            </a:rPr>
            <a:t>Execute with excellence</a:t>
          </a:r>
          <a:endParaRPr lang="en-US" sz="1800" b="1" kern="1200" dirty="0">
            <a:latin typeface="+mj-lt"/>
            <a:cs typeface="Arial" pitchFamily="34" charset="0"/>
          </a:endParaRPr>
        </a:p>
      </dsp:txBody>
      <dsp:txXfrm>
        <a:off x="37669" y="35836"/>
        <a:ext cx="2709263" cy="626633"/>
      </dsp:txXfrm>
    </dsp:sp>
    <dsp:sp modelId="{EE21ACE9-0CF0-40F8-A7D0-346C32688575}">
      <dsp:nvSpPr>
        <dsp:cNvPr id="0" name=""/>
        <dsp:cNvSpPr/>
      </dsp:nvSpPr>
      <dsp:spPr>
        <a:xfrm rot="5400000">
          <a:off x="4889043" y="-1383278"/>
          <a:ext cx="720574" cy="4936997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5888" lvl="1" indent="-115888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/>
            <a:t>Ensure re-bids and global/division priority bids are fully resourced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Invest wisely in key tech areas and priority countries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Develop strategies to enter promising new markets and diversify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Continue to diversify client base</a:t>
          </a:r>
        </a:p>
      </dsp:txBody>
      <dsp:txXfrm rot="-5400000">
        <a:off x="2780832" y="760109"/>
        <a:ext cx="4901821" cy="650222"/>
      </dsp:txXfrm>
    </dsp:sp>
    <dsp:sp modelId="{D712E28B-EA57-4CD6-B731-6B92E293EF94}">
      <dsp:nvSpPr>
        <dsp:cNvPr id="0" name=""/>
        <dsp:cNvSpPr/>
      </dsp:nvSpPr>
      <dsp:spPr>
        <a:xfrm>
          <a:off x="3770" y="727990"/>
          <a:ext cx="2777061" cy="7144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Arial" pitchFamily="34" charset="0"/>
            </a:rPr>
            <a:t>Invest in new business strategically</a:t>
          </a:r>
          <a:endParaRPr lang="en-US" sz="1800" b="1" kern="1200" dirty="0">
            <a:latin typeface="+mj-lt"/>
            <a:cs typeface="Arial" pitchFamily="34" charset="0"/>
          </a:endParaRPr>
        </a:p>
      </dsp:txBody>
      <dsp:txXfrm>
        <a:off x="38647" y="762867"/>
        <a:ext cx="2707307" cy="644706"/>
      </dsp:txXfrm>
    </dsp:sp>
    <dsp:sp modelId="{25108497-CE95-4BEE-9B05-3DA29993B834}">
      <dsp:nvSpPr>
        <dsp:cNvPr id="0" name=""/>
        <dsp:cNvSpPr/>
      </dsp:nvSpPr>
      <dsp:spPr>
        <a:xfrm rot="5400000">
          <a:off x="4838839" y="-525018"/>
          <a:ext cx="820982" cy="493699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1125" marR="0" lvl="1" indent="-111125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Develop robust opportunity pipeline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Implement decision gate/color review process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Introduce country capture lead and quality mentor roles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Improve NBD culture and increase engagement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Develop strategy to better understand clients and competitors</a:t>
          </a:r>
        </a:p>
      </dsp:txBody>
      <dsp:txXfrm rot="-5400000">
        <a:off x="2780832" y="1573066"/>
        <a:ext cx="4896920" cy="740828"/>
      </dsp:txXfrm>
    </dsp:sp>
    <dsp:sp modelId="{82617D29-B0A7-43F7-9C83-9FB56DBCFBF2}">
      <dsp:nvSpPr>
        <dsp:cNvPr id="0" name=""/>
        <dsp:cNvSpPr/>
      </dsp:nvSpPr>
      <dsp:spPr>
        <a:xfrm>
          <a:off x="3770" y="1474071"/>
          <a:ext cx="2777061" cy="93881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Arial" pitchFamily="34" charset="0"/>
            </a:rPr>
            <a:t>Strengthen new business development processes</a:t>
          </a:r>
          <a:endParaRPr lang="en-US" sz="1800" b="1" kern="1200" dirty="0">
            <a:latin typeface="+mj-lt"/>
            <a:cs typeface="Arial" pitchFamily="34" charset="0"/>
          </a:endParaRPr>
        </a:p>
      </dsp:txBody>
      <dsp:txXfrm>
        <a:off x="49599" y="1519900"/>
        <a:ext cx="2685403" cy="847159"/>
      </dsp:txXfrm>
    </dsp:sp>
    <dsp:sp modelId="{ACA8EC63-D04D-436A-A117-FF9387958078}">
      <dsp:nvSpPr>
        <dsp:cNvPr id="0" name=""/>
        <dsp:cNvSpPr/>
      </dsp:nvSpPr>
      <dsp:spPr>
        <a:xfrm rot="5400000">
          <a:off x="4814896" y="407387"/>
          <a:ext cx="868868" cy="4936997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Focus on reputational capital and thought leadership through technical segments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Improve internal documentation of Rep Cap activities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Document and disseminate to increase visibility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Link reputational capital activities to new business explicitly</a:t>
          </a:r>
        </a:p>
      </dsp:txBody>
      <dsp:txXfrm rot="-5400000">
        <a:off x="2780832" y="2483867"/>
        <a:ext cx="4894582" cy="784038"/>
      </dsp:txXfrm>
    </dsp:sp>
    <dsp:sp modelId="{B6EF8F86-DFB1-4DCD-AE7D-7AED208CB5FA}">
      <dsp:nvSpPr>
        <dsp:cNvPr id="0" name=""/>
        <dsp:cNvSpPr/>
      </dsp:nvSpPr>
      <dsp:spPr>
        <a:xfrm>
          <a:off x="3770" y="2462100"/>
          <a:ext cx="2777061" cy="8275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+mj-lt"/>
              <a:cs typeface="Arial" pitchFamily="34" charset="0"/>
            </a:rPr>
            <a:t>Strengthen reputational capital</a:t>
          </a:r>
          <a:endParaRPr lang="en-US" sz="1800" b="1" kern="1200" dirty="0">
            <a:latin typeface="+mj-lt"/>
            <a:cs typeface="Arial" pitchFamily="34" charset="0"/>
          </a:endParaRPr>
        </a:p>
      </dsp:txBody>
      <dsp:txXfrm>
        <a:off x="44169" y="2502499"/>
        <a:ext cx="2696263" cy="746774"/>
      </dsp:txXfrm>
    </dsp:sp>
    <dsp:sp modelId="{086A725B-9EB1-4859-BA4D-EBD50A40ADBE}">
      <dsp:nvSpPr>
        <dsp:cNvPr id="0" name=""/>
        <dsp:cNvSpPr/>
      </dsp:nvSpPr>
      <dsp:spPr>
        <a:xfrm rot="5400000">
          <a:off x="4934934" y="1209692"/>
          <a:ext cx="628791" cy="4936997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1125" marR="0" lvl="1" indent="-111125" algn="l" defTabSz="914400" eaLnBrk="1" fontAlgn="auto" latinLnBrk="0" hangingPunct="1">
            <a:lnSpc>
              <a:spcPct val="85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1200" kern="1200" dirty="0" smtClean="0">
              <a:latin typeface="+mj-lt"/>
              <a:cs typeface="Arial" pitchFamily="34" charset="0"/>
            </a:rPr>
            <a:t>Test alternative business models, including bidding through </a:t>
          </a:r>
          <a:r>
            <a:rPr lang="en-US" sz="1200" kern="1200" dirty="0" err="1" smtClean="0">
              <a:latin typeface="+mj-lt"/>
              <a:cs typeface="Arial" pitchFamily="34" charset="0"/>
            </a:rPr>
            <a:t>Abt</a:t>
          </a:r>
          <a:r>
            <a:rPr lang="en-US" sz="1200" kern="1200" dirty="0" smtClean="0">
              <a:latin typeface="+mj-lt"/>
              <a:cs typeface="Arial" pitchFamily="34" charset="0"/>
            </a:rPr>
            <a:t> JTA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Continue implementing competitive pricing  and VfM approaches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Develop/implement/monitor division-specific process improvements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Review strategy operations plan regularly to refine/adjust</a:t>
          </a:r>
        </a:p>
      </dsp:txBody>
      <dsp:txXfrm rot="-5400000">
        <a:off x="2780832" y="3394490"/>
        <a:ext cx="4906302" cy="567401"/>
      </dsp:txXfrm>
    </dsp:sp>
    <dsp:sp modelId="{34C5CCF0-54D1-4C1E-91E4-93E618018C5A}">
      <dsp:nvSpPr>
        <dsp:cNvPr id="0" name=""/>
        <dsp:cNvSpPr/>
      </dsp:nvSpPr>
      <dsp:spPr>
        <a:xfrm>
          <a:off x="3770" y="3338885"/>
          <a:ext cx="2777061" cy="67861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Refine operating model for efficiency/competitiveness</a:t>
          </a:r>
        </a:p>
      </dsp:txBody>
      <dsp:txXfrm>
        <a:off x="36897" y="3372012"/>
        <a:ext cx="2710807" cy="612358"/>
      </dsp:txXfrm>
    </dsp:sp>
    <dsp:sp modelId="{A968B1F3-9343-432A-AEBF-49FC3668AA82}">
      <dsp:nvSpPr>
        <dsp:cNvPr id="0" name=""/>
        <dsp:cNvSpPr/>
      </dsp:nvSpPr>
      <dsp:spPr>
        <a:xfrm rot="5400000">
          <a:off x="4869226" y="1968366"/>
          <a:ext cx="760207" cy="4936997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Improve utilization and coverage of staff</a:t>
          </a:r>
          <a:endParaRPr lang="en-US" sz="1200" kern="1200" dirty="0">
            <a:latin typeface="+mj-lt"/>
            <a:cs typeface="Arial" pitchFamily="34" charset="0"/>
          </a:endParaRP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Increase capacity in new business development skills at all levels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Implement strategies to address retention and morale</a:t>
          </a:r>
        </a:p>
        <a:p>
          <a:pPr marL="114300" lvl="1" indent="-114300" algn="l" defTabSz="533400">
            <a:lnSpc>
              <a:spcPct val="85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200" kern="1200" dirty="0" smtClean="0">
              <a:latin typeface="+mj-lt"/>
              <a:cs typeface="Arial" pitchFamily="34" charset="0"/>
            </a:rPr>
            <a:t>Strengthen onboarding and orientation for new hires</a:t>
          </a:r>
        </a:p>
      </dsp:txBody>
      <dsp:txXfrm rot="-5400000">
        <a:off x="2780831" y="4093871"/>
        <a:ext cx="4899887" cy="685987"/>
      </dsp:txXfrm>
    </dsp:sp>
    <dsp:sp modelId="{6911D443-D2CB-42EA-88B6-C14B9C3E6541}">
      <dsp:nvSpPr>
        <dsp:cNvPr id="0" name=""/>
        <dsp:cNvSpPr/>
      </dsp:nvSpPr>
      <dsp:spPr>
        <a:xfrm>
          <a:off x="3770" y="4046061"/>
          <a:ext cx="2777061" cy="781607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Invest in developing human resources</a:t>
          </a:r>
          <a:endParaRPr lang="en-US" sz="1800" b="1" kern="1200" dirty="0"/>
        </a:p>
      </dsp:txBody>
      <dsp:txXfrm>
        <a:off x="41925" y="4084216"/>
        <a:ext cx="2700751" cy="705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0.67143</cdr:x>
      <cdr:y>0.53913</cdr:y>
    </cdr:from>
    <cdr:to>
      <cdr:x>1</cdr:x>
      <cdr:y>0.84187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00" y="2256091"/>
          <a:ext cx="2284657" cy="1266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0.72192</cdr:x>
      <cdr:y>0.67115</cdr:y>
    </cdr:from>
    <cdr:to>
      <cdr:x>1</cdr:x>
      <cdr:y>0.9147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867400" y="2808541"/>
          <a:ext cx="1933575" cy="1019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0.06394</cdr:x>
      <cdr:y>0.01852</cdr:y>
    </cdr:from>
    <cdr:to>
      <cdr:x>0.36513</cdr:x>
      <cdr:y>0.07407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33399" y="76200"/>
          <a:ext cx="2512719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rtlCol="0" anchor="b"/>
        <a:lstStyle xmlns:a="http://schemas.openxmlformats.org/drawingml/2006/main"/>
        <a:p xmlns:a="http://schemas.openxmlformats.org/drawingml/2006/main">
          <a:r>
            <a:rPr lang="en-US" sz="1300" b="1" dirty="0" smtClean="0"/>
            <a:t>Health Systems Strengthening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0.09134</cdr:x>
      <cdr:y>0.05556</cdr:y>
    </cdr:from>
    <cdr:to>
      <cdr:x>0.35527</cdr:x>
      <cdr:y>0.09259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61999" y="228619"/>
          <a:ext cx="2201861" cy="1523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bIns="0" rtlCol="0" anchor="t"/>
        <a:lstStyle xmlns:a="http://schemas.openxmlformats.org/drawingml/2006/main"/>
        <a:p xmlns:a="http://schemas.openxmlformats.org/drawingml/2006/main">
          <a:r>
            <a:rPr lang="en-US" sz="1200" dirty="0" smtClean="0"/>
            <a:t>Health Finance &amp; Economics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0.20095</cdr:x>
      <cdr:y>0.09259</cdr:y>
    </cdr:from>
    <cdr:to>
      <cdr:x>0.35951</cdr:x>
      <cdr:y>0.12963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676399" y="380989"/>
          <a:ext cx="1322796" cy="1524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 anchor="t"/>
        <a:lstStyle xmlns:a="http://schemas.openxmlformats.org/drawingml/2006/main"/>
        <a:p xmlns:a="http://schemas.openxmlformats.org/drawingml/2006/main">
          <a:r>
            <a:rPr lang="en-US" sz="1200" dirty="0" smtClean="0"/>
            <a:t>HMIS/eHealth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0.21921</cdr:x>
      <cdr:y>0.12963</cdr:y>
    </cdr:from>
    <cdr:to>
      <cdr:x>0.35526</cdr:x>
      <cdr:y>0.20371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828799" y="533402"/>
          <a:ext cx="1134977" cy="304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bIns="91440" rtlCol="0" anchor="t"/>
        <a:lstStyle xmlns:a="http://schemas.openxmlformats.org/drawingml/2006/main"/>
        <a:p xmlns:a="http://schemas.openxmlformats.org/drawingml/2006/main">
          <a:r>
            <a:rPr lang="en-US" sz="1200" dirty="0" smtClean="0"/>
            <a:t>Governance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0.09134</cdr:x>
      <cdr:y>0.16667</cdr:y>
    </cdr:from>
    <cdr:to>
      <cdr:x>0.40461</cdr:x>
      <cdr:y>0.22222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61999" y="685814"/>
          <a:ext cx="2613483" cy="2285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tlCol="0" anchor="b"/>
        <a:lstStyle xmlns:a="http://schemas.openxmlformats.org/drawingml/2006/main"/>
        <a:p xmlns:a="http://schemas.openxmlformats.org/drawingml/2006/main">
          <a:r>
            <a:rPr lang="en-US" sz="1200" dirty="0" smtClean="0"/>
            <a:t>Human Resources for Health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0.20095</cdr:x>
      <cdr:y>0.24074</cdr:y>
    </cdr:from>
    <cdr:to>
      <cdr:x>0.36513</cdr:x>
      <cdr:y>0.31481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676399" y="990600"/>
          <a:ext cx="1369718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rtlCol="0" anchor="t"/>
        <a:lstStyle xmlns:a="http://schemas.openxmlformats.org/drawingml/2006/main"/>
        <a:p xmlns:a="http://schemas.openxmlformats.org/drawingml/2006/main">
          <a:r>
            <a:rPr lang="en-US" sz="1300" b="1" dirty="0" smtClean="0"/>
            <a:t>Private Sector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0.15528</cdr:x>
      <cdr:y>0.33333</cdr:y>
    </cdr:from>
    <cdr:to>
      <cdr:x>0.34539</cdr:x>
      <cdr:y>0.37037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295399" y="1371600"/>
          <a:ext cx="1586036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bIns="45720" rtlCol="0" anchor="ctr"/>
        <a:lstStyle xmlns:a="http://schemas.openxmlformats.org/drawingml/2006/main"/>
        <a:p xmlns:a="http://schemas.openxmlformats.org/drawingml/2006/main">
          <a:r>
            <a:rPr lang="en-US" sz="1300" b="1" dirty="0" smtClean="0"/>
            <a:t>Infectious Diseases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0.27632</cdr:x>
      <cdr:y>0.36779</cdr:y>
    </cdr:from>
    <cdr:to>
      <cdr:x>0.35526</cdr:x>
      <cdr:y>0.42334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133600" y="1513370"/>
          <a:ext cx="609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rtlCol="0" anchor="b"/>
        <a:lstStyle xmlns:a="http://schemas.openxmlformats.org/drawingml/2006/main"/>
        <a:p xmlns:a="http://schemas.openxmlformats.org/drawingml/2006/main">
          <a:r>
            <a:rPr lang="en-US" sz="1200" dirty="0" smtClean="0"/>
            <a:t>HIV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0.24671</cdr:x>
      <cdr:y>0.41105</cdr:y>
    </cdr:from>
    <cdr:to>
      <cdr:x>0.35526</cdr:x>
      <cdr:y>0.44836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905000" y="1691407"/>
          <a:ext cx="838200" cy="153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91440" rtlCol="0" anchor="ctr"/>
        <a:lstStyle xmlns:a="http://schemas.openxmlformats.org/drawingml/2006/main"/>
        <a:p xmlns:a="http://schemas.openxmlformats.org/drawingml/2006/main">
          <a:r>
            <a:rPr lang="en-US" sz="1200" dirty="0" smtClean="0"/>
            <a:t>Malaria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0.28618</cdr:x>
      <cdr:y>0.44213</cdr:y>
    </cdr:from>
    <cdr:to>
      <cdr:x>0.35526</cdr:x>
      <cdr:y>0.49742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209800" y="1819275"/>
          <a:ext cx="533400" cy="2274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73152" bIns="91440" rtlCol="0"/>
        <a:lstStyle xmlns:a="http://schemas.openxmlformats.org/drawingml/2006/main"/>
        <a:p xmlns:a="http://schemas.openxmlformats.org/drawingml/2006/main">
          <a:r>
            <a:rPr lang="en-US" sz="1100" dirty="0" smtClean="0"/>
            <a:t>TB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</cdr:x>
      <cdr:y>0.51594</cdr:y>
    </cdr:from>
    <cdr:to>
      <cdr:x>0.375</cdr:x>
      <cdr:y>0.58182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0" y="2162305"/>
          <a:ext cx="2999623" cy="2760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0" vertOverflow="clip" wrap="square" lIns="0" tIns="91440" rtlCol="0" anchor="ctr" anchorCtr="0">
          <a:normAutofit/>
        </a:bodyPr>
        <a:lstStyle xmlns:a="http://schemas.openxmlformats.org/drawingml/2006/main"/>
        <a:p xmlns:a="http://schemas.openxmlformats.org/drawingml/2006/main">
          <a:r>
            <a:rPr lang="en-US" sz="1300" b="1" dirty="0" smtClean="0"/>
            <a:t>Family Planning/Reproductive Health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0.01844</cdr:x>
      <cdr:y>0.61111</cdr:y>
    </cdr:from>
    <cdr:to>
      <cdr:x>0.35526</cdr:x>
      <cdr:y>0.66408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52401" y="2514600"/>
          <a:ext cx="2784305" cy="2179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228600" rIns="91440" rtlCol="0" anchor="b"/>
        <a:lstStyle xmlns:a="http://schemas.openxmlformats.org/drawingml/2006/main"/>
        <a:p xmlns:a="http://schemas.openxmlformats.org/drawingml/2006/main">
          <a:r>
            <a:rPr lang="en-US" sz="1300" b="1" dirty="0" smtClean="0"/>
            <a:t>Maternal, Newborn, &amp; Child Health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1.20972E-7</cdr:x>
      <cdr:y>0.7037</cdr:y>
    </cdr:from>
    <cdr:to>
      <cdr:x>0.33553</cdr:x>
      <cdr:y>0.75668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" y="2895599"/>
          <a:ext cx="2773610" cy="217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45720" tIns="0" bIns="91440" rtlCol="0" anchor="ctr"/>
        <a:lstStyle xmlns:a="http://schemas.openxmlformats.org/drawingml/2006/main"/>
        <a:p xmlns:a="http://schemas.openxmlformats.org/drawingml/2006/main">
          <a:r>
            <a:rPr lang="en-US" sz="1300" b="1" dirty="0" smtClean="0"/>
            <a:t>Service Delivery &amp; Quality Assurance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0.16441</cdr:x>
      <cdr:y>0.77778</cdr:y>
    </cdr:from>
    <cdr:to>
      <cdr:x>0.35526</cdr:x>
      <cdr:y>0.82342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371599" y="3200400"/>
          <a:ext cx="1592177" cy="187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bIns="0" rtlCol="0" anchor="ctr"/>
        <a:lstStyle xmlns:a="http://schemas.openxmlformats.org/drawingml/2006/main"/>
        <a:p xmlns:a="http://schemas.openxmlformats.org/drawingml/2006/main">
          <a:r>
            <a:rPr lang="en-US" sz="1300" b="1" dirty="0" smtClean="0"/>
            <a:t>Chronic Diseases</a:t>
          </a:r>
          <a:endParaRPr lang="en-US" sz="1300" b="1" dirty="0"/>
        </a:p>
      </cdr:txBody>
    </cdr:sp>
  </cdr:relSizeAnchor>
  <cdr:relSizeAnchor xmlns:cdr="http://schemas.openxmlformats.org/drawingml/2006/chartDrawing">
    <cdr:from>
      <cdr:x>0.03947</cdr:x>
      <cdr:y>0.84927</cdr:y>
    </cdr:from>
    <cdr:to>
      <cdr:x>0.34539</cdr:x>
      <cdr:y>0.91717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304800" y="3494570"/>
          <a:ext cx="2362200" cy="279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tlCol="0" anchor="ctr"/>
        <a:lstStyle xmlns:a="http://schemas.openxmlformats.org/drawingml/2006/main"/>
        <a:p xmlns:a="http://schemas.openxmlformats.org/drawingml/2006/main">
          <a:r>
            <a:rPr lang="en-US" sz="1300" b="1" dirty="0" smtClean="0"/>
            <a:t>Behavior Change Communication</a:t>
          </a:r>
          <a:endParaRPr lang="en-US" sz="13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4" y="0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913E1-4C12-45E7-892F-E89E72B61DB8}" type="datetimeFigureOut">
              <a:rPr lang="en-US" smtClean="0"/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8772379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4" y="8772379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BAD27-0377-4C57-A287-E43638CF65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24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C3F29CC5-00F7-42D8-B124-DBB9CF6078E9}" type="datetimeFigureOut">
              <a:rPr lang="en-US" smtClean="0"/>
              <a:t>8/25/2014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3738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180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0"/>
            <a:ext cx="3037840" cy="461804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6E49B88-C793-41F8-9EA0-1766465DAF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90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4379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0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03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03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0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Other:</a:t>
            </a:r>
          </a:p>
          <a:p>
            <a:r>
              <a:rPr lang="en-US" dirty="0" smtClean="0"/>
              <a:t>Research </a:t>
            </a:r>
            <a:r>
              <a:rPr lang="en-US" dirty="0"/>
              <a:t>Insights</a:t>
            </a:r>
          </a:p>
          <a:p>
            <a:r>
              <a:rPr lang="en-US" dirty="0"/>
              <a:t>1 Technical Report</a:t>
            </a:r>
          </a:p>
          <a:p>
            <a:r>
              <a:rPr lang="en-US" dirty="0"/>
              <a:t>Briefs</a:t>
            </a:r>
          </a:p>
          <a:p>
            <a:r>
              <a:rPr lang="en-US" dirty="0"/>
              <a:t>1 Primer</a:t>
            </a:r>
          </a:p>
          <a:p>
            <a:r>
              <a:rPr lang="en-US" dirty="0"/>
              <a:t>Contribution to an e-learning course</a:t>
            </a:r>
          </a:p>
          <a:p>
            <a:r>
              <a:rPr lang="en-US" dirty="0"/>
              <a:t>HFG website post about a Pilot Program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73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54145" indent="-290056" defTabSz="92173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60223" indent="-232045" defTabSz="92173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24313" indent="-232045" defTabSz="92173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88401" indent="-232045" defTabSz="92173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52491" indent="-232045" defTabSz="92173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3016581" indent="-232045" defTabSz="92173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80670" indent="-232045" defTabSz="92173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944759" indent="-232045" defTabSz="92173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fld id="{501136FB-8A05-4B7B-BAFD-CECF476C7A6B}" type="slidenum">
              <a:rPr lang="en-US" sz="1200">
                <a:solidFill>
                  <a:prstClr val="black"/>
                </a:solidFill>
              </a:rPr>
              <a:pPr/>
              <a:t>15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ea typeface="ＭＳ Ｐゴシック" pitchFamily="-65" charset="-128"/>
              </a:rPr>
              <a:t>At MIM</a:t>
            </a:r>
          </a:p>
          <a:p>
            <a:pPr marL="765608" lvl="1" indent="-294465">
              <a:buFont typeface="Arial" panose="020B0604020202020204" pitchFamily="34" charset="0"/>
              <a:buChar char="•"/>
            </a:pPr>
            <a:r>
              <a:rPr lang="en-US" sz="1400" dirty="0"/>
              <a:t>Two IRS-focused, Abt-organized symposia on innovations and data-driven decision-making</a:t>
            </a:r>
          </a:p>
          <a:p>
            <a:pPr marL="765608" lvl="1" indent="-294465">
              <a:buFont typeface="Arial" panose="020B0604020202020204" pitchFamily="34" charset="0"/>
              <a:buChar char="•"/>
            </a:pPr>
            <a:r>
              <a:rPr lang="en-US" sz="1400" dirty="0"/>
              <a:t>One IRS presentation in a World Health Organization-organized symposia</a:t>
            </a:r>
          </a:p>
          <a:p>
            <a:pPr marL="765608" lvl="1" indent="-294465">
              <a:buFont typeface="Arial" panose="020B0604020202020204" pitchFamily="34" charset="0"/>
              <a:buChar char="•"/>
            </a:pPr>
            <a:r>
              <a:rPr lang="en-US" sz="1400" dirty="0"/>
              <a:t>Multiple poster sessions highlighting malaria work under AIRS, HS20/20, HFG, and ZISSP</a:t>
            </a:r>
          </a:p>
          <a:p>
            <a:pPr marL="765608" lvl="1" indent="-294465">
              <a:buFont typeface="Arial" panose="020B0604020202020204" pitchFamily="34" charset="0"/>
              <a:buChar char="•"/>
            </a:pPr>
            <a:r>
              <a:rPr lang="en-US" sz="1400" dirty="0"/>
              <a:t>Cocktail hour attended by clients, which included slide show, presentation and fact sheets on Abt’s malaria projects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latin typeface="Arial" charset="0"/>
                <a:ea typeface="ＭＳ Ｐゴシック" pitchFamily="-65" charset="-128"/>
              </a:rPr>
              <a:t>At ASTMH</a:t>
            </a:r>
          </a:p>
          <a:p>
            <a:pPr marL="176679" lvl="1" indent="-176679" defTabSz="942287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IRS-focused symposia on innovation</a:t>
            </a:r>
          </a:p>
          <a:p>
            <a:pPr marL="176679" lvl="1" indent="-176679" defTabSz="942287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dirty="0"/>
              <a:t>Shared findings from research on the impact of scaled-up malaria control activities on hospital admissions, resources, and costs, carried out under Health Systems 20/20 and the Health Finance and Governance Project. </a:t>
            </a: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74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65608" indent="-294465" defTabSz="93574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77858" indent="-235572" defTabSz="93574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49003" indent="-235572" defTabSz="93574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120145" indent="-235572" defTabSz="935743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91289" indent="-235572" defTabSz="9357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3062433" indent="-235572" defTabSz="9357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533576" indent="-235572" defTabSz="9357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4004719" indent="-235572" defTabSz="93574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fld id="{501136FB-8A05-4B7B-BAFD-CECF476C7A6B}" type="slidenum">
              <a:rPr lang="en-US" sz="1200">
                <a:solidFill>
                  <a:prstClr val="black"/>
                </a:solidFill>
              </a:rPr>
              <a:pPr/>
              <a:t>16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85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754243" indent="-290093" defTabSz="92185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marL="1160374" indent="-232075" defTabSz="92185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marL="1624523" indent="-232075" defTabSz="92185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marL="2088672" indent="-232075" defTabSz="921852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2552822" indent="-232075" defTabSz="92185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3016971" indent="-232075" defTabSz="92185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3481121" indent="-232075" defTabSz="92185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3945270" indent="-232075" defTabSz="921852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fld id="{501136FB-8A05-4B7B-BAFD-CECF476C7A6B}" type="slidenum">
              <a:rPr lang="en-US" sz="1200">
                <a:solidFill>
                  <a:prstClr val="black"/>
                </a:solidFill>
              </a:rPr>
              <a:pPr/>
              <a:t>17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88DD0-2BDF-4CDC-9CB4-9A298B220B0B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159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03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76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6667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88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60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67" y="4387138"/>
            <a:ext cx="5701792" cy="4385533"/>
          </a:xfrm>
        </p:spPr>
        <p:txBody>
          <a:bodyPr/>
          <a:lstStyle/>
          <a:p>
            <a:r>
              <a:rPr lang="en-US" sz="1300" dirty="0"/>
              <a:t>Collaborations:</a:t>
            </a:r>
          </a:p>
          <a:p>
            <a:pPr lvl="0"/>
            <a:r>
              <a:rPr lang="en-US" sz="1300" dirty="0" smtClean="0"/>
              <a:t>1. Nigeria </a:t>
            </a:r>
            <a:r>
              <a:rPr lang="en-US" sz="1300" dirty="0"/>
              <a:t>DFID modification – IHD leading with collaborating orgs (IPS, IHSD, </a:t>
            </a:r>
            <a:r>
              <a:rPr lang="en-US" sz="1300" dirty="0" smtClean="0"/>
              <a:t>HIS)</a:t>
            </a:r>
            <a:endParaRPr lang="en-US" sz="1300" dirty="0"/>
          </a:p>
          <a:p>
            <a:pPr lvl="0"/>
            <a:r>
              <a:rPr lang="en-US" sz="1300" dirty="0" smtClean="0"/>
              <a:t>2. Medtronic </a:t>
            </a:r>
            <a:r>
              <a:rPr lang="en-US" sz="1300" dirty="0"/>
              <a:t>– IHD lead collaborating with PHE</a:t>
            </a:r>
          </a:p>
          <a:p>
            <a:pPr lvl="0"/>
            <a:r>
              <a:rPr lang="en-US" sz="1300" dirty="0" smtClean="0"/>
              <a:t>3. M&amp;E </a:t>
            </a:r>
            <a:r>
              <a:rPr lang="en-US" sz="1300" dirty="0"/>
              <a:t>IDIQ – IEG leading with IHD</a:t>
            </a:r>
          </a:p>
          <a:p>
            <a:pPr lvl="0"/>
            <a:r>
              <a:rPr lang="en-US" sz="1300" dirty="0" smtClean="0"/>
              <a:t>4. GDD </a:t>
            </a:r>
            <a:r>
              <a:rPr lang="en-US" sz="1300" dirty="0"/>
              <a:t>Kenya (CDC) – PHE leading with IHD</a:t>
            </a:r>
          </a:p>
          <a:p>
            <a:pPr lvl="0"/>
            <a:r>
              <a:rPr lang="en-US" sz="1300" dirty="0" smtClean="0"/>
              <a:t>5. Youthpower </a:t>
            </a:r>
            <a:r>
              <a:rPr lang="en-US" sz="1300" dirty="0"/>
              <a:t>IDIQ – IEG leading with IHD</a:t>
            </a:r>
          </a:p>
          <a:p>
            <a:pPr lvl="0"/>
            <a:r>
              <a:rPr lang="en-US" sz="1300" dirty="0" smtClean="0"/>
              <a:t>6. Global </a:t>
            </a:r>
            <a:r>
              <a:rPr lang="en-US" sz="1300" dirty="0"/>
              <a:t>Flu – PHE leading with IHD</a:t>
            </a:r>
          </a:p>
          <a:p>
            <a:pPr lvl="0"/>
            <a:r>
              <a:rPr lang="en-US" sz="1300" dirty="0" smtClean="0"/>
              <a:t>7. ADVANTAGE </a:t>
            </a:r>
            <a:r>
              <a:rPr lang="en-US" sz="1300" dirty="0"/>
              <a:t>IDIQ – IEG leading with IHD</a:t>
            </a:r>
          </a:p>
          <a:p>
            <a:pPr lvl="0"/>
            <a:r>
              <a:rPr lang="en-US" sz="1300" dirty="0" smtClean="0"/>
              <a:t>8. Peace </a:t>
            </a:r>
            <a:r>
              <a:rPr lang="en-US" sz="1300" dirty="0"/>
              <a:t>IDIQ – IEG leading with IHD</a:t>
            </a:r>
          </a:p>
          <a:p>
            <a:r>
              <a:rPr lang="en-US" sz="1300" dirty="0"/>
              <a:t> </a:t>
            </a:r>
          </a:p>
          <a:p>
            <a:pPr lvl="0"/>
            <a:r>
              <a:rPr lang="en-US" sz="1300" dirty="0" smtClean="0"/>
              <a:t>9. &amp; </a:t>
            </a:r>
            <a:r>
              <a:rPr lang="en-US" sz="1300" dirty="0"/>
              <a:t>10. Plus two Abt JTA leading – Indonesia MNCH, Global Health Resource Facility – with IHD</a:t>
            </a:r>
          </a:p>
          <a:p>
            <a:r>
              <a:rPr lang="en-US" sz="1300" dirty="0"/>
              <a:t> </a:t>
            </a:r>
          </a:p>
          <a:p>
            <a:r>
              <a:rPr lang="en-US" sz="1300" dirty="0"/>
              <a:t>11. And one Abt leading with Abt JTA – Indonesia BANTU</a:t>
            </a:r>
          </a:p>
          <a:p>
            <a:r>
              <a:rPr lang="en-US" sz="1300" dirty="0"/>
              <a:t> </a:t>
            </a:r>
          </a:p>
          <a:p>
            <a:r>
              <a:rPr lang="en-US" sz="1300" b="1" dirty="0"/>
              <a:t>TOTAL: 11 collaborations</a:t>
            </a:r>
            <a:r>
              <a:rPr lang="en-US" sz="1300" dirty="0"/>
              <a:t>:  </a:t>
            </a:r>
            <a:endParaRPr lang="en-US" sz="1300" dirty="0" smtClean="0"/>
          </a:p>
          <a:p>
            <a:r>
              <a:rPr lang="en-US" sz="1300" dirty="0" smtClean="0"/>
              <a:t>3 </a:t>
            </a:r>
            <a:r>
              <a:rPr lang="en-US" sz="1300" dirty="0"/>
              <a:t>IHD leading, including one with Abt </a:t>
            </a:r>
            <a:r>
              <a:rPr lang="en-US" sz="1300" dirty="0" smtClean="0"/>
              <a:t>JTA</a:t>
            </a:r>
          </a:p>
          <a:p>
            <a:r>
              <a:rPr lang="en-US" sz="1300" dirty="0" smtClean="0"/>
              <a:t>2 </a:t>
            </a:r>
            <a:r>
              <a:rPr lang="en-US" sz="1300" dirty="0"/>
              <a:t>Abt JTA leading with IHD </a:t>
            </a:r>
          </a:p>
          <a:p>
            <a:r>
              <a:rPr lang="en-US" sz="1300" dirty="0" smtClean="0"/>
              <a:t>6 </a:t>
            </a:r>
            <a:r>
              <a:rPr lang="en-US" sz="1300" dirty="0"/>
              <a:t>others</a:t>
            </a:r>
          </a:p>
          <a:p>
            <a:r>
              <a:rPr lang="en-US" sz="1400" kern="1200" dirty="0" smtClean="0">
                <a:solidFill>
                  <a:schemeClr val="tx1"/>
                </a:solidFill>
                <a:effectLst/>
              </a:rPr>
              <a:t> </a:t>
            </a:r>
          </a:p>
          <a:p>
            <a:pPr marL="0" indent="0">
              <a:buFont typeface="+mj-lt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27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94174" y="4387136"/>
            <a:ext cx="5608320" cy="4156234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78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32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50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98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49B88-C793-41F8-9EA0-1766465DAF7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1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670700" y="6290418"/>
            <a:ext cx="2030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i="0" dirty="0" smtClean="0">
                <a:latin typeface="Arial"/>
                <a:cs typeface="Arial"/>
              </a:rPr>
              <a:t>IHD FY15 Q1 Quarterly Update </a:t>
            </a:r>
            <a:endParaRPr lang="en-US" sz="1000" b="1" i="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09600" y="3886200"/>
            <a:ext cx="83058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COMPANY CONFIDENTIAL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F6AEB41-D6B3-4CA7-89D4-527D5AA3FC7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COMPANY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A14C1D8-CB80-4D57-94B6-16F6C6DA843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3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COMPANY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028022B-2706-4635-9E34-DE6F4D4E4EE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4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7048500" y="6286500"/>
            <a:ext cx="1390650" cy="2286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56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94258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865188" y="6376988"/>
            <a:ext cx="2260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>
                <a:solidFill>
                  <a:srgbClr val="7F7F7F"/>
                </a:solidFill>
                <a:cs typeface="Arial" pitchFamily="34" charset="0"/>
              </a:rPr>
              <a:t>Company Confidential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8810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09600" y="3886200"/>
            <a:ext cx="83058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15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4076700" cy="5334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252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0560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70700" y="6290418"/>
            <a:ext cx="2030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i="0" dirty="0" smtClean="0">
                <a:latin typeface="Arial"/>
                <a:cs typeface="Arial"/>
              </a:rPr>
              <a:t>IHD FY15 Q1 Quarterly Update </a:t>
            </a:r>
            <a:endParaRPr lang="en-US" sz="1000" b="1" i="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47203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91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3" y="469901"/>
            <a:ext cx="6747715" cy="5867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388798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77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3" y="469901"/>
            <a:ext cx="6747715" cy="69448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27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dt" sz="half" idx="10"/>
          </p:nvPr>
        </p:nvSpPr>
        <p:spPr>
          <a:xfrm>
            <a:off x="5187950" y="6515101"/>
            <a:ext cx="2382838" cy="307975"/>
          </a:xfrm>
          <a:prstGeom prst="rect">
            <a:avLst/>
          </a:prstGeom>
          <a:ln/>
        </p:spPr>
        <p:txBody>
          <a:bodyPr lIns="91427" tIns="45713" rIns="91427" bIns="45713"/>
          <a:lstStyle>
            <a:lvl1pPr>
              <a:defRPr/>
            </a:lvl1pPr>
          </a:lstStyle>
          <a:p>
            <a:pPr defTabSz="457135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ln/>
        </p:spPr>
        <p:txBody>
          <a:bodyPr lIns="91427" tIns="45713" rIns="91427" bIns="45713"/>
          <a:lstStyle>
            <a:lvl1pPr>
              <a:defRPr/>
            </a:lvl1pPr>
          </a:lstStyle>
          <a:p>
            <a:pPr defTabSz="457135">
              <a:defRPr/>
            </a:pPr>
            <a:r>
              <a:rPr lang="en-US" smtClean="0">
                <a:solidFill>
                  <a:prstClr val="black"/>
                </a:solidFill>
              </a:rPr>
              <a:t>COMPANY CONFIDENTIAL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88276" y="6515100"/>
            <a:ext cx="663575" cy="317500"/>
          </a:xfrm>
          <a:prstGeom prst="rect">
            <a:avLst/>
          </a:prstGeom>
          <a:ln/>
        </p:spPr>
        <p:txBody>
          <a:bodyPr lIns="91427" tIns="45713" rIns="91427" bIns="45713"/>
          <a:lstStyle>
            <a:lvl1pPr>
              <a:defRPr/>
            </a:lvl1pPr>
          </a:lstStyle>
          <a:p>
            <a:pPr defTabSz="457135">
              <a:defRPr/>
            </a:pPr>
            <a:fld id="{0CAED6E5-2E39-4545-80DE-79B8BD4A2E33}" type="slidenum">
              <a:rPr lang="en-US">
                <a:solidFill>
                  <a:prstClr val="black"/>
                </a:solidFill>
              </a:rPr>
              <a:pPr defTabSz="457135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6300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568804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997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898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/>
                </a:solidFill>
              </a:rPr>
              <a:t>COMPANY CONFIDENTIAL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ED6E5-2E39-4545-80DE-79B8BD4A2E33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2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670700" y="6290418"/>
            <a:ext cx="2030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i="0" dirty="0" smtClean="0">
                <a:latin typeface="Arial"/>
                <a:cs typeface="Arial"/>
              </a:rPr>
              <a:t>IHD FY15 Q1 Quarterly Update </a:t>
            </a:r>
            <a:endParaRPr lang="en-US" sz="1000" b="1" i="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040565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013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66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COMPANY CONFIDENTIAL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2404F-ECC2-4379-AF84-E34AA02E20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062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670700" y="6290418"/>
            <a:ext cx="2030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i="0" dirty="0" smtClean="0">
                <a:latin typeface="Arial"/>
                <a:cs typeface="Arial"/>
              </a:rPr>
              <a:t>IHD FY15 Q1 Quarterly Update </a:t>
            </a:r>
            <a:endParaRPr lang="en-US" sz="1000" b="1" i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3878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3914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auto">
          <a:xfrm>
            <a:off x="865188" y="6376988"/>
            <a:ext cx="2260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i="1" dirty="0">
                <a:solidFill>
                  <a:srgbClr val="7F7F7F"/>
                </a:solidFill>
                <a:cs typeface="Arial" pitchFamily="34" charset="0"/>
              </a:rPr>
              <a:t>Company Confidential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1378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89000" y="2651125"/>
            <a:ext cx="3413125" cy="3270250"/>
          </a:xfrm>
          <a:prstGeom prst="rect">
            <a:avLst/>
          </a:prstGeom>
        </p:spPr>
        <p:txBody>
          <a:bodyPr vert="horz"/>
          <a:lstStyle>
            <a:lvl1pPr marL="0" indent="0" algn="l">
              <a:spcAft>
                <a:spcPts val="0"/>
              </a:spcAft>
              <a:buNone/>
              <a:defRPr sz="3200">
                <a:latin typeface="Arial"/>
                <a:cs typeface="Arial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Presentation to the most amazing corporation in </a:t>
            </a:r>
          </a:p>
          <a:p>
            <a:pPr algn="l">
              <a:spcAft>
                <a:spcPts val="0"/>
              </a:spcAft>
            </a:pPr>
            <a:r>
              <a:rPr lang="en-US" sz="2500" b="1" i="0" dirty="0" smtClean="0">
                <a:solidFill>
                  <a:schemeClr val="bg1"/>
                </a:solidFill>
                <a:latin typeface="Helvetica"/>
                <a:cs typeface="Helvetica"/>
              </a:rPr>
              <a:t>the world. </a:t>
            </a:r>
          </a:p>
          <a:p>
            <a:pPr algn="l">
              <a:spcAft>
                <a:spcPts val="0"/>
              </a:spcAft>
            </a:pPr>
            <a:endParaRPr lang="en-US" sz="2500" b="1" i="0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>
              <a:spcAft>
                <a:spcPts val="0"/>
              </a:spcAft>
            </a:pP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Lorem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ipsum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dolor set </a:t>
            </a:r>
            <a:r>
              <a:rPr lang="en-US" sz="2500" b="0" i="0" dirty="0" err="1" smtClean="0">
                <a:solidFill>
                  <a:schemeClr val="bg1"/>
                </a:solidFill>
                <a:latin typeface="Helvetica"/>
                <a:cs typeface="Helvetica"/>
              </a:rPr>
              <a:t>amet</a:t>
            </a:r>
            <a:r>
              <a:rPr lang="en-US" sz="2500" b="0" i="0" dirty="0" smtClean="0">
                <a:solidFill>
                  <a:schemeClr val="bg1"/>
                </a:solidFill>
                <a:latin typeface="Helvetica"/>
                <a:cs typeface="Helvetica"/>
              </a:rPr>
              <a:t> magnum</a:t>
            </a:r>
            <a:r>
              <a:rPr lang="en-US" sz="2500" b="0" i="0" baseline="0" dirty="0" smtClean="0">
                <a:solidFill>
                  <a:schemeClr val="bg1"/>
                </a:solidFill>
                <a:latin typeface="Helvetica"/>
                <a:cs typeface="Helvetica"/>
              </a:rPr>
              <a:t> allure. </a:t>
            </a:r>
            <a:endParaRPr lang="en-US" sz="2500" b="0" i="0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/>
          <a:lstStyle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6821714" y="6357257"/>
            <a:ext cx="1623786" cy="13062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28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1800"/>
            </a:lvl1pPr>
            <a:lvl2pPr>
              <a:spcBef>
                <a:spcPts val="600"/>
              </a:spcBef>
              <a:spcAft>
                <a:spcPts val="0"/>
              </a:spcAft>
              <a:defRPr sz="1600"/>
            </a:lvl2pPr>
            <a:lvl3pPr>
              <a:spcBef>
                <a:spcPts val="600"/>
              </a:spcBef>
              <a:spcAft>
                <a:spcPts val="0"/>
              </a:spcAft>
              <a:defRPr sz="14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9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152400"/>
            <a:ext cx="8382000" cy="838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38700" y="11430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8862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38700" y="3886200"/>
            <a:ext cx="4076700" cy="2590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COMPANY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43731D6-8DBF-4775-AA62-9A8045CFFDE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75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4076700" cy="533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143000"/>
            <a:ext cx="4076700" cy="5334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87950" y="6515100"/>
            <a:ext cx="2382838" cy="3079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350" y="6515100"/>
            <a:ext cx="4978400" cy="328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COMPANY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88275" y="6515100"/>
            <a:ext cx="663575" cy="317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097CDDB-031E-4CF8-A2E2-5BD9B06DD5E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8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6.pn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3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t>‹#›</a:t>
            </a:fld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  <p:sldLayoutId id="2147483749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Picture 3" descr="abt_assoc_lockup.ai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8500" y="627211"/>
            <a:ext cx="1460250" cy="1471727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A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abt_logo.tag_rgb.jp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723" y="4223680"/>
            <a:ext cx="3110527" cy="1421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16" r:id="rId2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 txBox="1">
            <a:spLocks/>
          </p:cNvSpPr>
          <p:nvPr userDrawn="1"/>
        </p:nvSpPr>
        <p:spPr bwMode="auto">
          <a:xfrm>
            <a:off x="7472363" y="274638"/>
            <a:ext cx="12144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400" b="1" dirty="0" smtClean="0">
              <a:solidFill>
                <a:srgbClr val="FF000A"/>
              </a:solidFill>
              <a:latin typeface="Arial" charset="0"/>
              <a:cs typeface="Arial" charset="0"/>
            </a:endParaRPr>
          </a:p>
        </p:txBody>
      </p:sp>
      <p:pic>
        <p:nvPicPr>
          <p:cNvPr id="5123" name="Picture 3" descr="abt_assoc_lockup.ai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500" y="627063"/>
            <a:ext cx="1460500" cy="14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 userDrawn="1"/>
        </p:nvSpPr>
        <p:spPr>
          <a:xfrm>
            <a:off x="6554788" y="6291263"/>
            <a:ext cx="1920875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059488" y="6234113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9C1B8F25-E2B0-45AC-AECD-2B2A3E9188B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85800" y="6291263"/>
            <a:ext cx="2879725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 userDrawn="1"/>
        </p:nvSpPr>
        <p:spPr>
          <a:xfrm>
            <a:off x="3619500" y="6291263"/>
            <a:ext cx="933450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 userDrawn="1"/>
        </p:nvSpPr>
        <p:spPr>
          <a:xfrm>
            <a:off x="4589463" y="6291263"/>
            <a:ext cx="1919287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9" name="Rectangle 10"/>
          <p:cNvSpPr>
            <a:spLocks noChangeArrowheads="1"/>
          </p:cNvSpPr>
          <p:nvPr userDrawn="1"/>
        </p:nvSpPr>
        <p:spPr bwMode="auto">
          <a:xfrm>
            <a:off x="855663" y="6300788"/>
            <a:ext cx="15446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Company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058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FF000A"/>
          </a:solidFill>
          <a:latin typeface="Helvetica"/>
          <a:ea typeface="Helvetica" pitchFamily="34" charset="0"/>
          <a:cs typeface="Helvetic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ea typeface="Helvetica" pitchFamily="34" charset="0"/>
          <a:cs typeface="Helvetic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ea typeface="Helvetica" pitchFamily="34" charset="0"/>
          <a:cs typeface="Helvetic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ea typeface="Helvetica" pitchFamily="34" charset="0"/>
          <a:cs typeface="Helvetic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ea typeface="Helvetica" pitchFamily="34" charset="0"/>
          <a:cs typeface="Helvetic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FF000A"/>
          </a:solidFill>
          <a:latin typeface="Helvetica" pitchFamily="34" charset="0"/>
          <a:cs typeface="Helvetic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FF000A"/>
        </a:buClr>
        <a:buFont typeface="Wingdings" pitchFamily="2" charset="2"/>
        <a:buChar char="§"/>
        <a:defRPr sz="3200" kern="1200">
          <a:solidFill>
            <a:schemeClr val="tx1"/>
          </a:solidFill>
          <a:latin typeface="Helvetica"/>
          <a:ea typeface="Helvetica" pitchFamily="34" charset="0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Helvetica"/>
          <a:ea typeface="Helvetica" pitchFamily="34" charset="0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Helvetica"/>
          <a:ea typeface="Helvetica" pitchFamily="34" charset="0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Helvetica"/>
          <a:ea typeface="Helvetica" pitchFamily="34" charset="0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Helvetica"/>
          <a:ea typeface="Helvetica" pitchFamily="34" charset="0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37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5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 defTabSz="45713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1" y="469900"/>
            <a:ext cx="6775147" cy="573333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 defTabSz="45713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3" y="469901"/>
            <a:ext cx="6747715" cy="573333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1"/>
            <a:ext cx="7721600" cy="4601909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2837" lvl="2" indent="-285709" algn="l" defTabSz="457135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6" y="274638"/>
            <a:ext cx="1215185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pPr defTabSz="457135"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6" y="274638"/>
            <a:ext cx="1215185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pPr defTabSz="457135"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39257" y="469900"/>
            <a:ext cx="653096" cy="573333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058753" y="6234083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 defTabSz="457135"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 defTabSz="457135"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 defTabSz="45713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1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 defTabSz="45713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9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ctr" defTabSz="457135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54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</p:sldLayoutIdLst>
  <p:hf sldNum="0" hdr="0" dt="0"/>
  <p:txStyles>
    <p:titleStyle>
      <a:lvl1pPr algn="l" defTabSz="457135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851" indent="-342851" algn="l" defTabSz="457135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844" indent="-285709" algn="l" defTabSz="457135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2837" indent="-228567" algn="l" defTabSz="457135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599971" indent="-228567" algn="l" defTabSz="457135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106" indent="-228567" algn="l" defTabSz="457135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241" indent="-228567" algn="l" defTabSz="4571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4571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4571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4571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4571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 userDrawn="1"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 userDrawn="1"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 userDrawn="1"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 userDrawn="1"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1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554724" y="6291232"/>
            <a:ext cx="1920239" cy="2413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2150" y="469900"/>
            <a:ext cx="6775147" cy="914400"/>
          </a:xfrm>
          <a:prstGeom prst="roundRect">
            <a:avLst>
              <a:gd name="adj" fmla="val 4514"/>
            </a:avLst>
          </a:prstGeom>
          <a:solidFill>
            <a:schemeClr val="accent1"/>
          </a:solidFill>
          <a:ln>
            <a:solidFill>
              <a:srgbClr val="DA291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232" y="469900"/>
            <a:ext cx="6747715" cy="922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36700"/>
            <a:ext cx="7721600" cy="4601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marL="1143000" lvl="2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Third level</a:t>
            </a:r>
          </a:p>
        </p:txBody>
      </p:sp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13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15" name="Picture 14" descr="abt_GEO_white.ai"/>
          <p:cNvPicPr>
            <a:picLocks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23480" y="469900"/>
            <a:ext cx="914400" cy="914400"/>
          </a:xfrm>
          <a:prstGeom prst="roundRect">
            <a:avLst>
              <a:gd name="adj" fmla="val 3376"/>
            </a:avLst>
          </a:prstGeom>
          <a:solidFill>
            <a:schemeClr val="accent2"/>
          </a:solidFill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058753" y="623408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pPr>
              <a:defRPr/>
            </a:pPr>
            <a:r>
              <a:rPr lang="en-US" sz="800" b="1" dirty="0" smtClean="0">
                <a:solidFill>
                  <a:srgbClr val="FFFFFF"/>
                </a:solidFill>
                <a:latin typeface="Arial"/>
                <a:cs typeface="Arial"/>
              </a:rPr>
              <a:t>Abt Associates </a:t>
            </a:r>
            <a:r>
              <a:rPr lang="en-US" sz="800" dirty="0" smtClean="0">
                <a:solidFill>
                  <a:srgbClr val="FFFFFF"/>
                </a:solidFill>
                <a:latin typeface="Arial"/>
                <a:cs typeface="Arial"/>
              </a:rPr>
              <a:t>| pg </a:t>
            </a:r>
            <a:fld id="{B24152A7-EAFD-4862-85A2-527423E9945A}" type="slidenum">
              <a:rPr lang="en-US" sz="800" smtClean="0">
                <a:solidFill>
                  <a:srgbClr val="FFFFFF"/>
                </a:solidFill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800" b="1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85803" y="6291232"/>
            <a:ext cx="2880360" cy="241300"/>
          </a:xfrm>
          <a:prstGeom prst="roundRect">
            <a:avLst>
              <a:gd name="adj" fmla="val 0"/>
            </a:avLst>
          </a:prstGeom>
          <a:solidFill>
            <a:srgbClr val="D0D3D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619500" y="6291232"/>
            <a:ext cx="932688" cy="241300"/>
          </a:xfrm>
          <a:prstGeom prst="roundRect">
            <a:avLst>
              <a:gd name="adj" fmla="val 0"/>
            </a:avLst>
          </a:prstGeom>
          <a:solidFill>
            <a:srgbClr val="C3C6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589018" y="6291232"/>
            <a:ext cx="1920239" cy="241300"/>
          </a:xfrm>
          <a:prstGeom prst="roundRect">
            <a:avLst>
              <a:gd name="adj" fmla="val 0"/>
            </a:avLst>
          </a:prstGeom>
          <a:solidFill>
            <a:srgbClr val="B7C9D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12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Clr>
          <a:srgbClr val="DA291C"/>
        </a:buClr>
        <a:buFont typeface="Wingdings" charset="2"/>
        <a:buChar char="§"/>
        <a:defRPr sz="2400" kern="1200" baseline="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–"/>
        <a:defRPr lang="en-US" sz="2000" kern="1200" dirty="0" smtClean="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spcAft>
          <a:spcPts val="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/>
        </p:nvSpPr>
        <p:spPr>
          <a:xfrm>
            <a:off x="7471615" y="274638"/>
            <a:ext cx="121518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endParaRPr lang="en-US" sz="4400" b="1" dirty="0" smtClean="0">
              <a:solidFill>
                <a:srgbClr val="FF000A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98500" y="2404645"/>
            <a:ext cx="3848778" cy="3826144"/>
          </a:xfrm>
          <a:prstGeom prst="roundRect">
            <a:avLst>
              <a:gd name="adj" fmla="val 953"/>
            </a:avLst>
          </a:prstGeom>
          <a:solidFill>
            <a:srgbClr val="DA29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913" y="832418"/>
            <a:ext cx="3825951" cy="117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5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rgbClr val="FF000A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A"/>
        </a:buClr>
        <a:buFont typeface="Wingdings" charset="2"/>
        <a:buChar char="§"/>
        <a:defRPr sz="3200" kern="1200" baseline="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FY15 Q1 IHD Quarterly Update</a:t>
            </a:r>
            <a:endParaRPr lang="en-US" sz="2600" b="1" dirty="0" smtClean="0">
              <a:solidFill>
                <a:schemeClr val="bg1"/>
              </a:solidFill>
            </a:endParaRPr>
          </a:p>
          <a:p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2000" b="1" dirty="0" smtClean="0">
                <a:solidFill>
                  <a:schemeClr val="bg1"/>
                </a:solidFill>
              </a:rPr>
              <a:t>August 21, 2014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96"/>
          <a:stretch/>
        </p:blipFill>
        <p:spPr>
          <a:xfrm>
            <a:off x="7141436" y="4267867"/>
            <a:ext cx="1307592" cy="1956816"/>
          </a:xfrm>
          <a:prstGeom prst="roundRect">
            <a:avLst>
              <a:gd name="adj" fmla="val 1216"/>
            </a:avLst>
          </a:prstGeom>
          <a:noFill/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46461" y="2406780"/>
            <a:ext cx="1305536" cy="1188720"/>
          </a:xfrm>
          <a:prstGeom prst="roundRect">
            <a:avLst>
              <a:gd name="adj" fmla="val 131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10" name="Rounded Rectangle 9"/>
          <p:cNvSpPr/>
          <p:nvPr/>
        </p:nvSpPr>
        <p:spPr>
          <a:xfrm>
            <a:off x="4608513" y="4071839"/>
            <a:ext cx="2441448" cy="288108"/>
          </a:xfrm>
          <a:prstGeom prst="roundRect">
            <a:avLst>
              <a:gd name="adj" fmla="val 5513"/>
            </a:avLst>
          </a:prstGeom>
          <a:solidFill>
            <a:srgbClr val="BFC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146461" y="3634999"/>
            <a:ext cx="1305539" cy="593369"/>
          </a:xfrm>
          <a:prstGeom prst="roundRect">
            <a:avLst>
              <a:gd name="adj" fmla="val 2207"/>
            </a:avLst>
          </a:prstGeom>
          <a:solidFill>
            <a:srgbClr val="DFD1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08513" y="2406780"/>
            <a:ext cx="2438400" cy="1627632"/>
          </a:xfrm>
          <a:prstGeom prst="roundRect">
            <a:avLst>
              <a:gd name="adj" fmla="val 153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08513" y="4397375"/>
            <a:ext cx="2438400" cy="1828800"/>
          </a:xfrm>
          <a:prstGeom prst="roundRect">
            <a:avLst>
              <a:gd name="adj" fmla="val 1532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70438" y="247650"/>
            <a:ext cx="4143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COMPANY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8040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Impact – Dimpa India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590550" y="1458914"/>
            <a:ext cx="8096249" cy="7318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i="1" dirty="0">
                <a:solidFill>
                  <a:srgbClr val="FF0000"/>
                </a:solidFill>
              </a:rPr>
              <a:t>W</a:t>
            </a:r>
            <a:r>
              <a:rPr lang="en-US" sz="1400" i="1" dirty="0" smtClean="0">
                <a:solidFill>
                  <a:srgbClr val="FF0000"/>
                </a:solidFill>
              </a:rPr>
              <a:t>ith </a:t>
            </a:r>
            <a:r>
              <a:rPr lang="en-US" sz="1400" i="1" dirty="0">
                <a:solidFill>
                  <a:srgbClr val="FF0000"/>
                </a:solidFill>
              </a:rPr>
              <a:t>support </a:t>
            </a:r>
            <a:r>
              <a:rPr lang="en-US" sz="1400" i="1" dirty="0" smtClean="0">
                <a:solidFill>
                  <a:srgbClr val="FF0000"/>
                </a:solidFill>
              </a:rPr>
              <a:t>from BMGF </a:t>
            </a:r>
            <a:r>
              <a:rPr lang="en-US" sz="1400" i="1" dirty="0">
                <a:solidFill>
                  <a:srgbClr val="FF0000"/>
                </a:solidFill>
              </a:rPr>
              <a:t>and Packard Foundation, </a:t>
            </a:r>
            <a:r>
              <a:rPr lang="en-US" sz="1400" i="1" dirty="0" smtClean="0">
                <a:solidFill>
                  <a:srgbClr val="FF0000"/>
                </a:solidFill>
              </a:rPr>
              <a:t>Abt is </a:t>
            </a:r>
            <a:r>
              <a:rPr lang="en-US" sz="1400" i="1" dirty="0">
                <a:solidFill>
                  <a:srgbClr val="FF0000"/>
                </a:solidFill>
              </a:rPr>
              <a:t>implementing </a:t>
            </a:r>
            <a:r>
              <a:rPr lang="en-US" sz="1400" i="1" dirty="0" smtClean="0">
                <a:solidFill>
                  <a:srgbClr val="FF0000"/>
                </a:solidFill>
              </a:rPr>
              <a:t>the Dimpa </a:t>
            </a:r>
            <a:r>
              <a:rPr lang="en-US" sz="1400" i="1" dirty="0">
                <a:solidFill>
                  <a:srgbClr val="FF0000"/>
                </a:solidFill>
              </a:rPr>
              <a:t>Project in u</a:t>
            </a:r>
            <a:r>
              <a:rPr lang="en-US" sz="1400" i="1" dirty="0" smtClean="0">
                <a:solidFill>
                  <a:srgbClr val="FF0000"/>
                </a:solidFill>
              </a:rPr>
              <a:t>rban </a:t>
            </a:r>
            <a:r>
              <a:rPr lang="en-US" sz="1400" i="1" dirty="0">
                <a:solidFill>
                  <a:srgbClr val="FF0000"/>
                </a:solidFill>
              </a:rPr>
              <a:t>a</a:t>
            </a:r>
            <a:r>
              <a:rPr lang="en-US" sz="1400" i="1" dirty="0" smtClean="0">
                <a:solidFill>
                  <a:srgbClr val="FF0000"/>
                </a:solidFill>
              </a:rPr>
              <a:t>reas </a:t>
            </a:r>
            <a:r>
              <a:rPr lang="en-US" sz="1400" i="1" dirty="0">
                <a:solidFill>
                  <a:srgbClr val="FF0000"/>
                </a:solidFill>
              </a:rPr>
              <a:t>of Bihar and Uttar Pradesh (Phase </a:t>
            </a:r>
            <a:r>
              <a:rPr lang="en-US" sz="1400" i="1" dirty="0" smtClean="0">
                <a:solidFill>
                  <a:srgbClr val="FF0000"/>
                </a:solidFill>
              </a:rPr>
              <a:t>I: 2013-2016 and Phase II: 2016-2018</a:t>
            </a:r>
            <a:r>
              <a:rPr lang="en-US" sz="1400" i="1" dirty="0">
                <a:solidFill>
                  <a:srgbClr val="FF0000"/>
                </a:solidFill>
              </a:rPr>
              <a:t>). </a:t>
            </a:r>
            <a:r>
              <a:rPr lang="en-US" sz="1400" i="1" dirty="0" smtClean="0">
                <a:solidFill>
                  <a:srgbClr val="FF0000"/>
                </a:solidFill>
              </a:rPr>
              <a:t>The project aims to </a:t>
            </a:r>
            <a:r>
              <a:rPr lang="en-US" sz="1400" i="1" dirty="0">
                <a:solidFill>
                  <a:srgbClr val="FF0000"/>
                </a:solidFill>
              </a:rPr>
              <a:t>leverage the private sector to expand contraceptive choices available to eligible couples.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298405"/>
              </p:ext>
            </p:extLst>
          </p:nvPr>
        </p:nvGraphicFramePr>
        <p:xfrm>
          <a:off x="514350" y="2343150"/>
          <a:ext cx="8172450" cy="360997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95586"/>
                <a:gridCol w="6176864"/>
              </a:tblGrid>
              <a:tr h="1476375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Activities</a:t>
                      </a:r>
                    </a:p>
                    <a:p>
                      <a:endParaRPr lang="en-US" sz="1400" b="1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Increase access to DMPA contraceptive by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</a:t>
                      </a: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increasing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service delivery points and improving quality of service provision</a:t>
                      </a:r>
                      <a:endParaRPr lang="en-US" sz="1400" b="0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Increase demand for and satisfied use of DMPA through interpersonal media and telephone-based behavior change communication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Pilot interventions to increase access to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DMPA in rural areas</a:t>
                      </a: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Support advocacy efforts by providing evidence on 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satisfied use of DMPA</a:t>
                      </a:r>
                      <a:endParaRPr lang="en-US" sz="1400" b="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57325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n-lt"/>
                          <a:cs typeface="Arial" pitchFamily="34" charset="0"/>
                        </a:rPr>
                        <a:t>Immediate Results</a:t>
                      </a:r>
                    </a:p>
                    <a:p>
                      <a:endParaRPr lang="en-US" sz="1400" b="1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Dimpa network of 1,654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trained service delivery points in UP and Bihar</a:t>
                      </a:r>
                      <a:endParaRPr lang="en-US" sz="1400" b="0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Update on DMPA-three monthly injectable contraceptive and how to provide expanded basket of contraceptives to clients given to </a:t>
                      </a: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241 qualified providers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Arial" pitchFamily="34" charset="0"/>
                        </a:rPr>
                        <a:t>Project Technical Advisory Group (TAG) formed and first meeting held in May. TAG consists of  senior members</a:t>
                      </a:r>
                      <a:r>
                        <a:rPr lang="en-US" sz="1400" b="0" baseline="0" dirty="0" smtClean="0">
                          <a:latin typeface="+mn-lt"/>
                          <a:cs typeface="Arial" pitchFamily="34" charset="0"/>
                        </a:rPr>
                        <a:t> of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Federation of Obstetric and Gynecologist Societies of India and Family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Planning Association of India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Ultimate Impact</a:t>
                      </a:r>
                    </a:p>
                    <a:p>
                      <a:endParaRPr lang="en-US" sz="1400" b="1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Overall, 3,000 new users of DMPA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registered in Careline for post-use follow-up service through telephone</a:t>
                      </a:r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 for increasing continuation rate of DMPA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2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Impact – PHSP Ethiopia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9248"/>
            <a:ext cx="8229600" cy="4722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The USAID-funded Private </a:t>
            </a:r>
            <a:r>
              <a:rPr lang="en-US" sz="1400" i="1" dirty="0">
                <a:solidFill>
                  <a:srgbClr val="FF0000"/>
                </a:solidFill>
              </a:rPr>
              <a:t>Health Sector Program in Ethiopia supports the Federal Ministry of Health </a:t>
            </a:r>
            <a:r>
              <a:rPr lang="en-US" sz="1400" i="1" dirty="0" smtClean="0">
                <a:solidFill>
                  <a:srgbClr val="FF0000"/>
                </a:solidFill>
              </a:rPr>
              <a:t>(MoH) and </a:t>
            </a:r>
            <a:r>
              <a:rPr lang="en-US" sz="1400" i="1" dirty="0">
                <a:solidFill>
                  <a:srgbClr val="FF0000"/>
                </a:solidFill>
              </a:rPr>
              <a:t>Regional Health Bureaus in </a:t>
            </a:r>
            <a:r>
              <a:rPr lang="en-US" sz="1400" i="1" dirty="0" smtClean="0">
                <a:solidFill>
                  <a:srgbClr val="FF0000"/>
                </a:solidFill>
              </a:rPr>
              <a:t>engaging private </a:t>
            </a:r>
            <a:r>
              <a:rPr lang="en-US" sz="1400" i="1" dirty="0">
                <a:solidFill>
                  <a:srgbClr val="FF0000"/>
                </a:solidFill>
              </a:rPr>
              <a:t>health </a:t>
            </a:r>
            <a:r>
              <a:rPr lang="en-US" sz="1400" i="1" dirty="0" smtClean="0">
                <a:solidFill>
                  <a:srgbClr val="FF0000"/>
                </a:solidFill>
              </a:rPr>
              <a:t>care providers </a:t>
            </a:r>
            <a:r>
              <a:rPr lang="en-US" sz="1400" i="1" dirty="0">
                <a:solidFill>
                  <a:srgbClr val="FF0000"/>
                </a:solidFill>
              </a:rPr>
              <a:t>in the National TB Program </a:t>
            </a:r>
            <a:r>
              <a:rPr lang="en-US" sz="1400" i="1" dirty="0" smtClean="0">
                <a:solidFill>
                  <a:srgbClr val="FF0000"/>
                </a:solidFill>
              </a:rPr>
              <a:t>with a public-private </a:t>
            </a:r>
            <a:r>
              <a:rPr lang="en-US" sz="1400" i="1" dirty="0">
                <a:solidFill>
                  <a:srgbClr val="FF0000"/>
                </a:solidFill>
              </a:rPr>
              <a:t>partnership approach to expand the Public Private </a:t>
            </a:r>
            <a:r>
              <a:rPr lang="en-US" sz="1400" i="1" dirty="0" smtClean="0">
                <a:solidFill>
                  <a:srgbClr val="FF0000"/>
                </a:solidFill>
              </a:rPr>
              <a:t>Mix - </a:t>
            </a:r>
            <a:r>
              <a:rPr lang="en-US" sz="1400" i="1" dirty="0">
                <a:solidFill>
                  <a:srgbClr val="FF0000"/>
                </a:solidFill>
              </a:rPr>
              <a:t>Directly Observed Treatment Short-course (</a:t>
            </a:r>
            <a:r>
              <a:rPr lang="en-US" sz="1400" i="1" dirty="0" smtClean="0">
                <a:solidFill>
                  <a:srgbClr val="FF0000"/>
                </a:solidFill>
              </a:rPr>
              <a:t>PPM-DOTS</a:t>
            </a:r>
            <a:r>
              <a:rPr lang="en-US" sz="1400" i="1" dirty="0">
                <a:solidFill>
                  <a:srgbClr val="FF0000"/>
                </a:solidFill>
              </a:rPr>
              <a:t>) </a:t>
            </a:r>
            <a:r>
              <a:rPr lang="en-US" sz="1400" i="1" dirty="0" smtClean="0">
                <a:solidFill>
                  <a:srgbClr val="FF0000"/>
                </a:solidFill>
              </a:rPr>
              <a:t>for TB care.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339280"/>
              </p:ext>
            </p:extLst>
          </p:nvPr>
        </p:nvGraphicFramePr>
        <p:xfrm>
          <a:off x="533400" y="2504528"/>
          <a:ext cx="8077200" cy="374387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71720"/>
                <a:gridCol w="6805480"/>
              </a:tblGrid>
              <a:tr h="118009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Activities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/>
                        <a:t>Provide technical support to private health facilities for</a:t>
                      </a:r>
                      <a:r>
                        <a:rPr lang="en-US" sz="1400" b="0" baseline="0" dirty="0" smtClean="0"/>
                        <a:t> TB testing and treatment expanding on the approach from previous project (clinical training, supportive supervision, clinical mentoring, facilitating partnership with MoH)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Second technical staff to MoH to support National TB Program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0" dirty="0" smtClean="0"/>
                        <a:t>Revise/update national PPM-DOTS Implementation Guidelines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3225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Immediate Results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/>
                        <a:t>PPM-DOTS services expanded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en-US" sz="1400" b="0" dirty="0" smtClean="0"/>
                        <a:t>to 232 private clinic sites (from 20) plus engagement of 225 lower clinics and drug vendors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Increased clinical capacity of 1,800 private providers trained in PPM-DOTS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17,838 cases diagnosed and treated (October 2009-June 2014)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Project-supported facilities contributed nearly 14% of national TB case detection rate in 2013 (MoH TB Report</a:t>
                      </a:r>
                      <a:r>
                        <a:rPr lang="en-US" sz="1400" b="0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b="0" baseline="0" dirty="0" smtClean="0">
                          <a:latin typeface="Arial"/>
                          <a:cs typeface="Arial"/>
                          <a:sym typeface="Symbol"/>
                        </a:rPr>
                        <a:t> </a:t>
                      </a:r>
                      <a:r>
                        <a:rPr lang="en-US" sz="1400" b="0" baseline="0" dirty="0" smtClean="0"/>
                        <a:t>2010-2014)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Public-private linkages established for multi-drug resistant TB referrals and better access to anti-TB drugs, test kits, and lab reagents</a:t>
                      </a:r>
                      <a:endParaRPr lang="en-US" sz="1400" b="0" dirty="0"/>
                    </a:p>
                  </a:txBody>
                  <a:tcP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72144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Ultimate Impact</a:t>
                      </a:r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baseline="0" dirty="0" smtClean="0"/>
                        <a:t>With private health sector’s role now accepted by MoH in fight against TB, expansion of access to testing and treatment of PPM-DOTS services to more Ethiopians nation-wide will lead to decreased morbidity and mortality from TB</a:t>
                      </a:r>
                      <a:endParaRPr lang="en-US" sz="1400" b="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4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Project Impact – SHOPS Tanzania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23900" y="1419226"/>
            <a:ext cx="7808494" cy="781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i="1" dirty="0" smtClean="0">
                <a:solidFill>
                  <a:srgbClr val="FF0000"/>
                </a:solidFill>
              </a:rPr>
              <a:t>SHOPS is extending the availability of prevention of mother-to-child HIV-transmission (PMTCT) services through private sector nurses and midwives in </a:t>
            </a:r>
            <a:r>
              <a:rPr lang="en-US" sz="1400" i="1" dirty="0" err="1" smtClean="0">
                <a:solidFill>
                  <a:srgbClr val="FF0000"/>
                </a:solidFill>
              </a:rPr>
              <a:t>peri</a:t>
            </a:r>
            <a:r>
              <a:rPr lang="en-US" sz="1400" i="1" dirty="0" smtClean="0">
                <a:solidFill>
                  <a:srgbClr val="FF0000"/>
                </a:solidFill>
              </a:rPr>
              <a:t>-urban and low-income areas in partnership with the Government of Tanzania (</a:t>
            </a:r>
            <a:r>
              <a:rPr lang="en-US" sz="1400" i="1" dirty="0" err="1" smtClean="0">
                <a:solidFill>
                  <a:srgbClr val="FF0000"/>
                </a:solidFill>
              </a:rPr>
              <a:t>GoT</a:t>
            </a:r>
            <a:r>
              <a:rPr lang="en-US" sz="1400" i="1" dirty="0" smtClean="0">
                <a:solidFill>
                  <a:srgbClr val="FF0000"/>
                </a:solidFill>
              </a:rPr>
              <a:t>).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6357559"/>
              </p:ext>
            </p:extLst>
          </p:nvPr>
        </p:nvGraphicFramePr>
        <p:xfrm>
          <a:off x="609600" y="2209800"/>
          <a:ext cx="7924800" cy="389953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35114"/>
                <a:gridCol w="5989686"/>
              </a:tblGrid>
              <a:tr h="1099869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Activities</a:t>
                      </a:r>
                    </a:p>
                    <a:p>
                      <a:endParaRPr lang="en-US" sz="1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Expand</a:t>
                      </a:r>
                      <a:r>
                        <a:rPr lang="en-US" sz="1300" b="0" baseline="0" dirty="0" smtClean="0"/>
                        <a:t> PMTCT B+ provision through private nurses and midwives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baseline="0" dirty="0" smtClean="0"/>
                        <a:t>Strengthen national relationships / local district medical officer dialogue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baseline="0" dirty="0" smtClean="0"/>
                        <a:t>Provide assistance in commodity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baseline="0" dirty="0" smtClean="0"/>
                        <a:t>Provide ongoing support to Private Nurses and Midwives Association of Tanzania (PRINMAT) HQ in meeting Ministry of Health (</a:t>
                      </a:r>
                      <a:r>
                        <a:rPr lang="en-US" sz="1300" b="0" baseline="0" dirty="0" err="1" smtClean="0"/>
                        <a:t>MoH</a:t>
                      </a:r>
                      <a:r>
                        <a:rPr lang="en-US" sz="1300" b="0" baseline="0" dirty="0" smtClean="0"/>
                        <a:t>) standards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9984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Immediate Results</a:t>
                      </a:r>
                    </a:p>
                    <a:p>
                      <a:endParaRPr lang="en-US" sz="16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70</a:t>
                      </a:r>
                      <a:r>
                        <a:rPr lang="en-US" sz="1300" b="0" baseline="0" dirty="0" smtClean="0"/>
                        <a:t> private nurses and midwives trained in new curriculum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baseline="0" dirty="0" smtClean="0"/>
                        <a:t>23 facilities rolled-out, 30 awaiting antiretroviral (ARV) procurement</a:t>
                      </a:r>
                      <a:endParaRPr lang="en-US" sz="1300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PMTCT</a:t>
                      </a:r>
                      <a:r>
                        <a:rPr lang="en-US" sz="1300" b="0" baseline="0" dirty="0" smtClean="0"/>
                        <a:t> roundtable established (PPP Forum)</a:t>
                      </a:r>
                      <a:endParaRPr lang="en-US" sz="1300" b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err="1" smtClean="0"/>
                        <a:t>MoH</a:t>
                      </a:r>
                      <a:r>
                        <a:rPr lang="en-US" sz="1300" b="0" dirty="0" smtClean="0"/>
                        <a:t> national and regional directives provided to</a:t>
                      </a:r>
                      <a:r>
                        <a:rPr lang="en-US" sz="1300" b="0" baseline="0" dirty="0" smtClean="0"/>
                        <a:t> all district medical offices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baseline="0" dirty="0" smtClean="0"/>
                        <a:t>1</a:t>
                      </a:r>
                      <a:r>
                        <a:rPr lang="en-US" sz="1300" b="0" baseline="30000" dirty="0" smtClean="0"/>
                        <a:t>st</a:t>
                      </a:r>
                      <a:r>
                        <a:rPr lang="en-US" sz="1300" b="0" baseline="0" dirty="0" smtClean="0"/>
                        <a:t> month: 36 women received PMTCT [antenatal care (ANC) / labor and delivery (L&amp;D)]; 20 newborns received </a:t>
                      </a:r>
                      <a:r>
                        <a:rPr lang="en-US" sz="1300" b="0" baseline="0" dirty="0" err="1" smtClean="0"/>
                        <a:t>Nevirapine</a:t>
                      </a:r>
                      <a:r>
                        <a:rPr lang="en-US" sz="1300" b="0" baseline="0" dirty="0" smtClean="0"/>
                        <a:t>; dried blood spot (DBS) testing initiated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149982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Ultimate Impact</a:t>
                      </a:r>
                    </a:p>
                    <a:p>
                      <a:endParaRPr lang="en-US" sz="16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53</a:t>
                      </a:r>
                      <a:r>
                        <a:rPr lang="en-US" sz="1300" b="0" baseline="0" dirty="0" smtClean="0"/>
                        <a:t> private nursing/midwifery homes providing full spectrum of PMTCT services [voluntary counseling and testing; DBS; </a:t>
                      </a:r>
                      <a:r>
                        <a:rPr lang="en-US" sz="1300" b="0" dirty="0" smtClean="0"/>
                        <a:t>ARVs</a:t>
                      </a:r>
                      <a:r>
                        <a:rPr lang="en-US" sz="1300" b="0" baseline="0" dirty="0" smtClean="0"/>
                        <a:t> for PMTCT]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Increased number of HIV positive women receiving ARV</a:t>
                      </a:r>
                      <a:r>
                        <a:rPr lang="en-US" sz="1300" b="0" baseline="0" dirty="0" smtClean="0"/>
                        <a:t> medication during ANC and L&amp;D in their home community, reducing need for referral, and integrating HIV care into PRINMAT’s package of MCH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0" dirty="0" smtClean="0"/>
                        <a:t>Early</a:t>
                      </a:r>
                      <a:r>
                        <a:rPr lang="en-US" sz="1300" b="0" baseline="0" dirty="0" smtClean="0"/>
                        <a:t> PMTCT intervention can decrease maternal mortality; reduce vertical HIV-transmission among newborns; reduce loss to follow-up</a:t>
                      </a:r>
                      <a:endParaRPr lang="en-US" sz="1300" b="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28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Impact – HFG Tanzania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23899" y="1449249"/>
            <a:ext cx="7696201" cy="90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Health Finance &amp; Governance (HFG) Project is designed to strengthen health finance and health governance systems in partner countries, leading to expanded access to health care and </a:t>
            </a:r>
            <a:r>
              <a:rPr lang="en-US" sz="16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health.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802329"/>
              </p:ext>
            </p:extLst>
          </p:nvPr>
        </p:nvGraphicFramePr>
        <p:xfrm>
          <a:off x="809625" y="2478101"/>
          <a:ext cx="6429375" cy="352191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69953"/>
                <a:gridCol w="4859422"/>
              </a:tblGrid>
              <a:tr h="64609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Activities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USAID Healthcare Financing Capacity-Building Workshop held in</a:t>
                      </a:r>
                      <a:r>
                        <a:rPr lang="en-US" sz="16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Dar-</a:t>
                      </a:r>
                      <a:r>
                        <a:rPr lang="en-US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-Salaam, Tanzania, June 9-13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6096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Immediate Results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3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USAID staff dealing with health systems and disease-specific programs participated, including USAID/Tanzania Mission Director, and staff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11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bi-lateral Missions, two regional programs of East and West Africa, and Bureau for Global Health</a:t>
                      </a:r>
                      <a:endParaRPr lang="en-US" sz="1600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156517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Ultimate Impact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Built the capacity</a:t>
                      </a:r>
                      <a:r>
                        <a:rPr lang="en-US" sz="1600" baseline="0" dirty="0" smtClean="0"/>
                        <a:t> of USAID’s Africa staff in health finance and UHC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Immediate requests to replicate workshop in Nigeria, Ghana,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and USAID HQ in Washington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New</a:t>
                      </a:r>
                      <a:r>
                        <a:rPr lang="en-US" sz="1600" baseline="0" dirty="0" smtClean="0"/>
                        <a:t> advocates for HFG’s and Abt’s HSS technical assistance and capacity building</a:t>
                      </a:r>
                      <a:endParaRPr lang="en-US" sz="16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362825" y="2628900"/>
            <a:ext cx="1447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US" i="1" dirty="0">
                <a:solidFill>
                  <a:prstClr val="black"/>
                </a:solidFill>
              </a:rPr>
              <a:t>“I feel as though I have learned more in this week than any training in my professional career.”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81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Impact – AIRS Benin 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118658"/>
              </p:ext>
            </p:extLst>
          </p:nvPr>
        </p:nvGraphicFramePr>
        <p:xfrm>
          <a:off x="685800" y="1600200"/>
          <a:ext cx="8077200" cy="2743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72327"/>
                <a:gridCol w="610487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Activities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AIRS Carried out IRS Spray Campaigns in Benin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Immediate Results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Sprayed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800" dirty="0" smtClean="0">
                          <a:effectLst/>
                        </a:rPr>
                        <a:t>254,072 </a:t>
                      </a:r>
                      <a:r>
                        <a:rPr lang="en-US" baseline="0" dirty="0" smtClean="0"/>
                        <a:t>structures in Benin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Ultimate Impact</a:t>
                      </a:r>
                    </a:p>
                    <a:p>
                      <a:endParaRPr lang="en-US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Protected nearly 790,00 people in Benin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Protected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25,754</a:t>
                      </a:r>
                      <a:r>
                        <a:rPr lang="en-US" dirty="0" smtClean="0"/>
                        <a:t> pregnant women in Benin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 smtClean="0"/>
                        <a:t>Protected 151,000 children under five in Benin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Total protected by AIRS since</a:t>
                      </a:r>
                      <a:r>
                        <a:rPr lang="en-US" sz="1800" baseline="0" dirty="0" smtClean="0"/>
                        <a:t> project inception -</a:t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&gt; 25 Million People</a:t>
                      </a:r>
                      <a:endParaRPr lang="en-US" sz="1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2" name="Picture 11" descr="G:\DCIM\116PHOTO\SAM_0390.JPG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7600" y="4536674"/>
            <a:ext cx="2209800" cy="1579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pic>
        <p:nvPicPr>
          <p:cNvPr id="13" name="Picture 12" descr="F:\DCIM\100PHOTO\SAM_1003.JPG"/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367" y="4536674"/>
            <a:ext cx="2182813" cy="1579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G:\DCIM\116PHOTO\SAM_0408.JPG"/>
          <p:cNvPicPr/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5870" y="4572000"/>
            <a:ext cx="2405064" cy="154455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7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65" charset="-128"/>
              </a:rPr>
              <a:t>Reputational Capital - Summary</a:t>
            </a:r>
            <a:endParaRPr lang="en-US" sz="3100" dirty="0" smtClean="0">
              <a:solidFill>
                <a:srgbClr val="FFC000"/>
              </a:solidFill>
              <a:ea typeface="ＭＳ Ｐゴシック" pitchFamily="-65" charset="-128"/>
            </a:endParaRP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713232" y="1504721"/>
            <a:ext cx="7721600" cy="460190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b="1" dirty="0"/>
              <a:t>Summary of Thought Leadership/Visibility – FY15 Q1Total: 56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(33% increase over FY14 Q1)</a:t>
            </a: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endParaRPr lang="en-US" sz="1600" i="1" dirty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</p:txBody>
      </p:sp>
      <p:sp>
        <p:nvSpPr>
          <p:cNvPr id="1038" name="AutoShape 27"/>
          <p:cNvSpPr>
            <a:spLocks noChangeArrowheads="1"/>
          </p:cNvSpPr>
          <p:nvPr/>
        </p:nvSpPr>
        <p:spPr bwMode="auto">
          <a:xfrm>
            <a:off x="4073525" y="5359400"/>
            <a:ext cx="1550988" cy="682625"/>
          </a:xfrm>
          <a:prstGeom prst="flowChartAlternate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ontent Placeholder 21"/>
          <p:cNvSpPr txBox="1">
            <a:spLocks/>
          </p:cNvSpPr>
          <p:nvPr/>
        </p:nvSpPr>
        <p:spPr>
          <a:xfrm>
            <a:off x="4759569" y="1515580"/>
            <a:ext cx="4040188" cy="4591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960426"/>
              </p:ext>
            </p:extLst>
          </p:nvPr>
        </p:nvGraphicFramePr>
        <p:xfrm>
          <a:off x="819150" y="2286001"/>
          <a:ext cx="7396162" cy="3720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2164"/>
                <a:gridCol w="1783998"/>
              </a:tblGrid>
              <a:tr h="3320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Entry Type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Presentation or Poster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17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Report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Peer-Reviewed</a:t>
                      </a:r>
                      <a:r>
                        <a:rPr lang="en-US" sz="1600" baseline="0" dirty="0" smtClean="0"/>
                        <a:t> Journal Article</a:t>
                      </a:r>
                      <a:endParaRPr lang="en-US" sz="1600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Award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Association/Organization/Editorial Board Participation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</a:t>
                      </a:r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Guidebook, Manual, or Best Practice</a:t>
                      </a:r>
                      <a:endParaRPr lang="en-US" sz="16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67654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Impact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Media Mention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9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Other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13</a:t>
                      </a:r>
                      <a:endParaRPr lang="en-US" sz="1600" dirty="0"/>
                    </a:p>
                  </a:txBody>
                  <a:tcPr marL="45720" marR="45720"/>
                </a:tc>
              </a:tr>
              <a:tr h="31542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Summary (total)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56</a:t>
                      </a:r>
                      <a:endParaRPr lang="en-US" sz="1600" b="1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65" charset="-128"/>
              </a:rPr>
              <a:t>Reputational Capital - Themes</a:t>
            </a:r>
            <a:endParaRPr lang="en-US" sz="3100" dirty="0" smtClean="0">
              <a:solidFill>
                <a:srgbClr val="FFC000"/>
              </a:solidFill>
              <a:ea typeface="ＭＳ Ｐゴシック" pitchFamily="-65" charset="-128"/>
            </a:endParaRP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390524" y="1515580"/>
            <a:ext cx="8054975" cy="4746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i="1" dirty="0" smtClean="0"/>
              <a:t>What themes did we write and present about in Q1?</a:t>
            </a:r>
          </a:p>
          <a:p>
            <a:pPr>
              <a:buFont typeface="+mj-lt"/>
              <a:buAutoNum type="arabicPeriod"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endParaRPr lang="en-US" sz="1600" i="1" dirty="0">
              <a:solidFill>
                <a:srgbClr val="FF0000"/>
              </a:solidFill>
            </a:endParaRPr>
          </a:p>
          <a:p>
            <a:pPr>
              <a:buFont typeface="+mj-lt"/>
              <a:buAutoNum type="arabicPeriod"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</p:txBody>
      </p:sp>
      <p:sp>
        <p:nvSpPr>
          <p:cNvPr id="1038" name="AutoShape 27"/>
          <p:cNvSpPr>
            <a:spLocks noChangeArrowheads="1"/>
          </p:cNvSpPr>
          <p:nvPr/>
        </p:nvSpPr>
        <p:spPr bwMode="auto">
          <a:xfrm>
            <a:off x="4073525" y="5359400"/>
            <a:ext cx="1550988" cy="682625"/>
          </a:xfrm>
          <a:prstGeom prst="flowChartAlternate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ontent Placeholder 21"/>
          <p:cNvSpPr txBox="1">
            <a:spLocks/>
          </p:cNvSpPr>
          <p:nvPr/>
        </p:nvSpPr>
        <p:spPr>
          <a:xfrm>
            <a:off x="4759569" y="1515580"/>
            <a:ext cx="4040188" cy="4591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A291C"/>
              </a:buClr>
              <a:buFont typeface="Wingdings" charset="2"/>
              <a:buChar char="§"/>
              <a:defRPr sz="1800" kern="1200" baseline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–"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  <a:p>
            <a:pPr marL="0" indent="0">
              <a:buFont typeface="Wingdings" charset="2"/>
              <a:buNone/>
            </a:pPr>
            <a:endParaRPr lang="en-US" sz="16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90134252"/>
              </p:ext>
            </p:extLst>
          </p:nvPr>
        </p:nvGraphicFramePr>
        <p:xfrm>
          <a:off x="457201" y="2057400"/>
          <a:ext cx="834255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0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-65" charset="-128"/>
              </a:rPr>
              <a:t>Reputational Capital - Journal Articles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>
          <a:xfrm>
            <a:off x="723900" y="1612900"/>
            <a:ext cx="7721600" cy="460190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800" i="1" dirty="0" smtClean="0"/>
              <a:t>Three peer-reviewed journal articles published during Q1</a:t>
            </a:r>
          </a:p>
          <a:p>
            <a:pPr marL="0" indent="0">
              <a:buNone/>
            </a:pPr>
            <a:r>
              <a:rPr lang="en-US" sz="1800" b="1" dirty="0" smtClean="0"/>
              <a:t>Ben </a:t>
            </a:r>
            <a:r>
              <a:rPr lang="en-US" sz="1800" b="1" dirty="0"/>
              <a:t>Johns, Wendy Wong, and John Palen</a:t>
            </a:r>
            <a:r>
              <a:rPr lang="en-US" sz="1800" dirty="0"/>
              <a:t>.</a:t>
            </a:r>
            <a:r>
              <a:rPr lang="en-US" sz="1800" b="1" dirty="0"/>
              <a:t> </a:t>
            </a:r>
            <a:r>
              <a:rPr lang="en-US" sz="1800" dirty="0"/>
              <a:t>“Assessing the costs and effects of anti-retroviral therapy task-shifting from physicians to other health professionals in Ethiopia.” </a:t>
            </a:r>
            <a:r>
              <a:rPr lang="en-US" sz="1800" i="1" dirty="0"/>
              <a:t>Journal of Acquired Immune Deficiency </a:t>
            </a:r>
            <a:r>
              <a:rPr lang="en-US" sz="1800" i="1" dirty="0" smtClean="0"/>
              <a:t>Syndromes</a:t>
            </a:r>
            <a:endParaRPr lang="en-US" sz="1800" i="1" dirty="0"/>
          </a:p>
          <a:p>
            <a:pPr marL="0" indent="0">
              <a:buNone/>
            </a:pPr>
            <a:r>
              <a:rPr lang="en-US" sz="1800" b="1" dirty="0" smtClean="0"/>
              <a:t>Doug </a:t>
            </a:r>
            <a:r>
              <a:rPr lang="en-US" sz="1800" b="1" dirty="0"/>
              <a:t>Johnson and Xi Cheng</a:t>
            </a:r>
            <a:r>
              <a:rPr lang="en-US" sz="1800" dirty="0"/>
              <a:t>. </a:t>
            </a:r>
            <a:r>
              <a:rPr lang="en-US" sz="1800" dirty="0" smtClean="0"/>
              <a:t>“The </a:t>
            </a:r>
            <a:r>
              <a:rPr lang="en-US" sz="1800" dirty="0"/>
              <a:t>role of private health providers in HIV testing: analysis of data from 18 countries</a:t>
            </a:r>
            <a:r>
              <a:rPr lang="en-US" sz="1800" dirty="0" smtClean="0"/>
              <a:t>.” </a:t>
            </a:r>
            <a:r>
              <a:rPr lang="en-US" sz="1800" i="1" dirty="0"/>
              <a:t>International Journal for Equity in </a:t>
            </a:r>
            <a:r>
              <a:rPr lang="en-US" sz="1800" i="1" dirty="0" smtClean="0"/>
              <a:t>Health</a:t>
            </a:r>
          </a:p>
          <a:p>
            <a:pPr marL="0" indent="0">
              <a:buNone/>
            </a:pPr>
            <a:r>
              <a:rPr lang="en-US" sz="1800" b="1" dirty="0" smtClean="0"/>
              <a:t>Ted Hammett and Son Phan</a:t>
            </a:r>
            <a:r>
              <a:rPr lang="en-US" sz="1800" dirty="0" smtClean="0"/>
              <a:t>.</a:t>
            </a:r>
            <a:r>
              <a:rPr lang="en-US" sz="1800" b="1" dirty="0" smtClean="0"/>
              <a:t> “</a:t>
            </a:r>
            <a:r>
              <a:rPr lang="en-US" sz="1800" dirty="0" smtClean="0"/>
              <a:t>Pharmacies </a:t>
            </a:r>
            <a:r>
              <a:rPr lang="en-US" sz="1800" dirty="0"/>
              <a:t>as providers of expanded health services for people who inject drugs: a review of laws, policies, and barriers in six countries</a:t>
            </a:r>
            <a:r>
              <a:rPr lang="en-US" sz="1800" dirty="0" smtClean="0"/>
              <a:t>.”</a:t>
            </a:r>
            <a:r>
              <a:rPr lang="en-US" sz="1800" i="1" dirty="0" smtClean="0"/>
              <a:t> </a:t>
            </a:r>
            <a:r>
              <a:rPr lang="en-US" sz="1800" i="1" dirty="0"/>
              <a:t>BMC Health Services </a:t>
            </a:r>
            <a:r>
              <a:rPr lang="en-US" sz="1800" i="1" dirty="0" smtClean="0"/>
              <a:t>Research</a:t>
            </a:r>
          </a:p>
          <a:p>
            <a:pPr marL="0" indent="0">
              <a:buNone/>
            </a:pPr>
            <a:endParaRPr lang="en-US" sz="1600" i="1" dirty="0" smtClean="0"/>
          </a:p>
        </p:txBody>
      </p:sp>
      <p:sp>
        <p:nvSpPr>
          <p:cNvPr id="1038" name="AutoShape 27"/>
          <p:cNvSpPr>
            <a:spLocks noChangeArrowheads="1"/>
          </p:cNvSpPr>
          <p:nvPr/>
        </p:nvSpPr>
        <p:spPr bwMode="auto">
          <a:xfrm>
            <a:off x="4073525" y="5359400"/>
            <a:ext cx="1550988" cy="682625"/>
          </a:xfrm>
          <a:prstGeom prst="flowChartAlternate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429839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6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Reputational Capital – Conferences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4" y="1554163"/>
            <a:ext cx="8429625" cy="4814273"/>
          </a:xfrm>
        </p:spPr>
        <p:txBody>
          <a:bodyPr>
            <a:noAutofit/>
          </a:bodyPr>
          <a:lstStyle/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Population Association of America, Boston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May1-3: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4 abstracts submitted,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3 accepted </a:t>
            </a: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International Health Economics Association/ECHE Congress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July 12-16, Dublin:                                       4 abstracts submitted,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accepted </a:t>
            </a: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20th </a:t>
            </a:r>
            <a:r>
              <a:rPr lang="en-US" sz="1550" b="1" dirty="0">
                <a:latin typeface="Arial" panose="020B0604020202020204" pitchFamily="34" charset="0"/>
                <a:cs typeface="Arial" panose="020B0604020202020204" pitchFamily="34" charset="0"/>
              </a:rPr>
              <a:t>International AIDS 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Conference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July 20-25, Melbourne: 18 abstracts submitted,       9 accepted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+ 1 satellite session and 1 AbtJTA event </a:t>
            </a:r>
            <a:endParaRPr lang="en-US" sz="15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55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Global Symposium on Health </a:t>
            </a:r>
            <a:r>
              <a:rPr lang="en-US" sz="1550" b="1" dirty="0">
                <a:latin typeface="Arial" panose="020B0604020202020204" pitchFamily="34" charset="0"/>
                <a:cs typeface="Arial" panose="020B0604020202020204" pitchFamily="34" charset="0"/>
              </a:rPr>
              <a:t>Systems 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(HSR)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September 30-October 3, Cape Town: 23 abstracts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submitted,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12 accepted + 1 satellite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session </a:t>
            </a:r>
            <a:endParaRPr lang="en-US" sz="15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45th </a:t>
            </a:r>
            <a:r>
              <a:rPr lang="en-US" sz="1550" b="1" dirty="0">
                <a:latin typeface="Arial" panose="020B0604020202020204" pitchFamily="34" charset="0"/>
                <a:cs typeface="Arial" panose="020B0604020202020204" pitchFamily="34" charset="0"/>
              </a:rPr>
              <a:t>Union World Conference on Lung 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October 28-November 1, Barcelona:           6 abstracts submitted,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accepted </a:t>
            </a: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</a:t>
            </a:r>
            <a:r>
              <a:rPr lang="en-US" sz="1550" b="1" dirty="0">
                <a:latin typeface="Arial" panose="020B0604020202020204" pitchFamily="34" charset="0"/>
                <a:cs typeface="Arial" panose="020B0604020202020204" pitchFamily="34" charset="0"/>
              </a:rPr>
              <a:t>Society for Tropical Medicine and 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Hygiene (ASTMH)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November 2-6, New Orleans: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 abstracts submitted + 1 symposia accepted, other notices sent late August</a:t>
            </a:r>
          </a:p>
          <a:p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Public Health Association (APHA)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November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15-19, New Orleans: 15 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abstracts submitted, 6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accepted</a:t>
            </a:r>
            <a:r>
              <a:rPr lang="en-US" sz="15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50" dirty="0" smtClean="0">
                <a:latin typeface="Arial" panose="020B0604020202020204" pitchFamily="34" charset="0"/>
                <a:cs typeface="Arial" panose="020B0604020202020204" pitchFamily="34" charset="0"/>
              </a:rPr>
              <a:t>5 waitlisted</a:t>
            </a:r>
            <a:r>
              <a:rPr lang="en-US" sz="155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sz="155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18402" y="398706"/>
            <a:ext cx="1013992" cy="1019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5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IHD Awards – Abt Annual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" y="1584325"/>
            <a:ext cx="8039099" cy="460190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Daniel Bell Award for Outstanding Social Science Research – </a:t>
            </a:r>
            <a:r>
              <a:rPr lang="en-US" b="1" dirty="0"/>
              <a:t>Slavea Chankova, Alison Comfort, </a:t>
            </a:r>
            <a:r>
              <a:rPr lang="en-US" dirty="0"/>
              <a:t>and</a:t>
            </a:r>
            <a:r>
              <a:rPr lang="en-US" b="1" dirty="0"/>
              <a:t> Randall Juras </a:t>
            </a:r>
            <a:r>
              <a:rPr lang="en-US" dirty="0"/>
              <a:t>for innovative use of an experiment to advance the practice of family planning in SHOPS </a:t>
            </a:r>
            <a:r>
              <a:rPr lang="en-US" dirty="0" smtClean="0"/>
              <a:t>Madagascar </a:t>
            </a:r>
          </a:p>
          <a:p>
            <a:pPr lvl="0"/>
            <a:r>
              <a:rPr lang="en-US" dirty="0" smtClean="0"/>
              <a:t>Local </a:t>
            </a:r>
            <a:r>
              <a:rPr lang="en-US" dirty="0"/>
              <a:t>Country National Administrative Excellence Award – </a:t>
            </a:r>
            <a:r>
              <a:rPr lang="en-US" b="1" dirty="0"/>
              <a:t>Helder Tembe </a:t>
            </a:r>
            <a:r>
              <a:rPr lang="en-US" dirty="0"/>
              <a:t>for outstanding financial and administrative work with the Mozambique Clinical HIV/AIDS System Strengthening </a:t>
            </a:r>
            <a:r>
              <a:rPr lang="en-US" dirty="0" smtClean="0"/>
              <a:t>Project</a:t>
            </a:r>
          </a:p>
          <a:p>
            <a:pPr lvl="0"/>
            <a:r>
              <a:rPr lang="en-US" dirty="0" smtClean="0"/>
              <a:t>Clark </a:t>
            </a:r>
            <a:r>
              <a:rPr lang="en-US" dirty="0"/>
              <a:t>Abt Prize for Outstanding Social Impact – </a:t>
            </a:r>
            <a:r>
              <a:rPr lang="en-US" b="1" dirty="0"/>
              <a:t>Dereje Dengela, Bradford Lucas, </a:t>
            </a:r>
            <a:r>
              <a:rPr lang="en-US" dirty="0"/>
              <a:t>and</a:t>
            </a:r>
            <a:r>
              <a:rPr lang="en-US" b="1" dirty="0"/>
              <a:t> Allan Were</a:t>
            </a:r>
            <a:r>
              <a:rPr lang="en-US" dirty="0"/>
              <a:t> for the amazing impact the AIRS program has achieved in reducing malaria morbidity and mortality in sub-Saharan </a:t>
            </a:r>
            <a:r>
              <a:rPr lang="en-US" dirty="0" smtClean="0"/>
              <a:t>Africa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52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4825" y="1392238"/>
            <a:ext cx="8334375" cy="483625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Welcome – Diana Silimperi</a:t>
            </a:r>
          </a:p>
          <a:p>
            <a:r>
              <a:rPr lang="en-US" dirty="0" smtClean="0"/>
              <a:t>Staffing / </a:t>
            </a:r>
            <a:r>
              <a:rPr lang="en-US" dirty="0"/>
              <a:t>Business Development </a:t>
            </a:r>
            <a:r>
              <a:rPr lang="en-US" dirty="0" smtClean="0"/>
              <a:t>/ </a:t>
            </a:r>
            <a:r>
              <a:rPr lang="en-US" dirty="0"/>
              <a:t>COP </a:t>
            </a:r>
            <a:r>
              <a:rPr lang="en-US" dirty="0" smtClean="0"/>
              <a:t>Conference / </a:t>
            </a:r>
            <a:r>
              <a:rPr lang="en-US" dirty="0"/>
              <a:t>IHD Strategy FY15-16 </a:t>
            </a:r>
            <a:r>
              <a:rPr lang="en-US" dirty="0" smtClean="0"/>
              <a:t>– Mark McEuen </a:t>
            </a:r>
          </a:p>
          <a:p>
            <a:r>
              <a:rPr lang="en-US" dirty="0"/>
              <a:t>Project Impacts: </a:t>
            </a:r>
            <a:endParaRPr lang="en-US" dirty="0" smtClean="0"/>
          </a:p>
          <a:p>
            <a:pPr lvl="1"/>
            <a:r>
              <a:rPr lang="en-US" dirty="0" err="1" smtClean="0"/>
              <a:t>Dimpa</a:t>
            </a:r>
            <a:r>
              <a:rPr lang="en-US" dirty="0" smtClean="0"/>
              <a:t> </a:t>
            </a:r>
            <a:r>
              <a:rPr lang="en-US" dirty="0"/>
              <a:t>India (Kuhu Maitra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PHSP </a:t>
            </a:r>
            <a:r>
              <a:rPr lang="en-US" dirty="0"/>
              <a:t>Ethiopia (Ellen </a:t>
            </a:r>
            <a:r>
              <a:rPr lang="en-US" dirty="0" smtClean="0"/>
              <a:t>Pierce)</a:t>
            </a:r>
          </a:p>
          <a:p>
            <a:pPr lvl="1"/>
            <a:r>
              <a:rPr lang="en-US" dirty="0" smtClean="0"/>
              <a:t>SHOPS </a:t>
            </a:r>
            <a:r>
              <a:rPr lang="en-US" dirty="0"/>
              <a:t>Tanzania (James </a:t>
            </a:r>
            <a:r>
              <a:rPr lang="en-US" dirty="0" smtClean="0"/>
              <a:t>White)</a:t>
            </a:r>
          </a:p>
          <a:p>
            <a:pPr lvl="1"/>
            <a:r>
              <a:rPr lang="en-US" dirty="0" smtClean="0"/>
              <a:t>HFG </a:t>
            </a:r>
            <a:r>
              <a:rPr lang="en-US" dirty="0"/>
              <a:t>Tanzania (Travis </a:t>
            </a:r>
            <a:r>
              <a:rPr lang="en-US" dirty="0" smtClean="0"/>
              <a:t>Snow)</a:t>
            </a:r>
          </a:p>
          <a:p>
            <a:pPr lvl="1"/>
            <a:r>
              <a:rPr lang="en-US" dirty="0" smtClean="0"/>
              <a:t>AIRS </a:t>
            </a:r>
            <a:r>
              <a:rPr lang="en-US" dirty="0"/>
              <a:t>Benin (Jane Coleman)</a:t>
            </a:r>
          </a:p>
          <a:p>
            <a:r>
              <a:rPr lang="en-US" dirty="0" smtClean="0"/>
              <a:t>Reputational </a:t>
            </a:r>
            <a:r>
              <a:rPr lang="en-US" dirty="0"/>
              <a:t>Capital – Diana Silimperi</a:t>
            </a:r>
          </a:p>
          <a:p>
            <a:r>
              <a:rPr lang="en-US" dirty="0" smtClean="0"/>
              <a:t>EAC Survey Update – Diana Silimperi </a:t>
            </a:r>
          </a:p>
          <a:p>
            <a:r>
              <a:rPr lang="en-US" dirty="0" smtClean="0"/>
              <a:t>Q &amp; A </a:t>
            </a:r>
          </a:p>
          <a:p>
            <a:r>
              <a:rPr lang="en-US" dirty="0" smtClean="0"/>
              <a:t>Closing – Diana Silimperi</a:t>
            </a:r>
            <a:endParaRPr lang="en-US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62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 Survey – IHD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48" y="1392238"/>
            <a:ext cx="8105777" cy="4884737"/>
          </a:xfrm>
        </p:spPr>
        <p:txBody>
          <a:bodyPr>
            <a:noAutofit/>
          </a:bodyPr>
          <a:lstStyle/>
          <a:p>
            <a:pPr lvl="0"/>
            <a:r>
              <a:rPr lang="en-US" sz="1600" dirty="0" smtClean="0"/>
              <a:t>Key issues identified from EAC and IHD surveys:</a:t>
            </a:r>
            <a:endParaRPr lang="en-US" sz="1600" dirty="0"/>
          </a:p>
          <a:p>
            <a:pPr lvl="1"/>
            <a:r>
              <a:rPr lang="en-US" sz="1600" dirty="0"/>
              <a:t>Professional development and job opportunities within Abt </a:t>
            </a:r>
          </a:p>
          <a:p>
            <a:pPr lvl="1"/>
            <a:r>
              <a:rPr lang="en-US" sz="1600" dirty="0" smtClean="0"/>
              <a:t>Performance </a:t>
            </a:r>
            <a:r>
              <a:rPr lang="en-US" sz="1600" dirty="0"/>
              <a:t>review process</a:t>
            </a:r>
          </a:p>
          <a:p>
            <a:pPr lvl="1"/>
            <a:r>
              <a:rPr lang="en-US" sz="1600" dirty="0" smtClean="0"/>
              <a:t>Morale and face time</a:t>
            </a:r>
            <a:endParaRPr lang="en-US" sz="1600" dirty="0"/>
          </a:p>
          <a:p>
            <a:pPr lvl="0"/>
            <a:r>
              <a:rPr lang="en-US" sz="1600" dirty="0" smtClean="0"/>
              <a:t>Sampling of  </a:t>
            </a:r>
            <a:r>
              <a:rPr lang="en-US" sz="1600" dirty="0"/>
              <a:t>actions </a:t>
            </a:r>
            <a:r>
              <a:rPr lang="en-US" sz="1600" dirty="0" smtClean="0"/>
              <a:t>taken:</a:t>
            </a:r>
            <a:endParaRPr lang="en-US" sz="1600" dirty="0"/>
          </a:p>
          <a:p>
            <a:pPr lvl="1"/>
            <a:r>
              <a:rPr lang="en-US" sz="1600" dirty="0" smtClean="0"/>
              <a:t>Professional development: TWG </a:t>
            </a:r>
            <a:r>
              <a:rPr lang="en-US" sz="1600" dirty="0"/>
              <a:t>dissemination of free training </a:t>
            </a:r>
            <a:r>
              <a:rPr lang="en-US" sz="1600" dirty="0" smtClean="0"/>
              <a:t>opportunities; work group to develop functional career track including tiered PMs; working with HR re level changes; monthly IHD </a:t>
            </a:r>
            <a:r>
              <a:rPr lang="en-US" sz="1600" dirty="0" err="1" smtClean="0"/>
              <a:t>eltr</a:t>
            </a:r>
            <a:r>
              <a:rPr lang="en-US" sz="1600" dirty="0" smtClean="0"/>
              <a:t> has job postings + announcements sent out; AGI site with info; HR pursuing academy model and career rotations </a:t>
            </a:r>
          </a:p>
          <a:p>
            <a:pPr lvl="1"/>
            <a:r>
              <a:rPr lang="en-US" sz="1600" dirty="0"/>
              <a:t>Performance review </a:t>
            </a:r>
            <a:r>
              <a:rPr lang="en-US" sz="1600" dirty="0" smtClean="0"/>
              <a:t>process: Collected, collated, and shared feedback with HR</a:t>
            </a:r>
            <a:endParaRPr lang="en-US" sz="1600" dirty="0"/>
          </a:p>
          <a:p>
            <a:pPr lvl="1"/>
            <a:r>
              <a:rPr lang="en-US" sz="1600" dirty="0" smtClean="0"/>
              <a:t>Morale: Increased frequency of one-to-one blocks of time with Diana and Lunches with Leadership; Social Committee reinvigorated; World Cup popcorn viewings; Diana strolls to chat;  call </a:t>
            </a:r>
            <a:r>
              <a:rPr lang="en-US" sz="1600" dirty="0"/>
              <a:t>for artwork to </a:t>
            </a:r>
            <a:r>
              <a:rPr lang="en-US" sz="1600" dirty="0" smtClean="0"/>
              <a:t>decorate hallways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4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Summary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975" y="1533525"/>
            <a:ext cx="812482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 smtClean="0"/>
              <a:t>Rapidly changing client environment with reform, new initiatives, centralization, and strong focus on </a:t>
            </a:r>
            <a:r>
              <a:rPr lang="en-US" sz="1400" dirty="0"/>
              <a:t>results – </a:t>
            </a:r>
            <a:r>
              <a:rPr lang="en-US" sz="1400" dirty="0" smtClean="0"/>
              <a:t>requires intensified intelligence and triangulation of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Forecasting </a:t>
            </a:r>
            <a:r>
              <a:rPr lang="en-US" sz="1400" dirty="0" smtClean="0"/>
              <a:t>increasingly </a:t>
            </a:r>
            <a:r>
              <a:rPr lang="en-US" sz="1400" dirty="0"/>
              <a:t>difficult with sudden budget cuts in spite of prior commitments as well as new buy-ins (COP 14 funds – PEPFAR shift to Care and Support) – necessitates improved methods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Volatile labor market with aggressive recruitment, poaching – focusing on employee satisfaction and professional development – HR is priority objective in IHD two-year strategic plan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Key accomplishment – IHD two-year strategy and new business strengthening plan; operationalization of decision gates, color </a:t>
            </a:r>
            <a:r>
              <a:rPr lang="en-US" sz="1400" dirty="0" smtClean="0"/>
              <a:t>reviews, and </a:t>
            </a:r>
            <a:r>
              <a:rPr lang="en-US" sz="1400" dirty="0"/>
              <a:t>quality mentors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Successful COP meeting – Back to Basics </a:t>
            </a:r>
          </a:p>
          <a:p>
            <a:pPr>
              <a:buClr>
                <a:schemeClr val="accent1"/>
              </a:buClr>
            </a:pPr>
            <a:r>
              <a:rPr lang="en-US" sz="1400" dirty="0"/>
              <a:t> 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Strengthening cross division and subsidiary collaboration in new business and country-level coordination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Fragile states – obtained board support to further develop and operationalize fragile state strategy including risk mitigation framework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1400" dirty="0"/>
              <a:t>Abt GB – significant advancement in Abt GB strategy with focus on client/DFID relationship strengthening and strategic partnerships</a:t>
            </a:r>
          </a:p>
          <a:p>
            <a:r>
              <a:rPr lang="en-US" sz="1600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75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You in September!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1536700"/>
            <a:ext cx="7734301" cy="4601909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n-US" sz="4000" b="1" smtClean="0"/>
          </a:p>
          <a:p>
            <a:pPr marL="0" lvl="0" indent="0" algn="ctr">
              <a:buNone/>
            </a:pPr>
            <a:r>
              <a:rPr lang="en-US" sz="4000" b="1" smtClean="0"/>
              <a:t>IHD </a:t>
            </a:r>
            <a:r>
              <a:rPr lang="en-US" sz="4000" b="1" dirty="0"/>
              <a:t>Global Staff </a:t>
            </a:r>
            <a:r>
              <a:rPr lang="en-US" sz="4000" b="1"/>
              <a:t>Meeting </a:t>
            </a:r>
            <a:endParaRPr lang="en-US" sz="4000" b="1" smtClean="0"/>
          </a:p>
          <a:p>
            <a:pPr marL="0" lvl="0" indent="0" algn="ctr">
              <a:buNone/>
            </a:pPr>
            <a:r>
              <a:rPr lang="en-US" sz="4000" dirty="0" smtClean="0"/>
              <a:t>Sept </a:t>
            </a:r>
            <a:r>
              <a:rPr lang="en-US" sz="4000" dirty="0"/>
              <a:t>17, </a:t>
            </a:r>
            <a:r>
              <a:rPr lang="en-US" sz="4000" dirty="0" smtClean="0"/>
              <a:t>9:00 -10:00am </a:t>
            </a:r>
            <a:endParaRPr lang="en-US" sz="40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People YTD – 52 New Hires Q1</a:t>
            </a:r>
            <a:endParaRPr lang="en-US" dirty="0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4733924" y="2155298"/>
            <a:ext cx="0" cy="385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409575" y="3895725"/>
            <a:ext cx="828070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5170642" y="5343301"/>
            <a:ext cx="34337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buFontTx/>
              <a:buChar char="•"/>
            </a:pPr>
            <a:r>
              <a:rPr lang="en-US" sz="1400" i="1" dirty="0" smtClean="0">
                <a:solidFill>
                  <a:srgbClr val="FF0000"/>
                </a:solidFill>
              </a:rPr>
              <a:t>Itamar to UNFPA, Colm to Univ of Michigan </a:t>
            </a:r>
            <a:endParaRPr lang="en-US" sz="1400" i="1" dirty="0">
              <a:solidFill>
                <a:srgbClr val="FF0000"/>
              </a:solidFill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75461" y="336035"/>
            <a:ext cx="1128882" cy="109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7049" y="1479887"/>
            <a:ext cx="70961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 IHD staff:</a:t>
            </a:r>
            <a:r>
              <a:rPr lang="en-US" b="1" dirty="0"/>
              <a:t> </a:t>
            </a:r>
            <a:r>
              <a:rPr lang="en-US" b="1" dirty="0" smtClean="0"/>
              <a:t>1,297	</a:t>
            </a:r>
          </a:p>
          <a:p>
            <a:r>
              <a:rPr lang="en-US" sz="1400" dirty="0" smtClean="0"/>
              <a:t>Overseas: 1,099 (85%);  U.S.-based: 198 (15%)</a:t>
            </a:r>
            <a:r>
              <a:rPr lang="en-US" sz="1200" dirty="0" smtClean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2675" y="2178100"/>
            <a:ext cx="39603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Strategic Openings and Status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New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Business Development –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Lowrey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Redmond hired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MNCH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Strategic Lead (Principal Assoc) – Active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recruiting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5367" y="3792538"/>
            <a:ext cx="38149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US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Losses</a:t>
            </a:r>
          </a:p>
          <a:p>
            <a:pPr algn="ctr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Itamar Katz		Sr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Assoc		GMS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Colm Fay		Associate		SHOPS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576" y="4000500"/>
            <a:ext cx="4467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Other Key </a:t>
            </a:r>
            <a:r>
              <a:rPr lang="en-US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Hires</a:t>
            </a:r>
          </a:p>
          <a:p>
            <a:pPr algn="ctr"/>
            <a:endParaRPr lang="en-US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Hilary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Andrews	Assoc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Analyst	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	Proj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Coordinator,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HFG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Frederic Drigo	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Assoc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Analyst		FCA, DRC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" y="2206674"/>
            <a:ext cx="446722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YTD Strategic Hires</a:t>
            </a:r>
          </a:p>
          <a:p>
            <a:pPr algn="ctr"/>
            <a:endParaRPr lang="en-US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∙ Jeanna Holtz		Principal Assoc		Health Insurance Specialist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∙ Francis Okello		Sr Assoc		Asst Research Dir, SHOPS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∙ May Post		Principal Assoc		FP/RH Strategic Lead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∙ Natasha Sakolsky	Principal Assoc		PM, Tech Strategist</a:t>
            </a:r>
            <a:endParaRPr lang="en-US" sz="1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200" b="1" u="sng" dirty="0" smtClean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9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Portfolio Performance: Business Development Summary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Key Wins </a:t>
            </a:r>
          </a:p>
          <a:p>
            <a:pPr lvl="1"/>
            <a:r>
              <a:rPr lang="en-US" dirty="0" err="1"/>
              <a:t>HealthRise</a:t>
            </a:r>
            <a:r>
              <a:rPr lang="en-US" dirty="0"/>
              <a:t> $</a:t>
            </a:r>
            <a:r>
              <a:rPr lang="en-US" dirty="0" smtClean="0"/>
              <a:t>14.5M</a:t>
            </a:r>
          </a:p>
          <a:p>
            <a:pPr lvl="1"/>
            <a:r>
              <a:rPr lang="en-US" dirty="0" smtClean="0"/>
              <a:t>TASC4 </a:t>
            </a:r>
            <a:r>
              <a:rPr lang="en-US" dirty="0"/>
              <a:t>IQC </a:t>
            </a:r>
            <a:r>
              <a:rPr lang="en-US" dirty="0" smtClean="0"/>
              <a:t>$500M ceiling</a:t>
            </a:r>
          </a:p>
          <a:p>
            <a:pPr lvl="1"/>
            <a:r>
              <a:rPr lang="en-US" dirty="0" smtClean="0"/>
              <a:t>Gates </a:t>
            </a:r>
            <a:r>
              <a:rPr lang="en-US" dirty="0"/>
              <a:t>Formative Research and Investment Case for PHC in Nigeria $500K </a:t>
            </a:r>
            <a:endParaRPr lang="en-US" dirty="0" smtClean="0"/>
          </a:p>
          <a:p>
            <a:r>
              <a:rPr lang="en-US" dirty="0" smtClean="0"/>
              <a:t>Diversification</a:t>
            </a:r>
          </a:p>
          <a:p>
            <a:pPr lvl="1"/>
            <a:r>
              <a:rPr lang="en-US" dirty="0" smtClean="0"/>
              <a:t>Awarded </a:t>
            </a:r>
            <a:r>
              <a:rPr lang="en-US" dirty="0"/>
              <a:t>projects with foundations, e.g., Medtronic, Gates, and submitted proposals to private companies, e.g., Rio Tinto, Astra </a:t>
            </a:r>
            <a:r>
              <a:rPr lang="en-US" dirty="0" smtClean="0"/>
              <a:t>Zeneca</a:t>
            </a:r>
          </a:p>
          <a:p>
            <a:r>
              <a:rPr lang="en-US" dirty="0" smtClean="0"/>
              <a:t>Collaboration</a:t>
            </a:r>
          </a:p>
          <a:p>
            <a:pPr lvl="1"/>
            <a:r>
              <a:rPr lang="en-US" dirty="0" smtClean="0"/>
              <a:t>11 </a:t>
            </a:r>
            <a:r>
              <a:rPr lang="en-US" dirty="0"/>
              <a:t>collaborative bids in process, two </a:t>
            </a:r>
            <a:r>
              <a:rPr lang="en-US" dirty="0" smtClean="0"/>
              <a:t>of which </a:t>
            </a:r>
            <a:r>
              <a:rPr lang="en-US" dirty="0"/>
              <a:t>IHD is leading, and two with Abt </a:t>
            </a:r>
            <a:r>
              <a:rPr lang="en-US" dirty="0" smtClean="0"/>
              <a:t>JTA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0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36865" y="1869600"/>
            <a:ext cx="7094764" cy="4057650"/>
          </a:xfrm>
          <a:prstGeom prst="rect">
            <a:avLst/>
          </a:prstGeom>
          <a:solidFill>
            <a:srgbClr val="DA291C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1323" y="2893538"/>
            <a:ext cx="5402899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COP Conference 2014, </a:t>
            </a:r>
            <a:r>
              <a:rPr lang="en-US" dirty="0">
                <a:latin typeface="Arial" pitchFamily="34" charset="0"/>
                <a:cs typeface="Arial" pitchFamily="34" charset="0"/>
              </a:rPr>
              <a:t>June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9-12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5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85" name="Rectangle 9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>
                <a:latin typeface="Arial" pitchFamily="34" charset="0"/>
                <a:cs typeface="Arial" pitchFamily="34" charset="0"/>
              </a:rPr>
              <a:t>COP Conference 2014</a:t>
            </a:r>
            <a:endParaRPr lang="en-US" sz="3400" dirty="0"/>
          </a:p>
        </p:txBody>
      </p:sp>
      <p:sp>
        <p:nvSpPr>
          <p:cNvPr id="306186" name="Rectangle 10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1676400"/>
          </a:xfrm>
        </p:spPr>
        <p:txBody>
          <a:bodyPr>
            <a:noAutofit/>
          </a:bodyPr>
          <a:lstStyle/>
          <a:p>
            <a:r>
              <a:rPr lang="en-US" sz="2000" dirty="0"/>
              <a:t>Y</a:t>
            </a:r>
            <a:r>
              <a:rPr lang="en-US" sz="2000" dirty="0" smtClean="0"/>
              <a:t>early </a:t>
            </a:r>
            <a:r>
              <a:rPr lang="en-US" sz="2000" dirty="0"/>
              <a:t>company reunion and conference to educate, share, celebrate, and showcase One Global </a:t>
            </a:r>
            <a:r>
              <a:rPr lang="en-US" sz="2000" dirty="0" smtClean="0"/>
              <a:t>Abt</a:t>
            </a:r>
            <a:endParaRPr lang="en-US" sz="2000" dirty="0"/>
          </a:p>
          <a:p>
            <a:r>
              <a:rPr lang="en-US" sz="2000" dirty="0" smtClean="0"/>
              <a:t>44 </a:t>
            </a:r>
            <a:r>
              <a:rPr lang="en-US" sz="2000" dirty="0"/>
              <a:t>COPs, project </a:t>
            </a:r>
            <a:r>
              <a:rPr lang="en-US" sz="2000" dirty="0" smtClean="0"/>
              <a:t>directors, domestic staff  from the US (Bethesda, Cambridge, Atlanta), 8 telecommuters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2057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2209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050" name="Picture 2" descr="C:\Users\NugentL\Pictures\COP 2014 group photo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9000" y="3305175"/>
            <a:ext cx="5695950" cy="278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3352800"/>
            <a:ext cx="27908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457200">
              <a:spcBef>
                <a:spcPts val="768"/>
              </a:spcBef>
              <a:spcAft>
                <a:spcPts val="800"/>
              </a:spcAft>
              <a:buClr>
                <a:srgbClr val="DA291C"/>
              </a:buClr>
              <a:buFont typeface="Wingdings" charset="2"/>
              <a:buChar char="§"/>
            </a:pPr>
            <a:r>
              <a:rPr lang="en-US" sz="2000" dirty="0">
                <a:solidFill>
                  <a:prstClr val="black"/>
                </a:solidFill>
                <a:latin typeface="Arial"/>
                <a:cs typeface="Arial"/>
              </a:rPr>
              <a:t>Focus on: </a:t>
            </a:r>
            <a:r>
              <a:rPr lang="en-US" sz="2000" dirty="0" smtClean="0">
                <a:solidFill>
                  <a:prstClr val="black"/>
                </a:solidFill>
                <a:latin typeface="Arial"/>
                <a:cs typeface="Arial"/>
              </a:rPr>
              <a:t>business strategy; client relations; and quality execution, compliance, and accountability</a:t>
            </a:r>
            <a:endParaRPr lang="en-US" sz="20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 Conference </a:t>
            </a:r>
            <a:r>
              <a:rPr lang="en-US" dirty="0"/>
              <a:t>–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/>
              <a:t>Highlights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199" y="1524000"/>
            <a:ext cx="8372475" cy="4762500"/>
          </a:xfrm>
        </p:spPr>
        <p:txBody>
          <a:bodyPr>
            <a:no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New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COP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Training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new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COPs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trained on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duties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as a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COP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Plenary: Changing Client Priorities and Practice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– USAID,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AusAID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and Gates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external speakers followed by Q&amp;A with Abt senior staff 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Participatory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Technical Sessions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 Health Systems Strengthening and Service Delivery; Infectious Diseases; FP; MCH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>
                <a:latin typeface="Arial" pitchFamily="34" charset="0"/>
                <a:cs typeface="Arial" pitchFamily="34" charset="0"/>
              </a:rPr>
              <a:t>Reputational Capital / COP Panel Discussion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 Meaning of reputational capital and ways to increase Abt’s reputational capital in the field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Innovation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Expo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 Opportunity to preview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tools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and approaches developed by Abt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improve and increase efficiency of site office operations.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kern="1200" baseline="0" dirty="0" smtClean="0">
                <a:solidFill>
                  <a:schemeClr val="tx1"/>
                </a:solidFill>
                <a:effectLst/>
              </a:rPr>
              <a:t>Cross </a:t>
            </a:r>
            <a:r>
              <a:rPr lang="en-US" sz="1600" b="1" dirty="0"/>
              <a:t>D</a:t>
            </a:r>
            <a:r>
              <a:rPr lang="en-US" sz="1600" b="1" kern="1200" baseline="0" dirty="0" smtClean="0">
                <a:solidFill>
                  <a:schemeClr val="tx1"/>
                </a:solidFill>
                <a:effectLst/>
              </a:rPr>
              <a:t>ivision </a:t>
            </a:r>
            <a:r>
              <a:rPr lang="en-US" sz="1600" b="1" dirty="0"/>
              <a:t>C</a:t>
            </a:r>
            <a:r>
              <a:rPr lang="en-US" sz="1600" b="1" kern="1200" baseline="0" dirty="0" smtClean="0">
                <a:solidFill>
                  <a:schemeClr val="tx1"/>
                </a:solidFill>
                <a:effectLst/>
              </a:rPr>
              <a:t>ollaboration</a:t>
            </a:r>
            <a:r>
              <a:rPr lang="en-US" sz="1600" dirty="0" smtClean="0"/>
              <a:t>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1600" kern="1200" baseline="0" dirty="0" smtClean="0">
                <a:solidFill>
                  <a:schemeClr val="tx1"/>
                </a:solidFill>
                <a:effectLst/>
              </a:rPr>
              <a:t>IHD and IEG COPs who are working in the same countries met to discuss how to better work together and communicate across divisions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600" b="1" dirty="0"/>
              <a:t>Innovation and Impact </a:t>
            </a:r>
            <a:r>
              <a:rPr lang="en-US" sz="1600" b="1" dirty="0" smtClean="0"/>
              <a:t>Awards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1600" dirty="0" smtClean="0"/>
              <a:t> Innovation </a:t>
            </a:r>
            <a:r>
              <a:rPr lang="en-US" sz="1600" dirty="0"/>
              <a:t>Awardee: Dr. Sabry Hamza, Health Systems Strengthening II, </a:t>
            </a:r>
            <a:r>
              <a:rPr lang="en-US" sz="1600" dirty="0" smtClean="0"/>
              <a:t>Jordan; Impact </a:t>
            </a:r>
            <a:r>
              <a:rPr lang="en-US" sz="1600" dirty="0"/>
              <a:t>Awardee: Lisa Nichols, TASC 3 Mali ATN Plus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US" sz="1800" kern="1200" baseline="0" dirty="0" smtClean="0">
              <a:solidFill>
                <a:schemeClr val="tx1"/>
              </a:solidFill>
              <a:effectLst/>
              <a:latin typeface="Arial"/>
              <a:ea typeface="+mn-ea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COP Conference </a:t>
            </a:r>
            <a:r>
              <a:rPr lang="en-US" dirty="0"/>
              <a:t>–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>
                <a:latin typeface="Arial" pitchFamily="34" charset="0"/>
                <a:cs typeface="Arial" pitchFamily="34" charset="0"/>
              </a:rPr>
              <a:t>Actions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52426" y="1524000"/>
            <a:ext cx="4286250" cy="4781550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Significant changes in the market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 have </a:t>
            </a:r>
            <a:r>
              <a:rPr lang="en-US" dirty="0">
                <a:latin typeface="Arial" pitchFamily="34" charset="0"/>
                <a:cs typeface="Arial" pitchFamily="34" charset="0"/>
              </a:rPr>
              <a:t>to be proactive: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Key hires in GBDU who know how to do business with international (non-USG) donors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latin typeface="Arial" pitchFamily="34" charset="0"/>
                <a:cs typeface="Arial" pitchFamily="34" charset="0"/>
              </a:rPr>
              <a:t>Communication: Empower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COPs to become brand ambassadors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Capture</a:t>
            </a:r>
            <a:r>
              <a:rPr lang="en-US" dirty="0">
                <a:latin typeface="Arial" pitchFamily="34" charset="0"/>
                <a:cs typeface="Arial" pitchFamily="34" charset="0"/>
              </a:rPr>
              <a:t>: Build capacity among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field </a:t>
            </a:r>
            <a:r>
              <a:rPr lang="en-US" dirty="0">
                <a:latin typeface="Arial" pitchFamily="34" charset="0"/>
                <a:cs typeface="Arial" pitchFamily="34" charset="0"/>
              </a:rPr>
              <a:t>staff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 do capture </a:t>
            </a:r>
            <a:r>
              <a:rPr lang="en-US" dirty="0">
                <a:latin typeface="Arial" pitchFamily="34" charset="0"/>
                <a:cs typeface="Arial" pitchFamily="34" charset="0"/>
              </a:rPr>
              <a:t>work; inform them about bids being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pursued; </a:t>
            </a:r>
            <a:r>
              <a:rPr lang="en-US" dirty="0">
                <a:latin typeface="Arial" pitchFamily="34" charset="0"/>
                <a:cs typeface="Arial" pitchFamily="34" charset="0"/>
              </a:rPr>
              <a:t>connect with other donors, multinationals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country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Documentation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dissemination</a:t>
            </a:r>
            <a:r>
              <a:rPr lang="en-US" dirty="0">
                <a:latin typeface="Arial" pitchFamily="34" charset="0"/>
                <a:cs typeface="Arial" pitchFamily="34" charset="0"/>
              </a:rPr>
              <a:t>, communications,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M&amp;E:  always include in </a:t>
            </a:r>
            <a:r>
              <a:rPr lang="en-US" dirty="0">
                <a:latin typeface="Arial" pitchFamily="34" charset="0"/>
                <a:cs typeface="Arial" pitchFamily="34" charset="0"/>
              </a:rPr>
              <a:t>proposal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budgets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C:\Users\NugentL\AppData\Local\Microsoft\Windows\Temporary Internet Files\Content.Outlook\87KQJMOJ\Innovation Expo Rebecca Ayo John O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6776" y="1905000"/>
            <a:ext cx="4467124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39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135" y="2329805"/>
            <a:ext cx="62779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135" y="3139573"/>
            <a:ext cx="627797" cy="369332"/>
          </a:xfrm>
          <a:prstGeom prst="rect">
            <a:avLst/>
          </a:prstGeom>
          <a:solidFill>
            <a:srgbClr val="D8D3E0"/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135" y="4110839"/>
            <a:ext cx="627797" cy="369332"/>
          </a:xfrm>
          <a:prstGeom prst="rect">
            <a:avLst/>
          </a:prstGeom>
          <a:solidFill>
            <a:srgbClr val="D0E3EA"/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135" y="4918331"/>
            <a:ext cx="62779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135" y="5657584"/>
            <a:ext cx="627797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135" y="1576904"/>
            <a:ext cx="627797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FY15-16 Strategy Overview</a:t>
            </a:r>
            <a:endParaRPr lang="en-US" sz="3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602252"/>
              </p:ext>
            </p:extLst>
          </p:nvPr>
        </p:nvGraphicFramePr>
        <p:xfrm>
          <a:off x="723900" y="1421068"/>
          <a:ext cx="7721600" cy="4829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657600" y="6236263"/>
            <a:ext cx="179606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COMPANY CONFIDENTIAL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53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5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6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Abt PowerPoint Template Domestic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0">
          <a:defRPr dirty="0"/>
        </a:defPPr>
      </a:lstStyle>
    </a:txDef>
  </a:objectDefaults>
  <a:extraClrSchemeLst/>
</a:theme>
</file>

<file path=ppt/theme/theme6.xml><?xml version="1.0" encoding="utf-8"?>
<a:theme xmlns:a="http://schemas.openxmlformats.org/drawingml/2006/main" name="7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8_Office Theme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Abt PowerPoint Template International">
  <a:themeElements>
    <a:clrScheme name="Abt Brand">
      <a:dk1>
        <a:sysClr val="windowText" lastClr="000000"/>
      </a:dk1>
      <a:lt1>
        <a:sysClr val="window" lastClr="FFFFFF"/>
      </a:lt1>
      <a:dk2>
        <a:srgbClr val="996633"/>
      </a:dk2>
      <a:lt2>
        <a:srgbClr val="EEECE1"/>
      </a:lt2>
      <a:accent1>
        <a:srgbClr val="DA291C"/>
      </a:accent1>
      <a:accent2>
        <a:srgbClr val="776E6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9_Office Theme">
  <a:themeElements>
    <a:clrScheme name="Custom 4">
      <a:dk1>
        <a:sysClr val="windowText" lastClr="000000"/>
      </a:dk1>
      <a:lt1>
        <a:sysClr val="window" lastClr="FFFFFF"/>
      </a:lt1>
      <a:dk2>
        <a:srgbClr val="898D8D"/>
      </a:dk2>
      <a:lt2>
        <a:srgbClr val="EEECE1"/>
      </a:lt2>
      <a:accent1>
        <a:srgbClr val="DA291C"/>
      </a:accent1>
      <a:accent2>
        <a:srgbClr val="898D8D"/>
      </a:accent2>
      <a:accent3>
        <a:srgbClr val="789D4A"/>
      </a:accent3>
      <a:accent4>
        <a:srgbClr val="7566A0"/>
      </a:accent4>
      <a:accent5>
        <a:srgbClr val="48A9C5"/>
      </a:accent5>
      <a:accent6>
        <a:srgbClr val="E87722"/>
      </a:accent6>
      <a:hlink>
        <a:srgbClr val="DA291C"/>
      </a:hlink>
      <a:folHlink>
        <a:srgbClr val="898D8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66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58156</TotalTime>
  <Words>2647</Words>
  <Application>Microsoft Office PowerPoint</Application>
  <PresentationFormat>On-screen Show (4:3)</PresentationFormat>
  <Paragraphs>351</Paragraphs>
  <Slides>22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4_Office Theme</vt:lpstr>
      <vt:lpstr>3_Office Theme</vt:lpstr>
      <vt:lpstr>5_Office Theme</vt:lpstr>
      <vt:lpstr>6_Office Theme</vt:lpstr>
      <vt:lpstr>Abt PowerPoint Template Domestic</vt:lpstr>
      <vt:lpstr>7_Office Theme</vt:lpstr>
      <vt:lpstr>8_Office Theme</vt:lpstr>
      <vt:lpstr>Abt PowerPoint Template International</vt:lpstr>
      <vt:lpstr>9_Office Theme</vt:lpstr>
      <vt:lpstr>PowerPoint Presentation</vt:lpstr>
      <vt:lpstr>Agenda</vt:lpstr>
      <vt:lpstr>People YTD – 52 New Hires Q1</vt:lpstr>
      <vt:lpstr>Portfolio Performance: Business Development Summary</vt:lpstr>
      <vt:lpstr>COP Conference 2014, June 9-12 </vt:lpstr>
      <vt:lpstr>COP Conference 2014</vt:lpstr>
      <vt:lpstr>COP Conference – Highlights</vt:lpstr>
      <vt:lpstr>COP Conference –  Actions</vt:lpstr>
      <vt:lpstr>FY15-16 Strategy Overview</vt:lpstr>
      <vt:lpstr>Project Impact – Dimpa India </vt:lpstr>
      <vt:lpstr>Project Impact – PHSP Ethiopia</vt:lpstr>
      <vt:lpstr>Project Impact – SHOPS Tanzania</vt:lpstr>
      <vt:lpstr>Project Impact – HFG Tanzania </vt:lpstr>
      <vt:lpstr>Project Impact – AIRS Benin </vt:lpstr>
      <vt:lpstr>Reputational Capital - Summary</vt:lpstr>
      <vt:lpstr>Reputational Capital - Themes</vt:lpstr>
      <vt:lpstr>Reputational Capital - Journal Articles</vt:lpstr>
      <vt:lpstr>Reputational Capital – Conferences</vt:lpstr>
      <vt:lpstr>IHD Awards – Abt Annual Meeting</vt:lpstr>
      <vt:lpstr>EAC Survey – IHD Action Plan</vt:lpstr>
      <vt:lpstr>In Summary</vt:lpstr>
      <vt:lpstr>See You in September!</vt:lpstr>
    </vt:vector>
  </TitlesOfParts>
  <Company>Mechanica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 Carney</dc:creator>
  <cp:lastModifiedBy>Christina Ramey</cp:lastModifiedBy>
  <cp:revision>690</cp:revision>
  <cp:lastPrinted>2014-08-21T15:07:34Z</cp:lastPrinted>
  <dcterms:created xsi:type="dcterms:W3CDTF">2011-05-06T19:41:09Z</dcterms:created>
  <dcterms:modified xsi:type="dcterms:W3CDTF">2014-08-25T19:50:55Z</dcterms:modified>
</cp:coreProperties>
</file>