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5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2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0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1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9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4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1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5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7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636A6-5D9A-4B3B-A575-184DD0ADD835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6E27-967E-4AFE-B834-F632DA8D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562600" y="601579"/>
            <a:ext cx="1452816" cy="5715000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461485" y="609600"/>
            <a:ext cx="1452816" cy="5715000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452410" y="609600"/>
            <a:ext cx="1452816" cy="5715000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2971800" y="1178369"/>
            <a:ext cx="457200" cy="230833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029200" y="1160386"/>
            <a:ext cx="457200" cy="230833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1566111" y="685800"/>
            <a:ext cx="1177089" cy="1140656"/>
          </a:xfrm>
          <a:prstGeom prst="flowChartConnector">
            <a:avLst/>
          </a:prstGeom>
          <a:solidFill>
            <a:schemeClr val="bg1"/>
          </a:solidFill>
          <a:ln>
            <a:solidFill>
              <a:srgbClr val="DA2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Alternate Process 20"/>
          <p:cNvSpPr/>
          <p:nvPr/>
        </p:nvSpPr>
        <p:spPr>
          <a:xfrm>
            <a:off x="3581400" y="762000"/>
            <a:ext cx="1219200" cy="838200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DA2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Alternate Process 21"/>
          <p:cNvSpPr/>
          <p:nvPr/>
        </p:nvSpPr>
        <p:spPr>
          <a:xfrm>
            <a:off x="5676900" y="762000"/>
            <a:ext cx="1257300" cy="838200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DA2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452410" y="1995130"/>
            <a:ext cx="15336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/>
            <a:r>
              <a:rPr lang="en-US" sz="1000" b="1" dirty="0" smtClean="0"/>
              <a:t>Definition</a:t>
            </a:r>
            <a:r>
              <a:rPr lang="en-US" sz="1000" dirty="0"/>
              <a:t>: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Abt’s</a:t>
            </a:r>
            <a:r>
              <a:rPr lang="en-US" sz="1000" dirty="0" smtClean="0"/>
              <a:t> projects </a:t>
            </a:r>
            <a:r>
              <a:rPr lang="en-US" sz="1000" dirty="0"/>
              <a:t>generate new ideas for solving problems, produce actions to address these problems, and advance evidence-based findings about the effectiveness of existing solutions.  </a:t>
            </a:r>
            <a:r>
              <a:rPr lang="en-US" sz="1000" dirty="0" smtClean="0"/>
              <a:t>They </a:t>
            </a:r>
            <a:r>
              <a:rPr lang="en-US" sz="1000" dirty="0"/>
              <a:t>are the direct </a:t>
            </a:r>
            <a:r>
              <a:rPr lang="en-US" sz="1000" dirty="0" smtClean="0"/>
              <a:t>outputs created </a:t>
            </a:r>
            <a:r>
              <a:rPr lang="en-US" sz="1000" dirty="0"/>
              <a:t>by </a:t>
            </a:r>
            <a:r>
              <a:rPr lang="en-US" sz="1000" dirty="0" err="1"/>
              <a:t>Abt’s</a:t>
            </a:r>
            <a:r>
              <a:rPr lang="en-US" sz="1000" dirty="0"/>
              <a:t> </a:t>
            </a:r>
            <a:r>
              <a:rPr lang="en-US" sz="1000" dirty="0" smtClean="0"/>
              <a:t>projects and </a:t>
            </a:r>
            <a:r>
              <a:rPr lang="en-US" sz="1000" dirty="0"/>
              <a:t>often </a:t>
            </a:r>
            <a:r>
              <a:rPr lang="en-US" sz="1000" dirty="0" smtClean="0"/>
              <a:t>can be described in terms of </a:t>
            </a:r>
            <a:r>
              <a:rPr lang="en-US" sz="1000" dirty="0"/>
              <a:t>the </a:t>
            </a:r>
            <a:r>
              <a:rPr lang="en-US" sz="1000" dirty="0" smtClean="0"/>
              <a:t>size, scope or content of </a:t>
            </a:r>
            <a:r>
              <a:rPr lang="en-US" sz="1000" dirty="0"/>
              <a:t>the services </a:t>
            </a:r>
            <a:r>
              <a:rPr lang="en-US" sz="1000" dirty="0" smtClean="0"/>
              <a:t>delivered by </a:t>
            </a:r>
            <a:r>
              <a:rPr lang="en-US" sz="1000" dirty="0"/>
              <a:t>the </a:t>
            </a:r>
            <a:r>
              <a:rPr lang="en-US" sz="1000" dirty="0" smtClean="0"/>
              <a:t>project.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3461485" y="1676400"/>
            <a:ext cx="145281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/>
            <a:r>
              <a:rPr lang="en-US" sz="1000" b="1" dirty="0" smtClean="0"/>
              <a:t>Definition</a:t>
            </a:r>
            <a:r>
              <a:rPr lang="en-US" sz="1000" dirty="0"/>
              <a:t>:</a:t>
            </a:r>
            <a:r>
              <a:rPr lang="en-US" sz="1000" dirty="0" smtClean="0"/>
              <a:t> </a:t>
            </a:r>
          </a:p>
          <a:p>
            <a:r>
              <a:rPr lang="en-US" sz="1000" dirty="0" smtClean="0"/>
              <a:t>This  component of the logic model  describes the perceived linkages</a:t>
            </a:r>
            <a:r>
              <a:rPr lang="en-US" sz="1000" b="1" i="1" dirty="0" smtClean="0"/>
              <a:t> </a:t>
            </a:r>
            <a:r>
              <a:rPr lang="en-US" sz="1000" dirty="0" smtClean="0"/>
              <a:t>between a project’s direct outputs and its immediate, short-term </a:t>
            </a:r>
            <a:r>
              <a:rPr lang="en-US" sz="1000" dirty="0" smtClean="0"/>
              <a:t>effect </a:t>
            </a:r>
            <a:r>
              <a:rPr lang="en-US" sz="1000" dirty="0" smtClean="0"/>
              <a:t>on </a:t>
            </a:r>
            <a:r>
              <a:rPr lang="en-US" sz="1000" dirty="0"/>
              <a:t>governments, policies, services, systems, or practices</a:t>
            </a:r>
            <a:r>
              <a:rPr lang="en-US" sz="1000" dirty="0" smtClean="0"/>
              <a:t>. An immediate </a:t>
            </a:r>
            <a:r>
              <a:rPr lang="en-US" sz="1000" dirty="0"/>
              <a:t>impact </a:t>
            </a:r>
            <a:r>
              <a:rPr lang="en-US" sz="1000" dirty="0" smtClean="0"/>
              <a:t> often can be described in relation to the </a:t>
            </a:r>
            <a:r>
              <a:rPr lang="en-US" sz="1000" dirty="0"/>
              <a:t>project’s stated objective(s). </a:t>
            </a:r>
            <a:r>
              <a:rPr lang="en-US" sz="1000" dirty="0" smtClean="0"/>
              <a:t> Select from Impact Typology.</a:t>
            </a:r>
          </a:p>
          <a:p>
            <a:endParaRPr lang="en-US" sz="1000" dirty="0"/>
          </a:p>
          <a:p>
            <a:r>
              <a:rPr lang="en-US" sz="1000" b="1" dirty="0" smtClean="0"/>
              <a:t>Variations:</a:t>
            </a:r>
          </a:p>
          <a:p>
            <a:r>
              <a:rPr lang="en-US" sz="1000" dirty="0" smtClean="0"/>
              <a:t>Projects can have multiple immediate impacts that can occur sequentially (i.e., the achievement of one impact depends on the achievement of another) and/or concurrently (i.e., impacts are achieved simultaneously).</a:t>
            </a:r>
            <a:endParaRPr 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5595887" y="1676400"/>
            <a:ext cx="14195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/>
            <a:r>
              <a:rPr lang="en-US" sz="1000" b="1" dirty="0" smtClean="0"/>
              <a:t>Definition</a:t>
            </a:r>
            <a:r>
              <a:rPr lang="en-US" sz="1000" dirty="0"/>
              <a:t>:</a:t>
            </a:r>
            <a:r>
              <a:rPr lang="en-US" sz="1000" dirty="0" smtClean="0"/>
              <a:t> </a:t>
            </a:r>
          </a:p>
          <a:p>
            <a:r>
              <a:rPr lang="en-US" sz="1000" dirty="0" smtClean="0"/>
              <a:t>This  </a:t>
            </a:r>
            <a:r>
              <a:rPr lang="en-US" sz="1000" dirty="0"/>
              <a:t>component of the logic model </a:t>
            </a:r>
            <a:r>
              <a:rPr lang="en-US" sz="1000" dirty="0" smtClean="0"/>
              <a:t>describes </a:t>
            </a:r>
            <a:r>
              <a:rPr lang="en-US" sz="1000" dirty="0"/>
              <a:t>the perceived linkages</a:t>
            </a:r>
            <a:r>
              <a:rPr lang="en-US" sz="1000" b="1" i="1" dirty="0"/>
              <a:t> </a:t>
            </a:r>
            <a:r>
              <a:rPr lang="en-US" sz="1000" dirty="0"/>
              <a:t>between a project’s </a:t>
            </a:r>
            <a:r>
              <a:rPr lang="en-US" sz="1000" dirty="0" smtClean="0"/>
              <a:t>immediate impacts and </a:t>
            </a:r>
            <a:r>
              <a:rPr lang="en-US" sz="1000" dirty="0"/>
              <a:t>its </a:t>
            </a:r>
            <a:r>
              <a:rPr lang="en-US" sz="1000" dirty="0" smtClean="0"/>
              <a:t>long-term effect </a:t>
            </a:r>
            <a:r>
              <a:rPr lang="en-US" sz="1000" dirty="0" smtClean="0"/>
              <a:t>on </a:t>
            </a:r>
            <a:r>
              <a:rPr lang="en-US" sz="1000" dirty="0"/>
              <a:t>governments, policies, services, systems, or practices. An </a:t>
            </a:r>
            <a:r>
              <a:rPr lang="en-US" sz="1000" dirty="0" smtClean="0"/>
              <a:t>ultimate impact  </a:t>
            </a:r>
            <a:r>
              <a:rPr lang="en-US" sz="1000" dirty="0"/>
              <a:t>often can be described in relation to the </a:t>
            </a:r>
            <a:r>
              <a:rPr lang="en-US" sz="1000" dirty="0" smtClean="0"/>
              <a:t>underlying , “big-picture” motivations for funding the project. </a:t>
            </a:r>
            <a:r>
              <a:rPr lang="en-US" sz="1000" dirty="0"/>
              <a:t>Select from Impact Typology.</a:t>
            </a:r>
            <a:r>
              <a:rPr lang="en-US" sz="1000" dirty="0" smtClean="0"/>
              <a:t> </a:t>
            </a:r>
            <a:endParaRPr lang="en-US" sz="1000" dirty="0"/>
          </a:p>
          <a:p>
            <a:endParaRPr lang="en-US" sz="1000" dirty="0"/>
          </a:p>
          <a:p>
            <a:r>
              <a:rPr lang="en-US" sz="1000" b="1" dirty="0"/>
              <a:t>Variations:</a:t>
            </a:r>
          </a:p>
          <a:p>
            <a:r>
              <a:rPr lang="en-US" sz="1000" dirty="0"/>
              <a:t>Projects can have multiple </a:t>
            </a:r>
            <a:r>
              <a:rPr lang="en-US" sz="1000" dirty="0" smtClean="0"/>
              <a:t>ultimate impacts </a:t>
            </a:r>
            <a:r>
              <a:rPr lang="en-US" sz="1000" dirty="0"/>
              <a:t>that </a:t>
            </a:r>
            <a:r>
              <a:rPr lang="en-US" sz="1000" dirty="0" smtClean="0"/>
              <a:t>are created from one or more immediate impacts.  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574933" y="932961"/>
            <a:ext cx="1159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Abt Project Ideas, Actions, or Findings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654493" y="95074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Immediate Impact(s)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72251" y="947536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Ultimate</a:t>
            </a:r>
          </a:p>
          <a:p>
            <a:pPr algn="ctr"/>
            <a:r>
              <a:rPr lang="en-US" sz="1200" b="1" dirty="0" smtClean="0"/>
              <a:t>Impact(s)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73979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244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Alvaro Cortes</dc:creator>
  <cp:lastModifiedBy>Alvaro Cortes</cp:lastModifiedBy>
  <cp:revision>20</cp:revision>
  <cp:lastPrinted>2013-04-01T17:33:43Z</cp:lastPrinted>
  <dcterms:created xsi:type="dcterms:W3CDTF">2013-03-21T20:57:01Z</dcterms:created>
  <dcterms:modified xsi:type="dcterms:W3CDTF">2013-04-26T17:35:40Z</dcterms:modified>
</cp:coreProperties>
</file>