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  <p:sldMasterId id="2147483720" r:id="rId4"/>
  </p:sldMasterIdLst>
  <p:notesMasterIdLst>
    <p:notesMasterId r:id="rId25"/>
  </p:notesMasterIdLst>
  <p:handoutMasterIdLst>
    <p:handoutMasterId r:id="rId26"/>
  </p:handoutMasterIdLst>
  <p:sldIdLst>
    <p:sldId id="274" r:id="rId5"/>
    <p:sldId id="283" r:id="rId6"/>
    <p:sldId id="296" r:id="rId7"/>
    <p:sldId id="284" r:id="rId8"/>
    <p:sldId id="289" r:id="rId9"/>
    <p:sldId id="279" r:id="rId10"/>
    <p:sldId id="297" r:id="rId11"/>
    <p:sldId id="277" r:id="rId12"/>
    <p:sldId id="291" r:id="rId13"/>
    <p:sldId id="294" r:id="rId14"/>
    <p:sldId id="281" r:id="rId15"/>
    <p:sldId id="292" r:id="rId16"/>
    <p:sldId id="295" r:id="rId17"/>
    <p:sldId id="268" r:id="rId18"/>
    <p:sldId id="276" r:id="rId19"/>
    <p:sldId id="282" r:id="rId20"/>
    <p:sldId id="265" r:id="rId21"/>
    <p:sldId id="272" r:id="rId22"/>
    <p:sldId id="290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6" autoAdjust="0"/>
    <p:restoredTop sz="80617" autoAdjust="0"/>
  </p:normalViewPr>
  <p:slideViewPr>
    <p:cSldViewPr>
      <p:cViewPr>
        <p:scale>
          <a:sx n="66" d="100"/>
          <a:sy n="66" d="100"/>
        </p:scale>
        <p:origin x="-906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4" y="5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12/27/2012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12/27/2012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45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9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4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40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5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3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9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12/27/2012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12/27/2012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12/27/2012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12/27/2012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12/27/2012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12/27/2012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health.moh.gov.ge/Hmis/Portal/Default.aspx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1" y="1295400"/>
            <a:ext cx="4953000" cy="3581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Health Management Information System (HMIS)</a:t>
            </a:r>
            <a:b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endParaRPr lang="en-US" sz="28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016514"/>
            <a:ext cx="379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USAID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Health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System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Strengthening Project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(HSSP)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dobe Kaiti Std R" pitchFamily="18" charset="-128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" y="8423"/>
            <a:ext cx="501289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45989"/>
            <a:ext cx="3067332" cy="39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62" y="245989"/>
            <a:ext cx="1007302" cy="3991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22823"/>
            <a:ext cx="5012890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7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65556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  <a:hlinkClick r:id="rId5"/>
              </a:rPr>
              <a:t>http://ehealth.moh.gov.ge/Hmis</a:t>
            </a:r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7356" y="5627108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100" dirty="0" smtClean="0">
                <a:latin typeface="Times" pitchFamily="18" charset="0"/>
                <a:cs typeface="Times" pitchFamily="18" charset="0"/>
              </a:rPr>
              <a:t>December</a:t>
            </a:r>
            <a:endParaRPr lang="ka-GE" sz="1000" b="1" spc="100" dirty="0" smtClean="0">
              <a:cs typeface="Times" pitchFamily="18" charset="0"/>
            </a:endParaRPr>
          </a:p>
          <a:p>
            <a:pPr algn="ctr"/>
            <a:r>
              <a:rPr lang="ka-GE" sz="900" b="1" spc="100" dirty="0" smtClean="0">
                <a:cs typeface="Times" pitchFamily="18" charset="0"/>
              </a:rPr>
              <a:t>2012</a:t>
            </a:r>
            <a:endParaRPr lang="en-US" sz="900" b="1" spc="1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>
            <a:normAutofit/>
          </a:bodyPr>
          <a:lstStyle/>
          <a:p>
            <a:pPr lvl="0" algn="ctr"/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Regulation 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of Medical Activities </a:t>
            </a:r>
            <a:endParaRPr lang="en-US" b="1" strike="sngStrike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685800" y="1999289"/>
            <a:ext cx="4800600" cy="4401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entral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register of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personnel and facilities</a:t>
            </a:r>
            <a:endParaRPr lang="en-US" dirty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Reliable information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about active and passive certificates</a:t>
            </a:r>
          </a:p>
          <a:p>
            <a:pPr fontAlgn="ctr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ctivities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certified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personnel</a:t>
            </a:r>
          </a:p>
          <a:p>
            <a:pPr fontAlgn="ctr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ransparency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on suspension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/ revocation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license</a:t>
            </a:r>
          </a:p>
          <a:p>
            <a:pPr fontAlgn="ctr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Improved disaster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preparedness</a:t>
            </a:r>
          </a:p>
          <a:p>
            <a:pPr fontAlgn="ctr">
              <a:lnSpc>
                <a:spcPct val="110000"/>
              </a:lnSpc>
            </a:pPr>
            <a:endParaRPr lang="en-US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Certification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Accreditation </a:t>
            </a:r>
            <a:endParaRPr lang="en-US" sz="1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1053" y="3048000"/>
            <a:ext cx="255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Regulation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Medical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Activities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Licensing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7800" y="4495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Permits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Reports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 </a:t>
            </a:r>
            <a:endParaRPr lang="en-US" sz="44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629400" y="2057400"/>
            <a:ext cx="5105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Standards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exchange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Validation with databases of internal and external agencies  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Transparency of financial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revention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fraud, and reduction of administrative waste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Improved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decision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making</a:t>
            </a:r>
            <a:endParaRPr lang="ka-GE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 smtClean="0"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400" b="1" spc="100" dirty="0">
                <a:latin typeface="Calibri" pitchFamily="34" charset="0"/>
                <a:cs typeface="Calibri" pitchFamily="34" charset="0"/>
              </a:rPr>
              <a:t>Module for Insurance </a:t>
            </a:r>
            <a:r>
              <a:rPr lang="en-US" sz="1400" b="1" spc="100" dirty="0" smtClean="0">
                <a:latin typeface="Calibri" pitchFamily="34" charset="0"/>
                <a:cs typeface="Calibri" pitchFamily="34" charset="0"/>
              </a:rPr>
              <a:t>Companies and Healthcare </a:t>
            </a:r>
            <a:r>
              <a:rPr lang="en-US" sz="1400" b="1" spc="100" dirty="0">
                <a:latin typeface="Calibri" pitchFamily="34" charset="0"/>
                <a:cs typeface="Calibri" pitchFamily="34" charset="0"/>
              </a:rPr>
              <a:t>Facilities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52436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E-Reporting Module </a:t>
            </a:r>
            <a:r>
              <a:rPr lang="en-US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Screenshots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632856" cy="4419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14600"/>
            <a:ext cx="8001000" cy="4128247"/>
          </a:xfrm>
        </p:spPr>
      </p:pic>
    </p:spTree>
    <p:extLst>
      <p:ext uri="{BB962C8B-B14F-4D97-AF65-F5344CB8AC3E}">
        <p14:creationId xmlns:p14="http://schemas.microsoft.com/office/powerpoint/2010/main" val="31021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ImmunoPack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57200" y="2270051"/>
            <a:ext cx="5062617" cy="368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egistration and monitoring of target population</a:t>
            </a:r>
            <a:endParaRPr lang="ka-GE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implified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administration - including the monitoring of patients’ migration and immunization histories</a:t>
            </a: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Monitoring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 of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accine use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eliable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statistical and epidemiological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analysis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7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Component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Calibri" pitchFamily="34" charset="0"/>
              </a:rPr>
              <a:t>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Drug Registry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 txBox="1">
            <a:spLocks/>
          </p:cNvSpPr>
          <p:nvPr/>
        </p:nvSpPr>
        <p:spPr>
          <a:xfrm>
            <a:off x="533400" y="2057400"/>
            <a:ext cx="52578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Single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source of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products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permitted in Georgia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Connection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Customs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Department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Improved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drug safety and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surveillance, using a unique drug code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Better reports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Clinical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decision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support, based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drug annotations and different medical/scientific information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ctr">
              <a:lnSpc>
                <a:spcPct val="100000"/>
              </a:lnSpc>
              <a:buNone/>
            </a:pPr>
            <a:endParaRPr lang="en-US" sz="2200" strike="sngStrik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780794"/>
            <a:ext cx="5323425" cy="2715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40268"/>
            <a:ext cx="5028618" cy="25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 smtClean="0">
                <a:latin typeface="Calibri" pitchFamily="34" charset="0"/>
                <a:cs typeface="Calibri" pitchFamily="34" charset="0"/>
              </a:rPr>
              <a:t>Pharmacy and Healthcare Information Portal</a:t>
            </a:r>
            <a:endParaRPr lang="en-US" b="1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19812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View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pharmacies and products; medical service providers, their services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and staff</a:t>
            </a:r>
            <a:endParaRPr lang="en-US" b="1" dirty="0">
              <a:solidFill>
                <a:schemeClr val="tx1"/>
              </a:solidFill>
              <a:latin typeface="Calibri"/>
              <a:ea typeface="Times New Roman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Real-time </a:t>
            </a:r>
            <a:r>
              <a:rPr lang="en-US" b="1" dirty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access to free bed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capacity </a:t>
            </a:r>
            <a:endParaRPr lang="en-US" b="1" dirty="0">
              <a:solidFill>
                <a:schemeClr val="tx1"/>
              </a:solidFill>
              <a:latin typeface="Calibri"/>
              <a:ea typeface="Times New Roman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Display </a:t>
            </a:r>
            <a:r>
              <a:rPr lang="en-US" b="1" dirty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of drug stocks, prices and geographic distribution</a:t>
            </a:r>
          </a:p>
          <a:p>
            <a:pPr fontAlgn="ctr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Price transparency</a:t>
            </a:r>
          </a:p>
          <a:p>
            <a:pPr fontAlgn="ctr"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  <a:latin typeface="Calibri"/>
                <a:ea typeface="Times New Roman"/>
                <a:cs typeface="Calibri" pitchFamily="34" charset="0"/>
              </a:rPr>
              <a:t>Citizens in control!</a:t>
            </a:r>
            <a:endParaRPr lang="en-US" b="1" strike="sngStrike" dirty="0">
              <a:latin typeface="Calibri"/>
              <a:ea typeface="Times New Roman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endParaRPr lang="en-US" b="1" dirty="0">
              <a:solidFill>
                <a:schemeClr val="tx1"/>
              </a:solidFill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7" y="2133600"/>
            <a:ext cx="5512403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Medical Classifications</a:t>
            </a:r>
            <a:endParaRPr lang="en-US" sz="40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" y="19050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Source of classifications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approved in Georgia (ICD10, NCSP, ICPC2,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laboratory),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constantly updated</a:t>
            </a:r>
            <a:endParaRPr lang="ka-GE" dirty="0" smtClean="0">
              <a:solidFill>
                <a:schemeClr val="tx1"/>
              </a:solidFill>
              <a:latin typeface="Arial"/>
              <a:cs typeface="Calibri" pitchFamily="34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fficient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management of classifications from a central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location</a:t>
            </a:r>
          </a:p>
          <a:p>
            <a:pPr fontAlgn="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Improved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inter-operability and information exchange through the use of common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standards</a:t>
            </a:r>
            <a:endParaRPr lang="en-US" strike="sngStrike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9730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6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Healthcare Dashboard</a:t>
            </a:r>
            <a:endParaRPr lang="en-US" sz="36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543800" y="679450"/>
            <a:ext cx="4191000" cy="5492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Support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policy making through user-friendly graphical access to data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strike="sngStrike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Allows comparison of different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indicators,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from different angles (time interval, geographic distribution, etc.)</a:t>
            </a:r>
            <a:endParaRPr lang="ka-GE" sz="28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32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2" y="1600200"/>
            <a:ext cx="66262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User </a:t>
            </a:r>
            <a:r>
              <a:rPr lang="en-US" b="1" spc="1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Management Module </a:t>
            </a:r>
            <a:endParaRPr lang="en-US" sz="4800" b="1" spc="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91813"/>
              </p:ext>
            </p:extLst>
          </p:nvPr>
        </p:nvGraphicFramePr>
        <p:xfrm>
          <a:off x="701566" y="1676400"/>
          <a:ext cx="10744199" cy="4954116"/>
        </p:xfrm>
        <a:graphic>
          <a:graphicData uri="http://schemas.openxmlformats.org/drawingml/2006/table">
            <a:tbl>
              <a:tblPr firstRow="1" firstCol="1" bandRow="1"/>
              <a:tblGrid>
                <a:gridCol w="5182495"/>
                <a:gridCol w="2469849"/>
                <a:gridCol w="1700521"/>
                <a:gridCol w="1391334"/>
              </a:tblGrid>
              <a:tr h="1058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b="0" spc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spc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000" b="0" spc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spc="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Ministry</a:t>
                      </a:r>
                      <a:r>
                        <a:rPr lang="en-US" sz="2400" b="0" kern="1200" spc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Labour, Health and Social Affairs </a:t>
                      </a:r>
                      <a:endParaRPr lang="en-US" sz="2400" b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Insurance Company</a:t>
                      </a:r>
                      <a:endParaRPr lang="en-US" sz="2400" b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Provider</a:t>
                      </a:r>
                      <a:endParaRPr lang="en-US" sz="2400" b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3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800" b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Centrally manage users &amp; permissions</a:t>
                      </a:r>
                      <a:endParaRPr lang="en-US" sz="2800" b="0" strike="noStrike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2400" b="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400" b="0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64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800" b="0" strike="noStrike" spc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Single sign-on</a:t>
                      </a:r>
                      <a:endParaRPr lang="en-US" sz="2800" b="0" strike="noStrike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23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800" b="0" kern="12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Manage users for facilities independently</a:t>
                      </a:r>
                      <a:endParaRPr lang="ka-GE" sz="2800" b="0" kern="1200" spc="0" baseline="0" dirty="0" smtClean="0">
                        <a:effectLst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3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800" b="0" kern="12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Integration with external systems</a:t>
                      </a:r>
                      <a:endParaRPr lang="en-US" sz="2800" b="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70593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800" b="0" spc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Security and data protection</a:t>
                      </a:r>
                      <a:endParaRPr lang="en-US" sz="2800" b="0" spc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US" sz="2400" b="0" i="0" u="none" strike="noStrike" kern="1200" cap="none" spc="10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US" sz="2400" b="0" i="0" u="none" strike="noStrike" kern="1200" cap="none" spc="10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</a:t>
                      </a:r>
                      <a:endParaRPr kumimoji="0" lang="en-US" sz="2400" b="0" i="0" u="none" strike="noStrike" kern="1200" cap="none" spc="10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9525000" cy="3177380"/>
          </a:xfrm>
        </p:spPr>
        <p:txBody>
          <a:bodyPr anchor="ctr">
            <a:normAutofit/>
          </a:bodyPr>
          <a:lstStyle/>
          <a:p>
            <a:pPr algn="ctr"/>
            <a:r>
              <a:rPr lang="en-US" i="1" dirty="0" smtClean="0">
                <a:latin typeface="Calibri" pitchFamily="34" charset="0"/>
                <a:cs typeface="Calibri" pitchFamily="34" charset="0"/>
              </a:rPr>
              <a:t>New Modules are Coming with New Ideas…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Health Management Information System </a:t>
            </a:r>
            <a:endParaRPr lang="en-US" sz="36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Characteristics</a:t>
            </a:r>
            <a:endParaRPr lang="en-US" sz="32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47699" y="2057400"/>
            <a:ext cx="5791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50000"/>
              </a:lnSpc>
              <a:buBlip>
                <a:blip r:embed="rId2"/>
              </a:buBlip>
            </a:pPr>
            <a:r>
              <a:rPr lang="en-US" sz="26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  Evidence-based </a:t>
            </a:r>
            <a:r>
              <a:rPr lang="en-US" sz="26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Decisions</a:t>
            </a:r>
          </a:p>
          <a:p>
            <a:pPr fontAlgn="ctr">
              <a:lnSpc>
                <a:spcPct val="150000"/>
              </a:lnSpc>
              <a:buBlip>
                <a:blip r:embed="rId2"/>
              </a:buBlip>
            </a:pPr>
            <a:r>
              <a:rPr lang="en-US" sz="26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  Standardization </a:t>
            </a:r>
            <a:r>
              <a:rPr lang="en-US" sz="26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</a:t>
            </a:r>
            <a:r>
              <a:rPr lang="en-US" sz="26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transparency</a:t>
            </a:r>
          </a:p>
          <a:p>
            <a:pPr fontAlgn="ctr">
              <a:lnSpc>
                <a:spcPct val="150000"/>
              </a:lnSpc>
              <a:buBlip>
                <a:blip r:embed="rId2"/>
              </a:buBlip>
            </a:pPr>
            <a:r>
              <a:rPr lang="en-US" sz="26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  Improved </a:t>
            </a:r>
            <a:r>
              <a:rPr lang="en-US" sz="26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efficiency, reduction of cost</a:t>
            </a:r>
            <a:endParaRPr lang="ka-GE" sz="26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rivacy and security </a:t>
            </a:r>
            <a:endParaRPr lang="en-US" b="1" spc="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Standards-based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 connectivity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Financial and medical data</a:t>
            </a:r>
            <a:endParaRPr lang="en-US" b="1" spc="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Statistics </a:t>
            </a:r>
            <a:r>
              <a:rPr lang="en-US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endParaRPr lang="en-US" b="1" spc="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6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Health Management Information System </a:t>
            </a:r>
            <a:r>
              <a:rPr lang="en-US" sz="3600" b="1" kern="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(HMIS) Website</a:t>
            </a:r>
            <a:r>
              <a:rPr lang="en-US" sz="4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4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4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668012"/>
            <a:ext cx="8534400" cy="30469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4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</a:t>
            </a:r>
            <a:endParaRPr lang="en-US" sz="4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4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8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User Manuals and Video Tutorials in </a:t>
            </a:r>
            <a:r>
              <a:rPr lang="en-US" sz="2800" b="1" i="1" kern="0" spc="100" dirty="0">
                <a:solidFill>
                  <a:srgbClr val="C00000"/>
                </a:solidFill>
                <a:latin typeface="Sylfaen" pitchFamily="18" charset="0"/>
              </a:rPr>
              <a:t>English language can be found in </a:t>
            </a:r>
            <a:r>
              <a:rPr lang="en-US" sz="28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Help menu </a:t>
            </a:r>
            <a:r>
              <a:rPr lang="en-US" sz="2800" b="1" i="1" kern="0" spc="100" dirty="0">
                <a:solidFill>
                  <a:srgbClr val="C00000"/>
                </a:solidFill>
                <a:latin typeface="Sylfaen" pitchFamily="18" charset="0"/>
              </a:rPr>
              <a:t>of each module</a:t>
            </a:r>
            <a:r>
              <a:rPr lang="en-US" sz="28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28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Components of Georgia e-Health System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199"/>
            <a:ext cx="60960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Regulation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Medical Activities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 Activities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E-Services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Pharmacy and Healthcare Information Portal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ImmunoPack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Management Module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Accounting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Financial Management 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 Classifications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Healthcare Dashboard</a:t>
            </a:r>
            <a:endParaRPr lang="ka-GE" sz="1800" b="1" dirty="0">
              <a:solidFill>
                <a:schemeClr val="tx1"/>
              </a:solidFill>
              <a:latin typeface="Sylfaen" pitchFamily="18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TEONA\Desktop\HSSP\HSSP Manual\e-Health_logo_b-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2258106"/>
            <a:ext cx="3227043" cy="363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4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2237"/>
            <a:ext cx="10058400" cy="1325563"/>
          </a:xfrm>
        </p:spPr>
        <p:txBody>
          <a:bodyPr>
            <a:noAutofit/>
          </a:bodyPr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Functional Architecture of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HMIS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5867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030301" y="2099263"/>
            <a:ext cx="608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ü"/>
            </a:pPr>
            <a:r>
              <a:rPr lang="en-US" sz="2800" b="1" spc="100" dirty="0" smtClean="0">
                <a:latin typeface="Calibri" pitchFamily="34" charset="0"/>
                <a:cs typeface="Calibri" pitchFamily="34" charset="0"/>
              </a:rPr>
              <a:t>Access to </a:t>
            </a:r>
            <a:r>
              <a:rPr lang="en-US" sz="2800" b="1" spc="100" dirty="0">
                <a:latin typeface="Calibri" pitchFamily="34" charset="0"/>
                <a:cs typeface="Calibri" pitchFamily="34" charset="0"/>
              </a:rPr>
              <a:t>information</a:t>
            </a:r>
            <a:r>
              <a:rPr lang="en-US" sz="2800" b="1" spc="100" dirty="0" smtClean="0">
                <a:latin typeface="Calibri" pitchFamily="34" charset="0"/>
                <a:cs typeface="Calibri" pitchFamily="34" charset="0"/>
              </a:rPr>
              <a:t> &amp; services</a:t>
            </a:r>
            <a:endParaRPr lang="en-US" sz="28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486" y="3886200"/>
            <a:ext cx="3715514" cy="589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>
              <a:buFont typeface="Wingdings" pitchFamily="2" charset="2"/>
              <a:buChar char="ü"/>
            </a:pPr>
            <a:r>
              <a:rPr lang="en-US" sz="2800" b="1" spc="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Administration/ management</a:t>
            </a:r>
            <a:r>
              <a:rPr lang="en-US" sz="2400" b="1" spc="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tools</a:t>
            </a:r>
            <a:endParaRPr lang="en-US" sz="2400" b="1" spc="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890692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5634335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r">
              <a:buFont typeface="Wingdings" pitchFamily="2" charset="2"/>
              <a:buChar char="ü"/>
            </a:pPr>
            <a:r>
              <a:rPr lang="en-US" sz="2800" b="1" spc="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Basic registers</a:t>
            </a:r>
            <a:endParaRPr lang="en-US" sz="2800" b="1" spc="1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61091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HMIS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953000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MoLHSA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SSA</a:t>
            </a:r>
            <a:endParaRPr lang="ka-GE" b="1" dirty="0" smtClean="0">
              <a:latin typeface="+mj-lt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National Center for Disease Control and Public Health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State Regulation Agency for Medical Activities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Medical Mediation Service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767928"/>
            <a:ext cx="5105400" cy="3962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Revenue Service </a:t>
            </a:r>
            <a:endParaRPr 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State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Treasury - Ministry of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Finance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ealthcare providers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Rural Doctors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Insurance Companies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General Population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8950"/>
            <a:ext cx="49212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Beneficiary Registration Module 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6629400" y="19812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revents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duplications</a:t>
            </a:r>
          </a:p>
          <a:p>
            <a:pPr lvl="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Simplifies administration</a:t>
            </a:r>
          </a:p>
          <a:p>
            <a:pPr lvl="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Optimizes resources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Produces more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accurate reports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Enables accurate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calculation of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payments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800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473233" cy="41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Beneficiary Registration Module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Screenshots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553200" cy="323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64008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7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Case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245401"/>
            <a:ext cx="50292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latin typeface="Calibri" pitchFamily="34" charset="0"/>
                <a:cs typeface="Calibri" pitchFamily="34" charset="0"/>
              </a:rPr>
              <a:t>Real-time registration of cases based on common standards. Information available to the involved parties</a:t>
            </a:r>
          </a:p>
          <a:p>
            <a:pPr lvl="0"/>
            <a:r>
              <a:rPr lang="en-US" sz="2800" dirty="0">
                <a:latin typeface="Calibri" pitchFamily="34" charset="0"/>
                <a:cs typeface="Calibri" pitchFamily="34" charset="0"/>
              </a:rPr>
              <a:t>Prevention of duplications and fraud </a:t>
            </a:r>
          </a:p>
          <a:p>
            <a:pPr lvl="0"/>
            <a:r>
              <a:rPr lang="en-US" sz="2800" dirty="0">
                <a:latin typeface="Calibri" pitchFamily="34" charset="0"/>
                <a:cs typeface="Calibri" pitchFamily="34" charset="0"/>
              </a:rPr>
              <a:t>Flexible tool for medical case inspection and analysis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800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55272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Case Registration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Screenshots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368317"/>
              </p:ext>
            </p:extLst>
          </p:nvPr>
        </p:nvGraphicFramePr>
        <p:xfrm>
          <a:off x="685800" y="762000"/>
          <a:ext cx="7391400" cy="520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cument" r:id="rId3" imgW="6080992" imgH="4303825" progId="Word.Document.12">
                  <p:embed/>
                </p:oleObj>
              </mc:Choice>
              <mc:Fallback>
                <p:oleObj name="Document" r:id="rId3" imgW="6080992" imgH="43038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762000"/>
                        <a:ext cx="7391400" cy="5207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 t="3101" r="4433" b="5426"/>
          <a:stretch/>
        </p:blipFill>
        <p:spPr bwMode="auto">
          <a:xfrm>
            <a:off x="4598719" y="3276600"/>
            <a:ext cx="6934200" cy="3397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41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6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535</Words>
  <Application>Microsoft Office PowerPoint</Application>
  <PresentationFormat>Custom</PresentationFormat>
  <Paragraphs>139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TS102901024</vt:lpstr>
      <vt:lpstr>1_TS102901024</vt:lpstr>
      <vt:lpstr>6_TS102901024</vt:lpstr>
      <vt:lpstr>Document</vt:lpstr>
      <vt:lpstr>Health Management Information System (HMIS) </vt:lpstr>
      <vt:lpstr>PowerPoint Presentation</vt:lpstr>
      <vt:lpstr> Main Components of Georgia e-Health System </vt:lpstr>
      <vt:lpstr> Functional Architecture of the HMIS System </vt:lpstr>
      <vt:lpstr>The HMIS Stakeholders</vt:lpstr>
      <vt:lpstr>Beneficiary Registration Module </vt:lpstr>
      <vt:lpstr>Beneficiary Registration Module  Screenshots</vt:lpstr>
      <vt:lpstr>Case Registration Module</vt:lpstr>
      <vt:lpstr>Case Registration Module Screenshots</vt:lpstr>
      <vt:lpstr>Regulation of Medical Activities </vt:lpstr>
      <vt:lpstr>E-Reporting Module </vt:lpstr>
      <vt:lpstr>E-Reporting Module Screenshots</vt:lpstr>
      <vt:lpstr>ImmunoPack</vt:lpstr>
      <vt:lpstr>Pharmaceutical Component-Drug Registry</vt:lpstr>
      <vt:lpstr>Pharmacy and Healthcare Information Portal</vt:lpstr>
      <vt:lpstr>Medical Classifications</vt:lpstr>
      <vt:lpstr>PowerPoint Presentation</vt:lpstr>
      <vt:lpstr>User Management Module </vt:lpstr>
      <vt:lpstr>New Modules are Coming with New Ideas…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2012-12-28T07:03:12Z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