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25"/>
  </p:notesMasterIdLst>
  <p:handoutMasterIdLst>
    <p:handoutMasterId r:id="rId26"/>
  </p:handoutMasterIdLst>
  <p:sldIdLst>
    <p:sldId id="274" r:id="rId4"/>
    <p:sldId id="283" r:id="rId5"/>
    <p:sldId id="257" r:id="rId6"/>
    <p:sldId id="258" r:id="rId7"/>
    <p:sldId id="267" r:id="rId8"/>
    <p:sldId id="268" r:id="rId9"/>
    <p:sldId id="269" r:id="rId10"/>
    <p:sldId id="275" r:id="rId11"/>
    <p:sldId id="276" r:id="rId12"/>
    <p:sldId id="266" r:id="rId13"/>
    <p:sldId id="260" r:id="rId14"/>
    <p:sldId id="272" r:id="rId15"/>
    <p:sldId id="261" r:id="rId16"/>
    <p:sldId id="277" r:id="rId17"/>
    <p:sldId id="278" r:id="rId18"/>
    <p:sldId id="279" r:id="rId19"/>
    <p:sldId id="280" r:id="rId20"/>
    <p:sldId id="281" r:id="rId21"/>
    <p:sldId id="282" r:id="rId22"/>
    <p:sldId id="265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326"/>
    <a:srgbClr val="B82D2F"/>
    <a:srgbClr val="CA4814"/>
    <a:srgbClr val="C76717"/>
    <a:srgbClr val="8AA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97" autoAdjust="0"/>
  </p:normalViewPr>
  <p:slideViewPr>
    <p:cSldViewPr>
      <p:cViewPr>
        <p:scale>
          <a:sx n="80" d="100"/>
          <a:sy n="80" d="100"/>
        </p:scale>
        <p:origin x="-50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565FC-FEC3-49D2-85D6-12589322700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C0B408-A17A-483A-9070-547C643A6D9B}">
      <dgm:prSet phldrT="[Text]" custT="1"/>
      <dgm:spPr/>
      <dgm:t>
        <a:bodyPr/>
        <a:lstStyle/>
        <a:p>
          <a:r>
            <a:rPr lang="en-US" sz="2000" b="1" dirty="0" smtClean="0">
              <a:latin typeface="Calibri" pitchFamily="34" charset="0"/>
              <a:cs typeface="Calibri" pitchFamily="34" charset="0"/>
            </a:rPr>
            <a:t>General Out-patient Care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41E0E702-A179-4BC9-A5FD-6289F0818B9D}" type="parTrans" cxnId="{3369BA5C-2FFF-4B85-BCDA-EB93117F9007}">
      <dgm:prSet/>
      <dgm:spPr/>
      <dgm:t>
        <a:bodyPr/>
        <a:lstStyle/>
        <a:p>
          <a:endParaRPr lang="en-US"/>
        </a:p>
      </dgm:t>
    </dgm:pt>
    <dgm:pt modelId="{A35782D0-11DC-4C35-BE22-517D7EC2EF53}" type="sibTrans" cxnId="{3369BA5C-2FFF-4B85-BCDA-EB93117F9007}">
      <dgm:prSet/>
      <dgm:spPr/>
      <dgm:t>
        <a:bodyPr/>
        <a:lstStyle/>
        <a:p>
          <a:endParaRPr lang="en-US"/>
        </a:p>
      </dgm:t>
    </dgm:pt>
    <dgm:pt modelId="{EE496A8C-CB5E-48D4-A3F7-E61F83986C2A}" type="asst">
      <dgm:prSet phldrT="[Text]" custT="1"/>
      <dgm:spPr/>
      <dgm:t>
        <a:bodyPr/>
        <a:lstStyle/>
        <a:p>
          <a:r>
            <a:rPr lang="en-US" sz="2000" b="1" dirty="0" smtClean="0">
              <a:latin typeface="Calibri" pitchFamily="34" charset="0"/>
              <a:cs typeface="Calibri" pitchFamily="34" charset="0"/>
            </a:rPr>
            <a:t>Dialysis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B2B43856-9E9E-4809-9CE9-1ADE58AB682C}" type="parTrans" cxnId="{1CD1E899-6B71-4776-AF51-ED70B280CFF7}">
      <dgm:prSet/>
      <dgm:spPr/>
      <dgm:t>
        <a:bodyPr/>
        <a:lstStyle/>
        <a:p>
          <a:endParaRPr lang="en-US"/>
        </a:p>
      </dgm:t>
    </dgm:pt>
    <dgm:pt modelId="{4DA9BF2B-3EE4-43D2-A820-EE40311DA5E3}" type="sibTrans" cxnId="{1CD1E899-6B71-4776-AF51-ED70B280CFF7}">
      <dgm:prSet/>
      <dgm:spPr/>
      <dgm:t>
        <a:bodyPr/>
        <a:lstStyle/>
        <a:p>
          <a:endParaRPr lang="en-US"/>
        </a:p>
      </dgm:t>
    </dgm:pt>
    <dgm:pt modelId="{EE869738-0306-4BE2-8F33-C425E9480E9F}">
      <dgm:prSet phldrT="[Text]" custT="1"/>
      <dgm:spPr/>
      <dgm:t>
        <a:bodyPr/>
        <a:lstStyle/>
        <a:p>
          <a:r>
            <a:rPr lang="en-US" sz="2000" b="1" dirty="0" smtClean="0">
              <a:latin typeface="Calibri" pitchFamily="34" charset="0"/>
              <a:cs typeface="Calibri" pitchFamily="34" charset="0"/>
            </a:rPr>
            <a:t>Rural Doctors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D9240819-07AC-4429-979D-7F5E2C46AC8C}" type="parTrans" cxnId="{3EB55EE7-CF58-45EC-9EAA-D43ECA440506}">
      <dgm:prSet/>
      <dgm:spPr/>
      <dgm:t>
        <a:bodyPr/>
        <a:lstStyle/>
        <a:p>
          <a:endParaRPr lang="en-US"/>
        </a:p>
      </dgm:t>
    </dgm:pt>
    <dgm:pt modelId="{454635A5-5ADB-49A4-81F3-50529C15E753}" type="sibTrans" cxnId="{3EB55EE7-CF58-45EC-9EAA-D43ECA440506}">
      <dgm:prSet/>
      <dgm:spPr/>
      <dgm:t>
        <a:bodyPr/>
        <a:lstStyle/>
        <a:p>
          <a:endParaRPr lang="en-US"/>
        </a:p>
      </dgm:t>
    </dgm:pt>
    <dgm:pt modelId="{39E3946B-9204-4C21-83F8-8CBA44BCAF23}">
      <dgm:prSet phldrT="[Text]" custT="1"/>
      <dgm:spPr/>
      <dgm:t>
        <a:bodyPr/>
        <a:lstStyle/>
        <a:p>
          <a:r>
            <a:rPr lang="en-US" sz="2000" b="1" dirty="0" smtClean="0">
              <a:latin typeface="Calibri" pitchFamily="34" charset="0"/>
              <a:cs typeface="Calibri" pitchFamily="34" charset="0"/>
            </a:rPr>
            <a:t>Psychiatric Care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F2B6C44D-37A2-4D97-BF47-6E63D7BC4950}" type="parTrans" cxnId="{DD3C07F5-BB7A-4634-80D2-90DB9EE5EC27}">
      <dgm:prSet/>
      <dgm:spPr/>
      <dgm:t>
        <a:bodyPr/>
        <a:lstStyle/>
        <a:p>
          <a:endParaRPr lang="en-US"/>
        </a:p>
      </dgm:t>
    </dgm:pt>
    <dgm:pt modelId="{C18FC025-3CF5-4DB4-A24A-5B8A434727F6}" type="sibTrans" cxnId="{DD3C07F5-BB7A-4634-80D2-90DB9EE5EC27}">
      <dgm:prSet/>
      <dgm:spPr/>
      <dgm:t>
        <a:bodyPr/>
        <a:lstStyle/>
        <a:p>
          <a:endParaRPr lang="en-US"/>
        </a:p>
      </dgm:t>
    </dgm:pt>
    <dgm:pt modelId="{6516DA21-6A1D-4471-B21E-14543AA5FD79}">
      <dgm:prSet phldrT="[Text]" custT="1"/>
      <dgm:spPr/>
      <dgm:t>
        <a:bodyPr/>
        <a:lstStyle/>
        <a:p>
          <a:r>
            <a:rPr lang="en-US" sz="2000" b="1" dirty="0" smtClean="0">
              <a:latin typeface="Calibri" pitchFamily="34" charset="0"/>
              <a:cs typeface="Calibri" pitchFamily="34" charset="0"/>
            </a:rPr>
            <a:t>Antenatal Care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C91D15E9-1989-4198-A6C0-41D6C0484FDE}" type="parTrans" cxnId="{A3C5D087-5BB9-488C-B05D-0722ACAF7137}">
      <dgm:prSet/>
      <dgm:spPr/>
      <dgm:t>
        <a:bodyPr/>
        <a:lstStyle/>
        <a:p>
          <a:endParaRPr lang="en-US"/>
        </a:p>
      </dgm:t>
    </dgm:pt>
    <dgm:pt modelId="{81C80C80-561E-4E76-ADB2-6E9720682433}" type="sibTrans" cxnId="{A3C5D087-5BB9-488C-B05D-0722ACAF7137}">
      <dgm:prSet/>
      <dgm:spPr/>
      <dgm:t>
        <a:bodyPr/>
        <a:lstStyle/>
        <a:p>
          <a:endParaRPr lang="en-US"/>
        </a:p>
      </dgm:t>
    </dgm:pt>
    <dgm:pt modelId="{3E6EC421-5F92-4395-8670-497D5E3C9BC7}" type="pres">
      <dgm:prSet presAssocID="{D5D565FC-FEC3-49D2-85D6-1258932270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BCC8990-4AC0-41F2-BDAC-DCC138570132}" type="pres">
      <dgm:prSet presAssocID="{B6C0B408-A17A-483A-9070-547C643A6D9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57265F-B4EC-43A9-8321-C6BD0D89D731}" type="pres">
      <dgm:prSet presAssocID="{B6C0B408-A17A-483A-9070-547C643A6D9B}" presName="rootComposite1" presStyleCnt="0"/>
      <dgm:spPr/>
      <dgm:t>
        <a:bodyPr/>
        <a:lstStyle/>
        <a:p>
          <a:endParaRPr lang="en-US"/>
        </a:p>
      </dgm:t>
    </dgm:pt>
    <dgm:pt modelId="{FEA2B1DD-0953-438A-AF6A-8318A61F2E5B}" type="pres">
      <dgm:prSet presAssocID="{B6C0B408-A17A-483A-9070-547C643A6D9B}" presName="rootText1" presStyleLbl="node0" presStyleIdx="0" presStyleCnt="1" custScaleX="152829" custScaleY="90202" custLinFactNeighborX="-1272" custLinFactNeighborY="62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233D84-7726-4FEB-A34D-B508910DCD56}" type="pres">
      <dgm:prSet presAssocID="{B6C0B408-A17A-483A-9070-547C643A6D9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65733B3-8FAE-4F3B-BE6B-BE1377DB8557}" type="pres">
      <dgm:prSet presAssocID="{B6C0B408-A17A-483A-9070-547C643A6D9B}" presName="hierChild2" presStyleCnt="0"/>
      <dgm:spPr/>
      <dgm:t>
        <a:bodyPr/>
        <a:lstStyle/>
        <a:p>
          <a:endParaRPr lang="en-US"/>
        </a:p>
      </dgm:t>
    </dgm:pt>
    <dgm:pt modelId="{B2F64310-6967-4ED9-9337-9BD67474535A}" type="pres">
      <dgm:prSet presAssocID="{D9240819-07AC-4429-979D-7F5E2C46AC8C}" presName="Name37" presStyleLbl="parChTrans1D2" presStyleIdx="0" presStyleCnt="4"/>
      <dgm:spPr/>
      <dgm:t>
        <a:bodyPr/>
        <a:lstStyle/>
        <a:p>
          <a:endParaRPr lang="en-US"/>
        </a:p>
      </dgm:t>
    </dgm:pt>
    <dgm:pt modelId="{9F86820E-30BE-4392-A665-7D41A3E42EE8}" type="pres">
      <dgm:prSet presAssocID="{EE869738-0306-4BE2-8F33-C425E9480E9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44C30E7-44D6-4260-A9A5-A0B065F61DA8}" type="pres">
      <dgm:prSet presAssocID="{EE869738-0306-4BE2-8F33-C425E9480E9F}" presName="rootComposite" presStyleCnt="0"/>
      <dgm:spPr/>
      <dgm:t>
        <a:bodyPr/>
        <a:lstStyle/>
        <a:p>
          <a:endParaRPr lang="en-US"/>
        </a:p>
      </dgm:t>
    </dgm:pt>
    <dgm:pt modelId="{1B2C8409-2737-40BD-B442-2F6E321D0C56}" type="pres">
      <dgm:prSet presAssocID="{EE869738-0306-4BE2-8F33-C425E9480E9F}" presName="rootText" presStyleLbl="node2" presStyleIdx="0" presStyleCnt="3" custScaleY="74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09179-E927-4DFB-8C87-857FD7767B6B}" type="pres">
      <dgm:prSet presAssocID="{EE869738-0306-4BE2-8F33-C425E9480E9F}" presName="rootConnector" presStyleLbl="node2" presStyleIdx="0" presStyleCnt="3"/>
      <dgm:spPr/>
      <dgm:t>
        <a:bodyPr/>
        <a:lstStyle/>
        <a:p>
          <a:endParaRPr lang="en-US"/>
        </a:p>
      </dgm:t>
    </dgm:pt>
    <dgm:pt modelId="{4C2E11F5-12A7-4F3C-B078-97EA20766EB8}" type="pres">
      <dgm:prSet presAssocID="{EE869738-0306-4BE2-8F33-C425E9480E9F}" presName="hierChild4" presStyleCnt="0"/>
      <dgm:spPr/>
      <dgm:t>
        <a:bodyPr/>
        <a:lstStyle/>
        <a:p>
          <a:endParaRPr lang="en-US"/>
        </a:p>
      </dgm:t>
    </dgm:pt>
    <dgm:pt modelId="{915C5CA9-8D95-4409-802A-F804B59B6C57}" type="pres">
      <dgm:prSet presAssocID="{EE869738-0306-4BE2-8F33-C425E9480E9F}" presName="hierChild5" presStyleCnt="0"/>
      <dgm:spPr/>
      <dgm:t>
        <a:bodyPr/>
        <a:lstStyle/>
        <a:p>
          <a:endParaRPr lang="en-US"/>
        </a:p>
      </dgm:t>
    </dgm:pt>
    <dgm:pt modelId="{DE2831D0-8762-496A-B093-113CE9A20CE3}" type="pres">
      <dgm:prSet presAssocID="{F2B6C44D-37A2-4D97-BF47-6E63D7BC495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931DBFB0-CB8D-435F-AC04-77EE038852D6}" type="pres">
      <dgm:prSet presAssocID="{39E3946B-9204-4C21-83F8-8CBA44BCAF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7C031AC-87D1-4535-80CA-2E065F89F134}" type="pres">
      <dgm:prSet presAssocID="{39E3946B-9204-4C21-83F8-8CBA44BCAF23}" presName="rootComposite" presStyleCnt="0"/>
      <dgm:spPr/>
      <dgm:t>
        <a:bodyPr/>
        <a:lstStyle/>
        <a:p>
          <a:endParaRPr lang="en-US"/>
        </a:p>
      </dgm:t>
    </dgm:pt>
    <dgm:pt modelId="{9E0696D4-39CE-447D-B326-E9C69566902E}" type="pres">
      <dgm:prSet presAssocID="{39E3946B-9204-4C21-83F8-8CBA44BCAF23}" presName="rootText" presStyleLbl="node2" presStyleIdx="1" presStyleCnt="3" custScaleY="729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C6CED-873A-440C-A7D2-B952A81E257A}" type="pres">
      <dgm:prSet presAssocID="{39E3946B-9204-4C21-83F8-8CBA44BCAF23}" presName="rootConnector" presStyleLbl="node2" presStyleIdx="1" presStyleCnt="3"/>
      <dgm:spPr/>
      <dgm:t>
        <a:bodyPr/>
        <a:lstStyle/>
        <a:p>
          <a:endParaRPr lang="en-US"/>
        </a:p>
      </dgm:t>
    </dgm:pt>
    <dgm:pt modelId="{4847AFF6-D36C-477C-9E88-E044235B5AA1}" type="pres">
      <dgm:prSet presAssocID="{39E3946B-9204-4C21-83F8-8CBA44BCAF23}" presName="hierChild4" presStyleCnt="0"/>
      <dgm:spPr/>
      <dgm:t>
        <a:bodyPr/>
        <a:lstStyle/>
        <a:p>
          <a:endParaRPr lang="en-US"/>
        </a:p>
      </dgm:t>
    </dgm:pt>
    <dgm:pt modelId="{9BDCA38F-F0ED-4B65-85FE-68ED705C0266}" type="pres">
      <dgm:prSet presAssocID="{39E3946B-9204-4C21-83F8-8CBA44BCAF23}" presName="hierChild5" presStyleCnt="0"/>
      <dgm:spPr/>
      <dgm:t>
        <a:bodyPr/>
        <a:lstStyle/>
        <a:p>
          <a:endParaRPr lang="en-US"/>
        </a:p>
      </dgm:t>
    </dgm:pt>
    <dgm:pt modelId="{2902AA15-F6FD-4067-BB49-C819DB6CD77E}" type="pres">
      <dgm:prSet presAssocID="{C91D15E9-1989-4198-A6C0-41D6C0484FDE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90C4F0D-8E3E-478A-A997-7A37F0E1903E}" type="pres">
      <dgm:prSet presAssocID="{6516DA21-6A1D-4471-B21E-14543AA5FD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3630A23-7732-4012-8367-4393144DB9D3}" type="pres">
      <dgm:prSet presAssocID="{6516DA21-6A1D-4471-B21E-14543AA5FD79}" presName="rootComposite" presStyleCnt="0"/>
      <dgm:spPr/>
      <dgm:t>
        <a:bodyPr/>
        <a:lstStyle/>
        <a:p>
          <a:endParaRPr lang="en-US"/>
        </a:p>
      </dgm:t>
    </dgm:pt>
    <dgm:pt modelId="{D196C46D-CA1B-4D4C-8C87-F7D602D0869D}" type="pres">
      <dgm:prSet presAssocID="{6516DA21-6A1D-4471-B21E-14543AA5FD79}" presName="rootText" presStyleLbl="node2" presStyleIdx="2" presStyleCnt="3" custScaleX="142802" custScaleY="74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0498F8-82DC-4202-96CB-E4602E081EC6}" type="pres">
      <dgm:prSet presAssocID="{6516DA21-6A1D-4471-B21E-14543AA5FD79}" presName="rootConnector" presStyleLbl="node2" presStyleIdx="2" presStyleCnt="3"/>
      <dgm:spPr/>
      <dgm:t>
        <a:bodyPr/>
        <a:lstStyle/>
        <a:p>
          <a:endParaRPr lang="en-US"/>
        </a:p>
      </dgm:t>
    </dgm:pt>
    <dgm:pt modelId="{814387E7-1CDC-41F6-A6B1-F6488EE7C2B7}" type="pres">
      <dgm:prSet presAssocID="{6516DA21-6A1D-4471-B21E-14543AA5FD79}" presName="hierChild4" presStyleCnt="0"/>
      <dgm:spPr/>
      <dgm:t>
        <a:bodyPr/>
        <a:lstStyle/>
        <a:p>
          <a:endParaRPr lang="en-US"/>
        </a:p>
      </dgm:t>
    </dgm:pt>
    <dgm:pt modelId="{B6CAF696-3241-441F-B537-D9D94DCEFC05}" type="pres">
      <dgm:prSet presAssocID="{6516DA21-6A1D-4471-B21E-14543AA5FD79}" presName="hierChild5" presStyleCnt="0"/>
      <dgm:spPr/>
      <dgm:t>
        <a:bodyPr/>
        <a:lstStyle/>
        <a:p>
          <a:endParaRPr lang="en-US"/>
        </a:p>
      </dgm:t>
    </dgm:pt>
    <dgm:pt modelId="{4C6BBDF3-E870-4E24-BD5E-7BC517619505}" type="pres">
      <dgm:prSet presAssocID="{B6C0B408-A17A-483A-9070-547C643A6D9B}" presName="hierChild3" presStyleCnt="0"/>
      <dgm:spPr/>
      <dgm:t>
        <a:bodyPr/>
        <a:lstStyle/>
        <a:p>
          <a:endParaRPr lang="en-US"/>
        </a:p>
      </dgm:t>
    </dgm:pt>
    <dgm:pt modelId="{18ADC4F9-CCD0-4F9C-A5C3-A9ED57252107}" type="pres">
      <dgm:prSet presAssocID="{B2B43856-9E9E-4809-9CE9-1ADE58AB682C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E7706D41-038A-45E9-8BEF-468317067491}" type="pres">
      <dgm:prSet presAssocID="{EE496A8C-CB5E-48D4-A3F7-E61F83986C2A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5716695-F250-4833-8642-77A5139C609A}" type="pres">
      <dgm:prSet presAssocID="{EE496A8C-CB5E-48D4-A3F7-E61F83986C2A}" presName="rootComposite3" presStyleCnt="0"/>
      <dgm:spPr/>
      <dgm:t>
        <a:bodyPr/>
        <a:lstStyle/>
        <a:p>
          <a:endParaRPr lang="en-US"/>
        </a:p>
      </dgm:t>
    </dgm:pt>
    <dgm:pt modelId="{0B59BF18-4026-46AD-AA22-3569D48123F0}" type="pres">
      <dgm:prSet presAssocID="{EE496A8C-CB5E-48D4-A3F7-E61F83986C2A}" presName="rootText3" presStyleLbl="asst1" presStyleIdx="0" presStyleCnt="1" custLinFactNeighborX="48" custLinFactNeighborY="-63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D33F60-D45B-44FE-B3E4-5654300B2373}" type="pres">
      <dgm:prSet presAssocID="{EE496A8C-CB5E-48D4-A3F7-E61F83986C2A}" presName="rootConnector3" presStyleLbl="asst1" presStyleIdx="0" presStyleCnt="1"/>
      <dgm:spPr/>
      <dgm:t>
        <a:bodyPr/>
        <a:lstStyle/>
        <a:p>
          <a:endParaRPr lang="en-US"/>
        </a:p>
      </dgm:t>
    </dgm:pt>
    <dgm:pt modelId="{108FF728-4571-4122-98AD-ADF453BB7549}" type="pres">
      <dgm:prSet presAssocID="{EE496A8C-CB5E-48D4-A3F7-E61F83986C2A}" presName="hierChild6" presStyleCnt="0"/>
      <dgm:spPr/>
      <dgm:t>
        <a:bodyPr/>
        <a:lstStyle/>
        <a:p>
          <a:endParaRPr lang="en-US"/>
        </a:p>
      </dgm:t>
    </dgm:pt>
    <dgm:pt modelId="{759328C5-0DDD-41B0-99FA-635AAC1B63BD}" type="pres">
      <dgm:prSet presAssocID="{EE496A8C-CB5E-48D4-A3F7-E61F83986C2A}" presName="hierChild7" presStyleCnt="0"/>
      <dgm:spPr/>
      <dgm:t>
        <a:bodyPr/>
        <a:lstStyle/>
        <a:p>
          <a:endParaRPr lang="en-US"/>
        </a:p>
      </dgm:t>
    </dgm:pt>
  </dgm:ptLst>
  <dgm:cxnLst>
    <dgm:cxn modelId="{3369BA5C-2FFF-4B85-BCDA-EB93117F9007}" srcId="{D5D565FC-FEC3-49D2-85D6-125893227001}" destId="{B6C0B408-A17A-483A-9070-547C643A6D9B}" srcOrd="0" destOrd="0" parTransId="{41E0E702-A179-4BC9-A5FD-6289F0818B9D}" sibTransId="{A35782D0-11DC-4C35-BE22-517D7EC2EF53}"/>
    <dgm:cxn modelId="{2D61798C-CEC1-4AFA-91B3-E2D583B604E1}" type="presOf" srcId="{EE496A8C-CB5E-48D4-A3F7-E61F83986C2A}" destId="{ABD33F60-D45B-44FE-B3E4-5654300B2373}" srcOrd="1" destOrd="0" presId="urn:microsoft.com/office/officeart/2005/8/layout/orgChart1"/>
    <dgm:cxn modelId="{8BE6B4CA-F4E1-4613-BFA7-DF4C31A89AD8}" type="presOf" srcId="{F2B6C44D-37A2-4D97-BF47-6E63D7BC4950}" destId="{DE2831D0-8762-496A-B093-113CE9A20CE3}" srcOrd="0" destOrd="0" presId="urn:microsoft.com/office/officeart/2005/8/layout/orgChart1"/>
    <dgm:cxn modelId="{72756F83-CA21-45C1-9116-90D8FCDE5C4D}" type="presOf" srcId="{6516DA21-6A1D-4471-B21E-14543AA5FD79}" destId="{D196C46D-CA1B-4D4C-8C87-F7D602D0869D}" srcOrd="0" destOrd="0" presId="urn:microsoft.com/office/officeart/2005/8/layout/orgChart1"/>
    <dgm:cxn modelId="{9A89B0D6-72DC-4C01-AF9F-9B2E6F00A951}" type="presOf" srcId="{D5D565FC-FEC3-49D2-85D6-125893227001}" destId="{3E6EC421-5F92-4395-8670-497D5E3C9BC7}" srcOrd="0" destOrd="0" presId="urn:microsoft.com/office/officeart/2005/8/layout/orgChart1"/>
    <dgm:cxn modelId="{5A8D4162-F786-4176-B85B-ADF77365DE1E}" type="presOf" srcId="{6516DA21-6A1D-4471-B21E-14543AA5FD79}" destId="{F20498F8-82DC-4202-96CB-E4602E081EC6}" srcOrd="1" destOrd="0" presId="urn:microsoft.com/office/officeart/2005/8/layout/orgChart1"/>
    <dgm:cxn modelId="{A3C5D087-5BB9-488C-B05D-0722ACAF7137}" srcId="{B6C0B408-A17A-483A-9070-547C643A6D9B}" destId="{6516DA21-6A1D-4471-B21E-14543AA5FD79}" srcOrd="3" destOrd="0" parTransId="{C91D15E9-1989-4198-A6C0-41D6C0484FDE}" sibTransId="{81C80C80-561E-4E76-ADB2-6E9720682433}"/>
    <dgm:cxn modelId="{1CD1E899-6B71-4776-AF51-ED70B280CFF7}" srcId="{B6C0B408-A17A-483A-9070-547C643A6D9B}" destId="{EE496A8C-CB5E-48D4-A3F7-E61F83986C2A}" srcOrd="0" destOrd="0" parTransId="{B2B43856-9E9E-4809-9CE9-1ADE58AB682C}" sibTransId="{4DA9BF2B-3EE4-43D2-A820-EE40311DA5E3}"/>
    <dgm:cxn modelId="{C0C6ADF1-F8FF-4940-B3E6-B163396C0A82}" type="presOf" srcId="{EE496A8C-CB5E-48D4-A3F7-E61F83986C2A}" destId="{0B59BF18-4026-46AD-AA22-3569D48123F0}" srcOrd="0" destOrd="0" presId="urn:microsoft.com/office/officeart/2005/8/layout/orgChart1"/>
    <dgm:cxn modelId="{7949DAB1-70C9-4CBA-849C-4A8786372797}" type="presOf" srcId="{D9240819-07AC-4429-979D-7F5E2C46AC8C}" destId="{B2F64310-6967-4ED9-9337-9BD67474535A}" srcOrd="0" destOrd="0" presId="urn:microsoft.com/office/officeart/2005/8/layout/orgChart1"/>
    <dgm:cxn modelId="{4CB7D83B-5B9D-466C-B474-9A65BE0275EF}" type="presOf" srcId="{39E3946B-9204-4C21-83F8-8CBA44BCAF23}" destId="{9E0696D4-39CE-447D-B326-E9C69566902E}" srcOrd="0" destOrd="0" presId="urn:microsoft.com/office/officeart/2005/8/layout/orgChart1"/>
    <dgm:cxn modelId="{3EB55EE7-CF58-45EC-9EAA-D43ECA440506}" srcId="{B6C0B408-A17A-483A-9070-547C643A6D9B}" destId="{EE869738-0306-4BE2-8F33-C425E9480E9F}" srcOrd="1" destOrd="0" parTransId="{D9240819-07AC-4429-979D-7F5E2C46AC8C}" sibTransId="{454635A5-5ADB-49A4-81F3-50529C15E753}"/>
    <dgm:cxn modelId="{F45B0E3F-9756-40C5-84DC-FFC1281E62FB}" type="presOf" srcId="{EE869738-0306-4BE2-8F33-C425E9480E9F}" destId="{1B2C8409-2737-40BD-B442-2F6E321D0C56}" srcOrd="0" destOrd="0" presId="urn:microsoft.com/office/officeart/2005/8/layout/orgChart1"/>
    <dgm:cxn modelId="{BBBA9EA0-B0A3-4A3F-A7D5-E642601C60DB}" type="presOf" srcId="{B6C0B408-A17A-483A-9070-547C643A6D9B}" destId="{FEA2B1DD-0953-438A-AF6A-8318A61F2E5B}" srcOrd="0" destOrd="0" presId="urn:microsoft.com/office/officeart/2005/8/layout/orgChart1"/>
    <dgm:cxn modelId="{1A90989D-9355-4D07-B7E2-5E8B2EBFC95A}" type="presOf" srcId="{B2B43856-9E9E-4809-9CE9-1ADE58AB682C}" destId="{18ADC4F9-CCD0-4F9C-A5C3-A9ED57252107}" srcOrd="0" destOrd="0" presId="urn:microsoft.com/office/officeart/2005/8/layout/orgChart1"/>
    <dgm:cxn modelId="{019028B3-518B-4D40-8DCE-9FA7C070F471}" type="presOf" srcId="{39E3946B-9204-4C21-83F8-8CBA44BCAF23}" destId="{340C6CED-873A-440C-A7D2-B952A81E257A}" srcOrd="1" destOrd="0" presId="urn:microsoft.com/office/officeart/2005/8/layout/orgChart1"/>
    <dgm:cxn modelId="{DD3C07F5-BB7A-4634-80D2-90DB9EE5EC27}" srcId="{B6C0B408-A17A-483A-9070-547C643A6D9B}" destId="{39E3946B-9204-4C21-83F8-8CBA44BCAF23}" srcOrd="2" destOrd="0" parTransId="{F2B6C44D-37A2-4D97-BF47-6E63D7BC4950}" sibTransId="{C18FC025-3CF5-4DB4-A24A-5B8A434727F6}"/>
    <dgm:cxn modelId="{C7630974-5B5D-4DDA-8416-C149C8A58F21}" type="presOf" srcId="{C91D15E9-1989-4198-A6C0-41D6C0484FDE}" destId="{2902AA15-F6FD-4067-BB49-C819DB6CD77E}" srcOrd="0" destOrd="0" presId="urn:microsoft.com/office/officeart/2005/8/layout/orgChart1"/>
    <dgm:cxn modelId="{7C48EA38-1768-4FCB-8A2A-ACB922ACD315}" type="presOf" srcId="{B6C0B408-A17A-483A-9070-547C643A6D9B}" destId="{BF233D84-7726-4FEB-A34D-B508910DCD56}" srcOrd="1" destOrd="0" presId="urn:microsoft.com/office/officeart/2005/8/layout/orgChart1"/>
    <dgm:cxn modelId="{0C46E212-E002-415F-9DE4-776F5CC71D7A}" type="presOf" srcId="{EE869738-0306-4BE2-8F33-C425E9480E9F}" destId="{F1B09179-E927-4DFB-8C87-857FD7767B6B}" srcOrd="1" destOrd="0" presId="urn:microsoft.com/office/officeart/2005/8/layout/orgChart1"/>
    <dgm:cxn modelId="{37FE000C-1575-461C-8FCC-E24A272F573E}" type="presParOf" srcId="{3E6EC421-5F92-4395-8670-497D5E3C9BC7}" destId="{9BCC8990-4AC0-41F2-BDAC-DCC138570132}" srcOrd="0" destOrd="0" presId="urn:microsoft.com/office/officeart/2005/8/layout/orgChart1"/>
    <dgm:cxn modelId="{698068A3-928F-46D1-94F4-05D33D697042}" type="presParOf" srcId="{9BCC8990-4AC0-41F2-BDAC-DCC138570132}" destId="{7357265F-B4EC-43A9-8321-C6BD0D89D731}" srcOrd="0" destOrd="0" presId="urn:microsoft.com/office/officeart/2005/8/layout/orgChart1"/>
    <dgm:cxn modelId="{046D180B-35C7-4617-BF18-0B7C235B877E}" type="presParOf" srcId="{7357265F-B4EC-43A9-8321-C6BD0D89D731}" destId="{FEA2B1DD-0953-438A-AF6A-8318A61F2E5B}" srcOrd="0" destOrd="0" presId="urn:microsoft.com/office/officeart/2005/8/layout/orgChart1"/>
    <dgm:cxn modelId="{67C79041-A3B9-4E28-8F23-9B1218D17097}" type="presParOf" srcId="{7357265F-B4EC-43A9-8321-C6BD0D89D731}" destId="{BF233D84-7726-4FEB-A34D-B508910DCD56}" srcOrd="1" destOrd="0" presId="urn:microsoft.com/office/officeart/2005/8/layout/orgChart1"/>
    <dgm:cxn modelId="{0F54D0D9-30D5-4160-B01B-F4A148D869A6}" type="presParOf" srcId="{9BCC8990-4AC0-41F2-BDAC-DCC138570132}" destId="{F65733B3-8FAE-4F3B-BE6B-BE1377DB8557}" srcOrd="1" destOrd="0" presId="urn:microsoft.com/office/officeart/2005/8/layout/orgChart1"/>
    <dgm:cxn modelId="{46FA1AE6-1E54-4DD5-9868-1080DE3CFD27}" type="presParOf" srcId="{F65733B3-8FAE-4F3B-BE6B-BE1377DB8557}" destId="{B2F64310-6967-4ED9-9337-9BD67474535A}" srcOrd="0" destOrd="0" presId="urn:microsoft.com/office/officeart/2005/8/layout/orgChart1"/>
    <dgm:cxn modelId="{8C6D2D48-7EBA-455D-8B78-3C7FE5B995FE}" type="presParOf" srcId="{F65733B3-8FAE-4F3B-BE6B-BE1377DB8557}" destId="{9F86820E-30BE-4392-A665-7D41A3E42EE8}" srcOrd="1" destOrd="0" presId="urn:microsoft.com/office/officeart/2005/8/layout/orgChart1"/>
    <dgm:cxn modelId="{265BD6A6-EF16-4E5F-9761-494F0FF03369}" type="presParOf" srcId="{9F86820E-30BE-4392-A665-7D41A3E42EE8}" destId="{844C30E7-44D6-4260-A9A5-A0B065F61DA8}" srcOrd="0" destOrd="0" presId="urn:microsoft.com/office/officeart/2005/8/layout/orgChart1"/>
    <dgm:cxn modelId="{C6B5D6B5-124D-42C6-BD7D-38BF88A7890C}" type="presParOf" srcId="{844C30E7-44D6-4260-A9A5-A0B065F61DA8}" destId="{1B2C8409-2737-40BD-B442-2F6E321D0C56}" srcOrd="0" destOrd="0" presId="urn:microsoft.com/office/officeart/2005/8/layout/orgChart1"/>
    <dgm:cxn modelId="{E12039B2-5D10-4C8B-9482-B76BB54BDD2D}" type="presParOf" srcId="{844C30E7-44D6-4260-A9A5-A0B065F61DA8}" destId="{F1B09179-E927-4DFB-8C87-857FD7767B6B}" srcOrd="1" destOrd="0" presId="urn:microsoft.com/office/officeart/2005/8/layout/orgChart1"/>
    <dgm:cxn modelId="{54272F5E-B089-40E1-8915-08AC04247200}" type="presParOf" srcId="{9F86820E-30BE-4392-A665-7D41A3E42EE8}" destId="{4C2E11F5-12A7-4F3C-B078-97EA20766EB8}" srcOrd="1" destOrd="0" presId="urn:microsoft.com/office/officeart/2005/8/layout/orgChart1"/>
    <dgm:cxn modelId="{3B1E78C9-2626-4ED8-9B20-8769AA3CD310}" type="presParOf" srcId="{9F86820E-30BE-4392-A665-7D41A3E42EE8}" destId="{915C5CA9-8D95-4409-802A-F804B59B6C57}" srcOrd="2" destOrd="0" presId="urn:microsoft.com/office/officeart/2005/8/layout/orgChart1"/>
    <dgm:cxn modelId="{6B9B637F-DDC7-4A53-86BB-16528EF107D4}" type="presParOf" srcId="{F65733B3-8FAE-4F3B-BE6B-BE1377DB8557}" destId="{DE2831D0-8762-496A-B093-113CE9A20CE3}" srcOrd="2" destOrd="0" presId="urn:microsoft.com/office/officeart/2005/8/layout/orgChart1"/>
    <dgm:cxn modelId="{853839F4-2A5C-439B-B3E7-E12CBAF3525C}" type="presParOf" srcId="{F65733B3-8FAE-4F3B-BE6B-BE1377DB8557}" destId="{931DBFB0-CB8D-435F-AC04-77EE038852D6}" srcOrd="3" destOrd="0" presId="urn:microsoft.com/office/officeart/2005/8/layout/orgChart1"/>
    <dgm:cxn modelId="{B00187DB-8B7A-49AC-8C0E-CD331D60F01B}" type="presParOf" srcId="{931DBFB0-CB8D-435F-AC04-77EE038852D6}" destId="{47C031AC-87D1-4535-80CA-2E065F89F134}" srcOrd="0" destOrd="0" presId="urn:microsoft.com/office/officeart/2005/8/layout/orgChart1"/>
    <dgm:cxn modelId="{C390E371-01AB-4B6C-90E9-D672CA305D37}" type="presParOf" srcId="{47C031AC-87D1-4535-80CA-2E065F89F134}" destId="{9E0696D4-39CE-447D-B326-E9C69566902E}" srcOrd="0" destOrd="0" presId="urn:microsoft.com/office/officeart/2005/8/layout/orgChart1"/>
    <dgm:cxn modelId="{2C0CE073-0FC9-4642-B94C-C70C6DBA11F7}" type="presParOf" srcId="{47C031AC-87D1-4535-80CA-2E065F89F134}" destId="{340C6CED-873A-440C-A7D2-B952A81E257A}" srcOrd="1" destOrd="0" presId="urn:microsoft.com/office/officeart/2005/8/layout/orgChart1"/>
    <dgm:cxn modelId="{934E673A-A6B1-4700-9485-15618703B1FD}" type="presParOf" srcId="{931DBFB0-CB8D-435F-AC04-77EE038852D6}" destId="{4847AFF6-D36C-477C-9E88-E044235B5AA1}" srcOrd="1" destOrd="0" presId="urn:microsoft.com/office/officeart/2005/8/layout/orgChart1"/>
    <dgm:cxn modelId="{20BC1AF8-3F1C-4A2B-B43A-239436FBCB38}" type="presParOf" srcId="{931DBFB0-CB8D-435F-AC04-77EE038852D6}" destId="{9BDCA38F-F0ED-4B65-85FE-68ED705C0266}" srcOrd="2" destOrd="0" presId="urn:microsoft.com/office/officeart/2005/8/layout/orgChart1"/>
    <dgm:cxn modelId="{7FCE22AE-0DCE-47FB-9308-62198DE6BAC8}" type="presParOf" srcId="{F65733B3-8FAE-4F3B-BE6B-BE1377DB8557}" destId="{2902AA15-F6FD-4067-BB49-C819DB6CD77E}" srcOrd="4" destOrd="0" presId="urn:microsoft.com/office/officeart/2005/8/layout/orgChart1"/>
    <dgm:cxn modelId="{99FF8902-EB2E-4C6A-A5C8-5501B7E69A3D}" type="presParOf" srcId="{F65733B3-8FAE-4F3B-BE6B-BE1377DB8557}" destId="{C90C4F0D-8E3E-478A-A997-7A37F0E1903E}" srcOrd="5" destOrd="0" presId="urn:microsoft.com/office/officeart/2005/8/layout/orgChart1"/>
    <dgm:cxn modelId="{62A54B64-EB7C-49D7-867B-740CEC7A7CE2}" type="presParOf" srcId="{C90C4F0D-8E3E-478A-A997-7A37F0E1903E}" destId="{33630A23-7732-4012-8367-4393144DB9D3}" srcOrd="0" destOrd="0" presId="urn:microsoft.com/office/officeart/2005/8/layout/orgChart1"/>
    <dgm:cxn modelId="{4497EA81-C576-4206-AFE1-7802B2EFAEC6}" type="presParOf" srcId="{33630A23-7732-4012-8367-4393144DB9D3}" destId="{D196C46D-CA1B-4D4C-8C87-F7D602D0869D}" srcOrd="0" destOrd="0" presId="urn:microsoft.com/office/officeart/2005/8/layout/orgChart1"/>
    <dgm:cxn modelId="{0ED0D1FB-DED3-44CC-903D-BEF873907432}" type="presParOf" srcId="{33630A23-7732-4012-8367-4393144DB9D3}" destId="{F20498F8-82DC-4202-96CB-E4602E081EC6}" srcOrd="1" destOrd="0" presId="urn:microsoft.com/office/officeart/2005/8/layout/orgChart1"/>
    <dgm:cxn modelId="{243B8772-7FF6-4F6A-990E-F7FDD8A10DB6}" type="presParOf" srcId="{C90C4F0D-8E3E-478A-A997-7A37F0E1903E}" destId="{814387E7-1CDC-41F6-A6B1-F6488EE7C2B7}" srcOrd="1" destOrd="0" presId="urn:microsoft.com/office/officeart/2005/8/layout/orgChart1"/>
    <dgm:cxn modelId="{72FCD3D8-C224-4C88-A9CC-8879BE269E81}" type="presParOf" srcId="{C90C4F0D-8E3E-478A-A997-7A37F0E1903E}" destId="{B6CAF696-3241-441F-B537-D9D94DCEFC05}" srcOrd="2" destOrd="0" presId="urn:microsoft.com/office/officeart/2005/8/layout/orgChart1"/>
    <dgm:cxn modelId="{55AFF011-F725-4C2D-96D3-61A998F465F3}" type="presParOf" srcId="{9BCC8990-4AC0-41F2-BDAC-DCC138570132}" destId="{4C6BBDF3-E870-4E24-BD5E-7BC517619505}" srcOrd="2" destOrd="0" presId="urn:microsoft.com/office/officeart/2005/8/layout/orgChart1"/>
    <dgm:cxn modelId="{0331A028-EAE8-41C0-BC95-7922312D0531}" type="presParOf" srcId="{4C6BBDF3-E870-4E24-BD5E-7BC517619505}" destId="{18ADC4F9-CCD0-4F9C-A5C3-A9ED57252107}" srcOrd="0" destOrd="0" presId="urn:microsoft.com/office/officeart/2005/8/layout/orgChart1"/>
    <dgm:cxn modelId="{E7496CB9-7C04-4AFE-AAA4-97D94E60EA25}" type="presParOf" srcId="{4C6BBDF3-E870-4E24-BD5E-7BC517619505}" destId="{E7706D41-038A-45E9-8BEF-468317067491}" srcOrd="1" destOrd="0" presId="urn:microsoft.com/office/officeart/2005/8/layout/orgChart1"/>
    <dgm:cxn modelId="{EE2C9796-2A33-4DB5-B770-5852E83CC1CF}" type="presParOf" srcId="{E7706D41-038A-45E9-8BEF-468317067491}" destId="{95716695-F250-4833-8642-77A5139C609A}" srcOrd="0" destOrd="0" presId="urn:microsoft.com/office/officeart/2005/8/layout/orgChart1"/>
    <dgm:cxn modelId="{A6E2D272-9190-4237-BF9C-80019354CFA4}" type="presParOf" srcId="{95716695-F250-4833-8642-77A5139C609A}" destId="{0B59BF18-4026-46AD-AA22-3569D48123F0}" srcOrd="0" destOrd="0" presId="urn:microsoft.com/office/officeart/2005/8/layout/orgChart1"/>
    <dgm:cxn modelId="{4B83A10B-4818-4756-A494-DA14523E5746}" type="presParOf" srcId="{95716695-F250-4833-8642-77A5139C609A}" destId="{ABD33F60-D45B-44FE-B3E4-5654300B2373}" srcOrd="1" destOrd="0" presId="urn:microsoft.com/office/officeart/2005/8/layout/orgChart1"/>
    <dgm:cxn modelId="{159DC77E-3A04-4C93-BA42-A3A903D7A73D}" type="presParOf" srcId="{E7706D41-038A-45E9-8BEF-468317067491}" destId="{108FF728-4571-4122-98AD-ADF453BB7549}" srcOrd="1" destOrd="0" presId="urn:microsoft.com/office/officeart/2005/8/layout/orgChart1"/>
    <dgm:cxn modelId="{8FE3844C-6A3F-4924-83FF-6685AF3A3653}" type="presParOf" srcId="{E7706D41-038A-45E9-8BEF-468317067491}" destId="{759328C5-0DDD-41B0-99FA-635AAC1B63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DC4F9-CCD0-4F9C-A5C3-A9ED57252107}">
      <dsp:nvSpPr>
        <dsp:cNvPr id="0" name=""/>
        <dsp:cNvSpPr/>
      </dsp:nvSpPr>
      <dsp:spPr>
        <a:xfrm>
          <a:off x="4107602" y="1371601"/>
          <a:ext cx="207100" cy="896038"/>
        </a:xfrm>
        <a:custGeom>
          <a:avLst/>
          <a:gdLst/>
          <a:ahLst/>
          <a:cxnLst/>
          <a:rect l="0" t="0" r="0" b="0"/>
          <a:pathLst>
            <a:path>
              <a:moveTo>
                <a:pt x="207100" y="0"/>
              </a:moveTo>
              <a:lnTo>
                <a:pt x="207100" y="896038"/>
              </a:lnTo>
              <a:lnTo>
                <a:pt x="0" y="8960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2AA15-F6FD-4067-BB49-C819DB6CD77E}">
      <dsp:nvSpPr>
        <dsp:cNvPr id="0" name=""/>
        <dsp:cNvSpPr/>
      </dsp:nvSpPr>
      <dsp:spPr>
        <a:xfrm>
          <a:off x="4314703" y="1371601"/>
          <a:ext cx="2758458" cy="20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378"/>
              </a:lnTo>
              <a:lnTo>
                <a:pt x="2758458" y="1768378"/>
              </a:lnTo>
              <a:lnTo>
                <a:pt x="2758458" y="20052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831D0-8762-496A-B093-113CE9A20CE3}">
      <dsp:nvSpPr>
        <dsp:cNvPr id="0" name=""/>
        <dsp:cNvSpPr/>
      </dsp:nvSpPr>
      <dsp:spPr>
        <a:xfrm>
          <a:off x="3860593" y="1371601"/>
          <a:ext cx="454110" cy="2005258"/>
        </a:xfrm>
        <a:custGeom>
          <a:avLst/>
          <a:gdLst/>
          <a:ahLst/>
          <a:cxnLst/>
          <a:rect l="0" t="0" r="0" b="0"/>
          <a:pathLst>
            <a:path>
              <a:moveTo>
                <a:pt x="454110" y="0"/>
              </a:moveTo>
              <a:lnTo>
                <a:pt x="454110" y="1768378"/>
              </a:lnTo>
              <a:lnTo>
                <a:pt x="0" y="1768378"/>
              </a:lnTo>
              <a:lnTo>
                <a:pt x="0" y="20052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64310-6967-4ED9-9337-9BD67474535A}">
      <dsp:nvSpPr>
        <dsp:cNvPr id="0" name=""/>
        <dsp:cNvSpPr/>
      </dsp:nvSpPr>
      <dsp:spPr>
        <a:xfrm>
          <a:off x="1130830" y="1371601"/>
          <a:ext cx="3183872" cy="2005258"/>
        </a:xfrm>
        <a:custGeom>
          <a:avLst/>
          <a:gdLst/>
          <a:ahLst/>
          <a:cxnLst/>
          <a:rect l="0" t="0" r="0" b="0"/>
          <a:pathLst>
            <a:path>
              <a:moveTo>
                <a:pt x="3183872" y="0"/>
              </a:moveTo>
              <a:lnTo>
                <a:pt x="3183872" y="1768378"/>
              </a:lnTo>
              <a:lnTo>
                <a:pt x="0" y="1768378"/>
              </a:lnTo>
              <a:lnTo>
                <a:pt x="0" y="20052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2B1DD-0953-438A-AF6A-8318A61F2E5B}">
      <dsp:nvSpPr>
        <dsp:cNvPr id="0" name=""/>
        <dsp:cNvSpPr/>
      </dsp:nvSpPr>
      <dsp:spPr>
        <a:xfrm>
          <a:off x="2590791" y="354121"/>
          <a:ext cx="3447825" cy="10174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General Out-patient Care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2590791" y="354121"/>
        <a:ext cx="3447825" cy="1017479"/>
      </dsp:txXfrm>
    </dsp:sp>
    <dsp:sp modelId="{1B2C8409-2737-40BD-B442-2F6E321D0C56}">
      <dsp:nvSpPr>
        <dsp:cNvPr id="0" name=""/>
        <dsp:cNvSpPr/>
      </dsp:nvSpPr>
      <dsp:spPr>
        <a:xfrm>
          <a:off x="2829" y="3376859"/>
          <a:ext cx="2256001" cy="835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Rural Doctors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2829" y="3376859"/>
        <a:ext cx="2256001" cy="835081"/>
      </dsp:txXfrm>
    </dsp:sp>
    <dsp:sp modelId="{9E0696D4-39CE-447D-B326-E9C69566902E}">
      <dsp:nvSpPr>
        <dsp:cNvPr id="0" name=""/>
        <dsp:cNvSpPr/>
      </dsp:nvSpPr>
      <dsp:spPr>
        <a:xfrm>
          <a:off x="2732592" y="3376859"/>
          <a:ext cx="2256001" cy="8231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Psychiatric Care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2732592" y="3376859"/>
        <a:ext cx="2256001" cy="823192"/>
      </dsp:txXfrm>
    </dsp:sp>
    <dsp:sp modelId="{D196C46D-CA1B-4D4C-8C87-F7D602D0869D}">
      <dsp:nvSpPr>
        <dsp:cNvPr id="0" name=""/>
        <dsp:cNvSpPr/>
      </dsp:nvSpPr>
      <dsp:spPr>
        <a:xfrm>
          <a:off x="5462354" y="3376859"/>
          <a:ext cx="3221615" cy="835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Antenatal Care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5462354" y="3376859"/>
        <a:ext cx="3221615" cy="835081"/>
      </dsp:txXfrm>
    </dsp:sp>
    <dsp:sp modelId="{0B59BF18-4026-46AD-AA22-3569D48123F0}">
      <dsp:nvSpPr>
        <dsp:cNvPr id="0" name=""/>
        <dsp:cNvSpPr/>
      </dsp:nvSpPr>
      <dsp:spPr>
        <a:xfrm>
          <a:off x="1851600" y="1703639"/>
          <a:ext cx="2256001" cy="112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Dialysis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1851600" y="1703639"/>
        <a:ext cx="2256001" cy="112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10/19/2012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10/19/2012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10/19/2012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10/19/2012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-1"/>
            <a:ext cx="6092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49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1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10/19/2012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5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10/19/2012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10/19/2012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10/19/2012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10/19/2012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10/19/2012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health.moh.gov.g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381000"/>
            <a:ext cx="4800601" cy="304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sz="3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E-Health</a:t>
            </a:r>
            <a:br>
              <a:rPr lang="en-US" sz="3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sz="29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Health Management Information System</a:t>
            </a:r>
            <a:br>
              <a:rPr lang="en-US" sz="29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sz="29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(HMIS)</a:t>
            </a:r>
            <a:endParaRPr lang="en-US" sz="29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5" y="6284026"/>
            <a:ext cx="2075118" cy="27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4114800"/>
            <a:ext cx="379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USAID Health System Strengthening Project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dobe Kaiti Std R" pitchFamily="18" charset="-128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284026"/>
            <a:ext cx="695994" cy="275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0"/>
            <a:ext cx="7043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spc="1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Benefits of the Module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91400" y="1295400"/>
            <a:ext cx="4495800" cy="4419600"/>
          </a:xfrm>
          <a:prstGeom prst="rect">
            <a:avLst/>
          </a:prstGeom>
        </p:spPr>
        <p:txBody>
          <a:bodyPr vert="horz" lIns="91440" tIns="45720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SzPts val="1300"/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Real-time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registration of applications using common standards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Electronic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administration and management of applications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Simple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timely and  flexible reaction system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Statistical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observation and analysis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Flexible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mechanisms for application revision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Simple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mechanisms for departmental feedback 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4770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Medical </a:t>
            </a:r>
            <a:r>
              <a:rPr lang="en-US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Mediation Module</a:t>
            </a:r>
            <a:endParaRPr lang="en-US" spc="1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553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2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/>
          <a:lstStyle/>
          <a:p>
            <a:pPr algn="ctr" eaLnBrk="0" fontAlgn="base" hangingPunct="0">
              <a:spcAft>
                <a:spcPct val="0"/>
              </a:spcAft>
            </a:pP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Immunization/Vaccination Component</a:t>
            </a:r>
            <a:endParaRPr lang="ka-GE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94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100" dirty="0">
                <a:latin typeface="Calibri" pitchFamily="34" charset="0"/>
                <a:cs typeface="Calibri" pitchFamily="34" charset="0"/>
              </a:rPr>
              <a:t>Benefits of the Module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 txBox="1">
            <a:spLocks/>
          </p:cNvSpPr>
          <p:nvPr/>
        </p:nvSpPr>
        <p:spPr>
          <a:xfrm>
            <a:off x="320749" y="2286000"/>
            <a:ext cx="5257800" cy="1307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327837" y="2558903"/>
            <a:ext cx="4768703" cy="3689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Registration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the whole population and migration monitoring</a:t>
            </a:r>
            <a:endParaRPr lang="ka-GE" sz="18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ka-GE" sz="18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Centralized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and simplified administration (based on reports submitted in hard copies)</a:t>
            </a:r>
            <a:endParaRPr lang="ka-GE" sz="18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ka-GE" sz="1800" b="1" dirty="0" smtClean="0">
              <a:solidFill>
                <a:schemeClr val="tx1"/>
              </a:solidFill>
              <a:latin typeface="Calibri"/>
              <a:ea typeface="Times New Roman"/>
              <a:cs typeface="Calibri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Opportunity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make reliable statistical and epidemiological analysis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5181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User </a:t>
            </a:r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Management Module </a:t>
            </a:r>
            <a:endParaRPr lang="en-US" sz="4800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752600"/>
            <a:ext cx="10591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Benefits of the Module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72779"/>
              </p:ext>
            </p:extLst>
          </p:nvPr>
        </p:nvGraphicFramePr>
        <p:xfrm>
          <a:off x="838200" y="2514599"/>
          <a:ext cx="10591799" cy="4078201"/>
        </p:xfrm>
        <a:graphic>
          <a:graphicData uri="http://schemas.openxmlformats.org/drawingml/2006/table">
            <a:tbl>
              <a:tblPr firstRow="1" firstCol="1" bandRow="1"/>
              <a:tblGrid>
                <a:gridCol w="5108984"/>
                <a:gridCol w="2434816"/>
                <a:gridCol w="1676400"/>
                <a:gridCol w="1371599"/>
              </a:tblGrid>
              <a:tr h="538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Ministry</a:t>
                      </a:r>
                      <a:r>
                        <a:rPr lang="en-US" sz="1400" kern="1200" spc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of Labour, Health and Social Affairs </a:t>
                      </a:r>
                      <a:endParaRPr lang="en-US" sz="140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Insurance Company</a:t>
                      </a:r>
                      <a:endParaRPr lang="en-US" sz="140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Provider</a:t>
                      </a:r>
                      <a:endParaRPr lang="en-US" sz="140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9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spc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Tool to manage users and their access levels</a:t>
                      </a:r>
                      <a:endParaRPr lang="en-US" sz="1600" spc="0" baseline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583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spc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 complete list of users for all information modules </a:t>
                      </a:r>
                      <a:endParaRPr lang="en-US" sz="1600" spc="0" baseline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spc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Mandatory single authorization (single sign -on) to access to modules </a:t>
                      </a:r>
                      <a:endParaRPr lang="en-US" sz="1600" spc="0" baseline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801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kern="1200" spc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Opportunity to manage  users and access levels for appropriate facilities independently</a:t>
                      </a:r>
                      <a:endParaRPr lang="ka-GE" sz="1600" kern="1200" spc="0" baseline="0" dirty="0" smtClean="0">
                        <a:effectLst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kern="1200" spc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Possibility of integration of external information systems with the user and access level management module </a:t>
                      </a:r>
                      <a:endParaRPr lang="en-US" sz="1600" spc="0" baseline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50649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Financial </a:t>
            </a: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Accounting and Management </a:t>
            </a:r>
            <a: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Component</a:t>
            </a:r>
            <a:endParaRPr lang="en-US" sz="3200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71600" y="1219200"/>
            <a:ext cx="94488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47800" y="1550649"/>
            <a:ext cx="100203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1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Case registration Module</a:t>
            </a:r>
          </a:p>
          <a:p>
            <a:endParaRPr lang="en-US" sz="19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Beneficiary </a:t>
            </a:r>
            <a:r>
              <a:rPr lang="en-US" sz="1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Registration Module  - General Out-patient </a:t>
            </a:r>
            <a:r>
              <a:rPr lang="en-US" sz="1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Care</a:t>
            </a:r>
          </a:p>
          <a:p>
            <a:endParaRPr lang="en-US" sz="19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Beneficiary </a:t>
            </a:r>
            <a:r>
              <a:rPr lang="en-US" sz="1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Registration Module – Rural </a:t>
            </a:r>
            <a:r>
              <a:rPr lang="en-US" sz="1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Doctors</a:t>
            </a:r>
          </a:p>
          <a:p>
            <a:endParaRPr lang="en-US" sz="19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Beneficiary </a:t>
            </a:r>
            <a:r>
              <a:rPr lang="en-US" sz="1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Registration Module  - </a:t>
            </a:r>
            <a:r>
              <a:rPr lang="en-US" sz="1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Dialysis</a:t>
            </a:r>
          </a:p>
          <a:p>
            <a:endParaRPr lang="en-US" sz="19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Beneficiary </a:t>
            </a:r>
            <a:r>
              <a:rPr lang="en-US" sz="1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Registration Module – Psychiatric </a:t>
            </a:r>
            <a:r>
              <a:rPr lang="en-US" sz="1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Care</a:t>
            </a:r>
          </a:p>
          <a:p>
            <a:r>
              <a:rPr lang="en-US" sz="1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9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Beneficiary </a:t>
            </a:r>
            <a:r>
              <a:rPr lang="en-US" sz="1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Registration Module – Antenatal </a:t>
            </a:r>
            <a:r>
              <a:rPr lang="en-US" sz="1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Care</a:t>
            </a:r>
          </a:p>
          <a:p>
            <a:endParaRPr lang="en-US" sz="19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Healthcare </a:t>
            </a:r>
            <a:r>
              <a:rPr lang="en-US" sz="1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Programs </a:t>
            </a:r>
            <a:r>
              <a:rPr lang="en-US" sz="1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Financial Management </a:t>
            </a:r>
            <a:r>
              <a:rPr lang="en-US" sz="1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Module</a:t>
            </a:r>
          </a:p>
          <a:p>
            <a:endParaRPr lang="en-US" sz="19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E-Reporting </a:t>
            </a:r>
            <a:r>
              <a:rPr lang="en-US" sz="1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Module for Insurance </a:t>
            </a:r>
            <a:r>
              <a:rPr lang="en-US" sz="1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Companies</a:t>
            </a:r>
          </a:p>
          <a:p>
            <a:endParaRPr lang="en-US" sz="19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E-Reporting </a:t>
            </a:r>
            <a:r>
              <a:rPr lang="en-US" sz="1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Module for Healthcare Facilities</a:t>
            </a:r>
          </a:p>
        </p:txBody>
      </p:sp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Case registration Module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>
                <a:latin typeface="Calibri" pitchFamily="34" charset="0"/>
                <a:cs typeface="Calibri" pitchFamily="34" charset="0"/>
              </a:rPr>
              <a:t>Benefits of the Module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362200"/>
            <a:ext cx="5410200" cy="3691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>
              <a:lnSpc>
                <a:spcPct val="120000"/>
              </a:lnSpc>
              <a:spcBef>
                <a:spcPts val="600"/>
              </a:spcBef>
              <a:buSzPts val="1300"/>
              <a:buFont typeface="Wingdings" pitchFamily="2" charset="2"/>
              <a:buChar char="§"/>
            </a:pP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Real-time </a:t>
            </a:r>
            <a:r>
              <a:rPr lang="en-US" sz="5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case registration using common </a:t>
            </a: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standards</a:t>
            </a:r>
            <a:endParaRPr lang="ka-GE" sz="56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300"/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Automatically entered/ synchronized personal </a:t>
            </a:r>
            <a:r>
              <a:rPr lang="en-US" sz="5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 and insurance status of the patient (migration of data from the NAPR </a:t>
            </a: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database) </a:t>
            </a:r>
            <a:endParaRPr lang="ka-GE" sz="56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Providing </a:t>
            </a:r>
            <a:r>
              <a:rPr lang="en-US" sz="5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parties involved </a:t>
            </a: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5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medical cases with timely electronic information </a:t>
            </a:r>
            <a:endParaRPr lang="ka-GE" sz="56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Automatic </a:t>
            </a:r>
            <a:r>
              <a:rPr lang="en-US" sz="5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identification of healthcare facilities and </a:t>
            </a: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medical personnel</a:t>
            </a:r>
            <a:endParaRPr lang="ka-GE" sz="56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Prevention </a:t>
            </a:r>
            <a:r>
              <a:rPr lang="en-US" sz="5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simultaneous registration of individuals in different healthcare facilities </a:t>
            </a:r>
            <a:endParaRPr lang="en-US" sz="56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Case </a:t>
            </a:r>
            <a:r>
              <a:rPr lang="en-US" sz="5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inspection and analysis </a:t>
            </a:r>
            <a:endParaRPr lang="en-US" sz="5600" dirty="0">
              <a:latin typeface="Calibri" pitchFamily="34" charset="0"/>
              <a:cs typeface="Calibri" pitchFamily="34" charset="0"/>
            </a:endParaRPr>
          </a:p>
          <a:p>
            <a:pPr marL="0" indent="0" fontAlgn="b">
              <a:spcBef>
                <a:spcPts val="600"/>
              </a:spcBef>
              <a:buNone/>
            </a:pPr>
            <a:endParaRPr lang="en-US" sz="3600" dirty="0">
              <a:latin typeface="Arial"/>
            </a:endParaRPr>
          </a:p>
          <a:p>
            <a:pPr marL="0" indent="0" fontAlgn="b">
              <a:buNone/>
            </a:pPr>
            <a:endParaRPr lang="en-US" sz="1800" dirty="0"/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90" y="2355272"/>
            <a:ext cx="582481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5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Beneficiary </a:t>
            </a:r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Registration Module </a:t>
            </a:r>
            <a:endParaRPr lang="en-US" sz="4000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676400"/>
            <a:ext cx="4800600" cy="4572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pc="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Sub-Components of the Module</a:t>
            </a:r>
            <a:endParaRPr lang="en-US" sz="2400" b="1" spc="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22936120"/>
              </p:ext>
            </p:extLst>
          </p:nvPr>
        </p:nvGraphicFramePr>
        <p:xfrm>
          <a:off x="1752600" y="2133600"/>
          <a:ext cx="8686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3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Beneficiary Registration Module </a:t>
            </a:r>
            <a:endParaRPr lang="en-US" sz="4800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>
                <a:latin typeface="Calibri" pitchFamily="34" charset="0"/>
                <a:cs typeface="Calibri" pitchFamily="34" charset="0"/>
              </a:rPr>
              <a:t>Benefits of the Module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477000" y="2514600"/>
            <a:ext cx="5181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Provision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lists of beneficiaries to all healthcare facilities and rural doctors </a:t>
            </a: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countrywide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registration using common standards; Medical record keeping (out-patient </a:t>
            </a: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card)</a:t>
            </a:r>
            <a:endParaRPr lang="en-US" sz="7000" dirty="0"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Registration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one individual in only one healthcare facility that eradicates duplication </a:t>
            </a:r>
            <a:endParaRPr lang="en-US" sz="7000" dirty="0"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Identification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civil, insurance and other statuses of individuals in different </a:t>
            </a: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registers</a:t>
            </a:r>
            <a:endParaRPr lang="en-US" sz="7000" dirty="0"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Financial transparency</a:t>
            </a: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Simplified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administration and reduced costs;  Effective utilization of government </a:t>
            </a: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funds</a:t>
            </a:r>
            <a:endParaRPr lang="en-US" sz="7000" dirty="0"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Flexible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mechanism for reimbursement calculation under government-funded out-patient </a:t>
            </a: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program</a:t>
            </a: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Prediction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 the amount of funds to be transferred to insurance </a:t>
            </a: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companies</a:t>
            </a: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Opportunity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analyze information from different angles </a:t>
            </a:r>
            <a:endParaRPr lang="en-US" sz="70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6493"/>
            <a:ext cx="5671856" cy="435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591800" cy="152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Healthcare Program Financial Management Module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Benefits of the Module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199" y="2514600"/>
            <a:ext cx="5181601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 fontAlgn="b">
              <a:lnSpc>
                <a:spcPct val="120000"/>
              </a:lnSpc>
              <a:spcBef>
                <a:spcPts val="600"/>
              </a:spcBef>
              <a:buSzPts val="1200"/>
              <a:buFont typeface="Arial"/>
              <a:buChar char="•"/>
            </a:pP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Electronic </a:t>
            </a:r>
            <a:r>
              <a: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registration and management of contracts signed by healthcare facilities under government-funded healthcare programs</a:t>
            </a:r>
            <a:endParaRPr lang="ka-GE" sz="4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200"/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Controlling </a:t>
            </a:r>
            <a:r>
              <a: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analysis of estimations submitted by healthcare facilities under government-funded healthcare programs </a:t>
            </a:r>
            <a:endParaRPr lang="ka-GE" sz="4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Automatic </a:t>
            </a:r>
            <a:r>
              <a: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procedures for payment made to healthcare facilities under government-funded healthcare programs</a:t>
            </a:r>
            <a:endParaRPr lang="ka-GE" sz="4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Real-time </a:t>
            </a:r>
            <a:r>
              <a: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 exchange with the State Treasury </a:t>
            </a:r>
            <a:endParaRPr lang="ka-GE" sz="4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Complete </a:t>
            </a:r>
            <a:r>
              <a: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analysis of financial resource flow within government-funded healthcare programs </a:t>
            </a:r>
            <a:endParaRPr lang="ka-GE" sz="4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Flexible </a:t>
            </a:r>
            <a:r>
              <a: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tool for management of budget units, financial limits and relevant changes</a:t>
            </a:r>
            <a:endParaRPr lang="en-US" sz="48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1" y="2336082"/>
            <a:ext cx="5938883" cy="371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7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en-US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E-Reporting </a:t>
            </a:r>
            <a:r>
              <a:rPr lang="en-US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Module </a:t>
            </a:r>
            <a:endParaRPr lang="en-US" sz="4400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5"/>
          <p:cNvSpPr txBox="1">
            <a:spLocks noGrp="1"/>
          </p:cNvSpPr>
          <p:nvPr>
            <p:ph sz="half" idx="2"/>
          </p:nvPr>
        </p:nvSpPr>
        <p:spPr>
          <a:xfrm>
            <a:off x="6477000" y="2438400"/>
            <a:ext cx="51816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Common 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standards for data registration and exchange (common registration forms and 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invoices)</a:t>
            </a:r>
            <a:endParaRPr lang="en-US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Minimum 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probability of errors related to 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</a:t>
            </a:r>
          </a:p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Identification 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data entered into the system and its synchronization with different systems (NAPR, register of the Regulation Agency, register of insurance companies and also register of beneficiaries of government-funded health insurance programs, etc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.)</a:t>
            </a:r>
            <a:endParaRPr lang="en-US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Automatic 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exchange of data with 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Electronic Medical Record (EMR)</a:t>
            </a:r>
            <a:endParaRPr lang="en-US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Effective 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utilization of funds – save human and administrative 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resources</a:t>
            </a:r>
          </a:p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Financial transparency</a:t>
            </a:r>
          </a:p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Opportunity 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analyze information from different angles</a:t>
            </a:r>
            <a:endParaRPr lang="en-US" sz="1400" b="1" dirty="0">
              <a:solidFill>
                <a:srgbClr val="000000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283464" indent="-283464" fontAlgn="ctr">
              <a:lnSpc>
                <a:spcPct val="115000"/>
              </a:lnSpc>
              <a:spcBef>
                <a:spcPts val="1200"/>
              </a:spcBef>
              <a:buSzPts val="1200"/>
              <a:buFont typeface="Arial"/>
              <a:buChar char="•"/>
            </a:pPr>
            <a:endParaRPr lang="en-US" sz="100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1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>
                <a:latin typeface="Calibri" pitchFamily="34" charset="0"/>
                <a:cs typeface="Calibri" pitchFamily="34" charset="0"/>
              </a:rPr>
              <a:t>Benefits of the Module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761460"/>
            <a:ext cx="4876800" cy="448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 smtClean="0">
                <a:latin typeface="Calibri" pitchFamily="34" charset="0"/>
                <a:cs typeface="Calibri" pitchFamily="34" charset="0"/>
              </a:rPr>
              <a:t>E-Reporting </a:t>
            </a:r>
            <a:r>
              <a:rPr lang="en-US" sz="1400" b="1" spc="100" dirty="0">
                <a:latin typeface="Calibri" pitchFamily="34" charset="0"/>
                <a:cs typeface="Calibri" pitchFamily="34" charset="0"/>
              </a:rPr>
              <a:t>Module for Insurance </a:t>
            </a:r>
            <a:r>
              <a:rPr lang="en-US" sz="1400" b="1" spc="100" dirty="0" smtClean="0">
                <a:latin typeface="Calibri" pitchFamily="34" charset="0"/>
                <a:cs typeface="Calibri" pitchFamily="34" charset="0"/>
              </a:rPr>
              <a:t>Companies and </a:t>
            </a:r>
            <a:r>
              <a:rPr lang="en-US" sz="1400" b="1" spc="100" dirty="0">
                <a:latin typeface="Calibri" pitchFamily="34" charset="0"/>
                <a:cs typeface="Calibri" pitchFamily="34" charset="0"/>
              </a:rPr>
              <a:t>for Healthcare Facilities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524366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1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b="1" kern="0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Medical </a:t>
            </a:r>
            <a:r>
              <a:rPr lang="en-US" b="1" kern="0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Classification Module</a:t>
            </a:r>
            <a:endParaRPr lang="en-US" sz="4000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199" y="2514600"/>
            <a:ext cx="46482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t">
              <a:lnSpc>
                <a:spcPct val="110000"/>
              </a:lnSpc>
              <a:spcBef>
                <a:spcPts val="0"/>
              </a:spcBef>
              <a:buSzPts val="1400"/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Database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medical classifications approved in Georgia (ICD10, NCSP, ICPC2, laboratory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classification)</a:t>
            </a:r>
            <a:endParaRPr lang="ka-GE" sz="1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400"/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Constantly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updated information on classifications and their interrelationship</a:t>
            </a:r>
            <a:endParaRPr lang="ka-GE" sz="1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classification content management/improvement</a:t>
            </a:r>
            <a:endParaRPr lang="ka-GE" sz="1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Electronic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portal and services to ensure communication with external systems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1774869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>
                <a:latin typeface="Calibri" pitchFamily="34" charset="0"/>
                <a:cs typeface="Calibri" pitchFamily="34" charset="0"/>
              </a:rPr>
              <a:t>Benefits of the Module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63" y="1761460"/>
            <a:ext cx="4820637" cy="47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04800"/>
            <a:ext cx="662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Health Management Information System  - Mission</a:t>
            </a:r>
            <a:endParaRPr lang="en-US" sz="2800" b="1" kern="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304800"/>
            <a:ext cx="44958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Health </a:t>
            </a:r>
            <a:r>
              <a:rPr lang="en-US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Management Information System  – Characteristics</a:t>
            </a:r>
            <a:endParaRPr lang="en-US" sz="24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62000" y="2438400"/>
            <a:ext cx="5410199" cy="376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en-US" sz="2000" b="1" kern="1600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Improving the Efficiency and Control of State and private healthcare programs</a:t>
            </a: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en-US" sz="2000" b="1" kern="1600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Policy and management decision making based on accurate data</a:t>
            </a: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en-US" sz="2000" b="1" kern="1600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Improved standardization and transparency of </a:t>
            </a:r>
            <a:r>
              <a:rPr lang="en-US" sz="2000" b="1" kern="1600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processes, </a:t>
            </a:r>
            <a:r>
              <a:rPr lang="en-US" sz="2000" b="1" kern="1600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including the service quality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7471064" y="1905000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Information Privacy and Security 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Common standard for data accounting and registration, ensuring international comparability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Operational effectiveness and minimization of administration resources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Real-time monitoring of financial or healthcare related data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Accurate statistics and analysis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Knowledge management and knowledge –based clinical decision making, using knowledge resources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98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662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36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Analytic </a:t>
            </a:r>
            <a:r>
              <a:rPr lang="en-US" sz="36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Module </a:t>
            </a:r>
            <a:endParaRPr lang="en-US" sz="3600" b="1" kern="0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spc="1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Benefits of the Module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391400" y="1295400"/>
            <a:ext cx="4495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t">
              <a:lnSpc>
                <a:spcPct val="11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Opportunity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 generate analytical diagrams and graphics based on collected data </a:t>
            </a:r>
            <a:endParaRPr lang="ka-GE" sz="1600" b="1" dirty="0" smtClean="0">
              <a:solidFill>
                <a:schemeClr val="bg1"/>
              </a:solidFill>
              <a:latin typeface="Arial"/>
              <a:cs typeface="Calibri" pitchFamily="34" charset="0"/>
            </a:endParaRP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300"/>
              <a:buNone/>
            </a:pPr>
            <a:endParaRPr lang="en-U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Comparison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monitoring and analysis of information flows according to different indicators</a:t>
            </a:r>
            <a:endParaRPr lang="ka-GE" sz="1600" b="1" dirty="0" smtClean="0">
              <a:solidFill>
                <a:schemeClr val="bg1"/>
              </a:solidFill>
              <a:latin typeface="Arial"/>
              <a:cs typeface="Calibri" pitchFamily="34" charset="0"/>
            </a:endParaRP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Graphics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generated based on data received from internal and external modules through electronic channels</a:t>
            </a:r>
            <a:endParaRPr lang="ka-GE" sz="1600" b="1" dirty="0" smtClean="0">
              <a:solidFill>
                <a:schemeClr val="bg1"/>
              </a:solidFill>
              <a:latin typeface="Arial"/>
              <a:cs typeface="Calibri" pitchFamily="34" charset="0"/>
            </a:endParaRP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Opportunity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 analyze collected data according to years, quarters, months, etc.</a:t>
            </a:r>
            <a:endParaRPr lang="ka-GE" sz="1600" b="1" dirty="0" smtClean="0">
              <a:solidFill>
                <a:schemeClr val="bg1"/>
              </a:solidFill>
              <a:latin typeface="Arial"/>
              <a:cs typeface="Calibri" pitchFamily="34" charset="0"/>
            </a:endParaRP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Opportunity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 analyze collected data according to geographic features (region, district, settlement) 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2" y="1600200"/>
            <a:ext cx="66262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43000"/>
            <a:ext cx="1028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28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Health Management Information </a:t>
            </a:r>
            <a:r>
              <a:rPr lang="en-US" sz="2800" b="1" kern="0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System Website</a:t>
            </a:r>
            <a:r>
              <a:rPr lang="en-US" sz="28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28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sz="28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0" y="2590800"/>
            <a:ext cx="8534400" cy="26345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2400" kern="0" spc="100" dirty="0">
                <a:solidFill>
                  <a:srgbClr val="DAEDEF">
                    <a:lumMod val="50000"/>
                  </a:srgbClr>
                </a:solidFill>
                <a:latin typeface="Sylfaen" pitchFamily="18" charset="0"/>
                <a:hlinkClick r:id="rId2"/>
              </a:rPr>
              <a:t>http://ehealth.moh.gov.ge</a:t>
            </a:r>
            <a:r>
              <a:rPr lang="en-US" sz="2400" kern="0" spc="100" dirty="0" smtClean="0">
                <a:solidFill>
                  <a:srgbClr val="DAEDEF">
                    <a:lumMod val="50000"/>
                  </a:srgbClr>
                </a:solidFill>
                <a:latin typeface="Sylfaen" pitchFamily="18" charset="0"/>
                <a:hlinkClick r:id="rId2"/>
              </a:rPr>
              <a:t>/</a:t>
            </a:r>
            <a:endParaRPr lang="ka-GE" sz="2400" kern="0" spc="100" dirty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User </a:t>
            </a:r>
            <a:r>
              <a:rPr lang="en-US" sz="1400" b="1" i="1" kern="0" spc="100" dirty="0">
                <a:solidFill>
                  <a:srgbClr val="C00000"/>
                </a:solidFill>
                <a:latin typeface="Sylfaen" pitchFamily="18" charset="0"/>
              </a:rPr>
              <a:t>Guides and Manuals in English language can be found in “Help” section of each module.</a:t>
            </a:r>
          </a:p>
          <a:p>
            <a:pPr lvl="0" algn="ctr"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endParaRPr lang="en-US" sz="1400" b="1" i="1" kern="0" spc="100" dirty="0">
              <a:solidFill>
                <a:srgbClr val="C00000"/>
              </a:solidFill>
              <a:latin typeface="Sylfaen" pitchFamily="18" charset="0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  <a:p>
            <a:pPr lvl="0" algn="r" fontAlgn="base">
              <a:spcBef>
                <a:spcPct val="20000"/>
              </a:spcBef>
              <a:spcAft>
                <a:spcPct val="0"/>
              </a:spcAft>
            </a:pP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  <a:p>
            <a:pPr lvl="0" algn="r" fontAlgn="base">
              <a:spcBef>
                <a:spcPct val="20000"/>
              </a:spcBef>
              <a:spcAft>
                <a:spcPct val="0"/>
              </a:spcAft>
            </a:pP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876800"/>
            <a:ext cx="71628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001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058400" cy="1524000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Main Components of Health </a:t>
            </a:r>
            <a: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Management Information </a:t>
            </a: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System</a:t>
            </a:r>
            <a: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799"/>
            <a:ext cx="6096000" cy="4572001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Regulation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Medical Activities 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Pharmaceutical Activity</a:t>
            </a: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Pharmacy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Healthcare Facility Information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Module</a:t>
            </a: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Medical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Mediation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Module</a:t>
            </a: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Immunization/Vaccination </a:t>
            </a: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User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Management Module 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Financial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Accounting and Management 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Medical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Classification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Module</a:t>
            </a: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Analytic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Module </a:t>
            </a:r>
            <a:endParaRPr lang="ka-GE" sz="1800" b="1" dirty="0">
              <a:solidFill>
                <a:schemeClr val="tx1"/>
              </a:solidFill>
              <a:latin typeface="Sylfaen" pitchFamily="18" charset="0"/>
              <a:cs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1828800"/>
            <a:ext cx="0" cy="4495800"/>
          </a:xfrm>
          <a:prstGeom prst="line">
            <a:avLst/>
          </a:prstGeom>
          <a:ln w="444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Documents and Settings\TEONA\Desktop\HSSP\HSSP Manual\e-Health_logo_b-engl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72400" y="2258106"/>
            <a:ext cx="3227043" cy="3637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24000"/>
          </a:xfrm>
        </p:spPr>
        <p:txBody>
          <a:bodyPr>
            <a:normAutofit/>
          </a:bodyPr>
          <a:lstStyle/>
          <a:p>
            <a:pPr lvl="0" algn="ctr"/>
            <a: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Regulation of Medical Activities </a:t>
            </a: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Component</a:t>
            </a:r>
            <a:endParaRPr lang="en-US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836" y="1761459"/>
            <a:ext cx="4768703" cy="1057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100" dirty="0" smtClean="0"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Benefits </a:t>
            </a:r>
            <a:r>
              <a:rPr lang="en-US" sz="1600" b="1" spc="100" dirty="0" smtClean="0"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of Component </a:t>
            </a:r>
            <a:r>
              <a:rPr lang="en-US" sz="1600" b="1" spc="100" dirty="0"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Modules </a:t>
            </a:r>
            <a:endParaRPr lang="en-US" sz="1600" b="1" spc="100" dirty="0" smtClean="0"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  <a:p>
            <a:pPr algn="ctr"/>
            <a:endParaRPr lang="en-US" sz="1200" b="1" spc="100" dirty="0" smtClean="0"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  <a:p>
            <a:pPr algn="ctr"/>
            <a:r>
              <a:rPr lang="en-US" sz="1400" b="1" spc="100" dirty="0" smtClean="0"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Licensing </a:t>
            </a:r>
            <a:r>
              <a:rPr lang="en-US" sz="1400" b="1" spc="100" dirty="0"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and Permitting Module for Healthcare Facilities and Certification and Accreditation Module for Medical Staff  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971800"/>
            <a:ext cx="4800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Keeping electronic register and access to public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information</a:t>
            </a:r>
          </a:p>
          <a:p>
            <a:pPr fontAlgn="ctr">
              <a:lnSpc>
                <a:spcPct val="110000"/>
              </a:lnSpc>
            </a:pP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Complete histories of healthcare facilities taking into account of legal succession </a:t>
            </a:r>
            <a:r>
              <a:rPr lang="ka-GE" sz="1400" b="1" dirty="0" smtClean="0">
                <a:solidFill>
                  <a:schemeClr val="tx1"/>
                </a:solidFill>
                <a:latin typeface="Sylfaen" pitchFamily="18" charset="0"/>
                <a:ea typeface="Adobe Fan Heiti Std B" pitchFamily="34" charset="-128"/>
                <a:cs typeface="Calibri" pitchFamily="34" charset="0"/>
              </a:rPr>
              <a:t>(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relative to Licensing</a:t>
            </a:r>
            <a:r>
              <a:rPr lang="ka-GE" sz="1400" b="1" dirty="0" smtClean="0">
                <a:solidFill>
                  <a:schemeClr val="tx1"/>
                </a:solidFill>
                <a:latin typeface="Sylfaen" pitchFamily="18" charset="0"/>
                <a:ea typeface="Adobe Fan Heiti Std B" pitchFamily="34" charset="-128"/>
                <a:cs typeface="Calibri" pitchFamily="34" charset="0"/>
              </a:rPr>
              <a:t>,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Permits, Accreditation</a:t>
            </a:r>
            <a:r>
              <a:rPr lang="ka-GE" sz="1400" b="1" dirty="0" smtClean="0">
                <a:solidFill>
                  <a:schemeClr val="tx1"/>
                </a:solidFill>
                <a:latin typeface="Sylfaen" pitchFamily="18" charset="0"/>
                <a:ea typeface="Adobe Fan Heiti Std B" pitchFamily="34" charset="-128"/>
                <a:cs typeface="Calibri" pitchFamily="34" charset="0"/>
              </a:rPr>
              <a:t>)</a:t>
            </a:r>
            <a:endParaRPr lang="en-US" sz="1400" dirty="0" smtClean="0">
              <a:solidFill>
                <a:schemeClr val="tx1"/>
              </a:solidFill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  <a:p>
            <a:pPr fontAlgn="ctr">
              <a:lnSpc>
                <a:spcPct val="110000"/>
              </a:lnSpc>
            </a:pP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Information on distribution of medical staff in a healthcare facility 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  <a:p>
            <a:pPr fontAlgn="ctr">
              <a:lnSpc>
                <a:spcPct val="110000"/>
              </a:lnSpc>
            </a:pP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Information on medical staff training, their certificates and experience 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  <a:p>
            <a:pPr fontAlgn="ctr">
              <a:lnSpc>
                <a:spcPct val="110000"/>
              </a:lnSpc>
            </a:pP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Automatic provision of information on suspension/deprivation of a right to medical activity </a:t>
            </a:r>
            <a:endParaRPr lang="ka-GE" sz="2000" dirty="0" smtClean="0">
              <a:latin typeface="Sylfaen" pitchFamily="18" charset="0"/>
              <a:ea typeface="Adobe Fan Heiti Std B" pitchFamily="34" charset="-128"/>
              <a:cs typeface="Calibri" pitchFamily="34" charset="0"/>
            </a:endParaRPr>
          </a:p>
        </p:txBody>
      </p:sp>
      <p:pic>
        <p:nvPicPr>
          <p:cNvPr id="9" name="Picture 8" descr="C:\Users\TATA\AppData\Local\Microsoft\Windows\Temporary Internet Files\Content.IE5\O4AWLA7I\MC90043958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525621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77000" y="3048000"/>
            <a:ext cx="161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Certification </a:t>
            </a:r>
            <a:endParaRPr 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6368" y="2210790"/>
            <a:ext cx="193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Report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1053" y="3048000"/>
            <a:ext cx="2553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Regulation 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Medical 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Activities 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9528" y="45059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Licensing </a:t>
            </a:r>
            <a:endParaRPr 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7800" y="44958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Permits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75168" y="2971800"/>
            <a:ext cx="193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Accreditation </a:t>
            </a:r>
            <a:endParaRPr 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/>
          <a:lstStyle/>
          <a:p>
            <a:pPr algn="ctr"/>
            <a: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Pharmaceutical </a:t>
            </a: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Activity Component</a:t>
            </a:r>
            <a:endParaRPr lang="en-US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894" y="1664478"/>
            <a:ext cx="4800600" cy="4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100" dirty="0" smtClean="0">
                <a:latin typeface="Calibri" pitchFamily="34" charset="0"/>
                <a:cs typeface="Calibri" pitchFamily="34" charset="0"/>
              </a:rPr>
              <a:t>Component Modules</a:t>
            </a:r>
            <a:endParaRPr lang="en-US" sz="2000" b="1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3400" y="2362200"/>
            <a:ext cx="43434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2000" b="1" kern="0" spc="100" dirty="0" smtClean="0">
                <a:latin typeface="Calibri" pitchFamily="34" charset="0"/>
                <a:cs typeface="Calibri" pitchFamily="34" charset="0"/>
              </a:rPr>
              <a:t>Pharmacy </a:t>
            </a:r>
            <a:r>
              <a:rPr lang="en-US" sz="2000" b="1" kern="0" spc="100" dirty="0">
                <a:latin typeface="Calibri" pitchFamily="34" charset="0"/>
                <a:cs typeface="Calibri" pitchFamily="34" charset="0"/>
              </a:rPr>
              <a:t>Module</a:t>
            </a:r>
            <a:endParaRPr kumimoji="0" lang="en-US" sz="20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00" y="5029200"/>
            <a:ext cx="4343400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2000" b="1" kern="0" spc="100" dirty="0" smtClean="0">
                <a:latin typeface="Calibri" pitchFamily="34" charset="0"/>
                <a:cs typeface="Calibri" pitchFamily="34" charset="0"/>
              </a:rPr>
              <a:t>E-prescribing </a:t>
            </a:r>
            <a:r>
              <a:rPr lang="en-US" sz="2000" b="1" kern="0" spc="100" dirty="0">
                <a:latin typeface="Calibri" pitchFamily="34" charset="0"/>
                <a:cs typeface="Calibri" pitchFamily="34" charset="0"/>
              </a:rPr>
              <a:t>Module</a:t>
            </a:r>
            <a:endParaRPr kumimoji="0" lang="en-US" sz="20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4494" y="4127880"/>
            <a:ext cx="4343400" cy="8251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b="1" kern="0" spc="100" dirty="0">
                <a:latin typeface="Calibri" pitchFamily="34" charset="0"/>
                <a:cs typeface="Calibri" pitchFamily="34" charset="0"/>
              </a:rPr>
              <a:t>Electronic D</a:t>
            </a:r>
            <a:r>
              <a:rPr lang="en-US" b="1" kern="0" spc="100" dirty="0" smtClean="0">
                <a:latin typeface="Calibri" pitchFamily="34" charset="0"/>
                <a:cs typeface="Calibri" pitchFamily="34" charset="0"/>
              </a:rPr>
              <a:t>rug Registration </a:t>
            </a:r>
            <a:r>
              <a:rPr lang="en-US" b="1" kern="0" spc="100" dirty="0">
                <a:latin typeface="Calibri" pitchFamily="34" charset="0"/>
                <a:cs typeface="Calibri" pitchFamily="34" charset="0"/>
              </a:rPr>
              <a:t>in eCTD (Common Technical Document) </a:t>
            </a:r>
            <a:r>
              <a:rPr lang="en-US" b="1" kern="0" spc="100" dirty="0" smtClean="0">
                <a:latin typeface="Calibri" pitchFamily="34" charset="0"/>
                <a:cs typeface="Calibri" pitchFamily="34" charset="0"/>
              </a:rPr>
              <a:t>Format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400" y="3276600"/>
            <a:ext cx="4343400" cy="80578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2000" b="1" kern="0" spc="100" dirty="0" smtClean="0">
                <a:latin typeface="Calibri" pitchFamily="34" charset="0"/>
                <a:cs typeface="Calibri" pitchFamily="34" charset="0"/>
              </a:rPr>
              <a:t>Pharmaceutical </a:t>
            </a:r>
            <a:r>
              <a:rPr lang="en-US" sz="2000" b="1" kern="0" spc="100" dirty="0">
                <a:latin typeface="Calibri" pitchFamily="34" charset="0"/>
                <a:cs typeface="Calibri" pitchFamily="34" charset="0"/>
              </a:rPr>
              <a:t>Products Module </a:t>
            </a:r>
            <a:endParaRPr kumimoji="0" lang="en-US" sz="20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3400" y="5834987"/>
            <a:ext cx="4343400" cy="7944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000" b="1" spc="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E-Services </a:t>
            </a:r>
            <a:endParaRPr kumimoji="0" lang="en-US" sz="2000" b="1" i="0" u="none" strike="noStrike" kern="1200" cap="none" spc="10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553200" y="2781300"/>
            <a:ext cx="4724400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Registration of all registered and functioning pharmacies 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10000"/>
              </a:lnSpc>
            </a:pP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Finding exact locations of pharmacies 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10000"/>
              </a:lnSpc>
            </a:pP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Identification of pharmacies according to activity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types</a:t>
            </a:r>
          </a:p>
          <a:p>
            <a:pPr fontAlgn="ctr">
              <a:lnSpc>
                <a:spcPct val="110000"/>
              </a:lnSpc>
            </a:pP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Registration of results of inspection of pharmacies and pharmaceuticals 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10000"/>
              </a:lnSpc>
            </a:pP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standardization and prevention of duplicated entries </a:t>
            </a:r>
            <a:endParaRPr lang="ka-GE" sz="2000" dirty="0" smtClean="0">
              <a:latin typeface="Sylfaen" pitchFamily="18" charset="0"/>
              <a:ea typeface="Times New Roman"/>
              <a:cs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41423" y="1761460"/>
            <a:ext cx="5012377" cy="676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pc="1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Benefits of Pharmacy </a:t>
            </a:r>
            <a:r>
              <a:rPr lang="en-US" sz="2000" b="1" spc="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Module</a:t>
            </a:r>
            <a:endParaRPr lang="en-US" sz="2000" b="1" spc="1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/>
          <a:lstStyle/>
          <a:p>
            <a:pPr algn="ctr"/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Pharmaceutical Activity Component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Calibri" pitchFamily="34" charset="0"/>
              </a:rPr>
              <a:t>-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II</a:t>
            </a:r>
            <a:endParaRPr lang="en-US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940" y="1761460"/>
            <a:ext cx="5114260" cy="67694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pc="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Benefits of Pharmaceutical </a:t>
            </a:r>
            <a:r>
              <a:rPr lang="en-US" b="1" spc="1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Products Module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15740" y="1752600"/>
            <a:ext cx="5342860" cy="6769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spc="1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pc="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Benefits </a:t>
            </a:r>
            <a:r>
              <a:rPr lang="en-US" sz="1600" b="1" spc="1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of Electronic Drug Registration in eCTD (Common Technical Document) Format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a-GE" sz="1600" b="1" spc="100" dirty="0">
              <a:solidFill>
                <a:srgbClr val="FFFFFF"/>
              </a:solidFill>
              <a:latin typeface="Sylfaen" pitchFamily="18" charset="0"/>
              <a:cs typeface="Calibri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199" y="2895600"/>
            <a:ext cx="5181601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complete list of pharmaceuticals allowed in </a:t>
            </a:r>
            <a:r>
              <a:rPr lang="en-US" sz="1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Georgia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Opportunity for real-time exchange of information on import/export of drugs with the Revenue Service </a:t>
            </a:r>
            <a:endPara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Ability of medical staff to make informed decisions based on drug annotations and different </a:t>
            </a:r>
            <a:r>
              <a:rPr lang="en-US" sz="1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medical/scientific </a:t>
            </a:r>
            <a:r>
              <a:rPr lang="en-US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information </a:t>
            </a:r>
            <a:endPara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Citizens security – ensure finding of pharmaceuticals in the distribution network </a:t>
            </a:r>
            <a:r>
              <a:rPr lang="en-US" sz="1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with unique drug code 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standardization and prevention of duplicated entries</a:t>
            </a:r>
            <a:endParaRPr lang="ka-GE" sz="2000" dirty="0" smtClean="0">
              <a:latin typeface="Calibri"/>
              <a:ea typeface="Times New Roman"/>
              <a:cs typeface="Calibri" pitchFamily="34" charset="0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485860" y="2895600"/>
            <a:ext cx="524894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Simplification </a:t>
            </a:r>
            <a:r>
              <a:rPr lang="en-US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drug registration process and standardization of normative and technical dossier and process of expertise 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Compliance </a:t>
            </a:r>
            <a:r>
              <a:rPr lang="en-US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the registration process with international standards and technical possibility to connect reliable regulators to  analogous registration interface 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Registration </a:t>
            </a:r>
            <a:r>
              <a:rPr lang="en-US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high-quality drugs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Optimization of timely, financial and technical resources </a:t>
            </a:r>
            <a:endParaRPr lang="en-US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</a:t>
            </a:r>
            <a:r>
              <a:rPr lang="en-US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systematization and simplified data </a:t>
            </a:r>
            <a:r>
              <a:rPr lang="en-US" sz="1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search; </a:t>
            </a:r>
            <a:r>
              <a:rPr lang="en-US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large amount of data archiving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1300" dirty="0" smtClean="0">
              <a:latin typeface="Calibri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2" y="0"/>
            <a:ext cx="10675938" cy="1524000"/>
          </a:xfrm>
        </p:spPr>
        <p:txBody>
          <a:bodyPr/>
          <a:lstStyle/>
          <a:p>
            <a:pPr algn="ctr"/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Pharmaceutical Activity Component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Calibri" pitchFamily="34" charset="0"/>
              </a:rPr>
              <a:t>-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III</a:t>
            </a:r>
            <a:endParaRPr lang="en-US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048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pc="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E-Prescribing </a:t>
            </a:r>
            <a:r>
              <a:rPr lang="en-US" sz="2000" b="1" spc="1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Module</a:t>
            </a:r>
          </a:p>
        </p:txBody>
      </p:sp>
      <p:sp>
        <p:nvSpPr>
          <p:cNvPr id="70" name="Content Placeholder 5"/>
          <p:cNvSpPr txBox="1">
            <a:spLocks/>
          </p:cNvSpPr>
          <p:nvPr/>
        </p:nvSpPr>
        <p:spPr>
          <a:xfrm>
            <a:off x="6400800" y="2362200"/>
            <a:ext cx="51816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Centrally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mobilized data, opportunity to gather reliable statistics and make an analysis </a:t>
            </a:r>
            <a:endParaRPr lang="ka-GE" sz="12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Ensuring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cost-effective care, making and/or correcting informed decisions </a:t>
            </a:r>
            <a:endParaRPr lang="ka-GE" sz="12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Controlling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limit for drugs covered under </a:t>
            </a: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government-funded and private health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insurance plans</a:t>
            </a:r>
            <a:endParaRPr lang="ka-GE" sz="12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Eradication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fraud and duplication of care </a:t>
            </a:r>
            <a:endParaRPr lang="ka-GE" sz="12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Renewal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prescription for patients with chronic diseases without visiting doctors </a:t>
            </a:r>
            <a:endParaRPr lang="ka-GE" sz="12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Optimization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timely, financial and technical resources  based on electronic reporting </a:t>
            </a:r>
            <a:endParaRPr lang="ka-GE" sz="12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Software that will ensure access to scientific medical resources while rendering medical services </a:t>
            </a:r>
            <a:endParaRPr lang="ka-GE" sz="1200" b="1" dirty="0" smtClean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24600" y="1752600"/>
            <a:ext cx="487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pc="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Benefits of the Module</a:t>
            </a:r>
            <a:endParaRPr lang="ka-GE" sz="2000" b="1" spc="100" dirty="0">
              <a:solidFill>
                <a:srgbClr val="FFFFFF"/>
              </a:solidFill>
              <a:latin typeface="Sylfaen" pitchFamily="18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556400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3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287000" cy="1524000"/>
          </a:xfrm>
        </p:spPr>
        <p:txBody>
          <a:bodyPr/>
          <a:lstStyle/>
          <a:p>
            <a:pPr algn="ctr"/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Pharmaceutical Activity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Component 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Calibri" pitchFamily="34" charset="0"/>
              </a:rPr>
              <a:t>-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IV</a:t>
            </a:r>
            <a:endParaRPr lang="en-US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100" dirty="0">
                <a:latin typeface="Calibri" pitchFamily="34" charset="0"/>
                <a:cs typeface="Calibri" pitchFamily="34" charset="0"/>
              </a:rPr>
              <a:t>Benefits of the Module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511636" y="2590800"/>
            <a:ext cx="4613564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Simplified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electronic feedback exchanged between the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Ministry of Labour, Health and Social Affairs (MoLHSA )and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other stakeholders </a:t>
            </a:r>
            <a:endParaRPr 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Getting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electronic permits and documents</a:t>
            </a:r>
            <a:endParaRPr 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Reduction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costs related to paper documents</a:t>
            </a:r>
            <a:endParaRPr 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Receiving/exchanging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fast and reliable data online</a:t>
            </a:r>
            <a:endParaRPr 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E-Services Module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549319" cy="416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4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11201400" cy="1524000"/>
          </a:xfrm>
        </p:spPr>
        <p:txBody>
          <a:bodyPr anchor="ctr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Pharmacy </a:t>
            </a:r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Healthcare Facility Information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Module</a:t>
            </a:r>
            <a:endParaRPr lang="en-US" sz="4800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100" dirty="0">
                <a:latin typeface="Calibri" pitchFamily="34" charset="0"/>
                <a:cs typeface="Calibri" pitchFamily="34" charset="0"/>
              </a:rPr>
              <a:t>Benefits of the Module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511636" y="2590800"/>
            <a:ext cx="5070764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Accessible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affordable medical care </a:t>
            </a: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Accessible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affordable pharmaceuticals </a:t>
            </a: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Favorably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selected clinics and pharmacies</a:t>
            </a: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Price transparency 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Saved administrative resources </a:t>
            </a:r>
            <a:endParaRPr lang="ka-GE" dirty="0" smtClean="0">
              <a:latin typeface="Calibri"/>
              <a:ea typeface="Times New Roman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7" y="1981200"/>
            <a:ext cx="5512403" cy="41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1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TS102901024</Template>
  <TotalTime>0</TotalTime>
  <Words>1328</Words>
  <Application>Microsoft Office PowerPoint</Application>
  <PresentationFormat>Custom</PresentationFormat>
  <Paragraphs>235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TS102901024</vt:lpstr>
      <vt:lpstr>1_TS102901024</vt:lpstr>
      <vt:lpstr>E-Health  Health Management Information System (HMIS)</vt:lpstr>
      <vt:lpstr>PowerPoint Presentation</vt:lpstr>
      <vt:lpstr> Main Components of Health Management Information System </vt:lpstr>
      <vt:lpstr>Regulation of Medical Activities Component</vt:lpstr>
      <vt:lpstr>Pharmaceutical Activity Component</vt:lpstr>
      <vt:lpstr>Pharmaceutical Activity Component-II</vt:lpstr>
      <vt:lpstr>Pharmaceutical Activity Component- III</vt:lpstr>
      <vt:lpstr>Pharmaceutical Activity Component - IV</vt:lpstr>
      <vt:lpstr>Pharmacy and Healthcare Facility Information Module</vt:lpstr>
      <vt:lpstr>Medical Mediation Module</vt:lpstr>
      <vt:lpstr>Immunization/Vaccination Component</vt:lpstr>
      <vt:lpstr>User Management Module </vt:lpstr>
      <vt:lpstr>Financial Accounting and Management Component</vt:lpstr>
      <vt:lpstr>Case registration Module</vt:lpstr>
      <vt:lpstr>Beneficiary Registration Module </vt:lpstr>
      <vt:lpstr>Beneficiary Registration Module </vt:lpstr>
      <vt:lpstr>Healthcare Program Financial Management Module</vt:lpstr>
      <vt:lpstr>E-Reporting Module </vt:lpstr>
      <vt:lpstr>Medical Classification Module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2012-10-15T18:40:30Z</dcterms:created>
  <dcterms:modified xsi:type="dcterms:W3CDTF">2012-10-19T13:45:44Z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