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74" r:id="rId4"/>
    <p:sldId id="283" r:id="rId5"/>
    <p:sldId id="257" r:id="rId6"/>
    <p:sldId id="284" r:id="rId7"/>
    <p:sldId id="258" r:id="rId8"/>
    <p:sldId id="267" r:id="rId9"/>
    <p:sldId id="268" r:id="rId10"/>
    <p:sldId id="269" r:id="rId11"/>
    <p:sldId id="275" r:id="rId12"/>
    <p:sldId id="276" r:id="rId13"/>
    <p:sldId id="266" r:id="rId14"/>
    <p:sldId id="260" r:id="rId15"/>
    <p:sldId id="272" r:id="rId16"/>
    <p:sldId id="261" r:id="rId17"/>
    <p:sldId id="280" r:id="rId18"/>
    <p:sldId id="277" r:id="rId19"/>
    <p:sldId id="279" r:id="rId20"/>
    <p:sldId id="281" r:id="rId21"/>
    <p:sldId id="282" r:id="rId22"/>
    <p:sldId id="26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97" autoAdjust="0"/>
  </p:normalViewPr>
  <p:slideViewPr>
    <p:cSldViewPr>
      <p:cViewPr>
        <p:scale>
          <a:sx n="90" d="100"/>
          <a:sy n="90" d="100"/>
        </p:scale>
        <p:origin x="-1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10/24/2012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10/24/2012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health.moh.gov.ge/Hmis/Portal/Default.aspx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81000"/>
            <a:ext cx="4800601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E-Health</a:t>
            </a:r>
            <a:b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Health</a:t>
            </a:r>
            <a:r>
              <a:rPr lang="en-US" sz="29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Management Information</a:t>
            </a:r>
            <a:r>
              <a:rPr lang="en-US" sz="29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System</a:t>
            </a:r>
            <a:b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(HMIS)</a:t>
            </a:r>
            <a:endParaRPr lang="en-US" sz="29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5" y="6284026"/>
            <a:ext cx="2075118" cy="27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4114800"/>
            <a:ext cx="379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(HSSP)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dobe Kaiti Std R" pitchFamily="18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284026"/>
            <a:ext cx="695994" cy="275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90" y="0"/>
            <a:ext cx="717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65556"/>
            <a:ext cx="2430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http://ehealth.moh.gov.ge/Hmis/Portal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12014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Pharmacy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Healthcare Facility Information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Portal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Portal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908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 to geographic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financial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on  medical services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 to geographic and financial information on 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pharmaceuticals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Favorably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selected clinics and pharmacies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Price transparency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dynamics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Saved administrative resources </a:t>
            </a:r>
            <a:endParaRPr lang="ka-GE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7" y="2133600"/>
            <a:ext cx="5512403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of applications using common standards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administration and management of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applications/cases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Simple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timely and  flexible reaction system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Statistical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observation and analysis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mechanisms for application revision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Simple inter-party feedback system 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4770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Medical Mediation</a:t>
            </a:r>
            <a:endParaRPr lang="en-US" spc="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Immunization/Vaccination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 contingency registration and monitoring</a:t>
            </a:r>
            <a:endParaRPr lang="ka-GE" sz="20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Centralized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and simplified administration (based on reports submitted in hard copies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Vaccine spending monitoring</a:t>
            </a:r>
            <a:endParaRPr lang="ka-GE" sz="2000" b="1" dirty="0" smtClean="0">
              <a:solidFill>
                <a:schemeClr val="tx1"/>
              </a:solidFill>
              <a:latin typeface="Calibri"/>
              <a:ea typeface="Times New Roman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make reliable statistical and epidemiological analysis</a:t>
            </a:r>
            <a:endParaRPr lang="en-US" sz="2000" b="1" dirty="0" smtClean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User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Module 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84110"/>
              </p:ext>
            </p:extLst>
          </p:nvPr>
        </p:nvGraphicFramePr>
        <p:xfrm>
          <a:off x="838200" y="2514599"/>
          <a:ext cx="10591799" cy="4078201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538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Ministry</a:t>
                      </a:r>
                      <a:r>
                        <a:rPr lang="en-US" sz="1400" kern="1200" spc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Labour, Health and Social Affairs 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Insurance Company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Provider</a:t>
                      </a:r>
                      <a:endParaRPr lang="en-US" sz="140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Tool to manage users and their access levels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 complete list of users for all information modules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Mandatory single authorization (single sign -on) to access modules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Opportunity to manage users and access levels for appropriate facilities independently</a:t>
                      </a:r>
                      <a:endParaRPr lang="ka-GE" sz="1600" kern="1200" spc="0" baseline="0" dirty="0" smtClean="0">
                        <a:effectLst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spc="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Possibility of integration of external information systems with the user and access level management module </a:t>
                      </a:r>
                      <a:endParaRPr lang="en-US" sz="1600" spc="0" baseline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50649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Accounting and Management 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Component</a:t>
            </a:r>
            <a:endParaRPr lang="en-US" sz="32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1219200"/>
            <a:ext cx="9448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09388" y="1524000"/>
            <a:ext cx="10172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Financial Management </a:t>
            </a: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Healthcare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Programs </a:t>
            </a: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</a:t>
            </a:r>
            <a:endParaRPr lang="ka-GE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75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Case Registration Module</a:t>
            </a:r>
          </a:p>
          <a:p>
            <a:endParaRPr lang="en-US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Beneficiary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Module </a:t>
            </a:r>
            <a:endParaRPr lang="ka-GE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ka-GE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General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Out-patient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Care</a:t>
            </a:r>
          </a:p>
          <a:p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Rural Doctors</a:t>
            </a:r>
          </a:p>
          <a:p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Dialysis</a:t>
            </a:r>
          </a:p>
          <a:p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Psychiatric Care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ka-GE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Antenatal Care</a:t>
            </a:r>
          </a:p>
          <a:p>
            <a:endParaRPr 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 for Insurance </a:t>
            </a: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Companies</a:t>
            </a:r>
          </a:p>
          <a:p>
            <a:endParaRPr lang="en-US" sz="175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75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75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 for Healthcare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918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Financial </a:t>
            </a:r>
            <a:r>
              <a:rPr lang="en-US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Management </a:t>
            </a:r>
            <a:r>
              <a:rPr lang="en-US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of </a:t>
            </a:r>
            <a:r>
              <a:rPr lang="en-US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Healthcare Programs </a:t>
            </a:r>
            <a:r>
              <a:rPr lang="en-US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Module</a:t>
            </a:r>
            <a:endParaRPr lang="en-US" sz="3200" b="1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Benefits of the Module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514600"/>
            <a:ext cx="5181601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and management of </a:t>
            </a: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contracts, including their terms and conditions, concluded with healthcare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facilities under government-funded healthcare programs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Controlling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analysis of estimations submitted by healthcare facilities under government-funded healthcare programs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procedures for payment made to healthcare facilities under government-funded healthcare programs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exchange with the State Treasury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Complete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 of financial resource flow within government-funded healthcare programs </a:t>
            </a:r>
            <a:endParaRPr lang="ka-GE" sz="4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Flexible </a:t>
            </a:r>
            <a:r>
              <a:rPr lang="en-US" sz="4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tool for management of budget units, financial limits and relevant changes</a:t>
            </a:r>
            <a:endParaRPr lang="en-US" sz="4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1" y="2336082"/>
            <a:ext cx="5938883" cy="37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Case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54102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lnSpc>
                <a:spcPct val="120000"/>
              </a:lnSpc>
              <a:spcBef>
                <a:spcPts val="600"/>
              </a:spcBef>
              <a:buSzPts val="1300"/>
              <a:buFont typeface="Wingdings" pitchFamily="2" charset="2"/>
              <a:buChar char="§"/>
            </a:pPr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Real-time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case registration using common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standards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Automatically entered/ synchronized personal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and insurance status of the patient (migration of data from the NAPR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database) 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Providing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parties involved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cases with timely electronic information 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identification of healthcare facilities and </a:t>
            </a: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personnel</a:t>
            </a:r>
            <a:endParaRPr lang="ka-GE" sz="56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Prevention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simultaneous registration of individuals in different healthcare facilities </a:t>
            </a:r>
            <a:endParaRPr lang="en-US" sz="5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dirty="0" smtClean="0">
              <a:latin typeface="Calibri" pitchFamily="34" charset="0"/>
              <a:cs typeface="Calibri" pitchFamily="34" charset="0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en-US" sz="5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Case </a:t>
            </a:r>
            <a:r>
              <a:rPr lang="en-US" sz="5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inspection and analysis </a:t>
            </a:r>
            <a:endParaRPr lang="en-US" sz="5600" dirty="0">
              <a:latin typeface="Calibri" pitchFamily="34" charset="0"/>
              <a:cs typeface="Calibri" pitchFamily="34" charset="0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55272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Beneficiary Registration Module </a:t>
            </a:r>
            <a:endParaRPr lang="en-US" sz="48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514600"/>
            <a:ext cx="5181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Provision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lists of beneficiaries to all healthcare facilities and rural doctors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countrywide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using common standards;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record keeping (out-patient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card)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one individual in only one healthcare facility that eradicates duplication 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Identification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civil, insurance and other statuses of individuals in different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registers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Financial transparency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Simplified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administration and reduced costs; 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utilization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forecasting of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government </a:t>
            </a: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funds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Flexible mechanism of calculation of payment amount within the state out-patient program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analyze information from different angles </a:t>
            </a:r>
            <a:endParaRPr lang="en-US" sz="70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473233" cy="41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Module </a:t>
            </a:r>
            <a:endParaRPr lang="en-US" sz="4400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Common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standards for data registration and exchange (common registration forms and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invoices)</a:t>
            </a:r>
            <a:endParaRPr lang="en-US" sz="1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Minimum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probability of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inaccurate data entered by users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identification and validation with databases of internal and external agencies  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utilization of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budgetary resources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transparent funding and saving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human and administrative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resources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  <a:buSzPts val="1200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Opportunity for multilevel analysis of  information</a:t>
            </a:r>
            <a:endParaRPr lang="en-US" sz="1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Module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E-Reporting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Module for Insurance </a:t>
            </a:r>
            <a:r>
              <a:rPr lang="en-US" sz="1400" b="1" spc="100" dirty="0" smtClean="0">
                <a:latin typeface="Calibri" pitchFamily="34" charset="0"/>
                <a:cs typeface="Calibri" pitchFamily="34" charset="0"/>
              </a:rPr>
              <a:t>Companies and Healthcare </a:t>
            </a:r>
            <a:r>
              <a:rPr lang="en-US" sz="1400" b="1" spc="100" dirty="0">
                <a:latin typeface="Calibri" pitchFamily="34" charset="0"/>
                <a:cs typeface="Calibri" pitchFamily="34" charset="0"/>
              </a:rPr>
              <a:t>Facilities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52436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Medical Classifications</a:t>
            </a:r>
            <a:endParaRPr lang="en-US" sz="4000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Database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medical classifications approved in Georgia (ICD10, NCSP, ICPC2, laboratory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classification)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Constantly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updated information on classifications and their interrelationship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Instrument for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classification content management/improvement</a:t>
            </a:r>
            <a:endParaRPr lang="ka-GE" sz="1800" b="1" dirty="0" smtClean="0">
              <a:solidFill>
                <a:srgbClr val="000000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portal and services to ensure communication with external systems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b="1" spc="100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b="1" spc="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Health Management Information System  - Mission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Information System  – </a:t>
            </a:r>
            <a:r>
              <a:rPr lang="en-US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Characteristics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Policy </a:t>
            </a: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management decision making based on accurate data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standardization and transparency of </a:t>
            </a: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processes, </a:t>
            </a: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including the service </a:t>
            </a: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quality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efficiency and control of healthcare programs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privacy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security </a:t>
            </a:r>
            <a:endParaRPr lang="en-US" sz="1900" b="1" spc="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Common standard for data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registration to ensure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international comparability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Operational effectiveness and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optimization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administration resources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monitoring of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financial/healthcare data</a:t>
            </a:r>
            <a:endParaRPr lang="en-US" sz="1900" b="1" spc="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Accurate statistics and analysis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Effective management of knowledge and experience; evidence–based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clinical decision </a:t>
            </a: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making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6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Analytic Tools</a:t>
            </a:r>
            <a:endParaRPr lang="en-US" sz="36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391400" y="1524000"/>
            <a:ext cx="4495800" cy="4089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300"/>
              <a:buFont typeface="Wingdings" pitchFamily="2" charset="2"/>
              <a:buChar char="§"/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generate analytical diagrams and graphics based on collected data 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Comparison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monitoring and analysis of information flows according to different indicators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Dynamic graphics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generated based on data received from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various sources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Opportunity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analyze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from different angles (time interval, geographic distribution, etc.)</a:t>
            </a:r>
            <a:endParaRPr lang="ka-GE" sz="1600" b="1" dirty="0" smtClean="0">
              <a:solidFill>
                <a:schemeClr val="bg1"/>
              </a:solidFill>
              <a:latin typeface="Arial"/>
              <a:cs typeface="Calibri" pitchFamily="34" charset="0"/>
            </a:endParaRP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2" y="1600200"/>
            <a:ext cx="66262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Health Management Information </a:t>
            </a:r>
            <a:r>
              <a:rPr lang="en-US" sz="2800" b="1" kern="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System Website</a:t>
            </a:r>
            <a: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User Manuals and Video Tutorials in </a:t>
            </a:r>
            <a:r>
              <a:rPr lang="en-US" sz="1400" b="1" i="1" kern="0" spc="100" dirty="0">
                <a:solidFill>
                  <a:srgbClr val="C00000"/>
                </a:solidFill>
                <a:latin typeface="Sylfaen" pitchFamily="18" charset="0"/>
              </a:rPr>
              <a:t>English language can be found </a:t>
            </a:r>
            <a:r>
              <a:rPr lang="en-US" sz="1400" b="1" i="1" kern="0" spc="100">
                <a:solidFill>
                  <a:srgbClr val="C00000"/>
                </a:solidFill>
                <a:latin typeface="Sylfaen" pitchFamily="18" charset="0"/>
              </a:rPr>
              <a:t>in </a:t>
            </a:r>
            <a:r>
              <a:rPr lang="en-US" sz="1400" b="1" i="1" kern="0" spc="100" smtClean="0">
                <a:solidFill>
                  <a:srgbClr val="C00000"/>
                </a:solidFill>
                <a:latin typeface="Sylfaen" pitchFamily="18" charset="0"/>
              </a:rPr>
              <a:t>Help menu </a:t>
            </a:r>
            <a:r>
              <a:rPr lang="en-US" sz="1400" b="1" i="1" kern="0" spc="100" dirty="0">
                <a:solidFill>
                  <a:srgbClr val="C00000"/>
                </a:solidFill>
                <a:latin typeface="Sylfaen" pitchFamily="18" charset="0"/>
              </a:rPr>
              <a:t>of each module</a:t>
            </a:r>
            <a:r>
              <a:rPr lang="en-US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8768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Thank you for </a:t>
            </a:r>
            <a:r>
              <a:rPr lang="en-US" sz="2400" b="1" kern="0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attention</a:t>
            </a:r>
            <a:r>
              <a:rPr lang="en-US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Main Components of Health 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Information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799"/>
            <a:ext cx="60960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Regulation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Medical Activities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 Activity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E-Services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Pharmacy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Healthcare Facility Information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Portal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Mediation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Immunization/Vaccination 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User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Management Module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Accounting and Management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 Classifications</a:t>
            </a:r>
          </a:p>
          <a:p>
            <a:pPr lvl="0"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Analytic Tools</a:t>
            </a:r>
            <a:endParaRPr lang="ka-GE" sz="1800" b="1" dirty="0">
              <a:solidFill>
                <a:schemeClr val="tx1"/>
              </a:solidFill>
              <a:latin typeface="Sylfaen" pitchFamily="18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TEONA\Desktop\HSSP\HSSP Manual\e-Health_logo_b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2258106"/>
            <a:ext cx="3227043" cy="363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Functional Architecture of 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Management Information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 (HMIS)</a:t>
            </a: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6172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572000" y="2099263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2172302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600" b="1" spc="100" dirty="0">
                <a:latin typeface="Calibri" pitchFamily="34" charset="0"/>
                <a:cs typeface="Calibri" pitchFamily="34" charset="0"/>
              </a:rPr>
              <a:t>Exchanging of 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04086" y="3926545"/>
            <a:ext cx="3867914" cy="45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600" b="1" spc="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Administration Tool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0692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5800" y="5580459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ü"/>
            </a:pPr>
            <a:r>
              <a:rPr lang="en-US" sz="1600" b="1" spc="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basic registers </a:t>
            </a:r>
            <a:r>
              <a:rPr lang="en-US" sz="1600" b="1" spc="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600" b="1" spc="1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different types of </a:t>
            </a:r>
            <a:r>
              <a:rPr lang="en-US" sz="1600" b="1" spc="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validations</a:t>
            </a:r>
            <a:endParaRPr lang="en-US" sz="1600" b="1" spc="1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Regulation 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of Medical Activities Component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4768703" cy="105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Benefits of Modules </a:t>
            </a:r>
          </a:p>
          <a:p>
            <a:pPr algn="ctr"/>
            <a:endParaRPr lang="en-US" sz="1200" b="1" spc="100" dirty="0" smtClean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algn="ctr"/>
            <a:r>
              <a:rPr lang="en-US" sz="1400" b="1" spc="100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Licensing </a:t>
            </a:r>
            <a:r>
              <a:rPr lang="en-US" sz="1400" b="1" spc="100" dirty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Permitting Module for Healthcare Facilities and Certification and Accreditation Module for Medical Staff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3142289"/>
            <a:ext cx="4800600" cy="348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Keep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electronic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registers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and access to public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information</a:t>
            </a:r>
          </a:p>
          <a:p>
            <a:pPr fontAlgn="ctr">
              <a:lnSpc>
                <a:spcPct val="110000"/>
              </a:lnSpc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Complete histories of healthcare facilities taking into account of legal succession 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related to licenses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permits, accreditation</a:t>
            </a:r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  <a:ea typeface="Adobe Fan Heiti Std B" pitchFamily="34" charset="-128"/>
                <a:cs typeface="Calibri" pitchFamily="34" charset="0"/>
              </a:rPr>
              <a:t>)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Information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on medical staff training, their certificates and experience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Transparent information on suspension/revoking the right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to medical activity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In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the future, information on distribution of medical staff in a healthcare facility </a:t>
            </a:r>
          </a:p>
          <a:p>
            <a:pPr fontAlgn="ctr">
              <a:lnSpc>
                <a:spcPct val="110000"/>
              </a:lnSpc>
            </a:pPr>
            <a:endParaRPr lang="ka-GE" sz="2000" dirty="0" smtClean="0">
              <a:latin typeface="Sylfaen" pitchFamily="18" charset="0"/>
              <a:ea typeface="Adobe Fan Heiti Std B" pitchFamily="34" charset="-128"/>
              <a:cs typeface="Calibri" pitchFamily="34" charset="0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Certification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Accreditation </a:t>
            </a:r>
            <a:endParaRPr lang="en-US" sz="14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1053" y="3048000"/>
            <a:ext cx="255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Regulation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Medical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Activities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Licensing </a:t>
            </a:r>
            <a:endParaRPr 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7800" y="4495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Permits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Reports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Activity Component</a:t>
            </a: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Component Modules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3400" y="2362200"/>
            <a:ext cx="4343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Pharmacy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Module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5626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E-prescribing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Module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508880"/>
            <a:ext cx="4343400" cy="9775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b="1" kern="0" spc="100" dirty="0">
                <a:latin typeface="Calibri" pitchFamily="34" charset="0"/>
                <a:cs typeface="Calibri" pitchFamily="34" charset="0"/>
              </a:rPr>
              <a:t>Electronic D</a:t>
            </a:r>
            <a:r>
              <a:rPr lang="en-US" b="1" kern="0" spc="100" dirty="0" smtClean="0">
                <a:latin typeface="Calibri" pitchFamily="34" charset="0"/>
                <a:cs typeface="Calibri" pitchFamily="34" charset="0"/>
              </a:rPr>
              <a:t>rug Registration of in </a:t>
            </a:r>
            <a:r>
              <a:rPr lang="en-US" b="1" kern="0" spc="100" dirty="0" err="1" smtClean="0">
                <a:latin typeface="Calibri" pitchFamily="34" charset="0"/>
                <a:cs typeface="Calibri" pitchFamily="34" charset="0"/>
              </a:rPr>
              <a:t>eCTD</a:t>
            </a:r>
            <a:r>
              <a:rPr lang="en-US" b="1" kern="0" spc="100" dirty="0" smtClean="0">
                <a:latin typeface="Calibri" pitchFamily="34" charset="0"/>
                <a:cs typeface="Calibri" pitchFamily="34" charset="0"/>
              </a:rPr>
              <a:t> (Common Technical Document) Format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352800"/>
            <a:ext cx="43434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2000" b="1" kern="0" spc="100" dirty="0" smtClean="0">
                <a:latin typeface="Calibri" pitchFamily="34" charset="0"/>
                <a:cs typeface="Calibri" pitchFamily="34" charset="0"/>
              </a:rPr>
              <a:t>Pharmaceutical </a:t>
            </a:r>
            <a:r>
              <a:rPr lang="en-US" sz="2000" b="1" kern="0" spc="100" dirty="0">
                <a:latin typeface="Calibri" pitchFamily="34" charset="0"/>
                <a:cs typeface="Calibri" pitchFamily="34" charset="0"/>
              </a:rPr>
              <a:t>Products Module </a:t>
            </a:r>
            <a:endParaRPr kumimoji="0" lang="en-US" sz="20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857500"/>
            <a:ext cx="472440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registered and functioning pharmacies and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their identification according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activity types</a:t>
            </a:r>
          </a:p>
          <a:p>
            <a:pPr fontAlgn="ctr">
              <a:lnSpc>
                <a:spcPct val="11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results of inspection of pharmacies and pharmaceuticals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1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standardization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prevention of duplicated entries </a:t>
            </a:r>
            <a:endParaRPr lang="ka-GE" sz="1800" dirty="0" smtClean="0">
              <a:latin typeface="Sylfaen" pitchFamily="18" charset="0"/>
              <a:ea typeface="Times New Roman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Pharmacy Module</a:t>
            </a:r>
            <a:endParaRPr lang="en-US" sz="2000" b="1" spc="1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Component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Pharmaceutical </a:t>
            </a:r>
            <a:r>
              <a:rPr lang="en-US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Products Module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pc="1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</a:t>
            </a:r>
            <a:r>
              <a:rPr lang="en-US" sz="16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of Electronic Drug Registration </a:t>
            </a:r>
            <a:r>
              <a:rPr lang="en-US" sz="16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b="1" spc="1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eCTD</a:t>
            </a:r>
            <a:r>
              <a:rPr lang="en-US" sz="16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(Common Technical Document) Format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a-GE" sz="1600" b="1" spc="100" dirty="0">
              <a:solidFill>
                <a:srgbClr val="FFFFFF"/>
              </a:solidFill>
              <a:latin typeface="Sylfaen" pitchFamily="18" charset="0"/>
              <a:cs typeface="Calibri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8956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complete list of pharmaceuticals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permitted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Georgia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for real-time exchange of information on import/export of drugs with the Revenue Service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Citizens security</a:t>
            </a:r>
            <a:r>
              <a:rPr lang="ka-GE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ensure finding of pharmaceuticals in the distribution network with unique drug code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standardization and prevention of duplicated entries</a:t>
            </a:r>
            <a:endParaRPr lang="ka-GE" sz="2800" dirty="0">
              <a:latin typeface="Calibri"/>
              <a:ea typeface="Times New Roman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Ability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medical staff to make informed decisions based on drug annotations and different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medical/scientific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8956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Standardization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normative and technical dossier and process of expertise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Compliance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registration process with international standards and technical possibility to connect reliable regulators to  analogous registration interface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Registration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high-quality drugs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Optimization of timely, financial and technical resources 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systematization and simplified data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search</a:t>
            </a:r>
            <a:endParaRPr lang="ka-GE" sz="1600" dirty="0" smtClean="0">
              <a:latin typeface="Calibri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0"/>
            <a:ext cx="10675938" cy="1524000"/>
          </a:xfrm>
        </p:spPr>
        <p:txBody>
          <a:bodyPr/>
          <a:lstStyle/>
          <a:p>
            <a:pPr algn="ctr"/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Component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Calibri" pitchFamily="34" charset="0"/>
              </a:rPr>
              <a:t>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III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E-Prescribing </a:t>
            </a:r>
            <a:r>
              <a:rPr lang="en-US" sz="2000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Module</a:t>
            </a: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181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Centrally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mobilized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data;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to gather reliable statistics and make an analysis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Ensuring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cost-effective care, making and/or correcting informed decisions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Controlling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limit for drugs covered under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government-funded and private health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insurance plans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Eradication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fraud and duplication of care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Renewal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prescription for patients with chronic diseases without visiting doctors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Optimization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timely, financial and technical resources  based on electronic reporting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the future, software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will ensure access to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medical/scientific </a:t>
            </a: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resources while rendering medical services </a:t>
            </a:r>
            <a:endParaRPr lang="ka-GE" sz="1200" b="1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  <a:endParaRPr lang="ka-GE" sz="2000" b="1" spc="100" dirty="0">
              <a:solidFill>
                <a:srgbClr val="FFFFFF"/>
              </a:solidFill>
              <a:latin typeface="Sylfaen" pitchFamily="18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5640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87000" cy="1524000"/>
          </a:xfrm>
        </p:spPr>
        <p:txBody>
          <a:bodyPr/>
          <a:lstStyle/>
          <a:p>
            <a:pPr algn="ctr"/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E-Services Component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>
                <a:latin typeface="Calibri" pitchFamily="34" charset="0"/>
                <a:cs typeface="Calibri" pitchFamily="34" charset="0"/>
              </a:rPr>
              <a:t>Benefits of the </a:t>
            </a:r>
            <a:r>
              <a:rPr lang="en-US" sz="2000" b="1" spc="100" dirty="0" smtClean="0">
                <a:latin typeface="Calibri" pitchFamily="34" charset="0"/>
                <a:cs typeface="Calibri" pitchFamily="34" charset="0"/>
              </a:rPr>
              <a:t>Component</a:t>
            </a:r>
            <a:endParaRPr lang="en-US" sz="2000" b="1" spc="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590800"/>
            <a:ext cx="4613564" cy="378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Simplified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feedback exchanged between the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Ministry of Labour, Health and Social Affairs (MoLHSA ) and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 stakeholders 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Getting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permits and documents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Reduction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costs related to paper documents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Receiving/exchanging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fast and reliable data online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5549319" cy="41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1210</Words>
  <Application>Microsoft Office PowerPoint</Application>
  <PresentationFormat>Custom</PresentationFormat>
  <Paragraphs>224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TS102901024</vt:lpstr>
      <vt:lpstr>1_TS102901024</vt:lpstr>
      <vt:lpstr>E-Health  Health Management Information System (HMIS)</vt:lpstr>
      <vt:lpstr>PowerPoint Presentation</vt:lpstr>
      <vt:lpstr> Main Components of Health Management Information System </vt:lpstr>
      <vt:lpstr> Functional Architecture of Health Management Information System (HMIS) </vt:lpstr>
      <vt:lpstr>Regulation of Medical Activities Component </vt:lpstr>
      <vt:lpstr>Pharmaceutical Activity Component</vt:lpstr>
      <vt:lpstr>Pharmaceutical Activity Component-II</vt:lpstr>
      <vt:lpstr>Pharmaceutical Activity Component- III</vt:lpstr>
      <vt:lpstr>E-Services Component</vt:lpstr>
      <vt:lpstr>Pharmacy and Healthcare Facility Information Portal</vt:lpstr>
      <vt:lpstr>Medical Mediation</vt:lpstr>
      <vt:lpstr>Immunization/Vaccination</vt:lpstr>
      <vt:lpstr>User Management Module </vt:lpstr>
      <vt:lpstr>Financial Accounting and Management Component</vt:lpstr>
      <vt:lpstr>Financial Management of Healthcare Programs Module</vt:lpstr>
      <vt:lpstr>Case Registration Module</vt:lpstr>
      <vt:lpstr>Beneficiary Registration Module </vt:lpstr>
      <vt:lpstr>E-Reporting Module </vt:lpstr>
      <vt:lpstr>Medical Classifications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2012-10-24T14:32:08Z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