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2"/>
  </p:notesMasterIdLst>
  <p:sldIdLst>
    <p:sldId id="256" r:id="rId3"/>
    <p:sldId id="370" r:id="rId4"/>
    <p:sldId id="302" r:id="rId5"/>
    <p:sldId id="342" r:id="rId6"/>
    <p:sldId id="341" r:id="rId7"/>
    <p:sldId id="299" r:id="rId8"/>
    <p:sldId id="409" r:id="rId9"/>
    <p:sldId id="403" r:id="rId10"/>
    <p:sldId id="416" r:id="rId11"/>
    <p:sldId id="418" r:id="rId12"/>
    <p:sldId id="419" r:id="rId13"/>
    <p:sldId id="420" r:id="rId14"/>
    <p:sldId id="424" r:id="rId15"/>
    <p:sldId id="421" r:id="rId16"/>
    <p:sldId id="398" r:id="rId17"/>
    <p:sldId id="310" r:id="rId18"/>
    <p:sldId id="408" r:id="rId19"/>
    <p:sldId id="400" r:id="rId20"/>
    <p:sldId id="392" r:id="rId21"/>
    <p:sldId id="363" r:id="rId22"/>
    <p:sldId id="393" r:id="rId23"/>
    <p:sldId id="377" r:id="rId24"/>
    <p:sldId id="394" r:id="rId25"/>
    <p:sldId id="376" r:id="rId26"/>
    <p:sldId id="412" r:id="rId27"/>
    <p:sldId id="414" r:id="rId28"/>
    <p:sldId id="391" r:id="rId29"/>
    <p:sldId id="399" r:id="rId30"/>
    <p:sldId id="365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776B45-8EFF-44F6-8606-EEB9F69EC177}">
          <p14:sldIdLst>
            <p14:sldId id="256"/>
            <p14:sldId id="370"/>
            <p14:sldId id="302"/>
            <p14:sldId id="342"/>
            <p14:sldId id="341"/>
            <p14:sldId id="299"/>
            <p14:sldId id="409"/>
            <p14:sldId id="403"/>
            <p14:sldId id="416"/>
            <p14:sldId id="418"/>
            <p14:sldId id="419"/>
            <p14:sldId id="420"/>
            <p14:sldId id="424"/>
            <p14:sldId id="421"/>
            <p14:sldId id="398"/>
            <p14:sldId id="310"/>
            <p14:sldId id="408"/>
            <p14:sldId id="400"/>
          </p14:sldIdLst>
        </p14:section>
        <p14:section name="Untitled Section" id="{487ED92C-4A54-4C9D-B7AC-C00ADB4C6821}">
          <p14:sldIdLst>
            <p14:sldId id="392"/>
            <p14:sldId id="363"/>
            <p14:sldId id="393"/>
            <p14:sldId id="377"/>
            <p14:sldId id="394"/>
            <p14:sldId id="376"/>
            <p14:sldId id="412"/>
            <p14:sldId id="414"/>
            <p14:sldId id="391"/>
            <p14:sldId id="399"/>
            <p14:sldId id="3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a" initials="T" lastIdx="9" clrIdx="0">
    <p:extLst/>
  </p:cmAuthor>
  <p:cmAuthor id="2" name="KETI" initials="K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D3F"/>
    <a:srgbClr val="B62C2F"/>
    <a:srgbClr val="DCBCBF"/>
    <a:srgbClr val="CEE8E7"/>
    <a:srgbClr val="952737"/>
    <a:srgbClr val="A40000"/>
    <a:srgbClr val="C02500"/>
    <a:srgbClr val="CC0000"/>
    <a:srgbClr val="C93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87338" autoAdjust="0"/>
  </p:normalViewPr>
  <p:slideViewPr>
    <p:cSldViewPr>
      <p:cViewPr varScale="1">
        <p:scale>
          <a:sx n="80" d="100"/>
          <a:sy n="8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6774193548387"/>
          <c:y val="5.0199147641756051E-2"/>
          <c:w val="0.83688172043010756"/>
          <c:h val="0.906876640419947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alpha val="67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8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bg1">
                    <a:alpha val="67000"/>
                  </a:schemeClr>
                </a:solidFill>
              </a:ln>
              <a:effectLst/>
            </c:spPr>
          </c:dPt>
          <c:dLbls>
            <c:dLbl>
              <c:idx val="1"/>
              <c:layout/>
              <c:numFmt formatCode="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523809523809541E-2"/>
                  <c:y val="-8.0480784972300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მლ</c:v>
                </c:pt>
                <c:pt idx="1">
                  <c:v>ათასი</c:v>
                </c:pt>
                <c:pt idx="2">
                  <c:v>ათასი</c:v>
                </c:pt>
                <c:pt idx="3">
                  <c:v>ათასი</c:v>
                </c:pt>
                <c:pt idx="4">
                  <c:v>ათასი</c:v>
                </c:pt>
                <c:pt idx="5">
                  <c:v>ათასი</c:v>
                </c:pt>
                <c:pt idx="6">
                  <c:v>ათასი</c:v>
                </c:pt>
                <c:pt idx="7">
                  <c:v>ათასი</c:v>
                </c:pt>
                <c:pt idx="8">
                  <c:v>ათასი</c:v>
                </c:pt>
                <c:pt idx="9">
                  <c:v>ათასი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#,##0">
                  <c:v>1669630</c:v>
                </c:pt>
                <c:pt idx="1">
                  <c:v>527595</c:v>
                </c:pt>
                <c:pt idx="2">
                  <c:v>596029</c:v>
                </c:pt>
                <c:pt idx="3">
                  <c:v>20848</c:v>
                </c:pt>
                <c:pt idx="4">
                  <c:v>1259283</c:v>
                </c:pt>
                <c:pt idx="5">
                  <c:v>32741</c:v>
                </c:pt>
                <c:pt idx="6">
                  <c:v>708</c:v>
                </c:pt>
                <c:pt idx="7">
                  <c:v>971</c:v>
                </c:pt>
                <c:pt idx="8">
                  <c:v>1890</c:v>
                </c:pt>
                <c:pt idx="9">
                  <c:v>25592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3"/>
        <c:axId val="549606144"/>
        <c:axId val="549607680"/>
      </c:barChart>
      <c:catAx>
        <c:axId val="549606144"/>
        <c:scaling>
          <c:orientation val="maxMin"/>
        </c:scaling>
        <c:delete val="1"/>
        <c:axPos val="l"/>
        <c:majorTickMark val="out"/>
        <c:minorTickMark val="none"/>
        <c:tickLblPos val="nextTo"/>
        <c:crossAx val="549607680"/>
        <c:crosses val="autoZero"/>
        <c:auto val="1"/>
        <c:lblAlgn val="ctr"/>
        <c:lblOffset val="100"/>
        <c:noMultiLvlLbl val="0"/>
      </c:catAx>
      <c:valAx>
        <c:axId val="549607680"/>
        <c:scaling>
          <c:orientation val="minMax"/>
        </c:scaling>
        <c:delete val="0"/>
        <c:axPos val="t"/>
        <c:numFmt formatCode="#,##0" sourceLinked="1"/>
        <c:majorTickMark val="out"/>
        <c:minorTickMark val="none"/>
        <c:tickLblPos val="nextTo"/>
        <c:spPr>
          <a:ln w="635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pPr>
            <a:endParaRPr lang="en-US"/>
          </a:p>
        </c:txPr>
        <c:crossAx val="54960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1T12:06:59.195" idx="2">
    <p:pos x="4851" y="284"/>
    <p:text>აკოსთან ერთად ჩასვლი ეს ინფო რაა...ეს მეორე ვარიანტი google analytics-სთვის... მე თითქოს ეს უფრო მომწონს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1T13:49:50.331" idx="5">
    <p:pos x="4835" y="347"/>
    <p:text>ფერები საცდელად არის და ნახე აბა იქნებ სხვა ფერი და font size უფრო მოუხდეს, მთავარია რომ მსუბუქად აღსაქმელი იყოს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1T13:47:28.430" idx="3">
    <p:pos x="5345" y="2186"/>
    <p:text>აქ სცადე აბა და ჩასვი სკრინშოტი, თუ ძაან არ მოუხდა ამოვიღებთ</p:text>
  </p:cm>
  <p:cm authorId="2" dt="2014-10-31T13:48:48.183" idx="4">
    <p:pos x="4847" y="359"/>
    <p:text>აქ გაერთიანებულია საბაზისო და მინიმალური პაკეტები და არ გაგიკვირდეს. ფორმატირება უნდა სლაიდს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1T14:18:59.929" idx="9">
    <p:pos x="4648" y="235"/>
    <p:text>ეს ცხრილი არ მომწონს და რამე მოიფიქრო იქნებ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1T14:23:35.310" idx="10">
    <p:pos x="4947" y="235"/>
    <p:text>ეს ცალკე გატანას მითხოვდა, იმიტომ რომ შერეული სხვა მოდულებთან, იმათ რაოდენობები ჰქონდათ მიწერი, ამათ ახსნები და რაღაც ქაოსური იყო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29T17:48:28.776" idx="8">
    <p:pos x="4386" y="257"/>
    <p:text>ეს და შემდეგი სლაიდიც ერთი და იგივე სხვადასხვა სტილის უბრალოდ, თქვენ აირჩიეთ, ან თუ არც ერთი მოგწონთ მითხარით როგორ შევცვალო :), იგივე პრინციპით იქნება სამივე სცანარის სლაიდები, ორ ვერსიად</p:text>
    <p:extLst mod="1">
      <p:ext uri="{C676402C-5697-4E1C-873F-D02D1690AC5C}">
        <p15:threadingInfo xmlns:p15="http://schemas.microsoft.com/office/powerpoint/2012/main" xmlns="" timeZoneBias="-240"/>
      </p:ext>
    </p:extLst>
  </p:cm>
  <p:cm authorId="2" dt="2014-10-31T14:48:15.006" idx="12">
    <p:pos x="5000" y="287"/>
    <p:text>შეავსე უბრალოდცხრილი და იყოს ესეთი ბაზისური ვარიანტი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1T14:28:33.567" idx="11">
    <p:pos x="4675" y="300"/>
    <p:text>ამას დავარაუდოდ გადაბარებასთან დაკავშირებული რისკები ჰქვია? ესე ბუნდოვანია ძალიან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ka-GE" b="1" dirty="0" smtClean="0">
              <a:solidFill>
                <a:schemeClr val="bg2"/>
              </a:solidFill>
            </a:rPr>
            <a:t>თებერვალი, 2011</a:t>
          </a:r>
          <a:endParaRPr lang="en-US" b="1" dirty="0">
            <a:solidFill>
              <a:schemeClr val="bg2"/>
            </a:solidFill>
          </a:endParaRP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 custT="1"/>
      <dgm:spPr/>
      <dgm:t>
        <a:bodyPr/>
        <a:lstStyle/>
        <a:p>
          <a:r>
            <a:rPr lang="ka-GE" sz="1500" dirty="0" smtClean="0">
              <a:solidFill>
                <a:schemeClr val="tx1"/>
              </a:solidFill>
              <a:cs typeface="Arial" pitchFamily="34" charset="0"/>
            </a:rPr>
            <a:t>ჯდესს-ის კონცეფციის შემუშავება და შეთანხმება - </a:t>
          </a:r>
          <a:r>
            <a:rPr lang="ka-GE" sz="1500" b="1" dirty="0" smtClean="0">
              <a:solidFill>
                <a:schemeClr val="tx1"/>
              </a:solidFill>
              <a:cs typeface="Arial" pitchFamily="34" charset="0"/>
            </a:rPr>
            <a:t>თებერვალი, 2011 წ.</a:t>
          </a:r>
          <a:endParaRPr lang="en-US" sz="1500" b="1" dirty="0">
            <a:solidFill>
              <a:schemeClr val="tx1"/>
            </a:solidFill>
          </a:endParaRP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ka-GE" b="1" dirty="0" smtClean="0">
              <a:solidFill>
                <a:schemeClr val="bg2"/>
              </a:solidFill>
            </a:rPr>
            <a:t>აპრილი, 2011</a:t>
          </a:r>
          <a:endParaRPr lang="en-US" b="1" dirty="0">
            <a:solidFill>
              <a:schemeClr val="bg2"/>
            </a:solidFill>
          </a:endParaRP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 custT="1"/>
      <dgm:spPr/>
      <dgm:t>
        <a:bodyPr/>
        <a:lstStyle/>
        <a:p>
          <a:r>
            <a:rPr lang="ka-GE" sz="1500" dirty="0" smtClean="0">
              <a:solidFill>
                <a:schemeClr val="tx1"/>
              </a:solidFill>
              <a:cs typeface="Arial" pitchFamily="34" charset="0"/>
            </a:rPr>
            <a:t>პირველი პროდუქტი: ”შემთხვევების რეგისტრაციის მოდულის” გაშვება - </a:t>
          </a:r>
          <a:r>
            <a:rPr lang="ka-GE" sz="1500" b="1" dirty="0" smtClean="0">
              <a:solidFill>
                <a:schemeClr val="tx1"/>
              </a:solidFill>
              <a:cs typeface="Arial" pitchFamily="34" charset="0"/>
            </a:rPr>
            <a:t>აპრილი, 2011 წ.</a:t>
          </a:r>
          <a:endParaRPr lang="en-US" sz="1500" b="1" dirty="0">
            <a:solidFill>
              <a:schemeClr val="tx1"/>
            </a:solidFill>
            <a:cs typeface="Arial" pitchFamily="34" charset="0"/>
          </a:endParaRP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ka-GE" b="1" dirty="0" smtClean="0">
              <a:solidFill>
                <a:schemeClr val="bg2"/>
              </a:solidFill>
            </a:rPr>
            <a:t>ოქტომბერი, 2014</a:t>
          </a:r>
          <a:endParaRPr lang="en-US" b="1" dirty="0">
            <a:solidFill>
              <a:schemeClr val="bg2"/>
            </a:solidFill>
          </a:endParaRP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 custT="1"/>
      <dgm:spPr/>
      <dgm:t>
        <a:bodyPr/>
        <a:lstStyle/>
        <a:p>
          <a:r>
            <a:rPr lang="ka-GE" sz="1500" b="1" dirty="0" smtClean="0">
              <a:solidFill>
                <a:schemeClr val="tx1"/>
              </a:solidFill>
              <a:cs typeface="Arial" pitchFamily="34" charset="0"/>
            </a:rPr>
            <a:t>ოქტომბერი, 2014 წ. </a:t>
          </a:r>
          <a:endParaRPr lang="en-US" sz="1500" dirty="0">
            <a:solidFill>
              <a:schemeClr val="tx1"/>
            </a:solidFill>
            <a:cs typeface="Arial" pitchFamily="34" charset="0"/>
          </a:endParaRP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690941E3-CCB1-4D78-9728-25134A894A19}">
      <dgm:prSet phldrT="[Text]" custT="1"/>
      <dgm:spPr/>
      <dgm:t>
        <a:bodyPr/>
        <a:lstStyle/>
        <a:p>
          <a:r>
            <a:rPr lang="ka-GE" sz="1500" dirty="0" smtClean="0">
              <a:solidFill>
                <a:schemeClr val="tx1"/>
              </a:solidFill>
              <a:cs typeface="Arial" pitchFamily="34" charset="0"/>
            </a:rPr>
            <a:t>სულ შემუშავებულია:  31</a:t>
          </a:r>
          <a:r>
            <a:rPr lang="en-US" sz="1500" dirty="0" smtClean="0">
              <a:solidFill>
                <a:schemeClr val="tx1"/>
              </a:solidFill>
              <a:cs typeface="Arial" pitchFamily="34" charset="0"/>
            </a:rPr>
            <a:t> </a:t>
          </a:r>
          <a:r>
            <a:rPr lang="ka-GE" sz="1500" dirty="0" smtClean="0">
              <a:solidFill>
                <a:schemeClr val="tx1"/>
              </a:solidFill>
              <a:cs typeface="Arial" pitchFamily="34" charset="0"/>
            </a:rPr>
            <a:t>მოდული, მ.შ. ფუნქციონირებს  - 28                         1 პილოტირების და                           2 დეველოპმენტის ეტაპზე</a:t>
          </a:r>
          <a:endParaRPr lang="en-US" sz="1500" dirty="0">
            <a:solidFill>
              <a:schemeClr val="tx1"/>
            </a:solidFill>
            <a:cs typeface="Arial" pitchFamily="34" charset="0"/>
          </a:endParaRPr>
        </a:p>
      </dgm:t>
    </dgm:pt>
    <dgm:pt modelId="{01682E96-F043-4606-9116-AAD946E8FA86}" type="parTrans" cxnId="{EEFE9416-D828-4F94-8CA2-88A20AD68CD5}">
      <dgm:prSet/>
      <dgm:spPr/>
      <dgm:t>
        <a:bodyPr/>
        <a:lstStyle/>
        <a:p>
          <a:endParaRPr lang="en-GB"/>
        </a:p>
      </dgm:t>
    </dgm:pt>
    <dgm:pt modelId="{6D891F5C-DAC4-416C-BD51-AB852C4235EC}" type="sibTrans" cxnId="{EEFE9416-D828-4F94-8CA2-88A20AD68CD5}">
      <dgm:prSet/>
      <dgm:spPr/>
      <dgm:t>
        <a:bodyPr/>
        <a:lstStyle/>
        <a:p>
          <a:endParaRPr lang="en-GB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3" custAng="2331309" custLinFactNeighborX="-44385" custLinFactNeighborY="2803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2171282-A646-4576-AB4C-5C8A06136ED3}" type="pres">
      <dgm:prSet presAssocID="{70FEEDF0-9ED0-4D7F-AB97-F24DEA096723}" presName="Child1" presStyleLbl="revTx" presStyleIdx="0" presStyleCnt="6" custScaleX="199049" custLinFactNeighborX="-22343" custLinFactNeighborY="63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101F4-B5D1-4AB7-BC83-753D06A88415}" type="pres">
      <dgm:prSet presAssocID="{70FEEDF0-9ED0-4D7F-AB97-F24DEA096723}" presName="Parent1" presStyleLbl="revTx" presStyleIdx="1" presStyleCnt="6" custScaleX="72795" custLinFactNeighborX="-73717" custLinFactNeighborY="754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3" custAng="19721930" custLinFactNeighborX="-28669" custLinFactNeighborY="18306"/>
      <dgm:spPr/>
    </dgm:pt>
    <dgm:pt modelId="{47FC99C1-6CDC-4E5F-82DC-8138B26E8725}" type="pres">
      <dgm:prSet presAssocID="{902514D4-9367-48BD-AB98-415C361E8095}" presName="Child2" presStyleLbl="revTx" presStyleIdx="2" presStyleCnt="6" custScaleX="202320" custLinFactNeighborX="26191" custLinFactNeighborY="52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AE086-AABF-4A0E-98D0-5626D79C154F}" type="pres">
      <dgm:prSet presAssocID="{902514D4-9367-48BD-AB98-415C361E8095}" presName="Parent2" presStyleLbl="revTx" presStyleIdx="3" presStyleCnt="6" custLinFactNeighborX="-32297" custLinFactNeighborY="826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3" custAng="851649" custLinFactNeighborX="-47048" custLinFactNeighborY="17633"/>
      <dgm:spPr>
        <a:solidFill>
          <a:srgbClr val="AD2D3F"/>
        </a:solidFill>
      </dgm:spPr>
      <dgm:t>
        <a:bodyPr/>
        <a:lstStyle/>
        <a:p>
          <a:endParaRPr lang="en-US"/>
        </a:p>
      </dgm:t>
    </dgm:pt>
    <dgm:pt modelId="{4708EA16-D5C5-4EE2-8A83-5B988D03B274}" type="pres">
      <dgm:prSet presAssocID="{42DDB17B-32B6-4380-AEA0-A9CDCE0F4C58}" presName="Child3" presStyleLbl="revTx" presStyleIdx="4" presStyleCnt="6" custScaleX="198510" custLinFactNeighborX="-22036" custLinFactNeighborY="37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50E6-1C35-4B77-9E90-501897F8F6D8}" type="pres">
      <dgm:prSet presAssocID="{42DDB17B-32B6-4380-AEA0-A9CDCE0F4C58}" presName="Parent3" presStyleLbl="revTx" presStyleIdx="5" presStyleCnt="6" custLinFactNeighborX="-75025" custLinFactNeighborY="69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DE2FD-1BEB-4C52-96C3-86317457713F}" type="presOf" srcId="{3983B1D4-E9F3-40E6-BD23-7E703B845062}" destId="{82171282-A646-4576-AB4C-5C8A06136ED3}" srcOrd="0" destOrd="0" presId="urn:microsoft.com/office/officeart/2009/layout/CircleArrowProcess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A4FBB31E-BE70-4EF5-BAF8-BEBE5F649B6D}" type="presOf" srcId="{42DDB17B-32B6-4380-AEA0-A9CDCE0F4C58}" destId="{6AED50E6-1C35-4B77-9E90-501897F8F6D8}" srcOrd="0" destOrd="0" presId="urn:microsoft.com/office/officeart/2009/layout/CircleArrowProcess"/>
    <dgm:cxn modelId="{3F0062ED-D738-4D93-95F0-130957164550}" type="presOf" srcId="{8DC3B0AC-5266-485C-BEE0-5EA316ED6351}" destId="{4708EA16-D5C5-4EE2-8A83-5B988D03B274}" srcOrd="0" destOrd="0" presId="urn:microsoft.com/office/officeart/2009/layout/CircleArrowProcess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AECB1374-BFE2-4F0D-80EC-6AC5C78B1BB1}" type="presOf" srcId="{BCC44E0D-2E84-42AD-BFBC-B1DB0B59B688}" destId="{47FC99C1-6CDC-4E5F-82DC-8138B26E8725}" srcOrd="0" destOrd="0" presId="urn:microsoft.com/office/officeart/2009/layout/CircleArrowProcess"/>
    <dgm:cxn modelId="{1CCA5953-FADF-41A8-ABFE-41EDB1C99FF4}" type="presOf" srcId="{9EFDE1E0-36B2-42FD-8BC1-DEC0FAC5CDC6}" destId="{0746AFD6-81AF-4A03-965B-E5FD2AC99902}" srcOrd="0" destOrd="0" presId="urn:microsoft.com/office/officeart/2009/layout/CircleArrowProcess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72595746-1754-48CE-9272-05ECB7A08565}" type="presOf" srcId="{70FEEDF0-9ED0-4D7F-AB97-F24DEA096723}" destId="{2B9101F4-B5D1-4AB7-BC83-753D06A88415}" srcOrd="0" destOrd="0" presId="urn:microsoft.com/office/officeart/2009/layout/CircleArrowProcess"/>
    <dgm:cxn modelId="{AF0C306B-9F70-42E2-B293-641DD6E4E0E1}" type="presOf" srcId="{902514D4-9367-48BD-AB98-415C361E8095}" destId="{4E0AE086-AABF-4A0E-98D0-5626D79C154F}" srcOrd="0" destOrd="0" presId="urn:microsoft.com/office/officeart/2009/layout/CircleArrowProcess"/>
    <dgm:cxn modelId="{99F37ABB-AC3D-4AD3-8886-881CEDA296AE}" type="presOf" srcId="{690941E3-CCB1-4D78-9728-25134A894A19}" destId="{4708EA16-D5C5-4EE2-8A83-5B988D03B274}" srcOrd="0" destOrd="1" presId="urn:microsoft.com/office/officeart/2009/layout/CircleArrowProcess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EEFE9416-D828-4F94-8CA2-88A20AD68CD5}" srcId="{42DDB17B-32B6-4380-AEA0-A9CDCE0F4C58}" destId="{690941E3-CCB1-4D78-9728-25134A894A19}" srcOrd="1" destOrd="0" parTransId="{01682E96-F043-4606-9116-AAD946E8FA86}" sibTransId="{6D891F5C-DAC4-416C-BD51-AB852C4235EC}"/>
    <dgm:cxn modelId="{DA8EDC1B-025D-4278-A93F-0C38BD3B65F4}" type="presParOf" srcId="{0746AFD6-81AF-4A03-965B-E5FD2AC99902}" destId="{B8A5ADE6-C095-47F2-9BD8-3724EF926095}" srcOrd="0" destOrd="0" presId="urn:microsoft.com/office/officeart/2009/layout/CircleArrowProcess"/>
    <dgm:cxn modelId="{FF7E4134-B71A-42DF-9C19-EB0B1A3477A8}" type="presParOf" srcId="{B8A5ADE6-C095-47F2-9BD8-3724EF926095}" destId="{8BB83C97-51F0-45C6-863A-E48679F22BC5}" srcOrd="0" destOrd="0" presId="urn:microsoft.com/office/officeart/2009/layout/CircleArrowProcess"/>
    <dgm:cxn modelId="{2FE99365-146F-4DC7-A57F-FD6AFDC216C8}" type="presParOf" srcId="{0746AFD6-81AF-4A03-965B-E5FD2AC99902}" destId="{82171282-A646-4576-AB4C-5C8A06136ED3}" srcOrd="1" destOrd="0" presId="urn:microsoft.com/office/officeart/2009/layout/CircleArrowProcess"/>
    <dgm:cxn modelId="{B09D46E5-0DAD-4FCD-9CD7-68E1784BA48E}" type="presParOf" srcId="{0746AFD6-81AF-4A03-965B-E5FD2AC99902}" destId="{2B9101F4-B5D1-4AB7-BC83-753D06A88415}" srcOrd="2" destOrd="0" presId="urn:microsoft.com/office/officeart/2009/layout/CircleArrowProcess"/>
    <dgm:cxn modelId="{5B405172-BF22-4C51-9651-97034C75C998}" type="presParOf" srcId="{0746AFD6-81AF-4A03-965B-E5FD2AC99902}" destId="{49C4C8C0-A665-47B8-AD0B-A80BD66447C9}" srcOrd="3" destOrd="0" presId="urn:microsoft.com/office/officeart/2009/layout/CircleArrowProcess"/>
    <dgm:cxn modelId="{973AC643-BB25-4435-900E-7DBF54D6449B}" type="presParOf" srcId="{49C4C8C0-A665-47B8-AD0B-A80BD66447C9}" destId="{12D2183B-C8C1-4ADD-8BFA-63A0024D79DB}" srcOrd="0" destOrd="0" presId="urn:microsoft.com/office/officeart/2009/layout/CircleArrowProcess"/>
    <dgm:cxn modelId="{FAB59E03-E732-435D-AE16-97EA390F3FFC}" type="presParOf" srcId="{0746AFD6-81AF-4A03-965B-E5FD2AC99902}" destId="{47FC99C1-6CDC-4E5F-82DC-8138B26E8725}" srcOrd="4" destOrd="0" presId="urn:microsoft.com/office/officeart/2009/layout/CircleArrowProcess"/>
    <dgm:cxn modelId="{9627131B-F7BE-4D1E-BAD3-4332C36C309F}" type="presParOf" srcId="{0746AFD6-81AF-4A03-965B-E5FD2AC99902}" destId="{4E0AE086-AABF-4A0E-98D0-5626D79C154F}" srcOrd="5" destOrd="0" presId="urn:microsoft.com/office/officeart/2009/layout/CircleArrowProcess"/>
    <dgm:cxn modelId="{5CE68F11-278C-478C-8D59-6D2DABD662B4}" type="presParOf" srcId="{0746AFD6-81AF-4A03-965B-E5FD2AC99902}" destId="{C57F095C-D392-4DF1-8FBB-9D795D0570B7}" srcOrd="6" destOrd="0" presId="urn:microsoft.com/office/officeart/2009/layout/CircleArrowProcess"/>
    <dgm:cxn modelId="{CD84B98A-23C5-4C61-9076-C4531DC81CF9}" type="presParOf" srcId="{C57F095C-D392-4DF1-8FBB-9D795D0570B7}" destId="{339FCDE6-ACB1-4FC6-B770-034DE4C59DA1}" srcOrd="0" destOrd="0" presId="urn:microsoft.com/office/officeart/2009/layout/CircleArrowProcess"/>
    <dgm:cxn modelId="{D7785449-10D7-41F3-8896-6DAE2BE4BCA1}" type="presParOf" srcId="{0746AFD6-81AF-4A03-965B-E5FD2AC99902}" destId="{4708EA16-D5C5-4EE2-8A83-5B988D03B274}" srcOrd="7" destOrd="0" presId="urn:microsoft.com/office/officeart/2009/layout/CircleArrowProcess"/>
    <dgm:cxn modelId="{CDCA3925-FB11-4BF1-9BFA-B8A6F4BCC7CF}" type="presParOf" srcId="{0746AFD6-81AF-4A03-965B-E5FD2AC99902}" destId="{6AED50E6-1C35-4B77-9E90-501897F8F6D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 rot="2331309">
          <a:off x="-553581" y="786080"/>
          <a:ext cx="2803597" cy="28040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2285993" y="1545155"/>
          <a:ext cx="3348319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kern="1200" dirty="0" smtClean="0">
              <a:solidFill>
                <a:schemeClr val="tx1"/>
              </a:solidFill>
              <a:cs typeface="Arial" pitchFamily="34" charset="0"/>
            </a:rPr>
            <a:t>ჯდესს-ის კონცეფციის შემუშავება და შეთანხმება - </a:t>
          </a:r>
          <a:r>
            <a:rPr lang="ka-GE" sz="1500" b="1" kern="1200" dirty="0" smtClean="0">
              <a:solidFill>
                <a:schemeClr val="tx1"/>
              </a:solidFill>
              <a:cs typeface="Arial" pitchFamily="34" charset="0"/>
            </a:rPr>
            <a:t>თებერვალი, 2011 წ.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285993" y="1545155"/>
        <a:ext cx="3348319" cy="1121842"/>
      </dsp:txXfrm>
    </dsp:sp>
    <dsp:sp modelId="{2B9101F4-B5D1-4AB7-BC83-753D06A88415}">
      <dsp:nvSpPr>
        <dsp:cNvPr id="0" name=""/>
        <dsp:cNvSpPr/>
      </dsp:nvSpPr>
      <dsp:spPr>
        <a:xfrm>
          <a:off x="373955" y="1600197"/>
          <a:ext cx="1134077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bg2"/>
              </a:solidFill>
            </a:rPr>
            <a:t>თებერვალი, 2011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373955" y="1600197"/>
        <a:ext cx="1134077" cy="778766"/>
      </dsp:txXfrm>
    </dsp:sp>
    <dsp:sp modelId="{12D2183B-C8C1-4ADD-8BFA-63A0024D79DB}">
      <dsp:nvSpPr>
        <dsp:cNvPr id="0" name=""/>
        <dsp:cNvSpPr/>
      </dsp:nvSpPr>
      <dsp:spPr>
        <a:xfrm rot="19721930">
          <a:off x="-891657" y="2124424"/>
          <a:ext cx="2803597" cy="2804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2295685" y="3048003"/>
          <a:ext cx="3403342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kern="1200" dirty="0" smtClean="0">
              <a:solidFill>
                <a:schemeClr val="tx1"/>
              </a:solidFill>
              <a:cs typeface="Arial" pitchFamily="34" charset="0"/>
            </a:rPr>
            <a:t>პირველი პროდუქტი: ”შემთხვევების რეგისტრაციის მოდულის” გაშვება - </a:t>
          </a:r>
          <a:r>
            <a:rPr lang="ka-GE" sz="1500" b="1" kern="1200" dirty="0" smtClean="0">
              <a:solidFill>
                <a:schemeClr val="tx1"/>
              </a:solidFill>
              <a:cs typeface="Arial" pitchFamily="34" charset="0"/>
            </a:rPr>
            <a:t>აპრილი, 2011 წ.</a:t>
          </a:r>
          <a:endParaRPr lang="en-US" sz="1500" b="1" kern="1200" dirty="0">
            <a:solidFill>
              <a:schemeClr val="tx1"/>
            </a:solidFill>
            <a:cs typeface="Arial" pitchFamily="34" charset="0"/>
          </a:endParaRPr>
        </a:p>
      </dsp:txBody>
      <dsp:txXfrm>
        <a:off x="2295685" y="3048003"/>
        <a:ext cx="3403342" cy="1121842"/>
      </dsp:txXfrm>
    </dsp:sp>
    <dsp:sp modelId="{4E0AE086-AABF-4A0E-98D0-5626D79C154F}">
      <dsp:nvSpPr>
        <dsp:cNvPr id="0" name=""/>
        <dsp:cNvSpPr/>
      </dsp:nvSpPr>
      <dsp:spPr>
        <a:xfrm>
          <a:off x="31795" y="3276598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bg2"/>
              </a:solidFill>
            </a:rPr>
            <a:t>აპრილი, 2011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31795" y="3276598"/>
        <a:ext cx="1557905" cy="778766"/>
      </dsp:txXfrm>
    </dsp:sp>
    <dsp:sp modelId="{339FCDE6-ACB1-4FC6-B770-034DE4C59DA1}">
      <dsp:nvSpPr>
        <dsp:cNvPr id="0" name=""/>
        <dsp:cNvSpPr/>
      </dsp:nvSpPr>
      <dsp:spPr>
        <a:xfrm rot="851649">
          <a:off x="-242919" y="3839938"/>
          <a:ext cx="2408724" cy="24096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AD2D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2295691" y="4495803"/>
          <a:ext cx="3339252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>
              <a:solidFill>
                <a:schemeClr val="tx1"/>
              </a:solidFill>
              <a:cs typeface="Arial" pitchFamily="34" charset="0"/>
            </a:rPr>
            <a:t>ოქტომბერი, 2014 წ. </a:t>
          </a:r>
          <a:endParaRPr lang="en-US" sz="1500" kern="1200" dirty="0">
            <a:solidFill>
              <a:schemeClr val="tx1"/>
            </a:solidFill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kern="1200" dirty="0" smtClean="0">
              <a:solidFill>
                <a:schemeClr val="tx1"/>
              </a:solidFill>
              <a:cs typeface="Arial" pitchFamily="34" charset="0"/>
            </a:rPr>
            <a:t>სულ შემუშავებულია:  31</a:t>
          </a:r>
          <a:r>
            <a:rPr lang="en-US" sz="1500" kern="1200" dirty="0" smtClean="0">
              <a:solidFill>
                <a:schemeClr val="tx1"/>
              </a:solidFill>
              <a:cs typeface="Arial" pitchFamily="34" charset="0"/>
            </a:rPr>
            <a:t> </a:t>
          </a:r>
          <a:r>
            <a:rPr lang="ka-GE" sz="1500" kern="1200" dirty="0" smtClean="0">
              <a:solidFill>
                <a:schemeClr val="tx1"/>
              </a:solidFill>
              <a:cs typeface="Arial" pitchFamily="34" charset="0"/>
            </a:rPr>
            <a:t>მოდული, მ.შ. ფუნქციონირებს  - 28                         1 პილოტირების და                           2 დეველოპმენტის ეტაპზე</a:t>
          </a:r>
          <a:endParaRPr lang="en-US" sz="1500" kern="1200" dirty="0">
            <a:solidFill>
              <a:schemeClr val="tx1"/>
            </a:solidFill>
            <a:cs typeface="Arial" pitchFamily="34" charset="0"/>
          </a:endParaRPr>
        </a:p>
      </dsp:txBody>
      <dsp:txXfrm>
        <a:off x="2295691" y="4495803"/>
        <a:ext cx="3339252" cy="1121842"/>
      </dsp:txXfrm>
    </dsp:sp>
    <dsp:sp modelId="{6AED50E6-1C35-4B77-9E90-501897F8F6D8}">
      <dsp:nvSpPr>
        <dsp:cNvPr id="0" name=""/>
        <dsp:cNvSpPr/>
      </dsp:nvSpPr>
      <dsp:spPr>
        <a:xfrm>
          <a:off x="145349" y="4800604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bg2"/>
              </a:solidFill>
            </a:rPr>
            <a:t>ოქტომბერი, 2014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145349" y="4800604"/>
        <a:ext cx="1557905" cy="77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DD5AB2-17C0-4DA1-BFB5-5C0A3D180B0C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B7F33F-1674-4504-B6C9-0CF418527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1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4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1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6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78" y="449248"/>
            <a:ext cx="71294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6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8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4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42852"/>
            <a:ext cx="6143668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10/31/2014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0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health.moh.gov.ge/Hmis/Portal/Default.asp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78707"/>
            <a:ext cx="3733800" cy="45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7360" y="1752600"/>
            <a:ext cx="3995614" cy="2486695"/>
          </a:xfrm>
          <a:effectLst/>
        </p:spPr>
        <p:txBody>
          <a:bodyPr anchor="ctr">
            <a:normAutofit/>
          </a:bodyPr>
          <a:lstStyle/>
          <a:p>
            <a:pPr eaLnBrk="0" hangingPunct="0"/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ჯანმრთელობის</a:t>
            </a:r>
            <a:r>
              <a:rPr lang="ka-GE" sz="2100" kern="1200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დაცვის  ერთიანი</a:t>
            </a:r>
            <a:r>
              <a:rPr lang="ka-GE" sz="2100" kern="1200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საინფორმაციო</a:t>
            </a:r>
            <a:r>
              <a:rPr lang="en-US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სისტემა</a:t>
            </a:r>
            <a:endParaRPr lang="en-US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LITERATURULI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118" y="3879662"/>
            <a:ext cx="3610098" cy="7995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1800"/>
              </a:spcBef>
              <a:buSzPct val="100000"/>
            </a:pPr>
            <a:r>
              <a:rPr lang="ka-GE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აშშ</a:t>
            </a:r>
            <a:r>
              <a:rPr lang="ka-GE" sz="1300" b="1" cap="all" spc="300" dirty="0" smtClean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>
                <a:solidFill>
                  <a:prstClr val="black"/>
                </a:solidFill>
                <a:latin typeface="Sylfaen" pitchFamily="18" charset="0"/>
              </a:rPr>
              <a:t>საერთაშორისო</a:t>
            </a:r>
            <a:r>
              <a:rPr lang="ka-GE" sz="1300" b="1" cap="all" spc="300" dirty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>
                <a:solidFill>
                  <a:prstClr val="black"/>
                </a:solidFill>
                <a:latin typeface="Sylfaen" pitchFamily="18" charset="0"/>
              </a:rPr>
              <a:t>განვითარების სააგენტოს</a:t>
            </a:r>
            <a:r>
              <a:rPr lang="ka-GE" sz="1300" b="1" cap="all" spc="300" dirty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„ჯანდაცვის</a:t>
            </a:r>
            <a:r>
              <a:rPr lang="ka-GE" sz="1300" b="1" cap="all" spc="300" dirty="0" smtClean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>
                <a:solidFill>
                  <a:prstClr val="black"/>
                </a:solidFill>
                <a:latin typeface="Sylfaen" pitchFamily="18" charset="0"/>
              </a:rPr>
              <a:t>სისტემის განმტკიცების</a:t>
            </a:r>
            <a:r>
              <a:rPr lang="ka-GE" sz="1300" b="1" cap="all" spc="300" dirty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პროგრამა</a:t>
            </a:r>
            <a:r>
              <a:rPr lang="en-US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”</a:t>
            </a:r>
            <a:endParaRPr lang="en-US" sz="1300" b="1" cap="all" spc="100" dirty="0">
              <a:solidFill>
                <a:prstClr val="black"/>
              </a:solidFill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667" y="49530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a-GE" sz="1100" b="1" spc="100" dirty="0" smtClean="0">
                <a:solidFill>
                  <a:prstClr val="black"/>
                </a:solidFill>
                <a:latin typeface="Sylfaen" pitchFamily="18" charset="0"/>
              </a:rPr>
              <a:t>ნოემბერი</a:t>
            </a:r>
            <a:r>
              <a:rPr lang="en-US" sz="1100" b="1" spc="100" dirty="0" smtClean="0">
                <a:solidFill>
                  <a:prstClr val="black"/>
                </a:solidFill>
                <a:latin typeface="Sylfaen" pitchFamily="18" charset="0"/>
              </a:rPr>
              <a:t>, </a:t>
            </a:r>
            <a:r>
              <a:rPr lang="ka-GE" sz="1100" b="1" spc="100" dirty="0" smtClean="0">
                <a:solidFill>
                  <a:prstClr val="black"/>
                </a:solidFill>
                <a:latin typeface="Sylfaen" pitchFamily="18" charset="0"/>
              </a:rPr>
              <a:t>2014 წ.</a:t>
            </a:r>
            <a:endParaRPr lang="en-US" sz="1100" b="1" spc="100" dirty="0">
              <a:solidFill>
                <a:prstClr val="black"/>
              </a:solidFill>
              <a:latin typeface="Sylfae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60" y="6008352"/>
            <a:ext cx="561338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9184"/>
            <a:ext cx="1234560" cy="4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13" y="1295400"/>
            <a:ext cx="7772400" cy="381000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ka-GE" spc="100" dirty="0">
                <a:solidFill>
                  <a:schemeClr val="tx1"/>
                </a:solidFill>
                <a:latin typeface="Myriad Pro" pitchFamily="34" charset="0"/>
                <a:cs typeface="Calibri" pitchFamily="34" charset="0"/>
              </a:rPr>
              <a:t>ჯდესს-ის მოდულები</a:t>
            </a:r>
            <a:endParaRPr lang="ka-GE" spc="100" dirty="0">
              <a:solidFill>
                <a:schemeClr val="tx1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10</a:t>
            </a:fld>
            <a:endParaRPr lang="ro-RO" dirty="0"/>
          </a:p>
        </p:txBody>
      </p:sp>
      <p:sp>
        <p:nvSpPr>
          <p:cNvPr id="5" name="Pentagon 4"/>
          <p:cNvSpPr/>
          <p:nvPr/>
        </p:nvSpPr>
        <p:spPr>
          <a:xfrm>
            <a:off x="572861" y="18584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მიმართვების ადმინისტრირების მოდული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975" y="6298404"/>
            <a:ext cx="8324849" cy="188119"/>
          </a:xfrm>
          <a:prstGeom prst="rect">
            <a:avLst/>
          </a:prstGeom>
          <a:noFill/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i="1" dirty="0" smtClean="0">
                <a:solidFill>
                  <a:srgbClr val="C02500"/>
                </a:solidFill>
              </a:rPr>
              <a:t>2014 </a:t>
            </a:r>
            <a:r>
              <a:rPr lang="ka-GE" sz="1200" i="1" dirty="0" smtClean="0">
                <a:solidFill>
                  <a:srgbClr val="C02500"/>
                </a:solidFill>
              </a:rPr>
              <a:t>წლის 22 ოქტომბრის მდგომარეობით</a:t>
            </a:r>
            <a:endParaRPr lang="ro-RO" sz="1200" i="1" dirty="0">
              <a:solidFill>
                <a:srgbClr val="C025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72861" y="27093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სამედიცინო შემთხვევების რეგისტრაციის მოდული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72861" y="35602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ელექტრონული ანგარიშგების მოდული</a:t>
            </a:r>
            <a:r>
              <a:rPr lang="en-US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სამედიცინო დაწესებულებებისთვის</a:t>
            </a:r>
            <a:endParaRPr lang="en-US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72861" y="44111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ჯანმრთელობის დაცვის პროგრამების ფინანსური მართვის მოდული</a:t>
            </a:r>
            <a:endParaRPr lang="en-US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030560" y="19508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ka-GE" sz="1400" b="1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184,822 მიმართვა</a:t>
            </a:r>
            <a:endParaRPr lang="ka-GE" sz="1400" b="1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Arial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030560" y="28017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r>
              <a:rPr lang="ka-GE" sz="1400" b="1" dirty="0"/>
              <a:t>1,063,317 შემთხვევა</a:t>
            </a:r>
            <a:endParaRPr lang="ka-GE" sz="1400" b="1" dirty="0"/>
          </a:p>
        </p:txBody>
      </p:sp>
      <p:sp>
        <p:nvSpPr>
          <p:cNvPr id="12" name="Chevron 11"/>
          <p:cNvSpPr/>
          <p:nvPr/>
        </p:nvSpPr>
        <p:spPr>
          <a:xfrm>
            <a:off x="5030560" y="36526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ka-GE" sz="1400" b="1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37,206</a:t>
            </a:r>
            <a:r>
              <a:rPr lang="ka-GE" sz="1400" b="1" dirty="0">
                <a:solidFill>
                  <a:schemeClr val="bg1"/>
                </a:solidFill>
                <a:ea typeface="Times New Roman"/>
                <a:cs typeface="Arial" pitchFamily="34" charset="0"/>
              </a:rPr>
              <a:t> </a:t>
            </a:r>
            <a:r>
              <a:rPr lang="ka-GE" sz="1400" b="1" dirty="0" smtClean="0">
                <a:solidFill>
                  <a:schemeClr val="bg1"/>
                </a:solidFill>
                <a:ea typeface="Times New Roman"/>
                <a:cs typeface="Arial" pitchFamily="34" charset="0"/>
              </a:rPr>
              <a:t> შესრულება</a:t>
            </a:r>
            <a:endParaRPr lang="ka-GE" sz="1400" b="1" dirty="0">
              <a:solidFill>
                <a:schemeClr val="bg1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030560" y="45035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ka-GE" sz="1400" b="1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289,142,147</a:t>
            </a:r>
            <a:r>
              <a:rPr lang="ka-GE" sz="1400" b="1" dirty="0">
                <a:solidFill>
                  <a:schemeClr val="bg1"/>
                </a:solidFill>
                <a:ea typeface="Times New Roman"/>
                <a:cs typeface="Arial" pitchFamily="34" charset="0"/>
              </a:rPr>
              <a:t> ლარი </a:t>
            </a:r>
          </a:p>
        </p:txBody>
      </p:sp>
      <p:sp>
        <p:nvSpPr>
          <p:cNvPr id="44" name="Pentagon 43"/>
          <p:cNvSpPr/>
          <p:nvPr/>
        </p:nvSpPr>
        <p:spPr>
          <a:xfrm>
            <a:off x="561975" y="5257800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საინფორმაციო პორტალი (</a:t>
            </a:r>
            <a:r>
              <a:rPr lang="en-US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Cloud)</a:t>
            </a:r>
            <a:endParaRPr lang="en-US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5052331" y="5350133"/>
            <a:ext cx="3329669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r>
              <a:rPr lang="ka-GE" sz="1400" b="1" dirty="0"/>
              <a:t>1763 დაწესებულება </a:t>
            </a:r>
            <a:endParaRPr lang="ka-GE" sz="1400" b="1" dirty="0" smtClean="0"/>
          </a:p>
          <a:p>
            <a:r>
              <a:rPr lang="ka-GE" sz="1400" b="1" dirty="0" smtClean="0"/>
              <a:t>494,842 </a:t>
            </a:r>
            <a:r>
              <a:rPr lang="ka-GE" sz="1400" b="1" dirty="0"/>
              <a:t>ატვირთული ფასი</a:t>
            </a:r>
            <a:endParaRPr lang="ka-GE" sz="1400" b="1" dirty="0"/>
          </a:p>
        </p:txBody>
      </p:sp>
    </p:spTree>
    <p:extLst>
      <p:ext uri="{BB962C8B-B14F-4D97-AF65-F5344CB8AC3E}">
        <p14:creationId xmlns:p14="http://schemas.microsoft.com/office/powerpoint/2010/main" val="237535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Rounded Rectangle 697"/>
          <p:cNvSpPr/>
          <p:nvPr/>
        </p:nvSpPr>
        <p:spPr>
          <a:xfrm>
            <a:off x="310243" y="6010724"/>
            <a:ext cx="2389415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ზოგ.  ამბულატორია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4" name="Rounded Rectangle 733"/>
          <p:cNvSpPr/>
          <p:nvPr/>
        </p:nvSpPr>
        <p:spPr>
          <a:xfrm>
            <a:off x="288473" y="5623681"/>
            <a:ext cx="2378528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ნარკომანია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5" name="Rounded Rectangle 734"/>
          <p:cNvSpPr/>
          <p:nvPr/>
        </p:nvSpPr>
        <p:spPr>
          <a:xfrm>
            <a:off x="288472" y="5240564"/>
            <a:ext cx="2378528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აივ - ინფექცია / </a:t>
            </a:r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შიდსი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6" name="Rounded Rectangle 735"/>
          <p:cNvSpPr/>
          <p:nvPr/>
        </p:nvSpPr>
        <p:spPr>
          <a:xfrm>
            <a:off x="277586" y="4778375"/>
            <a:ext cx="2378528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დიაბეტის </a:t>
            </a:r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მართვა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7" name="Rounded Rectangle 736"/>
          <p:cNvSpPr/>
          <p:nvPr/>
        </p:nvSpPr>
        <p:spPr>
          <a:xfrm>
            <a:off x="299358" y="4338613"/>
            <a:ext cx="2389414" cy="223127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ფსიქიატრია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8" name="Rounded Rectangle 737"/>
          <p:cNvSpPr/>
          <p:nvPr/>
        </p:nvSpPr>
        <p:spPr>
          <a:xfrm>
            <a:off x="277586" y="3943459"/>
            <a:ext cx="2378528" cy="2256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სოფლის ექიმი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9" name="Rounded Rectangle 738"/>
          <p:cNvSpPr/>
          <p:nvPr/>
        </p:nvSpPr>
        <p:spPr>
          <a:xfrm>
            <a:off x="277586" y="2616336"/>
            <a:ext cx="2389414" cy="25660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მიზნობრივი პაკეტი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740" name="Rounded Rectangle 739"/>
          <p:cNvSpPr/>
          <p:nvPr/>
        </p:nvSpPr>
        <p:spPr>
          <a:xfrm>
            <a:off x="266700" y="2200244"/>
            <a:ext cx="2400300" cy="27072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ka-GE" sz="1400" dirty="0" smtClean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საბაზ. და მინ.  პაკეტი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741" name="Rounded Rectangle 740"/>
          <p:cNvSpPr/>
          <p:nvPr/>
        </p:nvSpPr>
        <p:spPr>
          <a:xfrm>
            <a:off x="288472" y="3460830"/>
            <a:ext cx="2378528" cy="28304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ვეტერანები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42" name="Rounded Rectangle 741"/>
          <p:cNvSpPr/>
          <p:nvPr/>
        </p:nvSpPr>
        <p:spPr>
          <a:xfrm>
            <a:off x="266700" y="3044344"/>
            <a:ext cx="2389414" cy="2754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ასაკობრივი </a:t>
            </a:r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ჯგუფები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3" y="1295400"/>
            <a:ext cx="7772400" cy="357951"/>
          </a:xfrm>
        </p:spPr>
        <p:txBody>
          <a:bodyPr/>
          <a:lstStyle/>
          <a:p>
            <a:pPr algn="ctr"/>
            <a:r>
              <a:rPr lang="ka-GE" sz="2200" dirty="0" smtClean="0">
                <a:solidFill>
                  <a:schemeClr val="tx1"/>
                </a:solidFill>
              </a:rPr>
              <a:t>ბენეფიციართა რეგისტრაციის მოდული</a:t>
            </a:r>
            <a:endParaRPr lang="ro-RO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11</a:t>
            </a:fld>
            <a:endParaRPr lang="ro-RO" dirty="0"/>
          </a:p>
        </p:txBody>
      </p:sp>
      <p:grpSp>
        <p:nvGrpSpPr>
          <p:cNvPr id="703" name="Group 702"/>
          <p:cNvGrpSpPr/>
          <p:nvPr/>
        </p:nvGrpSpPr>
        <p:grpSpPr>
          <a:xfrm>
            <a:off x="6694308" y="2470970"/>
            <a:ext cx="2231201" cy="2234221"/>
            <a:chOff x="3517170" y="1221512"/>
            <a:chExt cx="5408339" cy="3483679"/>
          </a:xfrm>
          <a:solidFill>
            <a:schemeClr val="tx1">
              <a:lumMod val="65000"/>
              <a:lumOff val="35000"/>
              <a:alpha val="5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889618" y="2448538"/>
              <a:ext cx="35891" cy="246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530243" y="3381707"/>
              <a:ext cx="118889" cy="231049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570621" y="3352546"/>
              <a:ext cx="107673" cy="134592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030474" y="3702484"/>
              <a:ext cx="157024" cy="132349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183012" y="3736132"/>
              <a:ext cx="150294" cy="121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568377" y="3597054"/>
              <a:ext cx="62809" cy="7851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711941" y="3594811"/>
              <a:ext cx="143564" cy="89728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700725" y="3632944"/>
              <a:ext cx="150294" cy="127862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776994" y="3621729"/>
              <a:ext cx="20188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624457" y="354097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599782" y="3341330"/>
              <a:ext cx="107673" cy="22880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49488" y="3258332"/>
              <a:ext cx="134592" cy="287129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602025" y="3475922"/>
              <a:ext cx="78511" cy="650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958693" y="3074390"/>
              <a:ext cx="51593" cy="7851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931775" y="2986905"/>
              <a:ext cx="96457" cy="10318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017016" y="3868480"/>
              <a:ext cx="6730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021502" y="3866237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113473" y="3863994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113473" y="3904371"/>
              <a:ext cx="6730" cy="89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156093" y="3946992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362468" y="4079340"/>
              <a:ext cx="4487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69197" y="4121961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115717" y="4267768"/>
              <a:ext cx="22432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286199" y="434628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288442" y="4357496"/>
              <a:ext cx="6730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239092" y="4364225"/>
              <a:ext cx="53836" cy="58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8564355" y="4361982"/>
              <a:ext cx="116646" cy="125619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8658569" y="4247579"/>
              <a:ext cx="85241" cy="1345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7763535" y="3859507"/>
              <a:ext cx="607905" cy="473313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8375927" y="3323384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8465654" y="3875209"/>
              <a:ext cx="6730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7646889" y="3785481"/>
              <a:ext cx="139078" cy="44864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7808399" y="3747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" name="Freeform 52"/>
            <p:cNvSpPr>
              <a:spLocks/>
            </p:cNvSpPr>
            <p:nvPr/>
          </p:nvSpPr>
          <p:spPr bwMode="auto">
            <a:xfrm>
              <a:off x="7826344" y="3527515"/>
              <a:ext cx="33648" cy="448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" name="Freeform 53"/>
            <p:cNvSpPr>
              <a:spLocks/>
            </p:cNvSpPr>
            <p:nvPr/>
          </p:nvSpPr>
          <p:spPr bwMode="auto">
            <a:xfrm>
              <a:off x="7864479" y="3518542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" name="Freeform 54"/>
            <p:cNvSpPr>
              <a:spLocks/>
            </p:cNvSpPr>
            <p:nvPr/>
          </p:nvSpPr>
          <p:spPr bwMode="auto">
            <a:xfrm>
              <a:off x="7864479" y="3514055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7873452" y="3496110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" name="Freeform 56"/>
            <p:cNvSpPr>
              <a:spLocks/>
            </p:cNvSpPr>
            <p:nvPr/>
          </p:nvSpPr>
          <p:spPr bwMode="auto">
            <a:xfrm>
              <a:off x="7864479" y="3415355"/>
              <a:ext cx="62809" cy="94214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7895883" y="347143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" name="Freeform 58"/>
            <p:cNvSpPr>
              <a:spLocks/>
            </p:cNvSpPr>
            <p:nvPr/>
          </p:nvSpPr>
          <p:spPr bwMode="auto">
            <a:xfrm>
              <a:off x="7893640" y="3493867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" name="Freeform 59"/>
            <p:cNvSpPr>
              <a:spLocks/>
            </p:cNvSpPr>
            <p:nvPr/>
          </p:nvSpPr>
          <p:spPr bwMode="auto">
            <a:xfrm>
              <a:off x="7895883" y="3507326"/>
              <a:ext cx="224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" name="Freeform 60"/>
            <p:cNvSpPr>
              <a:spLocks/>
            </p:cNvSpPr>
            <p:nvPr/>
          </p:nvSpPr>
          <p:spPr bwMode="auto">
            <a:xfrm>
              <a:off x="7902613" y="3509569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" name="Freeform 61"/>
            <p:cNvSpPr>
              <a:spLocks/>
            </p:cNvSpPr>
            <p:nvPr/>
          </p:nvSpPr>
          <p:spPr bwMode="auto">
            <a:xfrm>
              <a:off x="7916072" y="3509569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" name="Freeform 62"/>
            <p:cNvSpPr>
              <a:spLocks/>
            </p:cNvSpPr>
            <p:nvPr/>
          </p:nvSpPr>
          <p:spPr bwMode="auto">
            <a:xfrm>
              <a:off x="7931775" y="3509569"/>
              <a:ext cx="20188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" name="Freeform 63"/>
            <p:cNvSpPr>
              <a:spLocks/>
            </p:cNvSpPr>
            <p:nvPr/>
          </p:nvSpPr>
          <p:spPr bwMode="auto">
            <a:xfrm>
              <a:off x="7895883" y="3518542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" name="Freeform 64"/>
            <p:cNvSpPr>
              <a:spLocks/>
            </p:cNvSpPr>
            <p:nvPr/>
          </p:nvSpPr>
          <p:spPr bwMode="auto">
            <a:xfrm>
              <a:off x="7902613" y="3534244"/>
              <a:ext cx="17945" cy="2916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7931775" y="3525271"/>
              <a:ext cx="13460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" name="Freeform 66"/>
            <p:cNvSpPr>
              <a:spLocks/>
            </p:cNvSpPr>
            <p:nvPr/>
          </p:nvSpPr>
          <p:spPr bwMode="auto">
            <a:xfrm>
              <a:off x="7918315" y="3529758"/>
              <a:ext cx="8973" cy="269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7925045" y="3545460"/>
              <a:ext cx="11216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" name="Freeform 68"/>
            <p:cNvSpPr>
              <a:spLocks/>
            </p:cNvSpPr>
            <p:nvPr/>
          </p:nvSpPr>
          <p:spPr bwMode="auto">
            <a:xfrm>
              <a:off x="7895883" y="3552190"/>
              <a:ext cx="69539" cy="6280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" name="Freeform 69"/>
            <p:cNvSpPr>
              <a:spLocks/>
            </p:cNvSpPr>
            <p:nvPr/>
          </p:nvSpPr>
          <p:spPr bwMode="auto">
            <a:xfrm>
              <a:off x="7893640" y="3597054"/>
              <a:ext cx="6730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" name="Freeform 70"/>
            <p:cNvSpPr>
              <a:spLocks/>
            </p:cNvSpPr>
            <p:nvPr/>
          </p:nvSpPr>
          <p:spPr bwMode="auto">
            <a:xfrm>
              <a:off x="7880181" y="3608269"/>
              <a:ext cx="897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" name="Freeform 71"/>
            <p:cNvSpPr>
              <a:spLocks/>
            </p:cNvSpPr>
            <p:nvPr/>
          </p:nvSpPr>
          <p:spPr bwMode="auto">
            <a:xfrm>
              <a:off x="7864479" y="3619486"/>
              <a:ext cx="6730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" name="Freeform 72"/>
            <p:cNvSpPr>
              <a:spLocks/>
            </p:cNvSpPr>
            <p:nvPr/>
          </p:nvSpPr>
          <p:spPr bwMode="auto">
            <a:xfrm>
              <a:off x="8252551" y="3471435"/>
              <a:ext cx="2243" cy="1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8239092" y="349386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" name="Freeform 74"/>
            <p:cNvSpPr>
              <a:spLocks/>
            </p:cNvSpPr>
            <p:nvPr/>
          </p:nvSpPr>
          <p:spPr bwMode="auto">
            <a:xfrm>
              <a:off x="8086555" y="3583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" name="Rectangle 75"/>
            <p:cNvSpPr>
              <a:spLocks noChangeArrowheads="1"/>
            </p:cNvSpPr>
            <p:nvPr/>
          </p:nvSpPr>
          <p:spPr bwMode="auto">
            <a:xfrm>
              <a:off x="8140391" y="3554433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" name="Freeform 76"/>
            <p:cNvSpPr>
              <a:spLocks/>
            </p:cNvSpPr>
            <p:nvPr/>
          </p:nvSpPr>
          <p:spPr bwMode="auto">
            <a:xfrm>
              <a:off x="8440979" y="359256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" name="Freeform 77"/>
            <p:cNvSpPr>
              <a:spLocks/>
            </p:cNvSpPr>
            <p:nvPr/>
          </p:nvSpPr>
          <p:spPr bwMode="auto">
            <a:xfrm>
              <a:off x="8512762" y="36172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" name="Freeform 78"/>
            <p:cNvSpPr>
              <a:spLocks/>
            </p:cNvSpPr>
            <p:nvPr/>
          </p:nvSpPr>
          <p:spPr bwMode="auto">
            <a:xfrm>
              <a:off x="8268254" y="372715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8313117" y="371818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" name="Freeform 80"/>
            <p:cNvSpPr>
              <a:spLocks/>
            </p:cNvSpPr>
            <p:nvPr/>
          </p:nvSpPr>
          <p:spPr bwMode="auto">
            <a:xfrm>
              <a:off x="8319847" y="3733888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" name="Freeform 81"/>
            <p:cNvSpPr>
              <a:spLocks/>
            </p:cNvSpPr>
            <p:nvPr/>
          </p:nvSpPr>
          <p:spPr bwMode="auto">
            <a:xfrm>
              <a:off x="8331063" y="3738375"/>
              <a:ext cx="35891" cy="3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" name="Freeform 82"/>
            <p:cNvSpPr>
              <a:spLocks/>
            </p:cNvSpPr>
            <p:nvPr/>
          </p:nvSpPr>
          <p:spPr bwMode="auto">
            <a:xfrm>
              <a:off x="8274983" y="377650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8286199" y="378099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" name="Freeform 84"/>
            <p:cNvSpPr>
              <a:spLocks/>
            </p:cNvSpPr>
            <p:nvPr/>
          </p:nvSpPr>
          <p:spPr bwMode="auto">
            <a:xfrm>
              <a:off x="8292929" y="3760807"/>
              <a:ext cx="62809" cy="314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" name="Freeform 85"/>
            <p:cNvSpPr>
              <a:spLocks/>
            </p:cNvSpPr>
            <p:nvPr/>
          </p:nvSpPr>
          <p:spPr bwMode="auto">
            <a:xfrm>
              <a:off x="8387143" y="3772023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" name="Freeform 86"/>
            <p:cNvSpPr>
              <a:spLocks/>
            </p:cNvSpPr>
            <p:nvPr/>
          </p:nvSpPr>
          <p:spPr bwMode="auto">
            <a:xfrm>
              <a:off x="8389386" y="3778753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" name="Freeform 87"/>
            <p:cNvSpPr>
              <a:spLocks/>
            </p:cNvSpPr>
            <p:nvPr/>
          </p:nvSpPr>
          <p:spPr bwMode="auto">
            <a:xfrm>
              <a:off x="8416304" y="3796698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" name="Freeform 88"/>
            <p:cNvSpPr>
              <a:spLocks/>
            </p:cNvSpPr>
            <p:nvPr/>
          </p:nvSpPr>
          <p:spPr bwMode="auto">
            <a:xfrm>
              <a:off x="8416304" y="3810157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" name="Freeform 89"/>
            <p:cNvSpPr>
              <a:spLocks/>
            </p:cNvSpPr>
            <p:nvPr/>
          </p:nvSpPr>
          <p:spPr bwMode="auto">
            <a:xfrm>
              <a:off x="8423034" y="381464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" name="Freeform 90"/>
            <p:cNvSpPr>
              <a:spLocks/>
            </p:cNvSpPr>
            <p:nvPr/>
          </p:nvSpPr>
          <p:spPr bwMode="auto">
            <a:xfrm>
              <a:off x="8427520" y="3816886"/>
              <a:ext cx="897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" name="Freeform 91"/>
            <p:cNvSpPr>
              <a:spLocks/>
            </p:cNvSpPr>
            <p:nvPr/>
          </p:nvSpPr>
          <p:spPr bwMode="auto">
            <a:xfrm>
              <a:off x="8427520" y="3823616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" name="Freeform 92"/>
            <p:cNvSpPr>
              <a:spLocks/>
            </p:cNvSpPr>
            <p:nvPr/>
          </p:nvSpPr>
          <p:spPr bwMode="auto">
            <a:xfrm>
              <a:off x="8438736" y="382585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" name="Freeform 93"/>
            <p:cNvSpPr>
              <a:spLocks/>
            </p:cNvSpPr>
            <p:nvPr/>
          </p:nvSpPr>
          <p:spPr bwMode="auto">
            <a:xfrm>
              <a:off x="8447709" y="3810157"/>
              <a:ext cx="17945" cy="13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" name="Freeform 94"/>
            <p:cNvSpPr>
              <a:spLocks/>
            </p:cNvSpPr>
            <p:nvPr/>
          </p:nvSpPr>
          <p:spPr bwMode="auto">
            <a:xfrm>
              <a:off x="8479114" y="3823616"/>
              <a:ext cx="13460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" name="Freeform 95"/>
            <p:cNvSpPr>
              <a:spLocks/>
            </p:cNvSpPr>
            <p:nvPr/>
          </p:nvSpPr>
          <p:spPr bwMode="auto">
            <a:xfrm>
              <a:off x="8472384" y="383258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" name="Freeform 96"/>
            <p:cNvSpPr>
              <a:spLocks/>
            </p:cNvSpPr>
            <p:nvPr/>
          </p:nvSpPr>
          <p:spPr bwMode="auto">
            <a:xfrm>
              <a:off x="8463411" y="3837076"/>
              <a:ext cx="17945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" name="Freeform 97"/>
            <p:cNvSpPr>
              <a:spLocks/>
            </p:cNvSpPr>
            <p:nvPr/>
          </p:nvSpPr>
          <p:spPr bwMode="auto">
            <a:xfrm>
              <a:off x="8490329" y="3850534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" name="Freeform 98"/>
            <p:cNvSpPr>
              <a:spLocks/>
            </p:cNvSpPr>
            <p:nvPr/>
          </p:nvSpPr>
          <p:spPr bwMode="auto">
            <a:xfrm>
              <a:off x="8357981" y="3832589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" name="Freeform 99"/>
            <p:cNvSpPr>
              <a:spLocks/>
            </p:cNvSpPr>
            <p:nvPr/>
          </p:nvSpPr>
          <p:spPr bwMode="auto">
            <a:xfrm>
              <a:off x="8326577" y="383707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" name="Freeform 100"/>
            <p:cNvSpPr>
              <a:spLocks/>
            </p:cNvSpPr>
            <p:nvPr/>
          </p:nvSpPr>
          <p:spPr bwMode="auto">
            <a:xfrm>
              <a:off x="8331063" y="3843804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" name="Freeform 101"/>
            <p:cNvSpPr>
              <a:spLocks/>
            </p:cNvSpPr>
            <p:nvPr/>
          </p:nvSpPr>
          <p:spPr bwMode="auto">
            <a:xfrm>
              <a:off x="8100014" y="3709213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" name="Freeform 102"/>
            <p:cNvSpPr>
              <a:spLocks/>
            </p:cNvSpPr>
            <p:nvPr/>
          </p:nvSpPr>
          <p:spPr bwMode="auto">
            <a:xfrm>
              <a:off x="8102257" y="3722672"/>
              <a:ext cx="17945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" name="Freeform 103"/>
            <p:cNvSpPr>
              <a:spLocks/>
            </p:cNvSpPr>
            <p:nvPr/>
          </p:nvSpPr>
          <p:spPr bwMode="auto">
            <a:xfrm>
              <a:off x="8021502" y="3697997"/>
              <a:ext cx="13460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" name="Freeform 104"/>
            <p:cNvSpPr>
              <a:spLocks/>
            </p:cNvSpPr>
            <p:nvPr/>
          </p:nvSpPr>
          <p:spPr bwMode="auto">
            <a:xfrm>
              <a:off x="8014773" y="3722672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" name="Freeform 105"/>
            <p:cNvSpPr>
              <a:spLocks/>
            </p:cNvSpPr>
            <p:nvPr/>
          </p:nvSpPr>
          <p:spPr bwMode="auto">
            <a:xfrm>
              <a:off x="7985611" y="3740618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" name="Freeform 106"/>
            <p:cNvSpPr>
              <a:spLocks/>
            </p:cNvSpPr>
            <p:nvPr/>
          </p:nvSpPr>
          <p:spPr bwMode="auto">
            <a:xfrm>
              <a:off x="8061879" y="377875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" name="Freeform 107"/>
            <p:cNvSpPr>
              <a:spLocks/>
            </p:cNvSpPr>
            <p:nvPr/>
          </p:nvSpPr>
          <p:spPr bwMode="auto">
            <a:xfrm>
              <a:off x="8082069" y="3778753"/>
              <a:ext cx="6730" cy="13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" name="Freeform 108"/>
            <p:cNvSpPr>
              <a:spLocks/>
            </p:cNvSpPr>
            <p:nvPr/>
          </p:nvSpPr>
          <p:spPr bwMode="auto">
            <a:xfrm>
              <a:off x="8077582" y="3792211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" name="Freeform 109"/>
            <p:cNvSpPr>
              <a:spLocks/>
            </p:cNvSpPr>
            <p:nvPr/>
          </p:nvSpPr>
          <p:spPr bwMode="auto">
            <a:xfrm>
              <a:off x="8034961" y="3805671"/>
              <a:ext cx="6730" cy="134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" name="Freeform 110"/>
            <p:cNvSpPr>
              <a:spLocks/>
            </p:cNvSpPr>
            <p:nvPr/>
          </p:nvSpPr>
          <p:spPr bwMode="auto">
            <a:xfrm>
              <a:off x="8012529" y="381464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" name="Rectangle 111"/>
            <p:cNvSpPr>
              <a:spLocks noChangeArrowheads="1"/>
            </p:cNvSpPr>
            <p:nvPr/>
          </p:nvSpPr>
          <p:spPr bwMode="auto">
            <a:xfrm>
              <a:off x="7996827" y="3805671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" name="Freeform 112"/>
            <p:cNvSpPr>
              <a:spLocks/>
            </p:cNvSpPr>
            <p:nvPr/>
          </p:nvSpPr>
          <p:spPr bwMode="auto">
            <a:xfrm>
              <a:off x="7954206" y="3810157"/>
              <a:ext cx="15702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" name="Freeform 113"/>
            <p:cNvSpPr>
              <a:spLocks/>
            </p:cNvSpPr>
            <p:nvPr/>
          </p:nvSpPr>
          <p:spPr bwMode="auto">
            <a:xfrm>
              <a:off x="7920558" y="3823616"/>
              <a:ext cx="53836" cy="29161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" name="Freeform 114"/>
            <p:cNvSpPr>
              <a:spLocks/>
            </p:cNvSpPr>
            <p:nvPr/>
          </p:nvSpPr>
          <p:spPr bwMode="auto">
            <a:xfrm>
              <a:off x="7909342" y="3855021"/>
              <a:ext cx="897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" name="Freeform 115"/>
            <p:cNvSpPr>
              <a:spLocks/>
            </p:cNvSpPr>
            <p:nvPr/>
          </p:nvSpPr>
          <p:spPr bwMode="auto">
            <a:xfrm>
              <a:off x="7934018" y="3819129"/>
              <a:ext cx="897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" name="Freeform 116"/>
            <p:cNvSpPr>
              <a:spLocks/>
            </p:cNvSpPr>
            <p:nvPr/>
          </p:nvSpPr>
          <p:spPr bwMode="auto">
            <a:xfrm>
              <a:off x="7927288" y="3821373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" name="Freeform 117"/>
            <p:cNvSpPr>
              <a:spLocks/>
            </p:cNvSpPr>
            <p:nvPr/>
          </p:nvSpPr>
          <p:spPr bwMode="auto">
            <a:xfrm>
              <a:off x="7916072" y="3821373"/>
              <a:ext cx="8973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" name="Freeform 118"/>
            <p:cNvSpPr>
              <a:spLocks/>
            </p:cNvSpPr>
            <p:nvPr/>
          </p:nvSpPr>
          <p:spPr bwMode="auto">
            <a:xfrm>
              <a:off x="7864479" y="3819129"/>
              <a:ext cx="47107" cy="134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" name="Freeform 119"/>
            <p:cNvSpPr>
              <a:spLocks/>
            </p:cNvSpPr>
            <p:nvPr/>
          </p:nvSpPr>
          <p:spPr bwMode="auto">
            <a:xfrm>
              <a:off x="7853262" y="3837076"/>
              <a:ext cx="26918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" name="Freeform 120"/>
            <p:cNvSpPr>
              <a:spLocks/>
            </p:cNvSpPr>
            <p:nvPr/>
          </p:nvSpPr>
          <p:spPr bwMode="auto">
            <a:xfrm>
              <a:off x="7819614" y="3819129"/>
              <a:ext cx="35891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" name="Freeform 121"/>
            <p:cNvSpPr>
              <a:spLocks/>
            </p:cNvSpPr>
            <p:nvPr/>
          </p:nvSpPr>
          <p:spPr bwMode="auto">
            <a:xfrm>
              <a:off x="7806156" y="3821373"/>
              <a:ext cx="11216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" name="Freeform 122"/>
            <p:cNvSpPr>
              <a:spLocks/>
            </p:cNvSpPr>
            <p:nvPr/>
          </p:nvSpPr>
          <p:spPr bwMode="auto">
            <a:xfrm>
              <a:off x="7785967" y="3819129"/>
              <a:ext cx="15702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" name="Freeform 123"/>
            <p:cNvSpPr>
              <a:spLocks/>
            </p:cNvSpPr>
            <p:nvPr/>
          </p:nvSpPr>
          <p:spPr bwMode="auto">
            <a:xfrm>
              <a:off x="7759048" y="3801184"/>
              <a:ext cx="17945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" name="Freeform 124"/>
            <p:cNvSpPr>
              <a:spLocks/>
            </p:cNvSpPr>
            <p:nvPr/>
          </p:nvSpPr>
          <p:spPr bwMode="auto">
            <a:xfrm>
              <a:off x="7797183" y="3798941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" name="Freeform 125"/>
            <p:cNvSpPr>
              <a:spLocks/>
            </p:cNvSpPr>
            <p:nvPr/>
          </p:nvSpPr>
          <p:spPr bwMode="auto">
            <a:xfrm>
              <a:off x="7851019" y="3671079"/>
              <a:ext cx="94214" cy="112159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" name="Freeform 126"/>
            <p:cNvSpPr>
              <a:spLocks/>
            </p:cNvSpPr>
            <p:nvPr/>
          </p:nvSpPr>
          <p:spPr bwMode="auto">
            <a:xfrm>
              <a:off x="7893640" y="3774266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" name="Freeform 127"/>
            <p:cNvSpPr>
              <a:spLocks/>
            </p:cNvSpPr>
            <p:nvPr/>
          </p:nvSpPr>
          <p:spPr bwMode="auto">
            <a:xfrm>
              <a:off x="7902613" y="3767536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" name="Freeform 128"/>
            <p:cNvSpPr>
              <a:spLocks/>
            </p:cNvSpPr>
            <p:nvPr/>
          </p:nvSpPr>
          <p:spPr bwMode="auto">
            <a:xfrm>
              <a:off x="7907100" y="3763050"/>
              <a:ext cx="6730" cy="2018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" name="Freeform 129"/>
            <p:cNvSpPr>
              <a:spLocks/>
            </p:cNvSpPr>
            <p:nvPr/>
          </p:nvSpPr>
          <p:spPr bwMode="auto">
            <a:xfrm>
              <a:off x="7911585" y="3758563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" name="Freeform 130"/>
            <p:cNvSpPr>
              <a:spLocks/>
            </p:cNvSpPr>
            <p:nvPr/>
          </p:nvSpPr>
          <p:spPr bwMode="auto">
            <a:xfrm>
              <a:off x="7909342" y="371594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" name="Freeform 131"/>
            <p:cNvSpPr>
              <a:spLocks/>
            </p:cNvSpPr>
            <p:nvPr/>
          </p:nvSpPr>
          <p:spPr bwMode="auto">
            <a:xfrm>
              <a:off x="7916072" y="3715943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" name="Freeform 132"/>
            <p:cNvSpPr>
              <a:spLocks/>
            </p:cNvSpPr>
            <p:nvPr/>
          </p:nvSpPr>
          <p:spPr bwMode="auto">
            <a:xfrm>
              <a:off x="7934018" y="3722672"/>
              <a:ext cx="11216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" name="Freeform 133"/>
            <p:cNvSpPr>
              <a:spLocks/>
            </p:cNvSpPr>
            <p:nvPr/>
          </p:nvSpPr>
          <p:spPr bwMode="auto">
            <a:xfrm>
              <a:off x="7947477" y="3724915"/>
              <a:ext cx="1346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" name="Freeform 134"/>
            <p:cNvSpPr>
              <a:spLocks/>
            </p:cNvSpPr>
            <p:nvPr/>
          </p:nvSpPr>
          <p:spPr bwMode="auto">
            <a:xfrm>
              <a:off x="7956450" y="3727159"/>
              <a:ext cx="1122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" name="Freeform 135"/>
            <p:cNvSpPr>
              <a:spLocks/>
            </p:cNvSpPr>
            <p:nvPr/>
          </p:nvSpPr>
          <p:spPr bwMode="auto">
            <a:xfrm>
              <a:off x="7958693" y="3742861"/>
              <a:ext cx="15702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" name="Freeform 136"/>
            <p:cNvSpPr>
              <a:spLocks/>
            </p:cNvSpPr>
            <p:nvPr/>
          </p:nvSpPr>
          <p:spPr bwMode="auto">
            <a:xfrm>
              <a:off x="7967666" y="363070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" name="Freeform 137"/>
            <p:cNvSpPr>
              <a:spLocks/>
            </p:cNvSpPr>
            <p:nvPr/>
          </p:nvSpPr>
          <p:spPr bwMode="auto">
            <a:xfrm>
              <a:off x="7992341" y="3657620"/>
              <a:ext cx="4487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" name="Freeform 138"/>
            <p:cNvSpPr>
              <a:spLocks/>
            </p:cNvSpPr>
            <p:nvPr/>
          </p:nvSpPr>
          <p:spPr bwMode="auto">
            <a:xfrm>
              <a:off x="7976638" y="3664349"/>
              <a:ext cx="22432" cy="471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" name="Freeform 139"/>
            <p:cNvSpPr>
              <a:spLocks/>
            </p:cNvSpPr>
            <p:nvPr/>
          </p:nvSpPr>
          <p:spPr bwMode="auto">
            <a:xfrm>
              <a:off x="7976638" y="3702484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" name="Freeform 140"/>
            <p:cNvSpPr>
              <a:spLocks/>
            </p:cNvSpPr>
            <p:nvPr/>
          </p:nvSpPr>
          <p:spPr bwMode="auto">
            <a:xfrm>
              <a:off x="7978881" y="3718186"/>
              <a:ext cx="11216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" name="Freeform 141"/>
            <p:cNvSpPr>
              <a:spLocks/>
            </p:cNvSpPr>
            <p:nvPr/>
          </p:nvSpPr>
          <p:spPr bwMode="auto">
            <a:xfrm>
              <a:off x="7987854" y="3749591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" name="Freeform 150"/>
            <p:cNvSpPr>
              <a:spLocks/>
            </p:cNvSpPr>
            <p:nvPr/>
          </p:nvSpPr>
          <p:spPr bwMode="auto">
            <a:xfrm>
              <a:off x="7808399" y="3747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" name="Freeform 151"/>
            <p:cNvSpPr>
              <a:spLocks/>
            </p:cNvSpPr>
            <p:nvPr/>
          </p:nvSpPr>
          <p:spPr bwMode="auto">
            <a:xfrm>
              <a:off x="7622214" y="367556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" name="Freeform 152"/>
            <p:cNvSpPr>
              <a:spLocks/>
            </p:cNvSpPr>
            <p:nvPr/>
          </p:nvSpPr>
          <p:spPr bwMode="auto">
            <a:xfrm>
              <a:off x="7541459" y="357686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" name="Freeform 153"/>
            <p:cNvSpPr>
              <a:spLocks/>
            </p:cNvSpPr>
            <p:nvPr/>
          </p:nvSpPr>
          <p:spPr bwMode="auto">
            <a:xfrm>
              <a:off x="7541459" y="3520785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" name="Freeform 154"/>
            <p:cNvSpPr>
              <a:spLocks/>
            </p:cNvSpPr>
            <p:nvPr/>
          </p:nvSpPr>
          <p:spPr bwMode="auto">
            <a:xfrm>
              <a:off x="7541459" y="3520785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" name="Freeform 155"/>
            <p:cNvSpPr>
              <a:spLocks/>
            </p:cNvSpPr>
            <p:nvPr/>
          </p:nvSpPr>
          <p:spPr bwMode="auto">
            <a:xfrm>
              <a:off x="7541459" y="3507326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" name="Freeform 156"/>
            <p:cNvSpPr>
              <a:spLocks/>
            </p:cNvSpPr>
            <p:nvPr/>
          </p:nvSpPr>
          <p:spPr bwMode="auto">
            <a:xfrm>
              <a:off x="7471920" y="3588081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" name="Freeform 157"/>
            <p:cNvSpPr>
              <a:spLocks/>
            </p:cNvSpPr>
            <p:nvPr/>
          </p:nvSpPr>
          <p:spPr bwMode="auto">
            <a:xfrm>
              <a:off x="7496595" y="3614999"/>
              <a:ext cx="161510" cy="1704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7" name="Freeform 158"/>
            <p:cNvSpPr>
              <a:spLocks/>
            </p:cNvSpPr>
            <p:nvPr/>
          </p:nvSpPr>
          <p:spPr bwMode="auto">
            <a:xfrm>
              <a:off x="7503325" y="3655377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8" name="Freeform 159"/>
            <p:cNvSpPr>
              <a:spLocks/>
            </p:cNvSpPr>
            <p:nvPr/>
          </p:nvSpPr>
          <p:spPr bwMode="auto">
            <a:xfrm>
              <a:off x="7525756" y="3675565"/>
              <a:ext cx="11216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9" name="Freeform 160"/>
            <p:cNvSpPr>
              <a:spLocks/>
            </p:cNvSpPr>
            <p:nvPr/>
          </p:nvSpPr>
          <p:spPr bwMode="auto">
            <a:xfrm>
              <a:off x="7590809" y="3666592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0" name="Freeform 161"/>
            <p:cNvSpPr>
              <a:spLocks/>
            </p:cNvSpPr>
            <p:nvPr/>
          </p:nvSpPr>
          <p:spPr bwMode="auto">
            <a:xfrm>
              <a:off x="7599782" y="3673322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1" name="Freeform 162"/>
            <p:cNvSpPr>
              <a:spLocks/>
            </p:cNvSpPr>
            <p:nvPr/>
          </p:nvSpPr>
          <p:spPr bwMode="auto">
            <a:xfrm>
              <a:off x="7548188" y="371145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2" name="Freeform 163"/>
            <p:cNvSpPr>
              <a:spLocks/>
            </p:cNvSpPr>
            <p:nvPr/>
          </p:nvSpPr>
          <p:spPr bwMode="auto">
            <a:xfrm>
              <a:off x="7633430" y="368005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3" name="Freeform 164"/>
            <p:cNvSpPr>
              <a:spLocks/>
            </p:cNvSpPr>
            <p:nvPr/>
          </p:nvSpPr>
          <p:spPr bwMode="auto">
            <a:xfrm>
              <a:off x="7633430" y="370248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4" name="Freeform 165"/>
            <p:cNvSpPr>
              <a:spLocks/>
            </p:cNvSpPr>
            <p:nvPr/>
          </p:nvSpPr>
          <p:spPr bwMode="auto">
            <a:xfrm>
              <a:off x="7644645" y="3720430"/>
              <a:ext cx="24675" cy="224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5" name="Freeform 166"/>
            <p:cNvSpPr>
              <a:spLocks/>
            </p:cNvSpPr>
            <p:nvPr/>
          </p:nvSpPr>
          <p:spPr bwMode="auto">
            <a:xfrm>
              <a:off x="7682780" y="3736132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6" name="Freeform 167"/>
            <p:cNvSpPr>
              <a:spLocks/>
            </p:cNvSpPr>
            <p:nvPr/>
          </p:nvSpPr>
          <p:spPr bwMode="auto">
            <a:xfrm>
              <a:off x="7696239" y="3390679"/>
              <a:ext cx="33648" cy="3140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7" name="Freeform 168"/>
            <p:cNvSpPr>
              <a:spLocks/>
            </p:cNvSpPr>
            <p:nvPr/>
          </p:nvSpPr>
          <p:spPr bwMode="auto">
            <a:xfrm>
              <a:off x="7424812" y="3350303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8" name="Freeform 169"/>
            <p:cNvSpPr>
              <a:spLocks/>
            </p:cNvSpPr>
            <p:nvPr/>
          </p:nvSpPr>
          <p:spPr bwMode="auto">
            <a:xfrm>
              <a:off x="7453974" y="3493867"/>
              <a:ext cx="6730" cy="314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9" name="Freeform 170"/>
            <p:cNvSpPr>
              <a:spLocks/>
            </p:cNvSpPr>
            <p:nvPr/>
          </p:nvSpPr>
          <p:spPr bwMode="auto">
            <a:xfrm>
              <a:off x="8191985" y="2726694"/>
              <a:ext cx="47107" cy="1974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0" name="Freeform 171"/>
            <p:cNvSpPr>
              <a:spLocks/>
            </p:cNvSpPr>
            <p:nvPr/>
          </p:nvSpPr>
          <p:spPr bwMode="auto">
            <a:xfrm>
              <a:off x="8411818" y="2814179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1" name="Freeform 172"/>
            <p:cNvSpPr>
              <a:spLocks/>
            </p:cNvSpPr>
            <p:nvPr/>
          </p:nvSpPr>
          <p:spPr bwMode="auto">
            <a:xfrm>
              <a:off x="8396115" y="2816422"/>
              <a:ext cx="13460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2" name="Freeform 173"/>
            <p:cNvSpPr>
              <a:spLocks/>
            </p:cNvSpPr>
            <p:nvPr/>
          </p:nvSpPr>
          <p:spPr bwMode="auto">
            <a:xfrm>
              <a:off x="8387143" y="2841098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3" name="Freeform 174"/>
            <p:cNvSpPr>
              <a:spLocks/>
            </p:cNvSpPr>
            <p:nvPr/>
          </p:nvSpPr>
          <p:spPr bwMode="auto">
            <a:xfrm>
              <a:off x="8378170" y="285904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4" name="Freeform 175"/>
            <p:cNvSpPr>
              <a:spLocks/>
            </p:cNvSpPr>
            <p:nvPr/>
          </p:nvSpPr>
          <p:spPr bwMode="auto">
            <a:xfrm>
              <a:off x="8344522" y="2897178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5" name="Freeform 176"/>
            <p:cNvSpPr>
              <a:spLocks/>
            </p:cNvSpPr>
            <p:nvPr/>
          </p:nvSpPr>
          <p:spPr bwMode="auto">
            <a:xfrm>
              <a:off x="8310874" y="2917366"/>
              <a:ext cx="15702" cy="134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6" name="Freeform 177"/>
            <p:cNvSpPr>
              <a:spLocks/>
            </p:cNvSpPr>
            <p:nvPr/>
          </p:nvSpPr>
          <p:spPr bwMode="auto">
            <a:xfrm>
              <a:off x="8272739" y="2933068"/>
              <a:ext cx="29161" cy="2243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7" name="Freeform 178"/>
            <p:cNvSpPr>
              <a:spLocks/>
            </p:cNvSpPr>
            <p:nvPr/>
          </p:nvSpPr>
          <p:spPr bwMode="auto">
            <a:xfrm>
              <a:off x="8268254" y="296895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8" name="Freeform 179"/>
            <p:cNvSpPr>
              <a:spLocks/>
            </p:cNvSpPr>
            <p:nvPr/>
          </p:nvSpPr>
          <p:spPr bwMode="auto">
            <a:xfrm>
              <a:off x="8250308" y="2955501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9" name="Freeform 180"/>
            <p:cNvSpPr>
              <a:spLocks/>
            </p:cNvSpPr>
            <p:nvPr/>
          </p:nvSpPr>
          <p:spPr bwMode="auto">
            <a:xfrm>
              <a:off x="8165066" y="2935311"/>
              <a:ext cx="89728" cy="82998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0" name="Freeform 181"/>
            <p:cNvSpPr>
              <a:spLocks/>
            </p:cNvSpPr>
            <p:nvPr/>
          </p:nvSpPr>
          <p:spPr bwMode="auto">
            <a:xfrm>
              <a:off x="8183012" y="2939798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1" name="Freeform 182"/>
            <p:cNvSpPr>
              <a:spLocks/>
            </p:cNvSpPr>
            <p:nvPr/>
          </p:nvSpPr>
          <p:spPr bwMode="auto">
            <a:xfrm>
              <a:off x="8032718" y="3016067"/>
              <a:ext cx="165997" cy="15029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2" name="Freeform 183"/>
            <p:cNvSpPr>
              <a:spLocks/>
            </p:cNvSpPr>
            <p:nvPr/>
          </p:nvSpPr>
          <p:spPr bwMode="auto">
            <a:xfrm>
              <a:off x="8050664" y="3150658"/>
              <a:ext cx="38135" cy="31405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3" name="Freeform 184"/>
            <p:cNvSpPr>
              <a:spLocks/>
            </p:cNvSpPr>
            <p:nvPr/>
          </p:nvSpPr>
          <p:spPr bwMode="auto">
            <a:xfrm>
              <a:off x="8012529" y="3159631"/>
              <a:ext cx="35891" cy="515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4" name="Freeform 185"/>
            <p:cNvSpPr>
              <a:spLocks/>
            </p:cNvSpPr>
            <p:nvPr/>
          </p:nvSpPr>
          <p:spPr bwMode="auto">
            <a:xfrm>
              <a:off x="8019259" y="3184306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5" name="Freeform 186"/>
            <p:cNvSpPr>
              <a:spLocks/>
            </p:cNvSpPr>
            <p:nvPr/>
          </p:nvSpPr>
          <p:spPr bwMode="auto">
            <a:xfrm>
              <a:off x="8032718" y="3215711"/>
              <a:ext cx="1122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6" name="Freeform 187"/>
            <p:cNvSpPr>
              <a:spLocks/>
            </p:cNvSpPr>
            <p:nvPr/>
          </p:nvSpPr>
          <p:spPr bwMode="auto">
            <a:xfrm>
              <a:off x="8023746" y="322244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7" name="Freeform 188"/>
            <p:cNvSpPr>
              <a:spLocks/>
            </p:cNvSpPr>
            <p:nvPr/>
          </p:nvSpPr>
          <p:spPr bwMode="auto">
            <a:xfrm>
              <a:off x="7996827" y="3179819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8" name="Freeform 189"/>
            <p:cNvSpPr>
              <a:spLocks/>
            </p:cNvSpPr>
            <p:nvPr/>
          </p:nvSpPr>
          <p:spPr bwMode="auto">
            <a:xfrm>
              <a:off x="8003556" y="317533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9" name="Freeform 190"/>
            <p:cNvSpPr>
              <a:spLocks/>
            </p:cNvSpPr>
            <p:nvPr/>
          </p:nvSpPr>
          <p:spPr bwMode="auto">
            <a:xfrm>
              <a:off x="8012529" y="315963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0" name="Freeform 191"/>
            <p:cNvSpPr>
              <a:spLocks/>
            </p:cNvSpPr>
            <p:nvPr/>
          </p:nvSpPr>
          <p:spPr bwMode="auto">
            <a:xfrm>
              <a:off x="8005800" y="315290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1" name="Freeform 192"/>
            <p:cNvSpPr>
              <a:spLocks/>
            </p:cNvSpPr>
            <p:nvPr/>
          </p:nvSpPr>
          <p:spPr bwMode="auto">
            <a:xfrm>
              <a:off x="8008043" y="314617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2" name="Freeform 193"/>
            <p:cNvSpPr>
              <a:spLocks/>
            </p:cNvSpPr>
            <p:nvPr/>
          </p:nvSpPr>
          <p:spPr bwMode="auto">
            <a:xfrm>
              <a:off x="8030474" y="3092335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3" name="Freeform 194"/>
            <p:cNvSpPr>
              <a:spLocks/>
            </p:cNvSpPr>
            <p:nvPr/>
          </p:nvSpPr>
          <p:spPr bwMode="auto">
            <a:xfrm>
              <a:off x="7960936" y="3166361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4" name="Freeform 195"/>
            <p:cNvSpPr>
              <a:spLocks/>
            </p:cNvSpPr>
            <p:nvPr/>
          </p:nvSpPr>
          <p:spPr bwMode="auto">
            <a:xfrm>
              <a:off x="7868965" y="3307682"/>
              <a:ext cx="24675" cy="538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5" name="Freeform 196"/>
            <p:cNvSpPr>
              <a:spLocks/>
            </p:cNvSpPr>
            <p:nvPr/>
          </p:nvSpPr>
          <p:spPr bwMode="auto">
            <a:xfrm>
              <a:off x="7922802" y="3321141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6" name="Freeform 197"/>
            <p:cNvSpPr>
              <a:spLocks/>
            </p:cNvSpPr>
            <p:nvPr/>
          </p:nvSpPr>
          <p:spPr bwMode="auto">
            <a:xfrm>
              <a:off x="7927288" y="3321141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7" name="Freeform 198"/>
            <p:cNvSpPr>
              <a:spLocks/>
            </p:cNvSpPr>
            <p:nvPr/>
          </p:nvSpPr>
          <p:spPr bwMode="auto">
            <a:xfrm>
              <a:off x="7981125" y="3280763"/>
              <a:ext cx="8973" cy="1346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8" name="Freeform 199"/>
            <p:cNvSpPr>
              <a:spLocks/>
            </p:cNvSpPr>
            <p:nvPr/>
          </p:nvSpPr>
          <p:spPr bwMode="auto">
            <a:xfrm>
              <a:off x="7999070" y="326281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9" name="Freeform 200"/>
            <p:cNvSpPr>
              <a:spLocks/>
            </p:cNvSpPr>
            <p:nvPr/>
          </p:nvSpPr>
          <p:spPr bwMode="auto">
            <a:xfrm>
              <a:off x="8005800" y="3253845"/>
              <a:ext cx="4487" cy="44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0" name="Rectangle 201"/>
            <p:cNvSpPr>
              <a:spLocks noChangeArrowheads="1"/>
            </p:cNvSpPr>
            <p:nvPr/>
          </p:nvSpPr>
          <p:spPr bwMode="auto">
            <a:xfrm>
              <a:off x="7947477" y="3314411"/>
              <a:ext cx="1122" cy="2243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1" name="Freeform 213"/>
            <p:cNvSpPr>
              <a:spLocks/>
            </p:cNvSpPr>
            <p:nvPr/>
          </p:nvSpPr>
          <p:spPr bwMode="auto">
            <a:xfrm>
              <a:off x="7494352" y="1881011"/>
              <a:ext cx="20188" cy="8973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2" name="Freeform 215"/>
            <p:cNvSpPr>
              <a:spLocks/>
            </p:cNvSpPr>
            <p:nvPr/>
          </p:nvSpPr>
          <p:spPr bwMode="auto">
            <a:xfrm>
              <a:off x="7738860" y="1984198"/>
              <a:ext cx="26918" cy="24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3" name="Freeform 226"/>
            <p:cNvSpPr>
              <a:spLocks/>
            </p:cNvSpPr>
            <p:nvPr/>
          </p:nvSpPr>
          <p:spPr bwMode="auto">
            <a:xfrm>
              <a:off x="8126932" y="2704263"/>
              <a:ext cx="13460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4" name="Freeform 227"/>
            <p:cNvSpPr>
              <a:spLocks/>
            </p:cNvSpPr>
            <p:nvPr/>
          </p:nvSpPr>
          <p:spPr bwMode="auto">
            <a:xfrm>
              <a:off x="8517247" y="2594347"/>
              <a:ext cx="20188" cy="201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5" name="Freeform 240"/>
            <p:cNvSpPr>
              <a:spLocks/>
            </p:cNvSpPr>
            <p:nvPr/>
          </p:nvSpPr>
          <p:spPr bwMode="auto">
            <a:xfrm>
              <a:off x="8873916" y="255396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6" name="Freeform 241"/>
            <p:cNvSpPr>
              <a:spLocks/>
            </p:cNvSpPr>
            <p:nvPr/>
          </p:nvSpPr>
          <p:spPr bwMode="auto">
            <a:xfrm>
              <a:off x="7624457" y="354097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7" name="Freeform 243"/>
            <p:cNvSpPr>
              <a:spLocks/>
            </p:cNvSpPr>
            <p:nvPr/>
          </p:nvSpPr>
          <p:spPr bwMode="auto">
            <a:xfrm>
              <a:off x="6372755" y="2998121"/>
              <a:ext cx="35891" cy="29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8" name="Freeform 244"/>
            <p:cNvSpPr>
              <a:spLocks/>
            </p:cNvSpPr>
            <p:nvPr/>
          </p:nvSpPr>
          <p:spPr bwMode="auto">
            <a:xfrm>
              <a:off x="6352567" y="2991392"/>
              <a:ext cx="26918" cy="60566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9" name="Freeform 245"/>
            <p:cNvSpPr>
              <a:spLocks/>
            </p:cNvSpPr>
            <p:nvPr/>
          </p:nvSpPr>
          <p:spPr bwMode="auto">
            <a:xfrm>
              <a:off x="6341350" y="2917366"/>
              <a:ext cx="65053" cy="89728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0" name="Freeform 246"/>
            <p:cNvSpPr>
              <a:spLocks/>
            </p:cNvSpPr>
            <p:nvPr/>
          </p:nvSpPr>
          <p:spPr bwMode="auto">
            <a:xfrm>
              <a:off x="4306774" y="3182063"/>
              <a:ext cx="453125" cy="296101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1" name="Freeform 247"/>
            <p:cNvSpPr>
              <a:spLocks/>
            </p:cNvSpPr>
            <p:nvPr/>
          </p:nvSpPr>
          <p:spPr bwMode="auto">
            <a:xfrm>
              <a:off x="5026839" y="2876988"/>
              <a:ext cx="80755" cy="65053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2" name="Freeform 248"/>
            <p:cNvSpPr>
              <a:spLocks/>
            </p:cNvSpPr>
            <p:nvPr/>
          </p:nvSpPr>
          <p:spPr bwMode="auto">
            <a:xfrm>
              <a:off x="5071703" y="2921853"/>
              <a:ext cx="76268" cy="5383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3" name="Freeform 249"/>
            <p:cNvSpPr>
              <a:spLocks/>
            </p:cNvSpPr>
            <p:nvPr/>
          </p:nvSpPr>
          <p:spPr bwMode="auto">
            <a:xfrm>
              <a:off x="4905706" y="306541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4" name="Freeform 250"/>
            <p:cNvSpPr>
              <a:spLocks/>
            </p:cNvSpPr>
            <p:nvPr/>
          </p:nvSpPr>
          <p:spPr bwMode="auto">
            <a:xfrm>
              <a:off x="4923652" y="3083363"/>
              <a:ext cx="8973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5" name="Freeform 251"/>
            <p:cNvSpPr>
              <a:spLocks/>
            </p:cNvSpPr>
            <p:nvPr/>
          </p:nvSpPr>
          <p:spPr bwMode="auto">
            <a:xfrm>
              <a:off x="3539602" y="2147950"/>
              <a:ext cx="448638" cy="563041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6" name="Freeform 252"/>
            <p:cNvSpPr>
              <a:spLocks/>
            </p:cNvSpPr>
            <p:nvPr/>
          </p:nvSpPr>
          <p:spPr bwMode="auto">
            <a:xfrm>
              <a:off x="3988240" y="2576400"/>
              <a:ext cx="123376" cy="13907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7" name="Freeform 253"/>
            <p:cNvSpPr>
              <a:spLocks/>
            </p:cNvSpPr>
            <p:nvPr/>
          </p:nvSpPr>
          <p:spPr bwMode="auto">
            <a:xfrm>
              <a:off x="6574642" y="3202252"/>
              <a:ext cx="6730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8" name="Freeform 254"/>
            <p:cNvSpPr>
              <a:spLocks/>
            </p:cNvSpPr>
            <p:nvPr/>
          </p:nvSpPr>
          <p:spPr bwMode="auto">
            <a:xfrm>
              <a:off x="6576885" y="3170847"/>
              <a:ext cx="22432" cy="6729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9" name="Freeform 255"/>
            <p:cNvSpPr>
              <a:spLocks/>
            </p:cNvSpPr>
            <p:nvPr/>
          </p:nvSpPr>
          <p:spPr bwMode="auto">
            <a:xfrm>
              <a:off x="6410890" y="2677344"/>
              <a:ext cx="145807" cy="123376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0" name="Freeform 256"/>
            <p:cNvSpPr>
              <a:spLocks/>
            </p:cNvSpPr>
            <p:nvPr/>
          </p:nvSpPr>
          <p:spPr bwMode="auto">
            <a:xfrm>
              <a:off x="6433321" y="3200009"/>
              <a:ext cx="168239" cy="165997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1" name="Freeform 257"/>
            <p:cNvSpPr>
              <a:spLocks/>
            </p:cNvSpPr>
            <p:nvPr/>
          </p:nvSpPr>
          <p:spPr bwMode="auto">
            <a:xfrm>
              <a:off x="6763071" y="2697533"/>
              <a:ext cx="610149" cy="325263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2" name="Freeform 258"/>
            <p:cNvSpPr>
              <a:spLocks/>
            </p:cNvSpPr>
            <p:nvPr/>
          </p:nvSpPr>
          <p:spPr bwMode="auto">
            <a:xfrm>
              <a:off x="7171332" y="2749127"/>
              <a:ext cx="917466" cy="639310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3" name="Freeform 259"/>
            <p:cNvSpPr>
              <a:spLocks/>
            </p:cNvSpPr>
            <p:nvPr/>
          </p:nvSpPr>
          <p:spPr bwMode="auto">
            <a:xfrm>
              <a:off x="6395187" y="2773802"/>
              <a:ext cx="271426" cy="181699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4" name="Freeform 260"/>
            <p:cNvSpPr>
              <a:spLocks/>
            </p:cNvSpPr>
            <p:nvPr/>
          </p:nvSpPr>
          <p:spPr bwMode="auto">
            <a:xfrm>
              <a:off x="6300973" y="2935311"/>
              <a:ext cx="58323" cy="58323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5" name="Freeform 261"/>
            <p:cNvSpPr>
              <a:spLocks/>
            </p:cNvSpPr>
            <p:nvPr/>
          </p:nvSpPr>
          <p:spPr bwMode="auto">
            <a:xfrm>
              <a:off x="6249379" y="3619486"/>
              <a:ext cx="284886" cy="278156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6" name="Freeform 262"/>
            <p:cNvSpPr>
              <a:spLocks/>
            </p:cNvSpPr>
            <p:nvPr/>
          </p:nvSpPr>
          <p:spPr bwMode="auto">
            <a:xfrm>
              <a:off x="6309946" y="4034476"/>
              <a:ext cx="246751" cy="217590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7" name="Freeform 263"/>
            <p:cNvSpPr>
              <a:spLocks/>
            </p:cNvSpPr>
            <p:nvPr/>
          </p:nvSpPr>
          <p:spPr bwMode="auto">
            <a:xfrm>
              <a:off x="4961786" y="4032233"/>
              <a:ext cx="296101" cy="585474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8" name="Freeform 264"/>
            <p:cNvSpPr>
              <a:spLocks/>
            </p:cNvSpPr>
            <p:nvPr/>
          </p:nvSpPr>
          <p:spPr bwMode="auto">
            <a:xfrm>
              <a:off x="4679144" y="3426571"/>
              <a:ext cx="58323" cy="6505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9" name="Freeform 265"/>
            <p:cNvSpPr>
              <a:spLocks/>
            </p:cNvSpPr>
            <p:nvPr/>
          </p:nvSpPr>
          <p:spPr bwMode="auto">
            <a:xfrm>
              <a:off x="6395187" y="3819129"/>
              <a:ext cx="174969" cy="152537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0" name="Freeform 266"/>
            <p:cNvSpPr>
              <a:spLocks/>
            </p:cNvSpPr>
            <p:nvPr/>
          </p:nvSpPr>
          <p:spPr bwMode="auto">
            <a:xfrm>
              <a:off x="6738396" y="3004850"/>
              <a:ext cx="80755" cy="67296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1" name="Freeform 267"/>
            <p:cNvSpPr>
              <a:spLocks/>
            </p:cNvSpPr>
            <p:nvPr/>
          </p:nvSpPr>
          <p:spPr bwMode="auto">
            <a:xfrm>
              <a:off x="4849627" y="3677809"/>
              <a:ext cx="85241" cy="94214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2" name="Freeform 268"/>
            <p:cNvSpPr>
              <a:spLocks/>
            </p:cNvSpPr>
            <p:nvPr/>
          </p:nvSpPr>
          <p:spPr bwMode="auto">
            <a:xfrm>
              <a:off x="4878788" y="3511812"/>
              <a:ext cx="181699" cy="24899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3" name="Freeform 269"/>
            <p:cNvSpPr>
              <a:spLocks/>
            </p:cNvSpPr>
            <p:nvPr/>
          </p:nvSpPr>
          <p:spPr bwMode="auto">
            <a:xfrm>
              <a:off x="4955057" y="3619486"/>
              <a:ext cx="585474" cy="614635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4" name="Freeform 270"/>
            <p:cNvSpPr>
              <a:spLocks/>
            </p:cNvSpPr>
            <p:nvPr/>
          </p:nvSpPr>
          <p:spPr bwMode="auto">
            <a:xfrm>
              <a:off x="6139463" y="2161410"/>
              <a:ext cx="390315" cy="466585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5" name="Freeform 271"/>
            <p:cNvSpPr>
              <a:spLocks/>
            </p:cNvSpPr>
            <p:nvPr/>
          </p:nvSpPr>
          <p:spPr bwMode="auto">
            <a:xfrm>
              <a:off x="6830367" y="3294223"/>
              <a:ext cx="78511" cy="58323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6" name="Freeform 272"/>
            <p:cNvSpPr>
              <a:spLocks/>
            </p:cNvSpPr>
            <p:nvPr/>
          </p:nvSpPr>
          <p:spPr bwMode="auto">
            <a:xfrm>
              <a:off x="6843826" y="3314411"/>
              <a:ext cx="118889" cy="132349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7" name="Freeform 273"/>
            <p:cNvSpPr>
              <a:spLocks/>
            </p:cNvSpPr>
            <p:nvPr/>
          </p:nvSpPr>
          <p:spPr bwMode="auto">
            <a:xfrm>
              <a:off x="6704748" y="3408626"/>
              <a:ext cx="154780" cy="9870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8" name="Freeform 274"/>
            <p:cNvSpPr>
              <a:spLocks/>
            </p:cNvSpPr>
            <p:nvPr/>
          </p:nvSpPr>
          <p:spPr bwMode="auto">
            <a:xfrm>
              <a:off x="6514076" y="3852777"/>
              <a:ext cx="161510" cy="26021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9" name="Freeform 275"/>
            <p:cNvSpPr>
              <a:spLocks/>
            </p:cNvSpPr>
            <p:nvPr/>
          </p:nvSpPr>
          <p:spPr bwMode="auto">
            <a:xfrm>
              <a:off x="6556697" y="3839319"/>
              <a:ext cx="47107" cy="1166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0" name="Freeform 276"/>
            <p:cNvSpPr>
              <a:spLocks/>
            </p:cNvSpPr>
            <p:nvPr/>
          </p:nvSpPr>
          <p:spPr bwMode="auto">
            <a:xfrm>
              <a:off x="6509590" y="3711457"/>
              <a:ext cx="163753" cy="16151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1" name="Freeform 277"/>
            <p:cNvSpPr>
              <a:spLocks/>
            </p:cNvSpPr>
            <p:nvPr/>
          </p:nvSpPr>
          <p:spPr bwMode="auto">
            <a:xfrm>
              <a:off x="6238163" y="3785481"/>
              <a:ext cx="188428" cy="18618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2" name="Freeform 278"/>
            <p:cNvSpPr>
              <a:spLocks/>
            </p:cNvSpPr>
            <p:nvPr/>
          </p:nvSpPr>
          <p:spPr bwMode="auto">
            <a:xfrm>
              <a:off x="6442294" y="3933532"/>
              <a:ext cx="116646" cy="109916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3" name="Freeform 279"/>
            <p:cNvSpPr>
              <a:spLocks/>
            </p:cNvSpPr>
            <p:nvPr/>
          </p:nvSpPr>
          <p:spPr bwMode="auto">
            <a:xfrm>
              <a:off x="6065437" y="3336843"/>
              <a:ext cx="237778" cy="183942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4" name="Freeform 280"/>
            <p:cNvSpPr>
              <a:spLocks/>
            </p:cNvSpPr>
            <p:nvPr/>
          </p:nvSpPr>
          <p:spPr bwMode="auto">
            <a:xfrm>
              <a:off x="7267790" y="3222440"/>
              <a:ext cx="118889" cy="6729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5" name="Freeform 281"/>
            <p:cNvSpPr>
              <a:spLocks/>
            </p:cNvSpPr>
            <p:nvPr/>
          </p:nvSpPr>
          <p:spPr bwMode="auto">
            <a:xfrm>
              <a:off x="7121981" y="30452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6" name="Freeform 282"/>
            <p:cNvSpPr>
              <a:spLocks/>
            </p:cNvSpPr>
            <p:nvPr/>
          </p:nvSpPr>
          <p:spPr bwMode="auto">
            <a:xfrm>
              <a:off x="7128711" y="3040742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7" name="Freeform 283"/>
            <p:cNvSpPr>
              <a:spLocks/>
            </p:cNvSpPr>
            <p:nvPr/>
          </p:nvSpPr>
          <p:spPr bwMode="auto">
            <a:xfrm>
              <a:off x="7137684" y="3045228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8" name="Freeform 284"/>
            <p:cNvSpPr>
              <a:spLocks/>
            </p:cNvSpPr>
            <p:nvPr/>
          </p:nvSpPr>
          <p:spPr bwMode="auto">
            <a:xfrm>
              <a:off x="7104036" y="2977932"/>
              <a:ext cx="165997" cy="8075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9" name="Freeform 285"/>
            <p:cNvSpPr>
              <a:spLocks/>
            </p:cNvSpPr>
            <p:nvPr/>
          </p:nvSpPr>
          <p:spPr bwMode="auto">
            <a:xfrm>
              <a:off x="6971687" y="3074390"/>
              <a:ext cx="215347" cy="163753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0" name="Freeform 286"/>
            <p:cNvSpPr>
              <a:spLocks/>
            </p:cNvSpPr>
            <p:nvPr/>
          </p:nvSpPr>
          <p:spPr bwMode="auto">
            <a:xfrm>
              <a:off x="7074875" y="3022797"/>
              <a:ext cx="114403" cy="85241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1" name="Freeform 287"/>
            <p:cNvSpPr>
              <a:spLocks/>
            </p:cNvSpPr>
            <p:nvPr/>
          </p:nvSpPr>
          <p:spPr bwMode="auto">
            <a:xfrm>
              <a:off x="6852798" y="2986905"/>
              <a:ext cx="210860" cy="148051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2" name="Freeform 288"/>
            <p:cNvSpPr>
              <a:spLocks/>
            </p:cNvSpPr>
            <p:nvPr/>
          </p:nvSpPr>
          <p:spPr bwMode="auto">
            <a:xfrm>
              <a:off x="6978417" y="3101308"/>
              <a:ext cx="251238" cy="231049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3" name="Freeform 289"/>
            <p:cNvSpPr>
              <a:spLocks/>
            </p:cNvSpPr>
            <p:nvPr/>
          </p:nvSpPr>
          <p:spPr bwMode="auto">
            <a:xfrm>
              <a:off x="6727179" y="3047471"/>
              <a:ext cx="287129" cy="262453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4" name="Freeform 290"/>
            <p:cNvSpPr>
              <a:spLocks/>
            </p:cNvSpPr>
            <p:nvPr/>
          </p:nvSpPr>
          <p:spPr bwMode="auto">
            <a:xfrm>
              <a:off x="6715964" y="3018310"/>
              <a:ext cx="44864" cy="47107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5" name="Freeform 291"/>
            <p:cNvSpPr>
              <a:spLocks/>
            </p:cNvSpPr>
            <p:nvPr/>
          </p:nvSpPr>
          <p:spPr bwMode="auto">
            <a:xfrm>
              <a:off x="6736152" y="3049715"/>
              <a:ext cx="1794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6" name="Freeform 292"/>
            <p:cNvSpPr>
              <a:spLocks/>
            </p:cNvSpPr>
            <p:nvPr/>
          </p:nvSpPr>
          <p:spPr bwMode="auto">
            <a:xfrm>
              <a:off x="6644181" y="3092335"/>
              <a:ext cx="150294" cy="150294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7" name="Freeform 293"/>
            <p:cNvSpPr>
              <a:spLocks/>
            </p:cNvSpPr>
            <p:nvPr/>
          </p:nvSpPr>
          <p:spPr bwMode="auto">
            <a:xfrm>
              <a:off x="6763071" y="3226927"/>
              <a:ext cx="26918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8" name="Freeform 294"/>
            <p:cNvSpPr>
              <a:spLocks/>
            </p:cNvSpPr>
            <p:nvPr/>
          </p:nvSpPr>
          <p:spPr bwMode="auto">
            <a:xfrm>
              <a:off x="6904392" y="3291980"/>
              <a:ext cx="6730" cy="897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9" name="Freeform 295"/>
            <p:cNvSpPr>
              <a:spLocks/>
            </p:cNvSpPr>
            <p:nvPr/>
          </p:nvSpPr>
          <p:spPr bwMode="auto">
            <a:xfrm>
              <a:off x="6825880" y="3291980"/>
              <a:ext cx="13460" cy="2916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0" name="Freeform 296"/>
            <p:cNvSpPr>
              <a:spLocks/>
            </p:cNvSpPr>
            <p:nvPr/>
          </p:nvSpPr>
          <p:spPr bwMode="auto">
            <a:xfrm>
              <a:off x="6585858" y="3170847"/>
              <a:ext cx="65053" cy="7178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1" name="Freeform 297"/>
            <p:cNvSpPr>
              <a:spLocks/>
            </p:cNvSpPr>
            <p:nvPr/>
          </p:nvSpPr>
          <p:spPr bwMode="auto">
            <a:xfrm>
              <a:off x="6457996" y="3002607"/>
              <a:ext cx="280399" cy="123376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2" name="Freeform 298"/>
            <p:cNvSpPr>
              <a:spLocks/>
            </p:cNvSpPr>
            <p:nvPr/>
          </p:nvSpPr>
          <p:spPr bwMode="auto">
            <a:xfrm>
              <a:off x="6597075" y="3094578"/>
              <a:ext cx="103187" cy="94214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3" name="Freeform 299"/>
            <p:cNvSpPr>
              <a:spLocks/>
            </p:cNvSpPr>
            <p:nvPr/>
          </p:nvSpPr>
          <p:spPr bwMode="auto">
            <a:xfrm>
              <a:off x="6590345" y="3143929"/>
              <a:ext cx="24675" cy="3140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4" name="Freeform 300"/>
            <p:cNvSpPr>
              <a:spLocks/>
            </p:cNvSpPr>
            <p:nvPr/>
          </p:nvSpPr>
          <p:spPr bwMode="auto">
            <a:xfrm>
              <a:off x="6662127" y="2971202"/>
              <a:ext cx="100944" cy="49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5" name="Freeform 301"/>
            <p:cNvSpPr>
              <a:spLocks/>
            </p:cNvSpPr>
            <p:nvPr/>
          </p:nvSpPr>
          <p:spPr bwMode="auto">
            <a:xfrm>
              <a:off x="6455753" y="3004850"/>
              <a:ext cx="44864" cy="3813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6" name="Freeform 302"/>
            <p:cNvSpPr>
              <a:spLocks/>
            </p:cNvSpPr>
            <p:nvPr/>
          </p:nvSpPr>
          <p:spPr bwMode="auto">
            <a:xfrm>
              <a:off x="6366025" y="3009337"/>
              <a:ext cx="96457" cy="8075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7" name="Freeform 303"/>
            <p:cNvSpPr>
              <a:spLocks/>
            </p:cNvSpPr>
            <p:nvPr/>
          </p:nvSpPr>
          <p:spPr bwMode="auto">
            <a:xfrm>
              <a:off x="6399673" y="2959987"/>
              <a:ext cx="94214" cy="60566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8" name="Freeform 304"/>
            <p:cNvSpPr>
              <a:spLocks/>
            </p:cNvSpPr>
            <p:nvPr/>
          </p:nvSpPr>
          <p:spPr bwMode="auto">
            <a:xfrm>
              <a:off x="6305459" y="2865773"/>
              <a:ext cx="100944" cy="60566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9" name="Freeform 305"/>
            <p:cNvSpPr>
              <a:spLocks/>
            </p:cNvSpPr>
            <p:nvPr/>
          </p:nvSpPr>
          <p:spPr bwMode="auto">
            <a:xfrm>
              <a:off x="6265082" y="2901664"/>
              <a:ext cx="47107" cy="3364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0" name="Freeform 306"/>
            <p:cNvSpPr>
              <a:spLocks/>
            </p:cNvSpPr>
            <p:nvPr/>
          </p:nvSpPr>
          <p:spPr bwMode="auto">
            <a:xfrm>
              <a:off x="6316675" y="2843340"/>
              <a:ext cx="82998" cy="40378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1" name="Freeform 307"/>
            <p:cNvSpPr>
              <a:spLocks/>
            </p:cNvSpPr>
            <p:nvPr/>
          </p:nvSpPr>
          <p:spPr bwMode="auto">
            <a:xfrm>
              <a:off x="6242650" y="2805207"/>
              <a:ext cx="103187" cy="60566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2" name="Freeform 308"/>
            <p:cNvSpPr>
              <a:spLocks/>
            </p:cNvSpPr>
            <p:nvPr/>
          </p:nvSpPr>
          <p:spPr bwMode="auto">
            <a:xfrm>
              <a:off x="6206758" y="2854557"/>
              <a:ext cx="114403" cy="58323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3" name="Freeform 309"/>
            <p:cNvSpPr>
              <a:spLocks/>
            </p:cNvSpPr>
            <p:nvPr/>
          </p:nvSpPr>
          <p:spPr bwMode="auto">
            <a:xfrm>
              <a:off x="6206758" y="2890448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4" name="Freeform 310"/>
            <p:cNvSpPr>
              <a:spLocks/>
            </p:cNvSpPr>
            <p:nvPr/>
          </p:nvSpPr>
          <p:spPr bwMode="auto">
            <a:xfrm>
              <a:off x="6164138" y="2899421"/>
              <a:ext cx="177212" cy="18618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5" name="Freeform 311"/>
            <p:cNvSpPr>
              <a:spLocks/>
            </p:cNvSpPr>
            <p:nvPr/>
          </p:nvSpPr>
          <p:spPr bwMode="auto">
            <a:xfrm>
              <a:off x="6267325" y="2908393"/>
              <a:ext cx="87484" cy="76268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6" name="Freeform 312"/>
            <p:cNvSpPr>
              <a:spLocks/>
            </p:cNvSpPr>
            <p:nvPr/>
          </p:nvSpPr>
          <p:spPr bwMode="auto">
            <a:xfrm>
              <a:off x="6415376" y="2578644"/>
              <a:ext cx="71783" cy="58323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7" name="Freeform 313"/>
            <p:cNvSpPr>
              <a:spLocks/>
            </p:cNvSpPr>
            <p:nvPr/>
          </p:nvSpPr>
          <p:spPr bwMode="auto">
            <a:xfrm>
              <a:off x="6276298" y="2713236"/>
              <a:ext cx="148051" cy="1390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8" name="Freeform 314"/>
            <p:cNvSpPr>
              <a:spLocks/>
            </p:cNvSpPr>
            <p:nvPr/>
          </p:nvSpPr>
          <p:spPr bwMode="auto">
            <a:xfrm>
              <a:off x="6377242" y="2625751"/>
              <a:ext cx="112159" cy="6505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9" name="Freeform 315"/>
            <p:cNvSpPr>
              <a:spLocks/>
            </p:cNvSpPr>
            <p:nvPr/>
          </p:nvSpPr>
          <p:spPr bwMode="auto">
            <a:xfrm>
              <a:off x="6379485" y="2668371"/>
              <a:ext cx="85241" cy="65053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0" name="Freeform 316"/>
            <p:cNvSpPr>
              <a:spLocks/>
            </p:cNvSpPr>
            <p:nvPr/>
          </p:nvSpPr>
          <p:spPr bwMode="auto">
            <a:xfrm>
              <a:off x="6357053" y="2690803"/>
              <a:ext cx="49350" cy="3589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1" name="Freeform 317"/>
            <p:cNvSpPr>
              <a:spLocks/>
            </p:cNvSpPr>
            <p:nvPr/>
          </p:nvSpPr>
          <p:spPr bwMode="auto">
            <a:xfrm>
              <a:off x="5926360" y="2971202"/>
              <a:ext cx="188428" cy="148051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2" name="Freeform 318"/>
            <p:cNvSpPr>
              <a:spLocks/>
            </p:cNvSpPr>
            <p:nvPr/>
          </p:nvSpPr>
          <p:spPr bwMode="auto">
            <a:xfrm>
              <a:off x="5993655" y="2807450"/>
              <a:ext cx="190672" cy="190672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3" name="Freeform 319"/>
            <p:cNvSpPr>
              <a:spLocks/>
            </p:cNvSpPr>
            <p:nvPr/>
          </p:nvSpPr>
          <p:spPr bwMode="auto">
            <a:xfrm>
              <a:off x="5924117" y="3004850"/>
              <a:ext cx="49350" cy="9645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4" name="Freeform 320"/>
            <p:cNvSpPr>
              <a:spLocks/>
            </p:cNvSpPr>
            <p:nvPr/>
          </p:nvSpPr>
          <p:spPr bwMode="auto">
            <a:xfrm>
              <a:off x="6148435" y="2827638"/>
              <a:ext cx="11216" cy="157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5" name="Freeform 321"/>
            <p:cNvSpPr>
              <a:spLocks/>
            </p:cNvSpPr>
            <p:nvPr/>
          </p:nvSpPr>
          <p:spPr bwMode="auto">
            <a:xfrm>
              <a:off x="6155165" y="2885961"/>
              <a:ext cx="65053" cy="3813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6" name="Freeform 322"/>
            <p:cNvSpPr>
              <a:spLocks/>
            </p:cNvSpPr>
            <p:nvPr/>
          </p:nvSpPr>
          <p:spPr bwMode="auto">
            <a:xfrm>
              <a:off x="6105815" y="2798477"/>
              <a:ext cx="51593" cy="42621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7" name="Freeform 323"/>
            <p:cNvSpPr>
              <a:spLocks/>
            </p:cNvSpPr>
            <p:nvPr/>
          </p:nvSpPr>
          <p:spPr bwMode="auto">
            <a:xfrm>
              <a:off x="6117031" y="2749127"/>
              <a:ext cx="53836" cy="65053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8" name="Freeform 324"/>
            <p:cNvSpPr>
              <a:spLocks/>
            </p:cNvSpPr>
            <p:nvPr/>
          </p:nvSpPr>
          <p:spPr bwMode="auto">
            <a:xfrm>
              <a:off x="6152922" y="2710992"/>
              <a:ext cx="134592" cy="181699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9" name="Freeform 325"/>
            <p:cNvSpPr>
              <a:spLocks/>
            </p:cNvSpPr>
            <p:nvPr/>
          </p:nvSpPr>
          <p:spPr bwMode="auto">
            <a:xfrm>
              <a:off x="6229191" y="2251138"/>
              <a:ext cx="197401" cy="44863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0" name="Freeform 326"/>
            <p:cNvSpPr>
              <a:spLocks/>
            </p:cNvSpPr>
            <p:nvPr/>
          </p:nvSpPr>
          <p:spPr bwMode="auto">
            <a:xfrm>
              <a:off x="6184327" y="2634723"/>
              <a:ext cx="42621" cy="78511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1" name="Freeform 327"/>
            <p:cNvSpPr>
              <a:spLocks/>
            </p:cNvSpPr>
            <p:nvPr/>
          </p:nvSpPr>
          <p:spPr bwMode="auto">
            <a:xfrm>
              <a:off x="6175354" y="3096821"/>
              <a:ext cx="58323" cy="12561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2" name="Freeform 328"/>
            <p:cNvSpPr>
              <a:spLocks/>
            </p:cNvSpPr>
            <p:nvPr/>
          </p:nvSpPr>
          <p:spPr bwMode="auto">
            <a:xfrm>
              <a:off x="6610533" y="3424327"/>
              <a:ext cx="100944" cy="874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3" name="Freeform 329"/>
            <p:cNvSpPr>
              <a:spLocks/>
            </p:cNvSpPr>
            <p:nvPr/>
          </p:nvSpPr>
          <p:spPr bwMode="auto">
            <a:xfrm>
              <a:off x="6691289" y="3505083"/>
              <a:ext cx="24675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4" name="Freeform 330"/>
            <p:cNvSpPr>
              <a:spLocks/>
            </p:cNvSpPr>
            <p:nvPr/>
          </p:nvSpPr>
          <p:spPr bwMode="auto">
            <a:xfrm>
              <a:off x="6103572" y="3489380"/>
              <a:ext cx="177212" cy="145807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5" name="Freeform 331"/>
            <p:cNvSpPr>
              <a:spLocks/>
            </p:cNvSpPr>
            <p:nvPr/>
          </p:nvSpPr>
          <p:spPr bwMode="auto">
            <a:xfrm>
              <a:off x="6191056" y="3500596"/>
              <a:ext cx="114403" cy="17272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6" name="Freeform 332"/>
            <p:cNvSpPr>
              <a:spLocks/>
            </p:cNvSpPr>
            <p:nvPr/>
          </p:nvSpPr>
          <p:spPr bwMode="auto">
            <a:xfrm>
              <a:off x="6500617" y="3713700"/>
              <a:ext cx="29161" cy="24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7" name="Freeform 333"/>
            <p:cNvSpPr>
              <a:spLocks/>
            </p:cNvSpPr>
            <p:nvPr/>
          </p:nvSpPr>
          <p:spPr bwMode="auto">
            <a:xfrm>
              <a:off x="6280784" y="3532001"/>
              <a:ext cx="197401" cy="123376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8" name="Freeform 334"/>
            <p:cNvSpPr>
              <a:spLocks/>
            </p:cNvSpPr>
            <p:nvPr/>
          </p:nvSpPr>
          <p:spPr bwMode="auto">
            <a:xfrm>
              <a:off x="6244893" y="3763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9" name="Freeform 335"/>
            <p:cNvSpPr>
              <a:spLocks/>
            </p:cNvSpPr>
            <p:nvPr/>
          </p:nvSpPr>
          <p:spPr bwMode="auto">
            <a:xfrm>
              <a:off x="6195543" y="3664349"/>
              <a:ext cx="82998" cy="919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0" name="Freeform 336"/>
            <p:cNvSpPr>
              <a:spLocks/>
            </p:cNvSpPr>
            <p:nvPr/>
          </p:nvSpPr>
          <p:spPr bwMode="auto">
            <a:xfrm>
              <a:off x="6231434" y="3641917"/>
              <a:ext cx="112159" cy="13234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1" name="Freeform 337"/>
            <p:cNvSpPr>
              <a:spLocks/>
            </p:cNvSpPr>
            <p:nvPr/>
          </p:nvSpPr>
          <p:spPr bwMode="auto">
            <a:xfrm>
              <a:off x="6502861" y="3731645"/>
              <a:ext cx="24675" cy="31405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2" name="Freeform 338"/>
            <p:cNvSpPr>
              <a:spLocks/>
            </p:cNvSpPr>
            <p:nvPr/>
          </p:nvSpPr>
          <p:spPr bwMode="auto">
            <a:xfrm>
              <a:off x="6244893" y="3763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3" name="Freeform 339"/>
            <p:cNvSpPr>
              <a:spLocks/>
            </p:cNvSpPr>
            <p:nvPr/>
          </p:nvSpPr>
          <p:spPr bwMode="auto">
            <a:xfrm>
              <a:off x="6204516" y="3664349"/>
              <a:ext cx="29161" cy="179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4" name="Freeform 340"/>
            <p:cNvSpPr>
              <a:spLocks/>
            </p:cNvSpPr>
            <p:nvPr/>
          </p:nvSpPr>
          <p:spPr bwMode="auto">
            <a:xfrm>
              <a:off x="6471456" y="4142150"/>
              <a:ext cx="33648" cy="3589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5" name="Freeform 341"/>
            <p:cNvSpPr>
              <a:spLocks/>
            </p:cNvSpPr>
            <p:nvPr/>
          </p:nvSpPr>
          <p:spPr bwMode="auto">
            <a:xfrm>
              <a:off x="6527535" y="4095042"/>
              <a:ext cx="17945" cy="2467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6" name="Freeform 342"/>
            <p:cNvSpPr>
              <a:spLocks/>
            </p:cNvSpPr>
            <p:nvPr/>
          </p:nvSpPr>
          <p:spPr bwMode="auto">
            <a:xfrm>
              <a:off x="5935332" y="3536488"/>
              <a:ext cx="91971" cy="9645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7" name="Freeform 343"/>
            <p:cNvSpPr>
              <a:spLocks/>
            </p:cNvSpPr>
            <p:nvPr/>
          </p:nvSpPr>
          <p:spPr bwMode="auto">
            <a:xfrm>
              <a:off x="6074410" y="3511812"/>
              <a:ext cx="47107" cy="91971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8" name="Freeform 344"/>
            <p:cNvSpPr>
              <a:spLocks/>
            </p:cNvSpPr>
            <p:nvPr/>
          </p:nvSpPr>
          <p:spPr bwMode="auto">
            <a:xfrm>
              <a:off x="5892712" y="3570135"/>
              <a:ext cx="60566" cy="6280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9" name="Freeform 345"/>
            <p:cNvSpPr>
              <a:spLocks/>
            </p:cNvSpPr>
            <p:nvPr/>
          </p:nvSpPr>
          <p:spPr bwMode="auto">
            <a:xfrm>
              <a:off x="6063194" y="3532001"/>
              <a:ext cx="31405" cy="76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0" name="Freeform 346"/>
            <p:cNvSpPr>
              <a:spLocks/>
            </p:cNvSpPr>
            <p:nvPr/>
          </p:nvSpPr>
          <p:spPr bwMode="auto">
            <a:xfrm>
              <a:off x="5838875" y="3505083"/>
              <a:ext cx="109916" cy="8524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1" name="Freeform 347"/>
            <p:cNvSpPr>
              <a:spLocks/>
            </p:cNvSpPr>
            <p:nvPr/>
          </p:nvSpPr>
          <p:spPr bwMode="auto">
            <a:xfrm>
              <a:off x="6016088" y="3532001"/>
              <a:ext cx="67296" cy="96457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2" name="Freeform 348"/>
            <p:cNvSpPr>
              <a:spLocks/>
            </p:cNvSpPr>
            <p:nvPr/>
          </p:nvSpPr>
          <p:spPr bwMode="auto">
            <a:xfrm>
              <a:off x="5811956" y="3489380"/>
              <a:ext cx="44864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3" name="Freeform 349"/>
            <p:cNvSpPr>
              <a:spLocks/>
            </p:cNvSpPr>
            <p:nvPr/>
          </p:nvSpPr>
          <p:spPr bwMode="auto">
            <a:xfrm>
              <a:off x="5811956" y="3505083"/>
              <a:ext cx="47107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4" name="Freeform 350"/>
            <p:cNvSpPr>
              <a:spLocks/>
            </p:cNvSpPr>
            <p:nvPr/>
          </p:nvSpPr>
          <p:spPr bwMode="auto">
            <a:xfrm>
              <a:off x="5865794" y="3547703"/>
              <a:ext cx="44864" cy="44864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5" name="Freeform 351"/>
            <p:cNvSpPr>
              <a:spLocks/>
            </p:cNvSpPr>
            <p:nvPr/>
          </p:nvSpPr>
          <p:spPr bwMode="auto">
            <a:xfrm>
              <a:off x="5800741" y="3444517"/>
              <a:ext cx="94214" cy="67296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6" name="Freeform 352"/>
            <p:cNvSpPr>
              <a:spLocks/>
            </p:cNvSpPr>
            <p:nvPr/>
          </p:nvSpPr>
          <p:spPr bwMode="auto">
            <a:xfrm>
              <a:off x="5910657" y="2704263"/>
              <a:ext cx="62809" cy="94214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7" name="Freeform 353"/>
            <p:cNvSpPr>
              <a:spLocks/>
            </p:cNvSpPr>
            <p:nvPr/>
          </p:nvSpPr>
          <p:spPr bwMode="auto">
            <a:xfrm>
              <a:off x="4946084" y="3395166"/>
              <a:ext cx="42621" cy="29161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8" name="Freeform 354"/>
            <p:cNvSpPr>
              <a:spLocks/>
            </p:cNvSpPr>
            <p:nvPr/>
          </p:nvSpPr>
          <p:spPr bwMode="auto">
            <a:xfrm>
              <a:off x="4984219" y="3395166"/>
              <a:ext cx="51593" cy="3589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9" name="Freeform 355"/>
            <p:cNvSpPr>
              <a:spLocks/>
            </p:cNvSpPr>
            <p:nvPr/>
          </p:nvSpPr>
          <p:spPr bwMode="auto">
            <a:xfrm>
              <a:off x="4818222" y="3554433"/>
              <a:ext cx="85241" cy="35891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0" name="Freeform 356"/>
            <p:cNvSpPr>
              <a:spLocks/>
            </p:cNvSpPr>
            <p:nvPr/>
          </p:nvSpPr>
          <p:spPr bwMode="auto">
            <a:xfrm>
              <a:off x="4710549" y="3480407"/>
              <a:ext cx="35891" cy="1794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1" name="Freeform 357"/>
            <p:cNvSpPr>
              <a:spLocks/>
            </p:cNvSpPr>
            <p:nvPr/>
          </p:nvSpPr>
          <p:spPr bwMode="auto">
            <a:xfrm>
              <a:off x="4719521" y="3455732"/>
              <a:ext cx="94214" cy="47107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2" name="Freeform 358"/>
            <p:cNvSpPr>
              <a:spLocks/>
            </p:cNvSpPr>
            <p:nvPr/>
          </p:nvSpPr>
          <p:spPr bwMode="auto">
            <a:xfrm>
              <a:off x="4773359" y="3529758"/>
              <a:ext cx="49350" cy="4262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3" name="Freeform 359"/>
            <p:cNvSpPr>
              <a:spLocks/>
            </p:cNvSpPr>
            <p:nvPr/>
          </p:nvSpPr>
          <p:spPr bwMode="auto">
            <a:xfrm>
              <a:off x="4724008" y="3417599"/>
              <a:ext cx="15702" cy="4037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4" name="Freeform 360"/>
            <p:cNvSpPr>
              <a:spLocks/>
            </p:cNvSpPr>
            <p:nvPr/>
          </p:nvSpPr>
          <p:spPr bwMode="auto">
            <a:xfrm>
              <a:off x="4961786" y="3514055"/>
              <a:ext cx="204130" cy="1727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5" name="Freeform 361"/>
            <p:cNvSpPr>
              <a:spLocks/>
            </p:cNvSpPr>
            <p:nvPr/>
          </p:nvSpPr>
          <p:spPr bwMode="auto">
            <a:xfrm>
              <a:off x="5190592" y="3610513"/>
              <a:ext cx="62809" cy="60566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6" name="Freeform 362"/>
            <p:cNvSpPr>
              <a:spLocks/>
            </p:cNvSpPr>
            <p:nvPr/>
          </p:nvSpPr>
          <p:spPr bwMode="auto">
            <a:xfrm>
              <a:off x="5143485" y="3574621"/>
              <a:ext cx="74026" cy="105431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7" name="Freeform 363"/>
            <p:cNvSpPr>
              <a:spLocks/>
            </p:cNvSpPr>
            <p:nvPr/>
          </p:nvSpPr>
          <p:spPr bwMode="auto">
            <a:xfrm>
              <a:off x="5121053" y="3989613"/>
              <a:ext cx="127862" cy="13459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8" name="Freeform 364"/>
            <p:cNvSpPr>
              <a:spLocks/>
            </p:cNvSpPr>
            <p:nvPr/>
          </p:nvSpPr>
          <p:spPr bwMode="auto">
            <a:xfrm>
              <a:off x="5246672" y="3614999"/>
              <a:ext cx="42621" cy="53836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0" name="Freeform 366"/>
            <p:cNvSpPr>
              <a:spLocks/>
            </p:cNvSpPr>
            <p:nvPr/>
          </p:nvSpPr>
          <p:spPr bwMode="auto">
            <a:xfrm>
              <a:off x="5033569" y="4626680"/>
              <a:ext cx="51593" cy="605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1" name="Freeform 367"/>
            <p:cNvSpPr>
              <a:spLocks/>
            </p:cNvSpPr>
            <p:nvPr/>
          </p:nvSpPr>
          <p:spPr bwMode="auto">
            <a:xfrm>
              <a:off x="4928139" y="3964937"/>
              <a:ext cx="127862" cy="690903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2" name="Freeform 368"/>
            <p:cNvSpPr>
              <a:spLocks/>
            </p:cNvSpPr>
            <p:nvPr/>
          </p:nvSpPr>
          <p:spPr bwMode="auto">
            <a:xfrm>
              <a:off x="4993191" y="4622193"/>
              <a:ext cx="40378" cy="65053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3" name="Freeform 369"/>
            <p:cNvSpPr>
              <a:spLocks/>
            </p:cNvSpPr>
            <p:nvPr/>
          </p:nvSpPr>
          <p:spPr bwMode="auto">
            <a:xfrm>
              <a:off x="6462483" y="2865773"/>
              <a:ext cx="51593" cy="65053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4" name="Freeform 370"/>
            <p:cNvSpPr>
              <a:spLocks/>
            </p:cNvSpPr>
            <p:nvPr/>
          </p:nvSpPr>
          <p:spPr bwMode="auto">
            <a:xfrm>
              <a:off x="6368269" y="2872502"/>
              <a:ext cx="141321" cy="98701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5" name="Freeform 371"/>
            <p:cNvSpPr>
              <a:spLocks/>
            </p:cNvSpPr>
            <p:nvPr/>
          </p:nvSpPr>
          <p:spPr bwMode="auto">
            <a:xfrm>
              <a:off x="5944305" y="2702019"/>
              <a:ext cx="38135" cy="3364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6" name="Freeform 372"/>
            <p:cNvSpPr>
              <a:spLocks/>
            </p:cNvSpPr>
            <p:nvPr/>
          </p:nvSpPr>
          <p:spPr bwMode="auto">
            <a:xfrm>
              <a:off x="6202273" y="3173090"/>
              <a:ext cx="237778" cy="228805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7" name="Freeform 373"/>
            <p:cNvSpPr>
              <a:spLocks/>
            </p:cNvSpPr>
            <p:nvPr/>
          </p:nvSpPr>
          <p:spPr bwMode="auto">
            <a:xfrm>
              <a:off x="6265082" y="3339086"/>
              <a:ext cx="159267" cy="246751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8" name="Freeform 374"/>
            <p:cNvSpPr>
              <a:spLocks/>
            </p:cNvSpPr>
            <p:nvPr/>
          </p:nvSpPr>
          <p:spPr bwMode="auto">
            <a:xfrm>
              <a:off x="5870280" y="3123740"/>
              <a:ext cx="179455" cy="1435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9" name="Freeform 375"/>
            <p:cNvSpPr>
              <a:spLocks/>
            </p:cNvSpPr>
            <p:nvPr/>
          </p:nvSpPr>
          <p:spPr bwMode="auto">
            <a:xfrm>
              <a:off x="5809714" y="3274034"/>
              <a:ext cx="181699" cy="199644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0" name="Freeform 376"/>
            <p:cNvSpPr>
              <a:spLocks/>
            </p:cNvSpPr>
            <p:nvPr/>
          </p:nvSpPr>
          <p:spPr bwMode="auto">
            <a:xfrm>
              <a:off x="5809714" y="3267304"/>
              <a:ext cx="125619" cy="109916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1" name="Freeform 377"/>
            <p:cNvSpPr>
              <a:spLocks/>
            </p:cNvSpPr>
            <p:nvPr/>
          </p:nvSpPr>
          <p:spPr bwMode="auto">
            <a:xfrm>
              <a:off x="5935332" y="3099065"/>
              <a:ext cx="305074" cy="309561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2" name="Freeform 378"/>
            <p:cNvSpPr>
              <a:spLocks/>
            </p:cNvSpPr>
            <p:nvPr/>
          </p:nvSpPr>
          <p:spPr bwMode="auto">
            <a:xfrm>
              <a:off x="5881496" y="3312168"/>
              <a:ext cx="244508" cy="233292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3" name="Freeform 379"/>
            <p:cNvSpPr>
              <a:spLocks/>
            </p:cNvSpPr>
            <p:nvPr/>
          </p:nvSpPr>
          <p:spPr bwMode="auto">
            <a:xfrm>
              <a:off x="5986926" y="3471435"/>
              <a:ext cx="112159" cy="82998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4" name="Freeform 380"/>
            <p:cNvSpPr>
              <a:spLocks/>
            </p:cNvSpPr>
            <p:nvPr/>
          </p:nvSpPr>
          <p:spPr bwMode="auto">
            <a:xfrm>
              <a:off x="6511833" y="3637431"/>
              <a:ext cx="78511" cy="80755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5" name="Freeform 381"/>
            <p:cNvSpPr>
              <a:spLocks/>
            </p:cNvSpPr>
            <p:nvPr/>
          </p:nvSpPr>
          <p:spPr bwMode="auto">
            <a:xfrm>
              <a:off x="6392943" y="3343573"/>
              <a:ext cx="248995" cy="30058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6" name="Freeform 382"/>
            <p:cNvSpPr>
              <a:spLocks/>
            </p:cNvSpPr>
            <p:nvPr/>
          </p:nvSpPr>
          <p:spPr bwMode="auto">
            <a:xfrm>
              <a:off x="6680073" y="3518542"/>
              <a:ext cx="154780" cy="204130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7" name="Freeform 383"/>
            <p:cNvSpPr>
              <a:spLocks/>
            </p:cNvSpPr>
            <p:nvPr/>
          </p:nvSpPr>
          <p:spPr bwMode="auto">
            <a:xfrm>
              <a:off x="6558940" y="3473678"/>
              <a:ext cx="226563" cy="172726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8" name="Freeform 384"/>
            <p:cNvSpPr>
              <a:spLocks/>
            </p:cNvSpPr>
            <p:nvPr/>
          </p:nvSpPr>
          <p:spPr bwMode="auto">
            <a:xfrm>
              <a:off x="6583615" y="3188792"/>
              <a:ext cx="316291" cy="27367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9" name="Freeform 385"/>
            <p:cNvSpPr>
              <a:spLocks/>
            </p:cNvSpPr>
            <p:nvPr/>
          </p:nvSpPr>
          <p:spPr bwMode="auto">
            <a:xfrm>
              <a:off x="6904392" y="2928582"/>
              <a:ext cx="257968" cy="168239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0" name="Freeform 386"/>
            <p:cNvSpPr>
              <a:spLocks/>
            </p:cNvSpPr>
            <p:nvPr/>
          </p:nvSpPr>
          <p:spPr bwMode="auto">
            <a:xfrm>
              <a:off x="7261060" y="3549946"/>
              <a:ext cx="31405" cy="58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1" name="Freeform 418"/>
            <p:cNvSpPr>
              <a:spLocks/>
            </p:cNvSpPr>
            <p:nvPr/>
          </p:nvSpPr>
          <p:spPr bwMode="auto">
            <a:xfrm>
              <a:off x="6787745" y="2230949"/>
              <a:ext cx="31405" cy="358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2" name="Freeform 419"/>
            <p:cNvSpPr>
              <a:spLocks/>
            </p:cNvSpPr>
            <p:nvPr/>
          </p:nvSpPr>
          <p:spPr bwMode="auto">
            <a:xfrm>
              <a:off x="6837096" y="2049251"/>
              <a:ext cx="91971" cy="13907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3" name="Freeform 420"/>
            <p:cNvSpPr>
              <a:spLocks/>
            </p:cNvSpPr>
            <p:nvPr/>
          </p:nvSpPr>
          <p:spPr bwMode="auto">
            <a:xfrm>
              <a:off x="6870744" y="1838390"/>
              <a:ext cx="231049" cy="217590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4" name="Freeform 421"/>
            <p:cNvSpPr>
              <a:spLocks/>
            </p:cNvSpPr>
            <p:nvPr/>
          </p:nvSpPr>
          <p:spPr bwMode="auto">
            <a:xfrm>
              <a:off x="6850555" y="2150194"/>
              <a:ext cx="13460" cy="201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5" name="Freeform 422"/>
            <p:cNvSpPr>
              <a:spLocks/>
            </p:cNvSpPr>
            <p:nvPr/>
          </p:nvSpPr>
          <p:spPr bwMode="auto">
            <a:xfrm>
              <a:off x="6942526" y="2190571"/>
              <a:ext cx="31405" cy="3364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6" name="Freeform 423"/>
            <p:cNvSpPr>
              <a:spLocks/>
            </p:cNvSpPr>
            <p:nvPr/>
          </p:nvSpPr>
          <p:spPr bwMode="auto">
            <a:xfrm>
              <a:off x="7117496" y="2044764"/>
              <a:ext cx="22432" cy="2243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7" name="Freeform 424"/>
            <p:cNvSpPr>
              <a:spLocks/>
            </p:cNvSpPr>
            <p:nvPr/>
          </p:nvSpPr>
          <p:spPr bwMode="auto">
            <a:xfrm>
              <a:off x="7245357" y="2067196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8" name="Freeform 425"/>
            <p:cNvSpPr>
              <a:spLocks/>
            </p:cNvSpPr>
            <p:nvPr/>
          </p:nvSpPr>
          <p:spPr bwMode="auto">
            <a:xfrm>
              <a:off x="7220682" y="2089627"/>
              <a:ext cx="20188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9" name="Freeform 426"/>
            <p:cNvSpPr>
              <a:spLocks/>
            </p:cNvSpPr>
            <p:nvPr/>
          </p:nvSpPr>
          <p:spPr bwMode="auto">
            <a:xfrm>
              <a:off x="7287978" y="1928118"/>
              <a:ext cx="11216" cy="201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0" name="Freeform 427"/>
            <p:cNvSpPr>
              <a:spLocks/>
            </p:cNvSpPr>
            <p:nvPr/>
          </p:nvSpPr>
          <p:spPr bwMode="auto">
            <a:xfrm>
              <a:off x="7301437" y="2186085"/>
              <a:ext cx="6730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1" name="Freeform 428"/>
            <p:cNvSpPr>
              <a:spLocks/>
            </p:cNvSpPr>
            <p:nvPr/>
          </p:nvSpPr>
          <p:spPr bwMode="auto">
            <a:xfrm>
              <a:off x="6895419" y="3280763"/>
              <a:ext cx="11216" cy="67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2" name="Freeform 429"/>
            <p:cNvSpPr>
              <a:spLocks/>
            </p:cNvSpPr>
            <p:nvPr/>
          </p:nvSpPr>
          <p:spPr bwMode="auto">
            <a:xfrm>
              <a:off x="6944769" y="3381707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3" name="Freeform 430"/>
            <p:cNvSpPr>
              <a:spLocks/>
            </p:cNvSpPr>
            <p:nvPr/>
          </p:nvSpPr>
          <p:spPr bwMode="auto">
            <a:xfrm>
              <a:off x="6868501" y="3323384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4" name="Freeform 431"/>
            <p:cNvSpPr>
              <a:spLocks/>
            </p:cNvSpPr>
            <p:nvPr/>
          </p:nvSpPr>
          <p:spPr bwMode="auto">
            <a:xfrm>
              <a:off x="6704748" y="3491623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5" name="Freeform 432"/>
            <p:cNvSpPr>
              <a:spLocks/>
            </p:cNvSpPr>
            <p:nvPr/>
          </p:nvSpPr>
          <p:spPr bwMode="auto">
            <a:xfrm>
              <a:off x="6704748" y="348713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6" name="Freeform 435"/>
            <p:cNvSpPr>
              <a:spLocks/>
            </p:cNvSpPr>
            <p:nvPr/>
          </p:nvSpPr>
          <p:spPr bwMode="auto">
            <a:xfrm>
              <a:off x="6691289" y="3442274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7" name="Freeform 436"/>
            <p:cNvSpPr>
              <a:spLocks/>
            </p:cNvSpPr>
            <p:nvPr/>
          </p:nvSpPr>
          <p:spPr bwMode="auto">
            <a:xfrm>
              <a:off x="6691289" y="344227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8" name="Freeform 437"/>
            <p:cNvSpPr>
              <a:spLocks/>
            </p:cNvSpPr>
            <p:nvPr/>
          </p:nvSpPr>
          <p:spPr bwMode="auto">
            <a:xfrm>
              <a:off x="6693531" y="3444517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9" name="Freeform 438"/>
            <p:cNvSpPr>
              <a:spLocks/>
            </p:cNvSpPr>
            <p:nvPr/>
          </p:nvSpPr>
          <p:spPr bwMode="auto">
            <a:xfrm>
              <a:off x="6453510" y="3056444"/>
              <a:ext cx="11216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0" name="Freeform 439"/>
            <p:cNvSpPr>
              <a:spLocks/>
            </p:cNvSpPr>
            <p:nvPr/>
          </p:nvSpPr>
          <p:spPr bwMode="auto">
            <a:xfrm>
              <a:off x="6453510" y="3072146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1" name="Freeform 440"/>
            <p:cNvSpPr>
              <a:spLocks/>
            </p:cNvSpPr>
            <p:nvPr/>
          </p:nvSpPr>
          <p:spPr bwMode="auto">
            <a:xfrm>
              <a:off x="6480428" y="3112524"/>
              <a:ext cx="8973" cy="897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2" name="Freeform 441"/>
            <p:cNvSpPr>
              <a:spLocks/>
            </p:cNvSpPr>
            <p:nvPr/>
          </p:nvSpPr>
          <p:spPr bwMode="auto">
            <a:xfrm>
              <a:off x="6549967" y="3125983"/>
              <a:ext cx="33648" cy="2018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3" name="Freeform 442"/>
            <p:cNvSpPr>
              <a:spLocks/>
            </p:cNvSpPr>
            <p:nvPr/>
          </p:nvSpPr>
          <p:spPr bwMode="auto">
            <a:xfrm>
              <a:off x="6433321" y="302952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4" name="Freeform 443"/>
            <p:cNvSpPr>
              <a:spLocks/>
            </p:cNvSpPr>
            <p:nvPr/>
          </p:nvSpPr>
          <p:spPr bwMode="auto">
            <a:xfrm>
              <a:off x="6440051" y="3045228"/>
              <a:ext cx="4487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5" name="Freeform 444"/>
            <p:cNvSpPr>
              <a:spLocks/>
            </p:cNvSpPr>
            <p:nvPr/>
          </p:nvSpPr>
          <p:spPr bwMode="auto">
            <a:xfrm>
              <a:off x="6417619" y="3128226"/>
              <a:ext cx="40378" cy="1346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6" name="Freeform 445"/>
            <p:cNvSpPr>
              <a:spLocks/>
            </p:cNvSpPr>
            <p:nvPr/>
          </p:nvSpPr>
          <p:spPr bwMode="auto">
            <a:xfrm>
              <a:off x="6435565" y="3083363"/>
              <a:ext cx="4487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7" name="Freeform 446"/>
            <p:cNvSpPr>
              <a:spLocks/>
            </p:cNvSpPr>
            <p:nvPr/>
          </p:nvSpPr>
          <p:spPr bwMode="auto">
            <a:xfrm>
              <a:off x="6444538" y="309906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8" name="Freeform 447"/>
            <p:cNvSpPr>
              <a:spLocks/>
            </p:cNvSpPr>
            <p:nvPr/>
          </p:nvSpPr>
          <p:spPr bwMode="auto">
            <a:xfrm>
              <a:off x="6381728" y="3078876"/>
              <a:ext cx="35891" cy="3364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9" name="Freeform 448"/>
            <p:cNvSpPr>
              <a:spLocks/>
            </p:cNvSpPr>
            <p:nvPr/>
          </p:nvSpPr>
          <p:spPr bwMode="auto">
            <a:xfrm>
              <a:off x="6370512" y="3076633"/>
              <a:ext cx="4487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0" name="Freeform 449"/>
            <p:cNvSpPr>
              <a:spLocks/>
            </p:cNvSpPr>
            <p:nvPr/>
          </p:nvSpPr>
          <p:spPr bwMode="auto">
            <a:xfrm>
              <a:off x="6408646" y="3063173"/>
              <a:ext cx="24675" cy="22432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1" name="Freeform 450"/>
            <p:cNvSpPr>
              <a:spLocks/>
            </p:cNvSpPr>
            <p:nvPr/>
          </p:nvSpPr>
          <p:spPr bwMode="auto">
            <a:xfrm>
              <a:off x="6359295" y="3049715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2" name="Freeform 451"/>
            <p:cNvSpPr>
              <a:spLocks/>
            </p:cNvSpPr>
            <p:nvPr/>
          </p:nvSpPr>
          <p:spPr bwMode="auto">
            <a:xfrm>
              <a:off x="6280784" y="293755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3" name="Freeform 452"/>
            <p:cNvSpPr>
              <a:spLocks/>
            </p:cNvSpPr>
            <p:nvPr/>
          </p:nvSpPr>
          <p:spPr bwMode="auto">
            <a:xfrm>
              <a:off x="6278541" y="2939798"/>
              <a:ext cx="224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4" name="Freeform 453"/>
            <p:cNvSpPr>
              <a:spLocks/>
            </p:cNvSpPr>
            <p:nvPr/>
          </p:nvSpPr>
          <p:spPr bwMode="auto">
            <a:xfrm>
              <a:off x="6309946" y="297568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5" name="Freeform 454"/>
            <p:cNvSpPr>
              <a:spLocks/>
            </p:cNvSpPr>
            <p:nvPr/>
          </p:nvSpPr>
          <p:spPr bwMode="auto">
            <a:xfrm>
              <a:off x="6251623" y="3076633"/>
              <a:ext cx="47107" cy="314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6" name="Freeform 455"/>
            <p:cNvSpPr>
              <a:spLocks/>
            </p:cNvSpPr>
            <p:nvPr/>
          </p:nvSpPr>
          <p:spPr bwMode="auto">
            <a:xfrm>
              <a:off x="6186570" y="3018310"/>
              <a:ext cx="22432" cy="49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7" name="Freeform 456"/>
            <p:cNvSpPr>
              <a:spLocks/>
            </p:cNvSpPr>
            <p:nvPr/>
          </p:nvSpPr>
          <p:spPr bwMode="auto">
            <a:xfrm>
              <a:off x="6193300" y="2984662"/>
              <a:ext cx="13460" cy="336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8" name="Freeform 457"/>
            <p:cNvSpPr>
              <a:spLocks/>
            </p:cNvSpPr>
            <p:nvPr/>
          </p:nvSpPr>
          <p:spPr bwMode="auto">
            <a:xfrm>
              <a:off x="6083384" y="3063173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69" name="Freeform 458"/>
            <p:cNvSpPr>
              <a:spLocks/>
            </p:cNvSpPr>
            <p:nvPr/>
          </p:nvSpPr>
          <p:spPr bwMode="auto">
            <a:xfrm>
              <a:off x="6101329" y="3045228"/>
              <a:ext cx="15702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0" name="Freeform 459"/>
            <p:cNvSpPr>
              <a:spLocks/>
            </p:cNvSpPr>
            <p:nvPr/>
          </p:nvSpPr>
          <p:spPr bwMode="auto">
            <a:xfrm>
              <a:off x="6123760" y="3045228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1" name="Freeform 460"/>
            <p:cNvSpPr>
              <a:spLocks/>
            </p:cNvSpPr>
            <p:nvPr/>
          </p:nvSpPr>
          <p:spPr bwMode="auto">
            <a:xfrm>
              <a:off x="6085626" y="2993635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2" name="Freeform 461"/>
            <p:cNvSpPr>
              <a:spLocks/>
            </p:cNvSpPr>
            <p:nvPr/>
          </p:nvSpPr>
          <p:spPr bwMode="auto">
            <a:xfrm>
              <a:off x="6134977" y="2755856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3" name="Freeform 462"/>
            <p:cNvSpPr>
              <a:spLocks/>
            </p:cNvSpPr>
            <p:nvPr/>
          </p:nvSpPr>
          <p:spPr bwMode="auto">
            <a:xfrm>
              <a:off x="6119274" y="279623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4" name="Freeform 463"/>
            <p:cNvSpPr>
              <a:spLocks/>
            </p:cNvSpPr>
            <p:nvPr/>
          </p:nvSpPr>
          <p:spPr bwMode="auto">
            <a:xfrm>
              <a:off x="6307702" y="2645940"/>
              <a:ext cx="11216" cy="2916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5" name="Freeform 464"/>
            <p:cNvSpPr>
              <a:spLocks/>
            </p:cNvSpPr>
            <p:nvPr/>
          </p:nvSpPr>
          <p:spPr bwMode="auto">
            <a:xfrm>
              <a:off x="6334621" y="2630237"/>
              <a:ext cx="13460" cy="269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6" name="Freeform 465"/>
            <p:cNvSpPr>
              <a:spLocks/>
            </p:cNvSpPr>
            <p:nvPr/>
          </p:nvSpPr>
          <p:spPr bwMode="auto">
            <a:xfrm>
              <a:off x="6359295" y="2558455"/>
              <a:ext cx="6730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7" name="Freeform 466"/>
            <p:cNvSpPr>
              <a:spLocks/>
            </p:cNvSpPr>
            <p:nvPr/>
          </p:nvSpPr>
          <p:spPr bwMode="auto">
            <a:xfrm>
              <a:off x="6283027" y="2702019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8" name="Freeform 467"/>
            <p:cNvSpPr>
              <a:spLocks/>
            </p:cNvSpPr>
            <p:nvPr/>
          </p:nvSpPr>
          <p:spPr bwMode="auto">
            <a:xfrm>
              <a:off x="6229191" y="2679588"/>
              <a:ext cx="26918" cy="2916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9" name="Freeform 468"/>
            <p:cNvSpPr>
              <a:spLocks/>
            </p:cNvSpPr>
            <p:nvPr/>
          </p:nvSpPr>
          <p:spPr bwMode="auto">
            <a:xfrm>
              <a:off x="6240406" y="2710992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0" name="Freeform 469"/>
            <p:cNvSpPr>
              <a:spLocks/>
            </p:cNvSpPr>
            <p:nvPr/>
          </p:nvSpPr>
          <p:spPr bwMode="auto">
            <a:xfrm>
              <a:off x="6229191" y="2710992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1" name="Freeform 470"/>
            <p:cNvSpPr>
              <a:spLocks/>
            </p:cNvSpPr>
            <p:nvPr/>
          </p:nvSpPr>
          <p:spPr bwMode="auto">
            <a:xfrm>
              <a:off x="6211245" y="2693046"/>
              <a:ext cx="15702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2" name="Freeform 471"/>
            <p:cNvSpPr>
              <a:spLocks/>
            </p:cNvSpPr>
            <p:nvPr/>
          </p:nvSpPr>
          <p:spPr bwMode="auto">
            <a:xfrm>
              <a:off x="6224704" y="2704263"/>
              <a:ext cx="4487" cy="112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3" name="Freeform 472"/>
            <p:cNvSpPr>
              <a:spLocks/>
            </p:cNvSpPr>
            <p:nvPr/>
          </p:nvSpPr>
          <p:spPr bwMode="auto">
            <a:xfrm>
              <a:off x="6260596" y="2717722"/>
              <a:ext cx="6730" cy="897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4" name="Freeform 473"/>
            <p:cNvSpPr>
              <a:spLocks/>
            </p:cNvSpPr>
            <p:nvPr/>
          </p:nvSpPr>
          <p:spPr bwMode="auto">
            <a:xfrm>
              <a:off x="6388457" y="25629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5" name="Freeform 474"/>
            <p:cNvSpPr>
              <a:spLocks/>
            </p:cNvSpPr>
            <p:nvPr/>
          </p:nvSpPr>
          <p:spPr bwMode="auto">
            <a:xfrm>
              <a:off x="6397430" y="2560699"/>
              <a:ext cx="6730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6" name="Freeform 475"/>
            <p:cNvSpPr>
              <a:spLocks/>
            </p:cNvSpPr>
            <p:nvPr/>
          </p:nvSpPr>
          <p:spPr bwMode="auto">
            <a:xfrm>
              <a:off x="6392943" y="2610048"/>
              <a:ext cx="20188" cy="179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7" name="Freeform 476"/>
            <p:cNvSpPr>
              <a:spLocks/>
            </p:cNvSpPr>
            <p:nvPr/>
          </p:nvSpPr>
          <p:spPr bwMode="auto">
            <a:xfrm>
              <a:off x="6395187" y="2596590"/>
              <a:ext cx="13460" cy="1121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8" name="Freeform 477"/>
            <p:cNvSpPr>
              <a:spLocks/>
            </p:cNvSpPr>
            <p:nvPr/>
          </p:nvSpPr>
          <p:spPr bwMode="auto">
            <a:xfrm>
              <a:off x="6278541" y="2255624"/>
              <a:ext cx="33648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9" name="Freeform 478"/>
            <p:cNvSpPr>
              <a:spLocks/>
            </p:cNvSpPr>
            <p:nvPr/>
          </p:nvSpPr>
          <p:spPr bwMode="auto">
            <a:xfrm>
              <a:off x="6280784" y="2255624"/>
              <a:ext cx="13460" cy="1570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0" name="Freeform 479"/>
            <p:cNvSpPr>
              <a:spLocks/>
            </p:cNvSpPr>
            <p:nvPr/>
          </p:nvSpPr>
          <p:spPr bwMode="auto">
            <a:xfrm>
              <a:off x="6296487" y="2239921"/>
              <a:ext cx="11216" cy="1346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1" name="Freeform 480"/>
            <p:cNvSpPr>
              <a:spLocks/>
            </p:cNvSpPr>
            <p:nvPr/>
          </p:nvSpPr>
          <p:spPr bwMode="auto">
            <a:xfrm>
              <a:off x="6285271" y="2298244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2" name="Freeform 481"/>
            <p:cNvSpPr>
              <a:spLocks/>
            </p:cNvSpPr>
            <p:nvPr/>
          </p:nvSpPr>
          <p:spPr bwMode="auto">
            <a:xfrm>
              <a:off x="6316675" y="2228706"/>
              <a:ext cx="17945" cy="224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3" name="Freeform 482"/>
            <p:cNvSpPr>
              <a:spLocks/>
            </p:cNvSpPr>
            <p:nvPr/>
          </p:nvSpPr>
          <p:spPr bwMode="auto">
            <a:xfrm>
              <a:off x="6334621" y="2217490"/>
              <a:ext cx="15702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4" name="Freeform 483"/>
            <p:cNvSpPr>
              <a:spLocks/>
            </p:cNvSpPr>
            <p:nvPr/>
          </p:nvSpPr>
          <p:spPr bwMode="auto">
            <a:xfrm>
              <a:off x="6348080" y="220851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5" name="Freeform 484"/>
            <p:cNvSpPr>
              <a:spLocks/>
            </p:cNvSpPr>
            <p:nvPr/>
          </p:nvSpPr>
          <p:spPr bwMode="auto">
            <a:xfrm>
              <a:off x="6357053" y="2199544"/>
              <a:ext cx="8973" cy="673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6" name="Freeform 485"/>
            <p:cNvSpPr>
              <a:spLocks/>
            </p:cNvSpPr>
            <p:nvPr/>
          </p:nvSpPr>
          <p:spPr bwMode="auto">
            <a:xfrm>
              <a:off x="6370512" y="2199544"/>
              <a:ext cx="6730" cy="89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7" name="Freeform 486"/>
            <p:cNvSpPr>
              <a:spLocks/>
            </p:cNvSpPr>
            <p:nvPr/>
          </p:nvSpPr>
          <p:spPr bwMode="auto">
            <a:xfrm>
              <a:off x="6401917" y="2195058"/>
              <a:ext cx="6730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8" name="Freeform 487"/>
            <p:cNvSpPr>
              <a:spLocks/>
            </p:cNvSpPr>
            <p:nvPr/>
          </p:nvSpPr>
          <p:spPr bwMode="auto">
            <a:xfrm>
              <a:off x="6395187" y="2179355"/>
              <a:ext cx="15702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9" name="Freeform 488"/>
            <p:cNvSpPr>
              <a:spLocks/>
            </p:cNvSpPr>
            <p:nvPr/>
          </p:nvSpPr>
          <p:spPr bwMode="auto">
            <a:xfrm>
              <a:off x="6408646" y="2186085"/>
              <a:ext cx="8973" cy="1121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0" name="Freeform 489"/>
            <p:cNvSpPr>
              <a:spLocks/>
            </p:cNvSpPr>
            <p:nvPr/>
          </p:nvSpPr>
          <p:spPr bwMode="auto">
            <a:xfrm>
              <a:off x="6419862" y="2179355"/>
              <a:ext cx="4487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1" name="Freeform 490"/>
            <p:cNvSpPr>
              <a:spLocks/>
            </p:cNvSpPr>
            <p:nvPr/>
          </p:nvSpPr>
          <p:spPr bwMode="auto">
            <a:xfrm>
              <a:off x="6444538" y="2159167"/>
              <a:ext cx="8973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2" name="Freeform 491"/>
            <p:cNvSpPr>
              <a:spLocks/>
            </p:cNvSpPr>
            <p:nvPr/>
          </p:nvSpPr>
          <p:spPr bwMode="auto">
            <a:xfrm>
              <a:off x="6191056" y="2453025"/>
              <a:ext cx="11216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3" name="Freeform 492"/>
            <p:cNvSpPr>
              <a:spLocks/>
            </p:cNvSpPr>
            <p:nvPr/>
          </p:nvSpPr>
          <p:spPr bwMode="auto">
            <a:xfrm>
              <a:off x="6150679" y="2495646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4" name="Freeform 493"/>
            <p:cNvSpPr>
              <a:spLocks/>
            </p:cNvSpPr>
            <p:nvPr/>
          </p:nvSpPr>
          <p:spPr bwMode="auto">
            <a:xfrm>
              <a:off x="6143950" y="2571914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5" name="Freeform 494"/>
            <p:cNvSpPr>
              <a:spLocks/>
            </p:cNvSpPr>
            <p:nvPr/>
          </p:nvSpPr>
          <p:spPr bwMode="auto">
            <a:xfrm>
              <a:off x="6141706" y="2589860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6" name="Freeform 499"/>
            <p:cNvSpPr>
              <a:spLocks/>
            </p:cNvSpPr>
            <p:nvPr/>
          </p:nvSpPr>
          <p:spPr bwMode="auto">
            <a:xfrm>
              <a:off x="6222461" y="3159631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7" name="Freeform 500"/>
            <p:cNvSpPr>
              <a:spLocks/>
            </p:cNvSpPr>
            <p:nvPr/>
          </p:nvSpPr>
          <p:spPr bwMode="auto">
            <a:xfrm>
              <a:off x="6664370" y="3455732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8" name="Freeform 501"/>
            <p:cNvSpPr>
              <a:spLocks/>
            </p:cNvSpPr>
            <p:nvPr/>
          </p:nvSpPr>
          <p:spPr bwMode="auto">
            <a:xfrm>
              <a:off x="6662127" y="3457975"/>
              <a:ext cx="8973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9" name="Freeform 506"/>
            <p:cNvSpPr>
              <a:spLocks/>
            </p:cNvSpPr>
            <p:nvPr/>
          </p:nvSpPr>
          <p:spPr bwMode="auto">
            <a:xfrm>
              <a:off x="6662127" y="3772023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0" name="Freeform 507"/>
            <p:cNvSpPr>
              <a:spLocks/>
            </p:cNvSpPr>
            <p:nvPr/>
          </p:nvSpPr>
          <p:spPr bwMode="auto">
            <a:xfrm>
              <a:off x="6655398" y="3783238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1" name="Freeform 509"/>
            <p:cNvSpPr>
              <a:spLocks/>
            </p:cNvSpPr>
            <p:nvPr/>
          </p:nvSpPr>
          <p:spPr bwMode="auto">
            <a:xfrm>
              <a:off x="6711477" y="3881939"/>
              <a:ext cx="107673" cy="21086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2" name="Freeform 510"/>
            <p:cNvSpPr>
              <a:spLocks/>
            </p:cNvSpPr>
            <p:nvPr/>
          </p:nvSpPr>
          <p:spPr bwMode="auto">
            <a:xfrm>
              <a:off x="6191056" y="3639674"/>
              <a:ext cx="6730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3" name="Freeform 511"/>
            <p:cNvSpPr>
              <a:spLocks/>
            </p:cNvSpPr>
            <p:nvPr/>
          </p:nvSpPr>
          <p:spPr bwMode="auto">
            <a:xfrm>
              <a:off x="6173111" y="3671079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4" name="Freeform 512"/>
            <p:cNvSpPr>
              <a:spLocks/>
            </p:cNvSpPr>
            <p:nvPr/>
          </p:nvSpPr>
          <p:spPr bwMode="auto">
            <a:xfrm>
              <a:off x="6159652" y="3691267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5" name="Freeform 513"/>
            <p:cNvSpPr>
              <a:spLocks/>
            </p:cNvSpPr>
            <p:nvPr/>
          </p:nvSpPr>
          <p:spPr bwMode="auto">
            <a:xfrm>
              <a:off x="6148435" y="3718186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6" name="Freeform 529"/>
            <p:cNvSpPr>
              <a:spLocks/>
            </p:cNvSpPr>
            <p:nvPr/>
          </p:nvSpPr>
          <p:spPr bwMode="auto">
            <a:xfrm>
              <a:off x="6040762" y="2549482"/>
              <a:ext cx="6730" cy="24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7" name="Freeform 530"/>
            <p:cNvSpPr>
              <a:spLocks/>
            </p:cNvSpPr>
            <p:nvPr/>
          </p:nvSpPr>
          <p:spPr bwMode="auto">
            <a:xfrm>
              <a:off x="5960008" y="2614535"/>
              <a:ext cx="13460" cy="20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8" name="Freeform 531"/>
            <p:cNvSpPr>
              <a:spLocks/>
            </p:cNvSpPr>
            <p:nvPr/>
          </p:nvSpPr>
          <p:spPr bwMode="auto">
            <a:xfrm>
              <a:off x="5953278" y="2639210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9" name="Freeform 532"/>
            <p:cNvSpPr>
              <a:spLocks/>
            </p:cNvSpPr>
            <p:nvPr/>
          </p:nvSpPr>
          <p:spPr bwMode="auto">
            <a:xfrm>
              <a:off x="6016088" y="2594347"/>
              <a:ext cx="8973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0" name="Freeform 533"/>
            <p:cNvSpPr>
              <a:spLocks/>
            </p:cNvSpPr>
            <p:nvPr/>
          </p:nvSpPr>
          <p:spPr bwMode="auto">
            <a:xfrm>
              <a:off x="6013844" y="2601075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1" name="Freeform 534"/>
            <p:cNvSpPr>
              <a:spLocks/>
            </p:cNvSpPr>
            <p:nvPr/>
          </p:nvSpPr>
          <p:spPr bwMode="auto">
            <a:xfrm>
              <a:off x="5973466" y="2610048"/>
              <a:ext cx="118889" cy="222076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2" name="Freeform 535"/>
            <p:cNvSpPr>
              <a:spLocks/>
            </p:cNvSpPr>
            <p:nvPr/>
          </p:nvSpPr>
          <p:spPr bwMode="auto">
            <a:xfrm>
              <a:off x="6043006" y="2816422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3" name="Freeform 536"/>
            <p:cNvSpPr>
              <a:spLocks/>
            </p:cNvSpPr>
            <p:nvPr/>
          </p:nvSpPr>
          <p:spPr bwMode="auto">
            <a:xfrm>
              <a:off x="6000385" y="2751369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4" name="Freeform 537"/>
            <p:cNvSpPr>
              <a:spLocks/>
            </p:cNvSpPr>
            <p:nvPr/>
          </p:nvSpPr>
          <p:spPr bwMode="auto">
            <a:xfrm>
              <a:off x="5993655" y="2726694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5" name="Freeform 538"/>
            <p:cNvSpPr>
              <a:spLocks/>
            </p:cNvSpPr>
            <p:nvPr/>
          </p:nvSpPr>
          <p:spPr bwMode="auto">
            <a:xfrm>
              <a:off x="5984683" y="269304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6" name="Freeform 539"/>
            <p:cNvSpPr>
              <a:spLocks/>
            </p:cNvSpPr>
            <p:nvPr/>
          </p:nvSpPr>
          <p:spPr bwMode="auto">
            <a:xfrm>
              <a:off x="5968980" y="2686317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7" name="Freeform 540"/>
            <p:cNvSpPr>
              <a:spLocks/>
            </p:cNvSpPr>
            <p:nvPr/>
          </p:nvSpPr>
          <p:spPr bwMode="auto">
            <a:xfrm>
              <a:off x="5975710" y="2681831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8" name="Freeform 541"/>
            <p:cNvSpPr>
              <a:spLocks/>
            </p:cNvSpPr>
            <p:nvPr/>
          </p:nvSpPr>
          <p:spPr bwMode="auto">
            <a:xfrm>
              <a:off x="5971223" y="2666128"/>
              <a:ext cx="8973" cy="8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9" name="Freeform 542"/>
            <p:cNvSpPr>
              <a:spLocks/>
            </p:cNvSpPr>
            <p:nvPr/>
          </p:nvSpPr>
          <p:spPr bwMode="auto">
            <a:xfrm>
              <a:off x="5964493" y="2636967"/>
              <a:ext cx="15702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0" name="Freeform 543"/>
            <p:cNvSpPr>
              <a:spLocks/>
            </p:cNvSpPr>
            <p:nvPr/>
          </p:nvSpPr>
          <p:spPr bwMode="auto">
            <a:xfrm>
              <a:off x="5029082" y="1806986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1" name="Freeform 544"/>
            <p:cNvSpPr>
              <a:spLocks/>
            </p:cNvSpPr>
            <p:nvPr/>
          </p:nvSpPr>
          <p:spPr bwMode="auto">
            <a:xfrm>
              <a:off x="5253402" y="1378536"/>
              <a:ext cx="33648" cy="38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2" name="Freeform 545"/>
            <p:cNvSpPr>
              <a:spLocks/>
            </p:cNvSpPr>
            <p:nvPr/>
          </p:nvSpPr>
          <p:spPr bwMode="auto">
            <a:xfrm>
              <a:off x="5336400" y="1340401"/>
              <a:ext cx="47107" cy="717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3" name="Freeform 546"/>
            <p:cNvSpPr>
              <a:spLocks/>
            </p:cNvSpPr>
            <p:nvPr/>
          </p:nvSpPr>
          <p:spPr bwMode="auto">
            <a:xfrm>
              <a:off x="5349859" y="1291051"/>
              <a:ext cx="24675" cy="2691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4" name="Freeform 547"/>
            <p:cNvSpPr>
              <a:spLocks/>
            </p:cNvSpPr>
            <p:nvPr/>
          </p:nvSpPr>
          <p:spPr bwMode="auto">
            <a:xfrm>
              <a:off x="5439587" y="1282078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5" name="Freeform 548"/>
            <p:cNvSpPr>
              <a:spLocks/>
            </p:cNvSpPr>
            <p:nvPr/>
          </p:nvSpPr>
          <p:spPr bwMode="auto">
            <a:xfrm>
              <a:off x="5437344" y="1252917"/>
              <a:ext cx="26918" cy="336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6" name="Freeform 549"/>
            <p:cNvSpPr>
              <a:spLocks/>
            </p:cNvSpPr>
            <p:nvPr/>
          </p:nvSpPr>
          <p:spPr bwMode="auto">
            <a:xfrm>
              <a:off x="5742418" y="1398724"/>
              <a:ext cx="20188" cy="336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7" name="Freeform 550"/>
            <p:cNvSpPr>
              <a:spLocks/>
            </p:cNvSpPr>
            <p:nvPr/>
          </p:nvSpPr>
          <p:spPr bwMode="auto">
            <a:xfrm>
              <a:off x="5764850" y="1587153"/>
              <a:ext cx="13460" cy="179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8" name="Freeform 551"/>
            <p:cNvSpPr>
              <a:spLocks/>
            </p:cNvSpPr>
            <p:nvPr/>
          </p:nvSpPr>
          <p:spPr bwMode="auto">
            <a:xfrm>
              <a:off x="5794011" y="1674637"/>
              <a:ext cx="6730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9" name="Freeform 552"/>
            <p:cNvSpPr>
              <a:spLocks/>
            </p:cNvSpPr>
            <p:nvPr/>
          </p:nvSpPr>
          <p:spPr bwMode="auto">
            <a:xfrm>
              <a:off x="5791768" y="1771094"/>
              <a:ext cx="8973" cy="201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0" name="Freeform 553"/>
            <p:cNvSpPr>
              <a:spLocks/>
            </p:cNvSpPr>
            <p:nvPr/>
          </p:nvSpPr>
          <p:spPr bwMode="auto">
            <a:xfrm>
              <a:off x="5239942" y="2195058"/>
              <a:ext cx="44864" cy="44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1" name="Freeform 554"/>
            <p:cNvSpPr>
              <a:spLocks/>
            </p:cNvSpPr>
            <p:nvPr/>
          </p:nvSpPr>
          <p:spPr bwMode="auto">
            <a:xfrm>
              <a:off x="5776066" y="1851849"/>
              <a:ext cx="6730" cy="515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2" name="Freeform 555"/>
            <p:cNvSpPr>
              <a:spLocks/>
            </p:cNvSpPr>
            <p:nvPr/>
          </p:nvSpPr>
          <p:spPr bwMode="auto">
            <a:xfrm>
              <a:off x="5780552" y="1937090"/>
              <a:ext cx="20188" cy="269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3" name="Freeform 556"/>
            <p:cNvSpPr>
              <a:spLocks/>
            </p:cNvSpPr>
            <p:nvPr/>
          </p:nvSpPr>
          <p:spPr bwMode="auto">
            <a:xfrm>
              <a:off x="5733445" y="1993171"/>
              <a:ext cx="26918" cy="179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4" name="Freeform 557"/>
            <p:cNvSpPr>
              <a:spLocks/>
            </p:cNvSpPr>
            <p:nvPr/>
          </p:nvSpPr>
          <p:spPr bwMode="auto">
            <a:xfrm>
              <a:off x="5677365" y="2047007"/>
              <a:ext cx="40378" cy="1794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5" name="Freeform 558"/>
            <p:cNvSpPr>
              <a:spLocks/>
            </p:cNvSpPr>
            <p:nvPr/>
          </p:nvSpPr>
          <p:spPr bwMode="auto">
            <a:xfrm>
              <a:off x="5693067" y="2064952"/>
              <a:ext cx="40378" cy="1794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6" name="Freeform 559"/>
            <p:cNvSpPr>
              <a:spLocks/>
            </p:cNvSpPr>
            <p:nvPr/>
          </p:nvSpPr>
          <p:spPr bwMode="auto">
            <a:xfrm>
              <a:off x="5695310" y="2076169"/>
              <a:ext cx="38135" cy="35891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7" name="Freeform 560"/>
            <p:cNvSpPr>
              <a:spLocks/>
            </p:cNvSpPr>
            <p:nvPr/>
          </p:nvSpPr>
          <p:spPr bwMode="auto">
            <a:xfrm>
              <a:off x="5641474" y="2163653"/>
              <a:ext cx="40378" cy="26918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8" name="Freeform 561"/>
            <p:cNvSpPr>
              <a:spLocks/>
            </p:cNvSpPr>
            <p:nvPr/>
          </p:nvSpPr>
          <p:spPr bwMode="auto">
            <a:xfrm>
              <a:off x="5926360" y="2156923"/>
              <a:ext cx="17945" cy="157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9" name="Freeform 562"/>
            <p:cNvSpPr>
              <a:spLocks/>
            </p:cNvSpPr>
            <p:nvPr/>
          </p:nvSpPr>
          <p:spPr bwMode="auto">
            <a:xfrm>
              <a:off x="5695310" y="2349838"/>
              <a:ext cx="165997" cy="112159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0" name="Freeform 563"/>
            <p:cNvSpPr>
              <a:spLocks/>
            </p:cNvSpPr>
            <p:nvPr/>
          </p:nvSpPr>
          <p:spPr bwMode="auto">
            <a:xfrm>
              <a:off x="4968516" y="1221512"/>
              <a:ext cx="910736" cy="1348159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1" name="Freeform 564"/>
            <p:cNvSpPr>
              <a:spLocks/>
            </p:cNvSpPr>
            <p:nvPr/>
          </p:nvSpPr>
          <p:spPr bwMode="auto">
            <a:xfrm>
              <a:off x="5403696" y="2571914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2" name="Freeform 565"/>
            <p:cNvSpPr>
              <a:spLocks/>
            </p:cNvSpPr>
            <p:nvPr/>
          </p:nvSpPr>
          <p:spPr bwMode="auto">
            <a:xfrm>
              <a:off x="5403696" y="2567428"/>
              <a:ext cx="11216" cy="22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3" name="Freeform 566"/>
            <p:cNvSpPr>
              <a:spLocks/>
            </p:cNvSpPr>
            <p:nvPr/>
          </p:nvSpPr>
          <p:spPr bwMode="auto">
            <a:xfrm>
              <a:off x="5955521" y="2497889"/>
              <a:ext cx="6730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4" name="Freeform 567"/>
            <p:cNvSpPr>
              <a:spLocks/>
            </p:cNvSpPr>
            <p:nvPr/>
          </p:nvSpPr>
          <p:spPr bwMode="auto">
            <a:xfrm>
              <a:off x="5962251" y="2511348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5" name="Freeform 568"/>
            <p:cNvSpPr>
              <a:spLocks/>
            </p:cNvSpPr>
            <p:nvPr/>
          </p:nvSpPr>
          <p:spPr bwMode="auto">
            <a:xfrm>
              <a:off x="5960008" y="252032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6" name="Freeform 569"/>
            <p:cNvSpPr>
              <a:spLocks/>
            </p:cNvSpPr>
            <p:nvPr/>
          </p:nvSpPr>
          <p:spPr bwMode="auto">
            <a:xfrm>
              <a:off x="4030861" y="2221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7" name="Freeform 570"/>
            <p:cNvSpPr>
              <a:spLocks/>
            </p:cNvSpPr>
            <p:nvPr/>
          </p:nvSpPr>
          <p:spPr bwMode="auto">
            <a:xfrm>
              <a:off x="4021888" y="2239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8" name="Freeform 571"/>
            <p:cNvSpPr>
              <a:spLocks/>
            </p:cNvSpPr>
            <p:nvPr/>
          </p:nvSpPr>
          <p:spPr bwMode="auto">
            <a:xfrm>
              <a:off x="4172182" y="1981955"/>
              <a:ext cx="159267" cy="179455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9" name="Freeform 572"/>
            <p:cNvSpPr>
              <a:spLocks/>
            </p:cNvSpPr>
            <p:nvPr/>
          </p:nvSpPr>
          <p:spPr bwMode="auto">
            <a:xfrm>
              <a:off x="4275369" y="2049251"/>
              <a:ext cx="273670" cy="22432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0" name="Freeform 573"/>
            <p:cNvSpPr>
              <a:spLocks/>
            </p:cNvSpPr>
            <p:nvPr/>
          </p:nvSpPr>
          <p:spPr bwMode="auto">
            <a:xfrm>
              <a:off x="4457068" y="2029061"/>
              <a:ext cx="35891" cy="44864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1" name="Freeform 574"/>
            <p:cNvSpPr>
              <a:spLocks/>
            </p:cNvSpPr>
            <p:nvPr/>
          </p:nvSpPr>
          <p:spPr bwMode="auto">
            <a:xfrm>
              <a:off x="4526607" y="2022332"/>
              <a:ext cx="89728" cy="130105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2" name="Freeform 575"/>
            <p:cNvSpPr>
              <a:spLocks/>
            </p:cNvSpPr>
            <p:nvPr/>
          </p:nvSpPr>
          <p:spPr bwMode="auto">
            <a:xfrm>
              <a:off x="4602875" y="2060466"/>
              <a:ext cx="11216" cy="1346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3" name="Freeform 576"/>
            <p:cNvSpPr>
              <a:spLocks/>
            </p:cNvSpPr>
            <p:nvPr/>
          </p:nvSpPr>
          <p:spPr bwMode="auto">
            <a:xfrm>
              <a:off x="4571471" y="2011116"/>
              <a:ext cx="22432" cy="15702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4" name="Freeform 577"/>
            <p:cNvSpPr>
              <a:spLocks/>
            </p:cNvSpPr>
            <p:nvPr/>
          </p:nvSpPr>
          <p:spPr bwMode="auto">
            <a:xfrm>
              <a:off x="4569227" y="2215246"/>
              <a:ext cx="65053" cy="58323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5" name="Freeform 578"/>
            <p:cNvSpPr>
              <a:spLocks/>
            </p:cNvSpPr>
            <p:nvPr/>
          </p:nvSpPr>
          <p:spPr bwMode="auto">
            <a:xfrm>
              <a:off x="4605119" y="1916902"/>
              <a:ext cx="15702" cy="1794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6" name="Freeform 579"/>
            <p:cNvSpPr>
              <a:spLocks/>
            </p:cNvSpPr>
            <p:nvPr/>
          </p:nvSpPr>
          <p:spPr bwMode="auto">
            <a:xfrm>
              <a:off x="4519877" y="1854092"/>
              <a:ext cx="80755" cy="105431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7" name="Freeform 580"/>
            <p:cNvSpPr>
              <a:spLocks/>
            </p:cNvSpPr>
            <p:nvPr/>
          </p:nvSpPr>
          <p:spPr bwMode="auto">
            <a:xfrm>
              <a:off x="4587173" y="1694825"/>
              <a:ext cx="53836" cy="874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8" name="Freeform 581"/>
            <p:cNvSpPr>
              <a:spLocks/>
            </p:cNvSpPr>
            <p:nvPr/>
          </p:nvSpPr>
          <p:spPr bwMode="auto">
            <a:xfrm>
              <a:off x="4475013" y="1663421"/>
              <a:ext cx="100944" cy="116646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9" name="Freeform 582"/>
            <p:cNvSpPr>
              <a:spLocks/>
            </p:cNvSpPr>
            <p:nvPr/>
          </p:nvSpPr>
          <p:spPr bwMode="auto">
            <a:xfrm>
              <a:off x="4522121" y="1768851"/>
              <a:ext cx="26918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0" name="Freeform 583"/>
            <p:cNvSpPr>
              <a:spLocks/>
            </p:cNvSpPr>
            <p:nvPr/>
          </p:nvSpPr>
          <p:spPr bwMode="auto">
            <a:xfrm>
              <a:off x="4472771" y="1784553"/>
              <a:ext cx="24675" cy="426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1" name="Freeform 584"/>
            <p:cNvSpPr>
              <a:spLocks/>
            </p:cNvSpPr>
            <p:nvPr/>
          </p:nvSpPr>
          <p:spPr bwMode="auto">
            <a:xfrm>
              <a:off x="4490716" y="1856336"/>
              <a:ext cx="24675" cy="224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2" name="Freeform 585"/>
            <p:cNvSpPr>
              <a:spLocks/>
            </p:cNvSpPr>
            <p:nvPr/>
          </p:nvSpPr>
          <p:spPr bwMode="auto">
            <a:xfrm>
              <a:off x="4495202" y="1878767"/>
              <a:ext cx="29161" cy="1570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3" name="Freeform 586"/>
            <p:cNvSpPr>
              <a:spLocks/>
            </p:cNvSpPr>
            <p:nvPr/>
          </p:nvSpPr>
          <p:spPr bwMode="auto">
            <a:xfrm>
              <a:off x="4504175" y="1894470"/>
              <a:ext cx="22432" cy="89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4" name="Freeform 587"/>
            <p:cNvSpPr>
              <a:spLocks/>
            </p:cNvSpPr>
            <p:nvPr/>
          </p:nvSpPr>
          <p:spPr bwMode="auto">
            <a:xfrm>
              <a:off x="4510904" y="1901200"/>
              <a:ext cx="20188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5" name="Freeform 588"/>
            <p:cNvSpPr>
              <a:spLocks/>
            </p:cNvSpPr>
            <p:nvPr/>
          </p:nvSpPr>
          <p:spPr bwMode="auto">
            <a:xfrm>
              <a:off x="4488473" y="1932605"/>
              <a:ext cx="20188" cy="224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6" name="Freeform 589"/>
            <p:cNvSpPr>
              <a:spLocks/>
            </p:cNvSpPr>
            <p:nvPr/>
          </p:nvSpPr>
          <p:spPr bwMode="auto">
            <a:xfrm>
              <a:off x="4295558" y="1845119"/>
              <a:ext cx="183942" cy="145807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7" name="Freeform 590"/>
            <p:cNvSpPr>
              <a:spLocks/>
            </p:cNvSpPr>
            <p:nvPr/>
          </p:nvSpPr>
          <p:spPr bwMode="auto">
            <a:xfrm>
              <a:off x="4270883" y="1889984"/>
              <a:ext cx="26918" cy="3813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8" name="Freeform 591"/>
            <p:cNvSpPr>
              <a:spLocks/>
            </p:cNvSpPr>
            <p:nvPr/>
          </p:nvSpPr>
          <p:spPr bwMode="auto">
            <a:xfrm>
              <a:off x="4217046" y="1798013"/>
              <a:ext cx="109916" cy="112159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9" name="Freeform 592"/>
            <p:cNvSpPr>
              <a:spLocks/>
            </p:cNvSpPr>
            <p:nvPr/>
          </p:nvSpPr>
          <p:spPr bwMode="auto">
            <a:xfrm>
              <a:off x="4338179" y="1840634"/>
              <a:ext cx="17945" cy="112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0" name="Freeform 593"/>
            <p:cNvSpPr>
              <a:spLocks/>
            </p:cNvSpPr>
            <p:nvPr/>
          </p:nvSpPr>
          <p:spPr bwMode="auto">
            <a:xfrm>
              <a:off x="4360610" y="1757635"/>
              <a:ext cx="53836" cy="5383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1" name="Freeform 594"/>
            <p:cNvSpPr>
              <a:spLocks/>
            </p:cNvSpPr>
            <p:nvPr/>
          </p:nvSpPr>
          <p:spPr bwMode="auto">
            <a:xfrm>
              <a:off x="4335935" y="1762121"/>
              <a:ext cx="20188" cy="246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2" name="Freeform 595"/>
            <p:cNvSpPr>
              <a:spLocks/>
            </p:cNvSpPr>
            <p:nvPr/>
          </p:nvSpPr>
          <p:spPr bwMode="auto">
            <a:xfrm>
              <a:off x="4360610" y="1710528"/>
              <a:ext cx="58323" cy="35891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3" name="Freeform 596"/>
            <p:cNvSpPr>
              <a:spLocks/>
            </p:cNvSpPr>
            <p:nvPr/>
          </p:nvSpPr>
          <p:spPr bwMode="auto">
            <a:xfrm>
              <a:off x="4569227" y="1600611"/>
              <a:ext cx="20188" cy="381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4" name="Freeform 597"/>
            <p:cNvSpPr>
              <a:spLocks/>
            </p:cNvSpPr>
            <p:nvPr/>
          </p:nvSpPr>
          <p:spPr bwMode="auto">
            <a:xfrm>
              <a:off x="4618578" y="1486209"/>
              <a:ext cx="168239" cy="27367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5" name="Freeform 598"/>
            <p:cNvSpPr>
              <a:spLocks/>
            </p:cNvSpPr>
            <p:nvPr/>
          </p:nvSpPr>
          <p:spPr bwMode="auto">
            <a:xfrm>
              <a:off x="4618578" y="1780068"/>
              <a:ext cx="44864" cy="2691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6" name="Freeform 599"/>
            <p:cNvSpPr>
              <a:spLocks/>
            </p:cNvSpPr>
            <p:nvPr/>
          </p:nvSpPr>
          <p:spPr bwMode="auto">
            <a:xfrm>
              <a:off x="4607362" y="1831661"/>
              <a:ext cx="257968" cy="15926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7" name="Freeform 600"/>
            <p:cNvSpPr>
              <a:spLocks/>
            </p:cNvSpPr>
            <p:nvPr/>
          </p:nvSpPr>
          <p:spPr bwMode="auto">
            <a:xfrm>
              <a:off x="4863086" y="1894470"/>
              <a:ext cx="13460" cy="1570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8" name="Freeform 601"/>
            <p:cNvSpPr>
              <a:spLocks/>
            </p:cNvSpPr>
            <p:nvPr/>
          </p:nvSpPr>
          <p:spPr bwMode="auto">
            <a:xfrm>
              <a:off x="4854113" y="1957280"/>
              <a:ext cx="15702" cy="1346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9" name="Freeform 602"/>
            <p:cNvSpPr>
              <a:spLocks/>
            </p:cNvSpPr>
            <p:nvPr/>
          </p:nvSpPr>
          <p:spPr bwMode="auto">
            <a:xfrm>
              <a:off x="4614092" y="1919145"/>
              <a:ext cx="44864" cy="605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0" name="Freeform 603"/>
            <p:cNvSpPr>
              <a:spLocks/>
            </p:cNvSpPr>
            <p:nvPr/>
          </p:nvSpPr>
          <p:spPr bwMode="auto">
            <a:xfrm>
              <a:off x="4627550" y="2006630"/>
              <a:ext cx="80755" cy="1121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1" name="Freeform 604"/>
            <p:cNvSpPr>
              <a:spLocks/>
            </p:cNvSpPr>
            <p:nvPr/>
          </p:nvSpPr>
          <p:spPr bwMode="auto">
            <a:xfrm>
              <a:off x="4757656" y="2280299"/>
              <a:ext cx="6730" cy="2243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2" name="Freeform 605"/>
            <p:cNvSpPr>
              <a:spLocks/>
            </p:cNvSpPr>
            <p:nvPr/>
          </p:nvSpPr>
          <p:spPr bwMode="auto">
            <a:xfrm>
              <a:off x="4753169" y="2374513"/>
              <a:ext cx="105431" cy="96457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3" name="Freeform 606"/>
            <p:cNvSpPr>
              <a:spLocks/>
            </p:cNvSpPr>
            <p:nvPr/>
          </p:nvSpPr>
          <p:spPr bwMode="auto">
            <a:xfrm>
              <a:off x="4795790" y="2365540"/>
              <a:ext cx="15702" cy="1794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4" name="Freeform 608"/>
            <p:cNvSpPr>
              <a:spLocks/>
            </p:cNvSpPr>
            <p:nvPr/>
          </p:nvSpPr>
          <p:spPr bwMode="auto">
            <a:xfrm>
              <a:off x="4903463" y="2282542"/>
              <a:ext cx="31405" cy="403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5" name="Freeform 609"/>
            <p:cNvSpPr>
              <a:spLocks/>
            </p:cNvSpPr>
            <p:nvPr/>
          </p:nvSpPr>
          <p:spPr bwMode="auto">
            <a:xfrm>
              <a:off x="4941598" y="2287029"/>
              <a:ext cx="17945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6" name="Freeform 610"/>
            <p:cNvSpPr>
              <a:spLocks/>
            </p:cNvSpPr>
            <p:nvPr/>
          </p:nvSpPr>
          <p:spPr bwMode="auto">
            <a:xfrm>
              <a:off x="4869815" y="2237678"/>
              <a:ext cx="17945" cy="2018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7" name="Freeform 611"/>
            <p:cNvSpPr>
              <a:spLocks/>
            </p:cNvSpPr>
            <p:nvPr/>
          </p:nvSpPr>
          <p:spPr bwMode="auto">
            <a:xfrm>
              <a:off x="4854113" y="2219733"/>
              <a:ext cx="17945" cy="134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8" name="Freeform 612"/>
            <p:cNvSpPr>
              <a:spLocks/>
            </p:cNvSpPr>
            <p:nvPr/>
          </p:nvSpPr>
          <p:spPr bwMode="auto">
            <a:xfrm>
              <a:off x="4885518" y="2461998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9" name="Freeform 613"/>
            <p:cNvSpPr>
              <a:spLocks/>
            </p:cNvSpPr>
            <p:nvPr/>
          </p:nvSpPr>
          <p:spPr bwMode="auto">
            <a:xfrm>
              <a:off x="4901220" y="2453025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0" name="Freeform 614"/>
            <p:cNvSpPr>
              <a:spLocks/>
            </p:cNvSpPr>
            <p:nvPr/>
          </p:nvSpPr>
          <p:spPr bwMode="auto">
            <a:xfrm>
              <a:off x="4681388" y="1286565"/>
              <a:ext cx="464341" cy="605662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1" name="Freeform 615"/>
            <p:cNvSpPr>
              <a:spLocks/>
            </p:cNvSpPr>
            <p:nvPr/>
          </p:nvSpPr>
          <p:spPr bwMode="auto">
            <a:xfrm>
              <a:off x="4847383" y="2031304"/>
              <a:ext cx="74026" cy="51593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2" name="Freeform 616"/>
            <p:cNvSpPr>
              <a:spLocks/>
            </p:cNvSpPr>
            <p:nvPr/>
          </p:nvSpPr>
          <p:spPr bwMode="auto">
            <a:xfrm>
              <a:off x="4804763" y="2477701"/>
              <a:ext cx="26918" cy="269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3" name="Freeform 617"/>
            <p:cNvSpPr>
              <a:spLocks/>
            </p:cNvSpPr>
            <p:nvPr/>
          </p:nvSpPr>
          <p:spPr bwMode="auto">
            <a:xfrm>
              <a:off x="4856356" y="2495646"/>
              <a:ext cx="15702" cy="269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4" name="Freeform 618"/>
            <p:cNvSpPr>
              <a:spLocks/>
            </p:cNvSpPr>
            <p:nvPr/>
          </p:nvSpPr>
          <p:spPr bwMode="auto">
            <a:xfrm>
              <a:off x="5038055" y="2551725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5" name="Freeform 619"/>
            <p:cNvSpPr>
              <a:spLocks/>
            </p:cNvSpPr>
            <p:nvPr/>
          </p:nvSpPr>
          <p:spPr bwMode="auto">
            <a:xfrm>
              <a:off x="5080676" y="2518077"/>
              <a:ext cx="11216" cy="8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6" name="Freeform 620"/>
            <p:cNvSpPr>
              <a:spLocks/>
            </p:cNvSpPr>
            <p:nvPr/>
          </p:nvSpPr>
          <p:spPr bwMode="auto">
            <a:xfrm>
              <a:off x="4710549" y="2024575"/>
              <a:ext cx="432937" cy="48677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7" name="Freeform 621"/>
            <p:cNvSpPr>
              <a:spLocks/>
            </p:cNvSpPr>
            <p:nvPr/>
          </p:nvSpPr>
          <p:spPr bwMode="auto">
            <a:xfrm>
              <a:off x="4997677" y="2482186"/>
              <a:ext cx="897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8" name="Freeform 622"/>
            <p:cNvSpPr>
              <a:spLocks/>
            </p:cNvSpPr>
            <p:nvPr/>
          </p:nvSpPr>
          <p:spPr bwMode="auto">
            <a:xfrm>
              <a:off x="4284342" y="3175334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9" name="Freeform 653"/>
            <p:cNvSpPr>
              <a:spLocks/>
            </p:cNvSpPr>
            <p:nvPr/>
          </p:nvSpPr>
          <p:spPr bwMode="auto">
            <a:xfrm>
              <a:off x="5091892" y="318654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0" name="Freeform 654"/>
            <p:cNvSpPr>
              <a:spLocks/>
            </p:cNvSpPr>
            <p:nvPr/>
          </p:nvSpPr>
          <p:spPr bwMode="auto">
            <a:xfrm>
              <a:off x="4876545" y="3283007"/>
              <a:ext cx="17945" cy="22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1" name="Freeform 655"/>
            <p:cNvSpPr>
              <a:spLocks/>
            </p:cNvSpPr>
            <p:nvPr/>
          </p:nvSpPr>
          <p:spPr bwMode="auto">
            <a:xfrm>
              <a:off x="4901220" y="3285250"/>
              <a:ext cx="4487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2" name="Freeform 656"/>
            <p:cNvSpPr>
              <a:spLocks/>
            </p:cNvSpPr>
            <p:nvPr/>
          </p:nvSpPr>
          <p:spPr bwMode="auto">
            <a:xfrm>
              <a:off x="4898977" y="3309925"/>
              <a:ext cx="4487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3" name="Freeform 657"/>
            <p:cNvSpPr>
              <a:spLocks/>
            </p:cNvSpPr>
            <p:nvPr/>
          </p:nvSpPr>
          <p:spPr bwMode="auto">
            <a:xfrm>
              <a:off x="4885518" y="3309925"/>
              <a:ext cx="8973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4" name="Freeform 658"/>
            <p:cNvSpPr>
              <a:spLocks/>
            </p:cNvSpPr>
            <p:nvPr/>
          </p:nvSpPr>
          <p:spPr bwMode="auto">
            <a:xfrm>
              <a:off x="4894491" y="332338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5" name="Freeform 659"/>
            <p:cNvSpPr>
              <a:spLocks/>
            </p:cNvSpPr>
            <p:nvPr/>
          </p:nvSpPr>
          <p:spPr bwMode="auto">
            <a:xfrm>
              <a:off x="4894491" y="3325628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6" name="Freeform 660"/>
            <p:cNvSpPr>
              <a:spLocks/>
            </p:cNvSpPr>
            <p:nvPr/>
          </p:nvSpPr>
          <p:spPr bwMode="auto">
            <a:xfrm>
              <a:off x="4916923" y="3309925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7" name="Freeform 661"/>
            <p:cNvSpPr>
              <a:spLocks/>
            </p:cNvSpPr>
            <p:nvPr/>
          </p:nvSpPr>
          <p:spPr bwMode="auto">
            <a:xfrm>
              <a:off x="4925896" y="3316655"/>
              <a:ext cx="6730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8" name="Freeform 662"/>
            <p:cNvSpPr>
              <a:spLocks/>
            </p:cNvSpPr>
            <p:nvPr/>
          </p:nvSpPr>
          <p:spPr bwMode="auto">
            <a:xfrm>
              <a:off x="4943841" y="332562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9" name="Freeform 663"/>
            <p:cNvSpPr>
              <a:spLocks/>
            </p:cNvSpPr>
            <p:nvPr/>
          </p:nvSpPr>
          <p:spPr bwMode="auto">
            <a:xfrm>
              <a:off x="4932625" y="333460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0" name="Freeform 664"/>
            <p:cNvSpPr>
              <a:spLocks/>
            </p:cNvSpPr>
            <p:nvPr/>
          </p:nvSpPr>
          <p:spPr bwMode="auto">
            <a:xfrm>
              <a:off x="4946084" y="3348059"/>
              <a:ext cx="6730" cy="897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1" name="Freeform 665"/>
            <p:cNvSpPr>
              <a:spLocks/>
            </p:cNvSpPr>
            <p:nvPr/>
          </p:nvSpPr>
          <p:spPr bwMode="auto">
            <a:xfrm>
              <a:off x="4966273" y="3354789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2" name="Freeform 666"/>
            <p:cNvSpPr>
              <a:spLocks/>
            </p:cNvSpPr>
            <p:nvPr/>
          </p:nvSpPr>
          <p:spPr bwMode="auto">
            <a:xfrm>
              <a:off x="4977489" y="3361518"/>
              <a:ext cx="11216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3" name="Freeform 667"/>
            <p:cNvSpPr>
              <a:spLocks/>
            </p:cNvSpPr>
            <p:nvPr/>
          </p:nvSpPr>
          <p:spPr bwMode="auto">
            <a:xfrm>
              <a:off x="4957300" y="3370491"/>
              <a:ext cx="8973" cy="67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4" name="Freeform 668"/>
            <p:cNvSpPr>
              <a:spLocks/>
            </p:cNvSpPr>
            <p:nvPr/>
          </p:nvSpPr>
          <p:spPr bwMode="auto">
            <a:xfrm>
              <a:off x="4789060" y="3341330"/>
              <a:ext cx="159267" cy="53836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5" name="Freeform 669"/>
            <p:cNvSpPr>
              <a:spLocks/>
            </p:cNvSpPr>
            <p:nvPr/>
          </p:nvSpPr>
          <p:spPr bwMode="auto">
            <a:xfrm>
              <a:off x="4813735" y="3363761"/>
              <a:ext cx="8973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6" name="Freeform 670"/>
            <p:cNvSpPr>
              <a:spLocks/>
            </p:cNvSpPr>
            <p:nvPr/>
          </p:nvSpPr>
          <p:spPr bwMode="auto">
            <a:xfrm>
              <a:off x="4881031" y="3352546"/>
              <a:ext cx="15702" cy="897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7" name="Freeform 671"/>
            <p:cNvSpPr>
              <a:spLocks/>
            </p:cNvSpPr>
            <p:nvPr/>
          </p:nvSpPr>
          <p:spPr bwMode="auto">
            <a:xfrm>
              <a:off x="4887761" y="3415355"/>
              <a:ext cx="31405" cy="134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8" name="Freeform 672"/>
            <p:cNvSpPr>
              <a:spLocks/>
            </p:cNvSpPr>
            <p:nvPr/>
          </p:nvSpPr>
          <p:spPr bwMode="auto">
            <a:xfrm>
              <a:off x="4961786" y="3408626"/>
              <a:ext cx="8973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29" name="Freeform 673"/>
            <p:cNvSpPr>
              <a:spLocks/>
            </p:cNvSpPr>
            <p:nvPr/>
          </p:nvSpPr>
          <p:spPr bwMode="auto">
            <a:xfrm>
              <a:off x="4968516" y="339067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0" name="Freeform 674"/>
            <p:cNvSpPr>
              <a:spLocks/>
            </p:cNvSpPr>
            <p:nvPr/>
          </p:nvSpPr>
          <p:spPr bwMode="auto">
            <a:xfrm>
              <a:off x="5053757" y="3417599"/>
              <a:ext cx="22432" cy="89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1" name="Freeform 675"/>
            <p:cNvSpPr>
              <a:spLocks/>
            </p:cNvSpPr>
            <p:nvPr/>
          </p:nvSpPr>
          <p:spPr bwMode="auto">
            <a:xfrm>
              <a:off x="5087405" y="341759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2" name="Freeform 676"/>
            <p:cNvSpPr>
              <a:spLocks/>
            </p:cNvSpPr>
            <p:nvPr/>
          </p:nvSpPr>
          <p:spPr bwMode="auto">
            <a:xfrm>
              <a:off x="5089648" y="3428814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3" name="Freeform 677"/>
            <p:cNvSpPr>
              <a:spLocks/>
            </p:cNvSpPr>
            <p:nvPr/>
          </p:nvSpPr>
          <p:spPr bwMode="auto">
            <a:xfrm>
              <a:off x="5026839" y="3511812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4" name="Freeform 678"/>
            <p:cNvSpPr>
              <a:spLocks/>
            </p:cNvSpPr>
            <p:nvPr/>
          </p:nvSpPr>
          <p:spPr bwMode="auto">
            <a:xfrm>
              <a:off x="5038055" y="3514055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5" name="Freeform 679"/>
            <p:cNvSpPr>
              <a:spLocks/>
            </p:cNvSpPr>
            <p:nvPr/>
          </p:nvSpPr>
          <p:spPr bwMode="auto">
            <a:xfrm>
              <a:off x="5096378" y="3529758"/>
              <a:ext cx="8973" cy="44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6" name="Freeform 680"/>
            <p:cNvSpPr>
              <a:spLocks/>
            </p:cNvSpPr>
            <p:nvPr/>
          </p:nvSpPr>
          <p:spPr bwMode="auto">
            <a:xfrm>
              <a:off x="5136756" y="351405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7" name="Freeform 681"/>
            <p:cNvSpPr>
              <a:spLocks/>
            </p:cNvSpPr>
            <p:nvPr/>
          </p:nvSpPr>
          <p:spPr bwMode="auto">
            <a:xfrm>
              <a:off x="5145728" y="349835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8" name="Freeform 682"/>
            <p:cNvSpPr>
              <a:spLocks/>
            </p:cNvSpPr>
            <p:nvPr/>
          </p:nvSpPr>
          <p:spPr bwMode="auto">
            <a:xfrm>
              <a:off x="5147971" y="348713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9" name="Freeform 683"/>
            <p:cNvSpPr>
              <a:spLocks/>
            </p:cNvSpPr>
            <p:nvPr/>
          </p:nvSpPr>
          <p:spPr bwMode="auto">
            <a:xfrm>
              <a:off x="5145728" y="3473678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0" name="Freeform 684"/>
            <p:cNvSpPr>
              <a:spLocks/>
            </p:cNvSpPr>
            <p:nvPr/>
          </p:nvSpPr>
          <p:spPr bwMode="auto">
            <a:xfrm>
              <a:off x="5141242" y="346246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1" name="Freeform 685"/>
            <p:cNvSpPr>
              <a:spLocks/>
            </p:cNvSpPr>
            <p:nvPr/>
          </p:nvSpPr>
          <p:spPr bwMode="auto">
            <a:xfrm>
              <a:off x="5136756" y="3449002"/>
              <a:ext cx="673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2" name="Freeform 686"/>
            <p:cNvSpPr>
              <a:spLocks/>
            </p:cNvSpPr>
            <p:nvPr/>
          </p:nvSpPr>
          <p:spPr bwMode="auto">
            <a:xfrm>
              <a:off x="5134513" y="343778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3" name="Freeform 687"/>
            <p:cNvSpPr>
              <a:spLocks/>
            </p:cNvSpPr>
            <p:nvPr/>
          </p:nvSpPr>
          <p:spPr bwMode="auto">
            <a:xfrm>
              <a:off x="5118810" y="343330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4" name="Freeform 688"/>
            <p:cNvSpPr>
              <a:spLocks/>
            </p:cNvSpPr>
            <p:nvPr/>
          </p:nvSpPr>
          <p:spPr bwMode="auto">
            <a:xfrm>
              <a:off x="5150214" y="352751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5" name="Freeform 689"/>
            <p:cNvSpPr>
              <a:spLocks/>
            </p:cNvSpPr>
            <p:nvPr/>
          </p:nvSpPr>
          <p:spPr bwMode="auto">
            <a:xfrm>
              <a:off x="5134513" y="3536488"/>
              <a:ext cx="13460" cy="112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6" name="Freeform 693"/>
            <p:cNvSpPr>
              <a:spLocks/>
            </p:cNvSpPr>
            <p:nvPr/>
          </p:nvSpPr>
          <p:spPr bwMode="auto">
            <a:xfrm>
              <a:off x="4600632" y="3307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7" name="Freeform 694"/>
            <p:cNvSpPr>
              <a:spLocks/>
            </p:cNvSpPr>
            <p:nvPr/>
          </p:nvSpPr>
          <p:spPr bwMode="auto">
            <a:xfrm>
              <a:off x="4833925" y="3583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8" name="Freeform 695"/>
            <p:cNvSpPr>
              <a:spLocks/>
            </p:cNvSpPr>
            <p:nvPr/>
          </p:nvSpPr>
          <p:spPr bwMode="auto">
            <a:xfrm>
              <a:off x="4757656" y="3383951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9" name="Freeform 696"/>
            <p:cNvSpPr>
              <a:spLocks/>
            </p:cNvSpPr>
            <p:nvPr/>
          </p:nvSpPr>
          <p:spPr bwMode="auto">
            <a:xfrm>
              <a:off x="5307238" y="3691267"/>
              <a:ext cx="897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0" name="Freeform 697"/>
            <p:cNvSpPr>
              <a:spLocks/>
            </p:cNvSpPr>
            <p:nvPr/>
          </p:nvSpPr>
          <p:spPr bwMode="auto">
            <a:xfrm>
              <a:off x="5318454" y="3697997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1" name="Freeform 698"/>
            <p:cNvSpPr>
              <a:spLocks/>
            </p:cNvSpPr>
            <p:nvPr/>
          </p:nvSpPr>
          <p:spPr bwMode="auto">
            <a:xfrm>
              <a:off x="5304995" y="3700240"/>
              <a:ext cx="31405" cy="246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2" name="Freeform 699"/>
            <p:cNvSpPr>
              <a:spLocks/>
            </p:cNvSpPr>
            <p:nvPr/>
          </p:nvSpPr>
          <p:spPr bwMode="auto">
            <a:xfrm>
              <a:off x="5296022" y="3697997"/>
              <a:ext cx="8973" cy="112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3" name="Freeform 700"/>
            <p:cNvSpPr>
              <a:spLocks/>
            </p:cNvSpPr>
            <p:nvPr/>
          </p:nvSpPr>
          <p:spPr bwMode="auto">
            <a:xfrm>
              <a:off x="5307238" y="3697997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4" name="Freeform 701"/>
            <p:cNvSpPr>
              <a:spLocks/>
            </p:cNvSpPr>
            <p:nvPr/>
          </p:nvSpPr>
          <p:spPr bwMode="auto">
            <a:xfrm>
              <a:off x="5038055" y="4685003"/>
              <a:ext cx="20188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5" name="Freeform 702"/>
            <p:cNvSpPr>
              <a:spLocks/>
            </p:cNvSpPr>
            <p:nvPr/>
          </p:nvSpPr>
          <p:spPr bwMode="auto">
            <a:xfrm>
              <a:off x="5094135" y="4680516"/>
              <a:ext cx="13460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6" name="Freeform 705"/>
            <p:cNvSpPr>
              <a:spLocks/>
            </p:cNvSpPr>
            <p:nvPr/>
          </p:nvSpPr>
          <p:spPr bwMode="auto">
            <a:xfrm>
              <a:off x="4946084" y="4384415"/>
              <a:ext cx="15702" cy="3589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7" name="Freeform 706"/>
            <p:cNvSpPr>
              <a:spLocks/>
            </p:cNvSpPr>
            <p:nvPr/>
          </p:nvSpPr>
          <p:spPr bwMode="auto">
            <a:xfrm>
              <a:off x="4961786" y="4440494"/>
              <a:ext cx="8973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8" name="Freeform 707"/>
            <p:cNvSpPr>
              <a:spLocks/>
            </p:cNvSpPr>
            <p:nvPr/>
          </p:nvSpPr>
          <p:spPr bwMode="auto">
            <a:xfrm>
              <a:off x="4948327" y="4444981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9" name="Freeform 708"/>
            <p:cNvSpPr>
              <a:spLocks/>
            </p:cNvSpPr>
            <p:nvPr/>
          </p:nvSpPr>
          <p:spPr bwMode="auto">
            <a:xfrm>
              <a:off x="4948327" y="44517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0" name="Freeform 709"/>
            <p:cNvSpPr>
              <a:spLocks/>
            </p:cNvSpPr>
            <p:nvPr/>
          </p:nvSpPr>
          <p:spPr bwMode="auto">
            <a:xfrm>
              <a:off x="4950571" y="4453953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1" name="Freeform 710"/>
            <p:cNvSpPr>
              <a:spLocks/>
            </p:cNvSpPr>
            <p:nvPr/>
          </p:nvSpPr>
          <p:spPr bwMode="auto">
            <a:xfrm>
              <a:off x="4950571" y="4458440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2" name="Freeform 711"/>
            <p:cNvSpPr>
              <a:spLocks/>
            </p:cNvSpPr>
            <p:nvPr/>
          </p:nvSpPr>
          <p:spPr bwMode="auto">
            <a:xfrm>
              <a:off x="4955057" y="446965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3" name="Freeform 712"/>
            <p:cNvSpPr>
              <a:spLocks/>
            </p:cNvSpPr>
            <p:nvPr/>
          </p:nvSpPr>
          <p:spPr bwMode="auto">
            <a:xfrm>
              <a:off x="4943841" y="4507790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4" name="Freeform 713"/>
            <p:cNvSpPr>
              <a:spLocks/>
            </p:cNvSpPr>
            <p:nvPr/>
          </p:nvSpPr>
          <p:spPr bwMode="auto">
            <a:xfrm>
              <a:off x="4932625" y="451003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5" name="Freeform 714"/>
            <p:cNvSpPr>
              <a:spLocks/>
            </p:cNvSpPr>
            <p:nvPr/>
          </p:nvSpPr>
          <p:spPr bwMode="auto">
            <a:xfrm>
              <a:off x="4934868" y="451900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6" name="Freeform 715"/>
            <p:cNvSpPr>
              <a:spLocks/>
            </p:cNvSpPr>
            <p:nvPr/>
          </p:nvSpPr>
          <p:spPr bwMode="auto">
            <a:xfrm>
              <a:off x="4930381" y="4519006"/>
              <a:ext cx="6730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7" name="Freeform 716"/>
            <p:cNvSpPr>
              <a:spLocks/>
            </p:cNvSpPr>
            <p:nvPr/>
          </p:nvSpPr>
          <p:spPr bwMode="auto">
            <a:xfrm>
              <a:off x="4939354" y="452573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8" name="Freeform 717"/>
            <p:cNvSpPr>
              <a:spLocks/>
            </p:cNvSpPr>
            <p:nvPr/>
          </p:nvSpPr>
          <p:spPr bwMode="auto">
            <a:xfrm>
              <a:off x="4930381" y="4527979"/>
              <a:ext cx="224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69" name="Freeform 718"/>
            <p:cNvSpPr>
              <a:spLocks/>
            </p:cNvSpPr>
            <p:nvPr/>
          </p:nvSpPr>
          <p:spPr bwMode="auto">
            <a:xfrm>
              <a:off x="4934868" y="4532465"/>
              <a:ext cx="11216" cy="3140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0" name="Freeform 719"/>
            <p:cNvSpPr>
              <a:spLocks/>
            </p:cNvSpPr>
            <p:nvPr/>
          </p:nvSpPr>
          <p:spPr bwMode="auto">
            <a:xfrm>
              <a:off x="4930381" y="4554897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1" name="Freeform 720"/>
            <p:cNvSpPr>
              <a:spLocks/>
            </p:cNvSpPr>
            <p:nvPr/>
          </p:nvSpPr>
          <p:spPr bwMode="auto">
            <a:xfrm>
              <a:off x="4932625" y="4568357"/>
              <a:ext cx="6730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2" name="Freeform 721"/>
            <p:cNvSpPr>
              <a:spLocks/>
            </p:cNvSpPr>
            <p:nvPr/>
          </p:nvSpPr>
          <p:spPr bwMode="auto">
            <a:xfrm>
              <a:off x="4941598" y="4572842"/>
              <a:ext cx="8973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3" name="Freeform 722"/>
            <p:cNvSpPr>
              <a:spLocks/>
            </p:cNvSpPr>
            <p:nvPr/>
          </p:nvSpPr>
          <p:spPr bwMode="auto">
            <a:xfrm>
              <a:off x="4939354" y="4579572"/>
              <a:ext cx="6730" cy="1121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4" name="Freeform 723"/>
            <p:cNvSpPr>
              <a:spLocks/>
            </p:cNvSpPr>
            <p:nvPr/>
          </p:nvSpPr>
          <p:spPr bwMode="auto">
            <a:xfrm>
              <a:off x="4939354" y="4590788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5" name="Freeform 724"/>
            <p:cNvSpPr>
              <a:spLocks/>
            </p:cNvSpPr>
            <p:nvPr/>
          </p:nvSpPr>
          <p:spPr bwMode="auto">
            <a:xfrm>
              <a:off x="4937111" y="4604247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6" name="Freeform 725"/>
            <p:cNvSpPr>
              <a:spLocks/>
            </p:cNvSpPr>
            <p:nvPr/>
          </p:nvSpPr>
          <p:spPr bwMode="auto">
            <a:xfrm>
              <a:off x="4950571" y="460200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7" name="Freeform 726"/>
            <p:cNvSpPr>
              <a:spLocks/>
            </p:cNvSpPr>
            <p:nvPr/>
          </p:nvSpPr>
          <p:spPr bwMode="auto">
            <a:xfrm>
              <a:off x="4955057" y="4597518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8" name="Freeform 727"/>
            <p:cNvSpPr>
              <a:spLocks/>
            </p:cNvSpPr>
            <p:nvPr/>
          </p:nvSpPr>
          <p:spPr bwMode="auto">
            <a:xfrm>
              <a:off x="4959544" y="4610977"/>
              <a:ext cx="31405" cy="38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9" name="Freeform 728"/>
            <p:cNvSpPr>
              <a:spLocks/>
            </p:cNvSpPr>
            <p:nvPr/>
          </p:nvSpPr>
          <p:spPr bwMode="auto">
            <a:xfrm>
              <a:off x="4952814" y="4622193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0" name="Freeform 729"/>
            <p:cNvSpPr>
              <a:spLocks/>
            </p:cNvSpPr>
            <p:nvPr/>
          </p:nvSpPr>
          <p:spPr bwMode="auto">
            <a:xfrm>
              <a:off x="4941598" y="4628923"/>
              <a:ext cx="2467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1" name="Freeform 730"/>
            <p:cNvSpPr>
              <a:spLocks/>
            </p:cNvSpPr>
            <p:nvPr/>
          </p:nvSpPr>
          <p:spPr bwMode="auto">
            <a:xfrm>
              <a:off x="4941598" y="4604247"/>
              <a:ext cx="2243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2" name="Freeform 731"/>
            <p:cNvSpPr>
              <a:spLocks/>
            </p:cNvSpPr>
            <p:nvPr/>
          </p:nvSpPr>
          <p:spPr bwMode="auto">
            <a:xfrm>
              <a:off x="4957300" y="4644625"/>
              <a:ext cx="22432" cy="20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3" name="Freeform 732"/>
            <p:cNvSpPr>
              <a:spLocks/>
            </p:cNvSpPr>
            <p:nvPr/>
          </p:nvSpPr>
          <p:spPr bwMode="auto">
            <a:xfrm>
              <a:off x="4979732" y="4658084"/>
              <a:ext cx="17945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4" name="Freeform 733"/>
            <p:cNvSpPr>
              <a:spLocks/>
            </p:cNvSpPr>
            <p:nvPr/>
          </p:nvSpPr>
          <p:spPr bwMode="auto">
            <a:xfrm>
              <a:off x="4999921" y="4651355"/>
              <a:ext cx="8973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5" name="Freeform 734"/>
            <p:cNvSpPr>
              <a:spLocks/>
            </p:cNvSpPr>
            <p:nvPr/>
          </p:nvSpPr>
          <p:spPr bwMode="auto">
            <a:xfrm>
              <a:off x="4997677" y="4685003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6" name="Freeform 735"/>
            <p:cNvSpPr>
              <a:spLocks/>
            </p:cNvSpPr>
            <p:nvPr/>
          </p:nvSpPr>
          <p:spPr bwMode="auto">
            <a:xfrm>
              <a:off x="5004407" y="4689489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7" name="Freeform 736"/>
            <p:cNvSpPr>
              <a:spLocks/>
            </p:cNvSpPr>
            <p:nvPr/>
          </p:nvSpPr>
          <p:spPr bwMode="auto">
            <a:xfrm>
              <a:off x="5015623" y="4685003"/>
              <a:ext cx="8973" cy="448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8" name="Freeform 737"/>
            <p:cNvSpPr>
              <a:spLocks/>
            </p:cNvSpPr>
            <p:nvPr/>
          </p:nvSpPr>
          <p:spPr bwMode="auto">
            <a:xfrm>
              <a:off x="5013380" y="4685003"/>
              <a:ext cx="31405" cy="20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9" name="Freeform 738"/>
            <p:cNvSpPr>
              <a:spLocks/>
            </p:cNvSpPr>
            <p:nvPr/>
          </p:nvSpPr>
          <p:spPr bwMode="auto">
            <a:xfrm>
              <a:off x="6321162" y="2982419"/>
              <a:ext cx="20188" cy="1346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0" name="Freeform 739"/>
            <p:cNvSpPr>
              <a:spLocks/>
            </p:cNvSpPr>
            <p:nvPr/>
          </p:nvSpPr>
          <p:spPr bwMode="auto">
            <a:xfrm>
              <a:off x="4952814" y="3020553"/>
              <a:ext cx="31405" cy="1346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1" name="Freeform 740"/>
            <p:cNvSpPr>
              <a:spLocks/>
            </p:cNvSpPr>
            <p:nvPr/>
          </p:nvSpPr>
          <p:spPr bwMode="auto">
            <a:xfrm>
              <a:off x="4831682" y="2755856"/>
              <a:ext cx="20188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2" name="Freeform 741"/>
            <p:cNvSpPr>
              <a:spLocks/>
            </p:cNvSpPr>
            <p:nvPr/>
          </p:nvSpPr>
          <p:spPr bwMode="auto">
            <a:xfrm>
              <a:off x="5096378" y="2834368"/>
              <a:ext cx="40378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3" name="Freeform 742"/>
            <p:cNvSpPr>
              <a:spLocks/>
            </p:cNvSpPr>
            <p:nvPr/>
          </p:nvSpPr>
          <p:spPr bwMode="auto">
            <a:xfrm>
              <a:off x="5098621" y="2897178"/>
              <a:ext cx="33648" cy="24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4" name="Freeform 743"/>
            <p:cNvSpPr>
              <a:spLocks/>
            </p:cNvSpPr>
            <p:nvPr/>
          </p:nvSpPr>
          <p:spPr bwMode="auto">
            <a:xfrm>
              <a:off x="5141242" y="2899421"/>
              <a:ext cx="24675" cy="314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5" name="Freeform 744"/>
            <p:cNvSpPr>
              <a:spLocks/>
            </p:cNvSpPr>
            <p:nvPr/>
          </p:nvSpPr>
          <p:spPr bwMode="auto">
            <a:xfrm>
              <a:off x="5172647" y="2793990"/>
              <a:ext cx="100944" cy="114403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6" name="Freeform 745"/>
            <p:cNvSpPr>
              <a:spLocks/>
            </p:cNvSpPr>
            <p:nvPr/>
          </p:nvSpPr>
          <p:spPr bwMode="auto">
            <a:xfrm>
              <a:off x="4925896" y="3119253"/>
              <a:ext cx="4487" cy="1570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7" name="Freeform 746"/>
            <p:cNvSpPr>
              <a:spLocks/>
            </p:cNvSpPr>
            <p:nvPr/>
          </p:nvSpPr>
          <p:spPr bwMode="auto">
            <a:xfrm>
              <a:off x="4854113" y="330992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8" name="Freeform 747"/>
            <p:cNvSpPr>
              <a:spLocks/>
            </p:cNvSpPr>
            <p:nvPr/>
          </p:nvSpPr>
          <p:spPr bwMode="auto">
            <a:xfrm>
              <a:off x="4849627" y="3314411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9" name="Freeform 748"/>
            <p:cNvSpPr>
              <a:spLocks/>
            </p:cNvSpPr>
            <p:nvPr/>
          </p:nvSpPr>
          <p:spPr bwMode="auto">
            <a:xfrm>
              <a:off x="4833925" y="3316655"/>
              <a:ext cx="8973" cy="22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0" name="Freeform 749"/>
            <p:cNvSpPr>
              <a:spLocks/>
            </p:cNvSpPr>
            <p:nvPr/>
          </p:nvSpPr>
          <p:spPr bwMode="auto">
            <a:xfrm>
              <a:off x="4264153" y="3157388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1" name="Freeform 750"/>
            <p:cNvSpPr>
              <a:spLocks/>
            </p:cNvSpPr>
            <p:nvPr/>
          </p:nvSpPr>
          <p:spPr bwMode="auto">
            <a:xfrm>
              <a:off x="4999921" y="3016067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2" name="Freeform 751"/>
            <p:cNvSpPr>
              <a:spLocks/>
            </p:cNvSpPr>
            <p:nvPr/>
          </p:nvSpPr>
          <p:spPr bwMode="auto">
            <a:xfrm>
              <a:off x="5008894" y="30183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3" name="Freeform 752"/>
            <p:cNvSpPr>
              <a:spLocks/>
            </p:cNvSpPr>
            <p:nvPr/>
          </p:nvSpPr>
          <p:spPr bwMode="auto">
            <a:xfrm>
              <a:off x="5029082" y="2959987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4" name="Freeform 753"/>
            <p:cNvSpPr>
              <a:spLocks/>
            </p:cNvSpPr>
            <p:nvPr/>
          </p:nvSpPr>
          <p:spPr bwMode="auto">
            <a:xfrm>
              <a:off x="5031325" y="2957744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5" name="Freeform 754"/>
            <p:cNvSpPr>
              <a:spLocks/>
            </p:cNvSpPr>
            <p:nvPr/>
          </p:nvSpPr>
          <p:spPr bwMode="auto">
            <a:xfrm>
              <a:off x="5033569" y="2962230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6" name="Freeform 755"/>
            <p:cNvSpPr>
              <a:spLocks/>
            </p:cNvSpPr>
            <p:nvPr/>
          </p:nvSpPr>
          <p:spPr bwMode="auto">
            <a:xfrm>
              <a:off x="5058244" y="2946528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7" name="Freeform 756"/>
            <p:cNvSpPr>
              <a:spLocks/>
            </p:cNvSpPr>
            <p:nvPr/>
          </p:nvSpPr>
          <p:spPr bwMode="auto">
            <a:xfrm>
              <a:off x="4607362" y="3258332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8" name="Freeform 757"/>
            <p:cNvSpPr>
              <a:spLocks/>
            </p:cNvSpPr>
            <p:nvPr/>
          </p:nvSpPr>
          <p:spPr bwMode="auto">
            <a:xfrm>
              <a:off x="4030861" y="2221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09" name="Freeform 758"/>
            <p:cNvSpPr>
              <a:spLocks/>
            </p:cNvSpPr>
            <p:nvPr/>
          </p:nvSpPr>
          <p:spPr bwMode="auto">
            <a:xfrm>
              <a:off x="4021888" y="2239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0" name="Freeform 759"/>
            <p:cNvSpPr>
              <a:spLocks/>
            </p:cNvSpPr>
            <p:nvPr/>
          </p:nvSpPr>
          <p:spPr bwMode="auto">
            <a:xfrm>
              <a:off x="4259667" y="315738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1" name="Freeform 760"/>
            <p:cNvSpPr>
              <a:spLocks/>
            </p:cNvSpPr>
            <p:nvPr/>
          </p:nvSpPr>
          <p:spPr bwMode="auto">
            <a:xfrm>
              <a:off x="4286586" y="316860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2" name="Freeform 761"/>
            <p:cNvSpPr>
              <a:spLocks/>
            </p:cNvSpPr>
            <p:nvPr/>
          </p:nvSpPr>
          <p:spPr bwMode="auto">
            <a:xfrm>
              <a:off x="4600632" y="3307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3" name="Freeform 762"/>
            <p:cNvSpPr>
              <a:spLocks/>
            </p:cNvSpPr>
            <p:nvPr/>
          </p:nvSpPr>
          <p:spPr bwMode="auto">
            <a:xfrm>
              <a:off x="4102644" y="2733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4" name="Freeform 763"/>
            <p:cNvSpPr>
              <a:spLocks/>
            </p:cNvSpPr>
            <p:nvPr/>
          </p:nvSpPr>
          <p:spPr bwMode="auto">
            <a:xfrm>
              <a:off x="4102644" y="2744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5" name="Freeform 764"/>
            <p:cNvSpPr>
              <a:spLocks/>
            </p:cNvSpPr>
            <p:nvPr/>
          </p:nvSpPr>
          <p:spPr bwMode="auto">
            <a:xfrm>
              <a:off x="4107130" y="2737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6" name="Freeform 765"/>
            <p:cNvSpPr>
              <a:spLocks/>
            </p:cNvSpPr>
            <p:nvPr/>
          </p:nvSpPr>
          <p:spPr bwMode="auto">
            <a:xfrm>
              <a:off x="4122832" y="2762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7" name="Freeform 766"/>
            <p:cNvSpPr>
              <a:spLocks/>
            </p:cNvSpPr>
            <p:nvPr/>
          </p:nvSpPr>
          <p:spPr bwMode="auto">
            <a:xfrm>
              <a:off x="4136292" y="2811936"/>
              <a:ext cx="76268" cy="5832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8" name="Freeform 767"/>
            <p:cNvSpPr>
              <a:spLocks/>
            </p:cNvSpPr>
            <p:nvPr/>
          </p:nvSpPr>
          <p:spPr bwMode="auto">
            <a:xfrm>
              <a:off x="3622601" y="2334136"/>
              <a:ext cx="8973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19" name="Freeform 768"/>
            <p:cNvSpPr>
              <a:spLocks/>
            </p:cNvSpPr>
            <p:nvPr/>
          </p:nvSpPr>
          <p:spPr bwMode="auto">
            <a:xfrm>
              <a:off x="4026375" y="2641453"/>
              <a:ext cx="15702" cy="3589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0" name="Freeform 769"/>
            <p:cNvSpPr>
              <a:spLocks/>
            </p:cNvSpPr>
            <p:nvPr/>
          </p:nvSpPr>
          <p:spPr bwMode="auto">
            <a:xfrm>
              <a:off x="4039834" y="2623508"/>
              <a:ext cx="13460" cy="2916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1" name="Freeform 770"/>
            <p:cNvSpPr>
              <a:spLocks/>
            </p:cNvSpPr>
            <p:nvPr/>
          </p:nvSpPr>
          <p:spPr bwMode="auto">
            <a:xfrm>
              <a:off x="4044321" y="2657156"/>
              <a:ext cx="8973" cy="2243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2" name="Freeform 771"/>
            <p:cNvSpPr>
              <a:spLocks/>
            </p:cNvSpPr>
            <p:nvPr/>
          </p:nvSpPr>
          <p:spPr bwMode="auto">
            <a:xfrm>
              <a:off x="4051050" y="2652669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3" name="Freeform 772"/>
            <p:cNvSpPr>
              <a:spLocks/>
            </p:cNvSpPr>
            <p:nvPr/>
          </p:nvSpPr>
          <p:spPr bwMode="auto">
            <a:xfrm>
              <a:off x="4066752" y="2659399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4" name="Freeform 773"/>
            <p:cNvSpPr>
              <a:spLocks/>
            </p:cNvSpPr>
            <p:nvPr/>
          </p:nvSpPr>
          <p:spPr bwMode="auto">
            <a:xfrm>
              <a:off x="4064509" y="2670615"/>
              <a:ext cx="6730" cy="44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5" name="Freeform 774"/>
            <p:cNvSpPr>
              <a:spLocks/>
            </p:cNvSpPr>
            <p:nvPr/>
          </p:nvSpPr>
          <p:spPr bwMode="auto">
            <a:xfrm>
              <a:off x="4015159" y="2619021"/>
              <a:ext cx="20188" cy="246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6" name="Freeform 775"/>
            <p:cNvSpPr>
              <a:spLocks/>
            </p:cNvSpPr>
            <p:nvPr/>
          </p:nvSpPr>
          <p:spPr bwMode="auto">
            <a:xfrm>
              <a:off x="4055536" y="2672858"/>
              <a:ext cx="24675" cy="42621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7" name="Freeform 776"/>
            <p:cNvSpPr>
              <a:spLocks/>
            </p:cNvSpPr>
            <p:nvPr/>
          </p:nvSpPr>
          <p:spPr bwMode="auto">
            <a:xfrm>
              <a:off x="4084698" y="2684074"/>
              <a:ext cx="13460" cy="2018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8" name="Freeform 777"/>
            <p:cNvSpPr>
              <a:spLocks/>
            </p:cNvSpPr>
            <p:nvPr/>
          </p:nvSpPr>
          <p:spPr bwMode="auto">
            <a:xfrm>
              <a:off x="4062266" y="2702019"/>
              <a:ext cx="6730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29" name="Freeform 778"/>
            <p:cNvSpPr>
              <a:spLocks/>
            </p:cNvSpPr>
            <p:nvPr/>
          </p:nvSpPr>
          <p:spPr bwMode="auto">
            <a:xfrm>
              <a:off x="4086941" y="2702019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0" name="Freeform 779"/>
            <p:cNvSpPr>
              <a:spLocks/>
            </p:cNvSpPr>
            <p:nvPr/>
          </p:nvSpPr>
          <p:spPr bwMode="auto">
            <a:xfrm>
              <a:off x="4064509" y="2731181"/>
              <a:ext cx="20188" cy="24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1" name="Freeform 780"/>
            <p:cNvSpPr>
              <a:spLocks/>
            </p:cNvSpPr>
            <p:nvPr/>
          </p:nvSpPr>
          <p:spPr bwMode="auto">
            <a:xfrm>
              <a:off x="4075725" y="2753613"/>
              <a:ext cx="17945" cy="2691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2" name="Freeform 781"/>
            <p:cNvSpPr>
              <a:spLocks/>
            </p:cNvSpPr>
            <p:nvPr/>
          </p:nvSpPr>
          <p:spPr bwMode="auto">
            <a:xfrm>
              <a:off x="4102644" y="2733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3" name="Freeform 782"/>
            <p:cNvSpPr>
              <a:spLocks/>
            </p:cNvSpPr>
            <p:nvPr/>
          </p:nvSpPr>
          <p:spPr bwMode="auto">
            <a:xfrm>
              <a:off x="4102644" y="2744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4" name="Freeform 783"/>
            <p:cNvSpPr>
              <a:spLocks/>
            </p:cNvSpPr>
            <p:nvPr/>
          </p:nvSpPr>
          <p:spPr bwMode="auto">
            <a:xfrm>
              <a:off x="4107130" y="2737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5" name="Freeform 784"/>
            <p:cNvSpPr>
              <a:spLocks/>
            </p:cNvSpPr>
            <p:nvPr/>
          </p:nvSpPr>
          <p:spPr bwMode="auto">
            <a:xfrm>
              <a:off x="4122832" y="2762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6" name="Freeform 785"/>
            <p:cNvSpPr>
              <a:spLocks/>
            </p:cNvSpPr>
            <p:nvPr/>
          </p:nvSpPr>
          <p:spPr bwMode="auto">
            <a:xfrm>
              <a:off x="3521657" y="2746884"/>
              <a:ext cx="17945" cy="179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7" name="Freeform 786"/>
            <p:cNvSpPr>
              <a:spLocks/>
            </p:cNvSpPr>
            <p:nvPr/>
          </p:nvSpPr>
          <p:spPr bwMode="auto">
            <a:xfrm>
              <a:off x="3541845" y="2733424"/>
              <a:ext cx="22432" cy="1794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8" name="Freeform 787"/>
            <p:cNvSpPr>
              <a:spLocks/>
            </p:cNvSpPr>
            <p:nvPr/>
          </p:nvSpPr>
          <p:spPr bwMode="auto">
            <a:xfrm>
              <a:off x="3568763" y="2728938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39" name="Freeform 788"/>
            <p:cNvSpPr>
              <a:spLocks/>
            </p:cNvSpPr>
            <p:nvPr/>
          </p:nvSpPr>
          <p:spPr bwMode="auto">
            <a:xfrm>
              <a:off x="3618114" y="272220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0" name="Freeform 789"/>
            <p:cNvSpPr>
              <a:spLocks/>
            </p:cNvSpPr>
            <p:nvPr/>
          </p:nvSpPr>
          <p:spPr bwMode="auto">
            <a:xfrm>
              <a:off x="3647275" y="2697533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1" name="Freeform 790"/>
            <p:cNvSpPr>
              <a:spLocks/>
            </p:cNvSpPr>
            <p:nvPr/>
          </p:nvSpPr>
          <p:spPr bwMode="auto">
            <a:xfrm>
              <a:off x="3739246" y="2666128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2" name="Freeform 791"/>
            <p:cNvSpPr>
              <a:spLocks/>
            </p:cNvSpPr>
            <p:nvPr/>
          </p:nvSpPr>
          <p:spPr bwMode="auto">
            <a:xfrm>
              <a:off x="3745975" y="26661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3" name="Freeform 792"/>
            <p:cNvSpPr>
              <a:spLocks/>
            </p:cNvSpPr>
            <p:nvPr/>
          </p:nvSpPr>
          <p:spPr bwMode="auto">
            <a:xfrm>
              <a:off x="3739246" y="2627995"/>
              <a:ext cx="38135" cy="3364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4" name="Freeform 793"/>
            <p:cNvSpPr>
              <a:spLocks/>
            </p:cNvSpPr>
            <p:nvPr/>
          </p:nvSpPr>
          <p:spPr bwMode="auto">
            <a:xfrm>
              <a:off x="3763921" y="2614535"/>
              <a:ext cx="15702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5" name="Freeform 794"/>
            <p:cNvSpPr>
              <a:spLocks/>
            </p:cNvSpPr>
            <p:nvPr/>
          </p:nvSpPr>
          <p:spPr bwMode="auto">
            <a:xfrm>
              <a:off x="3770651" y="261004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6" name="Freeform 795"/>
            <p:cNvSpPr>
              <a:spLocks/>
            </p:cNvSpPr>
            <p:nvPr/>
          </p:nvSpPr>
          <p:spPr bwMode="auto">
            <a:xfrm>
              <a:off x="3842433" y="2558455"/>
              <a:ext cx="13460" cy="1570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7" name="Freeform 796"/>
            <p:cNvSpPr>
              <a:spLocks/>
            </p:cNvSpPr>
            <p:nvPr/>
          </p:nvSpPr>
          <p:spPr bwMode="auto">
            <a:xfrm>
              <a:off x="3860379" y="2553969"/>
              <a:ext cx="6730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8" name="Freeform 797"/>
            <p:cNvSpPr>
              <a:spLocks/>
            </p:cNvSpPr>
            <p:nvPr/>
          </p:nvSpPr>
          <p:spPr bwMode="auto">
            <a:xfrm>
              <a:off x="3642789" y="2603319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9" name="Freeform 798"/>
            <p:cNvSpPr>
              <a:spLocks/>
            </p:cNvSpPr>
            <p:nvPr/>
          </p:nvSpPr>
          <p:spPr bwMode="auto">
            <a:xfrm>
              <a:off x="3548575" y="2558455"/>
              <a:ext cx="26918" cy="179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0" name="Freeform 799"/>
            <p:cNvSpPr>
              <a:spLocks/>
            </p:cNvSpPr>
            <p:nvPr/>
          </p:nvSpPr>
          <p:spPr bwMode="auto">
            <a:xfrm>
              <a:off x="3579979" y="2542752"/>
              <a:ext cx="15702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1" name="Freeform 800"/>
            <p:cNvSpPr>
              <a:spLocks/>
            </p:cNvSpPr>
            <p:nvPr/>
          </p:nvSpPr>
          <p:spPr bwMode="auto">
            <a:xfrm>
              <a:off x="4815979" y="2924096"/>
              <a:ext cx="22432" cy="89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2" name="Freeform 801"/>
            <p:cNvSpPr>
              <a:spLocks/>
            </p:cNvSpPr>
            <p:nvPr/>
          </p:nvSpPr>
          <p:spPr bwMode="auto">
            <a:xfrm>
              <a:off x="5026839" y="2793990"/>
              <a:ext cx="11216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3" name="Freeform 802"/>
            <p:cNvSpPr>
              <a:spLocks/>
            </p:cNvSpPr>
            <p:nvPr/>
          </p:nvSpPr>
          <p:spPr bwMode="auto">
            <a:xfrm>
              <a:off x="4387529" y="2486673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4" name="Freeform 803"/>
            <p:cNvSpPr>
              <a:spLocks/>
            </p:cNvSpPr>
            <p:nvPr/>
          </p:nvSpPr>
          <p:spPr bwMode="auto">
            <a:xfrm>
              <a:off x="4367340" y="2509104"/>
              <a:ext cx="13460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5" name="Freeform 804"/>
            <p:cNvSpPr>
              <a:spLocks/>
            </p:cNvSpPr>
            <p:nvPr/>
          </p:nvSpPr>
          <p:spPr bwMode="auto">
            <a:xfrm>
              <a:off x="4313504" y="2531537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6" name="Freeform 805"/>
            <p:cNvSpPr>
              <a:spLocks/>
            </p:cNvSpPr>
            <p:nvPr/>
          </p:nvSpPr>
          <p:spPr bwMode="auto">
            <a:xfrm>
              <a:off x="6146192" y="2567428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7" name="Freeform 806"/>
            <p:cNvSpPr>
              <a:spLocks/>
            </p:cNvSpPr>
            <p:nvPr/>
          </p:nvSpPr>
          <p:spPr bwMode="auto">
            <a:xfrm>
              <a:off x="3517170" y="2464241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8" name="Freeform 807"/>
            <p:cNvSpPr>
              <a:spLocks/>
            </p:cNvSpPr>
            <p:nvPr/>
          </p:nvSpPr>
          <p:spPr bwMode="auto">
            <a:xfrm>
              <a:off x="4748683" y="3471435"/>
              <a:ext cx="65053" cy="650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9" name="Freeform 809"/>
            <p:cNvSpPr>
              <a:spLocks/>
            </p:cNvSpPr>
            <p:nvPr/>
          </p:nvSpPr>
          <p:spPr bwMode="auto">
            <a:xfrm>
              <a:off x="4842897" y="3700240"/>
              <a:ext cx="188428" cy="27367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0" name="Freeform 810"/>
            <p:cNvSpPr>
              <a:spLocks/>
            </p:cNvSpPr>
            <p:nvPr/>
          </p:nvSpPr>
          <p:spPr bwMode="auto">
            <a:xfrm>
              <a:off x="5282563" y="4173555"/>
              <a:ext cx="24675" cy="358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1" name="Freeform 811"/>
            <p:cNvSpPr>
              <a:spLocks/>
            </p:cNvSpPr>
            <p:nvPr/>
          </p:nvSpPr>
          <p:spPr bwMode="auto">
            <a:xfrm>
              <a:off x="6036276" y="3565649"/>
              <a:ext cx="29161" cy="42621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2" name="Freeform 812"/>
            <p:cNvSpPr>
              <a:spLocks/>
            </p:cNvSpPr>
            <p:nvPr/>
          </p:nvSpPr>
          <p:spPr bwMode="auto">
            <a:xfrm>
              <a:off x="6256109" y="3484894"/>
              <a:ext cx="31405" cy="2691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3" name="Freeform 813"/>
            <p:cNvSpPr>
              <a:spLocks noEditPoints="1"/>
            </p:cNvSpPr>
            <p:nvPr/>
          </p:nvSpPr>
          <p:spPr bwMode="auto">
            <a:xfrm>
              <a:off x="6574642" y="3628459"/>
              <a:ext cx="118889" cy="139078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5" name="Freeform 815"/>
            <p:cNvSpPr>
              <a:spLocks/>
            </p:cNvSpPr>
            <p:nvPr/>
          </p:nvSpPr>
          <p:spPr bwMode="auto">
            <a:xfrm>
              <a:off x="7164602" y="2906150"/>
              <a:ext cx="87484" cy="42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6" name="Freeform 816"/>
            <p:cNvSpPr>
              <a:spLocks noEditPoints="1"/>
            </p:cNvSpPr>
            <p:nvPr/>
          </p:nvSpPr>
          <p:spPr bwMode="auto">
            <a:xfrm>
              <a:off x="5017867" y="3843804"/>
              <a:ext cx="179455" cy="206374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7" name="Freeform 817"/>
            <p:cNvSpPr>
              <a:spLocks noEditPoints="1"/>
            </p:cNvSpPr>
            <p:nvPr/>
          </p:nvSpPr>
          <p:spPr bwMode="auto">
            <a:xfrm>
              <a:off x="5186106" y="4169068"/>
              <a:ext cx="80755" cy="8524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8" name="Freeform 818"/>
            <p:cNvSpPr>
              <a:spLocks/>
            </p:cNvSpPr>
            <p:nvPr/>
          </p:nvSpPr>
          <p:spPr bwMode="auto">
            <a:xfrm>
              <a:off x="7310410" y="2841098"/>
              <a:ext cx="22432" cy="448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69" name="Freeform 819"/>
            <p:cNvSpPr>
              <a:spLocks noEditPoints="1"/>
            </p:cNvSpPr>
            <p:nvPr/>
          </p:nvSpPr>
          <p:spPr bwMode="auto">
            <a:xfrm>
              <a:off x="6372755" y="2208517"/>
              <a:ext cx="163753" cy="365641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0" name="Freeform 820"/>
            <p:cNvSpPr>
              <a:spLocks/>
            </p:cNvSpPr>
            <p:nvPr/>
          </p:nvSpPr>
          <p:spPr bwMode="auto">
            <a:xfrm>
              <a:off x="6247136" y="2580887"/>
              <a:ext cx="22432" cy="3813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1" name="Freeform 821"/>
            <p:cNvSpPr>
              <a:spLocks/>
            </p:cNvSpPr>
            <p:nvPr/>
          </p:nvSpPr>
          <p:spPr bwMode="auto">
            <a:xfrm>
              <a:off x="6271811" y="2605562"/>
              <a:ext cx="8973" cy="3589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2" name="Freeform 822"/>
            <p:cNvSpPr>
              <a:spLocks noEditPoints="1"/>
            </p:cNvSpPr>
            <p:nvPr/>
          </p:nvSpPr>
          <p:spPr bwMode="auto">
            <a:xfrm>
              <a:off x="6238163" y="3953721"/>
              <a:ext cx="204130" cy="197401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3" name="Freeform 823"/>
            <p:cNvSpPr>
              <a:spLocks noEditPoints="1"/>
            </p:cNvSpPr>
            <p:nvPr/>
          </p:nvSpPr>
          <p:spPr bwMode="auto">
            <a:xfrm>
              <a:off x="6361539" y="3967180"/>
              <a:ext cx="143564" cy="145807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4" name="Freeform 824"/>
            <p:cNvSpPr>
              <a:spLocks noEditPoints="1"/>
            </p:cNvSpPr>
            <p:nvPr/>
          </p:nvSpPr>
          <p:spPr bwMode="auto">
            <a:xfrm>
              <a:off x="6469213" y="1786796"/>
              <a:ext cx="2451810" cy="1231513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5" name="Freeform 825"/>
            <p:cNvSpPr>
              <a:spLocks noEditPoints="1"/>
            </p:cNvSpPr>
            <p:nvPr/>
          </p:nvSpPr>
          <p:spPr bwMode="auto">
            <a:xfrm>
              <a:off x="4192371" y="2845584"/>
              <a:ext cx="865873" cy="464341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6" name="Freeform 826"/>
            <p:cNvSpPr>
              <a:spLocks noEditPoints="1"/>
            </p:cNvSpPr>
            <p:nvPr/>
          </p:nvSpPr>
          <p:spPr bwMode="auto">
            <a:xfrm>
              <a:off x="3945620" y="2121032"/>
              <a:ext cx="1283107" cy="886062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7" name="Freeform 827"/>
            <p:cNvSpPr>
              <a:spLocks/>
            </p:cNvSpPr>
            <p:nvPr/>
          </p:nvSpPr>
          <p:spPr bwMode="auto">
            <a:xfrm>
              <a:off x="4984219" y="2390215"/>
              <a:ext cx="24675" cy="314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8" name="Freeform 828"/>
            <p:cNvSpPr>
              <a:spLocks/>
            </p:cNvSpPr>
            <p:nvPr/>
          </p:nvSpPr>
          <p:spPr bwMode="auto">
            <a:xfrm>
              <a:off x="7397894" y="3258332"/>
              <a:ext cx="51593" cy="26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79" name="Freeform 829"/>
            <p:cNvSpPr>
              <a:spLocks/>
            </p:cNvSpPr>
            <p:nvPr/>
          </p:nvSpPr>
          <p:spPr bwMode="auto">
            <a:xfrm>
              <a:off x="7384435" y="3287493"/>
              <a:ext cx="71783" cy="919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0" name="Freeform 830"/>
            <p:cNvSpPr>
              <a:spLocks/>
            </p:cNvSpPr>
            <p:nvPr/>
          </p:nvSpPr>
          <p:spPr bwMode="auto">
            <a:xfrm>
              <a:off x="7086091" y="3121496"/>
              <a:ext cx="441909" cy="455368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1" name="Freeform 831"/>
            <p:cNvSpPr>
              <a:spLocks/>
            </p:cNvSpPr>
            <p:nvPr/>
          </p:nvSpPr>
          <p:spPr bwMode="auto">
            <a:xfrm>
              <a:off x="7382192" y="2780532"/>
              <a:ext cx="475557" cy="2332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727" name="Rectangle 726"/>
          <p:cNvSpPr/>
          <p:nvPr/>
        </p:nvSpPr>
        <p:spPr>
          <a:xfrm>
            <a:off x="6553200" y="5333876"/>
            <a:ext cx="2514600" cy="60400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i="1" dirty="0" smtClean="0">
                <a:solidFill>
                  <a:srgbClr val="C02500"/>
                </a:solidFill>
              </a:rPr>
              <a:t>2014 </a:t>
            </a:r>
            <a:r>
              <a:rPr lang="ka-GE" sz="1400" i="1" dirty="0">
                <a:solidFill>
                  <a:srgbClr val="C02500"/>
                </a:solidFill>
              </a:rPr>
              <a:t>წლის 22 ოქტომბრის მდგომარეობით</a:t>
            </a:r>
            <a:endParaRPr lang="ro-RO" sz="1400" i="1" dirty="0">
              <a:solidFill>
                <a:srgbClr val="C02500"/>
              </a:solidFill>
            </a:endParaRPr>
          </a:p>
          <a:p>
            <a:endParaRPr lang="ro-RO" sz="1400" b="1" dirty="0">
              <a:solidFill>
                <a:srgbClr val="C02500"/>
              </a:solidFill>
            </a:endParaRPr>
          </a:p>
        </p:txBody>
      </p:sp>
      <p:graphicFrame>
        <p:nvGraphicFramePr>
          <p:cNvPr id="728" name="Chart 727"/>
          <p:cNvGraphicFramePr/>
          <p:nvPr>
            <p:extLst>
              <p:ext uri="{D42A27DB-BD31-4B8C-83A1-F6EECF244321}">
                <p14:modId xmlns:p14="http://schemas.microsoft.com/office/powerpoint/2010/main" val="2977564887"/>
              </p:ext>
            </p:extLst>
          </p:nvPr>
        </p:nvGraphicFramePr>
        <p:xfrm>
          <a:off x="2819400" y="2136250"/>
          <a:ext cx="3429000" cy="437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30" name="Straight Connector 729"/>
          <p:cNvCxnSpPr/>
          <p:nvPr/>
        </p:nvCxnSpPr>
        <p:spPr>
          <a:xfrm>
            <a:off x="6400800" y="2133600"/>
            <a:ext cx="0" cy="4339467"/>
          </a:xfrm>
          <a:prstGeom prst="line">
            <a:avLst/>
          </a:prstGeom>
          <a:ln w="19050" cmpd="dbl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22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7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7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2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72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72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72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72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72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2" grpId="0"/>
      <p:bldP spid="727" grpId="0" animBg="1"/>
      <p:bldGraphic spid="728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14244"/>
              </p:ext>
            </p:extLst>
          </p:nvPr>
        </p:nvGraphicFramePr>
        <p:xfrm>
          <a:off x="457200" y="1828799"/>
          <a:ext cx="8153400" cy="44981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5026"/>
                <a:gridCol w="2858374"/>
              </a:tblGrid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ka-GE" sz="1600" b="1" dirty="0" smtClean="0">
                          <a:solidFill>
                            <a:schemeClr val="bg1"/>
                          </a:solidFill>
                        </a:rPr>
                        <a:t>მოდულის</a:t>
                      </a:r>
                      <a:r>
                        <a:rPr lang="ka-GE" sz="1600" b="1" baseline="0" dirty="0" smtClean="0">
                          <a:solidFill>
                            <a:schemeClr val="bg1"/>
                          </a:solidFill>
                        </a:rPr>
                        <a:t> დასახელება</a:t>
                      </a:r>
                      <a:endParaRPr lang="ro-RO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2D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b="1" dirty="0" smtClean="0">
                          <a:solidFill>
                            <a:schemeClr val="bg1"/>
                          </a:solidFill>
                        </a:rPr>
                        <a:t>რაოდენობა</a:t>
                      </a:r>
                      <a:endParaRPr lang="ro-RO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2D3F"/>
                    </a:solidFill>
                  </a:tcPr>
                </a:tc>
              </a:tr>
              <a:tr h="406586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ka-GE" sz="15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Arial" pitchFamily="34" charset="0"/>
                        </a:rPr>
                        <a:t>დიალიზის მართვა</a:t>
                      </a:r>
                      <a:endParaRPr lang="ka-GE" sz="1500" dirty="0" smtClean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3073</a:t>
                      </a:r>
                      <a:endParaRPr lang="ro-RO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8E7"/>
                    </a:solidFill>
                  </a:tcPr>
                </a:tc>
              </a:tr>
              <a:tr h="406586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ka-GE" sz="15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Arial" pitchFamily="34" charset="0"/>
                        </a:rPr>
                        <a:t>მედიკამენტების ადმინისტრირების მოდული</a:t>
                      </a:r>
                      <a:endParaRPr lang="ka-GE" sz="1500" dirty="0" smtClean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b="1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48,137</a:t>
                      </a:r>
                      <a:endParaRPr lang="ro-RO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8E7"/>
                    </a:solidFill>
                  </a:tcPr>
                </a:tc>
              </a:tr>
              <a:tr h="569221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a-GE" sz="15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Arial" pitchFamily="34" charset="0"/>
                        </a:rPr>
                        <a:t>იმუნიზაცია / ვაქცინაცია</a:t>
                      </a:r>
                      <a:endParaRPr lang="ka-GE" sz="1500" dirty="0" smtClean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3,069,364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 - </a:t>
                      </a:r>
                      <a:r>
                        <a:rPr lang="ka-GE" sz="13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აცრა; </a:t>
                      </a:r>
                      <a:r>
                        <a:rPr lang="ka-GE" sz="1300" b="1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62,693</a:t>
                      </a:r>
                      <a:r>
                        <a:rPr lang="ka-GE" sz="13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 - ბენეფიციარი</a:t>
                      </a:r>
                    </a:p>
                    <a:p>
                      <a:pPr algn="ctr"/>
                      <a:endParaRPr lang="ro-RO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8E7"/>
                    </a:solidFill>
                  </a:tcPr>
                </a:tc>
              </a:tr>
              <a:tr h="64699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a-GE" sz="15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Arial" pitchFamily="34" charset="0"/>
                        </a:rPr>
                        <a:t>მარაგების მართვის მოდული</a:t>
                      </a:r>
                      <a:endParaRPr lang="ka-GE" sz="1500" dirty="0" smtClean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b="1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7,000</a:t>
                      </a:r>
                      <a:r>
                        <a:rPr lang="ka-GE" sz="13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  ტრანზაქცია</a:t>
                      </a:r>
                    </a:p>
                    <a:p>
                      <a:pPr algn="ctr"/>
                      <a:endParaRPr lang="ro-RO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8E7"/>
                    </a:solidFill>
                  </a:tcPr>
                </a:tc>
              </a:tr>
              <a:tr h="568361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a-GE" sz="15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Arial" pitchFamily="34" charset="0"/>
                        </a:rPr>
                        <a:t>სამედიცინო მედიაციის მოდული</a:t>
                      </a:r>
                      <a:endParaRPr lang="ka-GE" sz="1500" dirty="0" smtClean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b="1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23,239</a:t>
                      </a:r>
                      <a:r>
                        <a:rPr lang="ka-GE" sz="13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  განაცხადი</a:t>
                      </a:r>
                    </a:p>
                    <a:p>
                      <a:pPr algn="ctr"/>
                      <a:endParaRPr lang="ro-RO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8E7"/>
                    </a:solidFill>
                  </a:tcPr>
                </a:tc>
              </a:tr>
              <a:tr h="50322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a-GE" sz="15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Arial" pitchFamily="34" charset="0"/>
                        </a:rPr>
                        <a:t>სერტიფიცირებისა და აკრედიტაციის მოდული</a:t>
                      </a:r>
                      <a:endParaRPr lang="ka-GE" sz="1500" dirty="0" smtClean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b="1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40,325</a:t>
                      </a:r>
                      <a:endParaRPr lang="ro-RO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8E7"/>
                    </a:solidFill>
                  </a:tcPr>
                </a:tc>
              </a:tr>
              <a:tr h="681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5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Arial" pitchFamily="34" charset="0"/>
                        </a:rPr>
                        <a:t>ლიცენზირებისა დანებართვების მოდული</a:t>
                      </a:r>
                    </a:p>
                    <a:p>
                      <a:pPr algn="l"/>
                      <a:endParaRPr lang="ro-RO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b="1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1,575</a:t>
                      </a:r>
                      <a:endParaRPr lang="ro-RO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8E7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ka-GE" sz="2200" spc="100" dirty="0">
                <a:solidFill>
                  <a:schemeClr val="tx1"/>
                </a:solidFill>
                <a:latin typeface="Myriad Pro" pitchFamily="34" charset="0"/>
                <a:cs typeface="Calibri" pitchFamily="34" charset="0"/>
              </a:rPr>
              <a:t>ჯდესს-ის მოდულები</a:t>
            </a:r>
            <a:endParaRPr lang="ka-GE" sz="2200" spc="100" dirty="0">
              <a:solidFill>
                <a:schemeClr val="tx1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5" y="6501461"/>
            <a:ext cx="8324849" cy="188119"/>
          </a:xfrm>
          <a:prstGeom prst="rect">
            <a:avLst/>
          </a:prstGeom>
          <a:noFill/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200" i="1" dirty="0" smtClean="0">
                <a:solidFill>
                  <a:srgbClr val="C02500"/>
                </a:solidFill>
              </a:rPr>
              <a:t>2014 </a:t>
            </a:r>
            <a:r>
              <a:rPr lang="ka-GE" sz="1200" i="1" dirty="0" smtClean="0">
                <a:solidFill>
                  <a:srgbClr val="C02500"/>
                </a:solidFill>
              </a:rPr>
              <a:t>წლის 22 ოქტომბრის მდგომარეობით</a:t>
            </a:r>
            <a:endParaRPr lang="ro-RO" sz="1200" i="1" dirty="0">
              <a:solidFill>
                <a:srgbClr val="C0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13</a:t>
            </a:fld>
            <a:endParaRPr lang="ro-RO" dirty="0"/>
          </a:p>
        </p:txBody>
      </p:sp>
      <p:sp>
        <p:nvSpPr>
          <p:cNvPr id="60" name="Chevron 59"/>
          <p:cNvSpPr/>
          <p:nvPr/>
        </p:nvSpPr>
        <p:spPr>
          <a:xfrm>
            <a:off x="384807" y="2718890"/>
            <a:ext cx="3901437" cy="596253"/>
          </a:xfrm>
          <a:prstGeom prst="chevron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ფარმაცევტული პროდუქტების </a:t>
            </a:r>
            <a:r>
              <a:rPr lang="ka-GE" sz="15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მოდული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388768" y="3256808"/>
            <a:ext cx="3897476" cy="536242"/>
          </a:xfrm>
          <a:prstGeom prst="chevron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ფარმაცევტული და სააფთიაქო დაწესებულებების მოდული</a:t>
            </a:r>
          </a:p>
        </p:txBody>
      </p:sp>
      <p:sp>
        <p:nvSpPr>
          <p:cNvPr id="62" name="Chevron 61"/>
          <p:cNvSpPr/>
          <p:nvPr/>
        </p:nvSpPr>
        <p:spPr>
          <a:xfrm>
            <a:off x="410538" y="3793050"/>
            <a:ext cx="3875706" cy="577739"/>
          </a:xfrm>
          <a:prstGeom prst="chevron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</a:rPr>
              <a:t>სასწრაფოების ფორტალი</a:t>
            </a:r>
            <a:endParaRPr lang="ro-RO" sz="15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12626" y="1295400"/>
            <a:ext cx="4450374" cy="4876800"/>
            <a:chOff x="4004900" y="1418517"/>
            <a:chExt cx="2540976" cy="3593855"/>
          </a:xfrm>
        </p:grpSpPr>
        <p:sp>
          <p:nvSpPr>
            <p:cNvPr id="102" name="Ellipse 98"/>
            <p:cNvSpPr/>
            <p:nvPr/>
          </p:nvSpPr>
          <p:spPr bwMode="auto">
            <a:xfrm flipV="1">
              <a:off x="4004900" y="4793979"/>
              <a:ext cx="2540976" cy="21839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bg1">
                    <a:lumMod val="6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  <a:ea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1752" y="2371016"/>
              <a:ext cx="2192096" cy="211836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endParaRPr lang="ro-RO" sz="1400" b="1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01639" y="1418517"/>
              <a:ext cx="2312322" cy="100012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2600" b="1" dirty="0" smtClean="0">
                  <a:solidFill>
                    <a:srgbClr val="B62C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ჯდესს</a:t>
              </a:r>
              <a:endParaRPr lang="ro-RO" sz="2600" b="1" dirty="0">
                <a:solidFill>
                  <a:srgbClr val="B62C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261247" y="4090755"/>
              <a:ext cx="1993106" cy="5242"/>
              <a:chOff x="1957388" y="3594258"/>
              <a:chExt cx="1993106" cy="5242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261247" y="3681815"/>
              <a:ext cx="1993106" cy="5242"/>
              <a:chOff x="1957388" y="3594258"/>
              <a:chExt cx="1993106" cy="5242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4261247" y="3272875"/>
              <a:ext cx="1993106" cy="5242"/>
              <a:chOff x="1957388" y="3594258"/>
              <a:chExt cx="1993106" cy="5242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4261247" y="2863935"/>
              <a:ext cx="1993106" cy="5242"/>
              <a:chOff x="1957388" y="3594258"/>
              <a:chExt cx="1993106" cy="5242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Rounded Rectangle 112"/>
            <p:cNvSpPr/>
            <p:nvPr/>
          </p:nvSpPr>
          <p:spPr>
            <a:xfrm>
              <a:off x="4147109" y="1458404"/>
              <a:ext cx="2225116" cy="28054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7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4" name="Chevron 173"/>
          <p:cNvSpPr/>
          <p:nvPr/>
        </p:nvSpPr>
        <p:spPr>
          <a:xfrm>
            <a:off x="416477" y="4370789"/>
            <a:ext cx="3869767" cy="577739"/>
          </a:xfrm>
          <a:prstGeom prst="chevron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ინფექციურ დაავადებათა მონიტორინგი და მართვა (ტუბი)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75" name="Chevron 174"/>
          <p:cNvSpPr/>
          <p:nvPr/>
        </p:nvSpPr>
        <p:spPr>
          <a:xfrm>
            <a:off x="410539" y="4980203"/>
            <a:ext cx="3875705" cy="577739"/>
          </a:xfrm>
          <a:prstGeom prst="chevron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მომხმარებელთა მართვის მოდული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2832350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a-GE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10,779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5234" y="3364242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a-GE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4,170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3029" y="3897253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a-GE" sz="16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111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4788" y="4474992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46</a:t>
            </a:r>
            <a:r>
              <a:rPr lang="ka-GE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,346</a:t>
            </a:r>
            <a:endParaRPr lang="ro-RO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7343" y="4844324"/>
            <a:ext cx="3871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sz="15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ka-GE" sz="1500" b="1" dirty="0">
                <a:solidFill>
                  <a:schemeClr val="bg1"/>
                </a:solidFill>
                <a:latin typeface="Sylfaen" panose="010A0502050306030303" pitchFamily="18" charset="0"/>
              </a:rPr>
              <a:t>8,572</a:t>
            </a:r>
            <a:r>
              <a:rPr lang="ka-GE" sz="1500" dirty="0">
                <a:solidFill>
                  <a:schemeClr val="bg1"/>
                </a:solidFill>
                <a:latin typeface="Sylfaen" panose="010A0502050306030303" pitchFamily="18" charset="0"/>
              </a:rPr>
              <a:t> მომხმარებელი და </a:t>
            </a:r>
            <a:r>
              <a:rPr lang="ka-GE" sz="1500" b="1" dirty="0">
                <a:solidFill>
                  <a:schemeClr val="bg1"/>
                </a:solidFill>
                <a:latin typeface="Sylfaen" panose="010A0502050306030303" pitchFamily="18" charset="0"/>
              </a:rPr>
              <a:t>23,000</a:t>
            </a:r>
            <a:r>
              <a:rPr lang="ka-GE" sz="1500" dirty="0">
                <a:solidFill>
                  <a:schemeClr val="bg1"/>
                </a:solidFill>
                <a:latin typeface="Sylfaen" panose="010A0502050306030303" pitchFamily="18" charset="0"/>
              </a:rPr>
              <a:t> როლი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38151" y="6266259"/>
            <a:ext cx="8324849" cy="188119"/>
          </a:xfrm>
          <a:prstGeom prst="rect">
            <a:avLst/>
          </a:prstGeom>
          <a:noFill/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i="1" dirty="0" smtClean="0">
                <a:solidFill>
                  <a:srgbClr val="C02500"/>
                </a:solidFill>
              </a:rPr>
              <a:t>2014 </a:t>
            </a:r>
            <a:r>
              <a:rPr lang="ka-GE" sz="1200" i="1" dirty="0" smtClean="0">
                <a:solidFill>
                  <a:srgbClr val="C02500"/>
                </a:solidFill>
              </a:rPr>
              <a:t>წლის 22 ოქტომბრის მდგომარეობით</a:t>
            </a:r>
            <a:endParaRPr lang="ro-RO" sz="1200" i="1" dirty="0">
              <a:solidFill>
                <a:srgbClr val="C0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76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174" grpId="0" animBg="1"/>
      <p:bldP spid="175" grpId="0" animBg="1"/>
      <p:bldP spid="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სხვა „დამხმარე“ მოდულები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343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ლიმიტების მართვის ბაზა (</a:t>
            </a: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Medical Data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) -</a:t>
            </a:r>
            <a:r>
              <a:rPr lang="ka-GE" sz="1600" dirty="0" smtClean="0">
                <a:latin typeface="Sylfaen" panose="010A0502050306030303" pitchFamily="18" charset="0"/>
              </a:rPr>
              <a:t> პიროვნებების წლიური და/ან შემთხვევის ფარგლებში ანაზღაურებადი მაქსიმალური თანხის კონტროლი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Messaging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სერვისი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Log Data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- </a:t>
            </a:r>
            <a:r>
              <a:rPr lang="ka-GE" sz="1600" dirty="0" smtClean="0">
                <a:latin typeface="Sylfaen" panose="010A0502050306030303" pitchFamily="18" charset="0"/>
              </a:rPr>
              <a:t> აღირიცხება მომხმარებელების მხრიდან განხორციელებული ნებისმიერი მოქმედება</a:t>
            </a:r>
            <a:endParaRPr lang="ka-GE" sz="1600" dirty="0" smtClean="0">
              <a:latin typeface="Sylfaen" panose="010A0502050306030303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დაზღვეულთა მონაცემთა ბაზა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სამედიცინო კლასიფიკატორები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ჰოსპიტლების რეგიონალიზაციის გეგმა* 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ანალიტიკური ინსტრუმენტი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Common Data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- </a:t>
            </a:r>
            <a:r>
              <a:rPr lang="ka-GE" sz="1600" dirty="0" smtClean="0">
                <a:latin typeface="Sylfaen" panose="010A0502050306030303" pitchFamily="18" charset="0"/>
              </a:rPr>
              <a:t>თავმოყრილია ყველა მონაცემი, რომლებიც საერთოა სხვა მოდულებისთვის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საყოველთაოს სანალიტიკური ბაზები </a:t>
            </a:r>
            <a:r>
              <a:rPr lang="ka-GE" sz="1600" dirty="0" smtClean="0">
                <a:latin typeface="Sylfaen" panose="010A0502050306030303" pitchFamily="18" charset="0"/>
              </a:rPr>
              <a:t>სხვადასხვა </a:t>
            </a:r>
            <a:r>
              <a:rPr lang="ka-GE" sz="1200" dirty="0" smtClean="0">
                <a:latin typeface="Sylfaen" panose="010A0502050306030303" pitchFamily="18" charset="0"/>
              </a:rPr>
              <a:t>სტატისტიკის </a:t>
            </a:r>
            <a:r>
              <a:rPr lang="ka-GE" sz="1200" dirty="0">
                <a:latin typeface="Sylfaen" panose="010A0502050306030303" pitchFamily="18" charset="0"/>
              </a:rPr>
              <a:t>ამოსაღებად</a:t>
            </a:r>
            <a:endParaRPr lang="en-US" sz="1200" dirty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ka-GE" sz="1300" i="1" dirty="0">
              <a:latin typeface="Sylfaen" panose="010A0502050306030303" pitchFamily="18" charset="0"/>
              <a:cs typeface="Arial" pitchFamily="34" charset="0"/>
            </a:endParaRPr>
          </a:p>
          <a:p>
            <a:pPr algn="r"/>
            <a:r>
              <a:rPr lang="ka-GE" sz="1300" i="1" dirty="0" smtClean="0">
                <a:latin typeface="Sylfaen" panose="010A0502050306030303" pitchFamily="18" charset="0"/>
              </a:rPr>
              <a:t>* </a:t>
            </a:r>
            <a:r>
              <a:rPr lang="ka-GE" sz="1300" i="1" dirty="0">
                <a:latin typeface="Sylfaen" panose="010A0502050306030303" pitchFamily="18" charset="0"/>
              </a:rPr>
              <a:t>განხორციელდა ჯანდაცვის დეპარტამენტის თხოვნით (</a:t>
            </a:r>
            <a:r>
              <a:rPr lang="en-US" sz="1300" i="1" dirty="0">
                <a:latin typeface="Sylfaen" panose="010A0502050306030303" pitchFamily="18" charset="0"/>
              </a:rPr>
              <a:t>JSI</a:t>
            </a:r>
            <a:r>
              <a:rPr lang="ka-GE" sz="1300" i="1" dirty="0">
                <a:latin typeface="Sylfaen" panose="010A0502050306030303" pitchFamily="18" charset="0"/>
              </a:rPr>
              <a:t>)</a:t>
            </a:r>
            <a:endParaRPr lang="ka-GE" sz="1300" i="1" dirty="0">
              <a:latin typeface="Sylfaen" panose="010A0502050306030303" pitchFamily="18" charset="0"/>
              <a:cs typeface="Arial" pitchFamily="34" charset="0"/>
            </a:endParaRPr>
          </a:p>
          <a:p>
            <a:endParaRPr lang="ka-GE" sz="1200" dirty="0">
              <a:latin typeface="Sylfaen" panose="010A0502050306030303" pitchFamily="18" charset="0"/>
            </a:endParaRPr>
          </a:p>
          <a:p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en-US" sz="1200" dirty="0">
              <a:latin typeface="Sylfaen" panose="010A0502050306030303" pitchFamily="18" charset="0"/>
            </a:endParaRPr>
          </a:p>
          <a:p>
            <a:endParaRPr lang="en-US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2014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latin typeface="Sylfaen" pitchFamily="18" charset="0"/>
                <a:cs typeface="Arial" pitchFamily="34" charset="0"/>
              </a:rPr>
              <a:t>პოტენციური სამომავლო საჭიროებები</a:t>
            </a:r>
            <a:endParaRPr lang="en-US" sz="2500" b="1" dirty="0">
              <a:latin typeface="Sylfae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68187"/>
            <a:ext cx="7620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>სოც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იალურ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საინფორმაციო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სისტემასთან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ინტეგრაცია</a:t>
            </a:r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ელექტრონულ სამედიცინო ჩანაწერებთან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ინტეგრაცია</a:t>
            </a:r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ელექტრონული რეცეპტის მოდიფიცირება და მისი განვრცობა ქვეყნის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მასშტაბით</a:t>
            </a:r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სამედიცინო დაწესებულებების ჩართვა მიმართვების ადმინისტრირების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მოდულში</a:t>
            </a:r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მოქალაქეთათვის მოქნილი საძიებო პორტალის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შექმნა</a:t>
            </a:r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საყოველთაო ჯანდაცვის პროგრამაში ცვლილებებისა და დამატებების შესაბამისად, ელექტრონულ მოდულში სათანადო პრინციპული ცვლილებების განხორციელება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ka-GE" b="1" dirty="0" smtClean="0">
                <a:latin typeface="Sylfaen" panose="010A0502050306030303" pitchFamily="18" charset="0"/>
              </a:rPr>
              <a:t>ნაწილი</a:t>
            </a:r>
            <a:r>
              <a:rPr lang="ka-GE" b="1" dirty="0" smtClean="0"/>
              <a:t> </a:t>
            </a:r>
            <a:r>
              <a:rPr lang="en-US" b="1" dirty="0" smtClean="0"/>
              <a:t>II</a:t>
            </a:r>
            <a:r>
              <a:rPr lang="en-US" dirty="0" smtClean="0"/>
              <a:t>: </a:t>
            </a:r>
            <a:endParaRPr lang="ka-GE" dirty="0" smtClean="0"/>
          </a:p>
          <a:p>
            <a:pPr marL="0" lvl="0" indent="0" algn="ctr">
              <a:buNone/>
            </a:pPr>
            <a:endParaRPr lang="ka-GE" dirty="0" smtClean="0"/>
          </a:p>
          <a:p>
            <a:pPr marL="0" indent="0" algn="ctr">
              <a:buNone/>
            </a:pPr>
            <a:r>
              <a:rPr lang="ka-GE" sz="2800" dirty="0">
                <a:latin typeface="Sylfaen" panose="010A0502050306030303" pitchFamily="18" charset="0"/>
                <a:cs typeface="Arial" pitchFamily="34" charset="0"/>
              </a:rPr>
              <a:t>ჯანმრთელობის დაცვის ერთიანი საინფორმაციო სისტემის  </a:t>
            </a:r>
            <a:r>
              <a:rPr lang="ka-GE" sz="2800" dirty="0" smtClean="0">
                <a:latin typeface="Sylfaen" panose="010A0502050306030303" pitchFamily="18" charset="0"/>
                <a:cs typeface="Arial" pitchFamily="34" charset="0"/>
              </a:rPr>
              <a:t>მდგრადობის </a:t>
            </a:r>
            <a:r>
              <a:rPr lang="ka-GE" sz="2800" dirty="0">
                <a:latin typeface="Sylfaen" panose="010A0502050306030303" pitchFamily="18" charset="0"/>
                <a:cs typeface="Arial" pitchFamily="34" charset="0"/>
              </a:rPr>
              <a:t>უზრუნველყოფის საკითხები</a:t>
            </a:r>
          </a:p>
        </p:txBody>
      </p:sp>
    </p:spTree>
    <p:extLst>
      <p:ext uri="{BB962C8B-B14F-4D97-AF65-F5344CB8AC3E}">
        <p14:creationId xmlns:p14="http://schemas.microsoft.com/office/powerpoint/2010/main" val="8301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20140"/>
            <a:ext cx="792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ჯსგპ-ის როლი სისტემის მართვაში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შჯსდს დაკვეთის შესაბამისად სხვადასხვა მოდულების შექმნა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და მისი ცალკეული კომპონენტების მუდმივი განახლება ბიზნეს პროცესების პარალელურად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მუდმივი ტექნიკური განახლება 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გამართულად მუშაობაზე მუდმივი მონიტორინგი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მომხმარებლებისთვის ტექნიკური დახმარების გაწევა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2014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სცენარი - </a:t>
            </a:r>
            <a:r>
              <a:rPr lang="en-US" sz="2400" b="1" dirty="0"/>
              <a:t>I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>ჯდესს მართვისათვის მომსახურების </a:t>
            </a:r>
            <a:br>
              <a:rPr lang="ka-GE" sz="2400" b="1" dirty="0"/>
            </a:br>
            <a:r>
              <a:rPr lang="ka-GE" sz="2400" b="1" dirty="0"/>
              <a:t>შესყიდვა შჯსდს მიერ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0480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სახსრების </a:t>
            </a:r>
            <a:r>
              <a:rPr lang="ka-GE" dirty="0" smtClean="0">
                <a:cs typeface="Arial" pitchFamily="34" charset="0"/>
              </a:rPr>
              <a:t>მობილიზება</a:t>
            </a:r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დადგენილების </a:t>
            </a:r>
            <a:r>
              <a:rPr lang="ka-GE" dirty="0" smtClean="0">
                <a:cs typeface="Arial" pitchFamily="34" charset="0"/>
              </a:rPr>
              <a:t>ცვლილება</a:t>
            </a:r>
            <a:endParaRPr lang="en-US" dirty="0" smtClean="0">
              <a:cs typeface="Arial" pitchFamily="34" charset="0"/>
            </a:endParaRPr>
          </a:p>
          <a:p>
            <a:pPr lvl="0"/>
            <a:endParaRPr lang="en-US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სხვადასხვა წყაროებიდან თანხების </a:t>
            </a:r>
            <a:r>
              <a:rPr lang="ka-GE" dirty="0" smtClean="0">
                <a:cs typeface="Arial" pitchFamily="34" charset="0"/>
              </a:rPr>
              <a:t>კონსოლიდირება</a:t>
            </a:r>
            <a:endParaRPr lang="en-US" dirty="0" smtClean="0">
              <a:cs typeface="Arial" pitchFamily="34" charset="0"/>
            </a:endParaRPr>
          </a:p>
          <a:p>
            <a:pPr lvl="0"/>
            <a:endParaRPr lang="en-US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 smtClean="0">
                <a:cs typeface="Arial" pitchFamily="34" charset="0"/>
              </a:rPr>
              <a:t>თანხების </a:t>
            </a:r>
            <a:r>
              <a:rPr lang="ka-GE" dirty="0">
                <a:cs typeface="Arial" pitchFamily="34" charset="0"/>
              </a:rPr>
              <a:t>გადანაწილება უწყებებს შორის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772400" cy="6858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ka-GE" sz="2200" dirty="0" smtClean="0">
                <a:solidFill>
                  <a:schemeClr val="tx1"/>
                </a:solidFill>
              </a:rPr>
              <a:t>სცენარი - </a:t>
            </a:r>
            <a:r>
              <a:rPr lang="en-US" sz="2200" dirty="0" smtClean="0">
                <a:solidFill>
                  <a:schemeClr val="tx1"/>
                </a:solidFill>
              </a:rPr>
              <a:t>I</a:t>
            </a: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>საკადრო და ფინანსური რესურსი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02719"/>
              </p:ext>
            </p:extLst>
          </p:nvPr>
        </p:nvGraphicFramePr>
        <p:xfrm>
          <a:off x="685800" y="2362200"/>
          <a:ext cx="7736542" cy="38341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9742"/>
                <a:gridCol w="1008530"/>
                <a:gridCol w="2725270"/>
                <a:gridCol w="1143000"/>
              </a:tblGrid>
              <a:tr h="408309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საკადრო რესურსი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ფინანსური რესურსი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პროექტის</a:t>
                      </a:r>
                      <a:r>
                        <a:rPr lang="ka-GE" sz="1400" baseline="0" dirty="0" smtClean="0"/>
                        <a:t> მენეჯერი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ხელფასები - საშემოსავლო გადასახადის ჩათვლით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ბიზნეს ანალიტისკოსი/ კოორდინატორი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ადმინისტრაციული ხარჯი ზედნადები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4451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მთავარი 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დამატებითი ღირებულების გადასახადი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126 000 $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2927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ბაზის ადმინისტრატორი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24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დიზაინერი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ტესტერი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b="1" dirty="0" smtClean="0"/>
                        <a:t>სულ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400" b="1" kern="1200" dirty="0" smtClean="0"/>
                        <a:t>სულ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826</a:t>
                      </a:r>
                      <a:r>
                        <a:rPr lang="en-US" sz="1400" b="1" baseline="0" dirty="0" smtClean="0"/>
                        <a:t> 000 $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4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609600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პრეზენტაციის თემები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ka-GE" sz="2000" b="1" dirty="0" smtClean="0"/>
              <a:t>ნაწილი </a:t>
            </a:r>
            <a:r>
              <a:rPr lang="en-US" sz="2000" b="1" dirty="0" smtClean="0"/>
              <a:t>I</a:t>
            </a:r>
            <a:r>
              <a:rPr lang="en-US" sz="2000" b="1" dirty="0"/>
              <a:t>: </a:t>
            </a:r>
            <a:r>
              <a:rPr lang="ka-GE" sz="2000" dirty="0">
                <a:cs typeface="Arial" pitchFamily="34" charset="0"/>
              </a:rPr>
              <a:t>ჯანმრთელობის დაცვის ერთიანი საინფორმაციო </a:t>
            </a:r>
            <a:r>
              <a:rPr lang="ka-GE" sz="2000" dirty="0" smtClean="0">
                <a:cs typeface="Arial" pitchFamily="34" charset="0"/>
              </a:rPr>
              <a:t>	     </a:t>
            </a:r>
            <a:r>
              <a:rPr lang="ka-GE" sz="2000" dirty="0" smtClean="0">
                <a:cs typeface="Arial" pitchFamily="34" charset="0"/>
              </a:rPr>
              <a:t>სისტემის (ჯდესს) </a:t>
            </a:r>
            <a:r>
              <a:rPr lang="ka-GE" sz="2000" dirty="0" smtClean="0">
                <a:cs typeface="Arial" pitchFamily="34" charset="0"/>
              </a:rPr>
              <a:t>ზოგადი მიმოხილვა</a:t>
            </a:r>
          </a:p>
          <a:p>
            <a:pPr marL="0" indent="0">
              <a:buNone/>
            </a:pPr>
            <a:endParaRPr lang="ka-GE" sz="20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ka-GE" sz="2000" b="1" dirty="0" smtClean="0"/>
              <a:t>ნაწილი </a:t>
            </a:r>
            <a:r>
              <a:rPr lang="en-US" sz="2000" b="1" dirty="0" smtClean="0"/>
              <a:t>II</a:t>
            </a:r>
            <a:r>
              <a:rPr lang="en-US" sz="2000" dirty="0"/>
              <a:t>: </a:t>
            </a:r>
            <a:r>
              <a:rPr lang="ka-GE" sz="2000" dirty="0">
                <a:cs typeface="Arial" pitchFamily="34" charset="0"/>
              </a:rPr>
              <a:t>ჯანმრთელობის დაცვის ერთიანი საინფორმაციო </a:t>
            </a:r>
            <a:r>
              <a:rPr lang="ka-GE" sz="2000" dirty="0" smtClean="0">
                <a:cs typeface="Arial" pitchFamily="34" charset="0"/>
              </a:rPr>
              <a:t>	      სისტემის  </a:t>
            </a:r>
            <a:r>
              <a:rPr lang="ka-GE" sz="2000" dirty="0" smtClean="0">
                <a:cs typeface="Arial" pitchFamily="34" charset="0"/>
              </a:rPr>
              <a:t>მდგრადობის უზრუნველყოფის </a:t>
            </a:r>
            <a:r>
              <a:rPr lang="ka-GE" sz="2000" dirty="0">
                <a:cs typeface="Arial" pitchFamily="34" charset="0"/>
              </a:rPr>
              <a:t>საკითხები</a:t>
            </a:r>
          </a:p>
          <a:p>
            <a:pPr marL="0" indent="0">
              <a:buNone/>
            </a:pPr>
            <a:endParaRPr lang="ka-GE" sz="20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ka-GE" sz="2000" b="1" dirty="0" smtClean="0"/>
              <a:t>ნაწილი </a:t>
            </a:r>
            <a:r>
              <a:rPr lang="en-US" sz="2000" b="1" dirty="0" smtClean="0"/>
              <a:t>III: </a:t>
            </a:r>
            <a:r>
              <a:rPr lang="ka-GE" sz="2000" dirty="0">
                <a:cs typeface="Arial" pitchFamily="34" charset="0"/>
              </a:rPr>
              <a:t>გადაბარების სამოქმედო გეგმა</a:t>
            </a:r>
            <a:endParaRPr lang="en-US" sz="2000" dirty="0">
              <a:cs typeface="Arial" pitchFamily="34" charset="0"/>
            </a:endParaRPr>
          </a:p>
          <a:p>
            <a:pPr marL="0" indent="0">
              <a:buNone/>
            </a:pPr>
            <a:endParaRPr lang="ka-GE" sz="2200" dirty="0" smtClean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71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971800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>
                <a:cs typeface="Arial" pitchFamily="34" charset="0"/>
              </a:rPr>
              <a:t>შიდა საკადრო რესურსის გადამზადება / აყვანა</a:t>
            </a:r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 smtClean="0">
                <a:cs typeface="Arial" pitchFamily="34" charset="0"/>
              </a:rPr>
              <a:t>საკადრო რესურსის შესაბამისი ანაზღაურების უზრუნველყოფა</a:t>
            </a:r>
            <a:endParaRPr lang="en-US" dirty="0" smtClean="0">
              <a:cs typeface="Arial" pitchFamily="34" charset="0"/>
            </a:endParaRPr>
          </a:p>
          <a:p>
            <a:pPr lvl="0"/>
            <a:endParaRPr lang="en-US" dirty="0" smtClean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სცენარი - </a:t>
            </a:r>
            <a:r>
              <a:rPr lang="en-US" sz="2400" b="1" dirty="0"/>
              <a:t>II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>ჯდესს მართვა შჯსდს მიერ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6096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სცენარი -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ka-GE" dirty="0" smtClean="0">
                <a:solidFill>
                  <a:schemeClr val="tx1"/>
                </a:solidFill>
              </a:rPr>
              <a:t/>
            </a:r>
            <a:br>
              <a:rPr lang="ka-GE" dirty="0" smtClean="0">
                <a:solidFill>
                  <a:schemeClr val="tx1"/>
                </a:solidFill>
              </a:rPr>
            </a:br>
            <a:r>
              <a:rPr lang="ka-GE" dirty="0" smtClean="0">
                <a:solidFill>
                  <a:schemeClr val="tx1"/>
                </a:solidFill>
              </a:rPr>
              <a:t>საკადრო და ფინანსური რესურსი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11908"/>
              </p:ext>
            </p:extLst>
          </p:nvPr>
        </p:nvGraphicFramePr>
        <p:xfrm>
          <a:off x="762000" y="2514600"/>
          <a:ext cx="7736542" cy="38341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9742"/>
                <a:gridCol w="1008530"/>
                <a:gridCol w="2725270"/>
                <a:gridCol w="1143000"/>
              </a:tblGrid>
              <a:tr h="408309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საკადრო რესურსი</a:t>
                      </a:r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ფინანსური რესურსი</a:t>
                      </a:r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dirty="0" smtClean="0">
                          <a:solidFill>
                            <a:schemeClr val="tx1"/>
                          </a:solidFill>
                        </a:rPr>
                        <a:t>პროექტის</a:t>
                      </a:r>
                      <a:r>
                        <a:rPr lang="ka-GE" sz="1400" baseline="0" dirty="0" smtClean="0">
                          <a:solidFill>
                            <a:schemeClr val="tx1"/>
                          </a:solidFill>
                        </a:rPr>
                        <a:t> მენეჯერი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ხელფასები - საშემოსავლო გადასახადის ჩათვლით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600 000 $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ბიზნეს ანალიტისკოსი/ კოორდინატორი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ადმინისტრაციული ხარჯი ზედნადები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tx1"/>
                          </a:solidFill>
                        </a:rPr>
                        <a:t>25 000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4513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მთავარი 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დამატებითი ღირებულების გადასახადი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9273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ბაზის ადმინისტრატორი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4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დიზაინერი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ტესტერი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b="1" dirty="0" smtClean="0">
                          <a:solidFill>
                            <a:schemeClr val="tx1"/>
                          </a:solidFill>
                        </a:rPr>
                        <a:t>სულ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</a:rPr>
                        <a:t>სულ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>
                          <a:solidFill>
                            <a:schemeClr val="tx1"/>
                          </a:solidFill>
                        </a:rPr>
                        <a:t>625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000 $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7432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>
                <a:cs typeface="Arial" pitchFamily="34" charset="0"/>
              </a:rPr>
              <a:t>სსიპ შექმნა</a:t>
            </a:r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საკადრო რესურსის შესაბამისი ანაზღაურების </a:t>
            </a:r>
            <a:r>
              <a:rPr lang="ka-GE" dirty="0" smtClean="0">
                <a:cs typeface="Arial" pitchFamily="34" charset="0"/>
              </a:rPr>
              <a:t>უზრუნველყოფა</a:t>
            </a:r>
          </a:p>
          <a:p>
            <a:pPr lvl="0"/>
            <a:endParaRPr lang="ka-GE" dirty="0" smtClean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სხვადასხვა დაფინანსების </a:t>
            </a:r>
            <a:r>
              <a:rPr lang="ka-GE" dirty="0" smtClean="0">
                <a:cs typeface="Arial" pitchFamily="34" charset="0"/>
              </a:rPr>
              <a:t>მოპოვება</a:t>
            </a:r>
          </a:p>
          <a:p>
            <a:endParaRPr lang="ka-GE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სხვადასხვა ადმინისტრაციული ხარჯის </a:t>
            </a:r>
            <a:r>
              <a:rPr lang="ka-GE" dirty="0" smtClean="0">
                <a:cs typeface="Arial" pitchFamily="34" charset="0"/>
              </a:rPr>
              <a:t>გაწევა</a:t>
            </a:r>
          </a:p>
          <a:p>
            <a:endParaRPr lang="ka-GE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საკადრო რესურსის გადამზადება / აყვანა</a:t>
            </a:r>
          </a:p>
          <a:p>
            <a:pPr lvl="0"/>
            <a:endParaRPr lang="en-US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სცენარი - </a:t>
            </a:r>
            <a:r>
              <a:rPr lang="en-US" sz="2400" b="1" dirty="0"/>
              <a:t>III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>ჯდესს მართვა შჯსდს მიერ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5334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სცენარი -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ka-GE" dirty="0" smtClean="0">
                <a:solidFill>
                  <a:schemeClr val="tx1"/>
                </a:solidFill>
              </a:rPr>
              <a:t/>
            </a:r>
            <a:br>
              <a:rPr lang="ka-GE" dirty="0" smtClean="0">
                <a:solidFill>
                  <a:schemeClr val="tx1"/>
                </a:solidFill>
              </a:rPr>
            </a:br>
            <a:r>
              <a:rPr lang="ka-GE" dirty="0" smtClean="0">
                <a:solidFill>
                  <a:schemeClr val="tx1"/>
                </a:solidFill>
              </a:rPr>
              <a:t>საკადრო და ფინანსური რესურსი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90147"/>
              </p:ext>
            </p:extLst>
          </p:nvPr>
        </p:nvGraphicFramePr>
        <p:xfrm>
          <a:off x="762000" y="2438400"/>
          <a:ext cx="7736542" cy="38341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9742"/>
                <a:gridCol w="1008530"/>
                <a:gridCol w="2725270"/>
                <a:gridCol w="1143000"/>
              </a:tblGrid>
              <a:tr h="408309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საკადრო რესურსი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ფინანსური რესურსი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პროექტის</a:t>
                      </a:r>
                      <a:r>
                        <a:rPr lang="ka-GE" sz="1400" baseline="0" dirty="0" smtClean="0"/>
                        <a:t> მენეჯერი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ხელფასები - საშემოსავლო გადასახადის ჩათვლით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600 000 $</a:t>
                      </a:r>
                      <a:endParaRPr lang="en-US" sz="140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ბიზნეს ანალიტისკოსი/ კოორდინატორი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3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ადმინისტრაციული ხარჯი ზედნადები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300 000 </a:t>
                      </a:r>
                      <a:r>
                        <a:rPr lang="en-US" sz="1400" dirty="0" smtClean="0"/>
                        <a:t>$</a:t>
                      </a:r>
                      <a:endParaRPr lang="en-US" sz="140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451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მთავარი დეველოპერი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დამატებითი ღირებულების გადასახადი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0</a:t>
                      </a:r>
                      <a:r>
                        <a:rPr lang="en-US" sz="1400" dirty="0" smtClean="0"/>
                        <a:t> $</a:t>
                      </a:r>
                      <a:endParaRPr lang="en-US" sz="140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927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დეველოპერი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8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ბაზის ადმინისტრატორი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4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დიზაინერი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ტესტერი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b="1" dirty="0" smtClean="0"/>
                        <a:t>სულ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400" b="1" kern="1200" dirty="0" smtClean="0"/>
                        <a:t>16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b="1" kern="1200" dirty="0" smtClean="0"/>
                        <a:t>სულ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/>
                        <a:t>900</a:t>
                      </a:r>
                      <a:r>
                        <a:rPr lang="en-US" sz="1400" b="1" baseline="0" dirty="0" smtClean="0"/>
                        <a:t> 000 $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1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a-GE" sz="2800" b="1" dirty="0" smtClean="0"/>
              <a:t>ნაწილი </a:t>
            </a:r>
            <a:r>
              <a:rPr lang="en-US" sz="2800" b="1" dirty="0" smtClean="0"/>
              <a:t>III : </a:t>
            </a:r>
            <a:endParaRPr lang="ka-GE" sz="2800" b="1" dirty="0" smtClean="0"/>
          </a:p>
          <a:p>
            <a:pPr marL="0" indent="0" algn="ctr">
              <a:buNone/>
            </a:pPr>
            <a:endParaRPr lang="ka-GE" sz="2800" b="1" dirty="0" smtClean="0"/>
          </a:p>
          <a:p>
            <a:pPr marL="0" indent="0" algn="ctr">
              <a:buNone/>
            </a:pPr>
            <a:r>
              <a:rPr lang="ka-GE" sz="2800" dirty="0">
                <a:cs typeface="Arial" pitchFamily="34" charset="0"/>
              </a:rPr>
              <a:t>გადაბარების სამოქმედო გეგმა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9547" y="1295400"/>
            <a:ext cx="7772400" cy="304800"/>
          </a:xfrm>
        </p:spPr>
        <p:txBody>
          <a:bodyPr/>
          <a:lstStyle/>
          <a:p>
            <a:pPr algn="ctr"/>
            <a:r>
              <a:rPr lang="ka-GE" sz="22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rPr>
              <a:t>ჯდესს-ის გადაბარების აქტივობები და ვადები</a:t>
            </a:r>
            <a:endParaRPr lang="en-US" sz="2200" dirty="0">
              <a:solidFill>
                <a:schemeClr val="tx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25</a:t>
            </a:fld>
            <a:endParaRPr lang="ro-R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81951"/>
              </p:ext>
            </p:extLst>
          </p:nvPr>
        </p:nvGraphicFramePr>
        <p:xfrm>
          <a:off x="419097" y="2149693"/>
          <a:ext cx="7505702" cy="3967828"/>
        </p:xfrm>
        <a:graphic>
          <a:graphicData uri="http://schemas.openxmlformats.org/drawingml/2006/table">
            <a:tbl>
              <a:tblPr/>
              <a:tblGrid>
                <a:gridCol w="2698965"/>
                <a:gridCol w="1393793"/>
                <a:gridCol w="853236"/>
                <a:gridCol w="853236"/>
                <a:gridCol w="853236"/>
                <a:gridCol w="853236"/>
              </a:tblGrid>
              <a:tr h="333373">
                <a:tc rowSpan="2">
                  <a:txBody>
                    <a:bodyPr/>
                    <a:lstStyle/>
                    <a:p>
                      <a:pPr algn="l"/>
                      <a:endParaRPr lang="ro-RO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</a:rPr>
                        <a:t>პასუხისმგებელი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/11.2014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2/11/2014.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11/2014.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12/2014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გადაბარების</a:t>
                      </a:r>
                      <a:r>
                        <a:rPr lang="ka-GE" sz="12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სცენარის ასარჩევა</a:t>
                      </a:r>
                    </a:p>
                    <a:p>
                      <a:pPr algn="l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HSSP/</a:t>
                      </a:r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algn="l"/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პროცესის კოორდინატორის დანიშვნა 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სამომხმარებელო დოკუმენტაციის მომზადება</a:t>
                      </a:r>
                      <a:endParaRPr lang="en-US" sz="1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HSSP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ტექნიკური დოკუმენტაციის მომზადება</a:t>
                      </a:r>
                      <a:endParaRPr lang="en-US" sz="1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HSSP/</a:t>
                      </a:r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algn="l"/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სახელფასო ანაზღაურების საკითხები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სსიპ-ს შექმნა</a:t>
                      </a:r>
                      <a:endParaRPr lang="en-US" sz="1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???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614861" y="3002180"/>
            <a:ext cx="1335087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ounded Rectangle 11"/>
          <p:cNvSpPr/>
          <p:nvPr/>
        </p:nvSpPr>
        <p:spPr>
          <a:xfrm>
            <a:off x="7239000" y="5715000"/>
            <a:ext cx="609600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Rounded Rectangle 18"/>
          <p:cNvSpPr/>
          <p:nvPr/>
        </p:nvSpPr>
        <p:spPr>
          <a:xfrm>
            <a:off x="6477000" y="4104566"/>
            <a:ext cx="1219199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9" name="Rounded Rectangle 48"/>
          <p:cNvSpPr/>
          <p:nvPr/>
        </p:nvSpPr>
        <p:spPr>
          <a:xfrm>
            <a:off x="6324599" y="5181600"/>
            <a:ext cx="748273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0" name="Rounded Rectangle 49"/>
          <p:cNvSpPr/>
          <p:nvPr/>
        </p:nvSpPr>
        <p:spPr>
          <a:xfrm>
            <a:off x="6477000" y="4648200"/>
            <a:ext cx="1219199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1" name="Rounded Rectangle 50"/>
          <p:cNvSpPr/>
          <p:nvPr/>
        </p:nvSpPr>
        <p:spPr>
          <a:xfrm>
            <a:off x="4625747" y="3505200"/>
            <a:ext cx="1335087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65" name="Elbow Connector 64"/>
          <p:cNvCxnSpPr/>
          <p:nvPr/>
        </p:nvCxnSpPr>
        <p:spPr>
          <a:xfrm rot="10800000" flipV="1">
            <a:off x="6023564" y="3131325"/>
            <a:ext cx="4826" cy="468000"/>
          </a:xfrm>
          <a:prstGeom prst="bentConnector3">
            <a:avLst>
              <a:gd name="adj1" fmla="val -5745449"/>
            </a:avLst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7072873" y="5226824"/>
            <a:ext cx="144000" cy="576000"/>
          </a:xfrm>
          <a:prstGeom prst="bentConnector3">
            <a:avLst>
              <a:gd name="adj1" fmla="val 36147"/>
            </a:avLst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9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19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772400" cy="381000"/>
          </a:xfrm>
        </p:spPr>
        <p:txBody>
          <a:bodyPr/>
          <a:lstStyle/>
          <a:p>
            <a:pPr algn="ctr"/>
            <a:r>
              <a:rPr lang="ka-GE" sz="2200" dirty="0" smtClean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>ჯდესს-ის </a:t>
            </a:r>
            <a:r>
              <a:rPr lang="ka-GE" sz="2200" dirty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>გადაბარების აქტივობები და ვადები</a:t>
            </a:r>
            <a:r>
              <a:rPr lang="en-US" sz="2200" dirty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</a:br>
            <a:endParaRPr lang="ro-RO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26</a:t>
            </a:fld>
            <a:endParaRPr lang="ro-R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67427"/>
              </p:ext>
            </p:extLst>
          </p:nvPr>
        </p:nvGraphicFramePr>
        <p:xfrm>
          <a:off x="457204" y="1839076"/>
          <a:ext cx="8458194" cy="4752100"/>
        </p:xfrm>
        <a:graphic>
          <a:graphicData uri="http://schemas.openxmlformats.org/drawingml/2006/table">
            <a:tbl>
              <a:tblPr/>
              <a:tblGrid>
                <a:gridCol w="1752596"/>
                <a:gridCol w="662866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</a:tblGrid>
              <a:tr h="333373">
                <a:tc rowSpan="2">
                  <a:txBody>
                    <a:bodyPr/>
                    <a:lstStyle/>
                    <a:p>
                      <a:pPr algn="l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bg1"/>
                          </a:solidFill>
                          <a:latin typeface="Sylfaen" panose="010A0502050306030303" pitchFamily="18" charset="0"/>
                        </a:rPr>
                        <a:t>პას.</a:t>
                      </a:r>
                      <a:endParaRPr lang="ka-GE" sz="1200" b="1" dirty="0" smtClean="0">
                        <a:solidFill>
                          <a:schemeClr val="bg1"/>
                        </a:solidFill>
                        <a:latin typeface="Sylfaen" panose="010A05020503060303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Nov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Dec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Jan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Feb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Mar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Apr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May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Apr.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May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Jun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Jul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Aug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ხარჯების ბიუჯეტში გათვალისწინება</a:t>
                      </a:r>
                      <a:endParaRPr lang="ka-GE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მომსახურების შესყიდვების პროცედურები</a:t>
                      </a:r>
                      <a:endParaRPr lang="ka-GE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სსიპ-ის ან დეპარტამენტის აღჭურვა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7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კადრების აყვანა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კადრების გადამზადება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HSSP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ეტაპობრივი გადაბარება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HSSP/MOH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საპორტი</a:t>
                      </a:r>
                      <a:r>
                        <a:rPr lang="en-GB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და</a:t>
                      </a:r>
                      <a:r>
                        <a:rPr lang="ka-GE" sz="13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სუპერვიზია</a:t>
                      </a:r>
                      <a:endParaRPr lang="en-US" sz="13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HSSP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41371" y="3264851"/>
            <a:ext cx="870857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0" name="Rounded Rectangle 29"/>
          <p:cNvSpPr/>
          <p:nvPr/>
        </p:nvSpPr>
        <p:spPr>
          <a:xfrm>
            <a:off x="2944581" y="2787005"/>
            <a:ext cx="394609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3" name="Rounded Rectangle 72"/>
          <p:cNvSpPr/>
          <p:nvPr/>
        </p:nvSpPr>
        <p:spPr>
          <a:xfrm>
            <a:off x="3375144" y="3990317"/>
            <a:ext cx="800101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5" name="Rounded Rectangle 74"/>
          <p:cNvSpPr/>
          <p:nvPr/>
        </p:nvSpPr>
        <p:spPr>
          <a:xfrm>
            <a:off x="3390898" y="4653537"/>
            <a:ext cx="1409702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6" name="Rounded Rectangle 75"/>
          <p:cNvSpPr/>
          <p:nvPr/>
        </p:nvSpPr>
        <p:spPr>
          <a:xfrm>
            <a:off x="3733798" y="5053628"/>
            <a:ext cx="3733801" cy="2342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7" name="Rounded Rectangle 76"/>
          <p:cNvSpPr/>
          <p:nvPr/>
        </p:nvSpPr>
        <p:spPr>
          <a:xfrm>
            <a:off x="4190999" y="5627976"/>
            <a:ext cx="3276600" cy="2342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8" name="Rounded Rectangle 77"/>
          <p:cNvSpPr/>
          <p:nvPr/>
        </p:nvSpPr>
        <p:spPr>
          <a:xfrm>
            <a:off x="3238498" y="6155680"/>
            <a:ext cx="5524502" cy="2342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79" name="Elbow Connector 78"/>
          <p:cNvCxnSpPr/>
          <p:nvPr/>
        </p:nvCxnSpPr>
        <p:spPr>
          <a:xfrm>
            <a:off x="3339190" y="2863803"/>
            <a:ext cx="1102181" cy="495173"/>
          </a:xfrm>
          <a:prstGeom prst="bentConnector3">
            <a:avLst/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H="1">
            <a:off x="3943349" y="4113787"/>
            <a:ext cx="247650" cy="539750"/>
          </a:xfrm>
          <a:prstGeom prst="bentConnector5">
            <a:avLst>
              <a:gd name="adj1" fmla="val -38462"/>
              <a:gd name="adj2" fmla="val 50000"/>
              <a:gd name="adj3" fmla="val 141026"/>
            </a:avLst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6200000" flipH="1">
            <a:off x="4776732" y="4724960"/>
            <a:ext cx="352536" cy="304800"/>
          </a:xfrm>
          <a:prstGeom prst="bentConnector3">
            <a:avLst/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9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0" grpId="0" animBg="1"/>
      <p:bldP spid="73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098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მოდულების</a:t>
            </a:r>
            <a:r>
              <a:rPr lang="ka-GE" dirty="0">
                <a:latin typeface="Myriad Pro" pitchFamily="34" charset="0"/>
                <a:cs typeface="Arial" pitchFamily="34" charset="0"/>
              </a:rPr>
              <a:t>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ტექნიკური მხარდაჭერის გარეშე დარჩენა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სახელმწიფო პოლიტიკის მოთხოვნების შესაბამისად სისტემაში ცვლილებების შეტანის შეფერხება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>
                <a:latin typeface="Myriad Pro" pitchFamily="34" charset="0"/>
                <a:cs typeface="Arial" pitchFamily="34" charset="0"/>
              </a:rPr>
              <a:t>ტექნიკური საშუალებების არქონის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გამო, </a:t>
            </a:r>
            <a:r>
              <a:rPr lang="ka-GE" dirty="0">
                <a:latin typeface="Myriad Pro" pitchFamily="34" charset="0"/>
                <a:cs typeface="Arial" pitchFamily="34" charset="0"/>
              </a:rPr>
              <a:t>ჩართული მხარეების მიერ ნაკისრი ვალდებულებების არასრულად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შესრულება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სამედიცინო დაწესებულებების სამუშაო პროცესის შეფერხება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მოქალაქეების მხრიდან სამედიცინო სერვისების მიღების შეფერხება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20140"/>
            <a:ext cx="792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ჯდესს-ის არ გადაბარების მოსალოდნელი შედეგები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4608" y="24384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შესაბამისი ტექნიკური კადრების არ არსებობა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მორალურად და ტექნიკურად დაძველება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შესაბამისი მხარეების მიერ სისტემის ფუნქციონირებისთვის საჭირო მხარდაჭერის არ არსებობა</a:t>
            </a:r>
          </a:p>
          <a:p>
            <a:endParaRPr lang="en-US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808" y="1527889"/>
            <a:ext cx="792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სხვა ელექტრონული პროდუქტების მაგალითი 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43" y="1525984"/>
            <a:ext cx="4173118" cy="2055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215586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a-GE" sz="20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a-GE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საკონტაქტო ინფორმაცია</a:t>
            </a:r>
            <a:r>
              <a:rPr lang="en-US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:</a:t>
            </a:r>
            <a:endParaRPr lang="ka-GE" sz="24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a-GE" sz="135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ალექსანდრე ტურძილაძე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, </a:t>
            </a:r>
            <a:r>
              <a:rPr lang="ka-GE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პროგრამის დირექტორი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– </a:t>
            </a:r>
            <a:r>
              <a:rPr lang="en-US" sz="1350" b="0" u="sng" dirty="0" smtClean="0">
                <a:solidFill>
                  <a:srgbClr val="204B7D"/>
                </a:solidFill>
                <a:latin typeface="+mj-lt"/>
                <a:cs typeface="Calibri" pitchFamily="34" charset="0"/>
              </a:rPr>
              <a:t>aturdziladze@hssp.org.ge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/ (995) </a:t>
            </a:r>
            <a:r>
              <a:rPr lang="ka-GE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5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93 22 62 26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a-GE" sz="13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ქეთევან თათოშვილი</a:t>
            </a:r>
            <a:r>
              <a:rPr lang="en-US" sz="13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a-GE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პროგრამის დირექტორის მოადგილე</a:t>
            </a:r>
            <a:r>
              <a:rPr lang="en-US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en-US" sz="1350" b="0" u="sng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ktatoshvili@hssp.org.ge</a:t>
            </a:r>
            <a:r>
              <a:rPr lang="en-US" sz="1350" b="0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(995) </a:t>
            </a:r>
            <a:r>
              <a:rPr lang="ka-GE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77 73 15 60</a:t>
            </a:r>
          </a:p>
        </p:txBody>
      </p:sp>
      <p:sp>
        <p:nvSpPr>
          <p:cNvPr id="6" name="TextBox 5">
            <a:hlinkClick r:id="rId3" tooltip="ehealth.moh.gov.ge"/>
          </p:cNvPr>
          <p:cNvSpPr txBox="1"/>
          <p:nvPr/>
        </p:nvSpPr>
        <p:spPr>
          <a:xfrm>
            <a:off x="1181100" y="3733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204B7D"/>
                </a:solidFill>
                <a:latin typeface="Myriad Pro" pitchFamily="34" charset="0"/>
              </a:rPr>
              <a:t>ehealth.moh.gov.ge</a:t>
            </a:r>
            <a:endParaRPr lang="en-US" sz="3600" u="sng" dirty="0">
              <a:solidFill>
                <a:srgbClr val="204B7D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a-GE" sz="2800" b="1" dirty="0" smtClean="0"/>
              <a:t>ნაწილი </a:t>
            </a:r>
            <a:r>
              <a:rPr lang="en-US" sz="2800" b="1" dirty="0" smtClean="0"/>
              <a:t>I: </a:t>
            </a:r>
            <a:endParaRPr lang="ka-GE" sz="2800" b="1" dirty="0" smtClean="0"/>
          </a:p>
          <a:p>
            <a:pPr marL="0" indent="0" algn="ctr">
              <a:buNone/>
            </a:pPr>
            <a:endParaRPr lang="ka-GE" sz="2800" b="1" dirty="0" smtClean="0"/>
          </a:p>
          <a:p>
            <a:pPr marL="0" indent="0" algn="ctr">
              <a:buNone/>
            </a:pPr>
            <a:r>
              <a:rPr lang="ka-GE" sz="2800" dirty="0">
                <a:cs typeface="Arial" pitchFamily="34" charset="0"/>
              </a:rPr>
              <a:t>ჯანმრთელობის დაცვის ერთიანი საინფორმაციო სისტემის ზოგადი მიმოხილვა</a:t>
            </a:r>
          </a:p>
        </p:txBody>
      </p:sp>
    </p:spTree>
    <p:extLst>
      <p:ext uri="{BB962C8B-B14F-4D97-AF65-F5344CB8AC3E}">
        <p14:creationId xmlns:p14="http://schemas.microsoft.com/office/powerpoint/2010/main" val="20383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2114624"/>
            <a:ext cx="5410200" cy="1313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524036"/>
            <a:ext cx="5257800" cy="142494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5043665"/>
            <a:ext cx="5410200" cy="133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219200" y="4953000"/>
            <a:ext cx="2286000" cy="1473671"/>
          </a:xfrm>
          <a:prstGeom prst="homePlate">
            <a:avLst/>
          </a:prstGeom>
          <a:solidFill>
            <a:srgbClr val="AD2D3F"/>
          </a:solidFill>
          <a:ln>
            <a:solidFill>
              <a:srgbClr val="B62C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429" y="2278948"/>
            <a:ext cx="4139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+mj-lt"/>
                <a:ea typeface="Verdana" pitchFamily="34" charset="0"/>
                <a:cs typeface="Arial" pitchFamily="34" charset="0"/>
              </a:rPr>
              <a:t>აშშ-ის საერთაშორისო განვითარების სააგენტოს ,,</a:t>
            </a:r>
            <a:r>
              <a:rPr lang="ka-GE" sz="1400" dirty="0" smtClean="0">
                <a:latin typeface="+mj-lt"/>
                <a:cs typeface="Arial" pitchFamily="34" charset="0"/>
              </a:rPr>
              <a:t>ჯანდაცვის </a:t>
            </a:r>
            <a:r>
              <a:rPr lang="ka-GE" sz="1400" dirty="0">
                <a:latin typeface="+mj-lt"/>
                <a:cs typeface="Arial" pitchFamily="34" charset="0"/>
              </a:rPr>
              <a:t>სისტემის განმტკიცების პროგრამა</a:t>
            </a:r>
            <a:r>
              <a:rPr lang="ka-GE" sz="1400" dirty="0" smtClean="0">
                <a:latin typeface="+mj-lt"/>
                <a:cs typeface="Arial" pitchFamily="34" charset="0"/>
              </a:rPr>
              <a:t>” (ოქტომბერი 2009 - სექტემბერი 2015)</a:t>
            </a:r>
            <a:endParaRPr lang="en-US" sz="1400" dirty="0"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2429" y="3627346"/>
            <a:ext cx="42158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+mj-lt"/>
                <a:ea typeface="Verdana" pitchFamily="34" charset="0"/>
                <a:cs typeface="Arial" pitchFamily="34" charset="0"/>
              </a:rPr>
              <a:t>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ზრდა, </a:t>
            </a:r>
            <a:r>
              <a:rPr lang="ka-GE" sz="1400" dirty="0">
                <a:ea typeface="Verdana" pitchFamily="34" charset="0"/>
                <a:cs typeface="Arial" pitchFamily="34" charset="0"/>
              </a:rPr>
              <a:t>სახელმწიფო და კერძო სექტორების გაძლიერების მეშვეობით </a:t>
            </a:r>
            <a:endParaRPr lang="en-US" sz="1400" dirty="0">
              <a:latin typeface="+mj-lt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0529" y="5377192"/>
            <a:ext cx="413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+mj-lt"/>
                <a:cs typeface="Arial" pitchFamily="34" charset="0"/>
              </a:rPr>
              <a:t>ჯანმრთელობის დაცვის ერთიანი საინფორმაციო სისტემა</a:t>
            </a:r>
            <a:r>
              <a:rPr lang="en-US" sz="1400" dirty="0" smtClean="0">
                <a:latin typeface="+mj-lt"/>
                <a:cs typeface="Arial" pitchFamily="34" charset="0"/>
              </a:rPr>
              <a:t> (HMIS)</a:t>
            </a:r>
            <a:endParaRPr lang="en-US" sz="1400" dirty="0"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333994"/>
            <a:ext cx="792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,,ჯანდაცვის სისტემის განმტკიცების პროგრამის”</a:t>
            </a:r>
            <a:r>
              <a:rPr lang="ka-GE" sz="2100" b="1" dirty="0">
                <a:latin typeface="Myriad Pro" pitchFamily="34" charset="0"/>
                <a:cs typeface="Arial" pitchFamily="34" charset="0"/>
              </a:rPr>
              <a:t> </a:t>
            </a:r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შესახებ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19200" y="3429000"/>
            <a:ext cx="2286000" cy="1566244"/>
          </a:xfrm>
          <a:prstGeom prst="homePlate">
            <a:avLst/>
          </a:prstGeom>
          <a:solidFill>
            <a:srgbClr val="AD2D3F"/>
          </a:solidFill>
          <a:ln>
            <a:solidFill>
              <a:srgbClr val="B62C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219200" y="2023892"/>
            <a:ext cx="2286000" cy="1495128"/>
          </a:xfrm>
          <a:prstGeom prst="homePlate">
            <a:avLst/>
          </a:prstGeom>
          <a:solidFill>
            <a:srgbClr val="AD2D3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3002" y="2648280"/>
            <a:ext cx="1219291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პროექტი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3003" y="4112664"/>
            <a:ext cx="1219291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მისია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3002" y="5410200"/>
            <a:ext cx="1508594" cy="483285"/>
          </a:xfrm>
          <a:prstGeom prst="rect">
            <a:avLst/>
          </a:prstGeom>
          <a:noFill/>
          <a:ln>
            <a:solidFill>
              <a:srgbClr val="B62C2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ka-G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მთავარი </a:t>
            </a:r>
            <a:r>
              <a:rPr lang="ka-G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პროდუქტი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3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1320648"/>
            <a:ext cx="4514850" cy="584352"/>
          </a:xfrm>
          <a:prstGeom prst="rect">
            <a:avLst/>
          </a:prstGeom>
          <a:solidFill>
            <a:srgbClr val="AD2D3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1600" spc="100" dirty="0">
                <a:solidFill>
                  <a:schemeClr val="tx1"/>
                </a:solidFill>
                <a:latin typeface="Sylfaen" pitchFamily="18" charset="0"/>
                <a:cs typeface="Calibri" pitchFamily="34" charset="0"/>
              </a:rPr>
              <a:t>ჯანმრთელობის დაცვის ერთიანი საინფორმაციო სისტემის მიზანი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1205383"/>
            <a:ext cx="4038600" cy="5667768"/>
          </a:xfrm>
          <a:prstGeom prst="rect">
            <a:avLst/>
          </a:prstGeom>
          <a:solidFill>
            <a:srgbClr val="AD2D3F"/>
          </a:solidFill>
          <a:ln>
            <a:solidFill>
              <a:srgbClr val="B82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410200" y="2574426"/>
            <a:ext cx="3505200" cy="3369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8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ერთიანი სტანდარტები</a:t>
            </a:r>
            <a:endParaRPr lang="ka-GE" sz="18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8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ინფორმაციის  გაცვლა  რეალურ დროში</a:t>
            </a:r>
          </a:p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8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სარწმუნო ინფორმაცია</a:t>
            </a:r>
          </a:p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8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სტატისტიკა და ანალიზი</a:t>
            </a:r>
            <a:endParaRPr lang="ka-GE" sz="18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1320648"/>
            <a:ext cx="3733800" cy="584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dirty="0" smtClean="0">
                <a:solidFill>
                  <a:schemeClr val="tx1"/>
                </a:solidFill>
                <a:latin typeface="Myriad Pro" pitchFamily="34" charset="0"/>
                <a:cs typeface="Calibri" pitchFamily="34" charset="0"/>
              </a:rPr>
              <a:t>სისტემის  სარგებელი</a:t>
            </a:r>
            <a:endParaRPr lang="ka-GE" sz="2000" b="1" dirty="0">
              <a:solidFill>
                <a:schemeClr val="tx1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2209801"/>
            <a:ext cx="451485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2" y="2461079"/>
            <a:ext cx="419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a-GE" sz="1600" dirty="0">
                <a:latin typeface="+mj-lt"/>
                <a:cs typeface="Arial" pitchFamily="34" charset="0"/>
              </a:rPr>
              <a:t>ინფორმირებული გადაწყვეტილებების მიღება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5274" y="3733800"/>
            <a:ext cx="4514850" cy="119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3825379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a-GE" sz="1600" dirty="0">
                <a:latin typeface="+mj-lt"/>
                <a:cs typeface="Arial" pitchFamily="34" charset="0"/>
              </a:rPr>
              <a:t>პროცესების სტანდარტიზაციისა და </a:t>
            </a:r>
            <a:r>
              <a:rPr lang="ka-GE" sz="1600" dirty="0" smtClean="0">
                <a:latin typeface="+mj-lt"/>
                <a:cs typeface="Arial" pitchFamily="34" charset="0"/>
              </a:rPr>
              <a:t>გამჭვირვალობის</a:t>
            </a:r>
            <a:r>
              <a:rPr lang="ka-GE" sz="1600" dirty="0">
                <a:latin typeface="+mj-lt"/>
                <a:cs typeface="Arial" pitchFamily="34" charset="0"/>
              </a:rPr>
              <a:t>, მათ შორის მომსახურების </a:t>
            </a:r>
            <a:r>
              <a:rPr lang="ka-GE" sz="1600" dirty="0" smtClean="0">
                <a:latin typeface="+mj-lt"/>
                <a:cs typeface="Arial" pitchFamily="34" charset="0"/>
              </a:rPr>
              <a:t>ხარისხის, უზრუნველყოფა</a:t>
            </a:r>
            <a:endParaRPr lang="ka-GE" sz="1600" dirty="0"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275" y="5257800"/>
            <a:ext cx="4514850" cy="119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2" y="5377111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a-GE" sz="1600" dirty="0">
                <a:latin typeface="+mj-lt"/>
                <a:cs typeface="Arial" pitchFamily="34" charset="0"/>
              </a:rPr>
              <a:t>ჯანმრთელობის დაცვის პროგრამების ეფექტურობის და კონტროლის </a:t>
            </a:r>
            <a:r>
              <a:rPr lang="ka-GE" sz="1600" dirty="0" smtClean="0">
                <a:latin typeface="+mj-lt"/>
                <a:cs typeface="Arial" pitchFamily="34" charset="0"/>
              </a:rPr>
              <a:t>გაუმჯობესება</a:t>
            </a:r>
            <a:r>
              <a:rPr lang="en-US" sz="1600" dirty="0" smtClean="0">
                <a:latin typeface="+mj-lt"/>
                <a:cs typeface="Arial" pitchFamily="34" charset="0"/>
              </a:rPr>
              <a:t>, </a:t>
            </a:r>
            <a:r>
              <a:rPr lang="ka-GE" sz="1600" dirty="0">
                <a:latin typeface="+mj-lt"/>
                <a:cs typeface="Arial" pitchFamily="34" charset="0"/>
              </a:rPr>
              <a:t>ადმინისტრაციული </a:t>
            </a:r>
            <a:r>
              <a:rPr lang="ka-GE" sz="1600" dirty="0" smtClean="0">
                <a:latin typeface="+mj-lt"/>
                <a:cs typeface="Arial" pitchFamily="34" charset="0"/>
              </a:rPr>
              <a:t>ხარჯების შემცირება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371600"/>
            <a:ext cx="4520149" cy="609600"/>
          </a:xfrm>
        </p:spPr>
        <p:txBody>
          <a:bodyPr/>
          <a:lstStyle/>
          <a:p>
            <a:r>
              <a:rPr lang="ka-GE" sz="1800" dirty="0" smtClean="0">
                <a:solidFill>
                  <a:schemeClr val="tx1"/>
                </a:solidFill>
                <a:cs typeface="Arial" pitchFamily="34" charset="0"/>
              </a:rPr>
              <a:t>ჯდესს: შექმნის ფაზები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 descr="Circle Arrow Process"/>
          <p:cNvGraphicFramePr/>
          <p:nvPr>
            <p:extLst>
              <p:ext uri="{D42A27DB-BD31-4B8C-83A1-F6EECF244321}">
                <p14:modId xmlns:p14="http://schemas.microsoft.com/office/powerpoint/2010/main" val="2860563331"/>
              </p:ext>
            </p:extLst>
          </p:nvPr>
        </p:nvGraphicFramePr>
        <p:xfrm>
          <a:off x="2971800" y="533400"/>
          <a:ext cx="5922264" cy="582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9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00" y="1332488"/>
            <a:ext cx="3733800" cy="609600"/>
          </a:xfrm>
        </p:spPr>
        <p:txBody>
          <a:bodyPr/>
          <a:lstStyle/>
          <a:p>
            <a:r>
              <a:rPr lang="ka-GE" sz="1800" dirty="0" smtClean="0">
                <a:solidFill>
                  <a:schemeClr val="tx1"/>
                </a:solidFill>
              </a:rPr>
              <a:t>ჯდესს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r>
              <a:rPr lang="ka-GE" sz="1800" dirty="0" smtClean="0">
                <a:solidFill>
                  <a:schemeClr val="tx1"/>
                </a:solidFill>
              </a:rPr>
              <a:t> ჩართული მხარეები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57798" y="1729366"/>
            <a:ext cx="4557602" cy="1487881"/>
            <a:chOff x="4646661" y="-468951"/>
            <a:chExt cx="4557602" cy="1487881"/>
          </a:xfrm>
        </p:grpSpPr>
        <p:sp>
          <p:nvSpPr>
            <p:cNvPr id="7" name="Rectangle 6"/>
            <p:cNvSpPr/>
            <p:nvPr/>
          </p:nvSpPr>
          <p:spPr>
            <a:xfrm>
              <a:off x="4646661" y="-256229"/>
              <a:ext cx="3384400" cy="12751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114098" y="-468951"/>
              <a:ext cx="4090165" cy="127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kern="1200" dirty="0" smtClean="0">
                  <a:solidFill>
                    <a:schemeClr val="tx1"/>
                  </a:solidFill>
                </a:rPr>
                <a:t>საქართველოს შრომის, ჯანმრთელობისა და სოციალური დაცვის სამინისტრო</a:t>
              </a: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kern="1200" dirty="0" smtClean="0">
                  <a:solidFill>
                    <a:schemeClr val="tx1"/>
                  </a:solidFill>
                </a:rPr>
                <a:t>სოციალური მომსახურების სააგენტო</a:t>
              </a:r>
              <a:endParaRPr lang="en-US" sz="12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kern="1200" dirty="0" smtClean="0">
                  <a:solidFill>
                    <a:schemeClr val="tx1"/>
                  </a:solidFill>
                </a:rPr>
                <a:t>დაავადებათა კონტროლის ეროვნული ცენტრი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სამედიცინო მედიაციის </a:t>
              </a:r>
              <a:r>
                <a:rPr lang="ka-GE" sz="1200" b="1" dirty="0" smtClean="0">
                  <a:solidFill>
                    <a:schemeClr val="tx1"/>
                  </a:solidFill>
                </a:rPr>
                <a:t>სამსახური</a:t>
              </a:r>
              <a:endParaRPr lang="en-US" sz="12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kern="1200" dirty="0" smtClean="0">
                  <a:solidFill>
                    <a:schemeClr val="tx1"/>
                  </a:solidFill>
                </a:rPr>
                <a:t>სამედიცინო საქმიანობის რეგულირების სააგენტო</a:t>
              </a:r>
              <a:endParaRPr lang="en-U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29268" y="3474633"/>
            <a:ext cx="3609532" cy="1300559"/>
            <a:chOff x="5111752" y="1404329"/>
            <a:chExt cx="3609532" cy="1300559"/>
          </a:xfrm>
        </p:grpSpPr>
        <p:sp>
          <p:nvSpPr>
            <p:cNvPr id="13" name="Rectangle 12"/>
            <p:cNvSpPr/>
            <p:nvPr/>
          </p:nvSpPr>
          <p:spPr>
            <a:xfrm>
              <a:off x="5111752" y="1429729"/>
              <a:ext cx="3003000" cy="12751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5217849" y="1404329"/>
              <a:ext cx="3503435" cy="127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ამბულატორიული ტიპის დაწესებულებები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სტაციონარული ტიპის დაწესებულებები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სოფლის ექიმები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86" y="4932759"/>
            <a:ext cx="4190914" cy="1760134"/>
            <a:chOff x="3915884" y="2884323"/>
            <a:chExt cx="4190914" cy="1760134"/>
          </a:xfrm>
        </p:grpSpPr>
        <p:sp>
          <p:nvSpPr>
            <p:cNvPr id="19" name="Rectangle 18"/>
            <p:cNvSpPr/>
            <p:nvPr/>
          </p:nvSpPr>
          <p:spPr>
            <a:xfrm>
              <a:off x="3915884" y="2884323"/>
              <a:ext cx="3340828" cy="16204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296798" y="3024023"/>
              <a:ext cx="3810000" cy="162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საქართველოს ფინანსთა სამინისტრო - სახელმწიფო ხაზინა/საბაჟო დეპარტამენტი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სადაზღვევო და ფარმაცევტული ინდუსტრიები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მოქალაქეები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თბილისის მერია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სასჯელააღსრულებისა და პრობაციის სამინისტრო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ნარკომანიის ცენტრი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200" b="1" dirty="0">
                  <a:solidFill>
                    <a:schemeClr val="tx1"/>
                  </a:solidFill>
                </a:rPr>
                <a:t>აჭარის ჯანდაცვის სამინისტრო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Block Arc 3"/>
          <p:cNvSpPr/>
          <p:nvPr/>
        </p:nvSpPr>
        <p:spPr bwMode="auto">
          <a:xfrm rot="16200000">
            <a:off x="3804100" y="1604947"/>
            <a:ext cx="1828800" cy="1524000"/>
          </a:xfrm>
          <a:prstGeom prst="blockArc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Block Arc 26"/>
          <p:cNvSpPr/>
          <p:nvPr/>
        </p:nvSpPr>
        <p:spPr bwMode="auto">
          <a:xfrm rot="16200000">
            <a:off x="1295400" y="3276600"/>
            <a:ext cx="1828800" cy="1524000"/>
          </a:xfrm>
          <a:prstGeom prst="blockArc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Block Arc 27"/>
          <p:cNvSpPr/>
          <p:nvPr/>
        </p:nvSpPr>
        <p:spPr bwMode="auto">
          <a:xfrm rot="16200000">
            <a:off x="3124200" y="5041893"/>
            <a:ext cx="1828800" cy="1524000"/>
          </a:xfrm>
          <a:prstGeom prst="blockArc">
            <a:avLst/>
          </a:prstGeom>
          <a:solidFill>
            <a:srgbClr val="AD2D3F"/>
          </a:solidFill>
          <a:ln w="9525" cap="flat" cmpd="sng" algn="ctr">
            <a:solidFill>
              <a:srgbClr val="AD2D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6172200" cy="5198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>ჯდესს-ის სტრუქტურა და ინფორმაციული ნაკადები</a:t>
            </a:r>
            <a:endParaRPr lang="en-US" b="1" dirty="0">
              <a:solidFill>
                <a:srgbClr val="002060"/>
              </a:solidFill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66" y="1292081"/>
            <a:ext cx="7772400" cy="609600"/>
          </a:xfrm>
        </p:spPr>
        <p:txBody>
          <a:bodyPr/>
          <a:lstStyle/>
          <a:p>
            <a:pPr algn="ctr"/>
            <a:r>
              <a:rPr lang="ka-GE" sz="2000" dirty="0" smtClean="0">
                <a:solidFill>
                  <a:srgbClr val="002060"/>
                </a:solidFill>
              </a:rPr>
              <a:t>ვიზიტორთა რაოდენობა: ოქტომბერი, 2014</a:t>
            </a:r>
            <a:endParaRPr lang="ro-RO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9</a:t>
            </a:fld>
            <a:endParaRPr lang="ro-RO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491113" y="2073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491113" y="3537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200" b="1" dirty="0" smtClean="0">
                <a:solidFill>
                  <a:schemeClr val="accent6">
                    <a:lumMod val="75000"/>
                  </a:schemeClr>
                </a:solidFill>
              </a:rPr>
              <a:t>ვიზიტების საერთო რაოდენობა</a:t>
            </a:r>
            <a:endParaRPr lang="ro-R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1617" y="2112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142,315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2294" y="2583046"/>
            <a:ext cx="1600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 smtClean="0">
                <a:solidFill>
                  <a:srgbClr val="C02500"/>
                </a:solidFill>
              </a:rPr>
              <a:t>ლჯკლკჯკლჯლკჯლკჯლკჯლკჯ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3313444" y="2073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3313444" y="3537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200" b="1" dirty="0" smtClean="0">
                <a:solidFill>
                  <a:schemeClr val="accent6">
                    <a:lumMod val="75000"/>
                  </a:schemeClr>
                </a:solidFill>
              </a:rPr>
              <a:t>უნიკალური ვიზიტორები</a:t>
            </a:r>
            <a:endParaRPr lang="ro-R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948" y="2112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84,125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4625" y="2583046"/>
            <a:ext cx="1600200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 smtClean="0">
                <a:solidFill>
                  <a:srgbClr val="C02500"/>
                </a:solidFill>
              </a:rPr>
              <a:t>კჯლკჯკლჯკლჯლკჯლკჯლკჯკლჯკლჯლკჯლკჯკჯჯჯკჯ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6118188" y="2073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118188" y="3537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200" b="1" dirty="0" smtClean="0">
                <a:solidFill>
                  <a:schemeClr val="accent6">
                    <a:lumMod val="75000"/>
                  </a:schemeClr>
                </a:solidFill>
              </a:rPr>
              <a:t>გვერდების ნახვა</a:t>
            </a:r>
            <a:endParaRPr lang="ro-R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692" y="2112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273,156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9369" y="2583046"/>
            <a:ext cx="1600200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 smtClean="0">
                <a:solidFill>
                  <a:srgbClr val="C02500"/>
                </a:solidFill>
              </a:rPr>
              <a:t>კჯლკჯკლჯლჯკლჯლკჯლკჯლკჯლკჯლკჯლკჯჯჯჯჯჯ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>
            <a:off x="491113" y="4359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ound Same Side Corner Rectangle 43"/>
          <p:cNvSpPr/>
          <p:nvPr/>
        </p:nvSpPr>
        <p:spPr>
          <a:xfrm>
            <a:off x="491113" y="5823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200" b="1" dirty="0" smtClean="0">
                <a:solidFill>
                  <a:schemeClr val="accent6">
                    <a:lumMod val="75000"/>
                  </a:schemeClr>
                </a:solidFill>
              </a:rPr>
              <a:t>გვერდი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ka-GE" sz="1200" b="1" dirty="0" smtClean="0">
                <a:solidFill>
                  <a:schemeClr val="accent6">
                    <a:lumMod val="75000"/>
                  </a:schemeClr>
                </a:solidFill>
              </a:rPr>
              <a:t>ვიზიტი</a:t>
            </a:r>
            <a:endParaRPr lang="ro-R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1617" y="4398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1,86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2294" y="4869046"/>
            <a:ext cx="16002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00" dirty="0" smtClean="0">
                <a:solidFill>
                  <a:srgbClr val="C02500"/>
                </a:solidFill>
              </a:rPr>
              <a:t>კ</a:t>
            </a:r>
            <a:r>
              <a:rPr lang="ka-GE" sz="1000" dirty="0" smtClean="0">
                <a:solidFill>
                  <a:srgbClr val="C02500"/>
                </a:solidFill>
              </a:rPr>
              <a:t>ლკჯკლჯლკჯკლჯკლჯ</a:t>
            </a:r>
            <a:r>
              <a:rPr lang="ro-RO" sz="1000" dirty="0" smtClean="0">
                <a:solidFill>
                  <a:srgbClr val="C02500"/>
                </a:solidFill>
              </a:rPr>
              <a:t>.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47" name="Round Same Side Corner Rectangle 46"/>
          <p:cNvSpPr/>
          <p:nvPr/>
        </p:nvSpPr>
        <p:spPr>
          <a:xfrm>
            <a:off x="3313444" y="4359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>
            <a:off x="3313444" y="5823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200" b="1" dirty="0" smtClean="0">
                <a:solidFill>
                  <a:schemeClr val="accent6">
                    <a:lumMod val="75000"/>
                  </a:schemeClr>
                </a:solidFill>
              </a:rPr>
              <a:t>საიტზე დაყოვნების საშუალო დრო</a:t>
            </a:r>
            <a:endParaRPr lang="ro-R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3948" y="4398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o-RO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01:53</a:t>
            </a:r>
            <a:r>
              <a:rPr lang="en-US" dirty="0" smtClean="0"/>
              <a:t> </a:t>
            </a:r>
            <a:r>
              <a:rPr lang="ka-GE" b="0" dirty="0" smtClean="0"/>
              <a:t>წ</a:t>
            </a:r>
            <a:endParaRPr lang="ro-RO" b="0" dirty="0"/>
          </a:p>
        </p:txBody>
      </p:sp>
      <p:sp>
        <p:nvSpPr>
          <p:cNvPr id="50" name="TextBox 49"/>
          <p:cNvSpPr txBox="1"/>
          <p:nvPr/>
        </p:nvSpPr>
        <p:spPr>
          <a:xfrm>
            <a:off x="4284625" y="4869046"/>
            <a:ext cx="1600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 smtClean="0">
                <a:solidFill>
                  <a:srgbClr val="C02500"/>
                </a:solidFill>
              </a:rPr>
              <a:t>კლკ</a:t>
            </a:r>
            <a:r>
              <a:rPr lang="ka-GE" sz="700" dirty="0" smtClean="0">
                <a:solidFill>
                  <a:srgbClr val="C02500"/>
                </a:solidFill>
              </a:rPr>
              <a:t>ჯკლჯკლჯკ</a:t>
            </a:r>
            <a:r>
              <a:rPr lang="ka-GE" sz="1000" dirty="0" smtClean="0">
                <a:solidFill>
                  <a:srgbClr val="C02500"/>
                </a:solidFill>
              </a:rPr>
              <a:t>კლჯლკჯკლჯკლჯკლჯლკჯკჯკჯჯკ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51" name="Round Same Side Corner Rectangle 50"/>
          <p:cNvSpPr/>
          <p:nvPr/>
        </p:nvSpPr>
        <p:spPr>
          <a:xfrm>
            <a:off x="6118188" y="4359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ound Same Side Corner Rectangle 51"/>
          <p:cNvSpPr/>
          <p:nvPr/>
        </p:nvSpPr>
        <p:spPr>
          <a:xfrm>
            <a:off x="6118188" y="5823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Bounce Rate</a:t>
            </a:r>
            <a:endParaRPr lang="ro-R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48692" y="4398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51,23%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9369" y="4869046"/>
            <a:ext cx="160020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 smtClean="0">
                <a:solidFill>
                  <a:srgbClr val="C02500"/>
                </a:solidFill>
              </a:rPr>
              <a:t>ლკ;ლკ;ლკ;ლკ;ლკ;ლკ;ლკ;ლკ;ლკლკკ;ლკლ;კ;ლკ;ლკ;ლკ;ლკლკლკ;ლკ;ლკ;ლკ;ლკ;ლკ</a:t>
            </a:r>
            <a:endParaRPr lang="ro-RO" sz="1000" dirty="0">
              <a:solidFill>
                <a:srgbClr val="C025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3801" y="2437768"/>
            <a:ext cx="501340" cy="675728"/>
            <a:chOff x="677069" y="1841784"/>
            <a:chExt cx="501340" cy="675728"/>
          </a:xfrm>
        </p:grpSpPr>
        <p:grpSp>
          <p:nvGrpSpPr>
            <p:cNvPr id="2048" name="Group 2047"/>
            <p:cNvGrpSpPr/>
            <p:nvPr/>
          </p:nvGrpSpPr>
          <p:grpSpPr>
            <a:xfrm>
              <a:off x="677069" y="1841784"/>
              <a:ext cx="210828" cy="299491"/>
              <a:chOff x="-1370191" y="1785938"/>
              <a:chExt cx="948396" cy="1347241"/>
            </a:xfrm>
          </p:grpSpPr>
          <p:sp>
            <p:nvSpPr>
              <p:cNvPr id="57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9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60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61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>
              <a:off x="967581" y="1841784"/>
              <a:ext cx="210828" cy="299491"/>
              <a:chOff x="-1370191" y="1785938"/>
              <a:chExt cx="948396" cy="1347241"/>
            </a:xfrm>
          </p:grpSpPr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70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71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>
              <a:off x="677069" y="2218021"/>
              <a:ext cx="210828" cy="299491"/>
              <a:chOff x="-1370191" y="1785938"/>
              <a:chExt cx="948396" cy="1347241"/>
            </a:xfrm>
          </p:grpSpPr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76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77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967581" y="2218021"/>
              <a:ext cx="210828" cy="299491"/>
              <a:chOff x="-1370191" y="1785938"/>
              <a:chExt cx="948396" cy="1347241"/>
            </a:xfrm>
          </p:grpSpPr>
          <p:sp>
            <p:nvSpPr>
              <p:cNvPr id="79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82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83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3510749" y="2399395"/>
            <a:ext cx="501340" cy="675728"/>
            <a:chOff x="3510749" y="1841784"/>
            <a:chExt cx="501340" cy="675728"/>
          </a:xfrm>
        </p:grpSpPr>
        <p:grpSp>
          <p:nvGrpSpPr>
            <p:cNvPr id="96" name="Group 95"/>
            <p:cNvGrpSpPr/>
            <p:nvPr/>
          </p:nvGrpSpPr>
          <p:grpSpPr>
            <a:xfrm>
              <a:off x="3510749" y="1841784"/>
              <a:ext cx="210828" cy="299491"/>
              <a:chOff x="-1370191" y="1785938"/>
              <a:chExt cx="948396" cy="1347241"/>
            </a:xfrm>
          </p:grpSpPr>
          <p:sp>
            <p:nvSpPr>
              <p:cNvPr id="97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100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101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3801261" y="1841784"/>
              <a:ext cx="210828" cy="299491"/>
              <a:chOff x="-1370191" y="1785938"/>
              <a:chExt cx="948396" cy="1347241"/>
            </a:xfrm>
          </p:grpSpPr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04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106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107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108" name="Group 107"/>
            <p:cNvGrpSpPr/>
            <p:nvPr/>
          </p:nvGrpSpPr>
          <p:grpSpPr>
            <a:xfrm>
              <a:off x="3510749" y="2218021"/>
              <a:ext cx="210828" cy="299491"/>
              <a:chOff x="-1370191" y="1785938"/>
              <a:chExt cx="948396" cy="1347241"/>
            </a:xfrm>
          </p:grpSpPr>
          <p:sp>
            <p:nvSpPr>
              <p:cNvPr id="109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10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112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113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2049" name="Group 2048"/>
            <p:cNvGrpSpPr/>
            <p:nvPr/>
          </p:nvGrpSpPr>
          <p:grpSpPr>
            <a:xfrm>
              <a:off x="3801261" y="2218021"/>
              <a:ext cx="210828" cy="299491"/>
              <a:chOff x="3777451" y="2414579"/>
              <a:chExt cx="210828" cy="299491"/>
            </a:xfrm>
          </p:grpSpPr>
          <p:sp>
            <p:nvSpPr>
              <p:cNvPr id="115" name="Freeform 5"/>
              <p:cNvSpPr>
                <a:spLocks/>
              </p:cNvSpPr>
              <p:nvPr/>
            </p:nvSpPr>
            <p:spPr bwMode="auto">
              <a:xfrm>
                <a:off x="3777451" y="2530229"/>
                <a:ext cx="210828" cy="183841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16" name="Freeform 7"/>
              <p:cNvSpPr>
                <a:spLocks/>
              </p:cNvSpPr>
              <p:nvPr/>
            </p:nvSpPr>
            <p:spPr bwMode="auto">
              <a:xfrm>
                <a:off x="3785659" y="2558451"/>
                <a:ext cx="200821" cy="15022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18" name="Oval 8"/>
              <p:cNvSpPr>
                <a:spLocks noChangeArrowheads="1"/>
              </p:cNvSpPr>
              <p:nvPr/>
            </p:nvSpPr>
            <p:spPr bwMode="auto">
              <a:xfrm>
                <a:off x="3809384" y="2414579"/>
                <a:ext cx="144825" cy="158040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19" name="Freeform 9"/>
              <p:cNvSpPr>
                <a:spLocks/>
              </p:cNvSpPr>
              <p:nvPr/>
            </p:nvSpPr>
            <p:spPr bwMode="auto">
              <a:xfrm>
                <a:off x="3806011" y="2474476"/>
                <a:ext cx="142913" cy="9737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20" y="313"/>
                  </a:cxn>
                  <a:cxn ang="0">
                    <a:pos x="284" y="374"/>
                  </a:cxn>
                  <a:cxn ang="0">
                    <a:pos x="488" y="268"/>
                  </a:cxn>
                  <a:cxn ang="0">
                    <a:pos x="536" y="159"/>
                  </a:cxn>
                  <a:cxn ang="0">
                    <a:pos x="536" y="160"/>
                  </a:cxn>
                  <a:cxn ang="0">
                    <a:pos x="496" y="238"/>
                  </a:cxn>
                  <a:cxn ang="0">
                    <a:pos x="292" y="344"/>
                  </a:cxn>
                  <a:cxn ang="0">
                    <a:pos x="128" y="283"/>
                  </a:cxn>
                  <a:cxn ang="0">
                    <a:pos x="34" y="0"/>
                  </a:cxn>
                </a:cxnLst>
                <a:rect l="0" t="0" r="r" b="b"/>
                <a:pathLst>
                  <a:path w="536" h="374">
                    <a:moveTo>
                      <a:pt x="34" y="0"/>
                    </a:moveTo>
                    <a:cubicBezTo>
                      <a:pt x="0" y="110"/>
                      <a:pt x="30" y="236"/>
                      <a:pt x="120" y="313"/>
                    </a:cubicBezTo>
                    <a:cubicBezTo>
                      <a:pt x="169" y="354"/>
                      <a:pt x="227" y="374"/>
                      <a:pt x="284" y="374"/>
                    </a:cubicBezTo>
                    <a:cubicBezTo>
                      <a:pt x="361" y="374"/>
                      <a:pt x="437" y="338"/>
                      <a:pt x="488" y="268"/>
                    </a:cubicBezTo>
                    <a:cubicBezTo>
                      <a:pt x="512" y="235"/>
                      <a:pt x="528" y="198"/>
                      <a:pt x="536" y="159"/>
                    </a:cubicBezTo>
                    <a:cubicBezTo>
                      <a:pt x="536" y="160"/>
                      <a:pt x="536" y="160"/>
                      <a:pt x="536" y="160"/>
                    </a:cubicBezTo>
                    <a:cubicBezTo>
                      <a:pt x="527" y="188"/>
                      <a:pt x="514" y="214"/>
                      <a:pt x="496" y="238"/>
                    </a:cubicBezTo>
                    <a:cubicBezTo>
                      <a:pt x="445" y="308"/>
                      <a:pt x="369" y="344"/>
                      <a:pt x="292" y="344"/>
                    </a:cubicBezTo>
                    <a:cubicBezTo>
                      <a:pt x="235" y="344"/>
                      <a:pt x="177" y="324"/>
                      <a:pt x="128" y="283"/>
                    </a:cubicBezTo>
                    <a:cubicBezTo>
                      <a:pt x="46" y="213"/>
                      <a:pt x="14" y="102"/>
                      <a:pt x="34" y="0"/>
                    </a:cubicBezTo>
                  </a:path>
                </a:pathLst>
              </a:custGeom>
              <a:solidFill>
                <a:schemeClr val="bg1">
                  <a:lumMod val="85000"/>
                  <a:alpha val="5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</p:grpSp>
      <p:sp>
        <p:nvSpPr>
          <p:cNvPr id="2051" name="Flowchart: Multidocument 2050"/>
          <p:cNvSpPr/>
          <p:nvPr/>
        </p:nvSpPr>
        <p:spPr>
          <a:xfrm>
            <a:off x="6357045" y="2509214"/>
            <a:ext cx="547687" cy="60960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11" name="Group 10"/>
          <p:cNvGrpSpPr/>
          <p:nvPr/>
        </p:nvGrpSpPr>
        <p:grpSpPr>
          <a:xfrm>
            <a:off x="669788" y="4695901"/>
            <a:ext cx="589794" cy="877477"/>
            <a:chOff x="623056" y="4099917"/>
            <a:chExt cx="589794" cy="877477"/>
          </a:xfrm>
        </p:grpSpPr>
        <p:grpSp>
          <p:nvGrpSpPr>
            <p:cNvPr id="122" name="Group 121"/>
            <p:cNvGrpSpPr/>
            <p:nvPr/>
          </p:nvGrpSpPr>
          <p:grpSpPr>
            <a:xfrm>
              <a:off x="949016" y="4602606"/>
              <a:ext cx="263834" cy="374788"/>
              <a:chOff x="-1370191" y="1785938"/>
              <a:chExt cx="948396" cy="1347241"/>
            </a:xfrm>
          </p:grpSpPr>
          <p:sp>
            <p:nvSpPr>
              <p:cNvPr id="123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24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126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127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sp>
          <p:nvSpPr>
            <p:cNvPr id="128" name="Flowchart: Multidocument 127"/>
            <p:cNvSpPr/>
            <p:nvPr/>
          </p:nvSpPr>
          <p:spPr>
            <a:xfrm>
              <a:off x="623056" y="4099917"/>
              <a:ext cx="419178" cy="466564"/>
            </a:xfrm>
            <a:prstGeom prst="flowChartMultidocumen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2068" name="Group 2067"/>
          <p:cNvGrpSpPr/>
          <p:nvPr/>
        </p:nvGrpSpPr>
        <p:grpSpPr>
          <a:xfrm>
            <a:off x="3465727" y="4841324"/>
            <a:ext cx="705330" cy="701310"/>
            <a:chOff x="3481388" y="4292601"/>
            <a:chExt cx="557213" cy="554038"/>
          </a:xfrm>
        </p:grpSpPr>
        <p:sp>
          <p:nvSpPr>
            <p:cNvPr id="2060" name="Oval 9"/>
            <p:cNvSpPr>
              <a:spLocks noChangeArrowheads="1"/>
            </p:cNvSpPr>
            <p:nvPr/>
          </p:nvSpPr>
          <p:spPr bwMode="auto">
            <a:xfrm>
              <a:off x="3481388" y="4292601"/>
              <a:ext cx="557213" cy="554038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1" name="Oval 10"/>
            <p:cNvSpPr>
              <a:spLocks noChangeArrowheads="1"/>
            </p:cNvSpPr>
            <p:nvPr/>
          </p:nvSpPr>
          <p:spPr bwMode="auto">
            <a:xfrm>
              <a:off x="3538538" y="4348163"/>
              <a:ext cx="442913" cy="441325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067" name="Group 2066"/>
            <p:cNvGrpSpPr/>
            <p:nvPr/>
          </p:nvGrpSpPr>
          <p:grpSpPr>
            <a:xfrm>
              <a:off x="3732213" y="4394201"/>
              <a:ext cx="234950" cy="203200"/>
              <a:chOff x="3732213" y="4394201"/>
              <a:chExt cx="234950" cy="203200"/>
            </a:xfrm>
            <a:solidFill>
              <a:schemeClr val="bg1">
                <a:lumMod val="85000"/>
                <a:alpha val="95000"/>
              </a:schemeClr>
            </a:solidFill>
          </p:grpSpPr>
          <p:sp>
            <p:nvSpPr>
              <p:cNvPr id="2062" name="Oval 11"/>
              <p:cNvSpPr>
                <a:spLocks noChangeArrowheads="1"/>
              </p:cNvSpPr>
              <p:nvPr/>
            </p:nvSpPr>
            <p:spPr bwMode="auto">
              <a:xfrm>
                <a:off x="3732213" y="4541838"/>
                <a:ext cx="55563" cy="55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065" name="Rectangle 14"/>
              <p:cNvSpPr>
                <a:spLocks noChangeArrowheads="1"/>
              </p:cNvSpPr>
              <p:nvPr/>
            </p:nvSpPr>
            <p:spPr bwMode="auto">
              <a:xfrm>
                <a:off x="3749676" y="4394201"/>
                <a:ext cx="20638" cy="174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066" name="Rectangle 15"/>
              <p:cNvSpPr>
                <a:spLocks noChangeArrowheads="1"/>
              </p:cNvSpPr>
              <p:nvPr/>
            </p:nvSpPr>
            <p:spPr bwMode="auto">
              <a:xfrm>
                <a:off x="3760788" y="4564063"/>
                <a:ext cx="206375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</p:grpSp>
      <p:sp>
        <p:nvSpPr>
          <p:cNvPr id="2074" name="Freeform 19"/>
          <p:cNvSpPr>
            <a:spLocks/>
          </p:cNvSpPr>
          <p:nvPr/>
        </p:nvSpPr>
        <p:spPr bwMode="auto">
          <a:xfrm>
            <a:off x="6250682" y="4829846"/>
            <a:ext cx="760413" cy="619125"/>
          </a:xfrm>
          <a:custGeom>
            <a:avLst/>
            <a:gdLst>
              <a:gd name="T0" fmla="*/ 0 w 479"/>
              <a:gd name="T1" fmla="*/ 282 h 390"/>
              <a:gd name="T2" fmla="*/ 100 w 479"/>
              <a:gd name="T3" fmla="*/ 48 h 390"/>
              <a:gd name="T4" fmla="*/ 185 w 479"/>
              <a:gd name="T5" fmla="*/ 390 h 390"/>
              <a:gd name="T6" fmla="*/ 247 w 479"/>
              <a:gd name="T7" fmla="*/ 152 h 390"/>
              <a:gd name="T8" fmla="*/ 315 w 479"/>
              <a:gd name="T9" fmla="*/ 310 h 390"/>
              <a:gd name="T10" fmla="*/ 479 w 479"/>
              <a:gd name="T11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9" h="390">
                <a:moveTo>
                  <a:pt x="0" y="282"/>
                </a:moveTo>
                <a:lnTo>
                  <a:pt x="100" y="48"/>
                </a:lnTo>
                <a:lnTo>
                  <a:pt x="185" y="390"/>
                </a:lnTo>
                <a:lnTo>
                  <a:pt x="247" y="152"/>
                </a:lnTo>
                <a:lnTo>
                  <a:pt x="315" y="310"/>
                </a:lnTo>
                <a:lnTo>
                  <a:pt x="479" y="0"/>
                </a:lnTo>
              </a:path>
            </a:pathLst>
          </a:custGeom>
          <a:noFill/>
          <a:ln w="25400" cap="rnd">
            <a:solidFill>
              <a:schemeClr val="bg1">
                <a:lumMod val="95000"/>
                <a:alpha val="51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425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7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7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75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2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9" grpId="0"/>
      <p:bldP spid="12" grpId="0" animBg="1"/>
      <p:bldP spid="13" grpId="0" animBg="1"/>
      <p:bldP spid="15" grpId="0"/>
      <p:bldP spid="16" grpId="0"/>
      <p:bldP spid="18" grpId="0" animBg="1"/>
      <p:bldP spid="19" grpId="0" animBg="1"/>
      <p:bldP spid="21" grpId="0"/>
      <p:bldP spid="2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2051" grpId="0" animBg="1"/>
      <p:bldP spid="2074" grpId="0" animBg="1"/>
    </p:bldLst>
  </p:timing>
</p:sld>
</file>

<file path=ppt/theme/theme1.xml><?xml version="1.0" encoding="utf-8"?>
<a:theme xmlns:a="http://schemas.openxmlformats.org/drawingml/2006/main" name="HSSP ppt template_geo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21129</TotalTime>
  <Words>1026</Words>
  <Application>Microsoft Office PowerPoint</Application>
  <PresentationFormat>On-screen Show (4:3)</PresentationFormat>
  <Paragraphs>365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HSSP ppt template_geo</vt:lpstr>
      <vt:lpstr>3_TS102901024</vt:lpstr>
      <vt:lpstr>ჯანმრთელობის დაცვის  ერთიანი საინფორმაციო  სისტემა</vt:lpstr>
      <vt:lpstr>პრეზენტაციის თემები</vt:lpstr>
      <vt:lpstr>PowerPoint Presentation</vt:lpstr>
      <vt:lpstr>PowerPoint Presentation</vt:lpstr>
      <vt:lpstr>PowerPoint Presentation</vt:lpstr>
      <vt:lpstr>ჯდესს: შექმნის ფაზები</vt:lpstr>
      <vt:lpstr>ჯდესს: ჩართული მხარეები</vt:lpstr>
      <vt:lpstr>PowerPoint Presentation</vt:lpstr>
      <vt:lpstr>ვიზიტორთა რაოდენობა: ოქტომბერი, 2014</vt:lpstr>
      <vt:lpstr>ჯდესს-ის მოდულები</vt:lpstr>
      <vt:lpstr>ბენეფიციართა რეგისტრაციის მოდული</vt:lpstr>
      <vt:lpstr>ჯდესს-ის მოდულები</vt:lpstr>
      <vt:lpstr>PowerPoint Presentation</vt:lpstr>
      <vt:lpstr>სხვა „დამხმარე“ მოდულები</vt:lpstr>
      <vt:lpstr>PowerPoint Presentation</vt:lpstr>
      <vt:lpstr>PowerPoint Presentation</vt:lpstr>
      <vt:lpstr>PowerPoint Presentation</vt:lpstr>
      <vt:lpstr>PowerPoint Presentation</vt:lpstr>
      <vt:lpstr>სცენარი - I საკადრო და ფინანსური რესურსი</vt:lpstr>
      <vt:lpstr>PowerPoint Presentation</vt:lpstr>
      <vt:lpstr>სცენარი - II საკადრო და ფინანსური რესურსი</vt:lpstr>
      <vt:lpstr>PowerPoint Presentation</vt:lpstr>
      <vt:lpstr>სცენარი - III საკადრო და ფინანსური რესურსი</vt:lpstr>
      <vt:lpstr>PowerPoint Presentation</vt:lpstr>
      <vt:lpstr>ჯდესს-ის გადაბარების აქტივობები და ვადები</vt:lpstr>
      <vt:lpstr>ჯდესს-ის გადაბარების აქტივობები და ვადები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Teona</dc:creator>
  <cp:lastModifiedBy>KETI</cp:lastModifiedBy>
  <cp:revision>223</cp:revision>
  <cp:lastPrinted>2014-10-31T08:40:58Z</cp:lastPrinted>
  <dcterms:created xsi:type="dcterms:W3CDTF">2006-08-16T00:00:00Z</dcterms:created>
  <dcterms:modified xsi:type="dcterms:W3CDTF">2014-10-31T11:00:26Z</dcterms:modified>
</cp:coreProperties>
</file>