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2"/>
  </p:notesMasterIdLst>
  <p:sldIdLst>
    <p:sldId id="256" r:id="rId3"/>
    <p:sldId id="370" r:id="rId4"/>
    <p:sldId id="302" r:id="rId5"/>
    <p:sldId id="342" r:id="rId6"/>
    <p:sldId id="307" r:id="rId7"/>
    <p:sldId id="299" r:id="rId8"/>
    <p:sldId id="309" r:id="rId9"/>
    <p:sldId id="341" r:id="rId10"/>
    <p:sldId id="308" r:id="rId11"/>
    <p:sldId id="350" r:id="rId12"/>
    <p:sldId id="343" r:id="rId13"/>
    <p:sldId id="344" r:id="rId14"/>
    <p:sldId id="345" r:id="rId15"/>
    <p:sldId id="371" r:id="rId16"/>
    <p:sldId id="348" r:id="rId17"/>
    <p:sldId id="349" r:id="rId18"/>
    <p:sldId id="351" r:id="rId19"/>
    <p:sldId id="352" r:id="rId20"/>
    <p:sldId id="353" r:id="rId21"/>
    <p:sldId id="354" r:id="rId22"/>
    <p:sldId id="366" r:id="rId23"/>
    <p:sldId id="367" r:id="rId24"/>
    <p:sldId id="368" r:id="rId25"/>
    <p:sldId id="369" r:id="rId26"/>
    <p:sldId id="325" r:id="rId27"/>
    <p:sldId id="324" r:id="rId28"/>
    <p:sldId id="326" r:id="rId29"/>
    <p:sldId id="310" r:id="rId30"/>
    <p:sldId id="372" r:id="rId31"/>
    <p:sldId id="362" r:id="rId32"/>
    <p:sldId id="363" r:id="rId33"/>
    <p:sldId id="361" r:id="rId34"/>
    <p:sldId id="375" r:id="rId35"/>
    <p:sldId id="356" r:id="rId36"/>
    <p:sldId id="357" r:id="rId37"/>
    <p:sldId id="360" r:id="rId38"/>
    <p:sldId id="376" r:id="rId39"/>
    <p:sldId id="364" r:id="rId40"/>
    <p:sldId id="36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3135"/>
    <a:srgbClr val="B62C2F"/>
    <a:srgbClr val="952737"/>
    <a:srgbClr val="A40000"/>
    <a:srgbClr val="CC0000"/>
    <a:srgbClr val="AD2D3F"/>
    <a:srgbClr val="DCBCBF"/>
    <a:srgbClr val="C02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5376" autoAdjust="0"/>
  </p:normalViewPr>
  <p:slideViewPr>
    <p:cSldViewPr>
      <p:cViewPr>
        <p:scale>
          <a:sx n="77" d="100"/>
          <a:sy n="77" d="100"/>
        </p:scale>
        <p:origin x="-1410"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a:t>
          </a:r>
          <a:r>
            <a:rPr lang="ka-GE" sz="1500" b="1" smtClean="0">
              <a:solidFill>
                <a:schemeClr val="accent2">
                  <a:lumMod val="50000"/>
                </a:schemeClr>
              </a:solidFill>
              <a:cs typeface="Arial" pitchFamily="34" charset="0"/>
            </a:rPr>
            <a:t>, 2011 </a:t>
          </a:r>
          <a:r>
            <a:rPr lang="ka-GE" sz="1500" b="1" dirty="0" smtClean="0">
              <a:solidFill>
                <a:schemeClr val="accent2">
                  <a:lumMod val="50000"/>
                </a:schemeClr>
              </a:solidFill>
              <a:cs typeface="Arial" pitchFamily="34" charset="0"/>
            </a:rPr>
            <a:t>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მარტი,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rPr>
            <a:t>პირველი პროდუქტი: ”ბენეფიციართა რეგისტრაციის მოდულის” გაშვება - </a:t>
          </a:r>
          <a:r>
            <a:rPr lang="ka-GE" sz="1500" b="1" dirty="0" smtClean="0">
              <a:solidFill>
                <a:schemeClr val="accent2">
                  <a:lumMod val="50000"/>
                </a:schemeClr>
              </a:solidFill>
            </a:rPr>
            <a:t>მარტი, 2012 წ.</a:t>
          </a:r>
          <a:endParaRPr lang="en-US" sz="1500" b="1" dirty="0">
            <a:solidFill>
              <a:schemeClr val="accent2">
                <a:lumMod val="50000"/>
              </a:schemeClr>
            </a:solidFill>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სექტემბერი, 2013</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rPr>
            <a:t>სექტემბერი, 2013 წ</a:t>
          </a:r>
          <a:r>
            <a:rPr lang="ka-GE" sz="1500" dirty="0" smtClean="0">
              <a:solidFill>
                <a:schemeClr val="accent2">
                  <a:lumMod val="50000"/>
                </a:schemeClr>
              </a:solidFill>
            </a:rPr>
            <a:t>. - სულ შემუშავებულია:  22</a:t>
          </a:r>
          <a:r>
            <a:rPr lang="en-US" sz="1500" dirty="0" smtClean="0">
              <a:ln>
                <a:solidFill>
                  <a:srgbClr val="952737"/>
                </a:solidFill>
              </a:ln>
              <a:solidFill>
                <a:schemeClr val="accent2">
                  <a:lumMod val="50000"/>
                </a:schemeClr>
              </a:solidFill>
            </a:rPr>
            <a:t> </a:t>
          </a:r>
          <a:r>
            <a:rPr lang="ka-GE" sz="1500" dirty="0" smtClean="0">
              <a:solidFill>
                <a:schemeClr val="accent2">
                  <a:lumMod val="50000"/>
                </a:schemeClr>
              </a:solidFill>
            </a:rPr>
            <a:t>მოდული, მ.შ. დანერგილია  - 19, 2 პილოტირების და 1 დეველოპმენტის ეტაპზე</a:t>
          </a:r>
          <a:endParaRPr lang="en-US" sz="1500" dirty="0">
            <a:solidFill>
              <a:schemeClr val="accent2">
                <a:lumMod val="50000"/>
              </a:schemeClr>
            </a:solidFill>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37870"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9329" custLinFactNeighborY="43953">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61994"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2154" custLinFactNeighborY="18306"/>
      <dgm:spPr/>
    </dgm:pt>
    <dgm:pt modelId="{47FC99C1-6CDC-4E5F-82DC-8138B26E8725}" type="pres">
      <dgm:prSet presAssocID="{902514D4-9367-48BD-AB98-415C361E8095}" presName="Child2" presStyleLbl="revTx" presStyleIdx="2" presStyleCnt="6" custScaleX="202320" custLinFactNeighborX="47422"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035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39467"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649" custLinFactNeighborY="60774">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63302" custLinFactNeighborY="69990">
        <dgm:presLayoutVars>
          <dgm:chMax val="1"/>
          <dgm:chPref val="1"/>
          <dgm:bulletEnabled val="1"/>
        </dgm:presLayoutVars>
      </dgm:prSet>
      <dgm:spPr/>
      <dgm:t>
        <a:bodyPr/>
        <a:lstStyle/>
        <a:p>
          <a:endParaRPr lang="en-US"/>
        </a:p>
      </dgm:t>
    </dgm:pt>
  </dgm:ptLst>
  <dgm:cxnLst>
    <dgm:cxn modelId="{EC73D28B-E1B0-4A21-84D6-9486C56E714D}" srcId="{9EFDE1E0-36B2-42FD-8BC1-DEC0FAC5CDC6}" destId="{902514D4-9367-48BD-AB98-415C361E8095}" srcOrd="1" destOrd="0" parTransId="{8583B2DE-149D-4FA0-B8A4-627F65C95D74}" sibTransId="{E602F495-06AD-4078-A149-C6C8558402F7}"/>
    <dgm:cxn modelId="{26755254-41E9-4B8D-9575-AED9C008015C}" srcId="{9EFDE1E0-36B2-42FD-8BC1-DEC0FAC5CDC6}" destId="{70FEEDF0-9ED0-4D7F-AB97-F24DEA096723}" srcOrd="0" destOrd="0" parTransId="{6A0DD80F-58E3-4F5A-8C14-0C7F080FC469}" sibTransId="{5AEE57B6-452E-4D6B-9FEC-128B713CC6B5}"/>
    <dgm:cxn modelId="{3F0062ED-D738-4D93-95F0-130957164550}" type="presOf" srcId="{8DC3B0AC-5266-485C-BEE0-5EA316ED6351}" destId="{4708EA16-D5C5-4EE2-8A83-5B988D03B274}"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72595746-1754-48CE-9272-05ECB7A08565}" type="presOf" srcId="{70FEEDF0-9ED0-4D7F-AB97-F24DEA096723}" destId="{2B9101F4-B5D1-4AB7-BC83-753D06A88415}" srcOrd="0" destOrd="0" presId="urn:microsoft.com/office/officeart/2009/layout/CircleArrowProcess"/>
    <dgm:cxn modelId="{AECB1374-BFE2-4F0D-80EC-6AC5C78B1BB1}" type="presOf" srcId="{BCC44E0D-2E84-42AD-BFBC-B1DB0B59B688}" destId="{47FC99C1-6CDC-4E5F-82DC-8138B26E8725}" srcOrd="0" destOrd="0" presId="urn:microsoft.com/office/officeart/2009/layout/CircleArrowProcess"/>
    <dgm:cxn modelId="{C1BDE2FD-1BEB-4C52-96C3-86317457713F}" type="presOf" srcId="{3983B1D4-E9F3-40E6-BD23-7E703B845062}" destId="{82171282-A646-4576-AB4C-5C8A06136ED3}" srcOrd="0" destOrd="0" presId="urn:microsoft.com/office/officeart/2009/layout/CircleArrowProcess"/>
    <dgm:cxn modelId="{A4FBB31E-BE70-4EF5-BAF8-BEBE5F649B6D}" type="presOf" srcId="{42DDB17B-32B6-4380-AEA0-A9CDCE0F4C58}" destId="{6AED50E6-1C35-4B77-9E90-501897F8F6D8}" srcOrd="0" destOrd="0" presId="urn:microsoft.com/office/officeart/2009/layout/CircleArrowProcess"/>
    <dgm:cxn modelId="{EE2D7EB0-2491-4620-9484-128EFCB0CCFB}" srcId="{70FEEDF0-9ED0-4D7F-AB97-F24DEA096723}" destId="{3983B1D4-E9F3-40E6-BD23-7E703B845062}" srcOrd="0" destOrd="0" parTransId="{4F492F41-738A-495A-BD66-62C92425C206}" sibTransId="{C87237CF-A497-41CE-A1FA-5B148B026A29}"/>
    <dgm:cxn modelId="{664DFF4C-E1B0-4AE3-9A2D-2413214F1402}" srcId="{902514D4-9367-48BD-AB98-415C361E8095}" destId="{BCC44E0D-2E84-42AD-BFBC-B1DB0B59B688}" srcOrd="0" destOrd="0" parTransId="{7E0E6D07-FB18-4817-BC96-566987AEC0E5}" sibTransId="{B6560097-BCA9-4F02-8ED2-12737AEC23F1}"/>
    <dgm:cxn modelId="{103B6B91-8CC9-4D40-B800-3DD59F11CB88}" srcId="{9EFDE1E0-36B2-42FD-8BC1-DEC0FAC5CDC6}" destId="{42DDB17B-32B6-4380-AEA0-A9CDCE0F4C58}" srcOrd="2" destOrd="0" parTransId="{0542F929-D3C4-4E9C-A3C8-6EF7FF18FFBD}" sibTransId="{B503D57E-B88B-42C1-9990-439FB88B1A35}"/>
    <dgm:cxn modelId="{D9AB0AE6-F18B-4A70-BFB4-908F5D928CC4}" srcId="{42DDB17B-32B6-4380-AEA0-A9CDCE0F4C58}" destId="{8DC3B0AC-5266-485C-BEE0-5EA316ED6351}" srcOrd="0" destOrd="0" parTransId="{4AF62E0A-68C0-4E36-A271-5E981705ABD4}" sibTransId="{09B5E930-7BFA-4193-A015-8BA2F8D85EED}"/>
    <dgm:cxn modelId="{AF0C306B-9F70-42E2-B293-641DD6E4E0E1}" type="presOf" srcId="{902514D4-9367-48BD-AB98-415C361E8095}" destId="{4E0AE086-AABF-4A0E-98D0-5626D79C154F}" srcOrd="0" destOrd="0" presId="urn:microsoft.com/office/officeart/2009/layout/CircleArrowProcess"/>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31C50-761E-4F37-8484-BCB0D7A8C0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BA7145-0BC3-4F5D-A11A-B576CC200F45}">
      <dgm:prSet phldrT="[Text]" custT="1"/>
      <dgm:spPr/>
      <dgm:t>
        <a:bodyPr/>
        <a:lstStyle/>
        <a:p>
          <a:pPr algn="ctr"/>
          <a:endParaRPr lang="ka-GE" sz="2000" b="1" dirty="0" smtClean="0">
            <a:solidFill>
              <a:schemeClr val="accent2">
                <a:lumMod val="50000"/>
              </a:schemeClr>
            </a:solidFill>
          </a:endParaRPr>
        </a:p>
        <a:p>
          <a:pPr algn="ctr"/>
          <a:endParaRPr lang="ka-GE" sz="2000" b="1" dirty="0" smtClean="0">
            <a:solidFill>
              <a:schemeClr val="accent2">
                <a:lumMod val="50000"/>
              </a:schemeClr>
            </a:solidFill>
          </a:endParaRPr>
        </a:p>
        <a:p>
          <a:pPr algn="ctr"/>
          <a:endParaRPr lang="ka-GE" sz="2000" b="1" dirty="0" smtClean="0">
            <a:solidFill>
              <a:schemeClr val="accent2">
                <a:lumMod val="50000"/>
              </a:schemeClr>
            </a:solidFill>
          </a:endParaRPr>
        </a:p>
        <a:p>
          <a:pPr algn="ctr"/>
          <a:r>
            <a:rPr lang="ka-GE" sz="2000" b="1" dirty="0" smtClean="0">
              <a:solidFill>
                <a:schemeClr val="accent2">
                  <a:lumMod val="50000"/>
                </a:schemeClr>
              </a:solidFill>
            </a:rPr>
            <a:t>ფინანსური აღრიცხვა და მართვა</a:t>
          </a:r>
          <a:endParaRPr lang="en-US" sz="2000" b="1" dirty="0">
            <a:solidFill>
              <a:schemeClr val="accent2">
                <a:lumMod val="50000"/>
              </a:schemeClr>
            </a:solidFill>
          </a:endParaRPr>
        </a:p>
      </dgm:t>
    </dgm:pt>
    <dgm:pt modelId="{19512FB9-BDA2-416F-899D-2D47ECCEFEAC}" type="parTrans" cxnId="{05F0FFC2-5D16-438F-A15D-C0B785979F8F}">
      <dgm:prSet/>
      <dgm:spPr/>
      <dgm:t>
        <a:bodyPr/>
        <a:lstStyle/>
        <a:p>
          <a:endParaRPr lang="en-US">
            <a:solidFill>
              <a:schemeClr val="accent2">
                <a:lumMod val="50000"/>
              </a:schemeClr>
            </a:solidFill>
          </a:endParaRPr>
        </a:p>
      </dgm:t>
    </dgm:pt>
    <dgm:pt modelId="{C6913CA7-F258-41FD-B5F0-0DFB138FAAB2}" type="sibTrans" cxnId="{05F0FFC2-5D16-438F-A15D-C0B785979F8F}">
      <dgm:prSet/>
      <dgm:spPr/>
      <dgm:t>
        <a:bodyPr/>
        <a:lstStyle/>
        <a:p>
          <a:endParaRPr lang="en-US">
            <a:solidFill>
              <a:schemeClr val="accent2">
                <a:lumMod val="50000"/>
              </a:schemeClr>
            </a:solidFill>
          </a:endParaRPr>
        </a:p>
      </dgm:t>
    </dgm:pt>
    <dgm:pt modelId="{13807BDF-8A68-4B6A-A60B-70800FB672DE}">
      <dgm:prSet phldrT="[Text]" custT="1"/>
      <dgm:spPr/>
      <dgm:t>
        <a:bodyPr/>
        <a:lstStyle/>
        <a:p>
          <a:r>
            <a:rPr lang="ka-GE" sz="2000" dirty="0" smtClean="0">
              <a:solidFill>
                <a:schemeClr val="accent2">
                  <a:lumMod val="50000"/>
                </a:schemeClr>
              </a:solidFill>
            </a:rPr>
            <a:t>ბენეფიციართა რეგისტრაციის მოდული</a:t>
          </a:r>
          <a:endParaRPr lang="en-US" sz="2000" dirty="0">
            <a:solidFill>
              <a:schemeClr val="accent2">
                <a:lumMod val="50000"/>
              </a:schemeClr>
            </a:solidFill>
          </a:endParaRPr>
        </a:p>
      </dgm:t>
    </dgm:pt>
    <dgm:pt modelId="{6797D918-C50A-4E88-9C32-AF4BCE0112E6}" type="parTrans" cxnId="{4ED33276-44E0-448D-B079-3794E4D6A52C}">
      <dgm:prSet/>
      <dgm:spPr/>
      <dgm:t>
        <a:bodyPr/>
        <a:lstStyle/>
        <a:p>
          <a:endParaRPr lang="en-US">
            <a:solidFill>
              <a:schemeClr val="accent2">
                <a:lumMod val="50000"/>
              </a:schemeClr>
            </a:solidFill>
          </a:endParaRPr>
        </a:p>
      </dgm:t>
    </dgm:pt>
    <dgm:pt modelId="{B509B7F9-1F2F-4617-8AEA-4B28E6FDA636}" type="sibTrans" cxnId="{4ED33276-44E0-448D-B079-3794E4D6A52C}">
      <dgm:prSet/>
      <dgm:spPr/>
      <dgm:t>
        <a:bodyPr/>
        <a:lstStyle/>
        <a:p>
          <a:endParaRPr lang="en-US">
            <a:solidFill>
              <a:schemeClr val="accent2">
                <a:lumMod val="50000"/>
              </a:schemeClr>
            </a:solidFill>
          </a:endParaRPr>
        </a:p>
      </dgm:t>
    </dgm:pt>
    <dgm:pt modelId="{92C9CFCD-E0CA-4EA2-9E38-408FEAF49464}">
      <dgm:prSet phldrT="[Text]" custT="1"/>
      <dgm:spPr/>
      <dgm:t>
        <a:bodyPr/>
        <a:lstStyle/>
        <a:p>
          <a:r>
            <a:rPr lang="ka-GE" sz="2000" dirty="0" smtClean="0">
              <a:solidFill>
                <a:schemeClr val="accent2">
                  <a:lumMod val="50000"/>
                </a:schemeClr>
              </a:solidFill>
            </a:rPr>
            <a:t>სამედიცინო შემთხვევების რეგისტრაციის მოდული</a:t>
          </a:r>
          <a:endParaRPr lang="en-US" sz="2000" dirty="0">
            <a:solidFill>
              <a:schemeClr val="accent2">
                <a:lumMod val="50000"/>
              </a:schemeClr>
            </a:solidFill>
          </a:endParaRPr>
        </a:p>
      </dgm:t>
    </dgm:pt>
    <dgm:pt modelId="{BB2F708A-04A3-4374-8752-9CE8C1D721EB}" type="parTrans" cxnId="{9FF14A9F-2D5D-4277-ABB7-1D886E08E057}">
      <dgm:prSet/>
      <dgm:spPr/>
      <dgm:t>
        <a:bodyPr/>
        <a:lstStyle/>
        <a:p>
          <a:endParaRPr lang="en-US">
            <a:solidFill>
              <a:schemeClr val="accent2">
                <a:lumMod val="50000"/>
              </a:schemeClr>
            </a:solidFill>
          </a:endParaRPr>
        </a:p>
      </dgm:t>
    </dgm:pt>
    <dgm:pt modelId="{DC42EBC3-7D71-4EB7-9E0D-BEA57B777B82}" type="sibTrans" cxnId="{9FF14A9F-2D5D-4277-ABB7-1D886E08E057}">
      <dgm:prSet/>
      <dgm:spPr/>
      <dgm:t>
        <a:bodyPr/>
        <a:lstStyle/>
        <a:p>
          <a:endParaRPr lang="en-US">
            <a:solidFill>
              <a:schemeClr val="accent2">
                <a:lumMod val="50000"/>
              </a:schemeClr>
            </a:solidFill>
          </a:endParaRPr>
        </a:p>
      </dgm:t>
    </dgm:pt>
    <dgm:pt modelId="{C7D68FAA-8BEA-4DA3-93B9-ABD39F0D91BA}">
      <dgm:prSet phldrT="[Text]" custT="1"/>
      <dgm:spPr/>
      <dgm:t>
        <a:bodyPr/>
        <a:lstStyle/>
        <a:p>
          <a:r>
            <a:rPr lang="ka-GE" sz="2000" dirty="0" smtClean="0">
              <a:solidFill>
                <a:schemeClr val="accent2">
                  <a:lumMod val="50000"/>
                </a:schemeClr>
              </a:solidFill>
            </a:rPr>
            <a:t>ელექტრონული ანგარიშგების მოდული</a:t>
          </a:r>
          <a:endParaRPr lang="en-US" sz="2000" dirty="0">
            <a:solidFill>
              <a:schemeClr val="accent2">
                <a:lumMod val="50000"/>
              </a:schemeClr>
            </a:solidFill>
          </a:endParaRPr>
        </a:p>
      </dgm:t>
    </dgm:pt>
    <dgm:pt modelId="{DB6E5DBB-F656-4624-8577-FAFDE0D0B4DF}" type="parTrans" cxnId="{0141137E-A4B6-4886-A317-A271A5A7EDD3}">
      <dgm:prSet/>
      <dgm:spPr/>
      <dgm:t>
        <a:bodyPr/>
        <a:lstStyle/>
        <a:p>
          <a:endParaRPr lang="en-US">
            <a:solidFill>
              <a:schemeClr val="accent2">
                <a:lumMod val="50000"/>
              </a:schemeClr>
            </a:solidFill>
          </a:endParaRPr>
        </a:p>
      </dgm:t>
    </dgm:pt>
    <dgm:pt modelId="{4B4EE82B-121C-4232-9ECE-1FA10F8E3125}" type="sibTrans" cxnId="{0141137E-A4B6-4886-A317-A271A5A7EDD3}">
      <dgm:prSet/>
      <dgm:spPr/>
      <dgm:t>
        <a:bodyPr/>
        <a:lstStyle/>
        <a:p>
          <a:endParaRPr lang="en-US">
            <a:solidFill>
              <a:schemeClr val="accent2">
                <a:lumMod val="50000"/>
              </a:schemeClr>
            </a:solidFill>
          </a:endParaRPr>
        </a:p>
      </dgm:t>
    </dgm:pt>
    <dgm:pt modelId="{69B6BC4B-1DB2-43C2-99AA-1495AEED904B}">
      <dgm:prSet custT="1"/>
      <dgm:spPr/>
      <dgm:t>
        <a:bodyPr/>
        <a:lstStyle/>
        <a:p>
          <a:r>
            <a:rPr lang="ka-GE" sz="2000" dirty="0" smtClean="0">
              <a:solidFill>
                <a:schemeClr val="accent2">
                  <a:lumMod val="50000"/>
                </a:schemeClr>
              </a:solidFill>
            </a:rPr>
            <a:t>მიმართვების ადმინისტრირების მოდული</a:t>
          </a:r>
          <a:endParaRPr lang="en-US" sz="2000" dirty="0">
            <a:solidFill>
              <a:schemeClr val="accent2">
                <a:lumMod val="50000"/>
              </a:schemeClr>
            </a:solidFill>
          </a:endParaRPr>
        </a:p>
      </dgm:t>
    </dgm:pt>
    <dgm:pt modelId="{C92DADAD-92E4-400B-A111-D7A862B3FC1D}" type="parTrans" cxnId="{E2BA2497-080A-4BF5-BACA-93D933EE2448}">
      <dgm:prSet/>
      <dgm:spPr/>
      <dgm:t>
        <a:bodyPr/>
        <a:lstStyle/>
        <a:p>
          <a:endParaRPr lang="en-US">
            <a:solidFill>
              <a:schemeClr val="accent2">
                <a:lumMod val="50000"/>
              </a:schemeClr>
            </a:solidFill>
          </a:endParaRPr>
        </a:p>
      </dgm:t>
    </dgm:pt>
    <dgm:pt modelId="{C86E2D76-CEF6-4658-93ED-EEC4F4733C29}" type="sibTrans" cxnId="{E2BA2497-080A-4BF5-BACA-93D933EE2448}">
      <dgm:prSet/>
      <dgm:spPr/>
      <dgm:t>
        <a:bodyPr/>
        <a:lstStyle/>
        <a:p>
          <a:endParaRPr lang="en-US">
            <a:solidFill>
              <a:schemeClr val="accent2">
                <a:lumMod val="50000"/>
              </a:schemeClr>
            </a:solidFill>
          </a:endParaRPr>
        </a:p>
      </dgm:t>
    </dgm:pt>
    <dgm:pt modelId="{716203B4-C551-40B3-8106-0D16733706B4}">
      <dgm:prSet custT="1"/>
      <dgm:spPr/>
      <dgm:t>
        <a:bodyPr/>
        <a:lstStyle/>
        <a:p>
          <a:r>
            <a:rPr lang="ka-GE" sz="2000" dirty="0" smtClean="0">
              <a:solidFill>
                <a:schemeClr val="accent2">
                  <a:lumMod val="50000"/>
                </a:schemeClr>
              </a:solidFill>
            </a:rPr>
            <a:t>ჯანმრთელობის დაცვის პროგრამების ფინანსური მართვის მოდული</a:t>
          </a:r>
          <a:endParaRPr lang="en-US" sz="2000" dirty="0">
            <a:solidFill>
              <a:schemeClr val="accent2">
                <a:lumMod val="50000"/>
              </a:schemeClr>
            </a:solidFill>
          </a:endParaRPr>
        </a:p>
      </dgm:t>
    </dgm:pt>
    <dgm:pt modelId="{A8CF2FB8-E693-4E1F-BC79-00B2AAC92442}" type="parTrans" cxnId="{89360EF6-6560-4C57-BF19-C80E3947E4FF}">
      <dgm:prSet/>
      <dgm:spPr/>
      <dgm:t>
        <a:bodyPr/>
        <a:lstStyle/>
        <a:p>
          <a:endParaRPr lang="en-US">
            <a:solidFill>
              <a:schemeClr val="accent2">
                <a:lumMod val="50000"/>
              </a:schemeClr>
            </a:solidFill>
          </a:endParaRPr>
        </a:p>
      </dgm:t>
    </dgm:pt>
    <dgm:pt modelId="{E721363C-533E-4252-9186-FE5C60FC92D2}" type="sibTrans" cxnId="{89360EF6-6560-4C57-BF19-C80E3947E4FF}">
      <dgm:prSet/>
      <dgm:spPr/>
      <dgm:t>
        <a:bodyPr/>
        <a:lstStyle/>
        <a:p>
          <a:endParaRPr lang="en-US">
            <a:solidFill>
              <a:schemeClr val="accent2">
                <a:lumMod val="50000"/>
              </a:schemeClr>
            </a:solidFill>
          </a:endParaRPr>
        </a:p>
      </dgm:t>
    </dgm:pt>
    <dgm:pt modelId="{232B8F82-F72B-4F94-823B-33CE36B07D3F}" type="pres">
      <dgm:prSet presAssocID="{2AC31C50-761E-4F37-8484-BCB0D7A8C01D}" presName="vert0" presStyleCnt="0">
        <dgm:presLayoutVars>
          <dgm:dir/>
          <dgm:animOne val="branch"/>
          <dgm:animLvl val="lvl"/>
        </dgm:presLayoutVars>
      </dgm:prSet>
      <dgm:spPr/>
      <dgm:t>
        <a:bodyPr/>
        <a:lstStyle/>
        <a:p>
          <a:endParaRPr lang="en-US"/>
        </a:p>
      </dgm:t>
    </dgm:pt>
    <dgm:pt modelId="{CB3ACDF4-4582-4C21-BB9C-E5B88CD6CA82}" type="pres">
      <dgm:prSet presAssocID="{C2BA7145-0BC3-4F5D-A11A-B576CC200F45}" presName="thickLine" presStyleLbl="alignNode1" presStyleIdx="0" presStyleCnt="1"/>
      <dgm:spPr/>
    </dgm:pt>
    <dgm:pt modelId="{B1A3A3DC-F9CC-4ED0-B680-C24B82EEDB18}" type="pres">
      <dgm:prSet presAssocID="{C2BA7145-0BC3-4F5D-A11A-B576CC200F45}" presName="horz1" presStyleCnt="0"/>
      <dgm:spPr/>
    </dgm:pt>
    <dgm:pt modelId="{C8BF28E0-CC32-429C-BDF2-B05FE20CF7FE}" type="pres">
      <dgm:prSet presAssocID="{C2BA7145-0BC3-4F5D-A11A-B576CC200F45}" presName="tx1" presStyleLbl="revTx" presStyleIdx="0" presStyleCnt="6"/>
      <dgm:spPr/>
      <dgm:t>
        <a:bodyPr/>
        <a:lstStyle/>
        <a:p>
          <a:endParaRPr lang="en-US"/>
        </a:p>
      </dgm:t>
    </dgm:pt>
    <dgm:pt modelId="{C0490056-2AF9-45C4-842A-6F849595F541}" type="pres">
      <dgm:prSet presAssocID="{C2BA7145-0BC3-4F5D-A11A-B576CC200F45}" presName="vert1" presStyleCnt="0"/>
      <dgm:spPr/>
    </dgm:pt>
    <dgm:pt modelId="{C83625FD-DB96-4549-9ABE-81EAFB747967}" type="pres">
      <dgm:prSet presAssocID="{13807BDF-8A68-4B6A-A60B-70800FB672DE}" presName="vertSpace2a" presStyleCnt="0"/>
      <dgm:spPr/>
    </dgm:pt>
    <dgm:pt modelId="{66F59DBE-CACE-4487-8D33-40B7045AAB8B}" type="pres">
      <dgm:prSet presAssocID="{13807BDF-8A68-4B6A-A60B-70800FB672DE}" presName="horz2" presStyleCnt="0"/>
      <dgm:spPr/>
    </dgm:pt>
    <dgm:pt modelId="{822BF339-498D-443A-B009-4A654A4329DE}" type="pres">
      <dgm:prSet presAssocID="{13807BDF-8A68-4B6A-A60B-70800FB672DE}" presName="horzSpace2" presStyleCnt="0"/>
      <dgm:spPr/>
    </dgm:pt>
    <dgm:pt modelId="{2C114C8A-E170-40F8-A097-4A387619C992}" type="pres">
      <dgm:prSet presAssocID="{13807BDF-8A68-4B6A-A60B-70800FB672DE}" presName="tx2" presStyleLbl="revTx" presStyleIdx="1" presStyleCnt="6"/>
      <dgm:spPr/>
      <dgm:t>
        <a:bodyPr/>
        <a:lstStyle/>
        <a:p>
          <a:endParaRPr lang="en-US"/>
        </a:p>
      </dgm:t>
    </dgm:pt>
    <dgm:pt modelId="{E0D405E2-0E8C-442D-9E5E-A8F03AE95BA4}" type="pres">
      <dgm:prSet presAssocID="{13807BDF-8A68-4B6A-A60B-70800FB672DE}" presName="vert2" presStyleCnt="0"/>
      <dgm:spPr/>
    </dgm:pt>
    <dgm:pt modelId="{8ABFA52E-273E-4609-9E80-ADF894E17050}" type="pres">
      <dgm:prSet presAssocID="{13807BDF-8A68-4B6A-A60B-70800FB672DE}" presName="thinLine2b" presStyleLbl="callout" presStyleIdx="0" presStyleCnt="5"/>
      <dgm:spPr/>
    </dgm:pt>
    <dgm:pt modelId="{BF55B6B7-9AA7-4DBA-B488-C3E94B27DE0D}" type="pres">
      <dgm:prSet presAssocID="{13807BDF-8A68-4B6A-A60B-70800FB672DE}" presName="vertSpace2b" presStyleCnt="0"/>
      <dgm:spPr/>
    </dgm:pt>
    <dgm:pt modelId="{F03EC678-98B5-4BB2-87BB-33C81694404D}" type="pres">
      <dgm:prSet presAssocID="{92C9CFCD-E0CA-4EA2-9E38-408FEAF49464}" presName="horz2" presStyleCnt="0"/>
      <dgm:spPr/>
    </dgm:pt>
    <dgm:pt modelId="{02788BBE-7245-465B-ABF0-5F9F9EE8A022}" type="pres">
      <dgm:prSet presAssocID="{92C9CFCD-E0CA-4EA2-9E38-408FEAF49464}" presName="horzSpace2" presStyleCnt="0"/>
      <dgm:spPr/>
    </dgm:pt>
    <dgm:pt modelId="{F6AAEE77-40C3-4B24-AC3D-2FFB6609579E}" type="pres">
      <dgm:prSet presAssocID="{92C9CFCD-E0CA-4EA2-9E38-408FEAF49464}" presName="tx2" presStyleLbl="revTx" presStyleIdx="2" presStyleCnt="6"/>
      <dgm:spPr/>
      <dgm:t>
        <a:bodyPr/>
        <a:lstStyle/>
        <a:p>
          <a:endParaRPr lang="en-US"/>
        </a:p>
      </dgm:t>
    </dgm:pt>
    <dgm:pt modelId="{3C4CCD59-8F0C-49DB-B4EC-CAA69F2585EF}" type="pres">
      <dgm:prSet presAssocID="{92C9CFCD-E0CA-4EA2-9E38-408FEAF49464}" presName="vert2" presStyleCnt="0"/>
      <dgm:spPr/>
    </dgm:pt>
    <dgm:pt modelId="{A757F3D0-775D-42B6-9495-EFF3CBC7C02A}" type="pres">
      <dgm:prSet presAssocID="{92C9CFCD-E0CA-4EA2-9E38-408FEAF49464}" presName="thinLine2b" presStyleLbl="callout" presStyleIdx="1" presStyleCnt="5"/>
      <dgm:spPr/>
    </dgm:pt>
    <dgm:pt modelId="{4C8CDEE7-8418-4278-B2D7-C6F31B53927C}" type="pres">
      <dgm:prSet presAssocID="{92C9CFCD-E0CA-4EA2-9E38-408FEAF49464}" presName="vertSpace2b" presStyleCnt="0"/>
      <dgm:spPr/>
    </dgm:pt>
    <dgm:pt modelId="{5B5588D8-007D-4F2D-B272-DA5307782DCB}" type="pres">
      <dgm:prSet presAssocID="{C7D68FAA-8BEA-4DA3-93B9-ABD39F0D91BA}" presName="horz2" presStyleCnt="0"/>
      <dgm:spPr/>
    </dgm:pt>
    <dgm:pt modelId="{0ED49E11-4160-4636-BB5F-BD48B694E74C}" type="pres">
      <dgm:prSet presAssocID="{C7D68FAA-8BEA-4DA3-93B9-ABD39F0D91BA}" presName="horzSpace2" presStyleCnt="0"/>
      <dgm:spPr/>
    </dgm:pt>
    <dgm:pt modelId="{CB28A635-415A-496F-AC51-3CCFB57465D3}" type="pres">
      <dgm:prSet presAssocID="{C7D68FAA-8BEA-4DA3-93B9-ABD39F0D91BA}" presName="tx2" presStyleLbl="revTx" presStyleIdx="3" presStyleCnt="6"/>
      <dgm:spPr/>
      <dgm:t>
        <a:bodyPr/>
        <a:lstStyle/>
        <a:p>
          <a:endParaRPr lang="en-US"/>
        </a:p>
      </dgm:t>
    </dgm:pt>
    <dgm:pt modelId="{9A0A50DE-A9ED-4565-AE40-113451ACB4DF}" type="pres">
      <dgm:prSet presAssocID="{C7D68FAA-8BEA-4DA3-93B9-ABD39F0D91BA}" presName="vert2" presStyleCnt="0"/>
      <dgm:spPr/>
    </dgm:pt>
    <dgm:pt modelId="{BCDB525B-080F-4E09-B774-7FC4EBF7C20C}" type="pres">
      <dgm:prSet presAssocID="{C7D68FAA-8BEA-4DA3-93B9-ABD39F0D91BA}" presName="thinLine2b" presStyleLbl="callout" presStyleIdx="2" presStyleCnt="5"/>
      <dgm:spPr/>
    </dgm:pt>
    <dgm:pt modelId="{A8286D9B-D737-4CBA-B362-C993E21AAB36}" type="pres">
      <dgm:prSet presAssocID="{C7D68FAA-8BEA-4DA3-93B9-ABD39F0D91BA}" presName="vertSpace2b" presStyleCnt="0"/>
      <dgm:spPr/>
    </dgm:pt>
    <dgm:pt modelId="{3F4272A3-4250-4A39-A90F-12A31D6AC3D8}" type="pres">
      <dgm:prSet presAssocID="{69B6BC4B-1DB2-43C2-99AA-1495AEED904B}" presName="horz2" presStyleCnt="0"/>
      <dgm:spPr/>
    </dgm:pt>
    <dgm:pt modelId="{45BE380E-5744-42BB-9CB3-FA84183425C2}" type="pres">
      <dgm:prSet presAssocID="{69B6BC4B-1DB2-43C2-99AA-1495AEED904B}" presName="horzSpace2" presStyleCnt="0"/>
      <dgm:spPr/>
    </dgm:pt>
    <dgm:pt modelId="{0CE5D8A2-59EA-4883-A693-36E2DAA19B96}" type="pres">
      <dgm:prSet presAssocID="{69B6BC4B-1DB2-43C2-99AA-1495AEED904B}" presName="tx2" presStyleLbl="revTx" presStyleIdx="4" presStyleCnt="6"/>
      <dgm:spPr/>
      <dgm:t>
        <a:bodyPr/>
        <a:lstStyle/>
        <a:p>
          <a:endParaRPr lang="en-US"/>
        </a:p>
      </dgm:t>
    </dgm:pt>
    <dgm:pt modelId="{3BAF2EC4-CA01-485D-82CC-A40C2D889969}" type="pres">
      <dgm:prSet presAssocID="{69B6BC4B-1DB2-43C2-99AA-1495AEED904B}" presName="vert2" presStyleCnt="0"/>
      <dgm:spPr/>
    </dgm:pt>
    <dgm:pt modelId="{7B2283A5-1439-4B14-8E61-F21163057A89}" type="pres">
      <dgm:prSet presAssocID="{69B6BC4B-1DB2-43C2-99AA-1495AEED904B}" presName="thinLine2b" presStyleLbl="callout" presStyleIdx="3" presStyleCnt="5"/>
      <dgm:spPr/>
    </dgm:pt>
    <dgm:pt modelId="{32BB9F7E-0DB5-4E4C-B884-4768EF2852E5}" type="pres">
      <dgm:prSet presAssocID="{69B6BC4B-1DB2-43C2-99AA-1495AEED904B}" presName="vertSpace2b" presStyleCnt="0"/>
      <dgm:spPr/>
    </dgm:pt>
    <dgm:pt modelId="{416B5F2E-C423-4881-A559-238E59139D83}" type="pres">
      <dgm:prSet presAssocID="{716203B4-C551-40B3-8106-0D16733706B4}" presName="horz2" presStyleCnt="0"/>
      <dgm:spPr/>
    </dgm:pt>
    <dgm:pt modelId="{4C25E7C5-9FC0-45F6-ADEA-B3B88E77BEF4}" type="pres">
      <dgm:prSet presAssocID="{716203B4-C551-40B3-8106-0D16733706B4}" presName="horzSpace2" presStyleCnt="0"/>
      <dgm:spPr/>
    </dgm:pt>
    <dgm:pt modelId="{6339CEF2-158E-4CE3-B1F3-654D9B477E98}" type="pres">
      <dgm:prSet presAssocID="{716203B4-C551-40B3-8106-0D16733706B4}" presName="tx2" presStyleLbl="revTx" presStyleIdx="5" presStyleCnt="6"/>
      <dgm:spPr/>
      <dgm:t>
        <a:bodyPr/>
        <a:lstStyle/>
        <a:p>
          <a:endParaRPr lang="en-US"/>
        </a:p>
      </dgm:t>
    </dgm:pt>
    <dgm:pt modelId="{78236F6B-DDAA-4576-8A5C-1FF067846A2E}" type="pres">
      <dgm:prSet presAssocID="{716203B4-C551-40B3-8106-0D16733706B4}" presName="vert2" presStyleCnt="0"/>
      <dgm:spPr/>
    </dgm:pt>
    <dgm:pt modelId="{48CD5E33-0E3B-4CA1-9B13-3E2CB3404AAC}" type="pres">
      <dgm:prSet presAssocID="{716203B4-C551-40B3-8106-0D16733706B4}" presName="thinLine2b" presStyleLbl="callout" presStyleIdx="4" presStyleCnt="5"/>
      <dgm:spPr/>
    </dgm:pt>
    <dgm:pt modelId="{D6553F86-9D36-4394-A10A-57E9C7ED803E}" type="pres">
      <dgm:prSet presAssocID="{716203B4-C551-40B3-8106-0D16733706B4}" presName="vertSpace2b" presStyleCnt="0"/>
      <dgm:spPr/>
    </dgm:pt>
  </dgm:ptLst>
  <dgm:cxnLst>
    <dgm:cxn modelId="{9FF14A9F-2D5D-4277-ABB7-1D886E08E057}" srcId="{C2BA7145-0BC3-4F5D-A11A-B576CC200F45}" destId="{92C9CFCD-E0CA-4EA2-9E38-408FEAF49464}" srcOrd="1" destOrd="0" parTransId="{BB2F708A-04A3-4374-8752-9CE8C1D721EB}" sibTransId="{DC42EBC3-7D71-4EB7-9E0D-BEA57B777B82}"/>
    <dgm:cxn modelId="{A3B4B6C8-B489-4DAD-AB18-64989C6E3CDF}" type="presOf" srcId="{C2BA7145-0BC3-4F5D-A11A-B576CC200F45}" destId="{C8BF28E0-CC32-429C-BDF2-B05FE20CF7FE}" srcOrd="0" destOrd="0" presId="urn:microsoft.com/office/officeart/2008/layout/LinedList"/>
    <dgm:cxn modelId="{39BA418D-87F5-454F-A3A1-14211D48A966}" type="presOf" srcId="{13807BDF-8A68-4B6A-A60B-70800FB672DE}" destId="{2C114C8A-E170-40F8-A097-4A387619C992}" srcOrd="0" destOrd="0" presId="urn:microsoft.com/office/officeart/2008/layout/LinedList"/>
    <dgm:cxn modelId="{B07B084A-3209-47DA-B719-11588A322611}" type="presOf" srcId="{716203B4-C551-40B3-8106-0D16733706B4}" destId="{6339CEF2-158E-4CE3-B1F3-654D9B477E98}" srcOrd="0" destOrd="0" presId="urn:microsoft.com/office/officeart/2008/layout/LinedList"/>
    <dgm:cxn modelId="{89360EF6-6560-4C57-BF19-C80E3947E4FF}" srcId="{C2BA7145-0BC3-4F5D-A11A-B576CC200F45}" destId="{716203B4-C551-40B3-8106-0D16733706B4}" srcOrd="4" destOrd="0" parTransId="{A8CF2FB8-E693-4E1F-BC79-00B2AAC92442}" sibTransId="{E721363C-533E-4252-9186-FE5C60FC92D2}"/>
    <dgm:cxn modelId="{75D1CCDF-930D-4FD9-AA2D-8C87036B02F0}" type="presOf" srcId="{C7D68FAA-8BEA-4DA3-93B9-ABD39F0D91BA}" destId="{CB28A635-415A-496F-AC51-3CCFB57465D3}" srcOrd="0" destOrd="0" presId="urn:microsoft.com/office/officeart/2008/layout/LinedList"/>
    <dgm:cxn modelId="{45477048-FBA0-4FDC-BBD3-099DFBFA1975}" type="presOf" srcId="{69B6BC4B-1DB2-43C2-99AA-1495AEED904B}" destId="{0CE5D8A2-59EA-4883-A693-36E2DAA19B96}" srcOrd="0" destOrd="0" presId="urn:microsoft.com/office/officeart/2008/layout/LinedList"/>
    <dgm:cxn modelId="{00715349-1115-4700-B982-E98662089531}" type="presOf" srcId="{92C9CFCD-E0CA-4EA2-9E38-408FEAF49464}" destId="{F6AAEE77-40C3-4B24-AC3D-2FFB6609579E}" srcOrd="0" destOrd="0" presId="urn:microsoft.com/office/officeart/2008/layout/LinedList"/>
    <dgm:cxn modelId="{4ED33276-44E0-448D-B079-3794E4D6A52C}" srcId="{C2BA7145-0BC3-4F5D-A11A-B576CC200F45}" destId="{13807BDF-8A68-4B6A-A60B-70800FB672DE}" srcOrd="0" destOrd="0" parTransId="{6797D918-C50A-4E88-9C32-AF4BCE0112E6}" sibTransId="{B509B7F9-1F2F-4617-8AEA-4B28E6FDA636}"/>
    <dgm:cxn modelId="{05F0FFC2-5D16-438F-A15D-C0B785979F8F}" srcId="{2AC31C50-761E-4F37-8484-BCB0D7A8C01D}" destId="{C2BA7145-0BC3-4F5D-A11A-B576CC200F45}" srcOrd="0" destOrd="0" parTransId="{19512FB9-BDA2-416F-899D-2D47ECCEFEAC}" sibTransId="{C6913CA7-F258-41FD-B5F0-0DFB138FAAB2}"/>
    <dgm:cxn modelId="{E2BA2497-080A-4BF5-BACA-93D933EE2448}" srcId="{C2BA7145-0BC3-4F5D-A11A-B576CC200F45}" destId="{69B6BC4B-1DB2-43C2-99AA-1495AEED904B}" srcOrd="3" destOrd="0" parTransId="{C92DADAD-92E4-400B-A111-D7A862B3FC1D}" sibTransId="{C86E2D76-CEF6-4658-93ED-EEC4F4733C29}"/>
    <dgm:cxn modelId="{0141137E-A4B6-4886-A317-A271A5A7EDD3}" srcId="{C2BA7145-0BC3-4F5D-A11A-B576CC200F45}" destId="{C7D68FAA-8BEA-4DA3-93B9-ABD39F0D91BA}" srcOrd="2" destOrd="0" parTransId="{DB6E5DBB-F656-4624-8577-FAFDE0D0B4DF}" sibTransId="{4B4EE82B-121C-4232-9ECE-1FA10F8E3125}"/>
    <dgm:cxn modelId="{2B048C2E-243D-409F-B4E8-C8A4DB594B7D}" type="presOf" srcId="{2AC31C50-761E-4F37-8484-BCB0D7A8C01D}" destId="{232B8F82-F72B-4F94-823B-33CE36B07D3F}" srcOrd="0" destOrd="0" presId="urn:microsoft.com/office/officeart/2008/layout/LinedList"/>
    <dgm:cxn modelId="{4017E38A-5F1C-47BC-BC8F-ACF0CCE2621E}" type="presParOf" srcId="{232B8F82-F72B-4F94-823B-33CE36B07D3F}" destId="{CB3ACDF4-4582-4C21-BB9C-E5B88CD6CA82}" srcOrd="0" destOrd="0" presId="urn:microsoft.com/office/officeart/2008/layout/LinedList"/>
    <dgm:cxn modelId="{F8785E85-1F61-4D12-A64E-42FA844AE6FA}" type="presParOf" srcId="{232B8F82-F72B-4F94-823B-33CE36B07D3F}" destId="{B1A3A3DC-F9CC-4ED0-B680-C24B82EEDB18}" srcOrd="1" destOrd="0" presId="urn:microsoft.com/office/officeart/2008/layout/LinedList"/>
    <dgm:cxn modelId="{13425428-C5E8-430D-B3DB-66A82F7A892F}" type="presParOf" srcId="{B1A3A3DC-F9CC-4ED0-B680-C24B82EEDB18}" destId="{C8BF28E0-CC32-429C-BDF2-B05FE20CF7FE}" srcOrd="0" destOrd="0" presId="urn:microsoft.com/office/officeart/2008/layout/LinedList"/>
    <dgm:cxn modelId="{6059DDA1-5229-4B8B-8AC8-9A7B590C1B49}" type="presParOf" srcId="{B1A3A3DC-F9CC-4ED0-B680-C24B82EEDB18}" destId="{C0490056-2AF9-45C4-842A-6F849595F541}" srcOrd="1" destOrd="0" presId="urn:microsoft.com/office/officeart/2008/layout/LinedList"/>
    <dgm:cxn modelId="{518D35C9-6579-4FA7-8694-90BFBEA488D5}" type="presParOf" srcId="{C0490056-2AF9-45C4-842A-6F849595F541}" destId="{C83625FD-DB96-4549-9ABE-81EAFB747967}" srcOrd="0" destOrd="0" presId="urn:microsoft.com/office/officeart/2008/layout/LinedList"/>
    <dgm:cxn modelId="{879B5263-6651-4C57-B7E0-1E0DC080395A}" type="presParOf" srcId="{C0490056-2AF9-45C4-842A-6F849595F541}" destId="{66F59DBE-CACE-4487-8D33-40B7045AAB8B}" srcOrd="1" destOrd="0" presId="urn:microsoft.com/office/officeart/2008/layout/LinedList"/>
    <dgm:cxn modelId="{791CA677-2CC5-4A4C-9801-B77D6111C3F3}" type="presParOf" srcId="{66F59DBE-CACE-4487-8D33-40B7045AAB8B}" destId="{822BF339-498D-443A-B009-4A654A4329DE}" srcOrd="0" destOrd="0" presId="urn:microsoft.com/office/officeart/2008/layout/LinedList"/>
    <dgm:cxn modelId="{5D8CF2E3-DDD2-448B-8E0A-B94F851870A3}" type="presParOf" srcId="{66F59DBE-CACE-4487-8D33-40B7045AAB8B}" destId="{2C114C8A-E170-40F8-A097-4A387619C992}" srcOrd="1" destOrd="0" presId="urn:microsoft.com/office/officeart/2008/layout/LinedList"/>
    <dgm:cxn modelId="{49CDB914-41B3-4158-920B-0D9D081E5E37}" type="presParOf" srcId="{66F59DBE-CACE-4487-8D33-40B7045AAB8B}" destId="{E0D405E2-0E8C-442D-9E5E-A8F03AE95BA4}" srcOrd="2" destOrd="0" presId="urn:microsoft.com/office/officeart/2008/layout/LinedList"/>
    <dgm:cxn modelId="{61D60AC9-FD36-4A05-82B0-50AF08525F70}" type="presParOf" srcId="{C0490056-2AF9-45C4-842A-6F849595F541}" destId="{8ABFA52E-273E-4609-9E80-ADF894E17050}" srcOrd="2" destOrd="0" presId="urn:microsoft.com/office/officeart/2008/layout/LinedList"/>
    <dgm:cxn modelId="{4C30A916-598A-4B6A-91C3-A671E427E30E}" type="presParOf" srcId="{C0490056-2AF9-45C4-842A-6F849595F541}" destId="{BF55B6B7-9AA7-4DBA-B488-C3E94B27DE0D}" srcOrd="3" destOrd="0" presId="urn:microsoft.com/office/officeart/2008/layout/LinedList"/>
    <dgm:cxn modelId="{F0CF7DF7-6AC4-4E96-A7D1-685551DD4669}" type="presParOf" srcId="{C0490056-2AF9-45C4-842A-6F849595F541}" destId="{F03EC678-98B5-4BB2-87BB-33C81694404D}" srcOrd="4" destOrd="0" presId="urn:microsoft.com/office/officeart/2008/layout/LinedList"/>
    <dgm:cxn modelId="{835EB9B5-AD3E-422C-8F89-5968A50A149A}" type="presParOf" srcId="{F03EC678-98B5-4BB2-87BB-33C81694404D}" destId="{02788BBE-7245-465B-ABF0-5F9F9EE8A022}" srcOrd="0" destOrd="0" presId="urn:microsoft.com/office/officeart/2008/layout/LinedList"/>
    <dgm:cxn modelId="{B89D010D-F01E-4058-865A-C20F2A73F3CA}" type="presParOf" srcId="{F03EC678-98B5-4BB2-87BB-33C81694404D}" destId="{F6AAEE77-40C3-4B24-AC3D-2FFB6609579E}" srcOrd="1" destOrd="0" presId="urn:microsoft.com/office/officeart/2008/layout/LinedList"/>
    <dgm:cxn modelId="{56608F4E-A3A1-4D76-9E68-DB10F010E608}" type="presParOf" srcId="{F03EC678-98B5-4BB2-87BB-33C81694404D}" destId="{3C4CCD59-8F0C-49DB-B4EC-CAA69F2585EF}" srcOrd="2" destOrd="0" presId="urn:microsoft.com/office/officeart/2008/layout/LinedList"/>
    <dgm:cxn modelId="{E22EB375-CA82-478A-B200-AB2C61FC3058}" type="presParOf" srcId="{C0490056-2AF9-45C4-842A-6F849595F541}" destId="{A757F3D0-775D-42B6-9495-EFF3CBC7C02A}" srcOrd="5" destOrd="0" presId="urn:microsoft.com/office/officeart/2008/layout/LinedList"/>
    <dgm:cxn modelId="{8134BC36-5914-42A8-A082-0B9B3D9E4A88}" type="presParOf" srcId="{C0490056-2AF9-45C4-842A-6F849595F541}" destId="{4C8CDEE7-8418-4278-B2D7-C6F31B53927C}" srcOrd="6" destOrd="0" presId="urn:microsoft.com/office/officeart/2008/layout/LinedList"/>
    <dgm:cxn modelId="{1457C66F-4D9E-4E74-B059-E58BD9FDA1FC}" type="presParOf" srcId="{C0490056-2AF9-45C4-842A-6F849595F541}" destId="{5B5588D8-007D-4F2D-B272-DA5307782DCB}" srcOrd="7" destOrd="0" presId="urn:microsoft.com/office/officeart/2008/layout/LinedList"/>
    <dgm:cxn modelId="{0923FDA7-39C3-4C9D-92B9-8CD88F7B490F}" type="presParOf" srcId="{5B5588D8-007D-4F2D-B272-DA5307782DCB}" destId="{0ED49E11-4160-4636-BB5F-BD48B694E74C}" srcOrd="0" destOrd="0" presId="urn:microsoft.com/office/officeart/2008/layout/LinedList"/>
    <dgm:cxn modelId="{7DC729AB-3EA1-438A-98A7-414E00A89F68}" type="presParOf" srcId="{5B5588D8-007D-4F2D-B272-DA5307782DCB}" destId="{CB28A635-415A-496F-AC51-3CCFB57465D3}" srcOrd="1" destOrd="0" presId="urn:microsoft.com/office/officeart/2008/layout/LinedList"/>
    <dgm:cxn modelId="{27CC0820-44B2-47CE-848C-6C5DBC9F51C3}" type="presParOf" srcId="{5B5588D8-007D-4F2D-B272-DA5307782DCB}" destId="{9A0A50DE-A9ED-4565-AE40-113451ACB4DF}" srcOrd="2" destOrd="0" presId="urn:microsoft.com/office/officeart/2008/layout/LinedList"/>
    <dgm:cxn modelId="{3EDE0D8C-DE8B-4804-8C1F-FAD73BBCD877}" type="presParOf" srcId="{C0490056-2AF9-45C4-842A-6F849595F541}" destId="{BCDB525B-080F-4E09-B774-7FC4EBF7C20C}" srcOrd="8" destOrd="0" presId="urn:microsoft.com/office/officeart/2008/layout/LinedList"/>
    <dgm:cxn modelId="{AB25BC20-CA5C-4DEE-B274-9111DA67EB37}" type="presParOf" srcId="{C0490056-2AF9-45C4-842A-6F849595F541}" destId="{A8286D9B-D737-4CBA-B362-C993E21AAB36}" srcOrd="9" destOrd="0" presId="urn:microsoft.com/office/officeart/2008/layout/LinedList"/>
    <dgm:cxn modelId="{167CD787-F54F-4D4A-8DEF-027A8E731B8E}" type="presParOf" srcId="{C0490056-2AF9-45C4-842A-6F849595F541}" destId="{3F4272A3-4250-4A39-A90F-12A31D6AC3D8}" srcOrd="10" destOrd="0" presId="urn:microsoft.com/office/officeart/2008/layout/LinedList"/>
    <dgm:cxn modelId="{B2C59C72-47AF-404B-8034-4F34254A1F3A}" type="presParOf" srcId="{3F4272A3-4250-4A39-A90F-12A31D6AC3D8}" destId="{45BE380E-5744-42BB-9CB3-FA84183425C2}" srcOrd="0" destOrd="0" presId="urn:microsoft.com/office/officeart/2008/layout/LinedList"/>
    <dgm:cxn modelId="{7A3EF559-7185-477E-B3BE-6EF61C37D096}" type="presParOf" srcId="{3F4272A3-4250-4A39-A90F-12A31D6AC3D8}" destId="{0CE5D8A2-59EA-4883-A693-36E2DAA19B96}" srcOrd="1" destOrd="0" presId="urn:microsoft.com/office/officeart/2008/layout/LinedList"/>
    <dgm:cxn modelId="{08FCD625-A4BF-4943-95BA-B108E42F3240}" type="presParOf" srcId="{3F4272A3-4250-4A39-A90F-12A31D6AC3D8}" destId="{3BAF2EC4-CA01-485D-82CC-A40C2D889969}" srcOrd="2" destOrd="0" presId="urn:microsoft.com/office/officeart/2008/layout/LinedList"/>
    <dgm:cxn modelId="{0987F39D-B4B7-4D81-ADE5-3600C5024DB1}" type="presParOf" srcId="{C0490056-2AF9-45C4-842A-6F849595F541}" destId="{7B2283A5-1439-4B14-8E61-F21163057A89}" srcOrd="11" destOrd="0" presId="urn:microsoft.com/office/officeart/2008/layout/LinedList"/>
    <dgm:cxn modelId="{46BA72E9-F641-4116-96DF-1AD44761B493}" type="presParOf" srcId="{C0490056-2AF9-45C4-842A-6F849595F541}" destId="{32BB9F7E-0DB5-4E4C-B884-4768EF2852E5}" srcOrd="12" destOrd="0" presId="urn:microsoft.com/office/officeart/2008/layout/LinedList"/>
    <dgm:cxn modelId="{75BC1052-2439-4E6F-8D0B-6B45A34FAD80}" type="presParOf" srcId="{C0490056-2AF9-45C4-842A-6F849595F541}" destId="{416B5F2E-C423-4881-A559-238E59139D83}" srcOrd="13" destOrd="0" presId="urn:microsoft.com/office/officeart/2008/layout/LinedList"/>
    <dgm:cxn modelId="{8B43A2B6-4FEA-4C57-B961-E3E717816CC2}" type="presParOf" srcId="{416B5F2E-C423-4881-A559-238E59139D83}" destId="{4C25E7C5-9FC0-45F6-ADEA-B3B88E77BEF4}" srcOrd="0" destOrd="0" presId="urn:microsoft.com/office/officeart/2008/layout/LinedList"/>
    <dgm:cxn modelId="{3F0FB60D-481C-4F4A-8435-E5FF6CEA82DB}" type="presParOf" srcId="{416B5F2E-C423-4881-A559-238E59139D83}" destId="{6339CEF2-158E-4CE3-B1F3-654D9B477E98}" srcOrd="1" destOrd="0" presId="urn:microsoft.com/office/officeart/2008/layout/LinedList"/>
    <dgm:cxn modelId="{7D87E245-97AB-4A79-984C-1598FBBD99F0}" type="presParOf" srcId="{416B5F2E-C423-4881-A559-238E59139D83}" destId="{78236F6B-DDAA-4576-8A5C-1FF067846A2E}" srcOrd="2" destOrd="0" presId="urn:microsoft.com/office/officeart/2008/layout/LinedList"/>
    <dgm:cxn modelId="{F8CB5DAC-7F84-41CC-8F90-8A7E999B1E2E}" type="presParOf" srcId="{C0490056-2AF9-45C4-842A-6F849595F541}" destId="{48CD5E33-0E3B-4CA1-9B13-3E2CB3404AAC}" srcOrd="14" destOrd="0" presId="urn:microsoft.com/office/officeart/2008/layout/LinedList"/>
    <dgm:cxn modelId="{EFA615C0-0A05-41E1-80CD-13C34E331F13}" type="presParOf" srcId="{C0490056-2AF9-45C4-842A-6F849595F541}" destId="{D6553F86-9D36-4394-A10A-57E9C7ED803E}"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B83C97-51F0-45C6-863A-E48679F22BC5}">
      <dsp:nvSpPr>
        <dsp:cNvPr id="0" name=""/>
        <dsp:cNvSpPr/>
      </dsp:nvSpPr>
      <dsp:spPr>
        <a:xfrm rot="2331309">
          <a:off x="-370927"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504909" y="1328931"/>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a:t>
          </a:r>
          <a:r>
            <a:rPr lang="ka-GE" sz="1500" b="1" kern="1200" smtClean="0">
              <a:solidFill>
                <a:schemeClr val="accent2">
                  <a:lumMod val="50000"/>
                </a:schemeClr>
              </a:solidFill>
              <a:cs typeface="Arial" pitchFamily="34" charset="0"/>
            </a:rPr>
            <a:t>, 2011 </a:t>
          </a:r>
          <a:r>
            <a:rPr lang="ka-GE" sz="1500" b="1" kern="1200" dirty="0" smtClean="0">
              <a:solidFill>
                <a:schemeClr val="accent2">
                  <a:lumMod val="50000"/>
                </a:schemeClr>
              </a:solidFill>
              <a:cs typeface="Arial" pitchFamily="34" charset="0"/>
            </a:rPr>
            <a:t>წ.</a:t>
          </a:r>
          <a:endParaRPr lang="en-US" sz="1500" b="1" kern="1200" dirty="0">
            <a:solidFill>
              <a:schemeClr val="accent2">
                <a:lumMod val="50000"/>
              </a:schemeClr>
            </a:solidFill>
          </a:endParaRPr>
        </a:p>
      </dsp:txBody>
      <dsp:txXfrm>
        <a:off x="2504909" y="1328931"/>
        <a:ext cx="3348319" cy="1121842"/>
      </dsp:txXfrm>
    </dsp:sp>
    <dsp:sp modelId="{2B9101F4-B5D1-4AB7-BC83-753D06A88415}">
      <dsp:nvSpPr>
        <dsp:cNvPr id="0" name=""/>
        <dsp:cNvSpPr/>
      </dsp:nvSpPr>
      <dsp:spPr>
        <a:xfrm>
          <a:off x="556588"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556588" y="1600197"/>
        <a:ext cx="1134077" cy="778766"/>
      </dsp:txXfrm>
    </dsp:sp>
    <dsp:sp modelId="{12D2183B-C8C1-4ADD-8BFA-63A0024D79DB}">
      <dsp:nvSpPr>
        <dsp:cNvPr id="0" name=""/>
        <dsp:cNvSpPr/>
      </dsp:nvSpPr>
      <dsp:spPr>
        <a:xfrm rot="19721930">
          <a:off x="-709003"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518921"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rPr>
            <a:t>პირველი პროდუქტი: ”ბენეფიციართა რეგისტრაციის მოდულის” გაშვება - </a:t>
          </a:r>
          <a:r>
            <a:rPr lang="ka-GE" sz="1500" b="1" kern="1200" dirty="0" smtClean="0">
              <a:solidFill>
                <a:schemeClr val="accent2">
                  <a:lumMod val="50000"/>
                </a:schemeClr>
              </a:solidFill>
            </a:rPr>
            <a:t>მარტი, 2012 წ.</a:t>
          </a:r>
          <a:endParaRPr lang="en-US" sz="1500" b="1" kern="1200" dirty="0">
            <a:solidFill>
              <a:schemeClr val="accent2">
                <a:lumMod val="50000"/>
              </a:schemeClr>
            </a:solidFill>
          </a:endParaRPr>
        </a:p>
      </dsp:txBody>
      <dsp:txXfrm>
        <a:off x="2518921" y="3048003"/>
        <a:ext cx="3403342" cy="1121842"/>
      </dsp:txXfrm>
    </dsp:sp>
    <dsp:sp modelId="{4E0AE086-AABF-4A0E-98D0-5626D79C154F}">
      <dsp:nvSpPr>
        <dsp:cNvPr id="0" name=""/>
        <dsp:cNvSpPr/>
      </dsp:nvSpPr>
      <dsp:spPr>
        <a:xfrm>
          <a:off x="62018"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მარტი, 2011</a:t>
          </a:r>
          <a:endParaRPr lang="en-US" sz="1500" b="1" kern="1200" dirty="0">
            <a:solidFill>
              <a:schemeClr val="bg2"/>
            </a:solidFill>
          </a:endParaRPr>
        </a:p>
      </dsp:txBody>
      <dsp:txXfrm>
        <a:off x="62018" y="3276598"/>
        <a:ext cx="1557905" cy="778766"/>
      </dsp:txXfrm>
    </dsp:sp>
    <dsp:sp modelId="{339FCDE6-ACB1-4FC6-B770-034DE4C59DA1}">
      <dsp:nvSpPr>
        <dsp:cNvPr id="0" name=""/>
        <dsp:cNvSpPr/>
      </dsp:nvSpPr>
      <dsp:spPr>
        <a:xfrm rot="851649">
          <a:off x="-60313"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666371" y="4702885"/>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chemeClr val="accent2">
                  <a:lumMod val="50000"/>
                </a:schemeClr>
              </a:solidFill>
            </a:rPr>
            <a:t>სექტემბერი, 2013 წ</a:t>
          </a:r>
          <a:r>
            <a:rPr lang="ka-GE" sz="1500" kern="1200" dirty="0" smtClean="0">
              <a:solidFill>
                <a:schemeClr val="accent2">
                  <a:lumMod val="50000"/>
                </a:schemeClr>
              </a:solidFill>
            </a:rPr>
            <a:t>. - სულ შემუშავებულია:  22</a:t>
          </a:r>
          <a:r>
            <a:rPr lang="en-US" sz="1500" kern="1200" dirty="0" smtClean="0">
              <a:ln>
                <a:solidFill>
                  <a:srgbClr val="952737"/>
                </a:solidFill>
              </a:ln>
              <a:solidFill>
                <a:schemeClr val="accent2">
                  <a:lumMod val="50000"/>
                </a:schemeClr>
              </a:solidFill>
            </a:rPr>
            <a:t> </a:t>
          </a:r>
          <a:r>
            <a:rPr lang="ka-GE" sz="1500" kern="1200" dirty="0" smtClean="0">
              <a:solidFill>
                <a:schemeClr val="accent2">
                  <a:lumMod val="50000"/>
                </a:schemeClr>
              </a:solidFill>
            </a:rPr>
            <a:t>მოდული, მ.შ. დანერგილია  - 19, 2 პილოტირების და 1 დეველოპმენტის ეტაპზე</a:t>
          </a:r>
          <a:endParaRPr lang="en-US" sz="1500" kern="1200" dirty="0">
            <a:solidFill>
              <a:schemeClr val="accent2">
                <a:lumMod val="50000"/>
              </a:schemeClr>
            </a:solidFill>
          </a:endParaRPr>
        </a:p>
      </dsp:txBody>
      <dsp:txXfrm>
        <a:off x="2666371" y="4702885"/>
        <a:ext cx="3339252" cy="1121842"/>
      </dsp:txXfrm>
    </dsp:sp>
    <dsp:sp modelId="{6AED50E6-1C35-4B77-9E90-501897F8F6D8}">
      <dsp:nvSpPr>
        <dsp:cNvPr id="0" name=""/>
        <dsp:cNvSpPr/>
      </dsp:nvSpPr>
      <dsp:spPr>
        <a:xfrm>
          <a:off x="327982"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სექტემბერი, 2013</a:t>
          </a:r>
          <a:endParaRPr lang="en-US" sz="1500" b="1" kern="1200" dirty="0">
            <a:solidFill>
              <a:schemeClr val="bg2"/>
            </a:solidFill>
          </a:endParaRPr>
        </a:p>
      </dsp:txBody>
      <dsp:txXfrm>
        <a:off x="327982" y="4800604"/>
        <a:ext cx="1557905" cy="7787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3ACDF4-4582-4C21-BB9C-E5B88CD6CA82}">
      <dsp:nvSpPr>
        <dsp:cNvPr id="0" name=""/>
        <dsp:cNvSpPr/>
      </dsp:nvSpPr>
      <dsp:spPr>
        <a:xfrm>
          <a:off x="0" y="1897"/>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F28E0-CC32-429C-BDF2-B05FE20CF7FE}">
      <dsp:nvSpPr>
        <dsp:cNvPr id="0" name=""/>
        <dsp:cNvSpPr/>
      </dsp:nvSpPr>
      <dsp:spPr>
        <a:xfrm>
          <a:off x="0" y="1897"/>
          <a:ext cx="1554480" cy="388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ka-GE" sz="2000" b="1" kern="1200" dirty="0" smtClean="0">
            <a:solidFill>
              <a:schemeClr val="accent2">
                <a:lumMod val="50000"/>
              </a:schemeClr>
            </a:solidFill>
          </a:endParaRPr>
        </a:p>
        <a:p>
          <a:pPr lvl="0" algn="ctr" defTabSz="889000">
            <a:lnSpc>
              <a:spcPct val="90000"/>
            </a:lnSpc>
            <a:spcBef>
              <a:spcPct val="0"/>
            </a:spcBef>
            <a:spcAft>
              <a:spcPct val="35000"/>
            </a:spcAft>
          </a:pPr>
          <a:endParaRPr lang="ka-GE" sz="2000" b="1" kern="1200" dirty="0" smtClean="0">
            <a:solidFill>
              <a:schemeClr val="accent2">
                <a:lumMod val="50000"/>
              </a:schemeClr>
            </a:solidFill>
          </a:endParaRPr>
        </a:p>
        <a:p>
          <a:pPr lvl="0" algn="ctr" defTabSz="889000">
            <a:lnSpc>
              <a:spcPct val="90000"/>
            </a:lnSpc>
            <a:spcBef>
              <a:spcPct val="0"/>
            </a:spcBef>
            <a:spcAft>
              <a:spcPct val="35000"/>
            </a:spcAft>
          </a:pPr>
          <a:endParaRPr lang="ka-GE" sz="2000" b="1" kern="1200" dirty="0" smtClean="0">
            <a:solidFill>
              <a:schemeClr val="accent2">
                <a:lumMod val="50000"/>
              </a:schemeClr>
            </a:solidFill>
          </a:endParaRPr>
        </a:p>
        <a:p>
          <a:pPr lvl="0" algn="ctr" defTabSz="889000">
            <a:lnSpc>
              <a:spcPct val="90000"/>
            </a:lnSpc>
            <a:spcBef>
              <a:spcPct val="0"/>
            </a:spcBef>
            <a:spcAft>
              <a:spcPct val="35000"/>
            </a:spcAft>
          </a:pPr>
          <a:r>
            <a:rPr lang="ka-GE" sz="2000" b="1" kern="1200" dirty="0" smtClean="0">
              <a:solidFill>
                <a:schemeClr val="accent2">
                  <a:lumMod val="50000"/>
                </a:schemeClr>
              </a:solidFill>
            </a:rPr>
            <a:t>ფინანსური აღრიცხვა და მართვა</a:t>
          </a:r>
          <a:endParaRPr lang="en-US" sz="2000" b="1" kern="1200" dirty="0">
            <a:solidFill>
              <a:schemeClr val="accent2">
                <a:lumMod val="50000"/>
              </a:schemeClr>
            </a:solidFill>
          </a:endParaRPr>
        </a:p>
      </dsp:txBody>
      <dsp:txXfrm>
        <a:off x="0" y="1897"/>
        <a:ext cx="1554480" cy="3882404"/>
      </dsp:txXfrm>
    </dsp:sp>
    <dsp:sp modelId="{2C114C8A-E170-40F8-A097-4A387619C992}">
      <dsp:nvSpPr>
        <dsp:cNvPr id="0" name=""/>
        <dsp:cNvSpPr/>
      </dsp:nvSpPr>
      <dsp:spPr>
        <a:xfrm>
          <a:off x="1671065" y="38484"/>
          <a:ext cx="6101334" cy="7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a-GE" sz="2000" kern="1200" dirty="0" smtClean="0">
              <a:solidFill>
                <a:schemeClr val="accent2">
                  <a:lumMod val="50000"/>
                </a:schemeClr>
              </a:solidFill>
            </a:rPr>
            <a:t>ბენეფიციართა რეგისტრაციის მოდული</a:t>
          </a:r>
          <a:endParaRPr lang="en-US" sz="2000" kern="1200" dirty="0">
            <a:solidFill>
              <a:schemeClr val="accent2">
                <a:lumMod val="50000"/>
              </a:schemeClr>
            </a:solidFill>
          </a:endParaRPr>
        </a:p>
      </dsp:txBody>
      <dsp:txXfrm>
        <a:off x="1671065" y="38484"/>
        <a:ext cx="6101334" cy="731742"/>
      </dsp:txXfrm>
    </dsp:sp>
    <dsp:sp modelId="{8ABFA52E-273E-4609-9E80-ADF894E17050}">
      <dsp:nvSpPr>
        <dsp:cNvPr id="0" name=""/>
        <dsp:cNvSpPr/>
      </dsp:nvSpPr>
      <dsp:spPr>
        <a:xfrm>
          <a:off x="1554479" y="770227"/>
          <a:ext cx="62179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AEE77-40C3-4B24-AC3D-2FFB6609579E}">
      <dsp:nvSpPr>
        <dsp:cNvPr id="0" name=""/>
        <dsp:cNvSpPr/>
      </dsp:nvSpPr>
      <dsp:spPr>
        <a:xfrm>
          <a:off x="1671065" y="806814"/>
          <a:ext cx="6101334" cy="7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a-GE" sz="2000" kern="1200" dirty="0" smtClean="0">
              <a:solidFill>
                <a:schemeClr val="accent2">
                  <a:lumMod val="50000"/>
                </a:schemeClr>
              </a:solidFill>
            </a:rPr>
            <a:t>სამედიცინო შემთხვევების რეგისტრაციის მოდული</a:t>
          </a:r>
          <a:endParaRPr lang="en-US" sz="2000" kern="1200" dirty="0">
            <a:solidFill>
              <a:schemeClr val="accent2">
                <a:lumMod val="50000"/>
              </a:schemeClr>
            </a:solidFill>
          </a:endParaRPr>
        </a:p>
      </dsp:txBody>
      <dsp:txXfrm>
        <a:off x="1671065" y="806814"/>
        <a:ext cx="6101334" cy="731742"/>
      </dsp:txXfrm>
    </dsp:sp>
    <dsp:sp modelId="{A757F3D0-775D-42B6-9495-EFF3CBC7C02A}">
      <dsp:nvSpPr>
        <dsp:cNvPr id="0" name=""/>
        <dsp:cNvSpPr/>
      </dsp:nvSpPr>
      <dsp:spPr>
        <a:xfrm>
          <a:off x="1554479" y="1538556"/>
          <a:ext cx="62179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8A635-415A-496F-AC51-3CCFB57465D3}">
      <dsp:nvSpPr>
        <dsp:cNvPr id="0" name=""/>
        <dsp:cNvSpPr/>
      </dsp:nvSpPr>
      <dsp:spPr>
        <a:xfrm>
          <a:off x="1671065" y="1575143"/>
          <a:ext cx="6101334" cy="7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a-GE" sz="2000" kern="1200" dirty="0" smtClean="0">
              <a:solidFill>
                <a:schemeClr val="accent2">
                  <a:lumMod val="50000"/>
                </a:schemeClr>
              </a:solidFill>
            </a:rPr>
            <a:t>ელექტრონული ანგარიშგების მოდული</a:t>
          </a:r>
          <a:endParaRPr lang="en-US" sz="2000" kern="1200" dirty="0">
            <a:solidFill>
              <a:schemeClr val="accent2">
                <a:lumMod val="50000"/>
              </a:schemeClr>
            </a:solidFill>
          </a:endParaRPr>
        </a:p>
      </dsp:txBody>
      <dsp:txXfrm>
        <a:off x="1671065" y="1575143"/>
        <a:ext cx="6101334" cy="731742"/>
      </dsp:txXfrm>
    </dsp:sp>
    <dsp:sp modelId="{BCDB525B-080F-4E09-B774-7FC4EBF7C20C}">
      <dsp:nvSpPr>
        <dsp:cNvPr id="0" name=""/>
        <dsp:cNvSpPr/>
      </dsp:nvSpPr>
      <dsp:spPr>
        <a:xfrm>
          <a:off x="1554479" y="2306885"/>
          <a:ext cx="62179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5D8A2-59EA-4883-A693-36E2DAA19B96}">
      <dsp:nvSpPr>
        <dsp:cNvPr id="0" name=""/>
        <dsp:cNvSpPr/>
      </dsp:nvSpPr>
      <dsp:spPr>
        <a:xfrm>
          <a:off x="1671065" y="2343473"/>
          <a:ext cx="6101334" cy="7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a-GE" sz="2000" kern="1200" dirty="0" smtClean="0">
              <a:solidFill>
                <a:schemeClr val="accent2">
                  <a:lumMod val="50000"/>
                </a:schemeClr>
              </a:solidFill>
            </a:rPr>
            <a:t>მიმართვების ადმინისტრირების მოდული</a:t>
          </a:r>
          <a:endParaRPr lang="en-US" sz="2000" kern="1200" dirty="0">
            <a:solidFill>
              <a:schemeClr val="accent2">
                <a:lumMod val="50000"/>
              </a:schemeClr>
            </a:solidFill>
          </a:endParaRPr>
        </a:p>
      </dsp:txBody>
      <dsp:txXfrm>
        <a:off x="1671065" y="2343473"/>
        <a:ext cx="6101334" cy="731742"/>
      </dsp:txXfrm>
    </dsp:sp>
    <dsp:sp modelId="{7B2283A5-1439-4B14-8E61-F21163057A89}">
      <dsp:nvSpPr>
        <dsp:cNvPr id="0" name=""/>
        <dsp:cNvSpPr/>
      </dsp:nvSpPr>
      <dsp:spPr>
        <a:xfrm>
          <a:off x="1554479" y="3075215"/>
          <a:ext cx="62179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9CEF2-158E-4CE3-B1F3-654D9B477E98}">
      <dsp:nvSpPr>
        <dsp:cNvPr id="0" name=""/>
        <dsp:cNvSpPr/>
      </dsp:nvSpPr>
      <dsp:spPr>
        <a:xfrm>
          <a:off x="1671065" y="3111802"/>
          <a:ext cx="6101334" cy="73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a-GE" sz="2000" kern="1200" dirty="0" smtClean="0">
              <a:solidFill>
                <a:schemeClr val="accent2">
                  <a:lumMod val="50000"/>
                </a:schemeClr>
              </a:solidFill>
            </a:rPr>
            <a:t>ჯანმრთელობის დაცვის პროგრამების ფინანსური მართვის მოდული</a:t>
          </a:r>
          <a:endParaRPr lang="en-US" sz="2000" kern="1200" dirty="0">
            <a:solidFill>
              <a:schemeClr val="accent2">
                <a:lumMod val="50000"/>
              </a:schemeClr>
            </a:solidFill>
          </a:endParaRPr>
        </a:p>
      </dsp:txBody>
      <dsp:txXfrm>
        <a:off x="1671065" y="3111802"/>
        <a:ext cx="6101334" cy="731742"/>
      </dsp:txXfrm>
    </dsp:sp>
    <dsp:sp modelId="{48CD5E33-0E3B-4CA1-9B13-3E2CB3404AAC}">
      <dsp:nvSpPr>
        <dsp:cNvPr id="0" name=""/>
        <dsp:cNvSpPr/>
      </dsp:nvSpPr>
      <dsp:spPr>
        <a:xfrm>
          <a:off x="1554479" y="3843544"/>
          <a:ext cx="62179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9/30/2013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xmlns=""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xmlns=""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xmlns="" val="305182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3. განსაკუთრებით მნიშვნელოვანია</a:t>
            </a:r>
            <a:r>
              <a:rPr lang="ka-GE" baseline="0" dirty="0" smtClean="0"/>
              <a:t> კაპიტაციური დაფინანსების პირობებში</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xmlns="" val="55030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000" dirty="0">
                <a:solidFill>
                  <a:schemeClr val="accent2">
                    <a:lumMod val="50000"/>
                  </a:schemeClr>
                </a:solidFill>
                <a:cs typeface="Arial" pitchFamily="34" charset="0"/>
              </a:rPr>
              <a:t>მოდულში პირველი ბენეფიციარის რეგისტრაციის თარიღი:  </a:t>
            </a:r>
            <a:r>
              <a:rPr lang="ka-GE" sz="1100" dirty="0">
                <a:solidFill>
                  <a:schemeClr val="accent2">
                    <a:lumMod val="50000"/>
                  </a:schemeClr>
                </a:solidFill>
                <a:cs typeface="Arial" pitchFamily="34" charset="0"/>
              </a:rPr>
              <a:t>11 მარტი, 2013 </a:t>
            </a:r>
          </a:p>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55030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ka-GE" dirty="0" smtClean="0">
                <a:solidFill>
                  <a:schemeClr val="accent2">
                    <a:lumMod val="50000"/>
                  </a:schemeClr>
                </a:solidFill>
                <a:cs typeface="Arial" pitchFamily="34" charset="0"/>
              </a:rPr>
              <a:t>საშუალოდ დღეში 1000-1200 დარეგისტრირებული შემთხვევა (პროგრამების გაფართოვებასთან ბენეფიციართა რიცხვი დღითითღე იზრდება)</a:t>
            </a:r>
          </a:p>
          <a:p>
            <a:pPr defTabSz="931774">
              <a:defRPr/>
            </a:pPr>
            <a:endParaRPr lang="ka-GE" dirty="0" smtClean="0">
              <a:solidFill>
                <a:schemeClr val="accent2">
                  <a:lumMod val="50000"/>
                </a:schemeClr>
              </a:solidFill>
              <a:cs typeface="Arial" pitchFamily="34" charset="0"/>
            </a:endParaRPr>
          </a:p>
          <a:p>
            <a:pPr marL="232943" indent="-232943" defTabSz="931774">
              <a:buFontTx/>
              <a:buAutoNum type="arabicPeriod"/>
              <a:defRPr/>
            </a:pPr>
            <a:r>
              <a:rPr lang="ka-GE" dirty="0" smtClean="0">
                <a:solidFill>
                  <a:schemeClr val="accent2">
                    <a:lumMod val="50000"/>
                  </a:schemeClr>
                </a:solidFill>
                <a:cs typeface="Arial" pitchFamily="34" charset="0"/>
              </a:rPr>
              <a:t>ლიმიტების კონტროლი, თითეული სალიმიტე კატეგორიის მიხედვით</a:t>
            </a:r>
          </a:p>
          <a:p>
            <a:pPr marL="232943" indent="-232943" defTabSz="931774">
              <a:buFontTx/>
              <a:buAutoNum type="arabicPeriod"/>
              <a:defRPr/>
            </a:pPr>
            <a:r>
              <a:rPr lang="ka-GE" dirty="0" smtClean="0">
                <a:solidFill>
                  <a:schemeClr val="accent2">
                    <a:lumMod val="50000"/>
                  </a:schemeClr>
                </a:solidFill>
                <a:cs typeface="Arial" pitchFamily="34" charset="0"/>
              </a:rPr>
              <a:t>ხდება პირდაპირი სინქრონიზაცია ანგარიშგების მოდულთან (შემთხვევის ნომრის საშუალებით)</a:t>
            </a:r>
            <a:r>
              <a:rPr lang="ka-GE" baseline="0" dirty="0" smtClean="0">
                <a:solidFill>
                  <a:schemeClr val="accent2">
                    <a:lumMod val="50000"/>
                  </a:schemeClr>
                </a:solidFill>
                <a:cs typeface="Arial" pitchFamily="34" charset="0"/>
              </a:rPr>
              <a:t> და რას გვაძლევს ეს????; ასევე, ფინანსურ მოდულთან რის შედეგადაც ხდება შესაბამისი ფინანსური ერთეულების და ქვეკომპონენტების დაფილტვრა დაწესებულებაზე დადებული აქტიური კონტრაქტების ფარგლებში</a:t>
            </a:r>
          </a:p>
          <a:p>
            <a:pPr marL="232943" indent="-232943" defTabSz="931774">
              <a:buFontTx/>
              <a:buAutoNum type="arabicPeriod"/>
              <a:defRPr/>
            </a:pPr>
            <a:r>
              <a:rPr lang="ka-GE" baseline="0" dirty="0" smtClean="0">
                <a:solidFill>
                  <a:schemeClr val="accent2">
                    <a:lumMod val="50000"/>
                  </a:schemeClr>
                </a:solidFill>
                <a:cs typeface="Arial" pitchFamily="34" charset="0"/>
              </a:rPr>
              <a:t>ხდება შემთხვევაში შეტანილი ცვლილებების  მონიტორინგი. ყოველი რედაქტირებისას ხდება ახალი შემთხვევის გენერაცია</a:t>
            </a:r>
          </a:p>
          <a:p>
            <a:pPr defTabSz="931774">
              <a:defRPr/>
            </a:pPr>
            <a:endParaRPr lang="ka-GE" baseline="0" dirty="0" smtClean="0">
              <a:solidFill>
                <a:schemeClr val="accent2">
                  <a:lumMod val="50000"/>
                </a:schemeClr>
              </a:solidFill>
              <a:cs typeface="Arial" pitchFamily="34" charset="0"/>
            </a:endParaRPr>
          </a:p>
          <a:p>
            <a:pPr defTabSz="931774">
              <a:defRPr/>
            </a:pPr>
            <a:r>
              <a:rPr lang="ka-GE" baseline="0" dirty="0" smtClean="0">
                <a:solidFill>
                  <a:schemeClr val="accent2">
                    <a:lumMod val="50000"/>
                  </a:schemeClr>
                </a:solidFill>
                <a:cs typeface="Arial" pitchFamily="34" charset="0"/>
              </a:rPr>
              <a:t>სხვა:</a:t>
            </a:r>
          </a:p>
          <a:p>
            <a:pPr marL="232943" indent="-232943" defTabSz="931774">
              <a:buFontTx/>
              <a:buAutoNum type="arabicPeriod"/>
              <a:defRPr/>
            </a:pPr>
            <a:endParaRPr lang="ka-GE" baseline="0" dirty="0" smtClean="0">
              <a:solidFill>
                <a:schemeClr val="accent2">
                  <a:lumMod val="50000"/>
                </a:schemeClr>
              </a:solidFill>
              <a:cs typeface="Arial" pitchFamily="34" charset="0"/>
            </a:endParaRPr>
          </a:p>
          <a:p>
            <a:pPr marL="232943" indent="-232943" defTabSz="931774">
              <a:buFontTx/>
              <a:buAutoNum type="arabicPeriod"/>
              <a:defRPr/>
            </a:pPr>
            <a:r>
              <a:rPr lang="ka-GE" dirty="0" smtClean="0">
                <a:solidFill>
                  <a:schemeClr val="accent2">
                    <a:lumMod val="50000"/>
                  </a:schemeClr>
                </a:solidFill>
                <a:cs typeface="Arial" pitchFamily="34" charset="0"/>
              </a:rPr>
              <a:t>დუბლირების</a:t>
            </a:r>
            <a:r>
              <a:rPr lang="ka-GE" baseline="0" dirty="0" smtClean="0">
                <a:solidFill>
                  <a:schemeClr val="accent2">
                    <a:lumMod val="50000"/>
                  </a:schemeClr>
                </a:solidFill>
                <a:cs typeface="Arial" pitchFamily="34" charset="0"/>
              </a:rPr>
              <a:t> თავიდან აცილება, როგორც საწყის ანუ პრიველადი რეგისტრაციის , ისე უკვე რეგისტრირებული შემთხვევებისთვის - -მხოლოდ 1 შემთხვევა 1 პაციენტზე</a:t>
            </a:r>
          </a:p>
          <a:p>
            <a:pPr marL="232943" indent="-232943" defTabSz="931774">
              <a:buFontTx/>
              <a:buAutoNum type="arabicPeriod"/>
              <a:defRPr/>
            </a:pPr>
            <a:r>
              <a:rPr lang="ka-GE" baseline="0" dirty="0" smtClean="0">
                <a:solidFill>
                  <a:schemeClr val="accent2">
                    <a:lumMod val="50000"/>
                  </a:schemeClr>
                </a:solidFill>
                <a:cs typeface="Arial" pitchFamily="34" charset="0"/>
              </a:rPr>
              <a:t>დაწესებულებაში მისვლის მომენტში, პაციენტზე განისაზღვრება კონკრეტული პაკეტი რაც მას ეკუთვნის</a:t>
            </a:r>
            <a:endParaRPr lang="ka-GE" dirty="0" smtClean="0">
              <a:solidFill>
                <a:schemeClr val="accent2">
                  <a:lumMod val="50000"/>
                </a:schemeClr>
              </a:solidFill>
              <a:cs typeface="Arial" pitchFamily="34" charset="0"/>
            </a:endParaRPr>
          </a:p>
          <a:p>
            <a:pPr defTabSz="931774">
              <a:defRPr/>
            </a:pPr>
            <a:endParaRPr lang="ka-GE" dirty="0" smtClean="0">
              <a:solidFill>
                <a:srgbClr val="000000"/>
              </a:solidFill>
              <a:cs typeface="Arial" pitchFamily="34" charset="0"/>
            </a:endParaRPr>
          </a:p>
          <a:p>
            <a:pPr defTabSz="931774">
              <a:defRPr/>
            </a:pPr>
            <a:endParaRPr lang="ka-GE" dirty="0" smtClean="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xmlns="" val="66953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14</a:t>
            </a:fld>
            <a:endParaRPr lang="en-US"/>
          </a:p>
        </p:txBody>
      </p:sp>
    </p:spTree>
    <p:extLst>
      <p:ext uri="{BB962C8B-B14F-4D97-AF65-F5344CB8AC3E}">
        <p14:creationId xmlns:p14="http://schemas.microsoft.com/office/powerpoint/2010/main" xmlns="" val="328083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cs typeface="Arial" pitchFamily="34" charset="0"/>
              </a:rPr>
              <a:t>მონაცემთა </a:t>
            </a:r>
            <a:r>
              <a:rPr lang="ka-GE" dirty="0">
                <a:cs typeface="Arial" pitchFamily="34" charset="0"/>
              </a:rPr>
              <a:t>ვალიდაცია ხდება შიდა და გარე უწყებების მონაცემთა </a:t>
            </a:r>
            <a:r>
              <a:rPr lang="ka-GE" dirty="0" smtClean="0">
                <a:cs typeface="Arial" pitchFamily="34" charset="0"/>
              </a:rPr>
              <a:t>ბაზებთან</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15</a:t>
            </a:fld>
            <a:endParaRPr lang="en-US"/>
          </a:p>
        </p:txBody>
      </p:sp>
    </p:spTree>
    <p:extLst>
      <p:ext uri="{BB962C8B-B14F-4D97-AF65-F5344CB8AC3E}">
        <p14:creationId xmlns:p14="http://schemas.microsoft.com/office/powerpoint/2010/main" xmlns="" val="363349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16</a:t>
            </a:fld>
            <a:endParaRPr lang="en-US"/>
          </a:p>
        </p:txBody>
      </p:sp>
    </p:spTree>
    <p:extLst>
      <p:ext uri="{BB962C8B-B14F-4D97-AF65-F5344CB8AC3E}">
        <p14:creationId xmlns:p14="http://schemas.microsoft.com/office/powerpoint/2010/main" xmlns="" val="1085505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xmlns="" val="421496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ka-GE" dirty="0" smtClean="0"/>
              <a:t>დაწესებულებების ვალიდაცია ხდება საჯარო რეესტრთან, რაც უზრუნველყობს რომ თუ</a:t>
            </a:r>
            <a:r>
              <a:rPr lang="ka-GE" baseline="0" dirty="0" smtClean="0"/>
              <a:t> მოხდა მაგ. დაწესებულების რეგისტრაციის გაუქმება ან დამფუძნებელთა თუ დირექტორთა ცვლილებები ეს ავტომატურად აისახება მოდულში</a:t>
            </a:r>
          </a:p>
          <a:p>
            <a:pPr marL="232943" indent="-232943">
              <a:buAutoNum type="arabicPeriod"/>
            </a:pPr>
            <a:r>
              <a:rPr lang="ka-GE" baseline="0" dirty="0" smtClean="0"/>
              <a:t>სამომავლოდ შესაძლოა დაემატოს ინსპექტირების კომპონენტიც</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xmlns="" val="34563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1. ისტორია, რომ მოხდა</a:t>
            </a:r>
            <a:r>
              <a:rPr lang="ka-GE" baseline="0" dirty="0" smtClean="0"/>
              <a:t> არსებული ბაზის დასტანდარტება და მიგრაცია. ასევე მონაცემების დიდი ნაწილის შემდგომი ”გასუფთავება”</a:t>
            </a:r>
          </a:p>
          <a:p>
            <a:r>
              <a:rPr lang="ka-GE" baseline="0" dirty="0" smtClean="0"/>
              <a:t>2. საბაჟოსთან კავშირი, ერთის მხრივ უზრუნველყოფს ადმინისტრირების გაუმჯობესებას დროს და ანგარიშგების თვალსაზრისით, ხოლო მეორეს მხრივ (წამლის კოდის პირობებში) პროდუქტის მიკვლევადობის გაუმჯობესებას</a:t>
            </a:r>
          </a:p>
          <a:p>
            <a:r>
              <a:rPr lang="ka-GE" baseline="0" dirty="0" smtClean="0"/>
              <a:t>3. მოდული შესაძლოა გამოყენებული იყოს, როგორც წამლის შესახებ ინფორმაციის წყარო სხვადასხვა პროგრამების ადმინისტრირებისთვის და მონაცემების გადამოწმების და ავტომატური გენერაციისთვის</a:t>
            </a:r>
          </a:p>
          <a:p>
            <a:r>
              <a:rPr lang="ka-GE" baseline="0" dirty="0" smtClean="0"/>
              <a:t>3. </a:t>
            </a:r>
            <a:r>
              <a:rPr lang="en-US" baseline="0" dirty="0" smtClean="0"/>
              <a:t>Gold standard</a:t>
            </a:r>
            <a:r>
              <a:rPr lang="ka-GE" baseline="0" dirty="0" smtClean="0"/>
              <a:t>-ის შესახებ</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19</a:t>
            </a:fld>
            <a:endParaRPr lang="en-US"/>
          </a:p>
        </p:txBody>
      </p:sp>
    </p:spTree>
    <p:extLst>
      <p:ext uri="{BB962C8B-B14F-4D97-AF65-F5344CB8AC3E}">
        <p14:creationId xmlns:p14="http://schemas.microsoft.com/office/powerpoint/2010/main" xmlns="" val="24871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xmlns="" val="404124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1.</a:t>
            </a:r>
            <a:r>
              <a:rPr lang="ka-GE" baseline="0" dirty="0" smtClean="0"/>
              <a:t> რეცეპტის გამოწერა და განაღდება მხოლოდ პირადობის დამადასტურებელი დოკუმენტის საფუძველზე, ნებისმიერ ადგილას, თუ რეცეპტის განაღდების ადგილს არ ზღუდავს რომელიმე პროგრამა</a:t>
            </a:r>
            <a:endParaRPr lang="ka-GE" dirty="0" smtClean="0"/>
          </a:p>
          <a:p>
            <a:pPr marL="232943" indent="-232943" defTabSz="931774">
              <a:buFontTx/>
              <a:buAutoNum type="arabicPeriod"/>
              <a:defRPr/>
            </a:pPr>
            <a:r>
              <a:rPr lang="ka-GE" dirty="0" smtClean="0"/>
              <a:t>ასევე შესაძლებელია, ინტერესის</a:t>
            </a:r>
            <a:r>
              <a:rPr lang="ka-GE" baseline="0" dirty="0" smtClean="0"/>
              <a:t> შემთხვევაში, </a:t>
            </a:r>
            <a:r>
              <a:rPr lang="ka-GE" dirty="0">
                <a:cs typeface="Arial" pitchFamily="34" charset="0"/>
              </a:rPr>
              <a:t>ქრონიკული დაავადებების მქონე პაციენტთათვის  დანიშნულების  განახლება ექიმთან ვიზიტის გარეშე</a:t>
            </a:r>
          </a:p>
          <a:p>
            <a:pPr defTabSz="931774">
              <a:defRPr/>
            </a:pPr>
            <a:r>
              <a:rPr lang="ka-GE" dirty="0">
                <a:cs typeface="Arial" pitchFamily="34" charset="0"/>
              </a:rPr>
              <a:t>4. </a:t>
            </a:r>
            <a:r>
              <a:rPr lang="ka-GE" sz="1400" b="1" dirty="0">
                <a:solidFill>
                  <a:schemeClr val="bg1"/>
                </a:solidFill>
              </a:rPr>
              <a:t>წამლის შერჩევის ინფორმირებული გადაწყვეტილების პროგრამული მხარდაჭერა </a:t>
            </a:r>
            <a:r>
              <a:rPr lang="ka-GE" sz="1400" i="1" dirty="0">
                <a:solidFill>
                  <a:schemeClr val="bg1"/>
                </a:solidFill>
              </a:rPr>
              <a:t>(</a:t>
            </a:r>
            <a:r>
              <a:rPr lang="ka-GE" i="1" dirty="0">
                <a:solidFill>
                  <a:schemeClr val="bg1"/>
                </a:solidFill>
              </a:rPr>
              <a:t>ინფორმაციული რესურსი - კლინიკური გაიდლაინები, ფორმულარები, მტკიცებულებებზე დაფუძნებული ინფორმაციები წამლის ეფექტურობისა და გვერდითი მოვლენების შესახებ, მათ შორის ალერგიული გართულებები , დოზების გადაანგარიშება, სასურველია სისტემაში ჩართული აფთიაქების წამლის ფასები</a:t>
            </a:r>
            <a:r>
              <a:rPr lang="ka-GE" i="1" dirty="0" smtClean="0">
                <a:solidFill>
                  <a:schemeClr val="bg1"/>
                </a:solidFill>
              </a:rPr>
              <a:t>.....</a:t>
            </a:r>
          </a:p>
          <a:p>
            <a:endParaRPr lang="ka-GE"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19-08-2013-დან ამ დრომდე  გამოწერილია 1089 რეცეპტი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აქედან:</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სრულად გაცემული: 522,</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ნაწილობრივ გაცემული: 8,</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ვადაგასული (გაუცემელი): 309,</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გასაცემი: 250</a:t>
            </a:r>
            <a:endParaRPr lang="en-US" sz="1200" kern="1200" dirty="0" smtClean="0">
              <a:solidFill>
                <a:schemeClr val="tx1"/>
              </a:solidFill>
              <a:effectLst/>
              <a:latin typeface="+mn-lt"/>
              <a:ea typeface="+mn-ea"/>
              <a:cs typeface="+mn-cs"/>
            </a:endParaRPr>
          </a:p>
          <a:p>
            <a:pPr defTabSz="931774">
              <a:defRPr/>
            </a:pPr>
            <a:endParaRPr lang="ka-GE" i="1" dirty="0" smtClean="0">
              <a:solidFill>
                <a:schemeClr val="bg1"/>
              </a:solidFill>
              <a:cs typeface="Arial" pitchFamily="34" charset="0"/>
            </a:endParaRPr>
          </a:p>
          <a:p>
            <a:pPr defTabSz="931774">
              <a:defRPr/>
            </a:pPr>
            <a:endParaRPr lang="ka-GE" i="1" dirty="0" smtClean="0">
              <a:solidFill>
                <a:schemeClr val="bg1"/>
              </a:solidFill>
              <a:cs typeface="Arial" pitchFamily="34" charset="0"/>
            </a:endParaRPr>
          </a:p>
          <a:p>
            <a:pPr defTabSz="931774">
              <a:defRPr/>
            </a:pPr>
            <a:endParaRPr lang="ka-GE" dirty="0">
              <a:cs typeface="Arial" pitchFamily="34" charset="0"/>
            </a:endParaRPr>
          </a:p>
          <a:p>
            <a:pPr marL="232943" indent="-232943">
              <a:buAutoNum type="arabicPeriod"/>
            </a:pPr>
            <a:endParaRPr lang="ka-GE" dirty="0" smtClean="0"/>
          </a:p>
          <a:p>
            <a:pPr marL="232943" indent="-232943">
              <a:buAutoNum type="arabicPeriod"/>
            </a:pPr>
            <a:endParaRPr lang="ka-GE"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20</a:t>
            </a:fld>
            <a:endParaRPr lang="en-US"/>
          </a:p>
        </p:txBody>
      </p:sp>
    </p:spTree>
    <p:extLst>
      <p:ext uri="{BB962C8B-B14F-4D97-AF65-F5344CB8AC3E}">
        <p14:creationId xmlns:p14="http://schemas.microsoft.com/office/powerpoint/2010/main" xmlns="" val="4055013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ka-GE" dirty="0" smtClean="0"/>
              <a:t>მ.შ. არასასურველი გევრდითი მოვლენებიც. აღმოფხვრის</a:t>
            </a:r>
            <a:r>
              <a:rPr lang="ka-GE" baseline="0" dirty="0" smtClean="0"/>
              <a:t> პაციენტთა მიგრაციის შედეგად ინფომაციის მიმოცვლის, ასევე დაკარგული ინფომაციის პრობლემას, რაც თავის მხრივ ქმნის სერვისის მიღების ბარიერს, მოიცავს როგორც ისტორიულ, ისე მიმდინარე გეგმიურ და ეპიდემიოლოგიური ჩვენებით განთვალისწინებულ აცრებს</a:t>
            </a:r>
            <a:endParaRPr lang="ka-GE" dirty="0"/>
          </a:p>
          <a:p>
            <a:pPr defTabSz="931774">
              <a:defRPr/>
            </a:pPr>
            <a:r>
              <a:rPr lang="ka-GE" dirty="0"/>
              <a:t>4. </a:t>
            </a:r>
            <a:r>
              <a:rPr lang="ka-GE" dirty="0">
                <a:cs typeface="Arial" pitchFamily="34" charset="0"/>
              </a:rPr>
              <a:t>(მ.შ. </a:t>
            </a:r>
            <a:r>
              <a:rPr lang="ka-GE" dirty="0"/>
              <a:t>დაგვიანებული ვაქცინაციის ან/და აუცრელობის მიზეზების მიხედვით)</a:t>
            </a:r>
          </a:p>
          <a:p>
            <a:pPr defTabSz="931774">
              <a:defRPr/>
            </a:pPr>
            <a:r>
              <a:rPr lang="ka-GE" dirty="0">
                <a:solidFill>
                  <a:srgbClr val="A40000"/>
                </a:solidFill>
                <a:cs typeface="Arial" pitchFamily="34" charset="0"/>
              </a:rPr>
              <a:t>ასევე, მოქალაქის/მისი მშობლის მიერ ვაქცინაციების ისტორიაზე ხელმისაწვდომობა</a:t>
            </a:r>
            <a:endParaRPr lang="en-US" spc="102" dirty="0">
              <a:solidFill>
                <a:srgbClr val="A40000"/>
              </a:solidFill>
            </a:endParaRPr>
          </a:p>
          <a:p>
            <a:r>
              <a:rPr lang="ka-GE" baseline="0" dirty="0" smtClean="0"/>
              <a:t>მოდულის სტატუსი ამ დროისთვის</a:t>
            </a:r>
          </a:p>
          <a:p>
            <a:pPr marL="232943" indent="-232943">
              <a:buAutoNum type="arabicPeriod"/>
            </a:pPr>
            <a:endParaRPr lang="ka-GE" baseline="0"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21</a:t>
            </a:fld>
            <a:endParaRPr lang="en-US"/>
          </a:p>
        </p:txBody>
      </p:sp>
    </p:spTree>
    <p:extLst>
      <p:ext uri="{BB962C8B-B14F-4D97-AF65-F5344CB8AC3E}">
        <p14:creationId xmlns:p14="http://schemas.microsoft.com/office/powerpoint/2010/main" xmlns="" val="83757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ka-GE" dirty="0" smtClean="0"/>
              <a:t>ინფორმაცია როგორც ძირითადი, ასევე მცირეფასიანი საშუალებების</a:t>
            </a:r>
            <a:r>
              <a:rPr lang="ka-GE" baseline="0" dirty="0" smtClean="0"/>
              <a:t> შესახებ. ეს რეალურად არამარტო მარაგების, არამედ საწყობების მართვის შესაძლებლობასაც იძლევა</a:t>
            </a:r>
          </a:p>
          <a:p>
            <a:pPr defTabSz="931774">
              <a:defRPr/>
            </a:pPr>
            <a:endParaRPr lang="ka-GE" baseline="0" dirty="0" smtClean="0"/>
          </a:p>
          <a:p>
            <a:pPr defTabSz="931774">
              <a:defRPr/>
            </a:pPr>
            <a:r>
              <a:rPr lang="ka-GE" baseline="0" dirty="0" smtClean="0"/>
              <a:t>შესაძლებელია ამ მოდულის სხვა მოდულებთან დაკავშირება და მათი მეშვეობით მონაცემების რეალურ დროში განახლების შესაძლებლობა -  მაგ. იმუნიზაციის მოდული, ლაბორატორიები</a:t>
            </a:r>
            <a:endParaRPr lang="en-US" baseline="0" dirty="0" smtClean="0"/>
          </a:p>
          <a:p>
            <a:pPr defTabSz="931774">
              <a:defRPr/>
            </a:pPr>
            <a:endParaRPr lang="ka-GE" dirty="0" smtClean="0"/>
          </a:p>
          <a:p>
            <a:pPr defTabSz="931774">
              <a:defRPr/>
            </a:pPr>
            <a:r>
              <a:rPr lang="ka-GE" dirty="0" smtClean="0"/>
              <a:t>ასევე, </a:t>
            </a:r>
            <a:r>
              <a:rPr lang="ka-GE" dirty="0">
                <a:solidFill>
                  <a:srgbClr val="000000"/>
                </a:solidFill>
                <a:cs typeface="Arial" pitchFamily="34" charset="0"/>
              </a:rPr>
              <a:t>სხვადასხვა მიზეზით ვაქცინის დანაკარგის განსაზღვრა და აღრიცხვა</a:t>
            </a:r>
          </a:p>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22</a:t>
            </a:fld>
            <a:endParaRPr lang="en-US"/>
          </a:p>
        </p:txBody>
      </p:sp>
    </p:spTree>
    <p:extLst>
      <p:ext uri="{BB962C8B-B14F-4D97-AF65-F5344CB8AC3E}">
        <p14:creationId xmlns:p14="http://schemas.microsoft.com/office/powerpoint/2010/main" xmlns="" val="1126199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რამოდენიმე მაგალითი ქლაუდზე არსებული ინფორმაციის</a:t>
            </a:r>
          </a:p>
          <a:p>
            <a:r>
              <a:rPr lang="ka-GE" dirty="0" smtClean="0"/>
              <a:t>ფასების ბმა სხვა მოდულებთან</a:t>
            </a:r>
            <a:r>
              <a:rPr lang="en-US" dirty="0" smtClean="0"/>
              <a:t>.</a:t>
            </a:r>
            <a:endParaRPr lang="ka-GE" dirty="0" smtClean="0"/>
          </a:p>
        </p:txBody>
      </p:sp>
      <p:sp>
        <p:nvSpPr>
          <p:cNvPr id="4" name="Slide Number Placeholder 3"/>
          <p:cNvSpPr>
            <a:spLocks noGrp="1"/>
          </p:cNvSpPr>
          <p:nvPr>
            <p:ph type="sldNum" sz="quarter" idx="10"/>
          </p:nvPr>
        </p:nvSpPr>
        <p:spPr/>
        <p:txBody>
          <a:bodyPr/>
          <a:lstStyle/>
          <a:p>
            <a:fld id="{B4B7F33F-1674-4504-B6C9-0CF418527FD5}" type="slidenum">
              <a:rPr lang="en-US" smtClean="0"/>
              <a:pPr/>
              <a:t>23</a:t>
            </a:fld>
            <a:endParaRPr lang="en-US"/>
          </a:p>
        </p:txBody>
      </p:sp>
    </p:spTree>
    <p:extLst>
      <p:ext uri="{BB962C8B-B14F-4D97-AF65-F5344CB8AC3E}">
        <p14:creationId xmlns:p14="http://schemas.microsoft.com/office/powerpoint/2010/main" xmlns="" val="57286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24</a:t>
            </a:fld>
            <a:endParaRPr lang="en-US"/>
          </a:p>
        </p:txBody>
      </p:sp>
    </p:spTree>
    <p:extLst>
      <p:ext uri="{BB962C8B-B14F-4D97-AF65-F5344CB8AC3E}">
        <p14:creationId xmlns:p14="http://schemas.microsoft.com/office/powerpoint/2010/main" xmlns="" val="2798563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25</a:t>
            </a:fld>
            <a:endParaRPr lang="en-US"/>
          </a:p>
        </p:txBody>
      </p:sp>
    </p:spTree>
    <p:extLst>
      <p:ext uri="{BB962C8B-B14F-4D97-AF65-F5344CB8AC3E}">
        <p14:creationId xmlns:p14="http://schemas.microsoft.com/office/powerpoint/2010/main" xmlns="" val="2283098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ასევე ჩარტი</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26</a:t>
            </a:fld>
            <a:endParaRPr lang="en-US"/>
          </a:p>
        </p:txBody>
      </p:sp>
    </p:spTree>
    <p:extLst>
      <p:ext uri="{BB962C8B-B14F-4D97-AF65-F5344CB8AC3E}">
        <p14:creationId xmlns:p14="http://schemas.microsoft.com/office/powerpoint/2010/main" xmlns="" val="4016563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27</a:t>
            </a:fld>
            <a:endParaRPr lang="en-US"/>
          </a:p>
        </p:txBody>
      </p:sp>
    </p:spTree>
    <p:extLst>
      <p:ext uri="{BB962C8B-B14F-4D97-AF65-F5344CB8AC3E}">
        <p14:creationId xmlns:p14="http://schemas.microsoft.com/office/powerpoint/2010/main" xmlns="" val="840558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28</a:t>
            </a:fld>
            <a:endParaRPr lang="en-US"/>
          </a:p>
        </p:txBody>
      </p:sp>
    </p:spTree>
    <p:extLst>
      <p:ext uri="{BB962C8B-B14F-4D97-AF65-F5344CB8AC3E}">
        <p14:creationId xmlns:p14="http://schemas.microsoft.com/office/powerpoint/2010/main" xmlns="" val="939186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29</a:t>
            </a:fld>
            <a:endParaRPr lang="en-US"/>
          </a:p>
        </p:txBody>
      </p:sp>
    </p:spTree>
    <p:extLst>
      <p:ext uri="{BB962C8B-B14F-4D97-AF65-F5344CB8AC3E}">
        <p14:creationId xmlns:p14="http://schemas.microsoft.com/office/powerpoint/2010/main" xmlns="" val="308319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xmlns="" val="3354547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30</a:t>
            </a:fld>
            <a:endParaRPr lang="en-US"/>
          </a:p>
        </p:txBody>
      </p:sp>
    </p:spTree>
    <p:extLst>
      <p:ext uri="{BB962C8B-B14F-4D97-AF65-F5344CB8AC3E}">
        <p14:creationId xmlns:p14="http://schemas.microsoft.com/office/powerpoint/2010/main" xmlns="" val="392224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31</a:t>
            </a:fld>
            <a:endParaRPr lang="en-US"/>
          </a:p>
        </p:txBody>
      </p:sp>
    </p:spTree>
    <p:extLst>
      <p:ext uri="{BB962C8B-B14F-4D97-AF65-F5344CB8AC3E}">
        <p14:creationId xmlns:p14="http://schemas.microsoft.com/office/powerpoint/2010/main" xmlns="" val="510318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33</a:t>
            </a:fld>
            <a:endParaRPr lang="en-US"/>
          </a:p>
        </p:txBody>
      </p:sp>
    </p:spTree>
    <p:extLst>
      <p:ext uri="{BB962C8B-B14F-4D97-AF65-F5344CB8AC3E}">
        <p14:creationId xmlns:p14="http://schemas.microsoft.com/office/powerpoint/2010/main" xmlns="" val="287145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35</a:t>
            </a:fld>
            <a:endParaRPr lang="en-US"/>
          </a:p>
        </p:txBody>
      </p:sp>
    </p:spTree>
    <p:extLst>
      <p:ext uri="{BB962C8B-B14F-4D97-AF65-F5344CB8AC3E}">
        <p14:creationId xmlns:p14="http://schemas.microsoft.com/office/powerpoint/2010/main" xmlns="" val="163874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3354547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38</a:t>
            </a:fld>
            <a:endParaRPr lang="en-US"/>
          </a:p>
        </p:txBody>
      </p:sp>
    </p:spTree>
    <p:extLst>
      <p:ext uri="{BB962C8B-B14F-4D97-AF65-F5344CB8AC3E}">
        <p14:creationId xmlns:p14="http://schemas.microsoft.com/office/powerpoint/2010/main" xmlns="" val="254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xmlns="" val="265928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xmlns="" val="23528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xmlns="" val="296619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8</a:t>
            </a:fld>
            <a:endParaRPr lang="en-US"/>
          </a:p>
        </p:txBody>
      </p:sp>
    </p:spTree>
    <p:extLst>
      <p:ext uri="{BB962C8B-B14F-4D97-AF65-F5344CB8AC3E}">
        <p14:creationId xmlns:p14="http://schemas.microsoft.com/office/powerpoint/2010/main" xmlns="" val="413398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9/30/2013</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352600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4271684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xmlns="" val="1818359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1476964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1487364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75137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40256667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44285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1149462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310028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9/30/2013</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3548774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9/30/2013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9/30/2013</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9/30/2013</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healthlogin.moh.gov.ge/Authorization/Pages/Login.aspx?ReturnUrl=aHR0cDovL3JlcG9ydGluZy5tb2guZ292LmdlL1JlcG9ydGluZy9kZWZhdWx0LmFzcH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7262" y="3886200"/>
            <a:ext cx="3610098" cy="812530"/>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44160" y="5163979"/>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სექტემბერი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a:t>
            </a:r>
            <a:r>
              <a:rPr lang="en-US" sz="1100" b="1" spc="100" dirty="0" smtClean="0">
                <a:solidFill>
                  <a:prstClr val="black"/>
                </a:solidFill>
                <a:latin typeface="Sylfaen" pitchFamily="18" charset="0"/>
              </a:rPr>
              <a:t>3</a:t>
            </a:r>
            <a:r>
              <a:rPr lang="ka-GE" sz="1100" b="1" spc="100" dirty="0" smtClean="0">
                <a:solidFill>
                  <a:prstClr val="black"/>
                </a:solidFill>
                <a:latin typeface="Sylfaen" pitchFamily="18" charset="0"/>
              </a:rPr>
              <a:t>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xmlns=""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330315424"/>
              </p:ext>
            </p:extLst>
          </p:nvPr>
        </p:nvGraphicFramePr>
        <p:xfrm>
          <a:off x="838200" y="1676400"/>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155120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658"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5658" y="1824335"/>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ბენეფიციართა რეგისტრაციის </a:t>
            </a:r>
            <a:r>
              <a:rPr lang="ka-GE" sz="2400" b="1" dirty="0">
                <a:solidFill>
                  <a:schemeClr val="accent2">
                    <a:lumMod val="50000"/>
                  </a:schemeClr>
                </a:solidFill>
                <a:latin typeface="Myriad Pro" pitchFamily="34" charset="0"/>
              </a:rPr>
              <a:t>მოდული</a:t>
            </a:r>
            <a:endParaRPr lang="en-US" sz="2400" b="1" dirty="0">
              <a:solidFill>
                <a:schemeClr val="accent2">
                  <a:lumMod val="50000"/>
                </a:schemeClr>
              </a:solidFill>
              <a:latin typeface="Myriad Pro" pitchFamily="34" charset="0"/>
            </a:endParaRPr>
          </a:p>
        </p:txBody>
      </p:sp>
      <p:sp>
        <p:nvSpPr>
          <p:cNvPr id="7" name="TextBox 6"/>
          <p:cNvSpPr txBox="1"/>
          <p:nvPr/>
        </p:nvSpPr>
        <p:spPr>
          <a:xfrm>
            <a:off x="2804340" y="3161437"/>
            <a:ext cx="5120460" cy="877163"/>
          </a:xfrm>
          <a:prstGeom prst="rect">
            <a:avLst/>
          </a:prstGeom>
          <a:noFill/>
        </p:spPr>
        <p:txBody>
          <a:bodyPr wrap="square" rtlCol="0">
            <a:spAutoFit/>
          </a:bodyPr>
          <a:lstStyle/>
          <a:p>
            <a:r>
              <a:rPr lang="ka-GE" sz="1700" dirty="0" smtClean="0">
                <a:solidFill>
                  <a:schemeClr val="accent2">
                    <a:lumMod val="50000"/>
                  </a:schemeClr>
                </a:solidFill>
              </a:rPr>
              <a:t>დუბლირების აღმოფხვრა თითოეული პირის დარეგისტრირებით მხოლოდ ერთ დაწესებულებაში </a:t>
            </a:r>
            <a:endParaRPr lang="en-US" sz="1700" dirty="0">
              <a:solidFill>
                <a:schemeClr val="accent2">
                  <a:lumMod val="50000"/>
                </a:schemeClr>
              </a:solidFill>
            </a:endParaRPr>
          </a:p>
        </p:txBody>
      </p:sp>
      <p:sp>
        <p:nvSpPr>
          <p:cNvPr id="14" name="TextBox 13"/>
          <p:cNvSpPr txBox="1"/>
          <p:nvPr/>
        </p:nvSpPr>
        <p:spPr>
          <a:xfrm>
            <a:off x="2777621" y="4337447"/>
            <a:ext cx="4921102"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სხვადასხვა სახელმწიფო პროგრამების ბენეფიციართა სრული რეესტრები</a:t>
            </a:r>
            <a:endParaRPr lang="en-US" sz="1700" dirty="0">
              <a:solidFill>
                <a:schemeClr val="accent2">
                  <a:lumMod val="50000"/>
                </a:schemeClr>
              </a:solidFill>
              <a:latin typeface="+mj-lt"/>
              <a:cs typeface="Arial" pitchFamily="34" charset="0"/>
            </a:endParaRPr>
          </a:p>
        </p:txBody>
      </p:sp>
      <p:sp>
        <p:nvSpPr>
          <p:cNvPr id="15" name="TextBox 14"/>
          <p:cNvSpPr txBox="1"/>
          <p:nvPr/>
        </p:nvSpPr>
        <p:spPr>
          <a:xfrm>
            <a:off x="2777621" y="5328047"/>
            <a:ext cx="4921102"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ასანაზღაურებელი თანხების ზუსტი დაანგარიშება</a:t>
            </a:r>
            <a:endParaRPr lang="en-US" sz="1700" dirty="0">
              <a:solidFill>
                <a:schemeClr val="accent2">
                  <a:lumMod val="50000"/>
                </a:schemeClr>
              </a:solidFill>
              <a:latin typeface="+mj-lt"/>
              <a:cs typeface="Arial" pitchFamily="34" charset="0"/>
            </a:endParaRPr>
          </a:p>
        </p:txBody>
      </p:sp>
      <p:sp>
        <p:nvSpPr>
          <p:cNvPr id="36" name="Flowchart: Connector 35"/>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TextBox 36"/>
          <p:cNvSpPr txBox="1"/>
          <p:nvPr/>
        </p:nvSpPr>
        <p:spPr>
          <a:xfrm>
            <a:off x="1839543" y="3332639"/>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38" name="Flowchart: Connector 37"/>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TextBox 38"/>
          <p:cNvSpPr txBox="1"/>
          <p:nvPr/>
        </p:nvSpPr>
        <p:spPr>
          <a:xfrm>
            <a:off x="1846631" y="4356907"/>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40" name="Flowchart: Connector 39"/>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TextBox 40"/>
          <p:cNvSpPr txBox="1"/>
          <p:nvPr/>
        </p:nvSpPr>
        <p:spPr>
          <a:xfrm>
            <a:off x="1846631" y="5358140"/>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
        <p:nvSpPr>
          <p:cNvPr id="2" name="Rectangle 1"/>
          <p:cNvSpPr/>
          <p:nvPr/>
        </p:nvSpPr>
        <p:spPr>
          <a:xfrm>
            <a:off x="4403930" y="6119427"/>
            <a:ext cx="3733800" cy="246221"/>
          </a:xfrm>
          <a:prstGeom prst="rect">
            <a:avLst/>
          </a:prstGeom>
        </p:spPr>
        <p:txBody>
          <a:bodyPr wrap="square">
            <a:spAutoFit/>
          </a:bodyPr>
          <a:lstStyle/>
          <a:p>
            <a:pPr algn="r"/>
            <a:r>
              <a:rPr lang="en-US" sz="1000" i="1" dirty="0">
                <a:hlinkClick r:id="rId3"/>
              </a:rPr>
              <a:t>http://ehealth.moh.gov.ge/Hmis/Portal/Default.aspx</a:t>
            </a:r>
            <a:endParaRPr lang="en-US" sz="1000" i="1" dirty="0">
              <a:solidFill>
                <a:schemeClr val="accent2">
                  <a:lumMod val="50000"/>
                </a:schemeClr>
              </a:solidFill>
            </a:endParaRPr>
          </a:p>
        </p:txBody>
      </p:sp>
    </p:spTree>
    <p:extLst>
      <p:ext uri="{BB962C8B-B14F-4D97-AF65-F5344CB8AC3E}">
        <p14:creationId xmlns:p14="http://schemas.microsoft.com/office/powerpoint/2010/main" xmlns="" val="242953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658"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2">
                  <a:lumMod val="50000"/>
                </a:schemeClr>
              </a:solidFill>
            </a:endParaRPr>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5658" y="1824335"/>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ბენეფიციართა რეგისტრაციის </a:t>
            </a:r>
            <a:r>
              <a:rPr lang="ka-GE" sz="2400" b="1" dirty="0">
                <a:solidFill>
                  <a:schemeClr val="accent2">
                    <a:lumMod val="50000"/>
                  </a:schemeClr>
                </a:solidFill>
                <a:latin typeface="Myriad Pro" pitchFamily="34" charset="0"/>
              </a:rPr>
              <a:t>მოდული</a:t>
            </a:r>
            <a:endParaRPr lang="en-US" sz="2400" b="1" dirty="0">
              <a:solidFill>
                <a:schemeClr val="accent2">
                  <a:lumMod val="50000"/>
                </a:schemeClr>
              </a:solidFill>
              <a:latin typeface="Myriad Pro" pitchFamily="34" charset="0"/>
            </a:endParaRPr>
          </a:p>
        </p:txBody>
      </p:sp>
      <p:sp>
        <p:nvSpPr>
          <p:cNvPr id="25" name="TextBox 24"/>
          <p:cNvSpPr txBox="1"/>
          <p:nvPr/>
        </p:nvSpPr>
        <p:spPr>
          <a:xfrm>
            <a:off x="1320322" y="2819399"/>
            <a:ext cx="6863712" cy="2723823"/>
          </a:xfrm>
          <a:prstGeom prst="rect">
            <a:avLst/>
          </a:prstGeom>
          <a:noFill/>
        </p:spPr>
        <p:txBody>
          <a:bodyPr wrap="square" rtlCol="0">
            <a:spAutoFit/>
          </a:bodyPr>
          <a:lstStyle/>
          <a:p>
            <a:endParaRPr lang="ka-GE" sz="1600" dirty="0">
              <a:solidFill>
                <a:schemeClr val="accent2">
                  <a:lumMod val="50000"/>
                </a:schemeClr>
              </a:solidFill>
              <a:latin typeface="+mj-lt"/>
              <a:cs typeface="Arial" pitchFamily="34" charset="0"/>
            </a:endParaRPr>
          </a:p>
          <a:p>
            <a:r>
              <a:rPr lang="ka-GE" dirty="0">
                <a:solidFill>
                  <a:schemeClr val="accent2">
                    <a:lumMod val="50000"/>
                  </a:schemeClr>
                </a:solidFill>
                <a:cs typeface="Arial" pitchFamily="34" charset="0"/>
              </a:rPr>
              <a:t>მოდულში სულ დარეგისტრირებულ ბენეფიციართა  რაოდენობა სხვადასხვა პროგრამების მიხედვით</a:t>
            </a:r>
            <a:r>
              <a:rPr lang="ka-GE" dirty="0" smtClean="0">
                <a:solidFill>
                  <a:schemeClr val="accent2">
                    <a:lumMod val="50000"/>
                  </a:schemeClr>
                </a:solidFill>
                <a:cs typeface="Arial" pitchFamily="34" charset="0"/>
              </a:rPr>
              <a:t>:</a:t>
            </a:r>
          </a:p>
          <a:p>
            <a:endParaRPr lang="ka-GE" sz="1700" dirty="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მიზნობრივი ჯგუფები: </a:t>
            </a:r>
            <a:r>
              <a:rPr lang="ka-GE" sz="1700" b="1" dirty="0">
                <a:solidFill>
                  <a:schemeClr val="accent2">
                    <a:lumMod val="50000"/>
                  </a:schemeClr>
                </a:solidFill>
                <a:cs typeface="Arial" pitchFamily="34" charset="0"/>
              </a:rPr>
              <a:t>198,539</a:t>
            </a:r>
            <a:endParaRPr lang="ka-GE" sz="1700" dirty="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საბაზისო პაკეტით: </a:t>
            </a:r>
            <a:r>
              <a:rPr lang="ka-GE" sz="1700" b="1" dirty="0">
                <a:solidFill>
                  <a:schemeClr val="accent2">
                    <a:lumMod val="50000"/>
                  </a:schemeClr>
                </a:solidFill>
                <a:cs typeface="Arial" pitchFamily="34" charset="0"/>
              </a:rPr>
              <a:t>1,492,665</a:t>
            </a:r>
            <a:endParaRPr lang="ka-GE" sz="1700" b="1" dirty="0" smtClean="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ვეტერანების პაკეტით: </a:t>
            </a:r>
            <a:r>
              <a:rPr lang="ka-GE" sz="1700" b="1" dirty="0" smtClean="0">
                <a:solidFill>
                  <a:schemeClr val="accent2">
                    <a:lumMod val="50000"/>
                  </a:schemeClr>
                </a:solidFill>
                <a:cs typeface="Arial" pitchFamily="34" charset="0"/>
              </a:rPr>
              <a:t>665</a:t>
            </a:r>
            <a:endParaRPr lang="ka-GE" sz="1700" b="1" dirty="0" smtClean="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ფსიქიატრიული დახმარების პროგრამით: </a:t>
            </a:r>
            <a:r>
              <a:rPr lang="ka-GE" sz="1700" b="1" dirty="0">
                <a:solidFill>
                  <a:schemeClr val="accent2">
                    <a:lumMod val="50000"/>
                  </a:schemeClr>
                </a:solidFill>
                <a:cs typeface="Arial" pitchFamily="34" charset="0"/>
              </a:rPr>
              <a:t>29,959 </a:t>
            </a:r>
            <a:endParaRPr lang="ka-GE" sz="1700" b="1" dirty="0" smtClean="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დიალიზის პროგრამით: </a:t>
            </a:r>
            <a:r>
              <a:rPr lang="ka-GE" sz="1700" b="1" dirty="0">
                <a:solidFill>
                  <a:schemeClr val="accent2">
                    <a:lumMod val="50000"/>
                  </a:schemeClr>
                </a:solidFill>
                <a:cs typeface="Arial" pitchFamily="34" charset="0"/>
              </a:rPr>
              <a:t>1,926 </a:t>
            </a:r>
            <a:endParaRPr lang="ka-GE" sz="1700" b="1" dirty="0" smtClean="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სოფლის ექიმთა კონტიგენტი: </a:t>
            </a:r>
            <a:r>
              <a:rPr lang="ka-GE" sz="1700" b="1" dirty="0">
                <a:solidFill>
                  <a:schemeClr val="accent2">
                    <a:lumMod val="50000"/>
                  </a:schemeClr>
                </a:solidFill>
                <a:cs typeface="Arial" pitchFamily="34" charset="0"/>
              </a:rPr>
              <a:t>1,320,000 </a:t>
            </a:r>
            <a:endParaRPr lang="ka-GE" sz="1700" b="1" dirty="0">
              <a:solidFill>
                <a:schemeClr val="accent2">
                  <a:lumMod val="50000"/>
                </a:schemeClr>
              </a:solidFill>
              <a:latin typeface="+mj-lt"/>
              <a:cs typeface="Arial" pitchFamily="34" charset="0"/>
            </a:endParaRPr>
          </a:p>
        </p:txBody>
      </p:sp>
      <p:sp>
        <p:nvSpPr>
          <p:cNvPr id="7" name="Rectangle 6"/>
          <p:cNvSpPr/>
          <p:nvPr/>
        </p:nvSpPr>
        <p:spPr>
          <a:xfrm>
            <a:off x="4498458" y="6096000"/>
            <a:ext cx="3733800" cy="246221"/>
          </a:xfrm>
          <a:prstGeom prst="rect">
            <a:avLst/>
          </a:prstGeom>
        </p:spPr>
        <p:txBody>
          <a:bodyPr wrap="square">
            <a:spAutoFit/>
          </a:bodyPr>
          <a:lstStyle/>
          <a:p>
            <a:pPr algn="r"/>
            <a:r>
              <a:rPr lang="en-US" sz="1000" i="1" dirty="0">
                <a:hlinkClick r:id="rId3"/>
              </a:rPr>
              <a:t>http://ehealth.moh.gov.ge/Hmis/Portal/Default.aspx</a:t>
            </a:r>
            <a:endParaRPr lang="en-US" sz="1000" i="1" dirty="0">
              <a:solidFill>
                <a:schemeClr val="accent2">
                  <a:lumMod val="50000"/>
                </a:schemeClr>
              </a:solidFill>
            </a:endParaRPr>
          </a:p>
        </p:txBody>
      </p:sp>
    </p:spTree>
    <p:extLst>
      <p:ext uri="{BB962C8B-B14F-4D97-AF65-F5344CB8AC3E}">
        <p14:creationId xmlns:p14="http://schemas.microsoft.com/office/powerpoint/2010/main" xmlns="" val="371457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14082"/>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7" name="Rectangle 6"/>
          <p:cNvSpPr/>
          <p:nvPr/>
        </p:nvSpPr>
        <p:spPr>
          <a:xfrm>
            <a:off x="881565" y="1620981"/>
            <a:ext cx="7391400" cy="830997"/>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სამედიცინო შემთხვევების </a:t>
            </a:r>
            <a:r>
              <a:rPr lang="ka-GE" sz="2400" b="1" dirty="0" smtClean="0">
                <a:solidFill>
                  <a:schemeClr val="accent2">
                    <a:lumMod val="50000"/>
                  </a:schemeClr>
                </a:solidFill>
                <a:latin typeface="Myriad Pro" pitchFamily="34" charset="0"/>
              </a:rPr>
              <a:t>რეგისტრაციის </a:t>
            </a:r>
            <a:r>
              <a:rPr lang="ka-GE" sz="2400" b="1" dirty="0">
                <a:solidFill>
                  <a:schemeClr val="accent2">
                    <a:lumMod val="50000"/>
                  </a:schemeClr>
                </a:solidFill>
                <a:latin typeface="Myriad Pro" pitchFamily="34" charset="0"/>
              </a:rPr>
              <a:t>მოდული</a:t>
            </a:r>
          </a:p>
        </p:txBody>
      </p:sp>
      <p:sp>
        <p:nvSpPr>
          <p:cNvPr id="8" name="TextBox 7"/>
          <p:cNvSpPr txBox="1"/>
          <p:nvPr/>
        </p:nvSpPr>
        <p:spPr>
          <a:xfrm>
            <a:off x="2804336" y="2733966"/>
            <a:ext cx="5110718"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პაციენტის დაზღვევის სტატუსის იდენტიფიცირება და ლიმიტების კონტროლი</a:t>
            </a:r>
            <a:endParaRPr lang="ka-GE" sz="1700" dirty="0">
              <a:solidFill>
                <a:schemeClr val="accent2">
                  <a:lumMod val="50000"/>
                </a:schemeClr>
              </a:solidFill>
              <a:cs typeface="Arial" pitchFamily="34" charset="0"/>
            </a:endParaRPr>
          </a:p>
        </p:txBody>
      </p:sp>
      <p:sp>
        <p:nvSpPr>
          <p:cNvPr id="9" name="TextBox 8"/>
          <p:cNvSpPr txBox="1"/>
          <p:nvPr/>
        </p:nvSpPr>
        <p:spPr>
          <a:xfrm>
            <a:off x="2804336" y="3549047"/>
            <a:ext cx="4920214"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დინამიური კავშირები ანგარიშგების და ფინანსურ მოდულებთან</a:t>
            </a:r>
            <a:endParaRPr lang="en-US" sz="1700" dirty="0">
              <a:solidFill>
                <a:schemeClr val="accent2">
                  <a:lumMod val="50000"/>
                </a:schemeClr>
              </a:solidFill>
              <a:cs typeface="Arial" pitchFamily="34" charset="0"/>
            </a:endParaRPr>
          </a:p>
        </p:txBody>
      </p:sp>
      <p:sp>
        <p:nvSpPr>
          <p:cNvPr id="10" name="TextBox 9"/>
          <p:cNvSpPr txBox="1"/>
          <p:nvPr/>
        </p:nvSpPr>
        <p:spPr>
          <a:xfrm>
            <a:off x="2791634" y="4392994"/>
            <a:ext cx="5123420" cy="877163"/>
          </a:xfrm>
          <a:prstGeom prst="rect">
            <a:avLst/>
          </a:prstGeom>
          <a:noFill/>
        </p:spPr>
        <p:txBody>
          <a:bodyPr wrap="square" rtlCol="0">
            <a:spAutoFit/>
          </a:bodyPr>
          <a:lstStyle/>
          <a:p>
            <a:r>
              <a:rPr lang="ka-GE" sz="1700" dirty="0">
                <a:solidFill>
                  <a:schemeClr val="accent2">
                    <a:lumMod val="50000"/>
                  </a:schemeClr>
                </a:solidFill>
                <a:cs typeface="Arial" pitchFamily="34" charset="0"/>
              </a:rPr>
              <a:t>შემთხვევის სრული ისტორია შეტყობინების სისტემის გამოყენებით, რეჰოსპიტალიზაციის მონიტორინგი</a:t>
            </a:r>
            <a:endParaRPr lang="en-US" sz="1700" dirty="0">
              <a:solidFill>
                <a:schemeClr val="accent2">
                  <a:lumMod val="50000"/>
                </a:schemeClr>
              </a:solidFill>
              <a:cs typeface="Arial" pitchFamily="34" charset="0"/>
            </a:endParaRPr>
          </a:p>
        </p:txBody>
      </p:sp>
      <p:sp>
        <p:nvSpPr>
          <p:cNvPr id="11" name="Flowchart: Connector 10"/>
          <p:cNvSpPr/>
          <p:nvPr/>
        </p:nvSpPr>
        <p:spPr>
          <a:xfrm>
            <a:off x="1524000" y="2657082"/>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1733133" y="2780131"/>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3" name="Flowchart: Connector 12"/>
          <p:cNvSpPr/>
          <p:nvPr/>
        </p:nvSpPr>
        <p:spPr>
          <a:xfrm>
            <a:off x="1524000" y="354904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4" name="TextBox 13"/>
          <p:cNvSpPr txBox="1"/>
          <p:nvPr/>
        </p:nvSpPr>
        <p:spPr>
          <a:xfrm>
            <a:off x="1745008" y="3687485"/>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5" name="Flowchart: Connector 14"/>
          <p:cNvSpPr/>
          <p:nvPr/>
        </p:nvSpPr>
        <p:spPr>
          <a:xfrm>
            <a:off x="1534262" y="44580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6" name="TextBox 15"/>
          <p:cNvSpPr txBox="1"/>
          <p:nvPr/>
        </p:nvSpPr>
        <p:spPr>
          <a:xfrm>
            <a:off x="1759205" y="4572000"/>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
        <p:nvSpPr>
          <p:cNvPr id="17" name="Flowchart: Connector 16"/>
          <p:cNvSpPr/>
          <p:nvPr/>
        </p:nvSpPr>
        <p:spPr>
          <a:xfrm>
            <a:off x="1550874" y="5322034"/>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8" name="TextBox 17"/>
          <p:cNvSpPr txBox="1"/>
          <p:nvPr/>
        </p:nvSpPr>
        <p:spPr>
          <a:xfrm>
            <a:off x="1731529" y="5434766"/>
            <a:ext cx="385042" cy="523220"/>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sp>
        <p:nvSpPr>
          <p:cNvPr id="21" name="TextBox 20"/>
          <p:cNvSpPr txBox="1"/>
          <p:nvPr/>
        </p:nvSpPr>
        <p:spPr>
          <a:xfrm>
            <a:off x="2791634" y="5373210"/>
            <a:ext cx="4920216"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შემთხვევების ინსპექტირება და ანალიზი, ასანაზღაურებელ შემთხვევათა ვალიდაცია</a:t>
            </a:r>
            <a:endParaRPr lang="en-US" sz="1700" dirty="0">
              <a:solidFill>
                <a:schemeClr val="accent2">
                  <a:lumMod val="50000"/>
                </a:schemeClr>
              </a:solidFill>
              <a:cs typeface="Arial" pitchFamily="34" charset="0"/>
            </a:endParaRPr>
          </a:p>
        </p:txBody>
      </p:sp>
      <p:sp>
        <p:nvSpPr>
          <p:cNvPr id="3" name="Rectangle 2"/>
          <p:cNvSpPr/>
          <p:nvPr/>
        </p:nvSpPr>
        <p:spPr>
          <a:xfrm>
            <a:off x="4548066" y="6140351"/>
            <a:ext cx="3647854" cy="276999"/>
          </a:xfrm>
          <a:prstGeom prst="rect">
            <a:avLst/>
          </a:prstGeom>
        </p:spPr>
        <p:txBody>
          <a:bodyPr wrap="square">
            <a:spAutoFit/>
          </a:bodyPr>
          <a:lstStyle/>
          <a:p>
            <a:r>
              <a:rPr lang="en-US" sz="1200" dirty="0">
                <a:hlinkClick r:id="rId3"/>
              </a:rPr>
              <a:t>http://ehealth.moh.gov.ge/Hmis/Portal/Default.aspx</a:t>
            </a:r>
            <a:endParaRPr lang="en-US" sz="1200" dirty="0"/>
          </a:p>
        </p:txBody>
      </p:sp>
    </p:spTree>
    <p:extLst>
      <p:ext uri="{BB962C8B-B14F-4D97-AF65-F5344CB8AC3E}">
        <p14:creationId xmlns:p14="http://schemas.microsoft.com/office/powerpoint/2010/main" xmlns="" val="221096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2998"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2998" y="175260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მიმართვების ადმინისტრირების მოდული</a:t>
            </a:r>
            <a:endParaRPr lang="ka-GE" sz="2400" b="1" dirty="0">
              <a:solidFill>
                <a:schemeClr val="accent2">
                  <a:lumMod val="50000"/>
                </a:schemeClr>
              </a:solidFill>
              <a:latin typeface="Myriad Pro" pitchFamily="34" charset="0"/>
            </a:endParaRPr>
          </a:p>
        </p:txBody>
      </p:sp>
      <p:grpSp>
        <p:nvGrpSpPr>
          <p:cNvPr id="2" name="Group 1"/>
          <p:cNvGrpSpPr/>
          <p:nvPr/>
        </p:nvGrpSpPr>
        <p:grpSpPr>
          <a:xfrm>
            <a:off x="1711840" y="2736999"/>
            <a:ext cx="5967521" cy="887104"/>
            <a:chOff x="1631212" y="2736999"/>
            <a:chExt cx="5967521" cy="887104"/>
          </a:xfrm>
        </p:grpSpPr>
        <p:sp>
          <p:nvSpPr>
            <p:cNvPr id="7" name="TextBox 6"/>
            <p:cNvSpPr txBox="1"/>
            <p:nvPr/>
          </p:nvSpPr>
          <p:spPr>
            <a:xfrm>
              <a:off x="2775983" y="2746940"/>
              <a:ext cx="4822750" cy="87716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გეგმიურ სამედიცინო </a:t>
              </a:r>
              <a:r>
                <a:rPr lang="ka-GE" sz="1700" dirty="0">
                  <a:solidFill>
                    <a:schemeClr val="accent2">
                      <a:lumMod val="50000"/>
                    </a:schemeClr>
                  </a:solidFill>
                  <a:cs typeface="Arial" pitchFamily="34" charset="0"/>
                </a:rPr>
                <a:t>მომსახურებაზე </a:t>
              </a:r>
              <a:r>
                <a:rPr lang="ka-GE" sz="1700" dirty="0" smtClean="0">
                  <a:solidFill>
                    <a:schemeClr val="accent2">
                      <a:lumMod val="50000"/>
                    </a:schemeClr>
                  </a:solidFill>
                  <a:cs typeface="Arial" pitchFamily="34" charset="0"/>
                </a:rPr>
                <a:t>მოთხოვნის გამარტივებული </a:t>
              </a:r>
              <a:r>
                <a:rPr lang="ka-GE" sz="1700" dirty="0">
                  <a:solidFill>
                    <a:schemeClr val="accent2">
                      <a:lumMod val="50000"/>
                    </a:schemeClr>
                  </a:solidFill>
                  <a:cs typeface="Arial" pitchFamily="34" charset="0"/>
                </a:rPr>
                <a:t>და სწრაფი </a:t>
              </a:r>
              <a:r>
                <a:rPr lang="ka-GE" sz="1700" dirty="0" smtClean="0">
                  <a:solidFill>
                    <a:schemeClr val="accent2">
                      <a:lumMod val="50000"/>
                    </a:schemeClr>
                  </a:solidFill>
                  <a:cs typeface="Arial" pitchFamily="34" charset="0"/>
                </a:rPr>
                <a:t>რეგისტრაცია</a:t>
              </a:r>
              <a:endParaRPr lang="en-US" sz="1700" dirty="0">
                <a:solidFill>
                  <a:schemeClr val="accent2">
                    <a:lumMod val="50000"/>
                  </a:schemeClr>
                </a:solidFill>
                <a:cs typeface="Arial" pitchFamily="34" charset="0"/>
              </a:endParaRPr>
            </a:p>
          </p:txBody>
        </p:sp>
        <p:sp>
          <p:nvSpPr>
            <p:cNvPr id="12" name="Flowchart: Connector 11"/>
            <p:cNvSpPr/>
            <p:nvPr/>
          </p:nvSpPr>
          <p:spPr>
            <a:xfrm>
              <a:off x="1631212" y="27369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1839543" y="2875439"/>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grpSp>
      <p:grpSp>
        <p:nvGrpSpPr>
          <p:cNvPr id="8" name="Group 7"/>
          <p:cNvGrpSpPr/>
          <p:nvPr/>
        </p:nvGrpSpPr>
        <p:grpSpPr>
          <a:xfrm>
            <a:off x="1711840" y="4628971"/>
            <a:ext cx="6017142" cy="925896"/>
            <a:chOff x="1638300" y="4580596"/>
            <a:chExt cx="6017142" cy="925896"/>
          </a:xfrm>
        </p:grpSpPr>
        <p:sp>
          <p:nvSpPr>
            <p:cNvPr id="9" name="TextBox 8"/>
            <p:cNvSpPr txBox="1"/>
            <p:nvPr/>
          </p:nvSpPr>
          <p:spPr>
            <a:xfrm>
              <a:off x="2775983" y="4629329"/>
              <a:ext cx="4879459" cy="87716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დამტკიცებული მიმართვების ავტომატური სინქრონიზაცია შეტყობინებების მართვის მოდულთან</a:t>
              </a:r>
              <a:endParaRPr lang="en-US" sz="1700" dirty="0">
                <a:solidFill>
                  <a:schemeClr val="accent2">
                    <a:lumMod val="50000"/>
                  </a:schemeClr>
                </a:solidFill>
                <a:cs typeface="Arial" pitchFamily="34" charset="0"/>
              </a:endParaRPr>
            </a:p>
          </p:txBody>
        </p:sp>
        <p:sp>
          <p:nvSpPr>
            <p:cNvPr id="14" name="Flowchart: Connector 13"/>
            <p:cNvSpPr/>
            <p:nvPr/>
          </p:nvSpPr>
          <p:spPr>
            <a:xfrm>
              <a:off x="1638300" y="458059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1846631" y="4719036"/>
              <a:ext cx="383438" cy="523221"/>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grpSp>
      <p:grpSp>
        <p:nvGrpSpPr>
          <p:cNvPr id="10" name="Group 9"/>
          <p:cNvGrpSpPr/>
          <p:nvPr/>
        </p:nvGrpSpPr>
        <p:grpSpPr>
          <a:xfrm>
            <a:off x="1711840" y="5600700"/>
            <a:ext cx="6212960" cy="800100"/>
            <a:chOff x="1638300" y="5581829"/>
            <a:chExt cx="6212960" cy="800100"/>
          </a:xfrm>
        </p:grpSpPr>
        <p:sp>
          <p:nvSpPr>
            <p:cNvPr id="11" name="TextBox 10"/>
            <p:cNvSpPr txBox="1"/>
            <p:nvPr/>
          </p:nvSpPr>
          <p:spPr>
            <a:xfrm>
              <a:off x="2775984" y="5641642"/>
              <a:ext cx="5075276" cy="615553"/>
            </a:xfrm>
            <a:prstGeom prst="rect">
              <a:avLst/>
            </a:prstGeom>
            <a:noFill/>
          </p:spPr>
          <p:txBody>
            <a:bodyPr wrap="square" rtlCol="0">
              <a:spAutoFit/>
            </a:bodyPr>
            <a:lstStyle/>
            <a:p>
              <a:r>
                <a:rPr lang="ka-GE" sz="1700" dirty="0">
                  <a:solidFill>
                    <a:schemeClr val="accent2">
                      <a:lumMod val="50000"/>
                    </a:schemeClr>
                  </a:solidFill>
                  <a:cs typeface="Arial" pitchFamily="34" charset="0"/>
                </a:rPr>
                <a:t>ასანაზღაურებელი გეგმიური სამედიცინო შემთხვევების </a:t>
              </a:r>
              <a:r>
                <a:rPr lang="ka-GE" sz="1700" dirty="0" smtClean="0">
                  <a:solidFill>
                    <a:schemeClr val="accent2">
                      <a:lumMod val="50000"/>
                    </a:schemeClr>
                  </a:solidFill>
                  <a:cs typeface="Arial" pitchFamily="34" charset="0"/>
                </a:rPr>
                <a:t>ავტომატიზებული ანგარიშგება</a:t>
              </a:r>
              <a:endParaRPr lang="en-US" sz="1700" dirty="0">
                <a:solidFill>
                  <a:schemeClr val="accent2">
                    <a:lumMod val="50000"/>
                  </a:schemeClr>
                </a:solidFill>
                <a:cs typeface="Arial" pitchFamily="34" charset="0"/>
              </a:endParaRPr>
            </a:p>
          </p:txBody>
        </p:sp>
        <p:sp>
          <p:nvSpPr>
            <p:cNvPr id="20" name="Flowchart: Connector 19"/>
            <p:cNvSpPr/>
            <p:nvPr/>
          </p:nvSpPr>
          <p:spPr>
            <a:xfrm>
              <a:off x="1638300" y="558182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Box 20"/>
            <p:cNvSpPr txBox="1"/>
            <p:nvPr/>
          </p:nvSpPr>
          <p:spPr>
            <a:xfrm>
              <a:off x="1846631" y="5720269"/>
              <a:ext cx="383438" cy="523221"/>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grpSp>
      <p:grpSp>
        <p:nvGrpSpPr>
          <p:cNvPr id="3" name="Group 2"/>
          <p:cNvGrpSpPr/>
          <p:nvPr/>
        </p:nvGrpSpPr>
        <p:grpSpPr>
          <a:xfrm>
            <a:off x="1711840" y="3670270"/>
            <a:ext cx="5967521" cy="800100"/>
            <a:chOff x="1631212" y="3651399"/>
            <a:chExt cx="5967521" cy="800100"/>
          </a:xfrm>
        </p:grpSpPr>
        <p:sp>
          <p:nvSpPr>
            <p:cNvPr id="16" name="TextBox 15"/>
            <p:cNvSpPr txBox="1"/>
            <p:nvPr/>
          </p:nvSpPr>
          <p:spPr>
            <a:xfrm>
              <a:off x="2775983" y="3754398"/>
              <a:ext cx="4822750"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სამედიცინო </a:t>
              </a:r>
              <a:r>
                <a:rPr lang="ka-GE" sz="1700" dirty="0">
                  <a:solidFill>
                    <a:schemeClr val="accent2">
                      <a:lumMod val="50000"/>
                    </a:schemeClr>
                  </a:solidFill>
                  <a:cs typeface="Arial" pitchFamily="34" charset="0"/>
                </a:rPr>
                <a:t>დაწესებულების </a:t>
              </a:r>
              <a:r>
                <a:rPr lang="ka-GE" sz="1700" dirty="0" smtClean="0">
                  <a:solidFill>
                    <a:schemeClr val="accent2">
                      <a:lumMod val="50000"/>
                    </a:schemeClr>
                  </a:solidFill>
                  <a:cs typeface="Arial" pitchFamily="34" charset="0"/>
                </a:rPr>
                <a:t>ფასის მიხედვით </a:t>
              </a:r>
              <a:r>
                <a:rPr lang="ka-GE" sz="1700" dirty="0">
                  <a:solidFill>
                    <a:schemeClr val="accent2">
                      <a:lumMod val="50000"/>
                    </a:schemeClr>
                  </a:solidFill>
                  <a:cs typeface="Arial" pitchFamily="34" charset="0"/>
                </a:rPr>
                <a:t>შერჩევის </a:t>
              </a:r>
              <a:r>
                <a:rPr lang="ka-GE" sz="1700" dirty="0" smtClean="0">
                  <a:solidFill>
                    <a:schemeClr val="accent2">
                      <a:lumMod val="50000"/>
                    </a:schemeClr>
                  </a:solidFill>
                  <a:cs typeface="Arial" pitchFamily="34" charset="0"/>
                </a:rPr>
                <a:t>შესაძლებლობა</a:t>
              </a:r>
              <a:endParaRPr lang="en-US" sz="1700" dirty="0">
                <a:solidFill>
                  <a:schemeClr val="accent2">
                    <a:lumMod val="50000"/>
                  </a:schemeClr>
                </a:solidFill>
                <a:cs typeface="Arial" pitchFamily="34" charset="0"/>
              </a:endParaRPr>
            </a:p>
          </p:txBody>
        </p:sp>
        <p:sp>
          <p:nvSpPr>
            <p:cNvPr id="17" name="Flowchart: Connector 16"/>
            <p:cNvSpPr/>
            <p:nvPr/>
          </p:nvSpPr>
          <p:spPr>
            <a:xfrm>
              <a:off x="1631212" y="36513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a:xfrm>
              <a:off x="1839543" y="3789839"/>
              <a:ext cx="383438" cy="523221"/>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grpSp>
      <p:sp>
        <p:nvSpPr>
          <p:cNvPr id="22" name="Rectangle 21"/>
          <p:cNvSpPr/>
          <p:nvPr/>
        </p:nvSpPr>
        <p:spPr>
          <a:xfrm>
            <a:off x="4686298" y="6479787"/>
            <a:ext cx="3647854" cy="276999"/>
          </a:xfrm>
          <a:prstGeom prst="rect">
            <a:avLst/>
          </a:prstGeom>
        </p:spPr>
        <p:txBody>
          <a:bodyPr wrap="square">
            <a:spAutoFit/>
          </a:bodyPr>
          <a:lstStyle/>
          <a:p>
            <a:r>
              <a:rPr lang="en-US" sz="1200" dirty="0">
                <a:hlinkClick r:id="rId3"/>
              </a:rPr>
              <a:t>http://ehealth.moh.gov.ge/Hmis/Portal/Default.aspx</a:t>
            </a:r>
            <a:endParaRPr lang="en-US" sz="1200" dirty="0"/>
          </a:p>
        </p:txBody>
      </p:sp>
    </p:spTree>
    <p:extLst>
      <p:ext uri="{BB962C8B-B14F-4D97-AF65-F5344CB8AC3E}">
        <p14:creationId xmlns:p14="http://schemas.microsoft.com/office/powerpoint/2010/main" xmlns="" val="225212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89"/>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ელექტრონული  </a:t>
            </a:r>
            <a:r>
              <a:rPr lang="ka-GE" sz="2400" b="1" dirty="0">
                <a:solidFill>
                  <a:schemeClr val="accent2">
                    <a:lumMod val="50000"/>
                  </a:schemeClr>
                </a:solidFill>
                <a:latin typeface="Myriad Pro" pitchFamily="34" charset="0"/>
              </a:rPr>
              <a:t>ანგარიშგების მოდული</a:t>
            </a:r>
          </a:p>
        </p:txBody>
      </p:sp>
      <p:sp>
        <p:nvSpPr>
          <p:cNvPr id="7" name="TextBox 6"/>
          <p:cNvSpPr txBox="1"/>
          <p:nvPr/>
        </p:nvSpPr>
        <p:spPr>
          <a:xfrm>
            <a:off x="2804338" y="2967188"/>
            <a:ext cx="5425262" cy="877163"/>
          </a:xfrm>
          <a:prstGeom prst="rect">
            <a:avLst/>
          </a:prstGeom>
          <a:noFill/>
        </p:spPr>
        <p:txBody>
          <a:bodyPr wrap="square" rtlCol="0">
            <a:spAutoFit/>
          </a:bodyPr>
          <a:lstStyle/>
          <a:p>
            <a:r>
              <a:rPr lang="ka-GE" sz="1700" dirty="0">
                <a:solidFill>
                  <a:schemeClr val="accent2">
                    <a:lumMod val="50000"/>
                  </a:schemeClr>
                </a:solidFill>
                <a:cs typeface="Arial" pitchFamily="34" charset="0"/>
              </a:rPr>
              <a:t>ერთიანი ანგარიშგების </a:t>
            </a:r>
            <a:r>
              <a:rPr lang="ka-GE" sz="1700" dirty="0" smtClean="0">
                <a:solidFill>
                  <a:schemeClr val="accent2">
                    <a:lumMod val="50000"/>
                  </a:schemeClr>
                </a:solidFill>
                <a:cs typeface="Arial" pitchFamily="34" charset="0"/>
              </a:rPr>
              <a:t>სისტემა</a:t>
            </a:r>
            <a:r>
              <a:rPr lang="ka-GE" sz="1700" dirty="0">
                <a:solidFill>
                  <a:schemeClr val="accent2">
                    <a:lumMod val="50000"/>
                  </a:schemeClr>
                </a:solidFill>
                <a:cs typeface="Arial" pitchFamily="34" charset="0"/>
              </a:rPr>
              <a:t> </a:t>
            </a:r>
            <a:r>
              <a:rPr lang="ka-GE" sz="1700" dirty="0" smtClean="0">
                <a:solidFill>
                  <a:schemeClr val="accent2">
                    <a:lumMod val="50000"/>
                  </a:schemeClr>
                </a:solidFill>
                <a:latin typeface="+mj-lt"/>
                <a:cs typeface="Arial" pitchFamily="34" charset="0"/>
              </a:rPr>
              <a:t>სადაზღვევო კომპანიებისა და სამედიცინო დაწესებულებებისთვის</a:t>
            </a:r>
            <a:endParaRPr lang="en-US" sz="1700" dirty="0">
              <a:solidFill>
                <a:schemeClr val="accent2">
                  <a:lumMod val="50000"/>
                </a:schemeClr>
              </a:solidFill>
              <a:latin typeface="+mj-lt"/>
              <a:cs typeface="Arial" pitchFamily="34" charset="0"/>
            </a:endParaRPr>
          </a:p>
        </p:txBody>
      </p:sp>
      <p:sp>
        <p:nvSpPr>
          <p:cNvPr id="9" name="TextBox 8"/>
          <p:cNvSpPr txBox="1"/>
          <p:nvPr/>
        </p:nvSpPr>
        <p:spPr>
          <a:xfrm>
            <a:off x="2877074" y="5216062"/>
            <a:ext cx="4815661" cy="35394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ადმინისტრირების პროცესის ოპტიმიზაცია</a:t>
            </a:r>
            <a:endParaRPr lang="en-US" sz="1700" dirty="0">
              <a:solidFill>
                <a:schemeClr val="accent2">
                  <a:lumMod val="50000"/>
                </a:schemeClr>
              </a:solidFill>
              <a:latin typeface="+mj-lt"/>
              <a:cs typeface="Arial" pitchFamily="34" charset="0"/>
            </a:endParaRPr>
          </a:p>
        </p:txBody>
      </p:sp>
      <p:sp>
        <p:nvSpPr>
          <p:cNvPr id="2" name="TextBox 1">
            <a:hlinkClick r:id="rId3"/>
          </p:cNvPr>
          <p:cNvSpPr txBox="1"/>
          <p:nvPr/>
        </p:nvSpPr>
        <p:spPr>
          <a:xfrm>
            <a:off x="6602383" y="6122660"/>
            <a:ext cx="1622367" cy="276999"/>
          </a:xfrm>
          <a:prstGeom prst="rect">
            <a:avLst/>
          </a:prstGeom>
          <a:noFill/>
        </p:spPr>
        <p:txBody>
          <a:bodyPr wrap="none" rtlCol="0">
            <a:spAutoFit/>
          </a:bodyPr>
          <a:lstStyle/>
          <a:p>
            <a:pPr algn="r"/>
            <a:r>
              <a:rPr lang="en-US" sz="1200" i="1" u="sng" dirty="0">
                <a:solidFill>
                  <a:schemeClr val="accent5">
                    <a:lumMod val="50000"/>
                  </a:schemeClr>
                </a:solidFill>
              </a:rPr>
              <a:t>reporting.moh.gov.ge</a:t>
            </a:r>
          </a:p>
        </p:txBody>
      </p:sp>
      <p:sp>
        <p:nvSpPr>
          <p:cNvPr id="16" name="TextBox 15"/>
          <p:cNvSpPr txBox="1"/>
          <p:nvPr/>
        </p:nvSpPr>
        <p:spPr>
          <a:xfrm>
            <a:off x="2829738" y="4149923"/>
            <a:ext cx="5095062"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ასანაზღაურებელი თანხების ზუსტი დაანგარიშება</a:t>
            </a:r>
            <a:endParaRPr lang="en-US" sz="1700" dirty="0">
              <a:solidFill>
                <a:schemeClr val="accent2">
                  <a:lumMod val="50000"/>
                </a:schemeClr>
              </a:solidFill>
              <a:latin typeface="+mj-lt"/>
              <a:cs typeface="Arial" pitchFamily="34" charset="0"/>
            </a:endParaRPr>
          </a:p>
        </p:txBody>
      </p:sp>
      <p:sp>
        <p:nvSpPr>
          <p:cNvPr id="17" name="Flowchart: Connector 16"/>
          <p:cNvSpPr/>
          <p:nvPr/>
        </p:nvSpPr>
        <p:spPr>
          <a:xfrm>
            <a:off x="1640274" y="295607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869666" y="3094511"/>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21" name="Flowchart: Connector 20"/>
          <p:cNvSpPr/>
          <p:nvPr/>
        </p:nvSpPr>
        <p:spPr>
          <a:xfrm>
            <a:off x="1661335" y="507762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869666" y="5216063"/>
            <a:ext cx="385042" cy="523220"/>
          </a:xfrm>
          <a:prstGeom prst="rect">
            <a:avLst/>
          </a:prstGeom>
          <a:noFill/>
        </p:spPr>
        <p:txBody>
          <a:bodyPr wrap="none" rtlCol="0">
            <a:spAutoFit/>
          </a:bodyPr>
          <a:lstStyle/>
          <a:p>
            <a:r>
              <a:rPr lang="ka-GE" sz="2800" b="1" dirty="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
        <p:nvSpPr>
          <p:cNvPr id="23" name="Flowchart: Connector 22"/>
          <p:cNvSpPr/>
          <p:nvPr/>
        </p:nvSpPr>
        <p:spPr>
          <a:xfrm>
            <a:off x="1646166" y="405765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869666" y="419609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2153092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43000" y="1683603"/>
            <a:ext cx="7086600" cy="830997"/>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ჯანმრთელობის დაცვის პროგრამების </a:t>
            </a:r>
          </a:p>
          <a:p>
            <a:pPr algn="ctr"/>
            <a:r>
              <a:rPr lang="ka-GE" sz="2400" b="1" dirty="0" smtClean="0">
                <a:solidFill>
                  <a:schemeClr val="accent2">
                    <a:lumMod val="50000"/>
                  </a:schemeClr>
                </a:solidFill>
                <a:latin typeface="Myriad Pro" pitchFamily="34" charset="0"/>
              </a:rPr>
              <a:t>ფინანსური მართვის მოდული</a:t>
            </a:r>
            <a:endParaRPr lang="en-US" sz="2400" b="1" dirty="0">
              <a:solidFill>
                <a:schemeClr val="accent2">
                  <a:lumMod val="50000"/>
                </a:schemeClr>
              </a:solidFill>
              <a:latin typeface="Myriad Pro" pitchFamily="34" charset="0"/>
            </a:endParaRPr>
          </a:p>
        </p:txBody>
      </p:sp>
      <p:sp>
        <p:nvSpPr>
          <p:cNvPr id="8" name="TextBox 7"/>
          <p:cNvSpPr txBox="1"/>
          <p:nvPr/>
        </p:nvSpPr>
        <p:spPr>
          <a:xfrm>
            <a:off x="2804339" y="3239869"/>
            <a:ext cx="4920216" cy="646331"/>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სამედიცინო დაწესებულებებთან დადებული ხელშეკრულებების მართვის გაუმჯობესება</a:t>
            </a:r>
            <a:endParaRPr lang="en-US" dirty="0">
              <a:solidFill>
                <a:schemeClr val="accent2">
                  <a:lumMod val="50000"/>
                </a:schemeClr>
              </a:solidFill>
              <a:latin typeface="+mj-lt"/>
              <a:cs typeface="Arial" pitchFamily="34" charset="0"/>
            </a:endParaRPr>
          </a:p>
        </p:txBody>
      </p:sp>
      <p:sp>
        <p:nvSpPr>
          <p:cNvPr id="10" name="TextBox 9"/>
          <p:cNvSpPr txBox="1"/>
          <p:nvPr/>
        </p:nvSpPr>
        <p:spPr>
          <a:xfrm>
            <a:off x="2804340" y="4218467"/>
            <a:ext cx="4920215" cy="646331"/>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სახელმწიფო ხაზინასთან ინფორმაციის რეალურ დროში გაცვლა</a:t>
            </a:r>
            <a:endParaRPr lang="en-US" dirty="0">
              <a:solidFill>
                <a:schemeClr val="accent2">
                  <a:lumMod val="50000"/>
                </a:schemeClr>
              </a:solidFill>
              <a:latin typeface="+mj-lt"/>
              <a:cs typeface="Arial" pitchFamily="34" charset="0"/>
            </a:endParaRPr>
          </a:p>
        </p:txBody>
      </p:sp>
      <p:sp>
        <p:nvSpPr>
          <p:cNvPr id="25" name="TextBox 24"/>
          <p:cNvSpPr txBox="1"/>
          <p:nvPr/>
        </p:nvSpPr>
        <p:spPr>
          <a:xfrm>
            <a:off x="2775985" y="5257800"/>
            <a:ext cx="4920215" cy="646331"/>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მოქალაქეებისათვის ანაზღაურებადი თანხის ლიმიტების კონტროლი</a:t>
            </a:r>
            <a:endParaRPr lang="en-US" dirty="0">
              <a:solidFill>
                <a:schemeClr val="accent2">
                  <a:lumMod val="50000"/>
                </a:schemeClr>
              </a:solidFill>
              <a:latin typeface="+mj-lt"/>
              <a:cs typeface="Arial" pitchFamily="34" charset="0"/>
            </a:endParaRPr>
          </a:p>
        </p:txBody>
      </p:sp>
      <p:sp>
        <p:nvSpPr>
          <p:cNvPr id="26" name="Flowchart: Connector 25"/>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27" name="TextBox 26"/>
          <p:cNvSpPr txBox="1"/>
          <p:nvPr/>
        </p:nvSpPr>
        <p:spPr>
          <a:xfrm>
            <a:off x="1839543" y="3332639"/>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28" name="Flowchart: Connector 27"/>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TextBox 28"/>
          <p:cNvSpPr txBox="1"/>
          <p:nvPr/>
        </p:nvSpPr>
        <p:spPr>
          <a:xfrm>
            <a:off x="1846631" y="4356907"/>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30" name="Flowchart: Connector 29"/>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TextBox 30"/>
          <p:cNvSpPr txBox="1"/>
          <p:nvPr/>
        </p:nvSpPr>
        <p:spPr>
          <a:xfrm>
            <a:off x="1846631" y="5358140"/>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3315011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სამედიცინო საქმიანობის რეგულირება</a:t>
            </a:r>
            <a:endParaRPr lang="en-US" sz="2400" b="1" dirty="0">
              <a:solidFill>
                <a:schemeClr val="accent2">
                  <a:lumMod val="50000"/>
                </a:schemeClr>
              </a:solidFill>
              <a:latin typeface="Myriad Pro" pitchFamily="34" charset="0"/>
            </a:endParaRPr>
          </a:p>
        </p:txBody>
      </p:sp>
      <p:sp>
        <p:nvSpPr>
          <p:cNvPr id="7" name="TextBox 6"/>
          <p:cNvSpPr txBox="1"/>
          <p:nvPr/>
        </p:nvSpPr>
        <p:spPr>
          <a:xfrm>
            <a:off x="2804340" y="3000049"/>
            <a:ext cx="5196659"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სამედიცინო პერსონალისა და დაწესებულებების ცენტრალური რეესტრები</a:t>
            </a:r>
            <a:endParaRPr lang="en-US" sz="1700" dirty="0">
              <a:solidFill>
                <a:schemeClr val="accent2">
                  <a:lumMod val="50000"/>
                </a:schemeClr>
              </a:solidFill>
              <a:latin typeface="+mj-lt"/>
              <a:cs typeface="Arial" pitchFamily="34" charset="0"/>
            </a:endParaRPr>
          </a:p>
        </p:txBody>
      </p:sp>
      <p:sp>
        <p:nvSpPr>
          <p:cNvPr id="12" name="TextBox 11"/>
          <p:cNvSpPr txBox="1"/>
          <p:nvPr/>
        </p:nvSpPr>
        <p:spPr>
          <a:xfrm>
            <a:off x="2804341" y="3890427"/>
            <a:ext cx="5196659" cy="1138773"/>
          </a:xfrm>
          <a:prstGeom prst="rect">
            <a:avLst/>
          </a:prstGeom>
          <a:noFill/>
        </p:spPr>
        <p:txBody>
          <a:bodyPr wrap="square" rtlCol="0">
            <a:spAutoFit/>
          </a:bodyPr>
          <a:lstStyle/>
          <a:p>
            <a:r>
              <a:rPr lang="ka-GE" sz="1700" dirty="0">
                <a:solidFill>
                  <a:schemeClr val="accent2">
                    <a:lumMod val="50000"/>
                  </a:schemeClr>
                </a:solidFill>
                <a:latin typeface="+mj-lt"/>
                <a:cs typeface="Arial" pitchFamily="34" charset="0"/>
              </a:rPr>
              <a:t>სრულყოფილი ისტორიები სამართალმემკვიდრეობის გათვალისწინებით (ლიცენზიების, ნებართვების, აკრედიტაციის შესახებ)</a:t>
            </a:r>
          </a:p>
        </p:txBody>
      </p:sp>
      <p:sp>
        <p:nvSpPr>
          <p:cNvPr id="13" name="TextBox 12"/>
          <p:cNvSpPr txBox="1"/>
          <p:nvPr/>
        </p:nvSpPr>
        <p:spPr>
          <a:xfrm>
            <a:off x="2804340" y="5194300"/>
            <a:ext cx="5425259" cy="1077218"/>
          </a:xfrm>
          <a:prstGeom prst="rect">
            <a:avLst/>
          </a:prstGeom>
          <a:noFill/>
        </p:spPr>
        <p:txBody>
          <a:bodyPr wrap="square" rtlCol="0">
            <a:spAutoFit/>
          </a:bodyPr>
          <a:lstStyle/>
          <a:p>
            <a:r>
              <a:rPr lang="ka-GE" sz="1600" dirty="0">
                <a:solidFill>
                  <a:schemeClr val="accent2">
                    <a:lumMod val="50000"/>
                  </a:schemeClr>
                </a:solidFill>
                <a:latin typeface="+mj-lt"/>
                <a:cs typeface="Arial" pitchFamily="34" charset="0"/>
              </a:rPr>
              <a:t>ინფორმაცია სამედიცინო პერსონალის კვალიფიკაციის ამაღლების, ერთი ან რამდენიმე სერტიფიკატის </a:t>
            </a:r>
            <a:r>
              <a:rPr lang="ka-GE" sz="1600" dirty="0" smtClean="0">
                <a:solidFill>
                  <a:schemeClr val="accent2">
                    <a:lumMod val="50000"/>
                  </a:schemeClr>
                </a:solidFill>
                <a:latin typeface="+mj-lt"/>
                <a:cs typeface="Arial" pitchFamily="34" charset="0"/>
              </a:rPr>
              <a:t>ფლობის, საექიმო </a:t>
            </a:r>
            <a:r>
              <a:rPr lang="ka-GE" sz="1600" dirty="0">
                <a:solidFill>
                  <a:schemeClr val="accent2">
                    <a:lumMod val="50000"/>
                  </a:schemeClr>
                </a:solidFill>
                <a:latin typeface="+mj-lt"/>
                <a:cs typeface="Arial" pitchFamily="34" charset="0"/>
              </a:rPr>
              <a:t>საქმიანობების უფლების შეჩერება/გაუქმების </a:t>
            </a:r>
            <a:r>
              <a:rPr lang="ka-GE" sz="1600" dirty="0" smtClean="0">
                <a:solidFill>
                  <a:schemeClr val="accent2">
                    <a:lumMod val="50000"/>
                  </a:schemeClr>
                </a:solidFill>
                <a:latin typeface="+mj-lt"/>
                <a:cs typeface="Arial" pitchFamily="34" charset="0"/>
              </a:rPr>
              <a:t>შესახებ</a:t>
            </a:r>
            <a:endParaRPr lang="ka-GE" sz="1600" dirty="0">
              <a:solidFill>
                <a:schemeClr val="accent2">
                  <a:lumMod val="50000"/>
                </a:schemeClr>
              </a:solidFill>
              <a:latin typeface="+mj-lt"/>
              <a:cs typeface="Arial" pitchFamily="34" charset="0"/>
            </a:endParaRPr>
          </a:p>
        </p:txBody>
      </p:sp>
      <p:sp>
        <p:nvSpPr>
          <p:cNvPr id="15" name="Flowchart: Connector 14"/>
          <p:cNvSpPr/>
          <p:nvPr/>
        </p:nvSpPr>
        <p:spPr>
          <a:xfrm>
            <a:off x="1555012" y="297239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763343" y="3092382"/>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7" name="Flowchart: Connector 16"/>
          <p:cNvSpPr/>
          <p:nvPr/>
        </p:nvSpPr>
        <p:spPr>
          <a:xfrm>
            <a:off x="1555012" y="405976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763343" y="4198203"/>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9" name="Flowchart: Connector 18"/>
          <p:cNvSpPr/>
          <p:nvPr/>
        </p:nvSpPr>
        <p:spPr>
          <a:xfrm>
            <a:off x="1585543"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763343" y="53581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Tree>
    <p:extLst>
      <p:ext uri="{BB962C8B-B14F-4D97-AF65-F5344CB8AC3E}">
        <p14:creationId xmlns:p14="http://schemas.microsoft.com/office/powerpoint/2010/main" xmlns="" val="3342690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710779"/>
            <a:ext cx="7086600" cy="769441"/>
          </a:xfrm>
          <a:prstGeom prst="rect">
            <a:avLst/>
          </a:prstGeom>
          <a:ln>
            <a:solidFill>
              <a:schemeClr val="bg1">
                <a:lumMod val="75000"/>
              </a:schemeClr>
            </a:solidFill>
          </a:ln>
        </p:spPr>
        <p:txBody>
          <a:bodyPr wrap="square">
            <a:spAutoFit/>
          </a:bodyPr>
          <a:lstStyle/>
          <a:p>
            <a:pPr algn="ctr"/>
            <a:r>
              <a:rPr lang="ka-GE" sz="2200" b="1" dirty="0">
                <a:solidFill>
                  <a:schemeClr val="accent2">
                    <a:lumMod val="50000"/>
                  </a:schemeClr>
                </a:solidFill>
                <a:latin typeface="Myriad Pro" pitchFamily="34" charset="0"/>
              </a:rPr>
              <a:t>ფარმაცევტული და სააფთიაქო დაწესებულებების მოდული</a:t>
            </a:r>
          </a:p>
        </p:txBody>
      </p:sp>
      <p:sp>
        <p:nvSpPr>
          <p:cNvPr id="7" name="TextBox 6"/>
          <p:cNvSpPr txBox="1"/>
          <p:nvPr/>
        </p:nvSpPr>
        <p:spPr>
          <a:xfrm>
            <a:off x="2804338" y="3420070"/>
            <a:ext cx="5272862"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ფარმაცევტული და სააფთიაქო დაწესებულებების ერთიანი, ცენტრალიზებული რეესტრი</a:t>
            </a:r>
            <a:endParaRPr lang="en-US" dirty="0" smtClean="0">
              <a:solidFill>
                <a:schemeClr val="accent2">
                  <a:lumMod val="50000"/>
                </a:schemeClr>
              </a:solidFill>
              <a:latin typeface="+mj-lt"/>
              <a:cs typeface="Arial" pitchFamily="34" charset="0"/>
            </a:endParaRPr>
          </a:p>
        </p:txBody>
      </p:sp>
      <p:sp>
        <p:nvSpPr>
          <p:cNvPr id="8" name="TextBox 7"/>
          <p:cNvSpPr txBox="1"/>
          <p:nvPr/>
        </p:nvSpPr>
        <p:spPr>
          <a:xfrm>
            <a:off x="2804340" y="4563070"/>
            <a:ext cx="5044261"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ინფორმაცია მათი ნებართვებისა და შეტყობინებების შესახებ, სხვადასხვა საქმიანობის მიხედვით</a:t>
            </a:r>
            <a:endParaRPr lang="en-US" dirty="0" smtClean="0">
              <a:solidFill>
                <a:schemeClr val="accent2">
                  <a:lumMod val="50000"/>
                </a:schemeClr>
              </a:solidFill>
              <a:latin typeface="+mj-lt"/>
              <a:cs typeface="Arial" pitchFamily="34" charset="0"/>
            </a:endParaRPr>
          </a:p>
        </p:txBody>
      </p:sp>
      <p:sp>
        <p:nvSpPr>
          <p:cNvPr id="9" name="Flowchart: Connector 8"/>
          <p:cNvSpPr/>
          <p:nvPr/>
        </p:nvSpPr>
        <p:spPr>
          <a:xfrm>
            <a:off x="1638300" y="343746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46631" y="357590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1" name="Flowchart: Connector 10"/>
          <p:cNvSpPr/>
          <p:nvPr/>
        </p:nvSpPr>
        <p:spPr>
          <a:xfrm>
            <a:off x="1638300" y="45720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46631" y="471044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3091779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ფარმაცევტული პროდუქტების მოდული</a:t>
            </a:r>
          </a:p>
        </p:txBody>
      </p:sp>
      <p:sp>
        <p:nvSpPr>
          <p:cNvPr id="7" name="TextBox 6"/>
          <p:cNvSpPr txBox="1"/>
          <p:nvPr/>
        </p:nvSpPr>
        <p:spPr>
          <a:xfrm>
            <a:off x="2832853" y="3073550"/>
            <a:ext cx="5044262" cy="646331"/>
          </a:xfrm>
          <a:prstGeom prst="rect">
            <a:avLst/>
          </a:prstGeom>
          <a:noFill/>
        </p:spPr>
        <p:txBody>
          <a:bodyPr wrap="square" rtlCol="0">
            <a:spAutoFit/>
          </a:bodyPr>
          <a:lstStyle/>
          <a:p>
            <a:r>
              <a:rPr lang="ka-GE" dirty="0">
                <a:solidFill>
                  <a:schemeClr val="accent2">
                    <a:lumMod val="50000"/>
                  </a:schemeClr>
                </a:solidFill>
              </a:rPr>
              <a:t>ქვეყანაში ნებადართული ფარმაცევტული </a:t>
            </a:r>
            <a:r>
              <a:rPr lang="ka-GE" dirty="0" smtClean="0">
                <a:solidFill>
                  <a:schemeClr val="accent2">
                    <a:lumMod val="50000"/>
                  </a:schemeClr>
                </a:solidFill>
              </a:rPr>
              <a:t>პროდუქტების ერთიანი რეესტრი</a:t>
            </a:r>
          </a:p>
        </p:txBody>
      </p:sp>
      <p:sp>
        <p:nvSpPr>
          <p:cNvPr id="8" name="TextBox 7"/>
          <p:cNvSpPr txBox="1"/>
          <p:nvPr/>
        </p:nvSpPr>
        <p:spPr>
          <a:xfrm>
            <a:off x="2832853" y="4076700"/>
            <a:ext cx="5320548" cy="646331"/>
          </a:xfrm>
          <a:prstGeom prst="rect">
            <a:avLst/>
          </a:prstGeom>
          <a:noFill/>
        </p:spPr>
        <p:txBody>
          <a:bodyPr wrap="square" rtlCol="0">
            <a:spAutoFit/>
          </a:bodyPr>
          <a:lstStyle/>
          <a:p>
            <a:r>
              <a:rPr lang="ka-GE" dirty="0">
                <a:solidFill>
                  <a:schemeClr val="accent2">
                    <a:lumMod val="50000"/>
                  </a:schemeClr>
                </a:solidFill>
                <a:latin typeface="+mj-lt"/>
                <a:cs typeface="Arial" pitchFamily="34" charset="0"/>
              </a:rPr>
              <a:t>ელექტრონული კავშირები </a:t>
            </a:r>
            <a:r>
              <a:rPr lang="ka-GE" dirty="0" smtClean="0">
                <a:solidFill>
                  <a:schemeClr val="accent2">
                    <a:lumMod val="50000"/>
                  </a:schemeClr>
                </a:solidFill>
                <a:latin typeface="+mj-lt"/>
                <a:cs typeface="Arial" pitchFamily="34" charset="0"/>
              </a:rPr>
              <a:t>შემოსავლების სამსახურის საბაჟო დეპარტამენტთან</a:t>
            </a:r>
            <a:endParaRPr lang="en-US" dirty="0">
              <a:solidFill>
                <a:schemeClr val="accent2">
                  <a:lumMod val="50000"/>
                </a:schemeClr>
              </a:solidFill>
              <a:latin typeface="+mj-lt"/>
              <a:cs typeface="Arial" pitchFamily="34" charset="0"/>
            </a:endParaRPr>
          </a:p>
        </p:txBody>
      </p:sp>
      <p:sp>
        <p:nvSpPr>
          <p:cNvPr id="9" name="TextBox 8"/>
          <p:cNvSpPr txBox="1"/>
          <p:nvPr/>
        </p:nvSpPr>
        <p:spPr>
          <a:xfrm>
            <a:off x="2832853" y="5106921"/>
            <a:ext cx="5168148"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სამომავლოდ, მტკიცებულებებზე დაფუძნებული ფარმაკოლოგიურ-კლინიკური ინფორმაციის ინტეგრაცია</a:t>
            </a:r>
            <a:endParaRPr lang="en-US" dirty="0">
              <a:solidFill>
                <a:schemeClr val="accent2">
                  <a:lumMod val="50000"/>
                </a:schemeClr>
              </a:solidFill>
              <a:latin typeface="+mj-lt"/>
              <a:cs typeface="Arial" pitchFamily="34" charset="0"/>
            </a:endParaRPr>
          </a:p>
        </p:txBody>
      </p:sp>
      <p:sp>
        <p:nvSpPr>
          <p:cNvPr id="10" name="Flowchart: Connector 9"/>
          <p:cNvSpPr/>
          <p:nvPr/>
        </p:nvSpPr>
        <p:spPr>
          <a:xfrm>
            <a:off x="1631212" y="299666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39543" y="3135106"/>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38300" y="4076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46631" y="423046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4" name="Flowchart: Connector 13"/>
          <p:cNvSpPr/>
          <p:nvPr/>
        </p:nvSpPr>
        <p:spPr>
          <a:xfrm>
            <a:off x="1664662" y="510692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72993" y="5204881"/>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Tree>
    <p:extLst>
      <p:ext uri="{BB962C8B-B14F-4D97-AF65-F5344CB8AC3E}">
        <p14:creationId xmlns:p14="http://schemas.microsoft.com/office/powerpoint/2010/main" xmlns="" val="29111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დღევანდელი 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077200" cy="3886200"/>
          </a:xfrm>
        </p:spPr>
        <p:txBody>
          <a:bodyPr/>
          <a:lstStyle/>
          <a:p>
            <a:pPr marL="0" indent="0">
              <a:buNone/>
            </a:pPr>
            <a:r>
              <a:rPr lang="ka-GE" sz="2200" b="1" dirty="0">
                <a:solidFill>
                  <a:srgbClr val="002060"/>
                </a:solidFill>
              </a:rPr>
              <a:t>ნაწილი </a:t>
            </a:r>
            <a:r>
              <a:rPr lang="en-US" sz="2200" b="1" dirty="0">
                <a:solidFill>
                  <a:srgbClr val="002060"/>
                </a:solidFill>
              </a:rPr>
              <a:t>I: </a:t>
            </a:r>
            <a:r>
              <a:rPr lang="ka-GE" sz="2200" dirty="0">
                <a:solidFill>
                  <a:srgbClr val="002060"/>
                </a:solidFill>
              </a:rPr>
              <a:t>ზოგადი </a:t>
            </a:r>
            <a:r>
              <a:rPr lang="ka-GE" sz="2200" dirty="0" smtClean="0">
                <a:solidFill>
                  <a:srgbClr val="002060"/>
                </a:solidFill>
              </a:rPr>
              <a:t>მიმოხილვა</a:t>
            </a:r>
          </a:p>
          <a:p>
            <a:pPr marL="0" indent="0">
              <a:buNone/>
            </a:pPr>
            <a:endParaRPr lang="ka-GE" sz="2200" dirty="0" smtClean="0">
              <a:solidFill>
                <a:srgbClr val="002060"/>
              </a:solidFill>
            </a:endParaRPr>
          </a:p>
          <a:p>
            <a:pPr marL="0" indent="0">
              <a:buNone/>
            </a:pPr>
            <a:r>
              <a:rPr lang="ka-GE" sz="2200" b="1" dirty="0">
                <a:solidFill>
                  <a:schemeClr val="accent2">
                    <a:lumMod val="50000"/>
                  </a:schemeClr>
                </a:solidFill>
              </a:rPr>
              <a:t>ნაწილი </a:t>
            </a:r>
            <a:r>
              <a:rPr lang="en-US" sz="2200" b="1" dirty="0">
                <a:solidFill>
                  <a:schemeClr val="accent2">
                    <a:lumMod val="50000"/>
                  </a:schemeClr>
                </a:solidFill>
              </a:rPr>
              <a:t>II: </a:t>
            </a:r>
            <a:r>
              <a:rPr lang="ka-GE" sz="2200" dirty="0">
                <a:solidFill>
                  <a:schemeClr val="accent2">
                    <a:lumMod val="50000"/>
                  </a:schemeClr>
                </a:solidFill>
                <a:cs typeface="Arial" pitchFamily="34" charset="0"/>
              </a:rPr>
              <a:t>ჯანმრთელობის დაცვის ერთიანი საინფორმაციო სისტემის </a:t>
            </a:r>
            <a:r>
              <a:rPr lang="ka-GE" sz="2200" dirty="0" smtClean="0">
                <a:solidFill>
                  <a:schemeClr val="accent2">
                    <a:lumMod val="50000"/>
                  </a:schemeClr>
                </a:solidFill>
                <a:cs typeface="Arial" pitchFamily="34" charset="0"/>
              </a:rPr>
              <a:t>მიმოხილვა</a:t>
            </a:r>
          </a:p>
          <a:p>
            <a:pPr marL="0" indent="0">
              <a:buNone/>
            </a:pPr>
            <a:endParaRPr lang="ka-GE" sz="2200"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a:solidFill>
                  <a:schemeClr val="accent2">
                    <a:lumMod val="50000"/>
                  </a:schemeClr>
                </a:solidFill>
              </a:rPr>
              <a:t>III</a:t>
            </a:r>
            <a:r>
              <a:rPr lang="en-US" sz="2200" dirty="0">
                <a:solidFill>
                  <a:schemeClr val="accent2">
                    <a:lumMod val="50000"/>
                  </a:schemeClr>
                </a:solidFill>
              </a:rPr>
              <a:t>: </a:t>
            </a:r>
            <a:r>
              <a:rPr lang="ka-GE" sz="2200" dirty="0" smtClean="0">
                <a:solidFill>
                  <a:schemeClr val="accent2">
                    <a:lumMod val="50000"/>
                  </a:schemeClr>
                </a:solidFill>
              </a:rPr>
              <a:t>ჯანმრთელობის დაცვის ერთიანი საინფორმაციო სისტემის  </a:t>
            </a:r>
            <a:r>
              <a:rPr lang="ka-GE" sz="2200" dirty="0">
                <a:solidFill>
                  <a:schemeClr val="accent2">
                    <a:lumMod val="50000"/>
                  </a:schemeClr>
                </a:solidFill>
              </a:rPr>
              <a:t>მდგრადობის უზრუნველყოფა: არსებული პრობლემური საკითხები და სამომავლო ნაბიჯები</a:t>
            </a:r>
            <a:endParaRPr lang="en-US" sz="2200" dirty="0">
              <a:solidFill>
                <a:schemeClr val="accent2">
                  <a:lumMod val="50000"/>
                </a:schemeClr>
              </a:solidFill>
            </a:endParaRP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a:solidFill>
                  <a:schemeClr val="accent2">
                    <a:lumMod val="50000"/>
                  </a:schemeClr>
                </a:solidFill>
              </a:rPr>
              <a:t> </a:t>
            </a:r>
            <a:r>
              <a:rPr lang="en-US" sz="2200" b="1" dirty="0" smtClean="0">
                <a:solidFill>
                  <a:schemeClr val="accent2">
                    <a:lumMod val="50000"/>
                  </a:schemeClr>
                </a:solidFill>
              </a:rPr>
              <a:t>IV: </a:t>
            </a:r>
            <a:r>
              <a:rPr lang="ka-GE" sz="2200" dirty="0">
                <a:solidFill>
                  <a:schemeClr val="accent2">
                    <a:lumMod val="50000"/>
                  </a:schemeClr>
                </a:solidFill>
              </a:rPr>
              <a:t>2014 წლის სამოქმედო </a:t>
            </a:r>
            <a:r>
              <a:rPr lang="ka-GE" sz="2200" dirty="0" smtClean="0">
                <a:solidFill>
                  <a:schemeClr val="accent2">
                    <a:lumMod val="50000"/>
                  </a:schemeClr>
                </a:solidFill>
              </a:rPr>
              <a:t>გეგმა</a:t>
            </a:r>
            <a:endParaRPr lang="en-US" sz="2200" dirty="0">
              <a:solidFill>
                <a:schemeClr val="accent2">
                  <a:lumMod val="50000"/>
                </a:schemeClr>
              </a:solidFill>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xmlns="" val="44719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2999" y="1600200"/>
            <a:ext cx="7086600" cy="830997"/>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ელექტრონული </a:t>
            </a:r>
            <a:r>
              <a:rPr lang="ka-GE" sz="2400" b="1" dirty="0" smtClean="0">
                <a:solidFill>
                  <a:schemeClr val="accent2">
                    <a:lumMod val="50000"/>
                  </a:schemeClr>
                </a:solidFill>
                <a:latin typeface="Myriad Pro" pitchFamily="34" charset="0"/>
              </a:rPr>
              <a:t>დანიშნულების/რეცეპტის </a:t>
            </a:r>
          </a:p>
          <a:p>
            <a:pPr algn="ctr"/>
            <a:r>
              <a:rPr lang="ka-GE" sz="2400" b="1" dirty="0" smtClean="0">
                <a:solidFill>
                  <a:schemeClr val="accent2">
                    <a:lumMod val="50000"/>
                  </a:schemeClr>
                </a:solidFill>
                <a:latin typeface="Myriad Pro" pitchFamily="34" charset="0"/>
              </a:rPr>
              <a:t>მოდული</a:t>
            </a:r>
            <a:endParaRPr lang="ka-GE" sz="2400" b="1" dirty="0">
              <a:solidFill>
                <a:schemeClr val="accent2">
                  <a:lumMod val="50000"/>
                </a:schemeClr>
              </a:solidFill>
              <a:latin typeface="Myriad Pro" pitchFamily="34" charset="0"/>
            </a:endParaRPr>
          </a:p>
        </p:txBody>
      </p:sp>
      <p:sp>
        <p:nvSpPr>
          <p:cNvPr id="7" name="TextBox 6"/>
          <p:cNvSpPr txBox="1"/>
          <p:nvPr/>
        </p:nvSpPr>
        <p:spPr>
          <a:xfrm>
            <a:off x="2823832" y="2891632"/>
            <a:ext cx="5272863" cy="584775"/>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პაციენტების დანიშნულების/რეცეპტების ისტორიის ცენტრალურად მობილიზება</a:t>
            </a:r>
            <a:endParaRPr lang="en-US" sz="1600" dirty="0">
              <a:solidFill>
                <a:schemeClr val="accent2">
                  <a:lumMod val="50000"/>
                </a:schemeClr>
              </a:solidFill>
              <a:latin typeface="+mj-lt"/>
              <a:cs typeface="Arial" pitchFamily="34" charset="0"/>
            </a:endParaRPr>
          </a:p>
        </p:txBody>
      </p:sp>
      <p:sp>
        <p:nvSpPr>
          <p:cNvPr id="8" name="Flowchart: Connector 7"/>
          <p:cNvSpPr/>
          <p:nvPr/>
        </p:nvSpPr>
        <p:spPr>
          <a:xfrm>
            <a:off x="1661335" y="281763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9" name="TextBox 8"/>
          <p:cNvSpPr txBox="1"/>
          <p:nvPr/>
        </p:nvSpPr>
        <p:spPr>
          <a:xfrm>
            <a:off x="1869666" y="2956071"/>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0" name="Flowchart: Connector 9"/>
          <p:cNvSpPr/>
          <p:nvPr/>
        </p:nvSpPr>
        <p:spPr>
          <a:xfrm>
            <a:off x="1649460" y="462682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57791" y="4765263"/>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2" name="TextBox 11"/>
          <p:cNvSpPr txBox="1"/>
          <p:nvPr/>
        </p:nvSpPr>
        <p:spPr>
          <a:xfrm>
            <a:off x="2844614" y="3715418"/>
            <a:ext cx="5253369" cy="584775"/>
          </a:xfrm>
          <a:prstGeom prst="rect">
            <a:avLst/>
          </a:prstGeom>
          <a:noFill/>
        </p:spPr>
        <p:txBody>
          <a:bodyPr wrap="square" rtlCol="0">
            <a:spAutoFit/>
          </a:bodyPr>
          <a:lstStyle>
            <a:defPPr>
              <a:defRPr lang="en-US"/>
            </a:defPPr>
            <a:lvl1pPr>
              <a:defRPr sz="1600">
                <a:latin typeface="+mj-lt"/>
                <a:cs typeface="Arial" pitchFamily="34" charset="0"/>
              </a:defRPr>
            </a:lvl1pPr>
          </a:lstStyle>
          <a:p>
            <a:r>
              <a:rPr lang="ka-GE" dirty="0" smtClean="0">
                <a:solidFill>
                  <a:schemeClr val="accent2">
                    <a:lumMod val="50000"/>
                  </a:schemeClr>
                </a:solidFill>
              </a:rPr>
              <a:t>წამლის სარგებლის </a:t>
            </a:r>
            <a:r>
              <a:rPr lang="ka-GE" dirty="0">
                <a:solidFill>
                  <a:schemeClr val="accent2">
                    <a:lumMod val="50000"/>
                  </a:schemeClr>
                </a:solidFill>
              </a:rPr>
              <a:t>ლიმიტის კონტროლი სხვადასხვა პროგრამის </a:t>
            </a:r>
            <a:r>
              <a:rPr lang="ka-GE" dirty="0" smtClean="0">
                <a:solidFill>
                  <a:schemeClr val="accent2">
                    <a:lumMod val="50000"/>
                  </a:schemeClr>
                </a:solidFill>
              </a:rPr>
              <a:t>ფარგლებში</a:t>
            </a:r>
            <a:endParaRPr lang="en-US" dirty="0">
              <a:solidFill>
                <a:schemeClr val="accent2">
                  <a:lumMod val="50000"/>
                </a:schemeClr>
              </a:solidFill>
            </a:endParaRPr>
          </a:p>
        </p:txBody>
      </p:sp>
      <p:sp>
        <p:nvSpPr>
          <p:cNvPr id="13" name="TextBox 12"/>
          <p:cNvSpPr txBox="1"/>
          <p:nvPr/>
        </p:nvSpPr>
        <p:spPr>
          <a:xfrm>
            <a:off x="2823829" y="4626823"/>
            <a:ext cx="5253367" cy="584775"/>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მოქალაქეთა წვდომა საკუთარ დანიშნულებების ისტორიაზე</a:t>
            </a:r>
            <a:endParaRPr lang="ka-GE" sz="1600" dirty="0">
              <a:solidFill>
                <a:schemeClr val="accent2">
                  <a:lumMod val="50000"/>
                </a:schemeClr>
              </a:solidFill>
              <a:latin typeface="+mj-lt"/>
              <a:cs typeface="Arial" pitchFamily="34" charset="0"/>
            </a:endParaRPr>
          </a:p>
        </p:txBody>
      </p:sp>
      <p:sp>
        <p:nvSpPr>
          <p:cNvPr id="14" name="Flowchart: Connector 13"/>
          <p:cNvSpPr/>
          <p:nvPr/>
        </p:nvSpPr>
        <p:spPr>
          <a:xfrm>
            <a:off x="1632982" y="553280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41313" y="5671246"/>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4</a:t>
            </a:r>
          </a:p>
        </p:txBody>
      </p:sp>
      <p:sp>
        <p:nvSpPr>
          <p:cNvPr id="16" name="TextBox 15"/>
          <p:cNvSpPr txBox="1"/>
          <p:nvPr/>
        </p:nvSpPr>
        <p:spPr>
          <a:xfrm>
            <a:off x="2823830" y="5532806"/>
            <a:ext cx="5253367" cy="830997"/>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სამომავლოდ, მტკიცებულებებზე დაფუძნებული, ინფორმირებული </a:t>
            </a:r>
            <a:r>
              <a:rPr lang="ka-GE" sz="1600" dirty="0">
                <a:solidFill>
                  <a:schemeClr val="accent2">
                    <a:lumMod val="50000"/>
                  </a:schemeClr>
                </a:solidFill>
                <a:latin typeface="+mj-lt"/>
                <a:cs typeface="Arial" pitchFamily="34" charset="0"/>
              </a:rPr>
              <a:t>კლინიკური გადაწყვეტილებების </a:t>
            </a:r>
            <a:r>
              <a:rPr lang="ka-GE" sz="1600" dirty="0" smtClean="0">
                <a:solidFill>
                  <a:schemeClr val="accent2">
                    <a:lumMod val="50000"/>
                  </a:schemeClr>
                </a:solidFill>
                <a:latin typeface="+mj-lt"/>
                <a:cs typeface="Arial" pitchFamily="34" charset="0"/>
              </a:rPr>
              <a:t>მიღების შესაძლებლობა</a:t>
            </a:r>
            <a:endParaRPr lang="en-US" sz="1600" dirty="0">
              <a:solidFill>
                <a:schemeClr val="accent2">
                  <a:lumMod val="50000"/>
                </a:schemeClr>
              </a:solidFill>
              <a:latin typeface="+mj-lt"/>
              <a:cs typeface="Arial" pitchFamily="34" charset="0"/>
            </a:endParaRPr>
          </a:p>
        </p:txBody>
      </p:sp>
      <p:sp>
        <p:nvSpPr>
          <p:cNvPr id="17" name="Flowchart: Connector 16"/>
          <p:cNvSpPr/>
          <p:nvPr/>
        </p:nvSpPr>
        <p:spPr>
          <a:xfrm>
            <a:off x="1646166" y="371541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869666" y="382308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50708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იმუნიზაციის მართვის მოდული</a:t>
            </a:r>
            <a:endParaRPr lang="en-US" sz="2400" b="1" dirty="0">
              <a:solidFill>
                <a:schemeClr val="accent2">
                  <a:lumMod val="50000"/>
                </a:schemeClr>
              </a:solidFill>
              <a:latin typeface="Myriad Pro" pitchFamily="34" charset="0"/>
            </a:endParaRPr>
          </a:p>
        </p:txBody>
      </p:sp>
      <p:sp>
        <p:nvSpPr>
          <p:cNvPr id="7" name="TextBox 6"/>
          <p:cNvSpPr txBox="1"/>
          <p:nvPr/>
        </p:nvSpPr>
        <p:spPr>
          <a:xfrm>
            <a:off x="2861488" y="3834825"/>
            <a:ext cx="5063312" cy="584775"/>
          </a:xfrm>
          <a:prstGeom prst="rect">
            <a:avLst/>
          </a:prstGeom>
          <a:noFill/>
        </p:spPr>
        <p:txBody>
          <a:bodyPr wrap="square" rtlCol="0">
            <a:spAutoFit/>
          </a:bodyPr>
          <a:lstStyle/>
          <a:p>
            <a:pPr>
              <a:lnSpc>
                <a:spcPct val="100000"/>
              </a:lnSpc>
              <a:spcBef>
                <a:spcPts val="1200"/>
              </a:spcBef>
            </a:pPr>
            <a:r>
              <a:rPr lang="ka-GE" sz="1600" dirty="0">
                <a:solidFill>
                  <a:schemeClr val="accent2">
                    <a:lumMod val="50000"/>
                  </a:schemeClr>
                </a:solidFill>
                <a:latin typeface="+mj-lt"/>
                <a:cs typeface="Arial" pitchFamily="34" charset="0"/>
              </a:rPr>
              <a:t>სამიზნე </a:t>
            </a:r>
            <a:r>
              <a:rPr lang="ka-GE" sz="1600" dirty="0" smtClean="0">
                <a:solidFill>
                  <a:schemeClr val="accent2">
                    <a:lumMod val="50000"/>
                  </a:schemeClr>
                </a:solidFill>
                <a:latin typeface="+mj-lt"/>
                <a:cs typeface="Arial" pitchFamily="34" charset="0"/>
              </a:rPr>
              <a:t>კონტიგენტის </a:t>
            </a:r>
            <a:r>
              <a:rPr lang="ka-GE" sz="1600" dirty="0">
                <a:solidFill>
                  <a:schemeClr val="accent2">
                    <a:lumMod val="50000"/>
                  </a:schemeClr>
                </a:solidFill>
                <a:latin typeface="+mj-lt"/>
                <a:cs typeface="Arial" pitchFamily="34" charset="0"/>
              </a:rPr>
              <a:t>აღრიცხვა </a:t>
            </a:r>
            <a:r>
              <a:rPr lang="ka-GE" sz="1600" dirty="0" smtClean="0">
                <a:solidFill>
                  <a:schemeClr val="accent2">
                    <a:lumMod val="50000"/>
                  </a:schemeClr>
                </a:solidFill>
                <a:latin typeface="+mj-lt"/>
                <a:cs typeface="Arial" pitchFamily="34" charset="0"/>
              </a:rPr>
              <a:t>დაწესებულების მიხედვით და მიგრაციის მონიტორინგი</a:t>
            </a:r>
            <a:endParaRPr lang="ka-GE" sz="1600" dirty="0">
              <a:solidFill>
                <a:schemeClr val="accent2">
                  <a:lumMod val="50000"/>
                </a:schemeClr>
              </a:solidFill>
              <a:latin typeface="+mj-lt"/>
              <a:cs typeface="Arial" pitchFamily="34" charset="0"/>
            </a:endParaRPr>
          </a:p>
        </p:txBody>
      </p:sp>
      <p:sp>
        <p:nvSpPr>
          <p:cNvPr id="8" name="TextBox 7"/>
          <p:cNvSpPr txBox="1"/>
          <p:nvPr/>
        </p:nvSpPr>
        <p:spPr>
          <a:xfrm>
            <a:off x="2861488" y="4613334"/>
            <a:ext cx="4796612" cy="830997"/>
          </a:xfrm>
          <a:prstGeom prst="rect">
            <a:avLst/>
          </a:prstGeom>
          <a:noFill/>
        </p:spPr>
        <p:txBody>
          <a:bodyPr wrap="square" rtlCol="0">
            <a:spAutoFit/>
          </a:bodyPr>
          <a:lstStyle/>
          <a:p>
            <a:pPr lvl="0">
              <a:defRPr/>
            </a:pPr>
            <a:r>
              <a:rPr lang="ka-GE" sz="1600" dirty="0">
                <a:solidFill>
                  <a:schemeClr val="accent2">
                    <a:lumMod val="50000"/>
                  </a:schemeClr>
                </a:solidFill>
              </a:rPr>
              <a:t>ვაქცინების და დამხმარე საშუალებების მარაგების მართვა და ხარჯვის მონიტორინგი ყველა დონეზე</a:t>
            </a:r>
          </a:p>
        </p:txBody>
      </p:sp>
      <p:sp>
        <p:nvSpPr>
          <p:cNvPr id="9" name="TextBox 8"/>
          <p:cNvSpPr txBox="1"/>
          <p:nvPr/>
        </p:nvSpPr>
        <p:spPr>
          <a:xfrm>
            <a:off x="2861488" y="5587425"/>
            <a:ext cx="5063312" cy="584775"/>
          </a:xfrm>
          <a:prstGeom prst="rect">
            <a:avLst/>
          </a:prstGeom>
          <a:noFill/>
        </p:spPr>
        <p:txBody>
          <a:bodyPr wrap="square" rtlCol="0">
            <a:spAutoFit/>
          </a:bodyPr>
          <a:lstStyle/>
          <a:p>
            <a:pPr>
              <a:spcBef>
                <a:spcPts val="1200"/>
              </a:spcBef>
            </a:pPr>
            <a:r>
              <a:rPr lang="ka-GE" sz="1600" dirty="0">
                <a:solidFill>
                  <a:schemeClr val="accent2">
                    <a:lumMod val="50000"/>
                  </a:schemeClr>
                </a:solidFill>
                <a:latin typeface="+mj-lt"/>
                <a:cs typeface="Arial" pitchFamily="34" charset="0"/>
              </a:rPr>
              <a:t>სარწმუნო </a:t>
            </a:r>
            <a:r>
              <a:rPr lang="ka-GE" sz="1600" dirty="0" smtClean="0">
                <a:solidFill>
                  <a:schemeClr val="accent2">
                    <a:lumMod val="50000"/>
                  </a:schemeClr>
                </a:solidFill>
                <a:latin typeface="+mj-lt"/>
                <a:cs typeface="Arial" pitchFamily="34" charset="0"/>
              </a:rPr>
              <a:t>სტატისტიკური/ეპიდემიოლოგიური  ანალიზის და მოცვის მაჩვენებლების მონიტორინგი</a:t>
            </a:r>
            <a:endParaRPr lang="en-US" sz="1600" dirty="0">
              <a:solidFill>
                <a:schemeClr val="accent2">
                  <a:lumMod val="50000"/>
                </a:schemeClr>
              </a:solidFill>
              <a:latin typeface="+mj-lt"/>
              <a:cs typeface="Arial" pitchFamily="34" charset="0"/>
            </a:endParaRPr>
          </a:p>
        </p:txBody>
      </p:sp>
      <p:sp>
        <p:nvSpPr>
          <p:cNvPr id="10" name="Flowchart: Connector 9"/>
          <p:cNvSpPr/>
          <p:nvPr/>
        </p:nvSpPr>
        <p:spPr>
          <a:xfrm>
            <a:off x="1661335" y="281763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69666" y="2956071"/>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61335" y="462682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69666" y="4765263"/>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4" name="Flowchart: Connector 13"/>
          <p:cNvSpPr/>
          <p:nvPr/>
        </p:nvSpPr>
        <p:spPr>
          <a:xfrm>
            <a:off x="1632982" y="553280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69666" y="5671246"/>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4</a:t>
            </a:r>
          </a:p>
        </p:txBody>
      </p:sp>
      <p:sp>
        <p:nvSpPr>
          <p:cNvPr id="16" name="Flowchart: Connector 15"/>
          <p:cNvSpPr/>
          <p:nvPr/>
        </p:nvSpPr>
        <p:spPr>
          <a:xfrm>
            <a:off x="1646166" y="371541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869666" y="385385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8" name="TextBox 17"/>
          <p:cNvSpPr txBox="1"/>
          <p:nvPr/>
        </p:nvSpPr>
        <p:spPr>
          <a:xfrm>
            <a:off x="2861488" y="2884421"/>
            <a:ext cx="5063312" cy="830997"/>
          </a:xfrm>
          <a:prstGeom prst="rect">
            <a:avLst/>
          </a:prstGeom>
          <a:noFill/>
        </p:spPr>
        <p:txBody>
          <a:bodyPr wrap="square" rtlCol="0">
            <a:spAutoFit/>
          </a:bodyPr>
          <a:lstStyle/>
          <a:p>
            <a:pPr>
              <a:lnSpc>
                <a:spcPct val="100000"/>
              </a:lnSpc>
              <a:spcBef>
                <a:spcPts val="1200"/>
              </a:spcBef>
            </a:pPr>
            <a:r>
              <a:rPr lang="ka-GE" sz="1600" dirty="0" smtClean="0">
                <a:solidFill>
                  <a:schemeClr val="accent2">
                    <a:lumMod val="50000"/>
                  </a:schemeClr>
                </a:solidFill>
                <a:latin typeface="+mj-lt"/>
                <a:cs typeface="Arial" pitchFamily="34" charset="0"/>
              </a:rPr>
              <a:t>პროფილაქტიკური აცრების სრული ელექტრონული ისტორიის წარმოება მოქალაქის პირად ნომერზე დაყრდნობით</a:t>
            </a:r>
            <a:endParaRPr lang="ka-GE"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174760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მარაგების მართვის მოდული</a:t>
            </a:r>
            <a:endParaRPr lang="ka-GE" sz="2400" b="1" dirty="0" smtClean="0">
              <a:solidFill>
                <a:schemeClr val="accent2">
                  <a:lumMod val="50000"/>
                </a:schemeClr>
              </a:solidFill>
              <a:latin typeface="Myriad Pro" pitchFamily="34" charset="0"/>
            </a:endParaRPr>
          </a:p>
        </p:txBody>
      </p:sp>
      <p:sp>
        <p:nvSpPr>
          <p:cNvPr id="7" name="TextBox 6"/>
          <p:cNvSpPr txBox="1"/>
          <p:nvPr/>
        </p:nvSpPr>
        <p:spPr>
          <a:xfrm>
            <a:off x="2895600" y="2826603"/>
            <a:ext cx="5181600" cy="830997"/>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ინფორმაცია სხვადასხვა პროდუქციის მინიმალური, მაქსიმალური და უსაფრთხო მარაგების  შესახებ, სხვადასხვა დონეზე</a:t>
            </a:r>
            <a:endParaRPr lang="en-US" sz="1600" dirty="0">
              <a:solidFill>
                <a:schemeClr val="accent2">
                  <a:lumMod val="50000"/>
                </a:schemeClr>
              </a:solidFill>
              <a:cs typeface="Arial" pitchFamily="34" charset="0"/>
            </a:endParaRPr>
          </a:p>
        </p:txBody>
      </p:sp>
      <p:sp>
        <p:nvSpPr>
          <p:cNvPr id="8" name="TextBox 7"/>
          <p:cNvSpPr txBox="1"/>
          <p:nvPr/>
        </p:nvSpPr>
        <p:spPr>
          <a:xfrm>
            <a:off x="2911488" y="3746666"/>
            <a:ext cx="5089512" cy="584775"/>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ვაქცინებისა </a:t>
            </a:r>
            <a:r>
              <a:rPr lang="ka-GE" sz="1600" dirty="0">
                <a:solidFill>
                  <a:schemeClr val="accent2">
                    <a:lumMod val="50000"/>
                  </a:schemeClr>
                </a:solidFill>
                <a:cs typeface="Arial" pitchFamily="34" charset="0"/>
              </a:rPr>
              <a:t>და </a:t>
            </a:r>
            <a:r>
              <a:rPr lang="ka-GE" sz="1600" dirty="0" smtClean="0">
                <a:solidFill>
                  <a:schemeClr val="accent2">
                    <a:lumMod val="50000"/>
                  </a:schemeClr>
                </a:solidFill>
                <a:cs typeface="Arial" pitchFamily="34" charset="0"/>
              </a:rPr>
              <a:t>სხვა საშუალებების </a:t>
            </a:r>
            <a:r>
              <a:rPr lang="ka-GE" sz="1600" dirty="0">
                <a:solidFill>
                  <a:schemeClr val="accent2">
                    <a:lumMod val="50000"/>
                  </a:schemeClr>
                </a:solidFill>
                <a:cs typeface="Arial" pitchFamily="34" charset="0"/>
              </a:rPr>
              <a:t>დისტრიბუციის მონიტორინგი, კონკრეტული საწყობის </a:t>
            </a:r>
            <a:r>
              <a:rPr lang="ka-GE" sz="1600" dirty="0" smtClean="0">
                <a:solidFill>
                  <a:schemeClr val="accent2">
                    <a:lumMod val="50000"/>
                  </a:schemeClr>
                </a:solidFill>
                <a:cs typeface="Arial" pitchFamily="34" charset="0"/>
              </a:rPr>
              <a:t>მიხედვით</a:t>
            </a:r>
            <a:endParaRPr lang="ka-GE" sz="1600" dirty="0">
              <a:solidFill>
                <a:schemeClr val="accent2">
                  <a:lumMod val="50000"/>
                </a:schemeClr>
              </a:solidFill>
              <a:cs typeface="Arial" pitchFamily="34" charset="0"/>
            </a:endParaRPr>
          </a:p>
        </p:txBody>
      </p:sp>
      <p:sp>
        <p:nvSpPr>
          <p:cNvPr id="9" name="TextBox 8"/>
          <p:cNvSpPr txBox="1"/>
          <p:nvPr/>
        </p:nvSpPr>
        <p:spPr>
          <a:xfrm>
            <a:off x="2944393" y="4656180"/>
            <a:ext cx="4793068" cy="584775"/>
          </a:xfrm>
          <a:prstGeom prst="rect">
            <a:avLst/>
          </a:prstGeom>
          <a:noFill/>
        </p:spPr>
        <p:txBody>
          <a:bodyPr wrap="square" rtlCol="0">
            <a:spAutoFit/>
          </a:bodyPr>
          <a:lstStyle/>
          <a:p>
            <a:r>
              <a:rPr lang="ka-GE" sz="1600" dirty="0">
                <a:solidFill>
                  <a:schemeClr val="accent2">
                    <a:lumMod val="50000"/>
                  </a:schemeClr>
                </a:solidFill>
                <a:cs typeface="Arial" pitchFamily="34" charset="0"/>
              </a:rPr>
              <a:t>მარაგების ბაზაში არსებული პროდუქციის ვადების კონტროლი</a:t>
            </a:r>
          </a:p>
        </p:txBody>
      </p:sp>
      <p:sp>
        <p:nvSpPr>
          <p:cNvPr id="10" name="TextBox 9"/>
          <p:cNvSpPr txBox="1"/>
          <p:nvPr/>
        </p:nvSpPr>
        <p:spPr>
          <a:xfrm>
            <a:off x="2895600" y="5609691"/>
            <a:ext cx="4793069" cy="338554"/>
          </a:xfrm>
          <a:prstGeom prst="rect">
            <a:avLst/>
          </a:prstGeom>
          <a:noFill/>
        </p:spPr>
        <p:txBody>
          <a:bodyPr wrap="square" rtlCol="0">
            <a:spAutoFit/>
          </a:bodyPr>
          <a:lstStyle/>
          <a:p>
            <a:endParaRPr lang="ka-GE" sz="1600" dirty="0">
              <a:solidFill>
                <a:srgbClr val="000000"/>
              </a:solidFill>
              <a:cs typeface="Arial" pitchFamily="34" charset="0"/>
            </a:endParaRPr>
          </a:p>
        </p:txBody>
      </p:sp>
      <p:sp>
        <p:nvSpPr>
          <p:cNvPr id="11" name="Flowchart: Connector 10"/>
          <p:cNvSpPr/>
          <p:nvPr/>
        </p:nvSpPr>
        <p:spPr>
          <a:xfrm>
            <a:off x="1661335" y="278112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69666" y="2887074"/>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3" name="Flowchart: Connector 12"/>
          <p:cNvSpPr/>
          <p:nvPr/>
        </p:nvSpPr>
        <p:spPr>
          <a:xfrm>
            <a:off x="1661335" y="465618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869666" y="4829596"/>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7" name="Flowchart: Connector 16"/>
          <p:cNvSpPr/>
          <p:nvPr/>
        </p:nvSpPr>
        <p:spPr>
          <a:xfrm>
            <a:off x="1646166" y="3744372"/>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854497" y="385385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20" name="TextBox 19"/>
          <p:cNvSpPr txBox="1"/>
          <p:nvPr/>
        </p:nvSpPr>
        <p:spPr>
          <a:xfrm>
            <a:off x="2937466" y="5584059"/>
            <a:ext cx="5063534" cy="584775"/>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რეგიონული/რაიონული ქვესაწყობების ცეტრალიზებული მართვა</a:t>
            </a:r>
            <a:endParaRPr lang="ka-GE" sz="1600" dirty="0">
              <a:solidFill>
                <a:schemeClr val="accent2">
                  <a:lumMod val="50000"/>
                </a:schemeClr>
              </a:solidFill>
              <a:cs typeface="Arial" pitchFamily="34" charset="0"/>
            </a:endParaRPr>
          </a:p>
        </p:txBody>
      </p:sp>
      <p:sp>
        <p:nvSpPr>
          <p:cNvPr id="16" name="Flowchart: Connector 15"/>
          <p:cNvSpPr/>
          <p:nvPr/>
        </p:nvSpPr>
        <p:spPr>
          <a:xfrm>
            <a:off x="1710765" y="5548195"/>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74590" y="5644214"/>
            <a:ext cx="385042" cy="523220"/>
          </a:xfrm>
          <a:prstGeom prst="rect">
            <a:avLst/>
          </a:prstGeom>
          <a:noFill/>
        </p:spPr>
        <p:txBody>
          <a:bodyPr wrap="none" rtlCol="0">
            <a:spAutoFit/>
          </a:bodyPr>
          <a:lstStyle/>
          <a:p>
            <a:r>
              <a:rPr lang="ka-GE" sz="2800" b="1" dirty="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371285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33104"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საინფორმაციო პორტალი</a:t>
            </a:r>
            <a:endParaRPr lang="en-US" sz="2400" b="1" dirty="0">
              <a:solidFill>
                <a:schemeClr val="accent2">
                  <a:lumMod val="50000"/>
                </a:schemeClr>
              </a:solidFill>
              <a:latin typeface="Myriad Pro" pitchFamily="34" charset="0"/>
            </a:endParaRPr>
          </a:p>
        </p:txBody>
      </p:sp>
      <p:sp>
        <p:nvSpPr>
          <p:cNvPr id="7" name="TextBox 6"/>
          <p:cNvSpPr txBox="1"/>
          <p:nvPr/>
        </p:nvSpPr>
        <p:spPr>
          <a:xfrm>
            <a:off x="2804336" y="3883223"/>
            <a:ext cx="5196664" cy="584775"/>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მოქალაქეებისათვის მოხერხებული და მარტივად ხელმისაწვდომი საინფორმაციო რესურსი</a:t>
            </a:r>
            <a:endParaRPr lang="en-US" sz="1600" dirty="0">
              <a:solidFill>
                <a:schemeClr val="accent2">
                  <a:lumMod val="50000"/>
                </a:schemeClr>
              </a:solidFill>
              <a:latin typeface="+mj-lt"/>
              <a:cs typeface="Arial" pitchFamily="34" charset="0"/>
            </a:endParaRPr>
          </a:p>
        </p:txBody>
      </p:sp>
      <p:sp>
        <p:nvSpPr>
          <p:cNvPr id="8" name="TextBox 7"/>
          <p:cNvSpPr txBox="1"/>
          <p:nvPr/>
        </p:nvSpPr>
        <p:spPr>
          <a:xfrm>
            <a:off x="2804336" y="2713732"/>
            <a:ext cx="5323664" cy="1077218"/>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ერთიანი მონაცემთა ბაზა სამედიცინო დაწესებულებების, სამედიცინო სერვისების, პერსონალისა და მათი გეოგრაფიული განაწილების შესახებ</a:t>
            </a:r>
          </a:p>
        </p:txBody>
      </p:sp>
      <p:sp>
        <p:nvSpPr>
          <p:cNvPr id="2" name="TextBox 1"/>
          <p:cNvSpPr txBox="1"/>
          <p:nvPr/>
        </p:nvSpPr>
        <p:spPr>
          <a:xfrm>
            <a:off x="2797409" y="4766041"/>
            <a:ext cx="5196664" cy="584775"/>
          </a:xfrm>
          <a:prstGeom prst="rect">
            <a:avLst/>
          </a:prstGeom>
          <a:noFill/>
        </p:spPr>
        <p:txBody>
          <a:bodyPr wrap="square" rtlCol="0">
            <a:spAutoFit/>
          </a:bodyPr>
          <a:lstStyle/>
          <a:p>
            <a:r>
              <a:rPr lang="ka-GE" sz="1600" dirty="0" smtClean="0">
                <a:solidFill>
                  <a:schemeClr val="accent2">
                    <a:lumMod val="50000"/>
                  </a:schemeClr>
                </a:solidFill>
              </a:rPr>
              <a:t>სამედიცინო დაწესებულებათა პერსონალური გვერდები პასპორტიზაციის მიზნებისთვის</a:t>
            </a:r>
            <a:endParaRPr lang="ka-GE" sz="1600" dirty="0">
              <a:solidFill>
                <a:schemeClr val="accent2">
                  <a:lumMod val="50000"/>
                </a:schemeClr>
              </a:solidFill>
            </a:endParaRPr>
          </a:p>
        </p:txBody>
      </p:sp>
      <p:sp>
        <p:nvSpPr>
          <p:cNvPr id="13" name="Flowchart: Connector 12"/>
          <p:cNvSpPr/>
          <p:nvPr/>
        </p:nvSpPr>
        <p:spPr>
          <a:xfrm>
            <a:off x="1629255" y="282151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1837586" y="2915652"/>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5" name="Flowchart: Connector 14"/>
          <p:cNvSpPr/>
          <p:nvPr/>
        </p:nvSpPr>
        <p:spPr>
          <a:xfrm>
            <a:off x="1629255" y="379095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1846631" y="392939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7" name="Flowchart: Connector 16"/>
          <p:cNvSpPr/>
          <p:nvPr/>
        </p:nvSpPr>
        <p:spPr>
          <a:xfrm>
            <a:off x="1638300" y="477985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a:xfrm>
            <a:off x="1861510" y="48954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9" name="TextBox 18"/>
          <p:cNvSpPr txBox="1"/>
          <p:nvPr/>
        </p:nvSpPr>
        <p:spPr>
          <a:xfrm>
            <a:off x="2847054" y="5710295"/>
            <a:ext cx="5196664" cy="615553"/>
          </a:xfrm>
          <a:prstGeom prst="rect">
            <a:avLst/>
          </a:prstGeom>
          <a:noFill/>
        </p:spPr>
        <p:txBody>
          <a:bodyPr wrap="square" rtlCol="0">
            <a:spAutoFit/>
          </a:bodyPr>
          <a:lstStyle/>
          <a:p>
            <a:r>
              <a:rPr lang="ka-GE" sz="1700" dirty="0" smtClean="0">
                <a:solidFill>
                  <a:schemeClr val="accent2">
                    <a:lumMod val="50000"/>
                  </a:schemeClr>
                </a:solidFill>
              </a:rPr>
              <a:t>სამედიცინო მომსახურებების და წამლის ფასების განთავსება</a:t>
            </a:r>
            <a:endParaRPr lang="ka-GE" sz="1700" dirty="0">
              <a:solidFill>
                <a:schemeClr val="accent2">
                  <a:lumMod val="50000"/>
                </a:schemeClr>
              </a:solidFill>
            </a:endParaRPr>
          </a:p>
        </p:txBody>
      </p:sp>
      <p:sp>
        <p:nvSpPr>
          <p:cNvPr id="20" name="Flowchart: Connector 19"/>
          <p:cNvSpPr/>
          <p:nvPr/>
        </p:nvSpPr>
        <p:spPr>
          <a:xfrm>
            <a:off x="1638300" y="564643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Box 20"/>
          <p:cNvSpPr txBox="1"/>
          <p:nvPr/>
        </p:nvSpPr>
        <p:spPr>
          <a:xfrm>
            <a:off x="1837586" y="5784873"/>
            <a:ext cx="385042" cy="523220"/>
          </a:xfrm>
          <a:prstGeom prst="rect">
            <a:avLst/>
          </a:prstGeom>
          <a:noFill/>
        </p:spPr>
        <p:txBody>
          <a:bodyPr wrap="none" rtlCol="0">
            <a:spAutoFit/>
          </a:bodyPr>
          <a:lstStyle/>
          <a:p>
            <a:r>
              <a:rPr lang="ka-GE" sz="2800" b="1" dirty="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3126053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2998"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2999" y="183898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სამედიცინო მედიაციის მოდული</a:t>
            </a:r>
            <a:endParaRPr lang="ka-GE" sz="2400" b="1" dirty="0">
              <a:solidFill>
                <a:schemeClr val="accent2">
                  <a:lumMod val="50000"/>
                </a:schemeClr>
              </a:solidFill>
              <a:latin typeface="Myriad Pro" pitchFamily="34" charset="0"/>
            </a:endParaRPr>
          </a:p>
        </p:txBody>
      </p:sp>
      <p:sp>
        <p:nvSpPr>
          <p:cNvPr id="7" name="TextBox 6"/>
          <p:cNvSpPr txBox="1"/>
          <p:nvPr/>
        </p:nvSpPr>
        <p:spPr>
          <a:xfrm>
            <a:off x="2775983" y="3193114"/>
            <a:ext cx="4822750"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განაცხადების ცენტრალიზებული </a:t>
            </a:r>
            <a:r>
              <a:rPr lang="ka-GE" dirty="0">
                <a:solidFill>
                  <a:schemeClr val="accent2">
                    <a:lumMod val="50000"/>
                  </a:schemeClr>
                </a:solidFill>
                <a:cs typeface="Arial" pitchFamily="34" charset="0"/>
              </a:rPr>
              <a:t>მართვა და </a:t>
            </a:r>
            <a:r>
              <a:rPr lang="ka-GE" dirty="0" smtClean="0">
                <a:solidFill>
                  <a:schemeClr val="accent2">
                    <a:lumMod val="50000"/>
                  </a:schemeClr>
                </a:solidFill>
                <a:cs typeface="Arial" pitchFamily="34" charset="0"/>
              </a:rPr>
              <a:t>ადმინისტრირება</a:t>
            </a:r>
            <a:endParaRPr lang="en-US" dirty="0">
              <a:solidFill>
                <a:schemeClr val="accent2">
                  <a:lumMod val="50000"/>
                </a:schemeClr>
              </a:solidFill>
              <a:cs typeface="Arial" pitchFamily="34" charset="0"/>
            </a:endParaRPr>
          </a:p>
        </p:txBody>
      </p:sp>
      <p:sp>
        <p:nvSpPr>
          <p:cNvPr id="10" name="Flowchart: Connector 9"/>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1839543" y="333263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1846631" y="4356907"/>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4" name="Flowchart: Connector 13"/>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1846631" y="53581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6" name="TextBox 15"/>
          <p:cNvSpPr txBox="1"/>
          <p:nvPr/>
        </p:nvSpPr>
        <p:spPr>
          <a:xfrm>
            <a:off x="2775983" y="4218467"/>
            <a:ext cx="4879459"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სამედიცინო დავების დაჩქარებული მოგვარება</a:t>
            </a:r>
            <a:endParaRPr lang="en-US" dirty="0">
              <a:solidFill>
                <a:schemeClr val="accent2">
                  <a:lumMod val="50000"/>
                </a:schemeClr>
              </a:solidFill>
              <a:cs typeface="Arial" pitchFamily="34" charset="0"/>
            </a:endParaRPr>
          </a:p>
        </p:txBody>
      </p:sp>
      <p:sp>
        <p:nvSpPr>
          <p:cNvPr id="17" name="TextBox 16"/>
          <p:cNvSpPr txBox="1"/>
          <p:nvPr/>
        </p:nvSpPr>
        <p:spPr>
          <a:xfrm>
            <a:off x="2810619" y="5286877"/>
            <a:ext cx="5190381" cy="646331"/>
          </a:xfrm>
          <a:prstGeom prst="rect">
            <a:avLst/>
          </a:prstGeom>
          <a:noFill/>
        </p:spPr>
        <p:txBody>
          <a:bodyPr wrap="square" rtlCol="0">
            <a:spAutoFit/>
          </a:bodyPr>
          <a:lstStyle/>
          <a:p>
            <a:r>
              <a:rPr lang="ka-GE" dirty="0">
                <a:solidFill>
                  <a:schemeClr val="accent2">
                    <a:lumMod val="50000"/>
                  </a:schemeClr>
                </a:solidFill>
              </a:rPr>
              <a:t>დავების/განაცხადების სრული ანალიზი, მათი ისტორიული ცვლილებების გათვალისწინებით</a:t>
            </a:r>
            <a:endParaRPr lang="en-US" dirty="0">
              <a:solidFill>
                <a:schemeClr val="accent2">
                  <a:lumMod val="50000"/>
                </a:schemeClr>
              </a:solidFill>
            </a:endParaRPr>
          </a:p>
        </p:txBody>
      </p:sp>
    </p:spTree>
    <p:extLst>
      <p:ext uri="{BB962C8B-B14F-4D97-AF65-F5344CB8AC3E}">
        <p14:creationId xmlns:p14="http://schemas.microsoft.com/office/powerpoint/2010/main" xmlns="" val="1914492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2998"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2999" y="183898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მომხმარებელთა მართვის მოდული</a:t>
            </a:r>
          </a:p>
        </p:txBody>
      </p:sp>
      <p:sp>
        <p:nvSpPr>
          <p:cNvPr id="7" name="TextBox 6"/>
          <p:cNvSpPr txBox="1"/>
          <p:nvPr/>
        </p:nvSpPr>
        <p:spPr>
          <a:xfrm>
            <a:off x="2775983" y="3123115"/>
            <a:ext cx="4822750" cy="923330"/>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მომხმარებელთა და მათი დაშვების დონეების ცენტრალიზებული და ავტონომიური მართვა</a:t>
            </a:r>
            <a:endParaRPr lang="en-US" dirty="0">
              <a:solidFill>
                <a:schemeClr val="accent2">
                  <a:lumMod val="50000"/>
                </a:schemeClr>
              </a:solidFill>
              <a:cs typeface="Arial" pitchFamily="34" charset="0"/>
            </a:endParaRPr>
          </a:p>
        </p:txBody>
      </p:sp>
      <p:sp>
        <p:nvSpPr>
          <p:cNvPr id="8" name="TextBox 7"/>
          <p:cNvSpPr txBox="1"/>
          <p:nvPr/>
        </p:nvSpPr>
        <p:spPr>
          <a:xfrm>
            <a:off x="2775983" y="4285793"/>
            <a:ext cx="4851104"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ინფორმაციის კონფიდენციალობის და  </a:t>
            </a:r>
            <a:r>
              <a:rPr lang="ka-GE" dirty="0">
                <a:solidFill>
                  <a:schemeClr val="accent2">
                    <a:lumMod val="50000"/>
                  </a:schemeClr>
                </a:solidFill>
                <a:cs typeface="Arial" pitchFamily="34" charset="0"/>
              </a:rPr>
              <a:t>უსაფრთხოების </a:t>
            </a:r>
            <a:r>
              <a:rPr lang="ka-GE" dirty="0" smtClean="0">
                <a:solidFill>
                  <a:schemeClr val="accent2">
                    <a:lumMod val="50000"/>
                  </a:schemeClr>
                </a:solidFill>
                <a:cs typeface="Arial" pitchFamily="34" charset="0"/>
              </a:rPr>
              <a:t>უზრუნველყოფა</a:t>
            </a:r>
            <a:endParaRPr lang="en-US" dirty="0">
              <a:solidFill>
                <a:schemeClr val="accent2">
                  <a:lumMod val="50000"/>
                </a:schemeClr>
              </a:solidFill>
              <a:cs typeface="Arial" pitchFamily="34" charset="0"/>
            </a:endParaRPr>
          </a:p>
        </p:txBody>
      </p:sp>
      <p:sp>
        <p:nvSpPr>
          <p:cNvPr id="9" name="TextBox 8"/>
          <p:cNvSpPr txBox="1"/>
          <p:nvPr/>
        </p:nvSpPr>
        <p:spPr>
          <a:xfrm>
            <a:off x="2789838" y="5296584"/>
            <a:ext cx="4879459"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”ერთჯერადი ავტორიზაციის” პრინციპი სხვადასხვა მოდულებისთვის</a:t>
            </a:r>
            <a:endParaRPr lang="en-US" dirty="0">
              <a:solidFill>
                <a:schemeClr val="accent2">
                  <a:lumMod val="50000"/>
                </a:schemeClr>
              </a:solidFill>
              <a:cs typeface="Arial" pitchFamily="34" charset="0"/>
            </a:endParaRPr>
          </a:p>
        </p:txBody>
      </p:sp>
      <p:sp>
        <p:nvSpPr>
          <p:cNvPr id="10" name="Flowchart: Connector 9"/>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39543" y="333263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46631" y="4356907"/>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4" name="Flowchart: Connector 13"/>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46631" y="53581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Tree>
    <p:extLst>
      <p:ext uri="{BB962C8B-B14F-4D97-AF65-F5344CB8AC3E}">
        <p14:creationId xmlns:p14="http://schemas.microsoft.com/office/powerpoint/2010/main" xmlns="" val="1694126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ანალიტიკური ინსტრუმენტები</a:t>
            </a:r>
          </a:p>
        </p:txBody>
      </p:sp>
      <p:sp>
        <p:nvSpPr>
          <p:cNvPr id="7" name="TextBox 6"/>
          <p:cNvSpPr txBox="1"/>
          <p:nvPr/>
        </p:nvSpPr>
        <p:spPr>
          <a:xfrm>
            <a:off x="2804338" y="3343870"/>
            <a:ext cx="5120462"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მარტივად გამოყენებადი ინსტრუმენტები სტატისტიკისა და ინდიკატორების შედარების, მონიტორინგისა და ანალიზისთვის</a:t>
            </a:r>
            <a:endParaRPr lang="en-US" dirty="0">
              <a:solidFill>
                <a:schemeClr val="accent2">
                  <a:lumMod val="50000"/>
                </a:schemeClr>
              </a:solidFill>
              <a:latin typeface="+mj-lt"/>
              <a:cs typeface="Arial" pitchFamily="34" charset="0"/>
            </a:endParaRPr>
          </a:p>
        </p:txBody>
      </p:sp>
      <p:sp>
        <p:nvSpPr>
          <p:cNvPr id="8" name="TextBox 7"/>
          <p:cNvSpPr txBox="1"/>
          <p:nvPr/>
        </p:nvSpPr>
        <p:spPr>
          <a:xfrm>
            <a:off x="2804338" y="4495800"/>
            <a:ext cx="5044262"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შეყვანილი მონაცემების მყისიერი ასახვა სხვადასხვა გრაფიკებზე, რუკებსა და დროით ნავიგატორზე</a:t>
            </a:r>
            <a:endParaRPr lang="en-US" dirty="0">
              <a:solidFill>
                <a:schemeClr val="accent2">
                  <a:lumMod val="50000"/>
                </a:schemeClr>
              </a:solidFill>
              <a:latin typeface="+mj-lt"/>
              <a:cs typeface="Arial" pitchFamily="34" charset="0"/>
            </a:endParaRPr>
          </a:p>
        </p:txBody>
      </p:sp>
      <p:sp>
        <p:nvSpPr>
          <p:cNvPr id="9" name="Flowchart: Connector 8"/>
          <p:cNvSpPr/>
          <p:nvPr/>
        </p:nvSpPr>
        <p:spPr>
          <a:xfrm>
            <a:off x="1638300" y="343746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46631" y="357590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1" name="Flowchart: Connector 10"/>
          <p:cNvSpPr/>
          <p:nvPr/>
        </p:nvSpPr>
        <p:spPr>
          <a:xfrm>
            <a:off x="1638300" y="45720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46631" y="471044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xmlns="" val="357005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1"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სამედიცინო კლასიფიკატორები</a:t>
            </a:r>
          </a:p>
        </p:txBody>
      </p:sp>
      <p:sp>
        <p:nvSpPr>
          <p:cNvPr id="7" name="TextBox 6"/>
          <p:cNvSpPr txBox="1"/>
          <p:nvPr/>
        </p:nvSpPr>
        <p:spPr>
          <a:xfrm>
            <a:off x="2804341" y="3037582"/>
            <a:ext cx="5120459" cy="1077218"/>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სამედიცინო კლასიფიკატორების მუდმივად განახლებული და მარტივად ხელმისაწვდომი წყარო </a:t>
            </a:r>
            <a:r>
              <a:rPr lang="en-US" sz="1600" dirty="0">
                <a:solidFill>
                  <a:schemeClr val="accent2">
                    <a:lumMod val="50000"/>
                  </a:schemeClr>
                </a:solidFill>
                <a:cs typeface="Arial" pitchFamily="34" charset="0"/>
              </a:rPr>
              <a:t>(ICD10, NCSP, ICPC2, </a:t>
            </a:r>
            <a:r>
              <a:rPr lang="ka-GE" sz="1600" dirty="0" smtClean="0">
                <a:solidFill>
                  <a:schemeClr val="accent2">
                    <a:lumMod val="50000"/>
                  </a:schemeClr>
                </a:solidFill>
                <a:cs typeface="Arial" pitchFamily="34" charset="0"/>
              </a:rPr>
              <a:t>ლაბორატორიული </a:t>
            </a:r>
            <a:r>
              <a:rPr lang="ka-GE" sz="1600" dirty="0">
                <a:solidFill>
                  <a:schemeClr val="accent2">
                    <a:lumMod val="50000"/>
                  </a:schemeClr>
                </a:solidFill>
                <a:cs typeface="Arial" pitchFamily="34" charset="0"/>
              </a:rPr>
              <a:t>კლასიფიკატორი</a:t>
            </a:r>
            <a:r>
              <a:rPr lang="en-US" sz="1600" dirty="0">
                <a:solidFill>
                  <a:schemeClr val="accent2">
                    <a:lumMod val="50000"/>
                  </a:schemeClr>
                </a:solidFill>
                <a:cs typeface="Arial" pitchFamily="34" charset="0"/>
              </a:rPr>
              <a:t>)</a:t>
            </a:r>
            <a:r>
              <a:rPr lang="ka-GE" sz="1600" dirty="0">
                <a:solidFill>
                  <a:schemeClr val="accent2">
                    <a:lumMod val="50000"/>
                  </a:schemeClr>
                </a:solidFill>
                <a:cs typeface="Arial" pitchFamily="34" charset="0"/>
              </a:rPr>
              <a:t> </a:t>
            </a:r>
            <a:endParaRPr lang="en-US" sz="1600" dirty="0">
              <a:solidFill>
                <a:schemeClr val="accent2">
                  <a:lumMod val="50000"/>
                </a:schemeClr>
              </a:solidFill>
              <a:latin typeface="+mj-lt"/>
              <a:cs typeface="Arial" pitchFamily="34" charset="0"/>
            </a:endParaRPr>
          </a:p>
        </p:txBody>
      </p:sp>
      <p:sp>
        <p:nvSpPr>
          <p:cNvPr id="8" name="TextBox 7"/>
          <p:cNvSpPr txBox="1"/>
          <p:nvPr/>
        </p:nvSpPr>
        <p:spPr>
          <a:xfrm>
            <a:off x="2804340" y="4788753"/>
            <a:ext cx="5120460" cy="830997"/>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სტატისტიკური ანალიზის, ფინანსური თუ სამედიცინო ანგარიშგების წარმოება ერთგვაროვან ფორმატში </a:t>
            </a:r>
            <a:endParaRPr lang="en-US" sz="1600" dirty="0">
              <a:solidFill>
                <a:schemeClr val="accent2">
                  <a:lumMod val="50000"/>
                </a:schemeClr>
              </a:solidFill>
              <a:latin typeface="+mj-lt"/>
              <a:cs typeface="Arial" pitchFamily="34" charset="0"/>
            </a:endParaRPr>
          </a:p>
        </p:txBody>
      </p:sp>
      <p:sp>
        <p:nvSpPr>
          <p:cNvPr id="9" name="Flowchart: Connector 8"/>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39543" y="333263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3" name="Flowchart: Connector 12"/>
          <p:cNvSpPr/>
          <p:nvPr/>
        </p:nvSpPr>
        <p:spPr>
          <a:xfrm>
            <a:off x="1572491" y="481965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780822" y="4958090"/>
            <a:ext cx="385042"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2</a:t>
            </a:r>
          </a:p>
        </p:txBody>
      </p:sp>
    </p:spTree>
    <p:extLst>
      <p:ext uri="{BB962C8B-B14F-4D97-AF65-F5344CB8AC3E}">
        <p14:creationId xmlns:p14="http://schemas.microsoft.com/office/powerpoint/2010/main" xmlns="" val="891463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rPr>
              <a:t>ნაწილი </a:t>
            </a:r>
            <a:r>
              <a:rPr lang="en-US" b="1" dirty="0" smtClean="0">
                <a:solidFill>
                  <a:schemeClr val="accent2">
                    <a:lumMod val="50000"/>
                  </a:schemeClr>
                </a:solidFill>
              </a:rPr>
              <a:t>III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r>
              <a:rPr lang="ka-GE" b="1" dirty="0" smtClean="0">
                <a:solidFill>
                  <a:schemeClr val="accent2">
                    <a:lumMod val="50000"/>
                  </a:schemeClr>
                </a:solidFill>
              </a:rPr>
              <a:t>ჯდესს-ის  მდგრადობის უზრუნველყოფა: </a:t>
            </a:r>
            <a:r>
              <a:rPr lang="ka-GE" dirty="0" smtClean="0">
                <a:solidFill>
                  <a:schemeClr val="accent2">
                    <a:lumMod val="50000"/>
                  </a:schemeClr>
                </a:solidFill>
              </a:rPr>
              <a:t>არსებული პრობლემური საკითხები და სამომავლო ნაბიჯები</a:t>
            </a:r>
            <a:endParaRPr lang="en-US" dirty="0">
              <a:solidFill>
                <a:schemeClr val="accent2">
                  <a:lumMod val="50000"/>
                </a:schemeClr>
              </a:solidFill>
            </a:endParaRPr>
          </a:p>
        </p:txBody>
      </p:sp>
    </p:spTree>
    <p:extLst>
      <p:ext uri="{BB962C8B-B14F-4D97-AF65-F5344CB8AC3E}">
        <p14:creationId xmlns:p14="http://schemas.microsoft.com/office/powerpoint/2010/main" xmlns="" val="83015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solidFill>
            <a:srgbClr val="C93135"/>
          </a:solidFill>
        </p:spPr>
        <p:txBody>
          <a:bodyPr/>
          <a:lstStyle/>
          <a:p>
            <a:pPr algn="ctr"/>
            <a:r>
              <a:rPr lang="ka-GE" dirty="0" smtClean="0">
                <a:solidFill>
                  <a:schemeClr val="bg1"/>
                </a:solidFill>
              </a:rPr>
              <a:t>მიმდინარე მოდულები</a:t>
            </a:r>
            <a:endParaRPr lang="en-US" dirty="0">
              <a:solidFill>
                <a:schemeClr val="bg1"/>
              </a:solidFill>
            </a:endParaRPr>
          </a:p>
        </p:txBody>
      </p:sp>
      <p:sp>
        <p:nvSpPr>
          <p:cNvPr id="9" name="Content Placeholder 8"/>
          <p:cNvSpPr>
            <a:spLocks noGrp="1"/>
          </p:cNvSpPr>
          <p:nvPr>
            <p:ph sz="half" idx="2"/>
          </p:nvPr>
        </p:nvSpPr>
        <p:spPr/>
        <p:txBody>
          <a:bodyPr/>
          <a:lstStyle/>
          <a:p>
            <a:pPr lvl="0">
              <a:buFont typeface="Wingdings" pitchFamily="2" charset="2"/>
              <a:buChar char="ü"/>
            </a:pPr>
            <a:endParaRPr lang="ka-GE" sz="1800" dirty="0" smtClean="0">
              <a:solidFill>
                <a:schemeClr val="accent2">
                  <a:lumMod val="50000"/>
                </a:schemeClr>
              </a:solidFill>
              <a:latin typeface="Arial" pitchFamily="34" charset="0"/>
              <a:cs typeface="Arial" pitchFamily="34" charset="0"/>
            </a:endParaRPr>
          </a:p>
          <a:p>
            <a:pPr lvl="0">
              <a:buFont typeface="Wingdings" pitchFamily="2" charset="2"/>
              <a:buChar char="ü"/>
            </a:pPr>
            <a:r>
              <a:rPr lang="ka-GE" sz="1800" dirty="0" smtClean="0">
                <a:solidFill>
                  <a:schemeClr val="accent2">
                    <a:lumMod val="50000"/>
                  </a:schemeClr>
                </a:solidFill>
                <a:latin typeface="Sylfaen" pitchFamily="18" charset="0"/>
                <a:cs typeface="Arial" pitchFamily="34" charset="0"/>
              </a:rPr>
              <a:t>ინფექციურ </a:t>
            </a:r>
            <a:r>
              <a:rPr lang="ka-GE" sz="1800" dirty="0">
                <a:solidFill>
                  <a:schemeClr val="accent2">
                    <a:lumMod val="50000"/>
                  </a:schemeClr>
                </a:solidFill>
                <a:latin typeface="Sylfaen" pitchFamily="18" charset="0"/>
                <a:cs typeface="Arial" pitchFamily="34" charset="0"/>
              </a:rPr>
              <a:t>დაავადებათა მონიტორინგისა და მართვის </a:t>
            </a:r>
            <a:r>
              <a:rPr lang="ka-GE" sz="1800" dirty="0" smtClean="0">
                <a:solidFill>
                  <a:schemeClr val="accent2">
                    <a:lumMod val="50000"/>
                  </a:schemeClr>
                </a:solidFill>
                <a:latin typeface="Sylfaen" pitchFamily="18" charset="0"/>
                <a:cs typeface="Arial" pitchFamily="34" charset="0"/>
              </a:rPr>
              <a:t>მოდული</a:t>
            </a:r>
          </a:p>
          <a:p>
            <a:pPr>
              <a:buFont typeface="Wingdings" pitchFamily="2" charset="2"/>
              <a:buChar char="ü"/>
            </a:pPr>
            <a:r>
              <a:rPr lang="ka-GE" sz="1800" dirty="0">
                <a:solidFill>
                  <a:schemeClr val="accent2">
                    <a:lumMod val="50000"/>
                  </a:schemeClr>
                </a:solidFill>
                <a:latin typeface="Sylfaen" pitchFamily="18" charset="0"/>
                <a:cs typeface="Arial" pitchFamily="34" charset="0"/>
              </a:rPr>
              <a:t>ელექტრონული დანიშნულების </a:t>
            </a:r>
            <a:r>
              <a:rPr lang="ka-GE" sz="1800" dirty="0" smtClean="0">
                <a:solidFill>
                  <a:schemeClr val="accent2">
                    <a:lumMod val="50000"/>
                  </a:schemeClr>
                </a:solidFill>
                <a:latin typeface="Sylfaen" pitchFamily="18" charset="0"/>
                <a:cs typeface="Arial" pitchFamily="34" charset="0"/>
              </a:rPr>
              <a:t>მოდული</a:t>
            </a:r>
          </a:p>
          <a:p>
            <a:pPr>
              <a:buFont typeface="Wingdings" pitchFamily="2" charset="2"/>
              <a:buChar char="ü"/>
            </a:pPr>
            <a:r>
              <a:rPr lang="ka-GE" sz="1800" dirty="0">
                <a:solidFill>
                  <a:schemeClr val="accent2">
                    <a:lumMod val="50000"/>
                  </a:schemeClr>
                </a:solidFill>
                <a:latin typeface="Sylfaen" pitchFamily="18" charset="0"/>
                <a:cs typeface="Arial" pitchFamily="34" charset="0"/>
              </a:rPr>
              <a:t>სასწრაფოების მართვის </a:t>
            </a:r>
            <a:r>
              <a:rPr lang="ka-GE" sz="1800" dirty="0" smtClean="0">
                <a:solidFill>
                  <a:schemeClr val="accent2">
                    <a:lumMod val="50000"/>
                  </a:schemeClr>
                </a:solidFill>
                <a:latin typeface="Sylfaen" pitchFamily="18" charset="0"/>
                <a:cs typeface="Arial" pitchFamily="34" charset="0"/>
              </a:rPr>
              <a:t>მოდული</a:t>
            </a:r>
          </a:p>
          <a:p>
            <a:pPr>
              <a:buFont typeface="Wingdings" pitchFamily="2" charset="2"/>
              <a:buChar char="ü"/>
            </a:pPr>
            <a:r>
              <a:rPr lang="ka-GE" sz="1800" dirty="0">
                <a:solidFill>
                  <a:schemeClr val="accent2">
                    <a:lumMod val="50000"/>
                  </a:schemeClr>
                </a:solidFill>
                <a:latin typeface="Sylfaen" pitchFamily="18" charset="0"/>
                <a:cs typeface="Arial" pitchFamily="34" charset="0"/>
              </a:rPr>
              <a:t>დაბადება გარდაცვალების </a:t>
            </a:r>
            <a:r>
              <a:rPr lang="ka-GE" sz="1800" dirty="0" smtClean="0">
                <a:solidFill>
                  <a:schemeClr val="accent2">
                    <a:lumMod val="50000"/>
                  </a:schemeClr>
                </a:solidFill>
                <a:latin typeface="Sylfaen" pitchFamily="18" charset="0"/>
                <a:cs typeface="Arial" pitchFamily="34" charset="0"/>
              </a:rPr>
              <a:t>მოდული</a:t>
            </a:r>
          </a:p>
          <a:p>
            <a:pPr>
              <a:buFont typeface="Wingdings" pitchFamily="2" charset="2"/>
              <a:buChar char="ü"/>
            </a:pPr>
            <a:r>
              <a:rPr lang="ka-GE" sz="1800" dirty="0">
                <a:solidFill>
                  <a:schemeClr val="accent2">
                    <a:lumMod val="50000"/>
                  </a:schemeClr>
                </a:solidFill>
                <a:latin typeface="Sylfaen" pitchFamily="18" charset="0"/>
                <a:cs typeface="Arial" pitchFamily="34" charset="0"/>
              </a:rPr>
              <a:t>მოქალაქის საინფორმაციო გვერდი</a:t>
            </a:r>
            <a:endParaRPr lang="en-US" sz="1800" dirty="0">
              <a:solidFill>
                <a:schemeClr val="accent2">
                  <a:lumMod val="50000"/>
                </a:schemeClr>
              </a:solidFill>
              <a:latin typeface="Sylfaen" pitchFamily="18" charset="0"/>
              <a:cs typeface="Arial" pitchFamily="34" charset="0"/>
            </a:endParaRPr>
          </a:p>
          <a:p>
            <a:pPr marL="0" indent="0">
              <a:buNone/>
            </a:pPr>
            <a:endParaRPr lang="ka-GE" sz="1800" b="1" dirty="0" smtClean="0">
              <a:solidFill>
                <a:schemeClr val="accent2">
                  <a:lumMod val="50000"/>
                </a:schemeClr>
              </a:solidFill>
              <a:latin typeface="Arial" pitchFamily="34" charset="0"/>
              <a:cs typeface="Arial" pitchFamily="34" charset="0"/>
            </a:endParaRPr>
          </a:p>
          <a:p>
            <a:endParaRPr lang="en-US" sz="1800" b="1" dirty="0">
              <a:solidFill>
                <a:schemeClr val="accent2">
                  <a:lumMod val="50000"/>
                </a:schemeClr>
              </a:solidFill>
              <a:latin typeface="Arial" pitchFamily="34" charset="0"/>
              <a:cs typeface="Arial" pitchFamily="34" charset="0"/>
            </a:endParaRPr>
          </a:p>
          <a:p>
            <a:endParaRPr lang="en-US" b="1" dirty="0">
              <a:solidFill>
                <a:schemeClr val="accent2">
                  <a:lumMod val="50000"/>
                </a:schemeClr>
              </a:solidFill>
              <a:latin typeface="Arial" pitchFamily="34" charset="0"/>
              <a:cs typeface="Arial" pitchFamily="34" charset="0"/>
            </a:endParaRPr>
          </a:p>
          <a:p>
            <a:endParaRPr lang="en-US" b="1" dirty="0">
              <a:solidFill>
                <a:schemeClr val="accent2">
                  <a:lumMod val="50000"/>
                </a:schemeClr>
              </a:solidFill>
              <a:latin typeface="Arial" pitchFamily="34" charset="0"/>
              <a:cs typeface="Arial" pitchFamily="34" charset="0"/>
            </a:endParaRPr>
          </a:p>
          <a:p>
            <a:pPr lvl="0"/>
            <a:endParaRPr lang="en-US" b="1" dirty="0">
              <a:solidFill>
                <a:schemeClr val="accent2">
                  <a:lumMod val="50000"/>
                </a:schemeClr>
              </a:solidFill>
              <a:latin typeface="Arial" pitchFamily="34" charset="0"/>
              <a:cs typeface="Arial" pitchFamily="34" charset="0"/>
            </a:endParaRPr>
          </a:p>
          <a:p>
            <a:endParaRPr lang="en-US" dirty="0">
              <a:solidFill>
                <a:schemeClr val="accent2">
                  <a:lumMod val="50000"/>
                </a:schemeClr>
              </a:solidFill>
            </a:endParaRPr>
          </a:p>
        </p:txBody>
      </p:sp>
      <p:sp>
        <p:nvSpPr>
          <p:cNvPr id="10" name="Text Placeholder 9"/>
          <p:cNvSpPr>
            <a:spLocks noGrp="1"/>
          </p:cNvSpPr>
          <p:nvPr>
            <p:ph type="body" sz="quarter" idx="3"/>
          </p:nvPr>
        </p:nvSpPr>
        <p:spPr>
          <a:solidFill>
            <a:srgbClr val="C93135"/>
          </a:solidFill>
        </p:spPr>
        <p:txBody>
          <a:bodyPr/>
          <a:lstStyle/>
          <a:p>
            <a:pPr algn="ctr"/>
            <a:r>
              <a:rPr lang="ka-GE" dirty="0" smtClean="0">
                <a:solidFill>
                  <a:schemeClr val="bg1"/>
                </a:solidFill>
              </a:rPr>
              <a:t>დაგეგმილი მოდულები</a:t>
            </a:r>
            <a:endParaRPr lang="en-US" dirty="0">
              <a:solidFill>
                <a:schemeClr val="bg1"/>
              </a:solidFill>
            </a:endParaRPr>
          </a:p>
        </p:txBody>
      </p:sp>
      <p:sp>
        <p:nvSpPr>
          <p:cNvPr id="11" name="Content Placeholder 10"/>
          <p:cNvSpPr>
            <a:spLocks noGrp="1"/>
          </p:cNvSpPr>
          <p:nvPr>
            <p:ph sz="quarter" idx="4"/>
          </p:nvPr>
        </p:nvSpPr>
        <p:spPr/>
        <p:txBody>
          <a:bodyPr/>
          <a:lstStyle/>
          <a:p>
            <a:endParaRPr lang="en-US" sz="1800" dirty="0" smtClean="0">
              <a:solidFill>
                <a:schemeClr val="accent2">
                  <a:lumMod val="50000"/>
                </a:schemeClr>
              </a:solidFill>
              <a:latin typeface="Arial" pitchFamily="34" charset="0"/>
              <a:cs typeface="Arial" pitchFamily="34" charset="0"/>
            </a:endParaRPr>
          </a:p>
          <a:p>
            <a:pPr>
              <a:buFont typeface="Wingdings" pitchFamily="2" charset="2"/>
              <a:buChar char="ü"/>
            </a:pPr>
            <a:r>
              <a:rPr lang="ka-GE" sz="1800" dirty="0" smtClean="0">
                <a:solidFill>
                  <a:schemeClr val="accent2">
                    <a:lumMod val="50000"/>
                  </a:schemeClr>
                </a:solidFill>
                <a:latin typeface="Arial" pitchFamily="34" charset="0"/>
                <a:cs typeface="Arial" pitchFamily="34" charset="0"/>
              </a:rPr>
              <a:t>ფარმაცევტული </a:t>
            </a:r>
            <a:r>
              <a:rPr lang="ka-GE" sz="1800" dirty="0">
                <a:solidFill>
                  <a:schemeClr val="accent2">
                    <a:lumMod val="50000"/>
                  </a:schemeClr>
                </a:solidFill>
                <a:latin typeface="Arial" pitchFamily="34" charset="0"/>
                <a:cs typeface="Arial" pitchFamily="34" charset="0"/>
              </a:rPr>
              <a:t>პროდუქტების ელექტრონული რეგისტრაციის მოდული (</a:t>
            </a:r>
            <a:r>
              <a:rPr lang="en-US" sz="1800" dirty="0" err="1">
                <a:solidFill>
                  <a:schemeClr val="accent2">
                    <a:lumMod val="50000"/>
                  </a:schemeClr>
                </a:solidFill>
                <a:latin typeface="Arial" pitchFamily="34" charset="0"/>
                <a:cs typeface="Arial" pitchFamily="34" charset="0"/>
              </a:rPr>
              <a:t>eCTD</a:t>
            </a:r>
            <a:r>
              <a:rPr lang="en-US" sz="1800" dirty="0" smtClean="0">
                <a:solidFill>
                  <a:schemeClr val="accent2">
                    <a:lumMod val="50000"/>
                  </a:schemeClr>
                </a:solidFill>
                <a:latin typeface="Arial" pitchFamily="34" charset="0"/>
                <a:cs typeface="Arial" pitchFamily="34" charset="0"/>
              </a:rPr>
              <a:t>)</a:t>
            </a:r>
          </a:p>
          <a:p>
            <a:pPr>
              <a:buFont typeface="Wingdings" pitchFamily="2" charset="2"/>
              <a:buChar char="ü"/>
            </a:pPr>
            <a:endParaRPr lang="ka-GE" sz="1800" dirty="0" smtClean="0">
              <a:solidFill>
                <a:schemeClr val="accent2">
                  <a:lumMod val="50000"/>
                </a:schemeClr>
              </a:solidFill>
              <a:latin typeface="Arial" pitchFamily="34" charset="0"/>
              <a:cs typeface="Arial" pitchFamily="34" charset="0"/>
            </a:endParaRPr>
          </a:p>
          <a:p>
            <a:pPr>
              <a:buFont typeface="Wingdings" pitchFamily="2" charset="2"/>
              <a:buChar char="ü"/>
            </a:pPr>
            <a:r>
              <a:rPr lang="ka-GE" sz="1800" dirty="0">
                <a:solidFill>
                  <a:schemeClr val="accent2">
                    <a:lumMod val="50000"/>
                  </a:schemeClr>
                </a:solidFill>
                <a:latin typeface="Arial" pitchFamily="34" charset="0"/>
                <a:cs typeface="Arial" pitchFamily="34" charset="0"/>
              </a:rPr>
              <a:t>ელექტრონული </a:t>
            </a:r>
            <a:r>
              <a:rPr lang="ka-GE" sz="1800" dirty="0" smtClean="0">
                <a:solidFill>
                  <a:schemeClr val="accent2">
                    <a:lumMod val="50000"/>
                  </a:schemeClr>
                </a:solidFill>
                <a:latin typeface="Arial" pitchFamily="34" charset="0"/>
                <a:cs typeface="Arial" pitchFamily="34" charset="0"/>
              </a:rPr>
              <a:t>სერვისები</a:t>
            </a:r>
          </a:p>
          <a:p>
            <a:pPr>
              <a:buFont typeface="Wingdings" pitchFamily="2" charset="2"/>
              <a:buChar char="ü"/>
            </a:pPr>
            <a:endParaRPr lang="ka-GE" sz="1800" dirty="0" smtClean="0">
              <a:solidFill>
                <a:schemeClr val="accent2">
                  <a:lumMod val="50000"/>
                </a:schemeClr>
              </a:solidFill>
              <a:latin typeface="Arial" pitchFamily="34" charset="0"/>
              <a:cs typeface="Arial" pitchFamily="34" charset="0"/>
            </a:endParaRPr>
          </a:p>
          <a:p>
            <a:pPr>
              <a:buFont typeface="Wingdings" pitchFamily="2" charset="2"/>
              <a:buChar char="ü"/>
            </a:pPr>
            <a:r>
              <a:rPr lang="ka-GE" sz="1800" dirty="0">
                <a:solidFill>
                  <a:schemeClr val="accent2">
                    <a:lumMod val="50000"/>
                  </a:schemeClr>
                </a:solidFill>
                <a:latin typeface="Sylfaen" pitchFamily="18" charset="0"/>
              </a:rPr>
              <a:t>საზოგადოებრივი ჯანდაცვისთვის საჭირო სხვადასხვა რეესტრი</a:t>
            </a:r>
            <a:endParaRPr lang="en-US" sz="1800" dirty="0">
              <a:solidFill>
                <a:schemeClr val="accent2">
                  <a:lumMod val="50000"/>
                </a:schemeClr>
              </a:solidFill>
              <a:latin typeface="Sylfaen" pitchFamily="18" charset="0"/>
            </a:endParaRPr>
          </a:p>
          <a:p>
            <a:pPr marL="0" indent="0">
              <a:buNone/>
            </a:pPr>
            <a:endParaRPr lang="en-US" sz="1800" dirty="0">
              <a:solidFill>
                <a:schemeClr val="accent2">
                  <a:lumMod val="50000"/>
                </a:schemeClr>
              </a:solidFill>
              <a:latin typeface="Arial" pitchFamily="34" charset="0"/>
              <a:cs typeface="Arial" pitchFamily="34" charset="0"/>
            </a:endParaRPr>
          </a:p>
          <a:p>
            <a:endParaRPr lang="en-US" b="1" dirty="0">
              <a:solidFill>
                <a:schemeClr val="accent2">
                  <a:lumMod val="50000"/>
                </a:schemeClr>
              </a:solidFill>
              <a:latin typeface="Arial" pitchFamily="34" charset="0"/>
              <a:cs typeface="Arial" pitchFamily="34" charset="0"/>
            </a:endParaRPr>
          </a:p>
          <a:p>
            <a:endParaRPr lang="en-US" dirty="0">
              <a:solidFill>
                <a:schemeClr val="accent2">
                  <a:lumMod val="50000"/>
                </a:schemeClr>
              </a:solidFill>
            </a:endParaRPr>
          </a:p>
        </p:txBody>
      </p:sp>
    </p:spTree>
    <p:extLst>
      <p:ext uri="{BB962C8B-B14F-4D97-AF65-F5344CB8AC3E}">
        <p14:creationId xmlns:p14="http://schemas.microsoft.com/office/powerpoint/2010/main" xmlns="" val="933388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r>
              <a:rPr lang="ka-GE" sz="2800" dirty="0" smtClean="0">
                <a:solidFill>
                  <a:srgbClr val="002060"/>
                </a:solidFill>
              </a:rPr>
              <a:t>ზოგადი მიმოხილვა</a:t>
            </a:r>
            <a:endParaRPr lang="en-US" sz="2800" dirty="0">
              <a:solidFill>
                <a:srgbClr val="002060"/>
              </a:solidFill>
            </a:endParaRPr>
          </a:p>
        </p:txBody>
      </p:sp>
    </p:spTree>
    <p:extLst>
      <p:ext uri="{BB962C8B-B14F-4D97-AF65-F5344CB8AC3E}">
        <p14:creationId xmlns:p14="http://schemas.microsoft.com/office/powerpoint/2010/main" xmlns="" val="203836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7315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ელექტრონულ სამედიცინო ჩანაწერებთან ინტეგრაცია</a:t>
            </a:r>
            <a:endParaRPr lang="en-US" dirty="0">
              <a:solidFill>
                <a:schemeClr val="accent2">
                  <a:lumMod val="50000"/>
                </a:schemeClr>
              </a:solidFill>
              <a:cs typeface="Arial" pitchFamily="34" charset="0"/>
            </a:endParaRPr>
          </a:p>
        </p:txBody>
      </p:sp>
      <p:sp>
        <p:nvSpPr>
          <p:cNvPr id="6" name="Rectangle 5"/>
          <p:cNvSpPr/>
          <p:nvPr/>
        </p:nvSpPr>
        <p:spPr>
          <a:xfrm>
            <a:off x="762000" y="33528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ვერტიკალური პროგრამების ჩართვა ფინანსური მართვის მოდულში</a:t>
            </a:r>
            <a:endParaRPr lang="en-US" dirty="0">
              <a:solidFill>
                <a:schemeClr val="accent2">
                  <a:lumMod val="50000"/>
                </a:schemeClr>
              </a:solidFill>
              <a:cs typeface="Arial" pitchFamily="34" charset="0"/>
            </a:endParaRPr>
          </a:p>
        </p:txBody>
      </p:sp>
      <p:sp>
        <p:nvSpPr>
          <p:cNvPr id="10" name="Rectangle 9"/>
          <p:cNvSpPr/>
          <p:nvPr/>
        </p:nvSpPr>
        <p:spPr>
          <a:xfrm>
            <a:off x="762000" y="213967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ka-GE" dirty="0">
                <a:solidFill>
                  <a:schemeClr val="accent2">
                    <a:lumMod val="50000"/>
                  </a:schemeClr>
                </a:solidFill>
                <a:cs typeface="Arial" pitchFamily="34" charset="0"/>
              </a:rPr>
              <a:t>სოციალურ საინფორმაციო სისტემასთან ინტეგრაცია</a:t>
            </a:r>
          </a:p>
        </p:txBody>
      </p:sp>
      <p:sp>
        <p:nvSpPr>
          <p:cNvPr id="8" name="Rectangle 7"/>
          <p:cNvSpPr/>
          <p:nvPr/>
        </p:nvSpPr>
        <p:spPr>
          <a:xfrm>
            <a:off x="762000" y="39624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sz="1700" dirty="0">
                <a:solidFill>
                  <a:schemeClr val="accent2">
                    <a:lumMod val="50000"/>
                  </a:schemeClr>
                </a:solidFill>
                <a:cs typeface="Arial" pitchFamily="34" charset="0"/>
              </a:rPr>
              <a:t>ელექტრონული რეცეპტის მოდიფიცირება და მისი განვრცობა ქვეყნის მასშტაბით</a:t>
            </a:r>
          </a:p>
        </p:txBody>
      </p:sp>
      <p:sp>
        <p:nvSpPr>
          <p:cNvPr id="9" name="Rectangle 8"/>
          <p:cNvSpPr/>
          <p:nvPr/>
        </p:nvSpPr>
        <p:spPr>
          <a:xfrm>
            <a:off x="749300" y="45720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სისხლის დონორთა რეესტრი</a:t>
            </a:r>
            <a:endParaRPr lang="ka-GE" dirty="0">
              <a:solidFill>
                <a:schemeClr val="accent2">
                  <a:lumMod val="50000"/>
                </a:schemeClr>
              </a:solidFill>
              <a:cs typeface="Arial" pitchFamily="34" charset="0"/>
            </a:endParaRPr>
          </a:p>
        </p:txBody>
      </p:sp>
      <p:sp>
        <p:nvSpPr>
          <p:cNvPr id="13" name="Rectangle 12"/>
          <p:cNvSpPr/>
          <p:nvPr/>
        </p:nvSpPr>
        <p:spPr>
          <a:xfrm>
            <a:off x="749300" y="51816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სამედიცინო დაწესებულებების ჩართვა მიმართვების ადმინისტრირების მოდულში </a:t>
            </a:r>
          </a:p>
        </p:txBody>
      </p:sp>
      <p:sp>
        <p:nvSpPr>
          <p:cNvPr id="14" name="Rectangle 13"/>
          <p:cNvSpPr/>
          <p:nvPr/>
        </p:nvSpPr>
        <p:spPr>
          <a:xfrm>
            <a:off x="749300" y="57912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მოქალაქეთა სრულყოფილი ინფორმირება </a:t>
            </a:r>
            <a:r>
              <a:rPr lang="ka-GE" dirty="0" smtClean="0">
                <a:solidFill>
                  <a:schemeClr val="accent2">
                    <a:lumMod val="50000"/>
                  </a:schemeClr>
                </a:solidFill>
                <a:cs typeface="Arial" pitchFamily="34" charset="0"/>
              </a:rPr>
              <a:t> ჯანდაცვის სარგებლების შესახებ</a:t>
            </a:r>
            <a:endParaRPr lang="ka-GE" dirty="0">
              <a:solidFill>
                <a:schemeClr val="accent2">
                  <a:lumMod val="50000"/>
                </a:schemeClr>
              </a:solidFill>
              <a:cs typeface="Arial" pitchFamily="34" charset="0"/>
            </a:endParaRPr>
          </a:p>
        </p:txBody>
      </p:sp>
      <p:sp>
        <p:nvSpPr>
          <p:cNvPr id="15" name="Title 1"/>
          <p:cNvSpPr>
            <a:spLocks noGrp="1"/>
          </p:cNvSpPr>
          <p:nvPr>
            <p:ph type="title"/>
          </p:nvPr>
        </p:nvSpPr>
        <p:spPr>
          <a:xfrm>
            <a:off x="762000" y="1447800"/>
            <a:ext cx="7772400" cy="609600"/>
          </a:xfrm>
          <a:solidFill>
            <a:srgbClr val="C00000"/>
          </a:solidFill>
          <a:ln>
            <a:solidFill>
              <a:srgbClr val="C00000"/>
            </a:solidFill>
          </a:ln>
        </p:spPr>
        <p:txBody>
          <a:bodyPr/>
          <a:lstStyle/>
          <a:p>
            <a:pPr algn="ctr"/>
            <a:r>
              <a:rPr lang="ka-GE" dirty="0">
                <a:solidFill>
                  <a:schemeClr val="bg1"/>
                </a:solidFill>
              </a:rPr>
              <a:t>დაგეგმილი ამოცანები - </a:t>
            </a:r>
            <a:r>
              <a:rPr lang="en-US" dirty="0" smtClean="0">
                <a:solidFill>
                  <a:schemeClr val="bg1"/>
                </a:solidFill>
              </a:rPr>
              <a:t>I</a:t>
            </a:r>
            <a:endParaRPr lang="en-US" dirty="0">
              <a:solidFill>
                <a:schemeClr val="bg1"/>
              </a:solidFill>
            </a:endParaRPr>
          </a:p>
        </p:txBody>
      </p:sp>
    </p:spTree>
    <p:extLst>
      <p:ext uri="{BB962C8B-B14F-4D97-AF65-F5344CB8AC3E}">
        <p14:creationId xmlns:p14="http://schemas.microsoft.com/office/powerpoint/2010/main" xmlns="" val="3459490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7983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ანალიტიკური მოდულის სრული </a:t>
            </a:r>
            <a:r>
              <a:rPr lang="ka-GE" dirty="0" smtClean="0">
                <a:solidFill>
                  <a:schemeClr val="accent2">
                    <a:lumMod val="50000"/>
                  </a:schemeClr>
                </a:solidFill>
                <a:cs typeface="Arial" pitchFamily="34" charset="0"/>
              </a:rPr>
              <a:t>დატვირთვით  ფუნქციონირება </a:t>
            </a:r>
            <a:endParaRPr lang="en-US" dirty="0">
              <a:solidFill>
                <a:schemeClr val="accent2">
                  <a:lumMod val="50000"/>
                </a:schemeClr>
              </a:solidFill>
              <a:cs typeface="Arial" pitchFamily="34" charset="0"/>
            </a:endParaRPr>
          </a:p>
        </p:txBody>
      </p:sp>
      <p:sp>
        <p:nvSpPr>
          <p:cNvPr id="6" name="Rectangle 5"/>
          <p:cNvSpPr/>
          <p:nvPr/>
        </p:nvSpPr>
        <p:spPr>
          <a:xfrm>
            <a:off x="762000" y="44079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მართვის მოქნილი ინსტრუმენტები </a:t>
            </a:r>
            <a:endParaRPr lang="en-US" dirty="0">
              <a:solidFill>
                <a:schemeClr val="accent2">
                  <a:lumMod val="50000"/>
                </a:schemeClr>
              </a:solidFill>
              <a:cs typeface="Arial" pitchFamily="34" charset="0"/>
            </a:endParaRPr>
          </a:p>
        </p:txBody>
      </p:sp>
      <p:sp>
        <p:nvSpPr>
          <p:cNvPr id="10" name="Rectangle 9"/>
          <p:cNvSpPr/>
          <p:nvPr/>
        </p:nvSpPr>
        <p:spPr>
          <a:xfrm>
            <a:off x="762000" y="3188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კერძო სექტორის ჩართვა პროცესში - ფარმაცია, სადაზღვევო </a:t>
            </a:r>
            <a:r>
              <a:rPr lang="ka-GE" dirty="0" smtClean="0">
                <a:solidFill>
                  <a:schemeClr val="accent2">
                    <a:lumMod val="50000"/>
                  </a:schemeClr>
                </a:solidFill>
                <a:cs typeface="Arial" pitchFamily="34" charset="0"/>
              </a:rPr>
              <a:t>კომპანიები</a:t>
            </a:r>
            <a:endParaRPr lang="ka-GE" dirty="0">
              <a:solidFill>
                <a:schemeClr val="accent2">
                  <a:lumMod val="50000"/>
                </a:schemeClr>
              </a:solidFill>
              <a:cs typeface="Arial" pitchFamily="34" charset="0"/>
            </a:endParaRPr>
          </a:p>
        </p:txBody>
      </p:sp>
      <p:sp>
        <p:nvSpPr>
          <p:cNvPr id="12" name="Rectangle 11"/>
          <p:cNvSpPr/>
          <p:nvPr/>
        </p:nvSpPr>
        <p:spPr>
          <a:xfrm>
            <a:off x="762000" y="25674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სამედიცინო სტატისტიკის სრულყოფა (ფორმა #066 და #025 - უწყებრივი სტატისტიკური დაკვირვება)</a:t>
            </a:r>
            <a:endParaRPr lang="ka-GE" dirty="0">
              <a:solidFill>
                <a:schemeClr val="accent2">
                  <a:lumMod val="50000"/>
                </a:schemeClr>
              </a:solidFill>
              <a:cs typeface="Arial" pitchFamily="34" charset="0"/>
            </a:endParaRPr>
          </a:p>
        </p:txBody>
      </p:sp>
      <p:sp>
        <p:nvSpPr>
          <p:cNvPr id="8" name="Rectangle 7"/>
          <p:cNvSpPr/>
          <p:nvPr/>
        </p:nvSpPr>
        <p:spPr>
          <a:xfrm>
            <a:off x="762000" y="50175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a:solidFill>
                  <a:schemeClr val="accent2">
                    <a:lumMod val="50000"/>
                  </a:schemeClr>
                </a:solidFill>
                <a:cs typeface="Arial" pitchFamily="34" charset="0"/>
              </a:rPr>
              <a:t>ჯანდაცვის ერთიანი </a:t>
            </a:r>
            <a:r>
              <a:rPr lang="ka-GE" dirty="0" smtClean="0">
                <a:solidFill>
                  <a:schemeClr val="accent2">
                    <a:lumMod val="50000"/>
                  </a:schemeClr>
                </a:solidFill>
                <a:cs typeface="Arial" pitchFamily="34" charset="0"/>
              </a:rPr>
              <a:t>საინფორმაციო </a:t>
            </a:r>
            <a:r>
              <a:rPr lang="ka-GE" dirty="0">
                <a:solidFill>
                  <a:schemeClr val="accent2">
                    <a:lumMod val="50000"/>
                  </a:schemeClr>
                </a:solidFill>
                <a:cs typeface="Arial" pitchFamily="34" charset="0"/>
              </a:rPr>
              <a:t>პორტალის მოდიფიცირება და პერსონალური გვერდების შექმნა</a:t>
            </a:r>
          </a:p>
        </p:txBody>
      </p:sp>
      <p:sp>
        <p:nvSpPr>
          <p:cNvPr id="9" name="Rectangle 8"/>
          <p:cNvSpPr/>
          <p:nvPr/>
        </p:nvSpPr>
        <p:spPr>
          <a:xfrm>
            <a:off x="762000" y="56271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ელექტრონული რეცეპტების მოდიფიცირება და განვრცობა ქვეყნის მასშტაბით</a:t>
            </a:r>
          </a:p>
        </p:txBody>
      </p:sp>
      <p:sp>
        <p:nvSpPr>
          <p:cNvPr id="13" name="Title 1"/>
          <p:cNvSpPr>
            <a:spLocks noGrp="1"/>
          </p:cNvSpPr>
          <p:nvPr>
            <p:ph type="title"/>
          </p:nvPr>
        </p:nvSpPr>
        <p:spPr>
          <a:xfrm>
            <a:off x="762000" y="1447800"/>
            <a:ext cx="7772400" cy="609600"/>
          </a:xfrm>
          <a:solidFill>
            <a:srgbClr val="C00000"/>
          </a:solidFill>
          <a:ln>
            <a:solidFill>
              <a:srgbClr val="C00000"/>
            </a:solidFill>
          </a:ln>
        </p:spPr>
        <p:txBody>
          <a:bodyPr/>
          <a:lstStyle/>
          <a:p>
            <a:pPr algn="ctr"/>
            <a:r>
              <a:rPr lang="ka-GE" dirty="0">
                <a:solidFill>
                  <a:schemeClr val="bg1"/>
                </a:solidFill>
              </a:rPr>
              <a:t>დაგეგმილი ამოცანები - </a:t>
            </a:r>
            <a:r>
              <a:rPr lang="en-US" dirty="0">
                <a:solidFill>
                  <a:schemeClr val="bg1"/>
                </a:solidFill>
              </a:rPr>
              <a:t>II</a:t>
            </a:r>
          </a:p>
        </p:txBody>
      </p:sp>
    </p:spTree>
    <p:extLst>
      <p:ext uri="{BB962C8B-B14F-4D97-AF65-F5344CB8AC3E}">
        <p14:creationId xmlns:p14="http://schemas.microsoft.com/office/powerpoint/2010/main" xmlns="" val="1744265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txBody>
          <a:bodyPr/>
          <a:lstStyle/>
          <a:p>
            <a:pPr algn="ctr"/>
            <a:r>
              <a:rPr lang="ka-GE" dirty="0" smtClean="0">
                <a:solidFill>
                  <a:schemeClr val="bg1"/>
                </a:solidFill>
              </a:rPr>
              <a:t>პროდუქტების შესაძლო გავრცელების არეალი</a:t>
            </a:r>
            <a:endParaRPr lang="en-US" dirty="0">
              <a:solidFill>
                <a:srgbClr val="FFC000"/>
              </a:solidFill>
            </a:endParaRPr>
          </a:p>
        </p:txBody>
      </p:sp>
      <p:sp>
        <p:nvSpPr>
          <p:cNvPr id="3" name="Content Placeholder 2"/>
          <p:cNvSpPr>
            <a:spLocks noGrp="1"/>
          </p:cNvSpPr>
          <p:nvPr>
            <p:ph idx="1"/>
          </p:nvPr>
        </p:nvSpPr>
        <p:spPr>
          <a:xfrm>
            <a:off x="1143000" y="2743200"/>
            <a:ext cx="7315200" cy="2971800"/>
          </a:xfrm>
        </p:spPr>
        <p:txBody>
          <a:bodyPr/>
          <a:lstStyle/>
          <a:p>
            <a:r>
              <a:rPr lang="ka-GE" sz="1800" dirty="0" smtClean="0">
                <a:solidFill>
                  <a:schemeClr val="accent2">
                    <a:lumMod val="50000"/>
                  </a:schemeClr>
                </a:solidFill>
              </a:rPr>
              <a:t>ფინანსური მართვის მოდულის განვრცობა დაავადებათა კონტროლისა და საზოგადოებრივი ჯანდაცვის ეროვნული ცენტრის მიერ ადმინისტრირებულ პროგრამებზე</a:t>
            </a:r>
          </a:p>
          <a:p>
            <a:endParaRPr lang="ka-GE" sz="1800" dirty="0" smtClean="0">
              <a:solidFill>
                <a:schemeClr val="accent2">
                  <a:lumMod val="50000"/>
                </a:schemeClr>
              </a:solidFill>
            </a:endParaRPr>
          </a:p>
          <a:p>
            <a:r>
              <a:rPr lang="ka-GE" sz="1800" dirty="0">
                <a:solidFill>
                  <a:schemeClr val="accent2">
                    <a:lumMod val="50000"/>
                  </a:schemeClr>
                </a:solidFill>
              </a:rPr>
              <a:t>ფინანსური მართვის მოდულის განვრცობა აჭარის ჯანდაცვით </a:t>
            </a:r>
            <a:r>
              <a:rPr lang="ka-GE" sz="1800" dirty="0" smtClean="0">
                <a:solidFill>
                  <a:schemeClr val="accent2">
                    <a:lumMod val="50000"/>
                  </a:schemeClr>
                </a:solidFill>
              </a:rPr>
              <a:t>პროგრამებზე</a:t>
            </a:r>
          </a:p>
          <a:p>
            <a:endParaRPr lang="en-US" sz="1800" dirty="0">
              <a:solidFill>
                <a:schemeClr val="accent2">
                  <a:lumMod val="50000"/>
                </a:schemeClr>
              </a:solidFill>
            </a:endParaRPr>
          </a:p>
          <a:p>
            <a:r>
              <a:rPr lang="ka-GE" sz="1800" dirty="0" smtClean="0">
                <a:solidFill>
                  <a:schemeClr val="accent2">
                    <a:lumMod val="50000"/>
                  </a:schemeClr>
                </a:solidFill>
              </a:rPr>
              <a:t>ფინანსური </a:t>
            </a:r>
            <a:r>
              <a:rPr lang="ka-GE" sz="1800" dirty="0">
                <a:solidFill>
                  <a:schemeClr val="accent2">
                    <a:lumMod val="50000"/>
                  </a:schemeClr>
                </a:solidFill>
              </a:rPr>
              <a:t>მართვის მოდულის </a:t>
            </a:r>
            <a:r>
              <a:rPr lang="ka-GE" sz="1800" dirty="0" smtClean="0">
                <a:solidFill>
                  <a:schemeClr val="accent2">
                    <a:lumMod val="50000"/>
                  </a:schemeClr>
                </a:solidFill>
              </a:rPr>
              <a:t>განვრცობა თბილისის მერიის ჯანდაცვით პროგრამებზე</a:t>
            </a:r>
          </a:p>
          <a:p>
            <a:endParaRPr lang="ka-GE" sz="1800" dirty="0">
              <a:solidFill>
                <a:schemeClr val="accent2">
                  <a:lumMod val="50000"/>
                </a:schemeClr>
              </a:solidFill>
            </a:endParaRPr>
          </a:p>
        </p:txBody>
      </p:sp>
    </p:spTree>
    <p:extLst>
      <p:ext uri="{BB962C8B-B14F-4D97-AF65-F5344CB8AC3E}">
        <p14:creationId xmlns:p14="http://schemas.microsoft.com/office/powerpoint/2010/main" xmlns="" val="924615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772400" cy="838200"/>
          </a:xfrm>
          <a:solidFill>
            <a:srgbClr val="C93135"/>
          </a:solidFill>
        </p:spPr>
        <p:txBody>
          <a:bodyPr/>
          <a:lstStyle/>
          <a:p>
            <a:pPr algn="ctr"/>
            <a:r>
              <a:rPr lang="ka-GE" dirty="0" smtClean="0">
                <a:solidFill>
                  <a:schemeClr val="bg1"/>
                </a:solidFill>
              </a:rPr>
              <a:t>პროდუქტების სრულ ციკლში </a:t>
            </a:r>
            <a:r>
              <a:rPr lang="ka-GE" dirty="0">
                <a:solidFill>
                  <a:schemeClr val="bg1"/>
                </a:solidFill>
              </a:rPr>
              <a:t>არსებული დანაკლისები</a:t>
            </a:r>
            <a:endParaRPr lang="en-US" dirty="0">
              <a:solidFill>
                <a:schemeClr val="bg1"/>
              </a:solidFill>
            </a:endParaRPr>
          </a:p>
        </p:txBody>
      </p:sp>
      <p:sp>
        <p:nvSpPr>
          <p:cNvPr id="3" name="Content Placeholder 2"/>
          <p:cNvSpPr>
            <a:spLocks noGrp="1"/>
          </p:cNvSpPr>
          <p:nvPr>
            <p:ph idx="1"/>
          </p:nvPr>
        </p:nvSpPr>
        <p:spPr>
          <a:xfrm>
            <a:off x="609600" y="2209800"/>
            <a:ext cx="8305800" cy="3886200"/>
          </a:xfrm>
        </p:spPr>
        <p:txBody>
          <a:bodyPr/>
          <a:lstStyle/>
          <a:p>
            <a:pPr>
              <a:lnSpc>
                <a:spcPct val="150000"/>
              </a:lnSpc>
              <a:buFont typeface="Wingdings" panose="05000000000000000000" pitchFamily="2" charset="2"/>
              <a:buChar char="ü"/>
            </a:pPr>
            <a:r>
              <a:rPr lang="ka-GE" sz="1600" b="1" dirty="0">
                <a:solidFill>
                  <a:schemeClr val="accent2">
                    <a:lumMod val="50000"/>
                  </a:schemeClr>
                </a:solidFill>
                <a:latin typeface="Sylfaen" pitchFamily="18" charset="0"/>
              </a:rPr>
              <a:t>კონცეფციის შემუშავება</a:t>
            </a:r>
            <a:endParaRPr lang="en-US" sz="1600" b="1" dirty="0">
              <a:solidFill>
                <a:schemeClr val="accent2">
                  <a:lumMod val="50000"/>
                </a:schemeClr>
              </a:solidFill>
              <a:latin typeface="Sylfaen" pitchFamily="18" charset="0"/>
            </a:endParaRP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დოკუმენტალურად </a:t>
            </a:r>
            <a:r>
              <a:rPr lang="ka-GE" sz="1600" b="1" dirty="0">
                <a:solidFill>
                  <a:schemeClr val="accent2">
                    <a:lumMod val="50000"/>
                  </a:schemeClr>
                </a:solidFill>
                <a:latin typeface="Sylfaen" pitchFamily="18" charset="0"/>
              </a:rPr>
              <a:t>ჩამოყალიბებული ტექნიკური </a:t>
            </a:r>
            <a:r>
              <a:rPr lang="ka-GE" sz="1600" b="1" dirty="0" smtClean="0">
                <a:solidFill>
                  <a:schemeClr val="accent2">
                    <a:lumMod val="50000"/>
                  </a:schemeClr>
                </a:solidFill>
                <a:latin typeface="Sylfaen" pitchFamily="18" charset="0"/>
              </a:rPr>
              <a:t>ამოცანა</a:t>
            </a:r>
            <a:endParaRPr lang="en-US" sz="1600" b="1" dirty="0" smtClean="0">
              <a:solidFill>
                <a:schemeClr val="accent2">
                  <a:lumMod val="50000"/>
                </a:schemeClr>
              </a:solidFill>
              <a:latin typeface="Sylfaen" pitchFamily="18" charset="0"/>
            </a:endParaRP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პლატფორმის შერჩევა</a:t>
            </a:r>
            <a:endParaRPr lang="en-US" sz="1600" b="1" dirty="0" smtClean="0">
              <a:solidFill>
                <a:schemeClr val="accent2">
                  <a:lumMod val="50000"/>
                </a:schemeClr>
              </a:solidFill>
              <a:latin typeface="Sylfaen" pitchFamily="18" charset="0"/>
            </a:endParaRPr>
          </a:p>
          <a:p>
            <a:pPr lvl="0" eaLnBrk="0" hangingPunct="0">
              <a:lnSpc>
                <a:spcPct val="150000"/>
              </a:lnSpc>
              <a:spcBef>
                <a:spcPct val="0"/>
              </a:spcBef>
              <a:buFont typeface="Wingdings" panose="05000000000000000000" pitchFamily="2" charset="2"/>
              <a:buChar char="ü"/>
            </a:pPr>
            <a:r>
              <a:rPr lang="ka-GE" sz="1600" b="1" dirty="0" smtClean="0">
                <a:solidFill>
                  <a:schemeClr val="accent2">
                    <a:lumMod val="50000"/>
                  </a:schemeClr>
                </a:solidFill>
              </a:rPr>
              <a:t>არქიტექტურის ჩამოყალიბება </a:t>
            </a:r>
            <a:r>
              <a:rPr lang="en-US" sz="1600" b="1" dirty="0" smtClean="0">
                <a:solidFill>
                  <a:schemeClr val="accent2">
                    <a:lumMod val="50000"/>
                  </a:schemeClr>
                </a:solidFill>
              </a:rPr>
              <a:t> </a:t>
            </a:r>
            <a:r>
              <a:rPr lang="en-US" sz="1400" dirty="0" smtClean="0">
                <a:solidFill>
                  <a:schemeClr val="accent2">
                    <a:lumMod val="50000"/>
                  </a:schemeClr>
                </a:solidFill>
              </a:rPr>
              <a:t>(</a:t>
            </a:r>
            <a:r>
              <a:rPr lang="en-US" sz="1400" dirty="0" smtClean="0">
                <a:solidFill>
                  <a:schemeClr val="accent2">
                    <a:lumMod val="50000"/>
                  </a:schemeClr>
                </a:solidFill>
                <a:latin typeface="Sylfaen" pitchFamily="18" charset="0"/>
              </a:rPr>
              <a:t>SOA, </a:t>
            </a:r>
            <a:r>
              <a:rPr lang="ka-GE" sz="1400" dirty="0" smtClean="0">
                <a:solidFill>
                  <a:schemeClr val="accent2">
                    <a:lumMod val="50000"/>
                  </a:schemeClr>
                </a:solidFill>
                <a:latin typeface="Sylfaen" pitchFamily="18" charset="0"/>
              </a:rPr>
              <a:t>სისტემის </a:t>
            </a:r>
            <a:r>
              <a:rPr lang="ka-GE" sz="1400" dirty="0">
                <a:solidFill>
                  <a:schemeClr val="accent2">
                    <a:lumMod val="50000"/>
                  </a:schemeClr>
                </a:solidFill>
                <a:latin typeface="Sylfaen" pitchFamily="18" charset="0"/>
              </a:rPr>
              <a:t>და მოდულების </a:t>
            </a:r>
            <a:r>
              <a:rPr lang="ka-GE" sz="1400" dirty="0" smtClean="0">
                <a:solidFill>
                  <a:schemeClr val="accent2">
                    <a:lumMod val="50000"/>
                  </a:schemeClr>
                </a:solidFill>
                <a:latin typeface="Sylfaen" pitchFamily="18" charset="0"/>
              </a:rPr>
              <a:t>ურთიერთობ</a:t>
            </a:r>
            <a:r>
              <a:rPr lang="ka-GE" sz="1400" dirty="0">
                <a:solidFill>
                  <a:schemeClr val="accent2">
                    <a:lumMod val="50000"/>
                  </a:schemeClr>
                </a:solidFill>
                <a:latin typeface="Sylfaen" pitchFamily="18" charset="0"/>
              </a:rPr>
              <a:t>ა</a:t>
            </a:r>
            <a:r>
              <a:rPr lang="en-US" sz="1400" dirty="0" smtClean="0">
                <a:solidFill>
                  <a:schemeClr val="accent2">
                    <a:lumMod val="50000"/>
                  </a:schemeClr>
                </a:solidFill>
                <a:latin typeface="Sylfaen" pitchFamily="18" charset="0"/>
              </a:rPr>
              <a:t>, </a:t>
            </a:r>
            <a:r>
              <a:rPr lang="ka-GE" sz="1400" dirty="0" smtClean="0">
                <a:solidFill>
                  <a:schemeClr val="accent2">
                    <a:lumMod val="50000"/>
                  </a:schemeClr>
                </a:solidFill>
                <a:latin typeface="Sylfaen" pitchFamily="18" charset="0"/>
              </a:rPr>
              <a:t>ტექნიკური </a:t>
            </a:r>
            <a:r>
              <a:rPr lang="ka-GE" sz="1400" dirty="0">
                <a:solidFill>
                  <a:schemeClr val="accent2">
                    <a:lumMod val="50000"/>
                  </a:schemeClr>
                </a:solidFill>
                <a:latin typeface="Sylfaen" pitchFamily="18" charset="0"/>
              </a:rPr>
              <a:t>მოთხოვნები </a:t>
            </a:r>
            <a:r>
              <a:rPr lang="ka-GE" sz="1400" dirty="0" smtClean="0">
                <a:solidFill>
                  <a:schemeClr val="accent2">
                    <a:lumMod val="50000"/>
                  </a:schemeClr>
                </a:solidFill>
                <a:latin typeface="Sylfaen" pitchFamily="18" charset="0"/>
              </a:rPr>
              <a:t>რესურსებზე</a:t>
            </a:r>
            <a:r>
              <a:rPr lang="en-US" sz="1400" dirty="0" smtClean="0">
                <a:solidFill>
                  <a:schemeClr val="accent2">
                    <a:lumMod val="50000"/>
                  </a:schemeClr>
                </a:solidFill>
                <a:latin typeface="Sylfaen" pitchFamily="18" charset="0"/>
              </a:rPr>
              <a:t>)</a:t>
            </a:r>
            <a:endParaRPr lang="ka-GE" sz="1400" b="1" dirty="0">
              <a:solidFill>
                <a:schemeClr val="accent2">
                  <a:lumMod val="50000"/>
                </a:schemeClr>
              </a:solidFill>
              <a:latin typeface="Sylfaen" pitchFamily="18" charset="0"/>
            </a:endParaRPr>
          </a:p>
          <a:p>
            <a:pPr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სამომხმარებლო დოკუმენტაცია და ვიდეო </a:t>
            </a:r>
            <a:r>
              <a:rPr lang="ka-GE" sz="1600" b="1" dirty="0" smtClean="0">
                <a:solidFill>
                  <a:schemeClr val="accent2">
                    <a:lumMod val="50000"/>
                  </a:schemeClr>
                </a:solidFill>
                <a:latin typeface="Sylfaen" pitchFamily="18" charset="0"/>
              </a:rPr>
              <a:t>გაკვეთილები</a:t>
            </a:r>
            <a:endParaRPr lang="en-US" sz="1600" b="1" dirty="0" smtClean="0">
              <a:solidFill>
                <a:schemeClr val="accent2">
                  <a:lumMod val="50000"/>
                </a:schemeClr>
              </a:solidFill>
              <a:latin typeface="Sylfaen" pitchFamily="18" charset="0"/>
            </a:endParaRPr>
          </a:p>
          <a:p>
            <a:pPr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rPr>
              <a:t>ტექნიკური </a:t>
            </a:r>
            <a:r>
              <a:rPr lang="ka-GE" sz="1600" b="1" dirty="0" smtClean="0">
                <a:solidFill>
                  <a:schemeClr val="accent2">
                    <a:lumMod val="50000"/>
                  </a:schemeClr>
                </a:solidFill>
              </a:rPr>
              <a:t>მხარდაჭერა</a:t>
            </a:r>
            <a:r>
              <a:rPr lang="en-US" sz="1600" b="1" dirty="0" smtClean="0">
                <a:solidFill>
                  <a:schemeClr val="accent2">
                    <a:lumMod val="50000"/>
                  </a:schemeClr>
                </a:solidFill>
              </a:rPr>
              <a:t> </a:t>
            </a:r>
            <a:r>
              <a:rPr lang="en-US" sz="1400" dirty="0" smtClean="0">
                <a:solidFill>
                  <a:schemeClr val="accent2">
                    <a:lumMod val="50000"/>
                  </a:schemeClr>
                </a:solidFill>
              </a:rPr>
              <a:t>(</a:t>
            </a:r>
            <a:r>
              <a:rPr lang="ka-GE" sz="1400" dirty="0" smtClean="0">
                <a:solidFill>
                  <a:schemeClr val="accent2">
                    <a:lumMod val="50000"/>
                  </a:schemeClr>
                </a:solidFill>
                <a:latin typeface="Sylfaen" pitchFamily="18" charset="0"/>
              </a:rPr>
              <a:t>კოდის მოდიფიკაცია</a:t>
            </a:r>
            <a:r>
              <a:rPr lang="en-US" sz="1400" dirty="0" smtClean="0">
                <a:solidFill>
                  <a:schemeClr val="accent2">
                    <a:lumMod val="50000"/>
                  </a:schemeClr>
                </a:solidFill>
                <a:latin typeface="Sylfaen" pitchFamily="18" charset="0"/>
              </a:rPr>
              <a:t>, </a:t>
            </a:r>
            <a:r>
              <a:rPr lang="ka-GE" sz="1400" dirty="0" smtClean="0">
                <a:solidFill>
                  <a:schemeClr val="accent2">
                    <a:lumMod val="50000"/>
                  </a:schemeClr>
                </a:solidFill>
                <a:latin typeface="Sylfaen" pitchFamily="18" charset="0"/>
              </a:rPr>
              <a:t>მონაცემთა </a:t>
            </a:r>
            <a:r>
              <a:rPr lang="ka-GE" sz="1400" dirty="0">
                <a:solidFill>
                  <a:schemeClr val="accent2">
                    <a:lumMod val="50000"/>
                  </a:schemeClr>
                </a:solidFill>
                <a:latin typeface="Sylfaen" pitchFamily="18" charset="0"/>
              </a:rPr>
              <a:t>ბაზის </a:t>
            </a:r>
            <a:r>
              <a:rPr lang="ka-GE" sz="1400" dirty="0" smtClean="0">
                <a:solidFill>
                  <a:schemeClr val="accent2">
                    <a:lumMod val="50000"/>
                  </a:schemeClr>
                </a:solidFill>
                <a:latin typeface="Sylfaen" pitchFamily="18" charset="0"/>
              </a:rPr>
              <a:t>მხარდაჭერა, კომპიუტერული </a:t>
            </a:r>
            <a:r>
              <a:rPr lang="ka-GE" sz="1400" dirty="0">
                <a:solidFill>
                  <a:schemeClr val="accent2">
                    <a:lumMod val="50000"/>
                  </a:schemeClr>
                </a:solidFill>
                <a:latin typeface="Sylfaen" pitchFamily="18" charset="0"/>
              </a:rPr>
              <a:t>პროგრამების /მოდულების </a:t>
            </a:r>
            <a:r>
              <a:rPr lang="ka-GE" sz="1400" dirty="0" smtClean="0">
                <a:solidFill>
                  <a:schemeClr val="accent2">
                    <a:lumMod val="50000"/>
                  </a:schemeClr>
                </a:solidFill>
                <a:latin typeface="Sylfaen" pitchFamily="18" charset="0"/>
              </a:rPr>
              <a:t>მხარდაჭერა)</a:t>
            </a:r>
            <a:r>
              <a:rPr lang="ka-GE" sz="1400" dirty="0">
                <a:solidFill>
                  <a:schemeClr val="accent2">
                    <a:lumMod val="50000"/>
                  </a:schemeClr>
                </a:solidFill>
                <a:latin typeface="Sylfaen" pitchFamily="18" charset="0"/>
              </a:rPr>
              <a:t> </a:t>
            </a:r>
            <a:endParaRPr lang="ka-GE" sz="1400" dirty="0" smtClean="0">
              <a:solidFill>
                <a:schemeClr val="accent2">
                  <a:lumMod val="50000"/>
                </a:schemeClr>
              </a:solidFill>
              <a:latin typeface="Sylfaen" pitchFamily="18" charset="0"/>
            </a:endParaRPr>
          </a:p>
          <a:p>
            <a:pPr lvl="0" eaLnBrk="0" hangingPunct="0">
              <a:lnSpc>
                <a:spcPct val="150000"/>
              </a:lnSpc>
              <a:spcBef>
                <a:spcPct val="0"/>
              </a:spcBef>
              <a:buFont typeface="Wingdings" panose="05000000000000000000" pitchFamily="2" charset="2"/>
              <a:buChar char="ü"/>
            </a:pPr>
            <a:r>
              <a:rPr lang="ka-GE" sz="1600" b="1" dirty="0" smtClean="0">
                <a:solidFill>
                  <a:schemeClr val="accent2">
                    <a:lumMod val="50000"/>
                  </a:schemeClr>
                </a:solidFill>
                <a:latin typeface="Sylfaen" pitchFamily="18" charset="0"/>
              </a:rPr>
              <a:t>მომხმარებელთა </a:t>
            </a:r>
            <a:r>
              <a:rPr lang="ka-GE" sz="1600" b="1" dirty="0">
                <a:solidFill>
                  <a:schemeClr val="accent2">
                    <a:lumMod val="50000"/>
                  </a:schemeClr>
                </a:solidFill>
                <a:latin typeface="Sylfaen" pitchFamily="18" charset="0"/>
              </a:rPr>
              <a:t>მუდმივი </a:t>
            </a:r>
            <a:r>
              <a:rPr lang="ka-GE" sz="1600" b="1" dirty="0" smtClean="0">
                <a:solidFill>
                  <a:schemeClr val="accent2">
                    <a:lumMod val="50000"/>
                  </a:schemeClr>
                </a:solidFill>
                <a:latin typeface="Sylfaen" pitchFamily="18" charset="0"/>
              </a:rPr>
              <a:t>მართვა </a:t>
            </a:r>
            <a:r>
              <a:rPr lang="ka-GE" sz="1400" dirty="0" smtClean="0">
                <a:solidFill>
                  <a:schemeClr val="accent2">
                    <a:lumMod val="50000"/>
                  </a:schemeClr>
                </a:solidFill>
                <a:latin typeface="Sylfaen" pitchFamily="18" charset="0"/>
              </a:rPr>
              <a:t>(შეღწევადობა, შესრულება</a:t>
            </a:r>
            <a:r>
              <a:rPr lang="en-US" sz="1400" dirty="0" smtClean="0">
                <a:solidFill>
                  <a:schemeClr val="accent2">
                    <a:lumMod val="50000"/>
                  </a:schemeClr>
                </a:solidFill>
                <a:latin typeface="Sylfaen" pitchFamily="18" charset="0"/>
              </a:rPr>
              <a:t> </a:t>
            </a:r>
            <a:r>
              <a:rPr lang="en-US" sz="1400" dirty="0">
                <a:solidFill>
                  <a:schemeClr val="accent2">
                    <a:lumMod val="50000"/>
                  </a:schemeClr>
                </a:solidFill>
                <a:latin typeface="Sylfaen" pitchFamily="18" charset="0"/>
              </a:rPr>
              <a:t>– </a:t>
            </a:r>
            <a:r>
              <a:rPr lang="ka-GE" sz="1400" dirty="0">
                <a:solidFill>
                  <a:schemeClr val="accent2">
                    <a:lumMod val="50000"/>
                  </a:schemeClr>
                </a:solidFill>
                <a:latin typeface="Sylfaen" pitchFamily="18" charset="0"/>
              </a:rPr>
              <a:t>სტანდარტული </a:t>
            </a:r>
            <a:r>
              <a:rPr lang="ka-GE" sz="1400" dirty="0" smtClean="0">
                <a:solidFill>
                  <a:schemeClr val="accent2">
                    <a:lumMod val="50000"/>
                  </a:schemeClr>
                </a:solidFill>
                <a:latin typeface="Sylfaen" pitchFamily="18" charset="0"/>
              </a:rPr>
              <a:t>კოდირება, მომხმარებლების </a:t>
            </a:r>
            <a:r>
              <a:rPr lang="ka-GE" sz="1400" dirty="0">
                <a:solidFill>
                  <a:schemeClr val="accent2">
                    <a:lumMod val="50000"/>
                  </a:schemeClr>
                </a:solidFill>
                <a:latin typeface="Sylfaen" pitchFamily="18" charset="0"/>
              </a:rPr>
              <a:t>შეფასების </a:t>
            </a:r>
            <a:r>
              <a:rPr lang="ka-GE" sz="1400" dirty="0" smtClean="0">
                <a:solidFill>
                  <a:schemeClr val="accent2">
                    <a:lumMod val="50000"/>
                  </a:schemeClr>
                </a:solidFill>
                <a:latin typeface="Sylfaen" pitchFamily="18" charset="0"/>
              </a:rPr>
              <a:t>ტესტი, უზუსტობების </a:t>
            </a:r>
            <a:r>
              <a:rPr lang="ka-GE" sz="1400" dirty="0">
                <a:solidFill>
                  <a:schemeClr val="accent2">
                    <a:lumMod val="50000"/>
                  </a:schemeClr>
                </a:solidFill>
                <a:latin typeface="Sylfaen" pitchFamily="18" charset="0"/>
              </a:rPr>
              <a:t>აღმოჩენა და </a:t>
            </a:r>
            <a:r>
              <a:rPr lang="ka-GE" sz="1400" dirty="0" smtClean="0">
                <a:solidFill>
                  <a:schemeClr val="accent2">
                    <a:lumMod val="50000"/>
                  </a:schemeClr>
                </a:solidFill>
                <a:latin typeface="Sylfaen" pitchFamily="18" charset="0"/>
              </a:rPr>
              <a:t>გასწორება)</a:t>
            </a:r>
          </a:p>
          <a:p>
            <a:pPr lvl="0"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უსაფრთხოება </a:t>
            </a:r>
            <a:r>
              <a:rPr lang="ka-GE" sz="1400" dirty="0">
                <a:solidFill>
                  <a:schemeClr val="accent2">
                    <a:lumMod val="50000"/>
                  </a:schemeClr>
                </a:solidFill>
                <a:latin typeface="Sylfaen" pitchFamily="18" charset="0"/>
              </a:rPr>
              <a:t>(</a:t>
            </a:r>
            <a:r>
              <a:rPr lang="ka-GE" sz="1400" dirty="0" smtClean="0">
                <a:solidFill>
                  <a:schemeClr val="accent2">
                    <a:lumMod val="50000"/>
                  </a:schemeClr>
                </a:solidFill>
                <a:latin typeface="Sylfaen" pitchFamily="18" charset="0"/>
              </a:rPr>
              <a:t>შეღწევადობა, შესრულება </a:t>
            </a:r>
            <a:r>
              <a:rPr lang="ka-GE" sz="1400" dirty="0">
                <a:solidFill>
                  <a:schemeClr val="accent2">
                    <a:lumMod val="50000"/>
                  </a:schemeClr>
                </a:solidFill>
                <a:latin typeface="Sylfaen" pitchFamily="18" charset="0"/>
              </a:rPr>
              <a:t>– სტანდარტული </a:t>
            </a:r>
            <a:r>
              <a:rPr lang="ka-GE" sz="1400" dirty="0" smtClean="0">
                <a:solidFill>
                  <a:schemeClr val="accent2">
                    <a:lumMod val="50000"/>
                  </a:schemeClr>
                </a:solidFill>
                <a:latin typeface="Sylfaen" pitchFamily="18" charset="0"/>
              </a:rPr>
              <a:t>კოდირება, მომხმარებლების </a:t>
            </a:r>
            <a:r>
              <a:rPr lang="ka-GE" sz="1400" dirty="0">
                <a:solidFill>
                  <a:schemeClr val="accent2">
                    <a:lumMod val="50000"/>
                  </a:schemeClr>
                </a:solidFill>
                <a:latin typeface="Sylfaen" pitchFamily="18" charset="0"/>
              </a:rPr>
              <a:t>შეფასების </a:t>
            </a:r>
            <a:r>
              <a:rPr lang="ka-GE" sz="1400" dirty="0" smtClean="0">
                <a:solidFill>
                  <a:schemeClr val="accent2">
                    <a:lumMod val="50000"/>
                  </a:schemeClr>
                </a:solidFill>
                <a:latin typeface="Sylfaen" pitchFamily="18" charset="0"/>
              </a:rPr>
              <a:t>ტესტი, უზუსტობების </a:t>
            </a:r>
            <a:r>
              <a:rPr lang="ka-GE" sz="1400" dirty="0">
                <a:solidFill>
                  <a:schemeClr val="accent2">
                    <a:lumMod val="50000"/>
                  </a:schemeClr>
                </a:solidFill>
                <a:latin typeface="Sylfaen" pitchFamily="18" charset="0"/>
              </a:rPr>
              <a:t>აღმოჩენა და </a:t>
            </a:r>
            <a:r>
              <a:rPr lang="ka-GE" sz="1400" dirty="0" smtClean="0">
                <a:solidFill>
                  <a:schemeClr val="accent2">
                    <a:lumMod val="50000"/>
                  </a:schemeClr>
                </a:solidFill>
                <a:latin typeface="Sylfaen" pitchFamily="18" charset="0"/>
              </a:rPr>
              <a:t>გასწორება)</a:t>
            </a:r>
          </a:p>
          <a:p>
            <a:pPr marL="285750" indent="-285750" eaLnBrk="0" hangingPunct="0">
              <a:spcBef>
                <a:spcPct val="0"/>
              </a:spcBef>
              <a:buFont typeface="Arial" pitchFamily="34" charset="0"/>
              <a:buChar char="•"/>
            </a:pPr>
            <a:endParaRPr lang="ka-GE" sz="2000" b="1" dirty="0" smtClean="0">
              <a:solidFill>
                <a:schemeClr val="accent2">
                  <a:lumMod val="50000"/>
                </a:schemeClr>
              </a:solidFill>
              <a:latin typeface="Sylfaen" pitchFamily="18" charset="0"/>
            </a:endParaRPr>
          </a:p>
          <a:p>
            <a:pPr marL="0" indent="0" eaLnBrk="0" hangingPunct="0">
              <a:spcBef>
                <a:spcPct val="0"/>
              </a:spcBef>
              <a:buNone/>
            </a:pPr>
            <a:endParaRPr lang="ka-GE" sz="2000" b="1" dirty="0" smtClean="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smtClean="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endParaRPr>
          </a:p>
          <a:p>
            <a:pPr marL="285750" indent="-285750" eaLnBrk="0" hangingPunct="0">
              <a:spcBef>
                <a:spcPct val="0"/>
              </a:spcBef>
              <a:buFont typeface="Arial" pitchFamily="34" charset="0"/>
              <a:buChar char="•"/>
            </a:pPr>
            <a:endParaRPr lang="en-US" sz="2000" b="1" dirty="0" smtClean="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a:solidFill>
                <a:schemeClr val="accent2">
                  <a:lumMod val="50000"/>
                </a:schemeClr>
              </a:solidFill>
              <a:latin typeface="Sylfaen" pitchFamily="18" charset="0"/>
            </a:endParaRPr>
          </a:p>
          <a:p>
            <a:endParaRPr lang="ka-GE" sz="2000" b="1" dirty="0">
              <a:solidFill>
                <a:schemeClr val="accent2">
                  <a:lumMod val="50000"/>
                </a:schemeClr>
              </a:solidFill>
            </a:endParaRPr>
          </a:p>
          <a:p>
            <a:endParaRPr lang="en-US" sz="2000" b="1" dirty="0" smtClean="0">
              <a:solidFill>
                <a:schemeClr val="accent2">
                  <a:lumMod val="50000"/>
                </a:schemeClr>
              </a:solidFill>
              <a:latin typeface="Sylfaen" pitchFamily="18" charset="0"/>
            </a:endParaRPr>
          </a:p>
          <a:p>
            <a:endParaRPr lang="en-US" sz="2000" b="1" dirty="0" smtClean="0">
              <a:solidFill>
                <a:schemeClr val="accent2">
                  <a:lumMod val="50000"/>
                </a:schemeClr>
              </a:solidFill>
              <a:latin typeface="Sylfaen" pitchFamily="18" charset="0"/>
            </a:endParaRPr>
          </a:p>
          <a:p>
            <a:endParaRPr lang="en-US" sz="2000" b="1" dirty="0" smtClean="0">
              <a:solidFill>
                <a:schemeClr val="accent2">
                  <a:lumMod val="50000"/>
                </a:schemeClr>
              </a:solidFill>
              <a:latin typeface="Sylfaen" pitchFamily="18" charset="0"/>
            </a:endParaRPr>
          </a:p>
          <a:p>
            <a:endParaRPr lang="en-US" sz="2000" dirty="0">
              <a:solidFill>
                <a:schemeClr val="accent2">
                  <a:lumMod val="50000"/>
                </a:schemeClr>
              </a:solidFill>
            </a:endParaRPr>
          </a:p>
        </p:txBody>
      </p:sp>
    </p:spTree>
    <p:extLst>
      <p:ext uri="{BB962C8B-B14F-4D97-AF65-F5344CB8AC3E}">
        <p14:creationId xmlns:p14="http://schemas.microsoft.com/office/powerpoint/2010/main" xmlns="" val="1260024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838200" y="1371601"/>
            <a:ext cx="7543800" cy="5021996"/>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0" name="Rounded Rectangle 19"/>
          <p:cNvSpPr/>
          <p:nvPr/>
        </p:nvSpPr>
        <p:spPr bwMode="auto">
          <a:xfrm>
            <a:off x="838200" y="2209800"/>
            <a:ext cx="7543800" cy="4343400"/>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3" name="TextBox 22"/>
          <p:cNvSpPr txBox="1"/>
          <p:nvPr/>
        </p:nvSpPr>
        <p:spPr>
          <a:xfrm>
            <a:off x="1600200" y="2802791"/>
            <a:ext cx="6858000" cy="3293209"/>
          </a:xfrm>
          <a:prstGeom prst="rect">
            <a:avLst/>
          </a:prstGeom>
          <a:noFill/>
        </p:spPr>
        <p:txBody>
          <a:bodyPr wrap="square" rtlCol="0">
            <a:spAutoFit/>
          </a:bodyPr>
          <a:lstStyle/>
          <a:p>
            <a:pPr marL="285750" indent="-285750" eaLnBrk="0" fontAlgn="base" hangingPunct="0">
              <a:spcBef>
                <a:spcPct val="0"/>
              </a:spcBef>
              <a:spcAft>
                <a:spcPct val="0"/>
              </a:spcAft>
              <a:buFont typeface="Arial" pitchFamily="34" charset="0"/>
              <a:buChar char="•"/>
            </a:pPr>
            <a:r>
              <a:rPr lang="en-US" sz="1600" dirty="0" smtClean="0">
                <a:solidFill>
                  <a:schemeClr val="accent2">
                    <a:lumMod val="50000"/>
                  </a:schemeClr>
                </a:solidFill>
                <a:latin typeface="Sylfaen" pitchFamily="18" charset="0"/>
              </a:rPr>
              <a:t>TOR </a:t>
            </a:r>
            <a:r>
              <a:rPr lang="ka-GE" sz="1600" dirty="0">
                <a:solidFill>
                  <a:schemeClr val="accent2">
                    <a:lumMod val="50000"/>
                  </a:schemeClr>
                </a:solidFill>
                <a:latin typeface="Sylfaen" pitchFamily="18" charset="0"/>
              </a:rPr>
              <a:t>ის განუსაზღვრელობა წინასწარ</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ბიზნეს პროცესის სწრაფი ცვლილება</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ჩამოუყალიბებელი ამოცანების მოთხოვნა</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ტექნიკური რესურსის წინასწარ განსაზღვრის სირთულე</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სამინისტროს </a:t>
            </a:r>
            <a:r>
              <a:rPr lang="en-US" sz="1600" dirty="0">
                <a:solidFill>
                  <a:schemeClr val="accent2">
                    <a:lumMod val="50000"/>
                  </a:schemeClr>
                </a:solidFill>
                <a:latin typeface="Sylfaen" pitchFamily="18" charset="0"/>
              </a:rPr>
              <a:t>IT </a:t>
            </a:r>
            <a:r>
              <a:rPr lang="ka-GE" sz="1600" dirty="0">
                <a:solidFill>
                  <a:schemeClr val="accent2">
                    <a:lumMod val="50000"/>
                  </a:schemeClr>
                </a:solidFill>
                <a:latin typeface="Sylfaen" pitchFamily="18" charset="0"/>
              </a:rPr>
              <a:t>დეპარტამენტის </a:t>
            </a:r>
            <a:r>
              <a:rPr lang="ka-GE" sz="1600" dirty="0" smtClean="0">
                <a:solidFill>
                  <a:schemeClr val="accent2">
                    <a:lumMod val="50000"/>
                  </a:schemeClr>
                </a:solidFill>
                <a:latin typeface="Sylfaen" pitchFamily="18" charset="0"/>
              </a:rPr>
              <a:t>ჩართულობის დონე</a:t>
            </a: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სამინისტროს ხედვა პროდუქტების გადაბარებასა და მართვაზე (პირობები, ვადები, პასუხისმგებელი პირები, რესურსები</a:t>
            </a:r>
            <a:r>
              <a:rPr lang="ka-GE" sz="1600" dirty="0" smtClean="0">
                <a:solidFill>
                  <a:schemeClr val="accent2">
                    <a:lumMod val="50000"/>
                  </a:schemeClr>
                </a:solidFill>
                <a:latin typeface="Sylfaen" pitchFamily="18" charset="0"/>
              </a:rPr>
              <a:t>)</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p:txBody>
      </p:sp>
      <p:sp>
        <p:nvSpPr>
          <p:cNvPr id="3" name="TextBox 2"/>
          <p:cNvSpPr txBox="1"/>
          <p:nvPr/>
        </p:nvSpPr>
        <p:spPr>
          <a:xfrm>
            <a:off x="2381609" y="1534180"/>
            <a:ext cx="4554453" cy="523220"/>
          </a:xfrm>
          <a:prstGeom prst="rect">
            <a:avLst/>
          </a:prstGeom>
          <a:noFill/>
        </p:spPr>
        <p:txBody>
          <a:bodyPr wrap="none" rtlCol="0">
            <a:spAutoFit/>
          </a:bodyPr>
          <a:lstStyle/>
          <a:p>
            <a:pPr algn="ctr"/>
            <a:r>
              <a:rPr lang="ka-GE" sz="2800" b="1" dirty="0">
                <a:solidFill>
                  <a:schemeClr val="bg1"/>
                </a:solidFill>
              </a:rPr>
              <a:t>არსებული </a:t>
            </a:r>
            <a:r>
              <a:rPr lang="ka-GE" sz="2800" b="1" dirty="0" smtClean="0">
                <a:solidFill>
                  <a:schemeClr val="bg1"/>
                </a:solidFill>
              </a:rPr>
              <a:t>პრობლემები - </a:t>
            </a:r>
            <a:r>
              <a:rPr lang="en-US" sz="2800" b="1" dirty="0" smtClean="0">
                <a:solidFill>
                  <a:schemeClr val="bg1"/>
                </a:solidFill>
              </a:rPr>
              <a:t>I</a:t>
            </a:r>
            <a:endParaRPr lang="en-US" sz="2800" b="1" dirty="0">
              <a:solidFill>
                <a:schemeClr val="bg1"/>
              </a:solidFill>
            </a:endParaRPr>
          </a:p>
        </p:txBody>
      </p:sp>
    </p:spTree>
    <p:extLst>
      <p:ext uri="{BB962C8B-B14F-4D97-AF65-F5344CB8AC3E}">
        <p14:creationId xmlns:p14="http://schemas.microsoft.com/office/powerpoint/2010/main" xmlns="" val="438698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838200" y="1371601"/>
            <a:ext cx="7543800" cy="5021996"/>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0" name="Rounded Rectangle 19"/>
          <p:cNvSpPr/>
          <p:nvPr/>
        </p:nvSpPr>
        <p:spPr bwMode="auto">
          <a:xfrm>
            <a:off x="838200" y="2209800"/>
            <a:ext cx="7543800" cy="4343400"/>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3" name="TextBox 22"/>
          <p:cNvSpPr txBox="1"/>
          <p:nvPr/>
        </p:nvSpPr>
        <p:spPr>
          <a:xfrm>
            <a:off x="1600200" y="2209800"/>
            <a:ext cx="7010400" cy="4524315"/>
          </a:xfrm>
          <a:prstGeom prst="rect">
            <a:avLst/>
          </a:prstGeom>
          <a:noFill/>
        </p:spPr>
        <p:txBody>
          <a:bodyPr wrap="square" rtlCol="0">
            <a:spAutoFit/>
          </a:bodyPr>
          <a:lstStyle/>
          <a:p>
            <a:pPr marL="285750" lvl="0" indent="-285750" eaLnBrk="0" fontAlgn="base" hangingPunct="0">
              <a:spcBef>
                <a:spcPct val="0"/>
              </a:spcBef>
              <a:spcAft>
                <a:spcPct val="0"/>
              </a:spcAft>
              <a:buFont typeface="Arial" pitchFamily="34" charset="0"/>
              <a:buChar char="•"/>
            </a:pPr>
            <a:endParaRPr lang="en-US" sz="1600" dirty="0">
              <a:solidFill>
                <a:schemeClr val="accent2">
                  <a:lumMod val="50000"/>
                </a:schemeClr>
              </a:solidFill>
              <a:latin typeface="Sylfaen" pitchFamily="18" charset="0"/>
            </a:endParaRPr>
          </a:p>
          <a:p>
            <a:pPr marL="285750" lvl="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მოულოდნელი მოთხოვნები </a:t>
            </a:r>
            <a:endParaRPr lang="ka-GE" sz="1600" dirty="0" smtClean="0">
              <a:solidFill>
                <a:schemeClr val="accent2">
                  <a:lumMod val="50000"/>
                </a:schemeClr>
              </a:solidFill>
              <a:latin typeface="Sylfaen" pitchFamily="18" charset="0"/>
            </a:endParaRPr>
          </a:p>
          <a:p>
            <a:pPr eaLnBrk="0" fontAlgn="base" hangingPunct="0">
              <a:spcBef>
                <a:spcPct val="0"/>
              </a:spcBef>
              <a:spcAft>
                <a:spcPct val="0"/>
              </a:spcAft>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სისწრაფეში დაშვებული შეცდომები</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სისტემის და ბიზნეს პროცესების ოპტიმიზაცია</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ტექნიკური რესურსის წინასწარ განსაზღვრის სირთულე</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პოლიტიკურ და ტექნიკური კალენდრებში </a:t>
            </a:r>
            <a:r>
              <a:rPr lang="ka-GE" sz="1600" dirty="0" smtClean="0">
                <a:solidFill>
                  <a:schemeClr val="accent2">
                    <a:lumMod val="50000"/>
                  </a:schemeClr>
                </a:solidFill>
                <a:latin typeface="Sylfaen" pitchFamily="18" charset="0"/>
              </a:rPr>
              <a:t>შეუსაბამობა</a:t>
            </a: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ცხელი ხაზის </a:t>
            </a:r>
            <a:r>
              <a:rPr lang="ka-GE" sz="1600" dirty="0" smtClean="0">
                <a:solidFill>
                  <a:schemeClr val="accent2">
                    <a:lumMod val="50000"/>
                  </a:schemeClr>
                </a:solidFill>
                <a:latin typeface="Sylfaen" pitchFamily="18" charset="0"/>
              </a:rPr>
              <a:t>მეტი ჩართულობა</a:t>
            </a:r>
          </a:p>
          <a:p>
            <a:pPr eaLnBrk="0" fontAlgn="base" hangingPunct="0">
              <a:spcBef>
                <a:spcPct val="0"/>
              </a:spcBef>
              <a:spcAft>
                <a:spcPct val="0"/>
              </a:spcAft>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ზეგანაკვეთური სამუშაო </a:t>
            </a:r>
            <a:r>
              <a:rPr lang="ka-GE" sz="1600" dirty="0" smtClean="0">
                <a:solidFill>
                  <a:schemeClr val="accent2">
                    <a:lumMod val="50000"/>
                  </a:schemeClr>
                </a:solidFill>
                <a:latin typeface="Sylfaen" pitchFamily="18" charset="0"/>
              </a:rPr>
              <a:t>დღეები და საათები </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smtClean="0">
                <a:solidFill>
                  <a:schemeClr val="accent2">
                    <a:lumMod val="50000"/>
                  </a:schemeClr>
                </a:solidFill>
                <a:latin typeface="Sylfaen" pitchFamily="18" charset="0"/>
              </a:rPr>
              <a:t>ადამიანური რესურსები</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p:txBody>
      </p:sp>
      <p:sp>
        <p:nvSpPr>
          <p:cNvPr id="3" name="TextBox 2"/>
          <p:cNvSpPr txBox="1"/>
          <p:nvPr/>
        </p:nvSpPr>
        <p:spPr>
          <a:xfrm>
            <a:off x="2152380" y="1534180"/>
            <a:ext cx="5012911" cy="523220"/>
          </a:xfrm>
          <a:prstGeom prst="rect">
            <a:avLst/>
          </a:prstGeom>
          <a:noFill/>
        </p:spPr>
        <p:txBody>
          <a:bodyPr wrap="none" rtlCol="0">
            <a:spAutoFit/>
          </a:bodyPr>
          <a:lstStyle/>
          <a:p>
            <a:pPr algn="ctr"/>
            <a:r>
              <a:rPr lang="ka-GE" sz="2800" b="1" dirty="0">
                <a:solidFill>
                  <a:srgbClr val="FFFFFF"/>
                </a:solidFill>
              </a:rPr>
              <a:t>დამატებითი </a:t>
            </a:r>
            <a:r>
              <a:rPr lang="ka-GE" sz="2800" b="1" dirty="0" smtClean="0">
                <a:solidFill>
                  <a:srgbClr val="FFFFFF"/>
                </a:solidFill>
              </a:rPr>
              <a:t>პრობლემები</a:t>
            </a:r>
            <a:r>
              <a:rPr lang="en-US" sz="2800" b="1" dirty="0" smtClean="0">
                <a:solidFill>
                  <a:srgbClr val="FFFFFF"/>
                </a:solidFill>
              </a:rPr>
              <a:t> - II</a:t>
            </a:r>
            <a:endParaRPr lang="en-US" sz="2800" b="1" dirty="0">
              <a:solidFill>
                <a:srgbClr val="FFFFFF"/>
              </a:solidFill>
            </a:endParaRPr>
          </a:p>
        </p:txBody>
      </p:sp>
    </p:spTree>
    <p:extLst>
      <p:ext uri="{BB962C8B-B14F-4D97-AF65-F5344CB8AC3E}">
        <p14:creationId xmlns:p14="http://schemas.microsoft.com/office/powerpoint/2010/main" xmlns="" val="3361627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txBody>
          <a:bodyPr/>
          <a:lstStyle/>
          <a:p>
            <a:pPr algn="ctr"/>
            <a:r>
              <a:rPr lang="ka-GE" dirty="0" smtClean="0">
                <a:solidFill>
                  <a:schemeClr val="bg1"/>
                </a:solidFill>
              </a:rPr>
              <a:t>პროექტის ხელშეწყობა</a:t>
            </a:r>
            <a:endParaRPr lang="en-US" dirty="0">
              <a:solidFill>
                <a:schemeClr val="bg1"/>
              </a:solidFill>
            </a:endParaRPr>
          </a:p>
        </p:txBody>
      </p:sp>
      <p:sp>
        <p:nvSpPr>
          <p:cNvPr id="3" name="Content Placeholder 2"/>
          <p:cNvSpPr>
            <a:spLocks noGrp="1"/>
          </p:cNvSpPr>
          <p:nvPr>
            <p:ph idx="1"/>
          </p:nvPr>
        </p:nvSpPr>
        <p:spPr>
          <a:xfrm>
            <a:off x="1066800" y="2362200"/>
            <a:ext cx="7391400" cy="3429000"/>
          </a:xfrm>
        </p:spPr>
        <p:txBody>
          <a:bodyPr/>
          <a:lstStyle/>
          <a:p>
            <a:pPr>
              <a:lnSpc>
                <a:spcPct val="150000"/>
              </a:lnSpc>
              <a:buFont typeface="Wingdings" panose="05000000000000000000" pitchFamily="2" charset="2"/>
              <a:buChar char="ü"/>
            </a:pPr>
            <a:r>
              <a:rPr lang="ka-GE" dirty="0">
                <a:solidFill>
                  <a:schemeClr val="accent2">
                    <a:lumMod val="50000"/>
                  </a:schemeClr>
                </a:solidFill>
                <a:latin typeface="Sylfaen"/>
                <a:ea typeface="Calibri"/>
                <a:cs typeface="Times New Roman"/>
              </a:rPr>
              <a:t>პოლიტიკური მხარდაჭერა </a:t>
            </a:r>
            <a:r>
              <a:rPr lang="ka-GE" dirty="0" smtClean="0">
                <a:solidFill>
                  <a:schemeClr val="accent2">
                    <a:lumMod val="50000"/>
                  </a:schemeClr>
                </a:solidFill>
                <a:latin typeface="Sylfaen"/>
                <a:ea typeface="Calibri"/>
                <a:cs typeface="Times New Roman"/>
              </a:rPr>
              <a:t>მთავრობისა </a:t>
            </a:r>
            <a:r>
              <a:rPr lang="ka-GE" dirty="0">
                <a:solidFill>
                  <a:schemeClr val="accent2">
                    <a:lumMod val="50000"/>
                  </a:schemeClr>
                </a:solidFill>
                <a:latin typeface="Sylfaen"/>
                <a:ea typeface="Calibri"/>
                <a:cs typeface="Times New Roman"/>
              </a:rPr>
              <a:t>და </a:t>
            </a:r>
            <a:r>
              <a:rPr lang="ka-GE" dirty="0" smtClean="0">
                <a:solidFill>
                  <a:schemeClr val="accent2">
                    <a:lumMod val="50000"/>
                  </a:schemeClr>
                </a:solidFill>
                <a:latin typeface="Sylfaen"/>
                <a:ea typeface="Calibri"/>
                <a:cs typeface="Times New Roman"/>
              </a:rPr>
              <a:t>სამინისტროს </a:t>
            </a:r>
            <a:r>
              <a:rPr lang="ka-GE" dirty="0">
                <a:solidFill>
                  <a:schemeClr val="accent2">
                    <a:lumMod val="50000"/>
                  </a:schemeClr>
                </a:solidFill>
                <a:latin typeface="Sylfaen"/>
                <a:ea typeface="Calibri"/>
                <a:cs typeface="Times New Roman"/>
              </a:rPr>
              <a:t>პასუხისმგებელი </a:t>
            </a:r>
            <a:r>
              <a:rPr lang="ka-GE" dirty="0" smtClean="0">
                <a:solidFill>
                  <a:schemeClr val="accent2">
                    <a:lumMod val="50000"/>
                  </a:schemeClr>
                </a:solidFill>
                <a:latin typeface="Sylfaen"/>
                <a:ea typeface="Calibri"/>
                <a:cs typeface="Times New Roman"/>
              </a:rPr>
              <a:t>პირებისგან</a:t>
            </a:r>
            <a:endParaRPr lang="ka-GE" dirty="0">
              <a:solidFill>
                <a:schemeClr val="accent2">
                  <a:lumMod val="50000"/>
                </a:schemeClr>
              </a:solidFill>
              <a:latin typeface="Sylfaen"/>
              <a:cs typeface="Times New Roman"/>
            </a:endParaRPr>
          </a:p>
          <a:p>
            <a:pPr>
              <a:lnSpc>
                <a:spcPct val="150000"/>
              </a:lnSpc>
              <a:spcBef>
                <a:spcPts val="0"/>
              </a:spcBef>
              <a:spcAft>
                <a:spcPts val="1000"/>
              </a:spcAft>
              <a:buFont typeface="Wingdings" panose="05000000000000000000" pitchFamily="2" charset="2"/>
              <a:buChar char="ü"/>
            </a:pPr>
            <a:r>
              <a:rPr lang="ka-GE" dirty="0" smtClean="0">
                <a:solidFill>
                  <a:schemeClr val="accent2">
                    <a:lumMod val="50000"/>
                  </a:schemeClr>
                </a:solidFill>
                <a:latin typeface="Sylfaen"/>
                <a:ea typeface="Calibri"/>
                <a:cs typeface="Times New Roman"/>
              </a:rPr>
              <a:t>მხარდაჭერა სხვადასხვა </a:t>
            </a:r>
            <a:r>
              <a:rPr lang="ka-GE" dirty="0">
                <a:solidFill>
                  <a:schemeClr val="accent2">
                    <a:lumMod val="50000"/>
                  </a:schemeClr>
                </a:solidFill>
                <a:latin typeface="Sylfaen"/>
                <a:ea typeface="Calibri"/>
                <a:cs typeface="Times New Roman"/>
              </a:rPr>
              <a:t>ადმინისტრაციული </a:t>
            </a:r>
            <a:r>
              <a:rPr lang="ka-GE" dirty="0" smtClean="0">
                <a:solidFill>
                  <a:schemeClr val="accent2">
                    <a:lumMod val="50000"/>
                  </a:schemeClr>
                </a:solidFill>
                <a:latin typeface="Sylfaen"/>
                <a:ea typeface="Calibri"/>
                <a:cs typeface="Times New Roman"/>
              </a:rPr>
              <a:t>რესურსებით</a:t>
            </a:r>
          </a:p>
          <a:p>
            <a:pPr>
              <a:lnSpc>
                <a:spcPct val="150000"/>
              </a:lnSpc>
              <a:spcBef>
                <a:spcPts val="0"/>
              </a:spcBef>
              <a:spcAft>
                <a:spcPts val="1000"/>
              </a:spcAft>
              <a:buFont typeface="Wingdings" panose="05000000000000000000" pitchFamily="2" charset="2"/>
              <a:buChar char="ü"/>
            </a:pPr>
            <a:r>
              <a:rPr lang="ka-GE" dirty="0" smtClean="0">
                <a:solidFill>
                  <a:schemeClr val="accent2">
                    <a:lumMod val="50000"/>
                  </a:schemeClr>
                </a:solidFill>
              </a:rPr>
              <a:t>სამუშაო პირობების უზრუნველყოფა</a:t>
            </a:r>
            <a:endParaRPr lang="en-US" dirty="0">
              <a:solidFill>
                <a:schemeClr val="accent2">
                  <a:lumMod val="50000"/>
                </a:schemeClr>
              </a:solidFill>
            </a:endParaRPr>
          </a:p>
        </p:txBody>
      </p:sp>
    </p:spTree>
    <p:extLst>
      <p:ext uri="{BB962C8B-B14F-4D97-AF65-F5344CB8AC3E}">
        <p14:creationId xmlns:p14="http://schemas.microsoft.com/office/powerpoint/2010/main" xmlns="" val="1955516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IV: </a:t>
            </a: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rPr>
              <a:t>2014 წლის სამოქმედო </a:t>
            </a:r>
            <a:r>
              <a:rPr lang="ka-GE" sz="2800" dirty="0" smtClean="0">
                <a:solidFill>
                  <a:schemeClr val="accent2">
                    <a:lumMod val="50000"/>
                  </a:schemeClr>
                </a:solidFill>
              </a:rPr>
              <a:t>გეგმა</a:t>
            </a:r>
            <a:endParaRPr lang="en-US" sz="2800" dirty="0">
              <a:solidFill>
                <a:schemeClr val="accent2">
                  <a:lumMod val="50000"/>
                </a:schemeClr>
              </a:solidFill>
            </a:endParaRPr>
          </a:p>
        </p:txBody>
      </p:sp>
    </p:spTree>
    <p:extLst>
      <p:ext uri="{BB962C8B-B14F-4D97-AF65-F5344CB8AC3E}">
        <p14:creationId xmlns:p14="http://schemas.microsoft.com/office/powerpoint/2010/main" xmlns="" val="2482449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txBody>
          <a:bodyPr/>
          <a:lstStyle/>
          <a:p>
            <a:pPr algn="ctr"/>
            <a:r>
              <a:rPr lang="ka-GE" dirty="0" smtClean="0">
                <a:solidFill>
                  <a:schemeClr val="bg1"/>
                </a:solidFill>
              </a:rPr>
              <a:t>2014 წლის სამოქმედო გეგმის სცენარები </a:t>
            </a:r>
            <a:endParaRPr lang="en-US" dirty="0">
              <a:solidFill>
                <a:schemeClr val="bg1"/>
              </a:solidFill>
            </a:endParaRPr>
          </a:p>
        </p:txBody>
      </p:sp>
      <p:sp>
        <p:nvSpPr>
          <p:cNvPr id="3" name="Content Placeholder 2"/>
          <p:cNvSpPr>
            <a:spLocks noGrp="1"/>
          </p:cNvSpPr>
          <p:nvPr>
            <p:ph idx="1"/>
          </p:nvPr>
        </p:nvSpPr>
        <p:spPr>
          <a:xfrm>
            <a:off x="838200" y="2362200"/>
            <a:ext cx="7772400" cy="4038600"/>
          </a:xfrm>
        </p:spPr>
        <p:txBody>
          <a:bodyPr/>
          <a:lstStyle/>
          <a:p>
            <a:pPr marL="0" indent="0">
              <a:buNone/>
            </a:pPr>
            <a:r>
              <a:rPr lang="ka-GE" sz="1800" b="1" u="sng" dirty="0" smtClean="0">
                <a:solidFill>
                  <a:schemeClr val="accent2">
                    <a:lumMod val="50000"/>
                  </a:schemeClr>
                </a:solidFill>
              </a:rPr>
              <a:t>სცენარი 1</a:t>
            </a:r>
          </a:p>
          <a:p>
            <a:pPr>
              <a:buFontTx/>
              <a:buChar char="-"/>
            </a:pPr>
            <a:r>
              <a:rPr lang="ka-GE" sz="1800" dirty="0" smtClean="0">
                <a:solidFill>
                  <a:schemeClr val="accent2">
                    <a:lumMod val="50000"/>
                  </a:schemeClr>
                </a:solidFill>
              </a:rPr>
              <a:t>სამინისტრო უზრუნველყოფს შიდა საკადრო რესურსების მომზადებას რათა გადაიბაროს პროექტის ფარგლებში შექმნილი პროდუქტები</a:t>
            </a:r>
          </a:p>
          <a:p>
            <a:pPr>
              <a:buFontTx/>
              <a:buChar char="-"/>
            </a:pPr>
            <a:endParaRPr lang="ka-GE" sz="1800" dirty="0" smtClean="0">
              <a:solidFill>
                <a:schemeClr val="accent2">
                  <a:lumMod val="50000"/>
                </a:schemeClr>
              </a:solidFill>
            </a:endParaRPr>
          </a:p>
          <a:p>
            <a:pPr marL="0" indent="0">
              <a:buNone/>
            </a:pPr>
            <a:r>
              <a:rPr lang="ka-GE" sz="1800" b="1" u="sng" dirty="0" smtClean="0">
                <a:solidFill>
                  <a:schemeClr val="accent2">
                    <a:lumMod val="50000"/>
                  </a:schemeClr>
                </a:solidFill>
              </a:rPr>
              <a:t>სცენარი 2</a:t>
            </a:r>
          </a:p>
          <a:p>
            <a:pPr>
              <a:buFontTx/>
              <a:buChar char="-"/>
            </a:pPr>
            <a:r>
              <a:rPr lang="ka-GE" sz="1800" dirty="0" smtClean="0">
                <a:solidFill>
                  <a:schemeClr val="accent2">
                    <a:lumMod val="50000"/>
                  </a:schemeClr>
                </a:solidFill>
              </a:rPr>
              <a:t>სამინისტრო მუშაობს სხვადასხვა დონორებთან რათა მოახდინოს პროექტის გახანგრძლ</a:t>
            </a:r>
            <a:r>
              <a:rPr lang="ka-GE" sz="1800" dirty="0">
                <a:solidFill>
                  <a:schemeClr val="accent2">
                    <a:lumMod val="50000"/>
                  </a:schemeClr>
                </a:solidFill>
              </a:rPr>
              <a:t>ი</a:t>
            </a:r>
            <a:r>
              <a:rPr lang="ka-GE" sz="1800" dirty="0" smtClean="0">
                <a:solidFill>
                  <a:schemeClr val="accent2">
                    <a:lumMod val="50000"/>
                  </a:schemeClr>
                </a:solidFill>
              </a:rPr>
              <a:t>ვება</a:t>
            </a:r>
          </a:p>
          <a:p>
            <a:pPr>
              <a:buFontTx/>
              <a:buChar char="-"/>
            </a:pPr>
            <a:endParaRPr lang="ka-GE" sz="1800" dirty="0" smtClean="0">
              <a:solidFill>
                <a:schemeClr val="accent2">
                  <a:lumMod val="50000"/>
                </a:schemeClr>
              </a:solidFill>
            </a:endParaRPr>
          </a:p>
          <a:p>
            <a:pPr marL="0" indent="0">
              <a:buNone/>
            </a:pPr>
            <a:r>
              <a:rPr lang="ka-GE" sz="1800" b="1" u="sng" dirty="0" smtClean="0">
                <a:solidFill>
                  <a:schemeClr val="accent2">
                    <a:lumMod val="50000"/>
                  </a:schemeClr>
                </a:solidFill>
              </a:rPr>
              <a:t>სცენარი 3</a:t>
            </a:r>
          </a:p>
          <a:p>
            <a:pPr>
              <a:buFontTx/>
              <a:buChar char="-"/>
            </a:pPr>
            <a:r>
              <a:rPr lang="ka-GE" sz="1800" dirty="0">
                <a:solidFill>
                  <a:schemeClr val="accent2">
                    <a:lumMod val="50000"/>
                  </a:schemeClr>
                </a:solidFill>
              </a:rPr>
              <a:t>სამინისტრო </a:t>
            </a:r>
            <a:r>
              <a:rPr lang="ka-GE" sz="1800" dirty="0" smtClean="0">
                <a:solidFill>
                  <a:schemeClr val="accent2">
                    <a:lumMod val="50000"/>
                  </a:schemeClr>
                </a:solidFill>
              </a:rPr>
              <a:t>ახდენს სახელმწიფო სახსრების მობილიზებას და შესაბამის მექანიზმს, რათა მოახდინოს მომსახურების შესყიდვა</a:t>
            </a:r>
          </a:p>
          <a:p>
            <a:pPr>
              <a:buFontTx/>
              <a:buChar char="-"/>
            </a:pPr>
            <a:endParaRPr lang="en-US" sz="2000" dirty="0">
              <a:solidFill>
                <a:schemeClr val="accent2">
                  <a:lumMod val="50000"/>
                </a:schemeClr>
              </a:solidFill>
            </a:endParaRPr>
          </a:p>
        </p:txBody>
      </p:sp>
    </p:spTree>
    <p:extLst>
      <p:ext uri="{BB962C8B-B14F-4D97-AF65-F5344CB8AC3E}">
        <p14:creationId xmlns:p14="http://schemas.microsoft.com/office/powerpoint/2010/main" xmlns="" val="2147827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xmlns="" val="3664246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2014)</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443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772400" cy="838200"/>
          </a:xfrm>
          <a:solidFill>
            <a:schemeClr val="bg1"/>
          </a:solidFill>
        </p:spPr>
        <p:txBody>
          <a:bodyPr/>
          <a:lstStyle/>
          <a:p>
            <a:pPr algn="ct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სისტემის (ჯდესს) შემუშავების წინაპირობები</a:t>
            </a:r>
            <a:endParaRPr lang="en-US" sz="2200" dirty="0">
              <a:solidFill>
                <a:schemeClr val="accent2">
                  <a:lumMod val="50000"/>
                </a:schemeClr>
              </a:solidFill>
            </a:endParaRPr>
          </a:p>
        </p:txBody>
      </p:sp>
      <p:sp>
        <p:nvSpPr>
          <p:cNvPr id="3" name="Content Placeholder 2"/>
          <p:cNvSpPr>
            <a:spLocks noGrp="1"/>
          </p:cNvSpPr>
          <p:nvPr>
            <p:ph idx="1"/>
          </p:nvPr>
        </p:nvSpPr>
        <p:spPr>
          <a:xfrm>
            <a:off x="990600" y="2895600"/>
            <a:ext cx="7772400" cy="2667000"/>
          </a:xfrm>
        </p:spPr>
        <p:txBody>
          <a:bodyPr/>
          <a:lstStyle/>
          <a:p>
            <a:pPr>
              <a:lnSpc>
                <a:spcPct val="150000"/>
              </a:lnSpc>
              <a:buFont typeface="Wingdings" pitchFamily="2" charset="2"/>
              <a:buChar char="ü"/>
            </a:pPr>
            <a:r>
              <a:rPr lang="ka-GE" sz="2000" dirty="0" smtClean="0">
                <a:solidFill>
                  <a:schemeClr val="accent2">
                    <a:lumMod val="50000"/>
                  </a:schemeClr>
                </a:solidFill>
              </a:rPr>
              <a:t>ელექტრონული მმართველობაზე გადასვლა</a:t>
            </a:r>
          </a:p>
          <a:p>
            <a:pPr>
              <a:lnSpc>
                <a:spcPct val="150000"/>
              </a:lnSpc>
              <a:buFont typeface="Wingdings" pitchFamily="2" charset="2"/>
              <a:buChar char="ü"/>
            </a:pPr>
            <a:r>
              <a:rPr lang="ka-GE" sz="2000" dirty="0" smtClean="0">
                <a:solidFill>
                  <a:schemeClr val="accent2">
                    <a:lumMod val="50000"/>
                  </a:schemeClr>
                </a:solidFill>
              </a:rPr>
              <a:t>ადმინისტრაციული რესურსის ოპტიმიზაცია</a:t>
            </a:r>
          </a:p>
          <a:p>
            <a:pPr>
              <a:lnSpc>
                <a:spcPct val="150000"/>
              </a:lnSpc>
              <a:buFont typeface="Wingdings" pitchFamily="2" charset="2"/>
              <a:buChar char="ü"/>
            </a:pPr>
            <a:r>
              <a:rPr lang="ka-GE" sz="2000" dirty="0" smtClean="0">
                <a:solidFill>
                  <a:schemeClr val="accent2">
                    <a:lumMod val="50000"/>
                  </a:schemeClr>
                </a:solidFill>
              </a:rPr>
              <a:t>მონაცემთა სტანდარტიზაცია და</a:t>
            </a:r>
          </a:p>
          <a:p>
            <a:pPr>
              <a:lnSpc>
                <a:spcPct val="150000"/>
              </a:lnSpc>
              <a:buFont typeface="Wingdings" pitchFamily="2" charset="2"/>
              <a:buChar char="ü"/>
            </a:pPr>
            <a:r>
              <a:rPr lang="ka-GE" sz="2000" dirty="0" smtClean="0">
                <a:solidFill>
                  <a:schemeClr val="accent2">
                    <a:lumMod val="50000"/>
                  </a:schemeClr>
                </a:solidFill>
              </a:rPr>
              <a:t>გადაწყვეტილების მიღებისთვის  საჭირო ინფორმაციით უზრუნველყოფა</a:t>
            </a:r>
            <a:endParaRPr lang="en-US" dirty="0">
              <a:solidFill>
                <a:schemeClr val="accent2">
                  <a:lumMod val="50000"/>
                </a:schemeClr>
              </a:solidFill>
            </a:endParaRPr>
          </a:p>
        </p:txBody>
      </p:sp>
    </p:spTree>
    <p:extLst>
      <p:ext uri="{BB962C8B-B14F-4D97-AF65-F5344CB8AC3E}">
        <p14:creationId xmlns:p14="http://schemas.microsoft.com/office/powerpoint/2010/main" xmlns="" val="1267987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a:t>
            </a:r>
            <a:r>
              <a:rPr lang="ka-GE" sz="1800" dirty="0">
                <a:solidFill>
                  <a:schemeClr val="accent2">
                    <a:lumMod val="50000"/>
                  </a:schemeClr>
                </a:solidFill>
                <a:cs typeface="Arial" pitchFamily="34" charset="0"/>
              </a:rPr>
              <a:t>დაწყებიდან დღემდე</a:t>
            </a:r>
            <a:endParaRPr lang="en-US" sz="1800" dirty="0">
              <a:solidFill>
                <a:schemeClr val="accent2">
                  <a:lumMod val="50000"/>
                </a:schemeClr>
              </a:solidFill>
            </a:endParaRPr>
          </a:p>
        </p:txBody>
      </p:sp>
      <p:graphicFrame>
        <p:nvGraphicFramePr>
          <p:cNvPr id="5" name="Diagram 4" descr="Circle Arrow Process"/>
          <p:cNvGraphicFramePr/>
          <p:nvPr>
            <p:extLst>
              <p:ext uri="{D42A27DB-BD31-4B8C-83A1-F6EECF244321}">
                <p14:modId xmlns:p14="http://schemas.microsoft.com/office/powerpoint/2010/main" xmlns="" val="862625987"/>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893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b="1" dirty="0" smtClean="0">
                <a:solidFill>
                  <a:schemeClr val="accent2">
                    <a:lumMod val="50000"/>
                  </a:schemeClr>
                </a:solidFill>
              </a:rPr>
              <a:t>ნაწილი </a:t>
            </a:r>
            <a:r>
              <a:rPr lang="en-US" b="1" dirty="0" smtClean="0">
                <a:solidFill>
                  <a:schemeClr val="accent2">
                    <a:lumMod val="50000"/>
                  </a:schemeClr>
                </a:solidFill>
              </a:rPr>
              <a:t>I</a:t>
            </a:r>
            <a:r>
              <a:rPr lang="en-US" b="1" dirty="0">
                <a:solidFill>
                  <a:schemeClr val="accent2">
                    <a:lumMod val="50000"/>
                  </a:schemeClr>
                </a:solidFill>
              </a:rPr>
              <a:t>I</a:t>
            </a:r>
            <a:r>
              <a:rPr lang="en-US" b="1" dirty="0" smtClean="0">
                <a:solidFill>
                  <a:schemeClr val="accent2">
                    <a:lumMod val="50000"/>
                  </a:schemeClr>
                </a:solidFill>
              </a:rPr>
              <a:t>: </a:t>
            </a:r>
            <a:endParaRPr lang="ka-GE" b="1" dirty="0" smtClean="0">
              <a:solidFill>
                <a:schemeClr val="accent2">
                  <a:lumMod val="50000"/>
                </a:schemeClr>
              </a:solidFill>
            </a:endParaRPr>
          </a:p>
          <a:p>
            <a:pPr marL="0" indent="0" algn="ctr">
              <a:buNone/>
            </a:pPr>
            <a:r>
              <a:rPr lang="ka-GE" dirty="0" smtClean="0">
                <a:solidFill>
                  <a:schemeClr val="accent2">
                    <a:lumMod val="50000"/>
                  </a:schemeClr>
                </a:solidFill>
                <a:cs typeface="Arial" pitchFamily="34" charset="0"/>
              </a:rPr>
              <a:t>ჯანმრთელობის </a:t>
            </a:r>
            <a:r>
              <a:rPr lang="ka-GE" dirty="0">
                <a:solidFill>
                  <a:schemeClr val="accent2">
                    <a:lumMod val="50000"/>
                  </a:schemeClr>
                </a:solidFill>
                <a:cs typeface="Arial" pitchFamily="34" charset="0"/>
              </a:rPr>
              <a:t>დაცვის ერთიანი საინფორმაციო სისტემის </a:t>
            </a:r>
            <a:r>
              <a:rPr lang="ka-GE" dirty="0" smtClean="0">
                <a:solidFill>
                  <a:schemeClr val="accent2">
                    <a:lumMod val="50000"/>
                  </a:schemeClr>
                </a:solidFill>
                <a:cs typeface="Arial" pitchFamily="34" charset="0"/>
              </a:rPr>
              <a:t>მიმოხილვა</a:t>
            </a:r>
            <a:endParaRPr lang="en-US" b="1" dirty="0">
              <a:solidFill>
                <a:schemeClr val="accent2">
                  <a:lumMod val="50000"/>
                </a:schemeClr>
              </a:solidFill>
            </a:endParaRPr>
          </a:p>
        </p:txBody>
      </p:sp>
    </p:spTree>
    <p:extLst>
      <p:ext uri="{BB962C8B-B14F-4D97-AF65-F5344CB8AC3E}">
        <p14:creationId xmlns:p14="http://schemas.microsoft.com/office/powerpoint/2010/main" xmlns="" val="253219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მოწესრიგებული ფინანსური და სამედიცინო მონაცემები</a:t>
            </a:r>
          </a:p>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სტატისტიკა </a:t>
            </a:r>
            <a:r>
              <a:rPr lang="ka-GE" sz="1600" b="1" dirty="0">
                <a:solidFill>
                  <a:schemeClr val="bg1"/>
                </a:solidFill>
                <a:latin typeface="+mj-lt"/>
                <a:ea typeface="Times New Roman"/>
                <a:cs typeface="Arial" pitchFamily="34" charset="0"/>
              </a:rPr>
              <a:t>და </a:t>
            </a:r>
            <a:r>
              <a:rPr lang="ka-GE" sz="1600" b="1" dirty="0" smtClean="0">
                <a:solidFill>
                  <a:schemeClr val="bg1"/>
                </a:solidFill>
                <a:latin typeface="+mj-lt"/>
                <a:ea typeface="Times New Roman"/>
                <a:cs typeface="Arial" pitchFamily="34" charset="0"/>
              </a:rPr>
              <a:t>ანალიზი</a:t>
            </a:r>
            <a:endParaRPr lang="ka-GE" sz="1600" b="1"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პოლიტიკური და </a:t>
            </a:r>
            <a:r>
              <a:rPr lang="ka-GE" sz="1600" dirty="0">
                <a:solidFill>
                  <a:schemeClr val="accent2">
                    <a:lumMod val="50000"/>
                  </a:schemeClr>
                </a:solidFill>
                <a:latin typeface="+mj-lt"/>
                <a:cs typeface="Arial" pitchFamily="34" charset="0"/>
              </a:rPr>
              <a:t>მართვის შესახებ გადაწყვეტილებების  მიღება სარწმუნო მონაცემებზე დაყრდნობით</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830997"/>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151552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4566"/>
            <a:ext cx="3352800" cy="609600"/>
          </a:xfrm>
        </p:spPr>
        <p:txBody>
          <a:bodyPr/>
          <a:lstStyle/>
          <a:p>
            <a:r>
              <a:rPr lang="ka-GE" sz="2000" dirty="0">
                <a:solidFill>
                  <a:schemeClr val="accent2">
                    <a:lumMod val="50000"/>
                  </a:schemeClr>
                </a:solidFill>
              </a:rPr>
              <a:t>სისტემის მომხმარებლები</a:t>
            </a:r>
            <a:endParaRPr lang="en-US" sz="2000" dirty="0">
              <a:solidFill>
                <a:schemeClr val="accent2">
                  <a:lumMod val="50000"/>
                </a:schemeClr>
              </a:solidFill>
            </a:endParaRPr>
          </a:p>
        </p:txBody>
      </p:sp>
      <p:grpSp>
        <p:nvGrpSpPr>
          <p:cNvPr id="6" name="Group 5"/>
          <p:cNvGrpSpPr/>
          <p:nvPr/>
        </p:nvGrpSpPr>
        <p:grpSpPr>
          <a:xfrm>
            <a:off x="4357798" y="1729366"/>
            <a:ext cx="4438166" cy="1487881"/>
            <a:chOff x="4646661" y="-468951"/>
            <a:chExt cx="4438166"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994662"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დაავადებათა კონტროლის ეროვნული ცენტრი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5183364" y="3588933"/>
            <a:ext cx="3503435" cy="1300559"/>
            <a:chOff x="5111751" y="1404329"/>
            <a:chExt cx="3503435"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111751"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ამბულატორიული ტიპის დაწესებულებები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სტაციონარული ტიპის დაწესებულებები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სოფლის ექიმები</a:t>
              </a:r>
              <a:endParaRPr lang="en-US" sz="1200" b="0" kern="1200" dirty="0">
                <a:solidFill>
                  <a:schemeClr val="accent2">
                    <a:lumMod val="50000"/>
                  </a:schemeClr>
                </a:solidFill>
              </a:endParaRPr>
            </a:p>
          </p:txBody>
        </p:sp>
      </p:grpSp>
      <p:grpSp>
        <p:nvGrpSpPr>
          <p:cNvPr id="18" name="Group 17"/>
          <p:cNvGrpSpPr/>
          <p:nvPr/>
        </p:nvGrpSpPr>
        <p:grpSpPr>
          <a:xfrm>
            <a:off x="3810086" y="4932759"/>
            <a:ext cx="4038514" cy="1760134"/>
            <a:chOff x="3915884" y="2884323"/>
            <a:chExt cx="40385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1443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სამედიცინო მედიაციის სამსახური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საქართველოს ფინანსთა სამინისტრო - სახელმწიფო ხაზინა/საბაჟო დეპარტამენტი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სადაზღვევო და ფარმაცევტული ინდუსტრიები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მოქალაქეები</a:t>
              </a:r>
              <a:endParaRPr lang="en-US" sz="1200" b="1" kern="1200"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4449497" y="33909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xmlns="" val="144798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18825</TotalTime>
  <Words>1834</Words>
  <Application>Microsoft Office PowerPoint</Application>
  <PresentationFormat>On-screen Show (4:3)</PresentationFormat>
  <Paragraphs>393</Paragraphs>
  <Slides>39</Slides>
  <Notes>35</Notes>
  <HiddenSlides>1</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HSSP ppt template_geo</vt:lpstr>
      <vt:lpstr>3_TS102901024</vt:lpstr>
      <vt:lpstr>ჯანმრთელობის დაცვის  ერთიანი საინფორმაციო  სისტემა</vt:lpstr>
      <vt:lpstr>დღევანდელი პრეზენტაციის თემები</vt:lpstr>
      <vt:lpstr>Slide 3</vt:lpstr>
      <vt:lpstr>Slide 4</vt:lpstr>
      <vt:lpstr>ჯანმრთელობის დაცვის ერთიანი საინფორმაციო სისტემის (ჯდესს) შემუშავების წინაპირობები</vt:lpstr>
      <vt:lpstr>ჯდესს: დაწყებიდან დღემდე</vt:lpstr>
      <vt:lpstr>Slide 7</vt:lpstr>
      <vt:lpstr>Slide 8</vt:lpstr>
      <vt:lpstr>სისტემის მომხმარებლები</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დაგეგმილი ამოცანები - I</vt:lpstr>
      <vt:lpstr>დაგეგმილი ამოცანები - II</vt:lpstr>
      <vt:lpstr>პროდუქტების შესაძლო გავრცელების არეალი</vt:lpstr>
      <vt:lpstr>პროდუქტების სრულ ციკლში არსებული დანაკლისები</vt:lpstr>
      <vt:lpstr>Slide 34</vt:lpstr>
      <vt:lpstr>Slide 35</vt:lpstr>
      <vt:lpstr>პროექტის ხელშეწყობა</vt:lpstr>
      <vt:lpstr>Slide 37</vt:lpstr>
      <vt:lpstr>2014 წლის სამოქმედო გეგმის სცენარები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Aleko Turdziladze</cp:lastModifiedBy>
  <cp:revision>120</cp:revision>
  <cp:lastPrinted>2013-09-13T07:37:16Z</cp:lastPrinted>
  <dcterms:created xsi:type="dcterms:W3CDTF">2006-08-16T00:00:00Z</dcterms:created>
  <dcterms:modified xsi:type="dcterms:W3CDTF">2013-10-11T06:19:32Z</dcterms:modified>
</cp:coreProperties>
</file>