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xls" ContentType="application/vnd.ms-excel"/>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7" r:id="rId2"/>
    <p:sldId id="338" r:id="rId3"/>
    <p:sldId id="327" r:id="rId4"/>
    <p:sldId id="347" r:id="rId5"/>
    <p:sldId id="331" r:id="rId6"/>
    <p:sldId id="344" r:id="rId7"/>
    <p:sldId id="346" r:id="rId8"/>
    <p:sldId id="343" r:id="rId9"/>
    <p:sldId id="348" r:id="rId10"/>
    <p:sldId id="355" r:id="rId11"/>
    <p:sldId id="360" r:id="rId12"/>
    <p:sldId id="356" r:id="rId13"/>
    <p:sldId id="357" r:id="rId14"/>
    <p:sldId id="358" r:id="rId15"/>
    <p:sldId id="359" r:id="rId16"/>
    <p:sldId id="361" r:id="rId17"/>
    <p:sldId id="350" r:id="rId18"/>
    <p:sldId id="349" r:id="rId19"/>
    <p:sldId id="351" r:id="rId20"/>
    <p:sldId id="352" r:id="rId21"/>
    <p:sldId id="353" r:id="rId22"/>
    <p:sldId id="354" r:id="rId23"/>
  </p:sldIdLst>
  <p:sldSz cx="9144000" cy="6858000" type="screen4x3"/>
  <p:notesSz cx="6797675" cy="9928225"/>
  <p:defaultTextStyle>
    <a:defPPr>
      <a:defRPr lang="ru-RU"/>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 initials="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181"/>
    <a:srgbClr val="FF6D6D"/>
    <a:srgbClr val="F42837"/>
    <a:srgbClr val="F20C1C"/>
    <a:srgbClr val="F42433"/>
    <a:srgbClr val="F6505C"/>
    <a:srgbClr val="A82424"/>
    <a:srgbClr val="E60C1C"/>
    <a:srgbClr val="D70B1A"/>
    <a:srgbClr val="FFC5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039" autoAdjust="0"/>
    <p:restoredTop sz="86187" autoAdjust="0"/>
  </p:normalViewPr>
  <p:slideViewPr>
    <p:cSldViewPr>
      <p:cViewPr>
        <p:scale>
          <a:sx n="77" d="100"/>
          <a:sy n="77" d="100"/>
        </p:scale>
        <p:origin x="-1644" y="-132"/>
      </p:cViewPr>
      <p:guideLst>
        <p:guide orient="horz" pos="2160"/>
        <p:guide pos="2880"/>
      </p:guideLst>
    </p:cSldViewPr>
  </p:slideViewPr>
  <p:notesTextViewPr>
    <p:cViewPr>
      <p:scale>
        <a:sx n="100" d="100"/>
        <a:sy n="100" d="100"/>
      </p:scale>
      <p:origin x="0" y="2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275" cy="496751"/>
          </a:xfrm>
          <a:prstGeom prst="rect">
            <a:avLst/>
          </a:prstGeom>
        </p:spPr>
        <p:txBody>
          <a:bodyPr vert="horz" lIns="91440" tIns="45720" rIns="91440" bIns="45720" rtlCol="0"/>
          <a:lstStyle>
            <a:lvl1pPr algn="l">
              <a:defRPr sz="1200" smtClean="0">
                <a:latin typeface="Arial" charset="0"/>
                <a:cs typeface="Arial" charset="0"/>
              </a:defRPr>
            </a:lvl1pPr>
          </a:lstStyle>
          <a:p>
            <a:pPr>
              <a:defRPr/>
            </a:pPr>
            <a:endParaRPr lang="en-US" dirty="0"/>
          </a:p>
        </p:txBody>
      </p:sp>
      <p:sp>
        <p:nvSpPr>
          <p:cNvPr id="3" name="Date Placeholder 2"/>
          <p:cNvSpPr>
            <a:spLocks noGrp="1"/>
          </p:cNvSpPr>
          <p:nvPr>
            <p:ph type="dt" sz="quarter" idx="1"/>
          </p:nvPr>
        </p:nvSpPr>
        <p:spPr>
          <a:xfrm>
            <a:off x="3849862" y="0"/>
            <a:ext cx="2946275" cy="496751"/>
          </a:xfrm>
          <a:prstGeom prst="rect">
            <a:avLst/>
          </a:prstGeom>
        </p:spPr>
        <p:txBody>
          <a:bodyPr vert="horz" lIns="91440" tIns="45720" rIns="91440" bIns="45720" rtlCol="0"/>
          <a:lstStyle>
            <a:lvl1pPr algn="r">
              <a:defRPr sz="1200" smtClean="0">
                <a:latin typeface="Arial" charset="0"/>
                <a:cs typeface="Arial" charset="0"/>
              </a:defRPr>
            </a:lvl1pPr>
          </a:lstStyle>
          <a:p>
            <a:pPr>
              <a:defRPr/>
            </a:pPr>
            <a:fld id="{B0033F89-1BE7-48EF-8954-44B5F7C09EFB}" type="datetimeFigureOut">
              <a:rPr lang="en-US"/>
              <a:pPr>
                <a:defRPr/>
              </a:pPr>
              <a:t>10/9/2014</a:t>
            </a:fld>
            <a:endParaRPr lang="en-US" dirty="0"/>
          </a:p>
        </p:txBody>
      </p:sp>
      <p:sp>
        <p:nvSpPr>
          <p:cNvPr id="4" name="Footer Placeholder 3"/>
          <p:cNvSpPr>
            <a:spLocks noGrp="1"/>
          </p:cNvSpPr>
          <p:nvPr>
            <p:ph type="ftr" sz="quarter" idx="2"/>
          </p:nvPr>
        </p:nvSpPr>
        <p:spPr>
          <a:xfrm>
            <a:off x="0" y="9429779"/>
            <a:ext cx="2946275" cy="496751"/>
          </a:xfrm>
          <a:prstGeom prst="rect">
            <a:avLst/>
          </a:prstGeom>
        </p:spPr>
        <p:txBody>
          <a:bodyPr vert="horz" lIns="91440" tIns="45720" rIns="91440" bIns="45720" rtlCol="0" anchor="b"/>
          <a:lstStyle>
            <a:lvl1pPr algn="l">
              <a:defRPr sz="1200" smtClean="0">
                <a:latin typeface="Arial" charset="0"/>
                <a:cs typeface="Arial" charset="0"/>
              </a:defRPr>
            </a:lvl1pPr>
          </a:lstStyle>
          <a:p>
            <a:pPr>
              <a:defRPr/>
            </a:pPr>
            <a:endParaRPr lang="en-US" dirty="0"/>
          </a:p>
        </p:txBody>
      </p:sp>
      <p:sp>
        <p:nvSpPr>
          <p:cNvPr id="5" name="Slide Number Placeholder 4"/>
          <p:cNvSpPr>
            <a:spLocks noGrp="1"/>
          </p:cNvSpPr>
          <p:nvPr>
            <p:ph type="sldNum" sz="quarter" idx="3"/>
          </p:nvPr>
        </p:nvSpPr>
        <p:spPr>
          <a:xfrm>
            <a:off x="3849862" y="9429779"/>
            <a:ext cx="2946275" cy="496751"/>
          </a:xfrm>
          <a:prstGeom prst="rect">
            <a:avLst/>
          </a:prstGeom>
        </p:spPr>
        <p:txBody>
          <a:bodyPr vert="horz" lIns="91440" tIns="45720" rIns="91440" bIns="45720" rtlCol="0" anchor="b"/>
          <a:lstStyle>
            <a:lvl1pPr algn="r">
              <a:defRPr sz="1200" smtClean="0">
                <a:latin typeface="Arial" charset="0"/>
                <a:cs typeface="Arial" charset="0"/>
              </a:defRPr>
            </a:lvl1pPr>
          </a:lstStyle>
          <a:p>
            <a:pPr>
              <a:defRPr/>
            </a:pPr>
            <a:fld id="{BD3749FA-2E01-46CE-8EFD-D3D6E8AFD6FC}" type="slidenum">
              <a:rPr lang="en-US"/>
              <a:pPr>
                <a:defRPr/>
              </a:pPr>
              <a:t>‹#›</a:t>
            </a:fld>
            <a:endParaRPr lang="en-US" dirty="0"/>
          </a:p>
        </p:txBody>
      </p:sp>
    </p:spTree>
    <p:extLst>
      <p:ext uri="{BB962C8B-B14F-4D97-AF65-F5344CB8AC3E}">
        <p14:creationId xmlns:p14="http://schemas.microsoft.com/office/powerpoint/2010/main" val="11926371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275" cy="496751"/>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ru-RU"/>
          </a:p>
        </p:txBody>
      </p:sp>
      <p:sp>
        <p:nvSpPr>
          <p:cNvPr id="3" name="Date Placeholder 2"/>
          <p:cNvSpPr>
            <a:spLocks noGrp="1"/>
          </p:cNvSpPr>
          <p:nvPr>
            <p:ph type="dt" idx="1"/>
          </p:nvPr>
        </p:nvSpPr>
        <p:spPr>
          <a:xfrm>
            <a:off x="3849862" y="0"/>
            <a:ext cx="2946275" cy="496751"/>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579AB021-A5DF-4100-9C97-FE394BA7AC36}" type="datetimeFigureOut">
              <a:rPr lang="ru-RU"/>
              <a:pPr>
                <a:defRPr/>
              </a:pPr>
              <a:t>09.10.2014</a:t>
            </a:fld>
            <a:endParaRPr lang="ru-RU"/>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pPr lvl="0"/>
            <a:endParaRPr lang="ru-RU" noProof="0" smtClean="0"/>
          </a:p>
        </p:txBody>
      </p:sp>
      <p:sp>
        <p:nvSpPr>
          <p:cNvPr id="5" name="Notes Placeholder 4"/>
          <p:cNvSpPr>
            <a:spLocks noGrp="1"/>
          </p:cNvSpPr>
          <p:nvPr>
            <p:ph type="body" sz="quarter" idx="3"/>
          </p:nvPr>
        </p:nvSpPr>
        <p:spPr>
          <a:xfrm>
            <a:off x="680383" y="4716585"/>
            <a:ext cx="5436909" cy="44673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ru-RU" noProof="0" smtClean="0"/>
          </a:p>
        </p:txBody>
      </p:sp>
      <p:sp>
        <p:nvSpPr>
          <p:cNvPr id="6" name="Footer Placeholder 5"/>
          <p:cNvSpPr>
            <a:spLocks noGrp="1"/>
          </p:cNvSpPr>
          <p:nvPr>
            <p:ph type="ftr" sz="quarter" idx="4"/>
          </p:nvPr>
        </p:nvSpPr>
        <p:spPr>
          <a:xfrm>
            <a:off x="0" y="9429779"/>
            <a:ext cx="2946275" cy="496751"/>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ru-RU"/>
          </a:p>
        </p:txBody>
      </p:sp>
      <p:sp>
        <p:nvSpPr>
          <p:cNvPr id="7" name="Slide Number Placeholder 6"/>
          <p:cNvSpPr>
            <a:spLocks noGrp="1"/>
          </p:cNvSpPr>
          <p:nvPr>
            <p:ph type="sldNum" sz="quarter" idx="5"/>
          </p:nvPr>
        </p:nvSpPr>
        <p:spPr>
          <a:xfrm>
            <a:off x="3849862" y="9429779"/>
            <a:ext cx="2946275" cy="496751"/>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B251659D-3396-4602-92D1-6F66359E1473}" type="slidenum">
              <a:rPr lang="ru-RU"/>
              <a:pPr>
                <a:defRPr/>
              </a:pPr>
              <a:t>‹#›</a:t>
            </a:fld>
            <a:endParaRPr lang="ru-RU"/>
          </a:p>
        </p:txBody>
      </p:sp>
    </p:spTree>
    <p:extLst>
      <p:ext uri="{BB962C8B-B14F-4D97-AF65-F5344CB8AC3E}">
        <p14:creationId xmlns:p14="http://schemas.microsoft.com/office/powerpoint/2010/main" val="11500942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251659D-3396-4602-92D1-6F66359E1473}" type="slidenum">
              <a:rPr lang="ru-RU" smtClean="0"/>
              <a:pPr>
                <a:defRPr/>
              </a:pPr>
              <a:t>1</a:t>
            </a:fld>
            <a:endParaRPr lang="ru-RU"/>
          </a:p>
        </p:txBody>
      </p:sp>
    </p:spTree>
    <p:extLst>
      <p:ext uri="{BB962C8B-B14F-4D97-AF65-F5344CB8AC3E}">
        <p14:creationId xmlns:p14="http://schemas.microsoft.com/office/powerpoint/2010/main" val="24291928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Supported policy decision  making thru surveys</a:t>
            </a:r>
          </a:p>
          <a:p>
            <a:endParaRPr lang="en-GB" dirty="0" smtClean="0"/>
          </a:p>
          <a:p>
            <a:r>
              <a:rPr lang="en-GB" dirty="0" smtClean="0"/>
              <a:t>Prescription – side effects</a:t>
            </a:r>
          </a:p>
          <a:p>
            <a:endParaRPr lang="en-GB" dirty="0" smtClean="0"/>
          </a:p>
          <a:p>
            <a:r>
              <a:rPr lang="en-GB" smtClean="0"/>
              <a:t>HMIS –</a:t>
            </a:r>
            <a:r>
              <a:rPr lang="en-GB" baseline="0" smtClean="0"/>
              <a:t> impact in UHC </a:t>
            </a:r>
            <a:endParaRPr lang="en-GB" dirty="0" smtClean="0"/>
          </a:p>
          <a:p>
            <a:endParaRPr lang="en-GB" dirty="0" smtClean="0"/>
          </a:p>
          <a:p>
            <a:endParaRPr lang="en-GB" dirty="0" smtClean="0"/>
          </a:p>
          <a:p>
            <a:endParaRPr lang="en-GB" dirty="0" smtClean="0"/>
          </a:p>
          <a:p>
            <a:r>
              <a:rPr lang="en-GB" dirty="0" smtClean="0"/>
              <a:t>USAID HSSP </a:t>
            </a:r>
            <a:r>
              <a:rPr lang="en-GB" dirty="0" err="1" smtClean="0"/>
              <a:t>catalizing</a:t>
            </a:r>
            <a:r>
              <a:rPr lang="en-GB" dirty="0" smtClean="0"/>
              <a:t> changes of heath reforms</a:t>
            </a:r>
          </a:p>
          <a:p>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B251659D-3396-4602-92D1-6F66359E1473}" type="slidenum">
              <a:rPr lang="ru-RU" smtClean="0"/>
              <a:pPr>
                <a:defRPr/>
              </a:pPr>
              <a:t>16</a:t>
            </a:fld>
            <a:endParaRPr lang="ru-RU"/>
          </a:p>
        </p:txBody>
      </p:sp>
    </p:spTree>
    <p:extLst>
      <p:ext uri="{BB962C8B-B14F-4D97-AF65-F5344CB8AC3E}">
        <p14:creationId xmlns:p14="http://schemas.microsoft.com/office/powerpoint/2010/main" val="640369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Sustainable </a:t>
            </a:r>
            <a:r>
              <a:rPr lang="en-GB" dirty="0" err="1" smtClean="0"/>
              <a:t>darcha</a:t>
            </a:r>
            <a:endParaRPr lang="en-GB" dirty="0" smtClean="0"/>
          </a:p>
          <a:p>
            <a:endParaRPr lang="en-GB" dirty="0" smtClean="0"/>
          </a:p>
          <a:p>
            <a:r>
              <a:rPr lang="en-GB" dirty="0" smtClean="0"/>
              <a:t>IPEC – </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B251659D-3396-4602-92D1-6F66359E1473}" type="slidenum">
              <a:rPr lang="ru-RU" smtClean="0"/>
              <a:pPr>
                <a:defRPr/>
              </a:pPr>
              <a:t>19</a:t>
            </a:fld>
            <a:endParaRPr lang="ru-RU"/>
          </a:p>
        </p:txBody>
      </p:sp>
    </p:spTree>
    <p:extLst>
      <p:ext uri="{BB962C8B-B14F-4D97-AF65-F5344CB8AC3E}">
        <p14:creationId xmlns:p14="http://schemas.microsoft.com/office/powerpoint/2010/main" val="2011503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Currently the UHC programme covers an expanded primary health care package (with focus on evidence based interventiosn to reduce the disease burden due to communicable and non-communicable diseases), emergency medical care both at ambulatory and hospital levels, elective surgery, oncology treatment and maternity services. </a:t>
            </a:r>
          </a:p>
          <a:p>
            <a:pPr eaLnBrk="1" hangingPunct="1">
              <a:spcBef>
                <a:spcPct val="0"/>
              </a:spcBef>
            </a:pPr>
            <a:endParaRPr lang="en-US" smtClean="0"/>
          </a:p>
          <a:p>
            <a:pPr eaLnBrk="1" hangingPunct="1">
              <a:spcBef>
                <a:spcPct val="0"/>
              </a:spcBef>
            </a:pPr>
            <a:r>
              <a:rPr lang="en-US" smtClean="0"/>
              <a:t>Universal Health Programme like MIPs does not cover procedures related to treatment abroad, plastic surgery, spa- and resort therapies, </a:t>
            </a:r>
            <a:r>
              <a:rPr lang="ka-GE" smtClean="0"/>
              <a:t>non-surgical extended duration </a:t>
            </a:r>
            <a:r>
              <a:rPr lang="ka-GE" b="1" i="1" smtClean="0"/>
              <a:t>therapeutic services</a:t>
            </a:r>
            <a:r>
              <a:rPr lang="en-US" b="1" smtClean="0"/>
              <a:t>, </a:t>
            </a:r>
            <a:r>
              <a:rPr lang="en-US" smtClean="0"/>
              <a:t>self-treatment, conditions related to participation in criminal acts or illegal use of drugs (except for critical care cases), high-cost procedures and interventions that have proven lower-cost alternatives (i.e. PET/CT, defibrillator-pacemaker, drug eluting stents, eye surgery with excimer laser), organ transplantation, exo- and orthopedic endo-prosthesis (except in the case of trauma), reproductive health disorders and infertility, dental care and services that are covered by other State Programmes (vertical programmes) such as Immunization, HIV, TB and Diabetes treatment, Dialysis, Organ Transplantation (GEL 20,000 limit), lifetime immunosuppression medications, etc.       </a:t>
            </a:r>
          </a:p>
          <a:p>
            <a:pPr eaLnBrk="1" hangingPunct="1">
              <a:spcBef>
                <a:spcPct val="0"/>
              </a:spcBef>
            </a:pPr>
            <a:endParaRPr lang="en-US" smtClean="0"/>
          </a:p>
          <a:p>
            <a:pPr eaLnBrk="1" hangingPunct="1">
              <a:spcBef>
                <a:spcPct val="0"/>
              </a:spcBef>
            </a:pPr>
            <a:endParaRPr lang="en-US"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83F3ADD-3FFC-4614-ABCB-36A1B5CF8A49}" type="slidenum">
              <a:rPr lang="en-US" smtClean="0"/>
              <a:pPr fontAlgn="base">
                <a:spcBef>
                  <a:spcPct val="0"/>
                </a:spcBef>
                <a:spcAft>
                  <a:spcPct val="0"/>
                </a:spcAft>
                <a:defRPr/>
              </a:pPr>
              <a:t>21</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As of </a:t>
            </a:r>
            <a:r>
              <a:rPr lang="ka-GE" smtClean="0"/>
              <a:t>May </a:t>
            </a:r>
            <a:r>
              <a:rPr lang="en-US" smtClean="0"/>
              <a:t>5, </a:t>
            </a:r>
            <a:r>
              <a:rPr lang="ka-GE" smtClean="0"/>
              <a:t>201</a:t>
            </a:r>
            <a:r>
              <a:rPr lang="en-US" smtClean="0"/>
              <a:t>4 </a:t>
            </a:r>
            <a:r>
              <a:rPr lang="en-US" b="1" smtClean="0"/>
              <a:t>2.3</a:t>
            </a:r>
            <a:r>
              <a:rPr lang="ka-GE" b="1" smtClean="0"/>
              <a:t> million people </a:t>
            </a:r>
            <a:r>
              <a:rPr lang="ka-GE" smtClean="0"/>
              <a:t>without health insurance</a:t>
            </a:r>
            <a:r>
              <a:rPr lang="en-US" smtClean="0"/>
              <a:t> prior to February 2013</a:t>
            </a:r>
            <a:r>
              <a:rPr lang="ka-GE" b="1" smtClean="0"/>
              <a:t> were registered at </a:t>
            </a:r>
            <a:r>
              <a:rPr lang="en-US" b="1" smtClean="0"/>
              <a:t>primary healthcare centers</a:t>
            </a:r>
            <a:r>
              <a:rPr lang="ka-GE" b="1" smtClean="0"/>
              <a:t>. </a:t>
            </a:r>
            <a:r>
              <a:rPr lang="en-US" b="1" smtClean="0"/>
              <a:t>Since the launch of the UHC a t</a:t>
            </a:r>
            <a:r>
              <a:rPr lang="ka-GE" b="1" smtClean="0"/>
              <a:t>otal</a:t>
            </a:r>
            <a:r>
              <a:rPr lang="en-US" b="1" smtClean="0"/>
              <a:t> of</a:t>
            </a:r>
            <a:r>
              <a:rPr lang="ka-GE" b="1" smtClean="0"/>
              <a:t> 3</a:t>
            </a:r>
            <a:r>
              <a:rPr lang="en-US" b="1" smtClean="0"/>
              <a:t>83 707 cases</a:t>
            </a:r>
            <a:r>
              <a:rPr lang="ka-GE" b="1" smtClean="0"/>
              <a:t> were </a:t>
            </a:r>
            <a:r>
              <a:rPr lang="en-US" b="1" smtClean="0"/>
              <a:t>supported </a:t>
            </a:r>
            <a:r>
              <a:rPr lang="ka-GE" smtClean="0"/>
              <a:t>including</a:t>
            </a:r>
            <a:r>
              <a:rPr lang="en-US" smtClean="0"/>
              <a:t>:</a:t>
            </a:r>
            <a:r>
              <a:rPr lang="ka-GE" smtClean="0"/>
              <a:t> emergency out-patient – </a:t>
            </a:r>
            <a:r>
              <a:rPr lang="en-US" smtClean="0"/>
              <a:t>229,480;</a:t>
            </a:r>
            <a:r>
              <a:rPr lang="ka-GE" smtClean="0"/>
              <a:t> emergency in-patient – </a:t>
            </a:r>
            <a:r>
              <a:rPr lang="en-US" smtClean="0"/>
              <a:t>81,495</a:t>
            </a:r>
            <a:r>
              <a:rPr lang="ka-GE" smtClean="0"/>
              <a:t>; </a:t>
            </a:r>
            <a:r>
              <a:rPr lang="en-US" smtClean="0"/>
              <a:t>planned in-patient </a:t>
            </a:r>
            <a:r>
              <a:rPr lang="ka-GE" smtClean="0"/>
              <a:t>– </a:t>
            </a:r>
            <a:r>
              <a:rPr lang="en-US" smtClean="0"/>
              <a:t>27,030</a:t>
            </a:r>
            <a:r>
              <a:rPr lang="ka-GE" smtClean="0"/>
              <a:t>; </a:t>
            </a:r>
            <a:r>
              <a:rPr lang="en-US" smtClean="0"/>
              <a:t>cardiac surgery</a:t>
            </a:r>
            <a:r>
              <a:rPr lang="ka-GE" smtClean="0"/>
              <a:t> - 1</a:t>
            </a:r>
            <a:r>
              <a:rPr lang="en-US" smtClean="0"/>
              <a:t>107</a:t>
            </a:r>
            <a:r>
              <a:rPr lang="ka-GE" smtClean="0"/>
              <a:t>; </a:t>
            </a:r>
            <a:r>
              <a:rPr lang="en-US" smtClean="0"/>
              <a:t>chemotherapy, hormonal and radiation therapy </a:t>
            </a:r>
            <a:r>
              <a:rPr lang="ka-GE" smtClean="0"/>
              <a:t>-1</a:t>
            </a:r>
            <a:r>
              <a:rPr lang="en-US" smtClean="0"/>
              <a:t>2,308 and deliveries </a:t>
            </a:r>
            <a:r>
              <a:rPr lang="ka-GE" smtClean="0"/>
              <a:t>– 31</a:t>
            </a:r>
            <a:r>
              <a:rPr lang="en-US" smtClean="0"/>
              <a:t>,</a:t>
            </a:r>
            <a:r>
              <a:rPr lang="ka-GE" smtClean="0"/>
              <a:t> </a:t>
            </a:r>
            <a:r>
              <a:rPr lang="en-US" smtClean="0"/>
              <a:t>867.  </a:t>
            </a:r>
            <a:endParaRPr lang="ka-GE"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DCC2113-C553-4C82-B0DA-A034F6FF8C4A}" type="slidenum">
              <a:rPr lang="en-US" smtClean="0"/>
              <a:pPr fontAlgn="base">
                <a:spcBef>
                  <a:spcPct val="0"/>
                </a:spcBef>
                <a:spcAft>
                  <a:spcPct val="0"/>
                </a:spcAft>
                <a:defRPr/>
              </a:pPr>
              <a:t>22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Point 2: excluding</a:t>
            </a:r>
            <a:r>
              <a:rPr lang="en-GB" baseline="0" dirty="0" smtClean="0"/>
              <a:t> dental clinics and labs</a:t>
            </a:r>
          </a:p>
          <a:p>
            <a:r>
              <a:rPr lang="en-GB" baseline="0" dirty="0" smtClean="0"/>
              <a:t>Point 4: </a:t>
            </a:r>
            <a:r>
              <a:rPr lang="en-US" dirty="0" smtClean="0">
                <a:latin typeface="Times New Roman" pitchFamily="18" charset="0"/>
                <a:cs typeface="Times New Roman" pitchFamily="18" charset="0"/>
              </a:rPr>
              <a:t>only after the Revenue Service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SDA: Service Development</a:t>
            </a:r>
            <a:r>
              <a:rPr lang="en-US" baseline="0" dirty="0" smtClean="0">
                <a:latin typeface="Times New Roman" pitchFamily="18" charset="0"/>
                <a:cs typeface="Times New Roman" pitchFamily="18" charset="0"/>
              </a:rPr>
              <a:t> Agency of the Ministry of Justice</a:t>
            </a:r>
            <a:endParaRPr lang="en-US" dirty="0" smtClean="0">
              <a:latin typeface="Times New Roman" pitchFamily="18" charset="0"/>
              <a:cs typeface="Times New Roman" pitchFamily="18" charset="0"/>
            </a:endParaRPr>
          </a:p>
          <a:p>
            <a:endParaRPr lang="en-GB" dirty="0"/>
          </a:p>
        </p:txBody>
      </p:sp>
      <p:sp>
        <p:nvSpPr>
          <p:cNvPr id="4" name="Slide Number Placeholder 3"/>
          <p:cNvSpPr>
            <a:spLocks noGrp="1"/>
          </p:cNvSpPr>
          <p:nvPr>
            <p:ph type="sldNum" sz="quarter" idx="10"/>
          </p:nvPr>
        </p:nvSpPr>
        <p:spPr/>
        <p:txBody>
          <a:bodyPr/>
          <a:lstStyle/>
          <a:p>
            <a:pPr>
              <a:defRPr/>
            </a:pPr>
            <a:fld id="{B251659D-3396-4602-92D1-6F66359E1473}" type="slidenum">
              <a:rPr lang="ru-RU" smtClean="0"/>
              <a:pPr>
                <a:defRPr/>
              </a:pPr>
              <a:t>2</a:t>
            </a:fld>
            <a:endParaRPr lang="ru-RU"/>
          </a:p>
        </p:txBody>
      </p:sp>
    </p:spTree>
    <p:extLst>
      <p:ext uri="{BB962C8B-B14F-4D97-AF65-F5344CB8AC3E}">
        <p14:creationId xmlns:p14="http://schemas.microsoft.com/office/powerpoint/2010/main" val="2156720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lvl="0" indent="-285750">
              <a:buFont typeface="Wingdings" pitchFamily="2" charset="2"/>
              <a:buChar char="ü"/>
            </a:pPr>
            <a:r>
              <a:rPr lang="en-US" sz="1800" kern="1200" dirty="0" smtClean="0">
                <a:solidFill>
                  <a:srgbClr val="002060"/>
                </a:solidFill>
                <a:latin typeface="+mn-lt"/>
                <a:ea typeface="+mn-ea"/>
                <a:cs typeface="+mn-cs"/>
              </a:rPr>
              <a:t>Universal Health Care program (fully operational)</a:t>
            </a:r>
          </a:p>
          <a:p>
            <a:pPr marL="285750" lvl="0" indent="-285750">
              <a:buFont typeface="Wingdings" pitchFamily="2" charset="2"/>
              <a:buChar char="ü"/>
            </a:pPr>
            <a:r>
              <a:rPr lang="en-US" sz="1800" kern="1200" dirty="0" smtClean="0">
                <a:solidFill>
                  <a:srgbClr val="002060"/>
                </a:solidFill>
                <a:latin typeface="+mn-lt"/>
                <a:ea typeface="+mn-ea"/>
                <a:cs typeface="+mn-cs"/>
              </a:rPr>
              <a:t>Other state funded (so called “vertical) programs (being implemented)</a:t>
            </a:r>
          </a:p>
          <a:p>
            <a:pPr marL="285750" lvl="0" indent="-285750">
              <a:buFont typeface="Wingdings" pitchFamily="2" charset="2"/>
              <a:buChar char="ü"/>
            </a:pPr>
            <a:r>
              <a:rPr lang="en-US" sz="1800" kern="1200" dirty="0" smtClean="0">
                <a:solidFill>
                  <a:srgbClr val="002060"/>
                </a:solidFill>
                <a:latin typeface="+mn-lt"/>
                <a:ea typeface="+mn-ea"/>
                <a:cs typeface="+mn-cs"/>
              </a:rPr>
              <a:t>Public health programs (being implemented)</a:t>
            </a:r>
          </a:p>
          <a:p>
            <a:pPr marL="285750" lvl="0" indent="-285750">
              <a:buFont typeface="Wingdings" pitchFamily="2" charset="2"/>
              <a:buChar char="ü"/>
            </a:pPr>
            <a:r>
              <a:rPr lang="en-US" sz="1800" kern="1200" dirty="0" err="1" smtClean="0">
                <a:solidFill>
                  <a:srgbClr val="002060"/>
                </a:solidFill>
                <a:latin typeface="+mn-lt"/>
                <a:ea typeface="+mn-ea"/>
                <a:cs typeface="+mn-cs"/>
              </a:rPr>
              <a:t>Adjara</a:t>
            </a:r>
            <a:r>
              <a:rPr lang="en-US" sz="1800" kern="1200" dirty="0" smtClean="0">
                <a:solidFill>
                  <a:srgbClr val="002060"/>
                </a:solidFill>
                <a:latin typeface="+mn-lt"/>
                <a:ea typeface="+mn-ea"/>
                <a:cs typeface="+mn-cs"/>
              </a:rPr>
              <a:t> government health programs (to be implemented by the end 2014)</a:t>
            </a:r>
          </a:p>
          <a:p>
            <a:pPr marL="285750" lvl="0" indent="-285750">
              <a:buFont typeface="Wingdings" pitchFamily="2" charset="2"/>
              <a:buChar char="ü"/>
            </a:pPr>
            <a:r>
              <a:rPr lang="en-US" sz="1800" kern="1200" dirty="0" smtClean="0">
                <a:solidFill>
                  <a:srgbClr val="002060"/>
                </a:solidFill>
                <a:latin typeface="+mn-lt"/>
                <a:ea typeface="+mn-ea"/>
                <a:cs typeface="+mn-cs"/>
              </a:rPr>
              <a:t>Tbilisi</a:t>
            </a:r>
            <a:r>
              <a:rPr lang="en-US" sz="1800" kern="1200" baseline="0" dirty="0" smtClean="0">
                <a:solidFill>
                  <a:srgbClr val="002060"/>
                </a:solidFill>
                <a:latin typeface="+mn-lt"/>
                <a:ea typeface="+mn-ea"/>
                <a:cs typeface="+mn-cs"/>
              </a:rPr>
              <a:t> City Hall </a:t>
            </a:r>
            <a:r>
              <a:rPr lang="en-US" sz="1800" kern="1200" dirty="0" smtClean="0">
                <a:solidFill>
                  <a:srgbClr val="002060"/>
                </a:solidFill>
                <a:latin typeface="+mn-lt"/>
                <a:ea typeface="+mn-ea"/>
                <a:cs typeface="+mn-cs"/>
              </a:rPr>
              <a:t>health programs (to be implemented by the end 2014)</a:t>
            </a:r>
          </a:p>
          <a:p>
            <a:endParaRPr lang="en-GB" dirty="0"/>
          </a:p>
        </p:txBody>
      </p:sp>
      <p:sp>
        <p:nvSpPr>
          <p:cNvPr id="4" name="Slide Number Placeholder 3"/>
          <p:cNvSpPr>
            <a:spLocks noGrp="1"/>
          </p:cNvSpPr>
          <p:nvPr>
            <p:ph type="sldNum" sz="quarter" idx="10"/>
          </p:nvPr>
        </p:nvSpPr>
        <p:spPr/>
        <p:txBody>
          <a:bodyPr/>
          <a:lstStyle/>
          <a:p>
            <a:pPr>
              <a:defRPr/>
            </a:pPr>
            <a:fld id="{B251659D-3396-4602-92D1-6F66359E1473}" type="slidenum">
              <a:rPr lang="ru-RU" smtClean="0"/>
              <a:pPr>
                <a:defRPr/>
              </a:pPr>
              <a:t>3</a:t>
            </a:fld>
            <a:endParaRPr lang="ru-RU"/>
          </a:p>
        </p:txBody>
      </p:sp>
    </p:spTree>
    <p:extLst>
      <p:ext uri="{BB962C8B-B14F-4D97-AF65-F5344CB8AC3E}">
        <p14:creationId xmlns:p14="http://schemas.microsoft.com/office/powerpoint/2010/main" val="1624157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itchFamily="2" charset="2"/>
              <a:buNone/>
            </a:pPr>
            <a:r>
              <a:rPr lang="en-US" sz="1200" kern="1200" dirty="0" smtClean="0">
                <a:solidFill>
                  <a:schemeClr val="tx1"/>
                </a:solidFill>
                <a:latin typeface="+mn-lt"/>
                <a:ea typeface="+mn-ea"/>
                <a:cs typeface="Arial" pitchFamily="34" charset="0"/>
              </a:rPr>
              <a:t>* Manages health benefits of various vulnerable groups – benefits are individually managed, including covered services and limits</a:t>
            </a:r>
            <a:endParaRPr lang="en-GB" dirty="0"/>
          </a:p>
        </p:txBody>
      </p:sp>
      <p:sp>
        <p:nvSpPr>
          <p:cNvPr id="4" name="Slide Number Placeholder 3"/>
          <p:cNvSpPr>
            <a:spLocks noGrp="1"/>
          </p:cNvSpPr>
          <p:nvPr>
            <p:ph type="sldNum" sz="quarter" idx="10"/>
          </p:nvPr>
        </p:nvSpPr>
        <p:spPr/>
        <p:txBody>
          <a:bodyPr/>
          <a:lstStyle/>
          <a:p>
            <a:pPr>
              <a:defRPr/>
            </a:pPr>
            <a:fld id="{B251659D-3396-4602-92D1-6F66359E1473}" type="slidenum">
              <a:rPr lang="ru-RU" smtClean="0"/>
              <a:pPr>
                <a:defRPr/>
              </a:pPr>
              <a:t>4</a:t>
            </a:fld>
            <a:endParaRPr lang="ru-RU"/>
          </a:p>
        </p:txBody>
      </p:sp>
    </p:spTree>
    <p:extLst>
      <p:ext uri="{BB962C8B-B14F-4D97-AF65-F5344CB8AC3E}">
        <p14:creationId xmlns:p14="http://schemas.microsoft.com/office/powerpoint/2010/main" val="2678216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Point 2 : Citizens can access information portal and learn about </a:t>
            </a:r>
            <a:r>
              <a:rPr lang="en-GB" baseline="0" dirty="0" smtClean="0"/>
              <a:t> their health benefits under UHC, search for a medical service provider nearest to their place of residence, </a:t>
            </a:r>
            <a:r>
              <a:rPr lang="en-GB" baseline="0" dirty="0" err="1" smtClean="0"/>
              <a:t>etc</a:t>
            </a:r>
            <a:endParaRPr lang="en-GB" baseline="0" dirty="0" smtClean="0"/>
          </a:p>
          <a:p>
            <a:r>
              <a:rPr lang="en-GB" baseline="0" dirty="0" smtClean="0"/>
              <a:t>Point 4: HMIS Immunization Module helps eliminate barriers to service provision. ID based system allows receiving vaccination services anywhere, regardless a place of residence and/or in-country migration, as past vaccination history follows a patient; past vaccination history largely determines future vaccination tactics, therefore when past data was not available service providers  could refuse to render a receive. Moreover, the module helps improve statistics due to more accurate reporting. The end result – improved vaccination coverage</a:t>
            </a:r>
            <a:endParaRPr lang="en-GB" dirty="0"/>
          </a:p>
        </p:txBody>
      </p:sp>
      <p:sp>
        <p:nvSpPr>
          <p:cNvPr id="4" name="Slide Number Placeholder 3"/>
          <p:cNvSpPr>
            <a:spLocks noGrp="1"/>
          </p:cNvSpPr>
          <p:nvPr>
            <p:ph type="sldNum" sz="quarter" idx="10"/>
          </p:nvPr>
        </p:nvSpPr>
        <p:spPr/>
        <p:txBody>
          <a:bodyPr/>
          <a:lstStyle/>
          <a:p>
            <a:pPr>
              <a:defRPr/>
            </a:pPr>
            <a:fld id="{B251659D-3396-4602-92D1-6F66359E1473}" type="slidenum">
              <a:rPr lang="ru-RU" smtClean="0"/>
              <a:pPr>
                <a:defRPr/>
              </a:pPr>
              <a:t>5</a:t>
            </a:fld>
            <a:endParaRPr lang="ru-RU"/>
          </a:p>
        </p:txBody>
      </p:sp>
    </p:spTree>
    <p:extLst>
      <p:ext uri="{BB962C8B-B14F-4D97-AF65-F5344CB8AC3E}">
        <p14:creationId xmlns:p14="http://schemas.microsoft.com/office/powerpoint/2010/main" val="26088960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rtl="0" eaLnBrk="1" fontAlgn="ctr" latinLnBrk="0" hangingPunct="1">
              <a:buFont typeface="Arial" pitchFamily="34" charset="0"/>
              <a:buChar char="•"/>
            </a:pPr>
            <a:r>
              <a:rPr lang="en-US" sz="1200" b="0" i="0" u="none" strike="noStrike" kern="1200" dirty="0" smtClean="0">
                <a:solidFill>
                  <a:schemeClr val="tx1"/>
                </a:solidFill>
                <a:effectLst/>
                <a:latin typeface="+mn-lt"/>
                <a:ea typeface="+mn-ea"/>
                <a:cs typeface="+mn-cs"/>
              </a:rPr>
              <a:t>  Active pharmacies</a:t>
            </a:r>
            <a:r>
              <a:rPr lang="en-US" sz="1200" b="0" i="0" u="none" strike="noStrike" kern="1200" baseline="0" dirty="0" smtClean="0">
                <a:solidFill>
                  <a:schemeClr val="tx1"/>
                </a:solidFill>
                <a:effectLst/>
                <a:latin typeface="+mn-lt"/>
                <a:ea typeface="+mn-ea"/>
                <a:cs typeface="+mn-cs"/>
              </a:rPr>
              <a:t> </a:t>
            </a:r>
            <a:r>
              <a:rPr lang="en-GB" sz="1200" b="0" i="0" u="none" strike="noStrike" kern="1200" baseline="0" dirty="0" smtClean="0">
                <a:solidFill>
                  <a:schemeClr val="tx1"/>
                </a:solidFill>
                <a:effectLst/>
                <a:latin typeface="+mn-lt"/>
                <a:ea typeface="+mn-ea"/>
                <a:cs typeface="+mn-cs"/>
              </a:rPr>
              <a:t>:</a:t>
            </a:r>
            <a:r>
              <a:rPr lang="en-US" sz="1200" b="0" i="0" u="none" strike="noStrike" kern="1200" dirty="0" smtClean="0">
                <a:solidFill>
                  <a:schemeClr val="tx1"/>
                </a:solidFill>
                <a:effectLst/>
                <a:latin typeface="+mn-lt"/>
                <a:ea typeface="+mn-ea"/>
                <a:cs typeface="+mn-cs"/>
              </a:rPr>
              <a:t> </a:t>
            </a:r>
            <a:r>
              <a:rPr lang="en-US" sz="1200" b="1" i="0" u="none" strike="noStrike" kern="1200" dirty="0" smtClean="0">
                <a:solidFill>
                  <a:schemeClr val="tx1"/>
                </a:solidFill>
                <a:effectLst/>
                <a:latin typeface="+mn-lt"/>
                <a:ea typeface="+mn-ea"/>
                <a:cs typeface="+mn-cs"/>
              </a:rPr>
              <a:t>4165    </a:t>
            </a:r>
            <a:endParaRPr lang="en-GB" sz="1200" b="1" i="0" u="none" strike="noStrike" kern="1200" dirty="0" smtClean="0">
              <a:solidFill>
                <a:schemeClr val="tx1"/>
              </a:solidFill>
              <a:effectLst/>
              <a:latin typeface="+mn-lt"/>
              <a:ea typeface="+mn-ea"/>
              <a:cs typeface="+mn-cs"/>
            </a:endParaRPr>
          </a:p>
          <a:p>
            <a:pPr marL="171450" indent="-171450" rtl="0" eaLnBrk="1" fontAlgn="ctr" latinLnBrk="0" hangingPunct="1">
              <a:buFont typeface="Arial" pitchFamily="34" charset="0"/>
              <a:buChar char="•"/>
            </a:pPr>
            <a:r>
              <a:rPr lang="en-US" sz="1200" b="0" i="0" u="none" strike="noStrike" kern="1200" dirty="0" smtClean="0">
                <a:solidFill>
                  <a:schemeClr val="tx1"/>
                </a:solidFill>
                <a:effectLst/>
                <a:latin typeface="+mn-lt"/>
                <a:ea typeface="+mn-ea"/>
                <a:cs typeface="+mn-cs"/>
              </a:rPr>
              <a:t>  Active licensed</a:t>
            </a:r>
            <a:r>
              <a:rPr lang="en-US" sz="1200" b="0" i="0" u="none" strike="noStrike" kern="1200" baseline="0" dirty="0" smtClean="0">
                <a:solidFill>
                  <a:schemeClr val="tx1"/>
                </a:solidFill>
                <a:effectLst/>
                <a:latin typeface="+mn-lt"/>
                <a:ea typeface="+mn-ea"/>
                <a:cs typeface="+mn-cs"/>
              </a:rPr>
              <a:t> health facilities: </a:t>
            </a:r>
            <a:r>
              <a:rPr lang="en-US" sz="1200" b="1" i="0" u="none" strike="noStrike" kern="1200" dirty="0" smtClean="0">
                <a:solidFill>
                  <a:schemeClr val="tx1"/>
                </a:solidFill>
                <a:effectLst/>
                <a:latin typeface="+mn-lt"/>
                <a:ea typeface="+mn-ea"/>
                <a:cs typeface="+mn-cs"/>
              </a:rPr>
              <a:t>1539   </a:t>
            </a:r>
            <a:endParaRPr lang="en-GB" sz="1200" b="1" i="0" u="none" strike="noStrike" kern="1200" dirty="0" smtClean="0">
              <a:solidFill>
                <a:schemeClr val="tx1"/>
              </a:solidFill>
              <a:effectLst/>
              <a:latin typeface="+mn-lt"/>
              <a:ea typeface="+mn-ea"/>
              <a:cs typeface="+mn-cs"/>
            </a:endParaRPr>
          </a:p>
          <a:p>
            <a:pPr marL="171450" indent="-171450" rtl="0" eaLnBrk="1" fontAlgn="ctr" latinLnBrk="0" hangingPunct="1">
              <a:buFont typeface="Arial" pitchFamily="34" charset="0"/>
              <a:buChar char="•"/>
            </a:pPr>
            <a:r>
              <a:rPr lang="en-US" sz="1200" b="0" i="0" u="none" strike="noStrike" kern="1200" dirty="0" smtClean="0">
                <a:solidFill>
                  <a:schemeClr val="tx1"/>
                </a:solidFill>
                <a:effectLst/>
                <a:latin typeface="+mn-lt"/>
                <a:ea typeface="+mn-ea"/>
                <a:cs typeface="+mn-cs"/>
              </a:rPr>
              <a:t>  Active certified physicians</a:t>
            </a:r>
            <a:r>
              <a:rPr lang="en-GB" sz="1200" b="0" i="0" u="none" strike="noStrike" kern="1200" dirty="0" smtClean="0">
                <a:solidFill>
                  <a:schemeClr val="tx1"/>
                </a:solidFill>
                <a:effectLst/>
                <a:latin typeface="+mn-lt"/>
                <a:ea typeface="+mn-ea"/>
                <a:cs typeface="+mn-cs"/>
              </a:rPr>
              <a:t>:</a:t>
            </a:r>
            <a:r>
              <a:rPr lang="en-GB" sz="1200" b="0" i="0" u="none" strike="noStrike" kern="1200" baseline="0" dirty="0" smtClean="0">
                <a:solidFill>
                  <a:schemeClr val="tx1"/>
                </a:solidFill>
                <a:effectLst/>
                <a:latin typeface="+mn-lt"/>
                <a:ea typeface="+mn-ea"/>
                <a:cs typeface="+mn-cs"/>
              </a:rPr>
              <a:t> </a:t>
            </a:r>
            <a:r>
              <a:rPr lang="en-US" sz="1200" b="1" i="0" u="none" strike="noStrike" kern="1200" dirty="0" smtClean="0">
                <a:solidFill>
                  <a:schemeClr val="tx1"/>
                </a:solidFill>
                <a:effectLst/>
                <a:latin typeface="+mn-lt"/>
                <a:ea typeface="+mn-ea"/>
                <a:cs typeface="+mn-cs"/>
              </a:rPr>
              <a:t>38</a:t>
            </a:r>
            <a:r>
              <a:rPr lang="en-US" sz="1200" b="1" i="0" u="none" strike="noStrike" kern="1200" baseline="0" dirty="0" smtClean="0">
                <a:solidFill>
                  <a:schemeClr val="tx1"/>
                </a:solidFill>
                <a:effectLst/>
                <a:latin typeface="+mn-lt"/>
                <a:ea typeface="+mn-ea"/>
                <a:cs typeface="+mn-cs"/>
              </a:rPr>
              <a:t> 441</a:t>
            </a:r>
            <a:r>
              <a:rPr lang="en-US" sz="1200" b="0" i="0" u="none" strike="noStrike" kern="1200" dirty="0" smtClean="0">
                <a:solidFill>
                  <a:schemeClr val="tx1"/>
                </a:solidFill>
                <a:effectLst/>
                <a:latin typeface="+mn-lt"/>
                <a:ea typeface="+mn-ea"/>
                <a:cs typeface="+mn-cs"/>
              </a:rPr>
              <a:t>     </a:t>
            </a:r>
          </a:p>
          <a:p>
            <a:pPr marL="0" indent="0" rtl="0" eaLnBrk="1" fontAlgn="ctr" latinLnBrk="0" hangingPunct="1">
              <a:buFont typeface="Arial" pitchFamily="34" charset="0"/>
              <a:buNone/>
            </a:pPr>
            <a:endParaRPr lang="en-US" sz="1200" b="0" i="0" u="none" strike="noStrike"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B251659D-3396-4602-92D1-6F66359E1473}" type="slidenum">
              <a:rPr lang="ru-RU" smtClean="0"/>
              <a:pPr>
                <a:defRPr/>
              </a:pPr>
              <a:t>6</a:t>
            </a:fld>
            <a:endParaRPr lang="ru-RU"/>
          </a:p>
        </p:txBody>
      </p:sp>
    </p:spTree>
    <p:extLst>
      <p:ext uri="{BB962C8B-B14F-4D97-AF65-F5344CB8AC3E}">
        <p14:creationId xmlns:p14="http://schemas.microsoft.com/office/powerpoint/2010/main" val="2795840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Point</a:t>
            </a:r>
            <a:r>
              <a:rPr lang="en-GB" baseline="0" dirty="0" smtClean="0"/>
              <a:t> 3: Ministry/ambulance/citizens can check availability resources, such as: free Intensive Care Unite beds, free mechanical ventilators, child incubators, blood products and </a:t>
            </a:r>
            <a:r>
              <a:rPr lang="en-GB" baseline="0" dirty="0" err="1" smtClean="0"/>
              <a:t>etc</a:t>
            </a:r>
            <a:endParaRPr lang="en-GB"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Point 4: Prescriptions are issued by family doctors as</a:t>
            </a:r>
            <a:r>
              <a:rPr lang="en-GB" baseline="0" dirty="0" smtClean="0"/>
              <a:t> a part of UHC program drug benefit. Total of 34 family doctors</a:t>
            </a:r>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B251659D-3396-4602-92D1-6F66359E1473}" type="slidenum">
              <a:rPr lang="ru-RU" smtClean="0"/>
              <a:pPr>
                <a:defRPr/>
              </a:pPr>
              <a:t>7</a:t>
            </a:fld>
            <a:endParaRPr lang="ru-RU"/>
          </a:p>
        </p:txBody>
      </p:sp>
    </p:spTree>
    <p:extLst>
      <p:ext uri="{BB962C8B-B14F-4D97-AF65-F5344CB8AC3E}">
        <p14:creationId xmlns:p14="http://schemas.microsoft.com/office/powerpoint/2010/main" val="21297611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endParaRPr lang="en-GB" dirty="0"/>
          </a:p>
        </p:txBody>
      </p:sp>
      <p:sp>
        <p:nvSpPr>
          <p:cNvPr id="4" name="Slide Number Placeholder 3"/>
          <p:cNvSpPr>
            <a:spLocks noGrp="1"/>
          </p:cNvSpPr>
          <p:nvPr>
            <p:ph type="sldNum" sz="quarter" idx="10"/>
          </p:nvPr>
        </p:nvSpPr>
        <p:spPr/>
        <p:txBody>
          <a:bodyPr/>
          <a:lstStyle/>
          <a:p>
            <a:pPr>
              <a:defRPr/>
            </a:pPr>
            <a:fld id="{B251659D-3396-4602-92D1-6F66359E1473}" type="slidenum">
              <a:rPr lang="ru-RU" smtClean="0"/>
              <a:pPr>
                <a:defRPr/>
              </a:pPr>
              <a:t>8</a:t>
            </a:fld>
            <a:endParaRPr lang="ru-RU"/>
          </a:p>
        </p:txBody>
      </p:sp>
    </p:spTree>
    <p:extLst>
      <p:ext uri="{BB962C8B-B14F-4D97-AF65-F5344CB8AC3E}">
        <p14:creationId xmlns:p14="http://schemas.microsoft.com/office/powerpoint/2010/main" val="1110491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Flexible and </a:t>
            </a:r>
            <a:r>
              <a:rPr lang="en-GB" dirty="0" err="1" smtClean="0"/>
              <a:t>respinding</a:t>
            </a:r>
            <a:r>
              <a:rPr lang="en-GB" dirty="0" smtClean="0"/>
              <a:t> to needs</a:t>
            </a:r>
            <a:endParaRPr lang="en-GB" dirty="0"/>
          </a:p>
        </p:txBody>
      </p:sp>
      <p:sp>
        <p:nvSpPr>
          <p:cNvPr id="4" name="Slide Number Placeholder 3"/>
          <p:cNvSpPr>
            <a:spLocks noGrp="1"/>
          </p:cNvSpPr>
          <p:nvPr>
            <p:ph type="sldNum" sz="quarter" idx="10"/>
          </p:nvPr>
        </p:nvSpPr>
        <p:spPr/>
        <p:txBody>
          <a:bodyPr/>
          <a:lstStyle/>
          <a:p>
            <a:pPr>
              <a:defRPr/>
            </a:pPr>
            <a:fld id="{B251659D-3396-4602-92D1-6F66359E1473}" type="slidenum">
              <a:rPr lang="ru-RU" smtClean="0"/>
              <a:pPr>
                <a:defRPr/>
              </a:pPr>
              <a:t>12</a:t>
            </a:fld>
            <a:endParaRPr lang="ru-RU"/>
          </a:p>
        </p:txBody>
      </p:sp>
    </p:spTree>
    <p:extLst>
      <p:ext uri="{BB962C8B-B14F-4D97-AF65-F5344CB8AC3E}">
        <p14:creationId xmlns:p14="http://schemas.microsoft.com/office/powerpoint/2010/main" val="39672094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tangle 2"/>
          <p:cNvSpPr>
            <a:spLocks noChangeArrowheads="1"/>
          </p:cNvSpPr>
          <p:nvPr userDrawn="1"/>
        </p:nvSpPr>
        <p:spPr bwMode="auto">
          <a:xfrm>
            <a:off x="152400" y="1752600"/>
            <a:ext cx="8991600" cy="5105400"/>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endParaRPr lang="en-US" altLang="en-US" b="1" dirty="0"/>
          </a:p>
        </p:txBody>
      </p:sp>
      <p:sp>
        <p:nvSpPr>
          <p:cNvPr id="3" name="Rectangle 8"/>
          <p:cNvSpPr>
            <a:spLocks noChangeArrowheads="1"/>
          </p:cNvSpPr>
          <p:nvPr userDrawn="1"/>
        </p:nvSpPr>
        <p:spPr bwMode="auto">
          <a:xfrm>
            <a:off x="0" y="1752600"/>
            <a:ext cx="9144000" cy="152400"/>
          </a:xfrm>
          <a:prstGeom prst="rect">
            <a:avLst/>
          </a:prstGeom>
          <a:solidFill>
            <a:srgbClr val="C2113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endParaRPr lang="en-US" altLang="en-US" b="1" dirty="0"/>
          </a:p>
        </p:txBody>
      </p:sp>
      <p:sp>
        <p:nvSpPr>
          <p:cNvPr id="4" name="Rectangle 9"/>
          <p:cNvSpPr>
            <a:spLocks noChangeArrowheads="1"/>
          </p:cNvSpPr>
          <p:nvPr userDrawn="1"/>
        </p:nvSpPr>
        <p:spPr bwMode="auto">
          <a:xfrm>
            <a:off x="0" y="1905000"/>
            <a:ext cx="152400" cy="4953000"/>
          </a:xfrm>
          <a:prstGeom prst="rect">
            <a:avLst/>
          </a:prstGeom>
          <a:solidFill>
            <a:srgbClr val="002A6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endParaRPr lang="en-US" altLang="en-US" b="1" dirty="0"/>
          </a:p>
        </p:txBody>
      </p:sp>
      <p:pic>
        <p:nvPicPr>
          <p:cNvPr id="5" name="Picture 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5588" y="449263"/>
            <a:ext cx="6988175"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642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2C93053D-979D-43D8-B1AA-04416BE7DE61}" type="datetimeFigureOut">
              <a:rPr lang="ru-RU"/>
              <a:pPr>
                <a:defRPr/>
              </a:pPr>
              <a:t>09.10.2014</a:t>
            </a:fld>
            <a:endParaRPr lang="ru-RU"/>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ru-R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11F0040D-8C40-4DDD-BFA0-913EFF9C6FAC}" type="slidenum">
              <a:rPr lang="ru-RU"/>
              <a:pPr>
                <a:defRPr/>
              </a:pPr>
              <a:t>‹#›</a:t>
            </a:fld>
            <a:endParaRPr lang="ru-RU"/>
          </a:p>
        </p:txBody>
      </p:sp>
    </p:spTree>
    <p:extLst>
      <p:ext uri="{BB962C8B-B14F-4D97-AF65-F5344CB8AC3E}">
        <p14:creationId xmlns:p14="http://schemas.microsoft.com/office/powerpoint/2010/main" val="1161500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B680F8D5-A42B-46D9-B8DF-B5CBAA3244E0}" type="datetimeFigureOut">
              <a:rPr lang="ru-RU"/>
              <a:pPr>
                <a:defRPr/>
              </a:pPr>
              <a:t>09.10.2014</a:t>
            </a:fld>
            <a:endParaRPr lang="ru-RU"/>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ru-R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3F5A5E0A-5A50-4B08-9298-85E001F7701E}" type="slidenum">
              <a:rPr lang="ru-RU"/>
              <a:pPr>
                <a:defRPr/>
              </a:pPr>
              <a:t>‹#›</a:t>
            </a:fld>
            <a:endParaRPr lang="ru-RU"/>
          </a:p>
        </p:txBody>
      </p:sp>
    </p:spTree>
    <p:extLst>
      <p:ext uri="{BB962C8B-B14F-4D97-AF65-F5344CB8AC3E}">
        <p14:creationId xmlns:p14="http://schemas.microsoft.com/office/powerpoint/2010/main" val="1388370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43200" y="609600"/>
            <a:ext cx="5943600" cy="808038"/>
          </a:xfrm>
          <a:prstGeom prst="rect">
            <a:avLst/>
          </a:prstGeom>
        </p:spPr>
        <p:txBody>
          <a:bodyPr>
            <a:noAutofit/>
          </a:bodyPr>
          <a:lstStyle>
            <a:lvl1pPr>
              <a:defRPr sz="3200" b="1">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884E28FA-2B0B-4224-AC17-87AD2EBE8B74}" type="datetimeFigureOut">
              <a:rPr lang="en-US"/>
              <a:pPr>
                <a:defRPr/>
              </a:pPr>
              <a:t>10/9/2014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713A6EE-D10F-40FF-84E2-75CB3F3C3EF1}" type="slidenum">
              <a:rPr lang="en-US"/>
              <a:pPr>
                <a:defRPr/>
              </a:pPr>
              <a:t>‹#›</a:t>
            </a:fld>
            <a:endParaRPr lang="en-US"/>
          </a:p>
        </p:txBody>
      </p:sp>
    </p:spTree>
    <p:extLst>
      <p:ext uri="{BB962C8B-B14F-4D97-AF65-F5344CB8AC3E}">
        <p14:creationId xmlns:p14="http://schemas.microsoft.com/office/powerpoint/2010/main" val="38656160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fld id="{1D8BD707-D9CF-40AE-B4C6-C98DA3205C09}" type="datetimeFigureOut">
              <a:rPr lang="en-US" smtClean="0"/>
              <a:pPr/>
              <a:t>10/8/2014</a:t>
            </a:fld>
            <a:endParaRPr lang="en-US"/>
          </a:p>
        </p:txBody>
      </p:sp>
      <p:sp>
        <p:nvSpPr>
          <p:cNvPr id="8"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endParaRPr lang="en-US"/>
          </a:p>
        </p:txBody>
      </p:sp>
      <p:sp>
        <p:nvSpPr>
          <p:cNvPr id="9"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113668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Rectangle 8"/>
          <p:cNvSpPr>
            <a:spLocks noChangeArrowheads="1"/>
          </p:cNvSpPr>
          <p:nvPr userDrawn="1"/>
        </p:nvSpPr>
        <p:spPr bwMode="auto">
          <a:xfrm>
            <a:off x="0" y="1752600"/>
            <a:ext cx="9144000" cy="152400"/>
          </a:xfrm>
          <a:prstGeom prst="rect">
            <a:avLst/>
          </a:prstGeom>
          <a:solidFill>
            <a:srgbClr val="C2113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endParaRPr lang="en-US" altLang="en-US" b="1" dirty="0"/>
          </a:p>
        </p:txBody>
      </p:sp>
      <p:sp>
        <p:nvSpPr>
          <p:cNvPr id="3" name="Rectangle 9"/>
          <p:cNvSpPr>
            <a:spLocks noChangeArrowheads="1"/>
          </p:cNvSpPr>
          <p:nvPr userDrawn="1"/>
        </p:nvSpPr>
        <p:spPr bwMode="auto">
          <a:xfrm>
            <a:off x="0" y="1905000"/>
            <a:ext cx="152400" cy="4953000"/>
          </a:xfrm>
          <a:prstGeom prst="rect">
            <a:avLst/>
          </a:prstGeom>
          <a:solidFill>
            <a:srgbClr val="002A6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endParaRPr lang="en-US" altLang="en-US" b="1" dirty="0"/>
          </a:p>
        </p:txBody>
      </p:sp>
      <p:pic>
        <p:nvPicPr>
          <p:cNvPr id="4" name="Picture 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5588" y="449263"/>
            <a:ext cx="6988175"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36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1BD8CBB6-A0BB-47AC-956C-E5D16A0E5A12}" type="datetimeFigureOut">
              <a:rPr lang="ru-RU"/>
              <a:pPr>
                <a:defRPr/>
              </a:pPr>
              <a:t>09.10.2014</a:t>
            </a:fld>
            <a:endParaRPr lang="ru-RU"/>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ru-R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F4927A2D-3B5D-4966-B046-D846C27F72C9}" type="slidenum">
              <a:rPr lang="ru-RU"/>
              <a:pPr>
                <a:defRPr/>
              </a:pPr>
              <a:t>‹#›</a:t>
            </a:fld>
            <a:endParaRPr lang="ru-RU"/>
          </a:p>
        </p:txBody>
      </p:sp>
    </p:spTree>
    <p:extLst>
      <p:ext uri="{BB962C8B-B14F-4D97-AF65-F5344CB8AC3E}">
        <p14:creationId xmlns:p14="http://schemas.microsoft.com/office/powerpoint/2010/main" val="2239350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ru-RU"/>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71874DD7-CFDC-443F-88E9-8C40B7359420}" type="datetimeFigureOut">
              <a:rPr lang="ru-RU"/>
              <a:pPr>
                <a:defRPr/>
              </a:pPr>
              <a:t>09.10.2014</a:t>
            </a:fld>
            <a:endParaRPr lang="ru-RU"/>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ru-RU"/>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D4009544-AF2A-4ED2-9659-5F6CEB1574F3}" type="slidenum">
              <a:rPr lang="ru-RU"/>
              <a:pPr>
                <a:defRPr/>
              </a:pPr>
              <a:t>‹#›</a:t>
            </a:fld>
            <a:endParaRPr lang="ru-RU"/>
          </a:p>
        </p:txBody>
      </p:sp>
    </p:spTree>
    <p:extLst>
      <p:ext uri="{BB962C8B-B14F-4D97-AF65-F5344CB8AC3E}">
        <p14:creationId xmlns:p14="http://schemas.microsoft.com/office/powerpoint/2010/main" val="2270187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Rectangle 8"/>
          <p:cNvSpPr>
            <a:spLocks noChangeArrowheads="1"/>
          </p:cNvSpPr>
          <p:nvPr userDrawn="1"/>
        </p:nvSpPr>
        <p:spPr bwMode="auto">
          <a:xfrm>
            <a:off x="0" y="1752600"/>
            <a:ext cx="9144000" cy="152400"/>
          </a:xfrm>
          <a:prstGeom prst="rect">
            <a:avLst/>
          </a:prstGeom>
          <a:solidFill>
            <a:srgbClr val="C2113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endParaRPr lang="en-US" altLang="en-US" b="1" dirty="0"/>
          </a:p>
        </p:txBody>
      </p:sp>
      <p:sp>
        <p:nvSpPr>
          <p:cNvPr id="3" name="Rectangle 9"/>
          <p:cNvSpPr>
            <a:spLocks noChangeArrowheads="1"/>
          </p:cNvSpPr>
          <p:nvPr userDrawn="1"/>
        </p:nvSpPr>
        <p:spPr bwMode="auto">
          <a:xfrm>
            <a:off x="0" y="1905000"/>
            <a:ext cx="152400" cy="4953000"/>
          </a:xfrm>
          <a:prstGeom prst="rect">
            <a:avLst/>
          </a:prstGeom>
          <a:solidFill>
            <a:srgbClr val="002A6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endParaRPr lang="en-US" altLang="en-US" b="1" dirty="0"/>
          </a:p>
        </p:txBody>
      </p:sp>
      <p:pic>
        <p:nvPicPr>
          <p:cNvPr id="4" name="Picture 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5588" y="449263"/>
            <a:ext cx="6988175"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1859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ru-RU"/>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18B78F82-ADB7-4122-959F-07FBC97B1C25}" type="datetimeFigureOut">
              <a:rPr lang="ru-RU"/>
              <a:pPr>
                <a:defRPr/>
              </a:pPr>
              <a:t>09.10.2014</a:t>
            </a:fld>
            <a:endParaRPr lang="ru-RU"/>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ru-RU"/>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21D43E7D-A623-449E-9350-57245F52E79B}" type="slidenum">
              <a:rPr lang="ru-RU"/>
              <a:pPr>
                <a:defRPr/>
              </a:pPr>
              <a:t>‹#›</a:t>
            </a:fld>
            <a:endParaRPr lang="ru-RU"/>
          </a:p>
        </p:txBody>
      </p:sp>
    </p:spTree>
    <p:extLst>
      <p:ext uri="{BB962C8B-B14F-4D97-AF65-F5344CB8AC3E}">
        <p14:creationId xmlns:p14="http://schemas.microsoft.com/office/powerpoint/2010/main" val="4183553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F264106E-3E03-4278-A966-E080D2E824E6}" type="datetimeFigureOut">
              <a:rPr lang="ru-RU"/>
              <a:pPr>
                <a:defRPr/>
              </a:pPr>
              <a:t>09.10.2014</a:t>
            </a:fld>
            <a:endParaRPr lang="ru-RU"/>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ru-RU"/>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610ADCF3-F622-49AD-AA92-69F12F888FB9}" type="slidenum">
              <a:rPr lang="ru-RU"/>
              <a:pPr>
                <a:defRPr/>
              </a:pPr>
              <a:t>‹#›</a:t>
            </a:fld>
            <a:endParaRPr lang="ru-RU"/>
          </a:p>
        </p:txBody>
      </p:sp>
    </p:spTree>
    <p:extLst>
      <p:ext uri="{BB962C8B-B14F-4D97-AF65-F5344CB8AC3E}">
        <p14:creationId xmlns:p14="http://schemas.microsoft.com/office/powerpoint/2010/main" val="443819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ru-RU"/>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48ED8692-436D-49D0-BDF3-77D4C110E199}" type="datetimeFigureOut">
              <a:rPr lang="ru-RU"/>
              <a:pPr>
                <a:defRPr/>
              </a:pPr>
              <a:t>09.10.2014</a:t>
            </a:fld>
            <a:endParaRPr lang="ru-RU"/>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ru-RU"/>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1E0C6D8C-068D-42BE-B9F1-9CB3A6FE2562}" type="slidenum">
              <a:rPr lang="ru-RU"/>
              <a:pPr>
                <a:defRPr/>
              </a:pPr>
              <a:t>‹#›</a:t>
            </a:fld>
            <a:endParaRPr lang="ru-RU"/>
          </a:p>
        </p:txBody>
      </p:sp>
    </p:spTree>
    <p:extLst>
      <p:ext uri="{BB962C8B-B14F-4D97-AF65-F5344CB8AC3E}">
        <p14:creationId xmlns:p14="http://schemas.microsoft.com/office/powerpoint/2010/main" val="2345180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ru-RU"/>
          </a:p>
        </p:txBody>
      </p:sp>
      <p:sp>
        <p:nvSpPr>
          <p:cNvPr id="3" name="Picture Placehold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7C2394C4-E679-4AF3-8587-19B9F092C46D}" type="datetimeFigureOut">
              <a:rPr lang="ru-RU"/>
              <a:pPr>
                <a:defRPr/>
              </a:pPr>
              <a:t>09.10.2014</a:t>
            </a:fld>
            <a:endParaRPr lang="ru-RU"/>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ru-RU"/>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B4A6467E-B5D1-4EB5-AB5B-929649D63C5F}" type="slidenum">
              <a:rPr lang="ru-RU"/>
              <a:pPr>
                <a:defRPr/>
              </a:pPr>
              <a:t>‹#›</a:t>
            </a:fld>
            <a:endParaRPr lang="ru-RU"/>
          </a:p>
        </p:txBody>
      </p:sp>
    </p:spTree>
    <p:extLst>
      <p:ext uri="{BB962C8B-B14F-4D97-AF65-F5344CB8AC3E}">
        <p14:creationId xmlns:p14="http://schemas.microsoft.com/office/powerpoint/2010/main" val="174547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ehealth.moh.gov.g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Microsoft_Excel_Chart1.xls"/><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10.png"/><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hyperlink" Target="http://ehealth.moh.gov.ge/Hmis/Portal/Default.aspx" TargetMode="External"/><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45691" y="2348880"/>
            <a:ext cx="6336704" cy="2985433"/>
          </a:xfrm>
          <a:prstGeom prst="rect">
            <a:avLst/>
          </a:prstGeom>
        </p:spPr>
        <p:txBody>
          <a:bodyPr wrap="square">
            <a:spAutoFit/>
          </a:bodyPr>
          <a:lstStyle/>
          <a:p>
            <a:pPr algn="ctr">
              <a:buNone/>
            </a:pPr>
            <a:r>
              <a:rPr lang="en-US" sz="3000" b="1" dirty="0" smtClean="0">
                <a:latin typeface="+mj-lt"/>
              </a:rPr>
              <a:t>USAID Health System Strengthening Project</a:t>
            </a:r>
          </a:p>
          <a:p>
            <a:pPr algn="ctr">
              <a:buNone/>
            </a:pPr>
            <a:endParaRPr lang="en-US" sz="2600" b="1" dirty="0" smtClean="0">
              <a:latin typeface="+mj-lt"/>
            </a:endParaRPr>
          </a:p>
          <a:p>
            <a:pPr algn="ctr">
              <a:buNone/>
            </a:pPr>
            <a:r>
              <a:rPr lang="en-US" sz="2600" b="1" dirty="0" smtClean="0">
                <a:latin typeface="+mj-lt"/>
              </a:rPr>
              <a:t>Health Management Information System</a:t>
            </a:r>
          </a:p>
          <a:p>
            <a:pPr algn="ctr">
              <a:buNone/>
            </a:pPr>
            <a:endParaRPr lang="en-US" sz="3800" b="1" dirty="0">
              <a:latin typeface="+mj-lt"/>
            </a:endParaRPr>
          </a:p>
          <a:p>
            <a:pPr algn="ctr">
              <a:buNone/>
            </a:pPr>
            <a:endParaRPr lang="ka-GE" sz="3800" b="1" dirty="0">
              <a:solidFill>
                <a:srgbClr val="002060"/>
              </a:solidFill>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971600" y="3284984"/>
            <a:ext cx="7391400" cy="2801317"/>
          </a:xfrm>
          <a:prstGeom prst="rect">
            <a:avLst/>
          </a:prstGeom>
        </p:spPr>
        <p:txBody>
          <a:bodyPr>
            <a:norm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spcAft>
                <a:spcPts val="1200"/>
              </a:spcAft>
              <a:buFont typeface="Courier New" pitchFamily="49" charset="0"/>
              <a:buChar char="o"/>
            </a:pPr>
            <a:r>
              <a:rPr lang="en-US" sz="1900" dirty="0" smtClean="0">
                <a:latin typeface="+mj-lt"/>
                <a:cs typeface="Times New Roman" pitchFamily="18" charset="0"/>
              </a:rPr>
              <a:t>enabled real-time monitoring of disease patterns </a:t>
            </a:r>
            <a:endParaRPr lang="en-US" sz="1900" dirty="0">
              <a:latin typeface="+mj-lt"/>
              <a:cs typeface="Times New Roman" pitchFamily="18" charset="0"/>
            </a:endParaRPr>
          </a:p>
          <a:p>
            <a:pPr marL="342900" lvl="1" indent="-342900">
              <a:spcAft>
                <a:spcPts val="1200"/>
              </a:spcAft>
              <a:buFont typeface="Courier New" pitchFamily="49" charset="0"/>
              <a:buChar char="o"/>
            </a:pPr>
            <a:r>
              <a:rPr lang="en-GB" sz="1900" dirty="0" smtClean="0">
                <a:latin typeface="+mj-lt"/>
                <a:cs typeface="Times New Roman" pitchFamily="18" charset="0"/>
              </a:rPr>
              <a:t>Tracks some of the quality of care indicators: </a:t>
            </a:r>
            <a:r>
              <a:rPr lang="en-GB" sz="1900" b="1" dirty="0" smtClean="0">
                <a:latin typeface="+mj-lt"/>
                <a:cs typeface="Times New Roman" pitchFamily="18" charset="0"/>
              </a:rPr>
              <a:t>up to 5234 patients were re-hospitalized (~ 0,05 %)</a:t>
            </a:r>
            <a:endParaRPr lang="en-US" sz="1900" b="1" dirty="0" smtClean="0">
              <a:latin typeface="+mj-lt"/>
              <a:cs typeface="Times New Roman" pitchFamily="18" charset="0"/>
            </a:endParaRPr>
          </a:p>
          <a:p>
            <a:pPr marL="342900" lvl="1" indent="-342900">
              <a:spcAft>
                <a:spcPts val="1200"/>
              </a:spcAft>
              <a:buFont typeface="Courier New" pitchFamily="49" charset="0"/>
              <a:buChar char="o"/>
            </a:pPr>
            <a:r>
              <a:rPr lang="en-US" sz="1900" dirty="0" smtClean="0">
                <a:latin typeface="+mj-lt"/>
                <a:cs typeface="Times New Roman" pitchFamily="18" charset="0"/>
              </a:rPr>
              <a:t>Allows government to mobilize medical resources quickly in a given area by tracking available critical capacities across country</a:t>
            </a:r>
          </a:p>
          <a:p>
            <a:pPr marL="342900" lvl="1" indent="-342900">
              <a:spcAft>
                <a:spcPts val="1200"/>
              </a:spcAft>
              <a:buFont typeface="Courier New" pitchFamily="49" charset="0"/>
              <a:buChar char="o"/>
            </a:pPr>
            <a:r>
              <a:rPr lang="en-US" sz="1900" dirty="0" smtClean="0">
                <a:latin typeface="+mj-lt"/>
                <a:cs typeface="Times New Roman" pitchFamily="18" charset="0"/>
              </a:rPr>
              <a:t>Monitoring of prescription practices: </a:t>
            </a:r>
            <a:r>
              <a:rPr lang="en-GB" sz="1900" dirty="0" smtClean="0"/>
              <a:t>494 prescriptions/</a:t>
            </a:r>
            <a:r>
              <a:rPr lang="en-GB" sz="1900" dirty="0" err="1" smtClean="0"/>
              <a:t>mo</a:t>
            </a:r>
            <a:r>
              <a:rPr lang="en-GB" sz="1900" dirty="0" smtClean="0"/>
              <a:t> in average</a:t>
            </a:r>
            <a:endParaRPr lang="en-US" dirty="0">
              <a:cs typeface="Times New Roman" pitchFamily="18" charset="0"/>
            </a:endParaRPr>
          </a:p>
          <a:p>
            <a:pPr>
              <a:buFont typeface="Courier New" pitchFamily="49" charset="0"/>
              <a:buChar char="o"/>
            </a:pPr>
            <a:endParaRPr lang="en-US" dirty="0">
              <a:latin typeface="+mj-lt"/>
              <a:cs typeface="Arial" pitchFamily="34" charset="0"/>
            </a:endParaRPr>
          </a:p>
        </p:txBody>
      </p:sp>
    </p:spTree>
    <p:extLst>
      <p:ext uri="{BB962C8B-B14F-4D97-AF65-F5344CB8AC3E}">
        <p14:creationId xmlns:p14="http://schemas.microsoft.com/office/powerpoint/2010/main" val="825236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b="1" dirty="0"/>
              <a:t>Overview of </a:t>
            </a:r>
            <a:r>
              <a:rPr lang="en-US" sz="2700" b="1" dirty="0" smtClean="0"/>
              <a:t>Recent Health </a:t>
            </a:r>
            <a:r>
              <a:rPr lang="en-US" sz="2700" b="1" dirty="0"/>
              <a:t>System Reforms in </a:t>
            </a:r>
            <a:r>
              <a:rPr lang="en-US" sz="2700" b="1" dirty="0" smtClean="0"/>
              <a:t>Georgia</a:t>
            </a:r>
            <a:endParaRPr lang="en-US" sz="2700" b="1" dirty="0"/>
          </a:p>
        </p:txBody>
      </p:sp>
      <p:sp>
        <p:nvSpPr>
          <p:cNvPr id="3" name="Text Placeholder 2"/>
          <p:cNvSpPr>
            <a:spLocks noGrp="1"/>
          </p:cNvSpPr>
          <p:nvPr>
            <p:ph type="body" idx="1"/>
          </p:nvPr>
        </p:nvSpPr>
        <p:spPr>
          <a:xfrm>
            <a:off x="713232" y="5600700"/>
            <a:ext cx="7750284" cy="436685"/>
          </a:xfrm>
        </p:spPr>
        <p:txBody>
          <a:bodyPr/>
          <a:lstStyle/>
          <a:p>
            <a:pPr marL="0" lvl="1" algn="ctr" defTabSz="914400">
              <a:spcBef>
                <a:spcPts val="576"/>
              </a:spcBef>
              <a:spcAft>
                <a:spcPts val="1200"/>
              </a:spcAft>
              <a:buClr>
                <a:srgbClr val="DA291C"/>
              </a:buClr>
            </a:pPr>
            <a:r>
              <a:rPr lang="en-US" sz="1600" dirty="0" smtClean="0">
                <a:solidFill>
                  <a:prstClr val="black">
                    <a:lumMod val="95000"/>
                    <a:lumOff val="5000"/>
                  </a:prstClr>
                </a:solidFill>
                <a:latin typeface="Arial" pitchFamily="34" charset="0"/>
                <a:cs typeface="Arial" pitchFamily="34" charset="0"/>
              </a:rPr>
              <a:t>Today, HMIS is the main </a:t>
            </a:r>
            <a:r>
              <a:rPr lang="en-US" sz="1600" dirty="0">
                <a:solidFill>
                  <a:prstClr val="black">
                    <a:lumMod val="95000"/>
                    <a:lumOff val="5000"/>
                  </a:prstClr>
                </a:solidFill>
                <a:latin typeface="Arial" pitchFamily="34" charset="0"/>
                <a:cs typeface="Arial" pitchFamily="34" charset="0"/>
              </a:rPr>
              <a:t>instrument to implement </a:t>
            </a:r>
            <a:r>
              <a:rPr lang="en-US" sz="1600" dirty="0" smtClean="0">
                <a:solidFill>
                  <a:prstClr val="black">
                    <a:lumMod val="95000"/>
                    <a:lumOff val="5000"/>
                  </a:prstClr>
                </a:solidFill>
                <a:latin typeface="Arial" pitchFamily="34" charset="0"/>
                <a:cs typeface="Arial" pitchFamily="34" charset="0"/>
              </a:rPr>
              <a:t>the UHC program</a:t>
            </a:r>
            <a:endParaRPr lang="en-US" sz="1600" dirty="0">
              <a:solidFill>
                <a:prstClr val="black">
                  <a:lumMod val="95000"/>
                  <a:lumOff val="5000"/>
                </a:prstClr>
              </a:solidFill>
              <a:latin typeface="Arial" pitchFamily="34" charset="0"/>
              <a:cs typeface="Arial" pitchFamily="34" charset="0"/>
            </a:endParaRPr>
          </a:p>
        </p:txBody>
      </p:sp>
      <p:grpSp>
        <p:nvGrpSpPr>
          <p:cNvPr id="7" name="Group 6"/>
          <p:cNvGrpSpPr/>
          <p:nvPr/>
        </p:nvGrpSpPr>
        <p:grpSpPr>
          <a:xfrm>
            <a:off x="718308" y="3148280"/>
            <a:ext cx="7670779" cy="606465"/>
            <a:chOff x="1939259" y="3152714"/>
            <a:chExt cx="6814397" cy="540447"/>
          </a:xfrm>
          <a:solidFill>
            <a:schemeClr val="accent1"/>
          </a:solidFill>
        </p:grpSpPr>
        <p:sp>
          <p:nvSpPr>
            <p:cNvPr id="8" name="Right Arrow 7"/>
            <p:cNvSpPr/>
            <p:nvPr/>
          </p:nvSpPr>
          <p:spPr>
            <a:xfrm>
              <a:off x="1939259" y="3164838"/>
              <a:ext cx="6814397" cy="528323"/>
            </a:xfrm>
            <a:prstGeom prst="rightArrow">
              <a:avLst>
                <a:gd name="adj1" fmla="val 34266"/>
                <a:gd name="adj2" fmla="val 50000"/>
              </a:avLst>
            </a:prstGeom>
            <a:grp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800" b="1" i="0" u="none" strike="noStrike" kern="0" cap="none" spc="0" normalizeH="0" baseline="0" noProof="0">
                <a:ln>
                  <a:noFill/>
                </a:ln>
                <a:solidFill>
                  <a:sysClr val="window" lastClr="FFFFFF"/>
                </a:solidFill>
                <a:effectLst/>
                <a:uLnTx/>
                <a:uFillTx/>
                <a:latin typeface="Calibri"/>
                <a:ea typeface="+mn-ea"/>
                <a:cs typeface="+mn-cs"/>
              </a:endParaRPr>
            </a:p>
          </p:txBody>
        </p:sp>
        <p:grpSp>
          <p:nvGrpSpPr>
            <p:cNvPr id="9" name="Group 8"/>
            <p:cNvGrpSpPr/>
            <p:nvPr/>
          </p:nvGrpSpPr>
          <p:grpSpPr>
            <a:xfrm>
              <a:off x="2210802" y="3152714"/>
              <a:ext cx="5926415" cy="540447"/>
              <a:chOff x="2376162" y="3110219"/>
              <a:chExt cx="6485261" cy="623592"/>
            </a:xfrm>
            <a:grpFill/>
            <a:scene3d>
              <a:camera prst="orthographicFront">
                <a:rot lat="0" lon="0" rev="0"/>
              </a:camera>
              <a:lightRig rig="balanced" dir="t">
                <a:rot lat="0" lon="0" rev="8700000"/>
              </a:lightRig>
            </a:scene3d>
          </p:grpSpPr>
          <p:sp>
            <p:nvSpPr>
              <p:cNvPr id="15" name="Rounded Rectangle 14"/>
              <p:cNvSpPr/>
              <p:nvPr/>
            </p:nvSpPr>
            <p:spPr>
              <a:xfrm>
                <a:off x="2376162" y="3117275"/>
                <a:ext cx="727364" cy="609600"/>
              </a:xfrm>
              <a:prstGeom prst="roundRect">
                <a:avLst/>
              </a:prstGeom>
              <a:grpFill/>
              <a:ln w="25400" cap="flat" cmpd="sng" algn="ctr">
                <a:noFill/>
                <a:prstDash val="solid"/>
              </a:ln>
              <a:effectLst>
                <a:outerShdw blurRad="44450" dist="27940" dir="5400000" algn="ctr">
                  <a:srgbClr val="000000">
                    <a:alpha val="32000"/>
                  </a:srgbClr>
                </a:outerShdw>
              </a:effectLst>
              <a:sp3d>
                <a:bevelT w="1905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800" b="1" i="0" u="none" strike="noStrike" kern="0" cap="none" spc="0" normalizeH="0" baseline="0" noProof="0">
                  <a:ln>
                    <a:noFill/>
                  </a:ln>
                  <a:solidFill>
                    <a:sysClr val="window" lastClr="FFFFFF"/>
                  </a:solidFill>
                  <a:effectLst/>
                  <a:uLnTx/>
                  <a:uFillTx/>
                  <a:latin typeface="Calibri"/>
                  <a:ea typeface="+mn-ea"/>
                  <a:cs typeface="+mn-cs"/>
                </a:endParaRPr>
              </a:p>
            </p:txBody>
          </p:sp>
          <p:sp>
            <p:nvSpPr>
              <p:cNvPr id="16" name="Rounded Rectangle 15"/>
              <p:cNvSpPr/>
              <p:nvPr/>
            </p:nvSpPr>
            <p:spPr>
              <a:xfrm>
                <a:off x="3804611" y="3124211"/>
                <a:ext cx="727364" cy="609600"/>
              </a:xfrm>
              <a:prstGeom prst="roundRect">
                <a:avLst/>
              </a:prstGeom>
              <a:grpFill/>
              <a:ln w="25400" cap="flat" cmpd="sng" algn="ctr">
                <a:noFill/>
                <a:prstDash val="solid"/>
              </a:ln>
              <a:effectLst>
                <a:outerShdw blurRad="44450" dist="27940" dir="5400000" algn="ctr">
                  <a:srgbClr val="000000">
                    <a:alpha val="32000"/>
                  </a:srgbClr>
                </a:outerShdw>
              </a:effectLst>
              <a:sp3d>
                <a:bevelT w="1905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800" b="1" i="0" u="none" strike="noStrike" kern="0" cap="none" spc="0" normalizeH="0" baseline="0" noProof="0">
                  <a:ln>
                    <a:noFill/>
                  </a:ln>
                  <a:solidFill>
                    <a:sysClr val="window" lastClr="FFFFFF"/>
                  </a:solidFill>
                  <a:effectLst/>
                  <a:uLnTx/>
                  <a:uFillTx/>
                  <a:latin typeface="Calibri"/>
                  <a:ea typeface="+mn-ea"/>
                  <a:cs typeface="+mn-cs"/>
                </a:endParaRPr>
              </a:p>
            </p:txBody>
          </p:sp>
          <p:sp>
            <p:nvSpPr>
              <p:cNvPr id="17" name="Rounded Rectangle 16"/>
              <p:cNvSpPr/>
              <p:nvPr/>
            </p:nvSpPr>
            <p:spPr>
              <a:xfrm>
                <a:off x="5243344" y="3117275"/>
                <a:ext cx="727364" cy="609600"/>
              </a:xfrm>
              <a:prstGeom prst="roundRect">
                <a:avLst/>
              </a:prstGeom>
              <a:grpFill/>
              <a:ln w="25400" cap="flat" cmpd="sng" algn="ctr">
                <a:noFill/>
                <a:prstDash val="solid"/>
              </a:ln>
              <a:effectLst>
                <a:outerShdw blurRad="44450" dist="27940" dir="5400000" algn="ctr">
                  <a:srgbClr val="000000">
                    <a:alpha val="32000"/>
                  </a:srgbClr>
                </a:outerShdw>
              </a:effectLst>
              <a:sp3d>
                <a:bevelT w="1905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800" b="1" i="0" u="none" strike="noStrike" kern="0" cap="none" spc="0" normalizeH="0" baseline="0" noProof="0">
                  <a:ln>
                    <a:noFill/>
                  </a:ln>
                  <a:solidFill>
                    <a:sysClr val="window" lastClr="FFFFFF"/>
                  </a:solidFill>
                  <a:effectLst/>
                  <a:uLnTx/>
                  <a:uFillTx/>
                  <a:latin typeface="Calibri"/>
                  <a:ea typeface="+mn-ea"/>
                  <a:cs typeface="+mn-cs"/>
                </a:endParaRPr>
              </a:p>
            </p:txBody>
          </p:sp>
          <p:sp>
            <p:nvSpPr>
              <p:cNvPr id="18" name="Rounded Rectangle 17"/>
              <p:cNvSpPr/>
              <p:nvPr/>
            </p:nvSpPr>
            <p:spPr>
              <a:xfrm>
                <a:off x="6690674" y="3110219"/>
                <a:ext cx="727364" cy="609608"/>
              </a:xfrm>
              <a:prstGeom prst="roundRect">
                <a:avLst/>
              </a:prstGeom>
              <a:grpFill/>
              <a:ln w="25400" cap="flat" cmpd="sng" algn="ctr">
                <a:noFill/>
                <a:prstDash val="solid"/>
              </a:ln>
              <a:effectLst>
                <a:outerShdw blurRad="44450" dist="27940" dir="5400000" algn="ctr">
                  <a:srgbClr val="000000">
                    <a:alpha val="32000"/>
                  </a:srgbClr>
                </a:outerShdw>
              </a:effectLst>
              <a:sp3d>
                <a:bevelT w="1905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800" b="1" i="0" u="none" strike="noStrike" kern="0" cap="none" spc="0" normalizeH="0" baseline="0" noProof="0">
                  <a:ln>
                    <a:noFill/>
                  </a:ln>
                  <a:solidFill>
                    <a:sysClr val="window" lastClr="FFFFFF"/>
                  </a:solidFill>
                  <a:effectLst/>
                  <a:uLnTx/>
                  <a:uFillTx/>
                  <a:latin typeface="Calibri"/>
                  <a:ea typeface="+mn-ea"/>
                  <a:cs typeface="+mn-cs"/>
                </a:endParaRPr>
              </a:p>
            </p:txBody>
          </p:sp>
          <p:sp>
            <p:nvSpPr>
              <p:cNvPr id="19" name="Rounded Rectangle 18"/>
              <p:cNvSpPr/>
              <p:nvPr/>
            </p:nvSpPr>
            <p:spPr>
              <a:xfrm>
                <a:off x="8134059" y="3117275"/>
                <a:ext cx="727364" cy="609600"/>
              </a:xfrm>
              <a:prstGeom prst="roundRect">
                <a:avLst/>
              </a:prstGeom>
              <a:grpFill/>
              <a:ln w="25400" cap="flat" cmpd="sng" algn="ctr">
                <a:noFill/>
                <a:prstDash val="solid"/>
              </a:ln>
              <a:effectLst>
                <a:outerShdw blurRad="44450" dist="27940" dir="5400000" algn="ctr">
                  <a:srgbClr val="000000">
                    <a:alpha val="32000"/>
                  </a:srgbClr>
                </a:outerShdw>
              </a:effectLst>
              <a:sp3d>
                <a:bevelT w="190500" h="381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800" b="1" i="0" u="none" strike="noStrike" kern="0" cap="none" spc="0" normalizeH="0" baseline="0" noProof="0">
                  <a:ln>
                    <a:noFill/>
                  </a:ln>
                  <a:solidFill>
                    <a:sysClr val="window" lastClr="FFFFFF"/>
                  </a:solidFill>
                  <a:effectLst/>
                  <a:uLnTx/>
                  <a:uFillTx/>
                  <a:latin typeface="Calibri"/>
                  <a:ea typeface="+mn-ea"/>
                  <a:cs typeface="+mn-cs"/>
                </a:endParaRPr>
              </a:p>
            </p:txBody>
          </p:sp>
        </p:grpSp>
        <p:sp>
          <p:nvSpPr>
            <p:cNvPr id="10" name="TextBox 9"/>
            <p:cNvSpPr txBox="1"/>
            <p:nvPr/>
          </p:nvSpPr>
          <p:spPr>
            <a:xfrm>
              <a:off x="2162145" y="3224130"/>
              <a:ext cx="762000" cy="411405"/>
            </a:xfrm>
            <a:prstGeom prst="rect">
              <a:avLst/>
            </a:prstGeom>
            <a:noFill/>
          </p:spPr>
          <p:txBody>
            <a:bodyPr vert="horz"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 lastClr="FFFFFF"/>
                  </a:solidFill>
                  <a:effectLst/>
                  <a:uLnTx/>
                  <a:uFillTx/>
                </a:rPr>
                <a:t>2006</a:t>
              </a:r>
              <a:endParaRPr kumimoji="0" lang="en-US" sz="2400" b="1" i="0" u="none" strike="noStrike" kern="0" cap="none" spc="0" normalizeH="0" baseline="0" noProof="0" dirty="0">
                <a:ln>
                  <a:noFill/>
                </a:ln>
                <a:solidFill>
                  <a:sysClr val="window" lastClr="FFFFFF"/>
                </a:solidFill>
                <a:effectLst/>
                <a:uLnTx/>
                <a:uFillTx/>
              </a:endParaRPr>
            </a:p>
          </p:txBody>
        </p:sp>
        <p:sp>
          <p:nvSpPr>
            <p:cNvPr id="11" name="TextBox 10"/>
            <p:cNvSpPr txBox="1"/>
            <p:nvPr/>
          </p:nvSpPr>
          <p:spPr>
            <a:xfrm>
              <a:off x="3467502" y="3224130"/>
              <a:ext cx="762000" cy="411405"/>
            </a:xfrm>
            <a:prstGeom prst="rect">
              <a:avLst/>
            </a:prstGeom>
            <a:noFill/>
          </p:spPr>
          <p:txBody>
            <a:bodyPr vert="horz"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 lastClr="FFFFFF"/>
                  </a:solidFill>
                  <a:effectLst/>
                  <a:uLnTx/>
                  <a:uFillTx/>
                </a:rPr>
                <a:t>2008</a:t>
              </a:r>
              <a:endParaRPr kumimoji="0" lang="en-US" sz="2400" b="1" i="0" u="none" strike="noStrike" kern="0" cap="none" spc="0" normalizeH="0" baseline="0" noProof="0" dirty="0">
                <a:ln>
                  <a:noFill/>
                </a:ln>
                <a:solidFill>
                  <a:sysClr val="window" lastClr="FFFFFF"/>
                </a:solidFill>
                <a:effectLst/>
                <a:uLnTx/>
                <a:uFillTx/>
              </a:endParaRPr>
            </a:p>
          </p:txBody>
        </p:sp>
        <p:sp>
          <p:nvSpPr>
            <p:cNvPr id="12" name="TextBox 11"/>
            <p:cNvSpPr txBox="1"/>
            <p:nvPr/>
          </p:nvSpPr>
          <p:spPr>
            <a:xfrm>
              <a:off x="4791704" y="3217641"/>
              <a:ext cx="762000" cy="411405"/>
            </a:xfrm>
            <a:prstGeom prst="rect">
              <a:avLst/>
            </a:prstGeom>
            <a:noFill/>
          </p:spPr>
          <p:txBody>
            <a:bodyPr vert="horz"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 lastClr="FFFFFF"/>
                  </a:solidFill>
                  <a:effectLst/>
                  <a:uLnTx/>
                  <a:uFillTx/>
                </a:rPr>
                <a:t>2009</a:t>
              </a:r>
              <a:endParaRPr kumimoji="0" lang="en-US" sz="2400" b="1" i="0" u="none" strike="noStrike" kern="0" cap="none" spc="0" normalizeH="0" baseline="0" noProof="0" dirty="0">
                <a:ln>
                  <a:noFill/>
                </a:ln>
                <a:solidFill>
                  <a:sysClr val="window" lastClr="FFFFFF"/>
                </a:solidFill>
                <a:effectLst/>
                <a:uLnTx/>
                <a:uFillTx/>
              </a:endParaRPr>
            </a:p>
          </p:txBody>
        </p:sp>
        <p:sp>
          <p:nvSpPr>
            <p:cNvPr id="13" name="TextBox 12"/>
            <p:cNvSpPr txBox="1"/>
            <p:nvPr/>
          </p:nvSpPr>
          <p:spPr>
            <a:xfrm>
              <a:off x="6104870" y="3217286"/>
              <a:ext cx="882474" cy="411405"/>
            </a:xfrm>
            <a:prstGeom prst="rect">
              <a:avLst/>
            </a:prstGeom>
            <a:noFill/>
          </p:spPr>
          <p:txBody>
            <a:bodyPr vert="horz"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 lastClr="FFFFFF"/>
                  </a:solidFill>
                  <a:effectLst/>
                  <a:uLnTx/>
                  <a:uFillTx/>
                </a:rPr>
                <a:t>2012</a:t>
              </a:r>
              <a:endParaRPr kumimoji="0" lang="en-US" sz="2400" b="1" i="0" u="none" strike="noStrike" kern="0" cap="none" spc="0" normalizeH="0" baseline="0" noProof="0" dirty="0">
                <a:ln>
                  <a:noFill/>
                </a:ln>
                <a:solidFill>
                  <a:sysClr val="window" lastClr="FFFFFF"/>
                </a:solidFill>
                <a:effectLst/>
                <a:uLnTx/>
                <a:uFillTx/>
              </a:endParaRPr>
            </a:p>
          </p:txBody>
        </p:sp>
        <p:sp>
          <p:nvSpPr>
            <p:cNvPr id="14" name="TextBox 13"/>
            <p:cNvSpPr txBox="1"/>
            <p:nvPr/>
          </p:nvSpPr>
          <p:spPr>
            <a:xfrm>
              <a:off x="7423876" y="3217286"/>
              <a:ext cx="762000" cy="411405"/>
            </a:xfrm>
            <a:prstGeom prst="rect">
              <a:avLst/>
            </a:prstGeom>
            <a:noFill/>
          </p:spPr>
          <p:txBody>
            <a:bodyPr vert="horz"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 lastClr="FFFFFF"/>
                  </a:solidFill>
                  <a:effectLst/>
                  <a:uLnTx/>
                  <a:uFillTx/>
                </a:rPr>
                <a:t>2013</a:t>
              </a:r>
              <a:endParaRPr kumimoji="0" lang="en-US" sz="2400" b="1" i="0" u="none" strike="noStrike" kern="0" cap="none" spc="0" normalizeH="0" baseline="0" noProof="0" dirty="0">
                <a:ln>
                  <a:noFill/>
                </a:ln>
                <a:solidFill>
                  <a:sysClr val="window" lastClr="FFFFFF"/>
                </a:solidFill>
                <a:effectLst/>
                <a:uLnTx/>
                <a:uFillTx/>
              </a:endParaRPr>
            </a:p>
          </p:txBody>
        </p:sp>
      </p:grpSp>
      <p:sp>
        <p:nvSpPr>
          <p:cNvPr id="20" name="Rectangular Callout 19"/>
          <p:cNvSpPr/>
          <p:nvPr/>
        </p:nvSpPr>
        <p:spPr>
          <a:xfrm>
            <a:off x="674510" y="4224253"/>
            <a:ext cx="2064030" cy="908564"/>
          </a:xfrm>
          <a:prstGeom prst="wedgeRectCallout">
            <a:avLst>
              <a:gd name="adj1" fmla="val 1855"/>
              <a:gd name="adj2" fmla="val -80734"/>
            </a:avLst>
          </a:prstGeom>
          <a:solidFill>
            <a:sysClr val="window" lastClr="FFFFFF">
              <a:lumMod val="95000"/>
            </a:sys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1" name="Rectangle 20"/>
          <p:cNvSpPr/>
          <p:nvPr/>
        </p:nvSpPr>
        <p:spPr>
          <a:xfrm>
            <a:off x="739574" y="4212237"/>
            <a:ext cx="1939832" cy="954107"/>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First State funded health insurance program introduced for target groups</a:t>
            </a:r>
          </a:p>
        </p:txBody>
      </p:sp>
      <p:sp>
        <p:nvSpPr>
          <p:cNvPr id="22" name="Rectangular Callout 21"/>
          <p:cNvSpPr/>
          <p:nvPr/>
        </p:nvSpPr>
        <p:spPr>
          <a:xfrm>
            <a:off x="1965710" y="1754006"/>
            <a:ext cx="2064030" cy="902397"/>
          </a:xfrm>
          <a:prstGeom prst="wedgeRectCallout">
            <a:avLst>
              <a:gd name="adj1" fmla="val -9505"/>
              <a:gd name="adj2" fmla="val 84633"/>
            </a:avLst>
          </a:prstGeom>
          <a:solidFill>
            <a:sysClr val="window" lastClr="FFFFFF">
              <a:lumMod val="95000"/>
            </a:sys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3" name="Rectangle 22"/>
          <p:cNvSpPr/>
          <p:nvPr/>
        </p:nvSpPr>
        <p:spPr>
          <a:xfrm>
            <a:off x="2059148" y="1782284"/>
            <a:ext cx="1892595" cy="738664"/>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Expansion of State funded insurance to &gt;</a:t>
            </a:r>
            <a:r>
              <a:rPr lang="en-US" sz="1400" b="1" kern="0" dirty="0" smtClean="0">
                <a:solidFill>
                  <a:sysClr val="windowText" lastClr="000000"/>
                </a:solidFill>
                <a:latin typeface="Arial" pitchFamily="34" charset="0"/>
                <a:cs typeface="Arial" pitchFamily="34" charset="0"/>
              </a:rPr>
              <a:t>1.5M </a:t>
            </a:r>
            <a:r>
              <a:rPr kumimoji="0" lang="en-US" sz="1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beneficiaries</a:t>
            </a:r>
          </a:p>
        </p:txBody>
      </p:sp>
      <p:sp>
        <p:nvSpPr>
          <p:cNvPr id="24" name="Rectangular Callout 23"/>
          <p:cNvSpPr/>
          <p:nvPr/>
        </p:nvSpPr>
        <p:spPr>
          <a:xfrm>
            <a:off x="3451108" y="4221854"/>
            <a:ext cx="2067183" cy="908564"/>
          </a:xfrm>
          <a:prstGeom prst="wedgeRectCallout">
            <a:avLst>
              <a:gd name="adj1" fmla="val 1855"/>
              <a:gd name="adj2" fmla="val -80734"/>
            </a:avLst>
          </a:prstGeom>
          <a:solidFill>
            <a:sysClr val="window" lastClr="FFFFFF">
              <a:lumMod val="95000"/>
            </a:sys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5" name="Rectangle 24"/>
          <p:cNvSpPr/>
          <p:nvPr/>
        </p:nvSpPr>
        <p:spPr>
          <a:xfrm>
            <a:off x="3451108" y="4208074"/>
            <a:ext cx="2067183" cy="954107"/>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Privatization of hospitals, </a:t>
            </a:r>
            <a:r>
              <a:rPr kumimoji="0" lang="en-US" sz="14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rPr>
              <a:t>ser</a:t>
            </a:r>
            <a:r>
              <a:rPr lang="en-US" sz="1400" b="1" kern="0" dirty="0" smtClean="0">
                <a:solidFill>
                  <a:sysClr val="windowText" lastClr="000000"/>
                </a:solidFill>
                <a:latin typeface="Arial" pitchFamily="34" charset="0"/>
                <a:cs typeface="Arial" pitchFamily="34" charset="0"/>
              </a:rPr>
              <a:t>vice delivery </a:t>
            </a:r>
            <a:r>
              <a:rPr kumimoji="0" lang="en-US" sz="1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shifted</a:t>
            </a:r>
            <a:r>
              <a:rPr kumimoji="0" lang="en-US" sz="1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a:t>
            </a:r>
            <a:r>
              <a:rPr kumimoji="0" lang="en-US" sz="1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to insurance companies</a:t>
            </a:r>
          </a:p>
        </p:txBody>
      </p:sp>
      <p:sp>
        <p:nvSpPr>
          <p:cNvPr id="26" name="Rectangular Callout 25"/>
          <p:cNvSpPr/>
          <p:nvPr/>
        </p:nvSpPr>
        <p:spPr>
          <a:xfrm>
            <a:off x="4924645" y="1754006"/>
            <a:ext cx="2064030" cy="897375"/>
          </a:xfrm>
          <a:prstGeom prst="wedgeRectCallout">
            <a:avLst>
              <a:gd name="adj1" fmla="val -8458"/>
              <a:gd name="adj2" fmla="val 84634"/>
            </a:avLst>
          </a:prstGeom>
          <a:solidFill>
            <a:sysClr val="window" lastClr="FFFFFF">
              <a:lumMod val="95000"/>
            </a:sys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7" name="Rectangle 26"/>
          <p:cNvSpPr/>
          <p:nvPr/>
        </p:nvSpPr>
        <p:spPr>
          <a:xfrm>
            <a:off x="5019642" y="1718570"/>
            <a:ext cx="1848981" cy="954107"/>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Government regains powers to administer health programs</a:t>
            </a:r>
          </a:p>
        </p:txBody>
      </p:sp>
      <p:sp>
        <p:nvSpPr>
          <p:cNvPr id="28" name="Rectangular Callout 27"/>
          <p:cNvSpPr/>
          <p:nvPr/>
        </p:nvSpPr>
        <p:spPr>
          <a:xfrm>
            <a:off x="6269527" y="4221854"/>
            <a:ext cx="2066395" cy="907683"/>
          </a:xfrm>
          <a:prstGeom prst="wedgeRectCallout">
            <a:avLst>
              <a:gd name="adj1" fmla="val 1855"/>
              <a:gd name="adj2" fmla="val -80734"/>
            </a:avLst>
          </a:prstGeom>
          <a:solidFill>
            <a:sysClr val="window" lastClr="FFFFFF">
              <a:lumMod val="95000"/>
            </a:sys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9" name="Rectangle 28"/>
          <p:cNvSpPr/>
          <p:nvPr/>
        </p:nvSpPr>
        <p:spPr>
          <a:xfrm>
            <a:off x="6400799" y="4203141"/>
            <a:ext cx="1839431" cy="954107"/>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UHC</a:t>
            </a:r>
            <a:r>
              <a:rPr kumimoji="0" lang="en-US" sz="1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a:t>
            </a:r>
            <a:r>
              <a:rPr lang="en-US" sz="1400" b="1" kern="0" dirty="0">
                <a:solidFill>
                  <a:sysClr val="windowText" lastClr="000000"/>
                </a:solidFill>
                <a:latin typeface="Arial" pitchFamily="34" charset="0"/>
                <a:cs typeface="Arial" pitchFamily="34" charset="0"/>
              </a:rPr>
              <a:t>p</a:t>
            </a:r>
            <a:r>
              <a:rPr kumimoji="0" lang="en-US" sz="14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rPr>
              <a:t>rogram</a:t>
            </a:r>
            <a:r>
              <a:rPr kumimoji="0" lang="en-US" sz="1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 </a:t>
            </a:r>
            <a:r>
              <a:rPr lang="en-US" sz="1400" b="1" kern="0" dirty="0" smtClean="0">
                <a:solidFill>
                  <a:sysClr val="windowText" lastClr="000000"/>
                </a:solidFill>
                <a:latin typeface="Arial" pitchFamily="34" charset="0"/>
                <a:cs typeface="Arial" pitchFamily="34" charset="0"/>
              </a:rPr>
              <a:t>launched</a:t>
            </a:r>
            <a:r>
              <a:rPr kumimoji="0" lang="en-US" sz="1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 covering ~2M</a:t>
            </a:r>
            <a:r>
              <a:rPr kumimoji="0" lang="en-US" sz="1400" b="1" i="0" u="none" strike="noStrike" kern="0" cap="none" spc="0" normalizeH="0" noProof="0" dirty="0" smtClean="0">
                <a:ln>
                  <a:noFill/>
                </a:ln>
                <a:solidFill>
                  <a:sysClr val="windowText" lastClr="000000"/>
                </a:solidFill>
                <a:effectLst/>
                <a:uLnTx/>
                <a:uFillTx/>
                <a:latin typeface="Arial" pitchFamily="34" charset="0"/>
                <a:cs typeface="Arial" pitchFamily="34" charset="0"/>
              </a:rPr>
              <a:t> </a:t>
            </a:r>
            <a:r>
              <a:rPr kumimoji="0" lang="en-US" sz="1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uninsured population</a:t>
            </a:r>
          </a:p>
        </p:txBody>
      </p:sp>
    </p:spTree>
    <p:extLst>
      <p:ext uri="{BB962C8B-B14F-4D97-AF65-F5344CB8AC3E}">
        <p14:creationId xmlns:p14="http://schemas.microsoft.com/office/powerpoint/2010/main" val="8196287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971600" y="3284984"/>
            <a:ext cx="7391400" cy="2801317"/>
          </a:xfrm>
          <a:prstGeom prst="rect">
            <a:avLst/>
          </a:prstGeom>
        </p:spPr>
        <p:txBody>
          <a:bodyPr>
            <a:norm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spcAft>
                <a:spcPts val="1200"/>
              </a:spcAft>
              <a:buFont typeface="Courier New" pitchFamily="49" charset="0"/>
              <a:buChar char="o"/>
            </a:pPr>
            <a:r>
              <a:rPr lang="en-GB" sz="1900" dirty="0" smtClean="0">
                <a:latin typeface="+mj-lt"/>
                <a:cs typeface="Times New Roman" pitchFamily="18" charset="0"/>
              </a:rPr>
              <a:t>Context and history</a:t>
            </a:r>
            <a:endParaRPr lang="en-US" dirty="0">
              <a:latin typeface="+mj-lt"/>
              <a:cs typeface="Arial" pitchFamily="34" charset="0"/>
            </a:endParaRPr>
          </a:p>
        </p:txBody>
      </p:sp>
    </p:spTree>
    <p:extLst>
      <p:ext uri="{BB962C8B-B14F-4D97-AF65-F5344CB8AC3E}">
        <p14:creationId xmlns:p14="http://schemas.microsoft.com/office/powerpoint/2010/main" val="798222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971600" y="3284984"/>
            <a:ext cx="7391400" cy="2801317"/>
          </a:xfrm>
          <a:prstGeom prst="rect">
            <a:avLst/>
          </a:prstGeom>
        </p:spPr>
        <p:txBody>
          <a:bodyPr>
            <a:norm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spcAft>
                <a:spcPts val="1200"/>
              </a:spcAft>
              <a:buFont typeface="Courier New" pitchFamily="49" charset="0"/>
              <a:buChar char="o"/>
            </a:pPr>
            <a:r>
              <a:rPr lang="en-GB" sz="1900" dirty="0" smtClean="0">
                <a:latin typeface="+mj-lt"/>
                <a:cs typeface="Times New Roman" pitchFamily="18" charset="0"/>
              </a:rPr>
              <a:t>Project </a:t>
            </a:r>
            <a:r>
              <a:rPr lang="en-GB" sz="1900" dirty="0" err="1" smtClean="0">
                <a:latin typeface="+mj-lt"/>
                <a:cs typeface="Times New Roman" pitchFamily="18" charset="0"/>
              </a:rPr>
              <a:t>achievemnt</a:t>
            </a:r>
            <a:endParaRPr lang="en-US" dirty="0">
              <a:latin typeface="+mj-lt"/>
              <a:cs typeface="Arial" pitchFamily="34" charset="0"/>
            </a:endParaRPr>
          </a:p>
        </p:txBody>
      </p:sp>
    </p:spTree>
    <p:extLst>
      <p:ext uri="{BB962C8B-B14F-4D97-AF65-F5344CB8AC3E}">
        <p14:creationId xmlns:p14="http://schemas.microsoft.com/office/powerpoint/2010/main" val="261559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971600" y="3284984"/>
            <a:ext cx="7391400" cy="2801317"/>
          </a:xfrm>
          <a:prstGeom prst="rect">
            <a:avLst/>
          </a:prstGeom>
        </p:spPr>
        <p:txBody>
          <a:bodyPr>
            <a:norm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spcAft>
                <a:spcPts val="1200"/>
              </a:spcAft>
              <a:buFont typeface="Courier New" pitchFamily="49" charset="0"/>
              <a:buChar char="o"/>
            </a:pPr>
            <a:r>
              <a:rPr lang="en-US" dirty="0" smtClean="0">
                <a:latin typeface="+mj-lt"/>
                <a:cs typeface="Arial" pitchFamily="34" charset="0"/>
              </a:rPr>
              <a:t>Overview</a:t>
            </a:r>
          </a:p>
          <a:p>
            <a:pPr marL="342900" lvl="1" indent="-342900">
              <a:spcAft>
                <a:spcPts val="1200"/>
              </a:spcAft>
              <a:buFont typeface="Courier New" pitchFamily="49" charset="0"/>
              <a:buChar char="o"/>
            </a:pPr>
            <a:r>
              <a:rPr lang="en-US" dirty="0" smtClean="0">
                <a:latin typeface="+mj-lt"/>
                <a:cs typeface="Arial" pitchFamily="34" charset="0"/>
              </a:rPr>
              <a:t>Coverage: target groups da vin </a:t>
            </a:r>
            <a:r>
              <a:rPr lang="en-US" dirty="0" err="1" smtClean="0">
                <a:latin typeface="+mj-lt"/>
                <a:cs typeface="Arial" pitchFamily="34" charset="0"/>
              </a:rPr>
              <a:t>daemata</a:t>
            </a:r>
            <a:endParaRPr lang="en-US" dirty="0" smtClean="0">
              <a:latin typeface="+mj-lt"/>
              <a:cs typeface="Arial" pitchFamily="34" charset="0"/>
            </a:endParaRPr>
          </a:p>
          <a:p>
            <a:pPr marL="0" lvl="1" indent="0">
              <a:spcAft>
                <a:spcPts val="1200"/>
              </a:spcAft>
              <a:buNone/>
            </a:pPr>
            <a:endParaRPr lang="en-US" dirty="0">
              <a:latin typeface="+mj-lt"/>
              <a:cs typeface="Arial" pitchFamily="34" charset="0"/>
            </a:endParaRPr>
          </a:p>
        </p:txBody>
      </p:sp>
    </p:spTree>
    <p:extLst>
      <p:ext uri="{BB962C8B-B14F-4D97-AF65-F5344CB8AC3E}">
        <p14:creationId xmlns:p14="http://schemas.microsoft.com/office/powerpoint/2010/main" val="643555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971600" y="3284984"/>
            <a:ext cx="7391400" cy="2801317"/>
          </a:xfrm>
          <a:prstGeom prst="rect">
            <a:avLst/>
          </a:prstGeom>
        </p:spPr>
        <p:txBody>
          <a:bodyPr>
            <a:norm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spcAft>
                <a:spcPts val="1200"/>
              </a:spcAft>
              <a:buFont typeface="Courier New" pitchFamily="49" charset="0"/>
              <a:buChar char="o"/>
            </a:pPr>
            <a:r>
              <a:rPr lang="en-US" dirty="0" smtClean="0">
                <a:latin typeface="+mj-lt"/>
                <a:cs typeface="Arial" pitchFamily="34" charset="0"/>
              </a:rPr>
              <a:t>Pensioners - </a:t>
            </a:r>
            <a:endParaRPr lang="en-US" dirty="0" smtClean="0">
              <a:latin typeface="+mj-lt"/>
              <a:cs typeface="Arial" pitchFamily="34" charset="0"/>
            </a:endParaRPr>
          </a:p>
          <a:p>
            <a:pPr marL="0" lvl="1" indent="0">
              <a:spcAft>
                <a:spcPts val="1200"/>
              </a:spcAft>
              <a:buNone/>
            </a:pPr>
            <a:endParaRPr lang="en-US" dirty="0">
              <a:latin typeface="+mj-lt"/>
              <a:cs typeface="Arial" pitchFamily="34" charset="0"/>
            </a:endParaRPr>
          </a:p>
        </p:txBody>
      </p:sp>
    </p:spTree>
    <p:extLst>
      <p:ext uri="{BB962C8B-B14F-4D97-AF65-F5344CB8AC3E}">
        <p14:creationId xmlns:p14="http://schemas.microsoft.com/office/powerpoint/2010/main" val="3006339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971600" y="3284984"/>
            <a:ext cx="7391400" cy="2801317"/>
          </a:xfrm>
          <a:prstGeom prst="rect">
            <a:avLst/>
          </a:prstGeom>
        </p:spPr>
        <p:txBody>
          <a:bodyPr>
            <a:norm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spcAft>
                <a:spcPts val="1200"/>
              </a:spcAft>
              <a:buNone/>
            </a:pPr>
            <a:r>
              <a:rPr lang="en-US" dirty="0" smtClean="0">
                <a:latin typeface="+mj-lt"/>
                <a:cs typeface="Arial" pitchFamily="34" charset="0"/>
              </a:rPr>
              <a:t>HMIS -  </a:t>
            </a:r>
            <a:r>
              <a:rPr lang="en-US" dirty="0" err="1" smtClean="0">
                <a:latin typeface="+mj-lt"/>
                <a:cs typeface="Arial" pitchFamily="34" charset="0"/>
              </a:rPr>
              <a:t>ePrescpriton</a:t>
            </a:r>
            <a:r>
              <a:rPr lang="en-US" dirty="0" smtClean="0">
                <a:latin typeface="+mj-lt"/>
                <a:cs typeface="Arial" pitchFamily="34" charset="0"/>
              </a:rPr>
              <a:t> policy overview</a:t>
            </a:r>
          </a:p>
          <a:p>
            <a:pPr marL="0" lvl="1" indent="0">
              <a:spcAft>
                <a:spcPts val="1200"/>
              </a:spcAft>
              <a:buNone/>
            </a:pPr>
            <a:r>
              <a:rPr lang="en-US" dirty="0" smtClean="0">
                <a:latin typeface="+mj-lt"/>
                <a:cs typeface="Arial" pitchFamily="34" charset="0"/>
              </a:rPr>
              <a:t>HMIS role -  </a:t>
            </a:r>
            <a:r>
              <a:rPr lang="en-US" dirty="0" err="1" smtClean="0">
                <a:latin typeface="+mj-lt"/>
                <a:cs typeface="Arial" pitchFamily="34" charset="0"/>
              </a:rPr>
              <a:t>classificators</a:t>
            </a:r>
            <a:endParaRPr lang="en-US" dirty="0" smtClean="0">
              <a:latin typeface="+mj-lt"/>
              <a:cs typeface="Arial" pitchFamily="34" charset="0"/>
            </a:endParaRPr>
          </a:p>
          <a:p>
            <a:pPr marL="0" lvl="1" indent="0">
              <a:spcAft>
                <a:spcPts val="1200"/>
              </a:spcAft>
              <a:buNone/>
            </a:pPr>
            <a:r>
              <a:rPr lang="en-US" dirty="0" smtClean="0">
                <a:latin typeface="+mj-lt"/>
                <a:cs typeface="Arial" pitchFamily="34" charset="0"/>
              </a:rPr>
              <a:t>Potential   </a:t>
            </a:r>
            <a:endParaRPr lang="en-US" dirty="0" smtClean="0">
              <a:latin typeface="+mj-lt"/>
              <a:cs typeface="Arial" pitchFamily="34" charset="0"/>
            </a:endParaRPr>
          </a:p>
          <a:p>
            <a:pPr marL="0" lvl="1" indent="0">
              <a:spcAft>
                <a:spcPts val="1200"/>
              </a:spcAft>
              <a:buNone/>
            </a:pPr>
            <a:endParaRPr lang="en-US" dirty="0">
              <a:latin typeface="+mj-lt"/>
              <a:cs typeface="Arial" pitchFamily="34" charset="0"/>
            </a:endParaRPr>
          </a:p>
        </p:txBody>
      </p:sp>
    </p:spTree>
    <p:extLst>
      <p:ext uri="{BB962C8B-B14F-4D97-AF65-F5344CB8AC3E}">
        <p14:creationId xmlns:p14="http://schemas.microsoft.com/office/powerpoint/2010/main" val="2772385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2382" y="2276872"/>
            <a:ext cx="7758050" cy="2893100"/>
          </a:xfrm>
          <a:prstGeom prst="rect">
            <a:avLst/>
          </a:prstGeom>
        </p:spPr>
        <p:txBody>
          <a:bodyPr wrap="square">
            <a:spAutoFit/>
          </a:bodyPr>
          <a:lstStyle/>
          <a:p>
            <a:pPr lvl="1">
              <a:spcAft>
                <a:spcPts val="1200"/>
              </a:spcAft>
            </a:pPr>
            <a:r>
              <a:rPr lang="en-US" sz="1900" dirty="0" smtClean="0"/>
              <a:t>Strengthening professional associations’ capacity introduce best practices and strengthening medical ethics in service delivery -  development of the Code of Doctor’s Professional Conduct </a:t>
            </a:r>
          </a:p>
          <a:p>
            <a:pPr lvl="1">
              <a:spcAft>
                <a:spcPts val="1200"/>
              </a:spcAft>
            </a:pPr>
            <a:r>
              <a:rPr lang="en-US" sz="1900" dirty="0" smtClean="0"/>
              <a:t> </a:t>
            </a:r>
          </a:p>
          <a:p>
            <a:pPr lvl="1">
              <a:spcAft>
                <a:spcPts val="1200"/>
              </a:spcAft>
            </a:pPr>
            <a:r>
              <a:rPr lang="en-US" sz="1900" dirty="0" smtClean="0"/>
              <a:t>14 medical associations became signatories of the </a:t>
            </a:r>
            <a:r>
              <a:rPr lang="en-US" sz="1900" dirty="0" err="1" smtClean="0"/>
              <a:t>MoU</a:t>
            </a:r>
            <a:r>
              <a:rPr lang="en-US" sz="1900" dirty="0" smtClean="0"/>
              <a:t> endorsing implementation of the code in their respective organizations</a:t>
            </a:r>
            <a:endParaRPr lang="en-US" sz="1900" dirty="0"/>
          </a:p>
          <a:p>
            <a:pPr lvl="1">
              <a:spcAft>
                <a:spcPts val="1200"/>
              </a:spcAft>
            </a:pPr>
            <a:endParaRPr lang="en-US" sz="1900" dirty="0"/>
          </a:p>
        </p:txBody>
      </p:sp>
    </p:spTree>
    <p:extLst>
      <p:ext uri="{BB962C8B-B14F-4D97-AF65-F5344CB8AC3E}">
        <p14:creationId xmlns:p14="http://schemas.microsoft.com/office/powerpoint/2010/main" val="1491520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2382" y="2276872"/>
            <a:ext cx="7758050" cy="3801041"/>
          </a:xfrm>
          <a:prstGeom prst="rect">
            <a:avLst/>
          </a:prstGeom>
        </p:spPr>
        <p:txBody>
          <a:bodyPr wrap="square">
            <a:spAutoFit/>
          </a:bodyPr>
          <a:lstStyle/>
          <a:p>
            <a:pPr lvl="1">
              <a:spcAft>
                <a:spcPts val="1200"/>
              </a:spcAft>
            </a:pPr>
            <a:r>
              <a:rPr lang="en-US" sz="1900" dirty="0" smtClean="0"/>
              <a:t>Health Service Provider Capacity Development:</a:t>
            </a:r>
          </a:p>
          <a:p>
            <a:pPr lvl="1">
              <a:spcAft>
                <a:spcPts val="1200"/>
              </a:spcAft>
            </a:pPr>
            <a:r>
              <a:rPr lang="en-US" sz="1900" dirty="0" smtClean="0"/>
              <a:t>Training courses: HR management, quality and infection control</a:t>
            </a:r>
          </a:p>
          <a:p>
            <a:pPr lvl="1">
              <a:spcAft>
                <a:spcPts val="1200"/>
              </a:spcAft>
            </a:pPr>
            <a:r>
              <a:rPr lang="en-US" sz="1900" dirty="0" smtClean="0"/>
              <a:t># of </a:t>
            </a:r>
            <a:r>
              <a:rPr lang="en-US" sz="1900" dirty="0" err="1"/>
              <a:t>p</a:t>
            </a:r>
            <a:r>
              <a:rPr lang="en-US" sz="1900" dirty="0" err="1" smtClean="0"/>
              <a:t>pl</a:t>
            </a:r>
            <a:r>
              <a:rPr lang="en-US" sz="1900" dirty="0" smtClean="0"/>
              <a:t> trained:</a:t>
            </a:r>
          </a:p>
          <a:p>
            <a:pPr lvl="1">
              <a:spcAft>
                <a:spcPts val="1200"/>
              </a:spcAft>
            </a:pPr>
            <a:endParaRPr lang="en-US" sz="1900" dirty="0" smtClean="0"/>
          </a:p>
          <a:p>
            <a:pPr lvl="1">
              <a:spcAft>
                <a:spcPts val="1200"/>
              </a:spcAft>
            </a:pPr>
            <a:r>
              <a:rPr lang="en-US" sz="1900" dirty="0" smtClean="0"/>
              <a:t>Health Insurer’s Capacity Development:</a:t>
            </a:r>
          </a:p>
          <a:p>
            <a:pPr lvl="1">
              <a:spcAft>
                <a:spcPts val="1200"/>
              </a:spcAft>
            </a:pPr>
            <a:r>
              <a:rPr lang="en-US" sz="1900" dirty="0" smtClean="0"/>
              <a:t>Training courses: claims administration, underwriting and product development</a:t>
            </a:r>
          </a:p>
          <a:p>
            <a:pPr lvl="1">
              <a:spcAft>
                <a:spcPts val="1200"/>
              </a:spcAft>
            </a:pPr>
            <a:r>
              <a:rPr lang="en-US" sz="1900" dirty="0" smtClean="0"/>
              <a:t># of </a:t>
            </a:r>
            <a:r>
              <a:rPr lang="en-US" sz="1900" dirty="0" err="1"/>
              <a:t>p</a:t>
            </a:r>
            <a:r>
              <a:rPr lang="en-US" sz="1900" dirty="0" err="1" smtClean="0"/>
              <a:t>pl</a:t>
            </a:r>
            <a:r>
              <a:rPr lang="en-US" sz="1900" dirty="0" smtClean="0"/>
              <a:t> trained: </a:t>
            </a:r>
          </a:p>
          <a:p>
            <a:pPr lvl="1">
              <a:spcAft>
                <a:spcPts val="1200"/>
              </a:spcAft>
            </a:pPr>
            <a:endParaRPr lang="en-US" sz="1900" dirty="0"/>
          </a:p>
        </p:txBody>
      </p:sp>
    </p:spTree>
    <p:extLst>
      <p:ext uri="{BB962C8B-B14F-4D97-AF65-F5344CB8AC3E}">
        <p14:creationId xmlns:p14="http://schemas.microsoft.com/office/powerpoint/2010/main" val="3702701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2382" y="2276872"/>
            <a:ext cx="7758050" cy="5432256"/>
          </a:xfrm>
          <a:prstGeom prst="rect">
            <a:avLst/>
          </a:prstGeom>
        </p:spPr>
        <p:txBody>
          <a:bodyPr wrap="square">
            <a:spAutoFit/>
          </a:bodyPr>
          <a:lstStyle/>
          <a:p>
            <a:pPr lvl="1">
              <a:spcAft>
                <a:spcPts val="1200"/>
              </a:spcAft>
            </a:pPr>
            <a:r>
              <a:rPr lang="en-US" sz="1900" dirty="0" smtClean="0"/>
              <a:t>Strengthened the Georgian Insurance Association to provide support to then state funded health insurance program beneficiaries</a:t>
            </a:r>
          </a:p>
          <a:p>
            <a:pPr lvl="1">
              <a:spcAft>
                <a:spcPts val="1200"/>
              </a:spcAft>
            </a:pPr>
            <a:endParaRPr lang="en-US" sz="1900" dirty="0" smtClean="0"/>
          </a:p>
          <a:p>
            <a:pPr lvl="1">
              <a:spcAft>
                <a:spcPts val="1200"/>
              </a:spcAft>
            </a:pPr>
            <a:r>
              <a:rPr lang="en-US" sz="1900" dirty="0" smtClean="0"/>
              <a:t>Institutionalized training courses at GIA :</a:t>
            </a:r>
          </a:p>
          <a:p>
            <a:pPr lvl="1">
              <a:spcAft>
                <a:spcPts val="1200"/>
              </a:spcAft>
            </a:pPr>
            <a:endParaRPr lang="en-US" sz="1900" dirty="0"/>
          </a:p>
          <a:p>
            <a:pPr lvl="1">
              <a:spcAft>
                <a:spcPts val="1200"/>
              </a:spcAft>
            </a:pPr>
            <a:r>
              <a:rPr lang="en-US" sz="1900" dirty="0" smtClean="0"/>
              <a:t>Mediation – institutionalize </a:t>
            </a:r>
            <a:r>
              <a:rPr lang="en-US" sz="1900" dirty="0" err="1" smtClean="0"/>
              <a:t>aris</a:t>
            </a:r>
            <a:endParaRPr lang="en-US" sz="1900" dirty="0" smtClean="0"/>
          </a:p>
          <a:p>
            <a:pPr lvl="1">
              <a:spcAft>
                <a:spcPts val="1200"/>
              </a:spcAft>
            </a:pPr>
            <a:endParaRPr lang="en-US" sz="1900" dirty="0" smtClean="0"/>
          </a:p>
          <a:p>
            <a:pPr lvl="1">
              <a:spcAft>
                <a:spcPts val="1200"/>
              </a:spcAft>
            </a:pPr>
            <a:endParaRPr lang="en-US" sz="1900" dirty="0"/>
          </a:p>
          <a:p>
            <a:pPr lvl="1">
              <a:spcAft>
                <a:spcPts val="1200"/>
              </a:spcAft>
            </a:pPr>
            <a:endParaRPr lang="en-US" sz="1900" dirty="0" smtClean="0"/>
          </a:p>
          <a:p>
            <a:pPr lvl="1">
              <a:spcAft>
                <a:spcPts val="1200"/>
              </a:spcAft>
            </a:pPr>
            <a:endParaRPr lang="en-US" sz="1900" dirty="0"/>
          </a:p>
          <a:p>
            <a:pPr lvl="1">
              <a:spcAft>
                <a:spcPts val="1200"/>
              </a:spcAft>
            </a:pPr>
            <a:endParaRPr lang="en-US" sz="1900" dirty="0" smtClean="0"/>
          </a:p>
          <a:p>
            <a:pPr lvl="1">
              <a:spcAft>
                <a:spcPts val="1200"/>
              </a:spcAft>
            </a:pPr>
            <a:endParaRPr lang="en-US" sz="1900" dirty="0"/>
          </a:p>
        </p:txBody>
      </p:sp>
    </p:spTree>
    <p:extLst>
      <p:ext uri="{BB962C8B-B14F-4D97-AF65-F5344CB8AC3E}">
        <p14:creationId xmlns:p14="http://schemas.microsoft.com/office/powerpoint/2010/main" val="2149545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2008" y="2276872"/>
            <a:ext cx="7560840" cy="3416320"/>
          </a:xfrm>
          <a:prstGeom prst="rect">
            <a:avLst/>
          </a:prstGeom>
        </p:spPr>
        <p:txBody>
          <a:bodyPr wrap="square">
            <a:spAutoFit/>
          </a:bodyPr>
          <a:lstStyle/>
          <a:p>
            <a:pPr marL="0" indent="0" algn="ctr">
              <a:buNone/>
            </a:pPr>
            <a:r>
              <a:rPr lang="en-US" sz="2000" b="1" dirty="0" smtClean="0">
                <a:latin typeface="+mj-lt"/>
                <a:cs typeface="Times New Roman" pitchFamily="18" charset="0"/>
              </a:rPr>
              <a:t>What is Health Management Information System (HMIS)?</a:t>
            </a:r>
          </a:p>
          <a:p>
            <a:pPr marL="0" indent="0" algn="ctr">
              <a:buNone/>
            </a:pPr>
            <a:endParaRPr lang="en-US" sz="2000" b="1" dirty="0">
              <a:latin typeface="+mj-lt"/>
              <a:ea typeface="Verdana" pitchFamily="34" charset="0"/>
              <a:cs typeface="Times New Roman" pitchFamily="18" charset="0"/>
            </a:endParaRPr>
          </a:p>
          <a:p>
            <a:pPr marL="285750" indent="-285750">
              <a:spcBef>
                <a:spcPts val="1200"/>
              </a:spcBef>
              <a:buFont typeface="Wingdings" pitchFamily="2" charset="2"/>
              <a:buChar char="ü"/>
            </a:pPr>
            <a:r>
              <a:rPr lang="en-US" sz="1700" dirty="0" smtClean="0">
                <a:latin typeface="+mj-lt"/>
                <a:ea typeface="Verdana" pitchFamily="34" charset="0"/>
                <a:cs typeface="Times New Roman" pitchFamily="18" charset="0"/>
              </a:rPr>
              <a:t>A nationwide web-based electronic data management </a:t>
            </a:r>
            <a:r>
              <a:rPr lang="en-US" sz="1700" dirty="0">
                <a:latin typeface="+mj-lt"/>
                <a:ea typeface="Verdana" pitchFamily="34" charset="0"/>
                <a:cs typeface="Times New Roman" pitchFamily="18" charset="0"/>
              </a:rPr>
              <a:t>system (</a:t>
            </a:r>
            <a:r>
              <a:rPr lang="en-US" sz="1700" b="1" dirty="0">
                <a:latin typeface="+mj-lt"/>
                <a:ea typeface="Verdana" pitchFamily="34" charset="0"/>
                <a:cs typeface="Times New Roman" pitchFamily="18" charset="0"/>
              </a:rPr>
              <a:t>29</a:t>
            </a:r>
            <a:r>
              <a:rPr lang="en-US" sz="1700" dirty="0">
                <a:latin typeface="+mj-lt"/>
                <a:ea typeface="Verdana" pitchFamily="34" charset="0"/>
                <a:cs typeface="Times New Roman" pitchFamily="18" charset="0"/>
              </a:rPr>
              <a:t> </a:t>
            </a:r>
            <a:r>
              <a:rPr lang="en-US" sz="1700" dirty="0" smtClean="0">
                <a:latin typeface="+mj-lt"/>
                <a:ea typeface="Verdana" pitchFamily="34" charset="0"/>
                <a:cs typeface="Times New Roman" pitchFamily="18" charset="0"/>
              </a:rPr>
              <a:t>modules)</a:t>
            </a:r>
          </a:p>
          <a:p>
            <a:pPr marL="285750" indent="-285750">
              <a:spcBef>
                <a:spcPts val="1200"/>
              </a:spcBef>
              <a:buFont typeface="Wingdings" pitchFamily="2" charset="2"/>
              <a:buChar char="ü"/>
            </a:pPr>
            <a:r>
              <a:rPr lang="en-US" sz="1700" b="1" dirty="0" smtClean="0">
                <a:latin typeface="+mj-lt"/>
                <a:cs typeface="Times New Roman" pitchFamily="18" charset="0"/>
              </a:rPr>
              <a:t>8 538 </a:t>
            </a:r>
            <a:r>
              <a:rPr lang="en-US" sz="1700" dirty="0" smtClean="0">
                <a:latin typeface="+mj-lt"/>
                <a:cs typeface="Times New Roman" pitchFamily="18" charset="0"/>
              </a:rPr>
              <a:t>active users (</a:t>
            </a:r>
            <a:r>
              <a:rPr lang="en-US" sz="1700" dirty="0">
                <a:latin typeface="+mj-lt"/>
                <a:cs typeface="Times New Roman" pitchFamily="18" charset="0"/>
              </a:rPr>
              <a:t>u</a:t>
            </a:r>
            <a:r>
              <a:rPr lang="en-US" sz="1700" dirty="0" smtClean="0">
                <a:latin typeface="+mj-lt"/>
                <a:cs typeface="Times New Roman" pitchFamily="18" charset="0"/>
              </a:rPr>
              <a:t>sed </a:t>
            </a:r>
            <a:r>
              <a:rPr lang="en-US" sz="1700" b="1" dirty="0" smtClean="0">
                <a:latin typeface="+mj-lt"/>
                <a:cs typeface="Times New Roman" pitchFamily="18" charset="0"/>
              </a:rPr>
              <a:t>99 </a:t>
            </a:r>
            <a:r>
              <a:rPr lang="en-US" sz="1700" b="1" dirty="0">
                <a:latin typeface="+mj-lt"/>
                <a:cs typeface="Times New Roman" pitchFamily="18" charset="0"/>
              </a:rPr>
              <a:t>%</a:t>
            </a:r>
            <a:r>
              <a:rPr lang="en-US" sz="1700" dirty="0">
                <a:latin typeface="+mj-lt"/>
                <a:cs typeface="Times New Roman" pitchFamily="18" charset="0"/>
              </a:rPr>
              <a:t> of </a:t>
            </a:r>
            <a:r>
              <a:rPr lang="en-US" sz="1700" dirty="0" smtClean="0">
                <a:latin typeface="+mj-lt"/>
                <a:cs typeface="Times New Roman" pitchFamily="18" charset="0"/>
              </a:rPr>
              <a:t>health </a:t>
            </a:r>
            <a:r>
              <a:rPr lang="en-US" sz="1700" dirty="0">
                <a:latin typeface="+mj-lt"/>
                <a:cs typeface="Times New Roman" pitchFamily="18" charset="0"/>
              </a:rPr>
              <a:t>services providers in Georgia </a:t>
            </a:r>
            <a:r>
              <a:rPr lang="en-US" sz="1700" dirty="0" smtClean="0">
                <a:latin typeface="+mj-lt"/>
                <a:cs typeface="Times New Roman" pitchFamily="18" charset="0"/>
              </a:rPr>
              <a:t>)</a:t>
            </a:r>
          </a:p>
          <a:p>
            <a:pPr marL="285750" indent="-285750">
              <a:spcBef>
                <a:spcPts val="1200"/>
              </a:spcBef>
              <a:buFont typeface="Wingdings" pitchFamily="2" charset="2"/>
              <a:buChar char="ü"/>
            </a:pPr>
            <a:r>
              <a:rPr lang="en-US" sz="1700" dirty="0" smtClean="0">
                <a:latin typeface="+mj-lt"/>
                <a:cs typeface="Times New Roman" pitchFamily="18" charset="0"/>
              </a:rPr>
              <a:t>Total of </a:t>
            </a:r>
            <a:r>
              <a:rPr lang="en-US" sz="1700" b="1" dirty="0">
                <a:latin typeface="+mj-lt"/>
                <a:cs typeface="Times New Roman" pitchFamily="18" charset="0"/>
              </a:rPr>
              <a:t>4 079 732 </a:t>
            </a:r>
            <a:r>
              <a:rPr lang="en-US" sz="1700" dirty="0">
                <a:latin typeface="+mj-lt"/>
                <a:cs typeface="Times New Roman" pitchFamily="18" charset="0"/>
              </a:rPr>
              <a:t> </a:t>
            </a:r>
            <a:r>
              <a:rPr lang="en-US" sz="1700" dirty="0" smtClean="0">
                <a:latin typeface="+mj-lt"/>
                <a:cs typeface="Times New Roman" pitchFamily="18" charset="0"/>
              </a:rPr>
              <a:t>citizens managed thru HMIS</a:t>
            </a:r>
          </a:p>
          <a:p>
            <a:pPr marL="285750" indent="-285750">
              <a:spcBef>
                <a:spcPts val="1200"/>
              </a:spcBef>
              <a:buFont typeface="Wingdings" pitchFamily="2" charset="2"/>
              <a:buChar char="ü"/>
            </a:pPr>
            <a:r>
              <a:rPr lang="en-US" sz="1700" dirty="0">
                <a:latin typeface="+mj-lt"/>
                <a:cs typeface="Times New Roman" pitchFamily="18" charset="0"/>
              </a:rPr>
              <a:t>Second mostly visited and used system among governmental electronic </a:t>
            </a:r>
            <a:r>
              <a:rPr lang="en-US" sz="1700" dirty="0" smtClean="0">
                <a:latin typeface="+mj-lt"/>
                <a:cs typeface="Times New Roman" pitchFamily="18" charset="0"/>
              </a:rPr>
              <a:t>systems</a:t>
            </a:r>
            <a:r>
              <a:rPr lang="en-US" sz="1700" dirty="0">
                <a:latin typeface="+mj-lt"/>
                <a:cs typeface="Times New Roman" pitchFamily="18" charset="0"/>
              </a:rPr>
              <a:t> </a:t>
            </a:r>
            <a:r>
              <a:rPr lang="en-US" sz="1700" b="1" dirty="0" smtClean="0">
                <a:latin typeface="+mj-lt"/>
                <a:cs typeface="Times New Roman" pitchFamily="18" charset="0"/>
              </a:rPr>
              <a:t>- </a:t>
            </a:r>
            <a:r>
              <a:rPr lang="en-US" sz="1700" b="1" dirty="0">
                <a:latin typeface="+mj-lt"/>
                <a:cs typeface="Times New Roman" pitchFamily="18" charset="0"/>
              </a:rPr>
              <a:t>~ 50,000 </a:t>
            </a:r>
            <a:r>
              <a:rPr lang="en-US" sz="1700" dirty="0">
                <a:latin typeface="+mj-lt"/>
                <a:cs typeface="Times New Roman" pitchFamily="18" charset="0"/>
              </a:rPr>
              <a:t>visits per week (</a:t>
            </a:r>
            <a:r>
              <a:rPr lang="en-US" sz="1700" dirty="0" smtClean="0">
                <a:latin typeface="+mj-lt"/>
                <a:cs typeface="Times New Roman" pitchFamily="18" charset="0"/>
                <a:hlinkClick r:id="rId3"/>
              </a:rPr>
              <a:t>www.ehealth.moh.gov.ge</a:t>
            </a:r>
            <a:r>
              <a:rPr lang="en-US" sz="1700" dirty="0" smtClean="0">
                <a:latin typeface="+mj-lt"/>
                <a:cs typeface="Times New Roman" pitchFamily="18" charset="0"/>
              </a:rPr>
              <a:t>)</a:t>
            </a:r>
          </a:p>
          <a:p>
            <a:pPr marL="285750" indent="-285750">
              <a:spcBef>
                <a:spcPts val="1200"/>
              </a:spcBef>
              <a:buFont typeface="Wingdings" pitchFamily="2" charset="2"/>
              <a:buChar char="ü"/>
            </a:pPr>
            <a:r>
              <a:rPr lang="en-US" sz="1700" dirty="0" smtClean="0">
                <a:latin typeface="+mj-lt"/>
                <a:ea typeface="Calibri"/>
                <a:cs typeface="Times New Roman" pitchFamily="18" charset="0"/>
              </a:rPr>
              <a:t>External linkages with: SDA, Public Registry, State Treasury, Customs Department, insurance and healthcare industries, pharmaceutical sector</a:t>
            </a:r>
            <a:endParaRPr lang="en-US" sz="1700" dirty="0" smtClean="0">
              <a:solidFill>
                <a:schemeClr val="tx2">
                  <a:lumMod val="75000"/>
                </a:schemeClr>
              </a:solidFill>
              <a:latin typeface="+mj-lt"/>
              <a:ea typeface="Verdana" pitchFamily="34" charset="0"/>
              <a:cs typeface="Times New Roman" pitchFamily="18" charset="0"/>
            </a:endParaRPr>
          </a:p>
        </p:txBody>
      </p:sp>
    </p:spTree>
    <p:extLst>
      <p:ext uri="{BB962C8B-B14F-4D97-AF65-F5344CB8AC3E}">
        <p14:creationId xmlns:p14="http://schemas.microsoft.com/office/powerpoint/2010/main" val="34915505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381000"/>
            <a:ext cx="6324600" cy="1176338"/>
          </a:xfrm>
          <a:solidFill>
            <a:schemeClr val="bg1"/>
          </a:solidFill>
        </p:spPr>
        <p:txBody>
          <a:bodyPr rtlCol="0">
            <a:normAutofit/>
          </a:bodyPr>
          <a:lstStyle/>
          <a:p>
            <a:pPr eaLnBrk="1" fontAlgn="auto" hangingPunct="1">
              <a:spcAft>
                <a:spcPts val="0"/>
              </a:spcAft>
              <a:defRPr/>
            </a:pPr>
            <a:r>
              <a:rPr lang="ka-GE" sz="2200" dirty="0">
                <a:solidFill>
                  <a:srgbClr val="FF0000"/>
                </a:solidFill>
                <a:effectLst/>
              </a:rPr>
              <a:t> </a:t>
            </a:r>
            <a:r>
              <a:rPr lang="en-US" sz="2500" dirty="0" smtClean="0">
                <a:solidFill>
                  <a:srgbClr val="FF0000"/>
                </a:solidFill>
                <a:effectLst/>
              </a:rPr>
              <a:t>Universal Enjoinment of Health Rights in line with EU and Global Health Vision </a:t>
            </a:r>
            <a:endParaRPr lang="en-US" sz="2500" dirty="0">
              <a:solidFill>
                <a:srgbClr val="FF0000"/>
              </a:solidFill>
            </a:endParaRPr>
          </a:p>
        </p:txBody>
      </p:sp>
      <p:graphicFrame>
        <p:nvGraphicFramePr>
          <p:cNvPr id="5123" name="Content Placeholder 3"/>
          <p:cNvGraphicFramePr>
            <a:graphicFrameLocks noGrp="1"/>
          </p:cNvGraphicFramePr>
          <p:nvPr>
            <p:ph idx="1"/>
          </p:nvPr>
        </p:nvGraphicFramePr>
        <p:xfrm>
          <a:off x="417513" y="1506538"/>
          <a:ext cx="8331200" cy="4554537"/>
        </p:xfrm>
        <a:graphic>
          <a:graphicData uri="http://schemas.openxmlformats.org/presentationml/2006/ole">
            <mc:AlternateContent xmlns:mc="http://schemas.openxmlformats.org/markup-compatibility/2006">
              <mc:Choice xmlns:v="urn:schemas-microsoft-com:vml" Requires="v">
                <p:oleObj spid="_x0000_s1030" r:id="rId3" imgW="8333954" imgH="4554107" progId="Excel.Chart.8">
                  <p:embed/>
                </p:oleObj>
              </mc:Choice>
              <mc:Fallback>
                <p:oleObj r:id="rId3" imgW="8333954" imgH="4554107" progId="Excel.Chart.8">
                  <p:embed/>
                  <p:pic>
                    <p:nvPicPr>
                      <p:cNvPr id="0" name=""/>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513" y="1506538"/>
                        <a:ext cx="8331200" cy="455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5" name="Straight Connector 4"/>
          <p:cNvCxnSpPr/>
          <p:nvPr/>
        </p:nvCxnSpPr>
        <p:spPr>
          <a:xfrm>
            <a:off x="676275" y="1557338"/>
            <a:ext cx="0" cy="35274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684213" y="1916113"/>
            <a:ext cx="1428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84213" y="3716338"/>
            <a:ext cx="215900" cy="0"/>
          </a:xfrm>
          <a:prstGeom prst="line">
            <a:avLst/>
          </a:prstGeom>
        </p:spPr>
        <p:style>
          <a:lnRef idx="1">
            <a:schemeClr val="accent1"/>
          </a:lnRef>
          <a:fillRef idx="0">
            <a:schemeClr val="accent1"/>
          </a:fillRef>
          <a:effectRef idx="0">
            <a:schemeClr val="accent1"/>
          </a:effectRef>
          <a:fontRef idx="minor">
            <a:schemeClr val="tx1"/>
          </a:fontRef>
        </p:style>
      </p:cxnSp>
      <p:sp>
        <p:nvSpPr>
          <p:cNvPr id="5127" name="TextBox 13"/>
          <p:cNvSpPr txBox="1">
            <a:spLocks noChangeArrowheads="1"/>
          </p:cNvSpPr>
          <p:nvPr/>
        </p:nvSpPr>
        <p:spPr bwMode="auto">
          <a:xfrm>
            <a:off x="755650" y="1731963"/>
            <a:ext cx="12430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ka-GE" b="1">
                <a:latin typeface="Sylfaen" pitchFamily="18" charset="0"/>
              </a:rPr>
              <a:t>4,4 </a:t>
            </a:r>
            <a:r>
              <a:rPr lang="en-US" b="1">
                <a:latin typeface="Calibri" pitchFamily="34" charset="0"/>
              </a:rPr>
              <a:t>million </a:t>
            </a:r>
          </a:p>
        </p:txBody>
      </p:sp>
      <p:sp>
        <p:nvSpPr>
          <p:cNvPr id="5128" name="TextBox 14"/>
          <p:cNvSpPr txBox="1">
            <a:spLocks noChangeArrowheads="1"/>
          </p:cNvSpPr>
          <p:nvPr/>
        </p:nvSpPr>
        <p:spPr bwMode="auto">
          <a:xfrm>
            <a:off x="827088" y="3500438"/>
            <a:ext cx="10509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500">
                <a:latin typeface="Calibri" pitchFamily="34" charset="0"/>
              </a:rPr>
              <a:t>2.3 million </a:t>
            </a:r>
          </a:p>
        </p:txBody>
      </p:sp>
      <p:sp>
        <p:nvSpPr>
          <p:cNvPr id="5129" name="TextBox 15"/>
          <p:cNvSpPr txBox="1">
            <a:spLocks noChangeArrowheads="1"/>
          </p:cNvSpPr>
          <p:nvPr/>
        </p:nvSpPr>
        <p:spPr bwMode="auto">
          <a:xfrm>
            <a:off x="803275" y="4356100"/>
            <a:ext cx="1049338" cy="32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500">
                <a:latin typeface="Calibri" pitchFamily="34" charset="0"/>
              </a:rPr>
              <a:t>0.8 million </a:t>
            </a:r>
          </a:p>
        </p:txBody>
      </p:sp>
      <p:sp>
        <p:nvSpPr>
          <p:cNvPr id="5130" name="TextBox 16"/>
          <p:cNvSpPr txBox="1">
            <a:spLocks noChangeArrowheads="1"/>
          </p:cNvSpPr>
          <p:nvPr/>
        </p:nvSpPr>
        <p:spPr bwMode="auto">
          <a:xfrm rot="-5400000">
            <a:off x="-1362075" y="3205163"/>
            <a:ext cx="35655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b="1">
                <a:latin typeface="Calibri" pitchFamily="34" charset="0"/>
              </a:rPr>
              <a:t>Number of Beneficiaries </a:t>
            </a:r>
          </a:p>
        </p:txBody>
      </p:sp>
      <p:sp>
        <p:nvSpPr>
          <p:cNvPr id="6" name="Oval 5"/>
          <p:cNvSpPr/>
          <p:nvPr/>
        </p:nvSpPr>
        <p:spPr>
          <a:xfrm>
            <a:off x="420688" y="1557338"/>
            <a:ext cx="1636712" cy="804862"/>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a-GE"/>
          </a:p>
        </p:txBody>
      </p:sp>
    </p:spTree>
    <p:extLst>
      <p:ext uri="{BB962C8B-B14F-4D97-AF65-F5344CB8AC3E}">
        <p14:creationId xmlns:p14="http://schemas.microsoft.com/office/powerpoint/2010/main" val="2996994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743200" y="457200"/>
            <a:ext cx="6427788" cy="1066800"/>
          </a:xfrm>
        </p:spPr>
        <p:txBody>
          <a:bodyPr/>
          <a:lstStyle/>
          <a:p>
            <a:pPr eaLnBrk="1" hangingPunct="1"/>
            <a:r>
              <a:rPr lang="en-US" sz="4000" smtClean="0">
                <a:solidFill>
                  <a:srgbClr val="FF0000"/>
                </a:solidFill>
                <a:effectLst/>
              </a:rPr>
              <a:t>UHC Basic Package </a:t>
            </a:r>
            <a:br>
              <a:rPr lang="en-US" sz="4000" smtClean="0">
                <a:solidFill>
                  <a:srgbClr val="FF0000"/>
                </a:solidFill>
                <a:effectLst/>
              </a:rPr>
            </a:br>
            <a:endParaRPr lang="en-US" sz="2000" smtClean="0">
              <a:solidFill>
                <a:srgbClr val="FF0000"/>
              </a:solidFill>
              <a:effectLst/>
            </a:endParaRPr>
          </a:p>
        </p:txBody>
      </p:sp>
      <p:sp>
        <p:nvSpPr>
          <p:cNvPr id="6147" name="Content Placeholder 2"/>
          <p:cNvSpPr>
            <a:spLocks noGrp="1"/>
          </p:cNvSpPr>
          <p:nvPr>
            <p:ph idx="1"/>
          </p:nvPr>
        </p:nvSpPr>
        <p:spPr>
          <a:xfrm>
            <a:off x="26988" y="1981200"/>
            <a:ext cx="8432800" cy="3810000"/>
          </a:xfrm>
          <a:solidFill>
            <a:schemeClr val="bg1"/>
          </a:solidFill>
        </p:spPr>
        <p:txBody>
          <a:bodyPr/>
          <a:lstStyle/>
          <a:p>
            <a:pPr lvl="1" eaLnBrk="1" hangingPunct="1">
              <a:lnSpc>
                <a:spcPct val="150000"/>
              </a:lnSpc>
              <a:buFont typeface="Wingdings" pitchFamily="2" charset="2"/>
              <a:buChar char="§"/>
            </a:pPr>
            <a:r>
              <a:rPr lang="en-US" smtClean="0"/>
              <a:t>PHC (GP, specialists,  evidence-based diagnostics - INR, Chest X-Ray, etc.</a:t>
            </a:r>
            <a:endParaRPr lang="ka-GE" smtClean="0"/>
          </a:p>
          <a:p>
            <a:pPr lvl="1" eaLnBrk="1" hangingPunct="1">
              <a:lnSpc>
                <a:spcPct val="150000"/>
              </a:lnSpc>
              <a:buFont typeface="Wingdings" pitchFamily="2" charset="2"/>
              <a:buChar char="§"/>
            </a:pPr>
            <a:r>
              <a:rPr lang="en-US" smtClean="0"/>
              <a:t>Urgent outpatient services –15,000 GEL limit -  100%  </a:t>
            </a:r>
            <a:endParaRPr lang="ka-GE" smtClean="0"/>
          </a:p>
          <a:p>
            <a:pPr lvl="1" eaLnBrk="1" hangingPunct="1">
              <a:lnSpc>
                <a:spcPct val="150000"/>
              </a:lnSpc>
              <a:buFont typeface="Wingdings" pitchFamily="2" charset="2"/>
              <a:buChar char="§"/>
            </a:pPr>
            <a:r>
              <a:rPr lang="en-US" smtClean="0"/>
              <a:t>Urgent in-patient services –15,000 GEL limit -  100%  </a:t>
            </a:r>
            <a:endParaRPr lang="ka-GE" smtClean="0"/>
          </a:p>
          <a:p>
            <a:pPr lvl="1" eaLnBrk="1" hangingPunct="1">
              <a:lnSpc>
                <a:spcPct val="150000"/>
              </a:lnSpc>
              <a:buFont typeface="Wingdings" pitchFamily="2" charset="2"/>
              <a:buChar char="§"/>
            </a:pPr>
            <a:r>
              <a:rPr lang="en-US" smtClean="0"/>
              <a:t>Elective Surgical Care – 15,000 GEL – 70-100%   </a:t>
            </a:r>
          </a:p>
          <a:p>
            <a:pPr lvl="1" eaLnBrk="1" hangingPunct="1">
              <a:lnSpc>
                <a:spcPct val="150000"/>
              </a:lnSpc>
              <a:buFont typeface="Wingdings" pitchFamily="2" charset="2"/>
              <a:buChar char="§"/>
            </a:pPr>
            <a:r>
              <a:rPr lang="en-US" smtClean="0"/>
              <a:t>Oncology Care – 12,000 GEL – 80-100%  </a:t>
            </a:r>
          </a:p>
          <a:p>
            <a:pPr lvl="1" eaLnBrk="1" hangingPunct="1">
              <a:lnSpc>
                <a:spcPct val="150000"/>
              </a:lnSpc>
              <a:buFont typeface="Wingdings" pitchFamily="2" charset="2"/>
              <a:buChar char="§"/>
            </a:pPr>
            <a:r>
              <a:rPr lang="en-US" smtClean="0"/>
              <a:t>Maternity Services – 500 Normal Delivery, 800 GEL C-section </a:t>
            </a:r>
          </a:p>
        </p:txBody>
      </p:sp>
    </p:spTree>
    <p:extLst>
      <p:ext uri="{BB962C8B-B14F-4D97-AF65-F5344CB8AC3E}">
        <p14:creationId xmlns:p14="http://schemas.microsoft.com/office/powerpoint/2010/main" val="24883941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Content Placeholder 3"/>
          <p:cNvGraphicFramePr>
            <a:graphicFrameLocks noGrp="1"/>
          </p:cNvGraphicFramePr>
          <p:nvPr>
            <p:ph idx="1"/>
          </p:nvPr>
        </p:nvGraphicFramePr>
        <p:xfrm>
          <a:off x="1711325" y="1909763"/>
          <a:ext cx="6699250" cy="3276600"/>
        </p:xfrm>
        <a:graphic>
          <a:graphicData uri="http://schemas.openxmlformats.org/presentationml/2006/ole">
            <mc:AlternateContent xmlns:mc="http://schemas.openxmlformats.org/markup-compatibility/2006">
              <mc:Choice xmlns:v="urn:schemas-microsoft-com:vml" Requires="v">
                <p:oleObj spid="_x0000_s2054" r:id="rId4" imgW="6706181" imgH="3279932" progId="Excel.Chart.8">
                  <p:embed/>
                </p:oleObj>
              </mc:Choice>
              <mc:Fallback>
                <p:oleObj r:id="rId4" imgW="6706181" imgH="3279932" progId="Excel.Chart.8">
                  <p:embed/>
                  <p:pic>
                    <p:nvPicPr>
                      <p:cNvPr id="0" name=""/>
                      <p:cNvPicPr>
                        <a:picLocks noGrp="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11325" y="1909763"/>
                        <a:ext cx="669925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Rounded Rectangle 4"/>
          <p:cNvSpPr/>
          <p:nvPr/>
        </p:nvSpPr>
        <p:spPr>
          <a:xfrm>
            <a:off x="-1588" y="0"/>
            <a:ext cx="9145588" cy="1676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3000" b="1" dirty="0">
                <a:solidFill>
                  <a:srgbClr val="FF0000"/>
                </a:solidFill>
              </a:rPr>
              <a:t>&gt; 400,000 Beneficiaries of Universal Health Care </a:t>
            </a:r>
          </a:p>
          <a:p>
            <a:pPr algn="ctr" fontAlgn="auto">
              <a:spcBef>
                <a:spcPts val="0"/>
              </a:spcBef>
              <a:spcAft>
                <a:spcPts val="0"/>
              </a:spcAft>
              <a:defRPr/>
            </a:pPr>
            <a:r>
              <a:rPr lang="en-US" sz="3000" b="1" dirty="0">
                <a:solidFill>
                  <a:srgbClr val="FF0000"/>
                </a:solidFill>
              </a:rPr>
              <a:t>May 2014</a:t>
            </a:r>
          </a:p>
        </p:txBody>
      </p:sp>
      <p:sp>
        <p:nvSpPr>
          <p:cNvPr id="7172" name="TextBox 6"/>
          <p:cNvSpPr txBox="1">
            <a:spLocks noChangeArrowheads="1"/>
          </p:cNvSpPr>
          <p:nvPr/>
        </p:nvSpPr>
        <p:spPr bwMode="auto">
          <a:xfrm>
            <a:off x="107950" y="2236788"/>
            <a:ext cx="2362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b="1">
                <a:solidFill>
                  <a:srgbClr val="006666"/>
                </a:solidFill>
                <a:latin typeface="Calibri" pitchFamily="34" charset="0"/>
              </a:rPr>
              <a:t>EMERGENCY AMBULATORY CARE</a:t>
            </a:r>
          </a:p>
          <a:p>
            <a:pPr algn="ctr" eaLnBrk="1" hangingPunct="1"/>
            <a:r>
              <a:rPr lang="en-US" b="1">
                <a:solidFill>
                  <a:srgbClr val="006666"/>
                </a:solidFill>
                <a:latin typeface="Calibri" pitchFamily="34" charset="0"/>
              </a:rPr>
              <a:t>229,480</a:t>
            </a:r>
          </a:p>
          <a:p>
            <a:pPr algn="ctr" eaLnBrk="1" hangingPunct="1"/>
            <a:endParaRPr lang="en-US" b="1">
              <a:solidFill>
                <a:srgbClr val="006666"/>
              </a:solidFill>
              <a:latin typeface="Calibri" pitchFamily="34" charset="0"/>
            </a:endParaRPr>
          </a:p>
        </p:txBody>
      </p:sp>
      <p:sp>
        <p:nvSpPr>
          <p:cNvPr id="7173" name="TextBox 8"/>
          <p:cNvSpPr txBox="1">
            <a:spLocks noChangeArrowheads="1"/>
          </p:cNvSpPr>
          <p:nvPr/>
        </p:nvSpPr>
        <p:spPr bwMode="auto">
          <a:xfrm>
            <a:off x="5541963" y="1906588"/>
            <a:ext cx="2057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b="1">
                <a:solidFill>
                  <a:srgbClr val="006666"/>
                </a:solidFill>
                <a:latin typeface="Calibri" pitchFamily="34" charset="0"/>
              </a:rPr>
              <a:t>EMERGENCY HOSPITAL CARE</a:t>
            </a:r>
          </a:p>
          <a:p>
            <a:pPr algn="ctr" eaLnBrk="1" hangingPunct="1"/>
            <a:r>
              <a:rPr lang="en-US" b="1">
                <a:solidFill>
                  <a:srgbClr val="006666"/>
                </a:solidFill>
                <a:latin typeface="Calibri" pitchFamily="34" charset="0"/>
              </a:rPr>
              <a:t>81,495</a:t>
            </a:r>
          </a:p>
        </p:txBody>
      </p:sp>
      <p:sp>
        <p:nvSpPr>
          <p:cNvPr id="7174" name="TextBox 9"/>
          <p:cNvSpPr txBox="1">
            <a:spLocks noChangeArrowheads="1"/>
          </p:cNvSpPr>
          <p:nvPr/>
        </p:nvSpPr>
        <p:spPr bwMode="auto">
          <a:xfrm>
            <a:off x="6356350" y="3113088"/>
            <a:ext cx="2057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b="1">
                <a:solidFill>
                  <a:srgbClr val="006666"/>
                </a:solidFill>
                <a:latin typeface="Calibri" pitchFamily="34" charset="0"/>
              </a:rPr>
              <a:t>ELECTIVE SURGERY</a:t>
            </a:r>
          </a:p>
          <a:p>
            <a:pPr algn="ctr" eaLnBrk="1" hangingPunct="1"/>
            <a:r>
              <a:rPr lang="en-US" b="1">
                <a:solidFill>
                  <a:srgbClr val="006666"/>
                </a:solidFill>
                <a:latin typeface="Calibri" pitchFamily="34" charset="0"/>
              </a:rPr>
              <a:t>27,030</a:t>
            </a:r>
          </a:p>
        </p:txBody>
      </p:sp>
      <p:sp>
        <p:nvSpPr>
          <p:cNvPr id="7175" name="TextBox 11"/>
          <p:cNvSpPr txBox="1">
            <a:spLocks noChangeArrowheads="1"/>
          </p:cNvSpPr>
          <p:nvPr/>
        </p:nvSpPr>
        <p:spPr bwMode="auto">
          <a:xfrm>
            <a:off x="3989388" y="5083175"/>
            <a:ext cx="2057400"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b="1">
                <a:solidFill>
                  <a:srgbClr val="006666"/>
                </a:solidFill>
                <a:latin typeface="Calibri" pitchFamily="34" charset="0"/>
              </a:rPr>
              <a:t>CHEMO-, IMMUNOTHERAPY AND RADIOLOGY</a:t>
            </a:r>
          </a:p>
          <a:p>
            <a:pPr algn="ctr" eaLnBrk="1" hangingPunct="1"/>
            <a:r>
              <a:rPr lang="en-US" b="1">
                <a:solidFill>
                  <a:srgbClr val="006666"/>
                </a:solidFill>
                <a:latin typeface="Calibri" pitchFamily="34" charset="0"/>
              </a:rPr>
              <a:t>12,308</a:t>
            </a:r>
          </a:p>
        </p:txBody>
      </p:sp>
      <p:sp>
        <p:nvSpPr>
          <p:cNvPr id="7176" name="TextBox 12"/>
          <p:cNvSpPr txBox="1">
            <a:spLocks noChangeArrowheads="1"/>
          </p:cNvSpPr>
          <p:nvPr/>
        </p:nvSpPr>
        <p:spPr bwMode="auto">
          <a:xfrm>
            <a:off x="5743575" y="4816475"/>
            <a:ext cx="2057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b="1">
                <a:solidFill>
                  <a:srgbClr val="006666"/>
                </a:solidFill>
                <a:latin typeface="Calibri" pitchFamily="34" charset="0"/>
              </a:rPr>
              <a:t>DELIVERIES</a:t>
            </a:r>
          </a:p>
          <a:p>
            <a:pPr algn="ctr" eaLnBrk="1" hangingPunct="1"/>
            <a:r>
              <a:rPr lang="en-US" b="1">
                <a:solidFill>
                  <a:srgbClr val="006666"/>
                </a:solidFill>
                <a:latin typeface="Calibri" pitchFamily="34" charset="0"/>
              </a:rPr>
              <a:t>31,867</a:t>
            </a:r>
          </a:p>
        </p:txBody>
      </p:sp>
      <p:sp>
        <p:nvSpPr>
          <p:cNvPr id="7177" name="TextBox 13"/>
          <p:cNvSpPr txBox="1">
            <a:spLocks noChangeArrowheads="1"/>
          </p:cNvSpPr>
          <p:nvPr/>
        </p:nvSpPr>
        <p:spPr bwMode="auto">
          <a:xfrm>
            <a:off x="6453188" y="4084638"/>
            <a:ext cx="2057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b="1">
                <a:solidFill>
                  <a:srgbClr val="006666"/>
                </a:solidFill>
                <a:latin typeface="Calibri" pitchFamily="34" charset="0"/>
              </a:rPr>
              <a:t>CARDIOSURGERY</a:t>
            </a:r>
          </a:p>
          <a:p>
            <a:pPr algn="ctr" eaLnBrk="1" hangingPunct="1"/>
            <a:r>
              <a:rPr lang="en-US" b="1">
                <a:solidFill>
                  <a:srgbClr val="006666"/>
                </a:solidFill>
                <a:latin typeface="Calibri" pitchFamily="34" charset="0"/>
              </a:rPr>
              <a:t>1,107</a:t>
            </a:r>
          </a:p>
        </p:txBody>
      </p:sp>
      <p:cxnSp>
        <p:nvCxnSpPr>
          <p:cNvPr id="15" name="Straight Arrow Connector 14"/>
          <p:cNvCxnSpPr/>
          <p:nvPr/>
        </p:nvCxnSpPr>
        <p:spPr>
          <a:xfrm flipH="1" flipV="1">
            <a:off x="1784350" y="2976563"/>
            <a:ext cx="457200" cy="136525"/>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5230813" y="2236788"/>
            <a:ext cx="592137" cy="282575"/>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900613" y="4732338"/>
            <a:ext cx="0" cy="5207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5614988" y="4395788"/>
            <a:ext cx="593725" cy="354012"/>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6216650" y="3959225"/>
            <a:ext cx="914400" cy="125413"/>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6167438" y="3471863"/>
            <a:ext cx="495300" cy="46037"/>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56660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2084182"/>
            <a:ext cx="7346776" cy="46976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itle 1"/>
          <p:cNvSpPr txBox="1">
            <a:spLocks/>
          </p:cNvSpPr>
          <p:nvPr/>
        </p:nvSpPr>
        <p:spPr>
          <a:xfrm>
            <a:off x="395536" y="2061003"/>
            <a:ext cx="2232248" cy="540296"/>
          </a:xfrm>
          <a:prstGeom prst="rect">
            <a:avLst/>
          </a:prstGeom>
        </p:spPr>
        <p:txBody>
          <a:bodyPr>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000" b="1" dirty="0" smtClean="0">
                <a:latin typeface="Times New Roman" pitchFamily="18" charset="0"/>
                <a:cs typeface="Times New Roman" pitchFamily="18" charset="0"/>
              </a:rPr>
              <a:t>HMIS Structure</a:t>
            </a:r>
            <a:endParaRPr lang="en-US"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27058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0"/>
          <p:cNvSpPr>
            <a:spLocks noChangeArrowheads="1"/>
          </p:cNvSpPr>
          <p:nvPr/>
        </p:nvSpPr>
        <p:spPr bwMode="auto">
          <a:xfrm>
            <a:off x="361732" y="2342711"/>
            <a:ext cx="2122036" cy="1724026"/>
          </a:xfrm>
          <a:prstGeom prst="rect">
            <a:avLst/>
          </a:prstGeom>
          <a:solidFill>
            <a:srgbClr val="FF818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endParaRPr lang="zh-CN" altLang="en-US">
              <a:ea typeface="宋体" pitchFamily="2" charset="-122"/>
            </a:endParaRPr>
          </a:p>
        </p:txBody>
      </p:sp>
      <p:sp>
        <p:nvSpPr>
          <p:cNvPr id="4" name="Rectangle 31"/>
          <p:cNvSpPr>
            <a:spLocks noChangeArrowheads="1"/>
          </p:cNvSpPr>
          <p:nvPr/>
        </p:nvSpPr>
        <p:spPr bwMode="auto">
          <a:xfrm>
            <a:off x="6936839" y="2342710"/>
            <a:ext cx="2017686" cy="1724026"/>
          </a:xfrm>
          <a:prstGeom prst="rect">
            <a:avLst/>
          </a:prstGeom>
          <a:solidFill>
            <a:srgbClr val="FF818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endParaRPr lang="zh-CN" altLang="en-US">
              <a:ea typeface="宋体" pitchFamily="2" charset="-122"/>
            </a:endParaRPr>
          </a:p>
        </p:txBody>
      </p:sp>
      <p:sp>
        <p:nvSpPr>
          <p:cNvPr id="5" name="Text Box 19"/>
          <p:cNvSpPr txBox="1">
            <a:spLocks noChangeArrowheads="1"/>
          </p:cNvSpPr>
          <p:nvPr/>
        </p:nvSpPr>
        <p:spPr bwMode="auto">
          <a:xfrm>
            <a:off x="7006080" y="2463787"/>
            <a:ext cx="1934253" cy="161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a:r>
              <a:rPr lang="en-US" sz="1500" b="1" dirty="0" smtClean="0">
                <a:latin typeface="+mj-lt"/>
                <a:cs typeface="Times New Roman" pitchFamily="18" charset="0"/>
              </a:rPr>
              <a:t>ALL medical services under UHC</a:t>
            </a:r>
          </a:p>
          <a:p>
            <a:pPr algn="ctr"/>
            <a:endParaRPr lang="en-US" sz="1500" b="1" dirty="0" smtClean="0">
              <a:latin typeface="+mj-lt"/>
              <a:cs typeface="Times New Roman" pitchFamily="18" charset="0"/>
            </a:endParaRPr>
          </a:p>
          <a:p>
            <a:pPr algn="ctr"/>
            <a:r>
              <a:rPr lang="en-US" sz="1500" b="1" dirty="0" err="1" smtClean="0">
                <a:latin typeface="+mj-lt"/>
                <a:cs typeface="Times New Roman" pitchFamily="18" charset="0"/>
              </a:rPr>
              <a:t>ePrescription</a:t>
            </a:r>
            <a:r>
              <a:rPr lang="en-US" sz="1500" b="1" dirty="0" smtClean="0">
                <a:latin typeface="+mj-lt"/>
                <a:cs typeface="Times New Roman" pitchFamily="18" charset="0"/>
              </a:rPr>
              <a:t> (UHC)</a:t>
            </a:r>
          </a:p>
          <a:p>
            <a:pPr algn="ctr"/>
            <a:endParaRPr lang="en-US" sz="1500" b="1" dirty="0">
              <a:latin typeface="+mj-lt"/>
              <a:cs typeface="Times New Roman" pitchFamily="18" charset="0"/>
            </a:endParaRPr>
          </a:p>
          <a:p>
            <a:pPr marL="0" lvl="1" indent="0" algn="ctr"/>
            <a:r>
              <a:rPr lang="en-GB" sz="1500" b="1" dirty="0">
                <a:latin typeface="+mj-lt"/>
                <a:cs typeface="Times New Roman" pitchFamily="18" charset="0"/>
              </a:rPr>
              <a:t>1 019 216 </a:t>
            </a:r>
            <a:r>
              <a:rPr lang="en-GB" sz="1500" b="1" dirty="0" smtClean="0">
                <a:latin typeface="+mj-lt"/>
                <a:cs typeface="Times New Roman" pitchFamily="18" charset="0"/>
              </a:rPr>
              <a:t>CASES</a:t>
            </a:r>
          </a:p>
          <a:p>
            <a:pPr marL="0" lvl="1" indent="0" algn="ctr"/>
            <a:r>
              <a:rPr lang="en-GB" sz="1500" b="1" dirty="0" smtClean="0">
                <a:latin typeface="+mj-lt"/>
                <a:cs typeface="Times New Roman" pitchFamily="18" charset="0"/>
              </a:rPr>
              <a:t>(317 </a:t>
            </a:r>
            <a:r>
              <a:rPr lang="en-GB" sz="1500" b="1" dirty="0">
                <a:latin typeface="+mj-lt"/>
                <a:cs typeface="Times New Roman" pitchFamily="18" charset="0"/>
              </a:rPr>
              <a:t>354 in-patient</a:t>
            </a:r>
            <a:r>
              <a:rPr lang="en-GB" sz="1500" b="1" dirty="0" smtClean="0">
                <a:latin typeface="+mj-lt"/>
                <a:cs typeface="Times New Roman" pitchFamily="18" charset="0"/>
              </a:rPr>
              <a:t>)</a:t>
            </a:r>
            <a:endParaRPr lang="en-GB" sz="1500" b="1" dirty="0">
              <a:latin typeface="+mj-lt"/>
              <a:cs typeface="Times New Roman" pitchFamily="18" charset="0"/>
            </a:endParaRPr>
          </a:p>
        </p:txBody>
      </p:sp>
      <p:sp>
        <p:nvSpPr>
          <p:cNvPr id="6" name="Freeform 17"/>
          <p:cNvSpPr>
            <a:spLocks/>
          </p:cNvSpPr>
          <p:nvPr/>
        </p:nvSpPr>
        <p:spPr bwMode="auto">
          <a:xfrm>
            <a:off x="2882625" y="2498175"/>
            <a:ext cx="3689350" cy="3505200"/>
          </a:xfrm>
          <a:custGeom>
            <a:avLst/>
            <a:gdLst>
              <a:gd name="T0" fmla="*/ 745 w 2428"/>
              <a:gd name="T1" fmla="*/ 6 h 2308"/>
              <a:gd name="T2" fmla="*/ 0 w 2428"/>
              <a:gd name="T3" fmla="*/ 6 h 2308"/>
              <a:gd name="T4" fmla="*/ 0 w 2428"/>
              <a:gd name="T5" fmla="*/ 767 h 2308"/>
              <a:gd name="T6" fmla="*/ 121 w 2428"/>
              <a:gd name="T7" fmla="*/ 640 h 2308"/>
              <a:gd name="T8" fmla="*/ 591 w 2428"/>
              <a:gd name="T9" fmla="*/ 1114 h 2308"/>
              <a:gd name="T10" fmla="*/ 591 w 2428"/>
              <a:gd name="T11" fmla="*/ 1197 h 2308"/>
              <a:gd name="T12" fmla="*/ 121 w 2428"/>
              <a:gd name="T13" fmla="*/ 1667 h 2308"/>
              <a:gd name="T14" fmla="*/ 0 w 2428"/>
              <a:gd name="T15" fmla="*/ 1547 h 2308"/>
              <a:gd name="T16" fmla="*/ 0 w 2428"/>
              <a:gd name="T17" fmla="*/ 2295 h 2308"/>
              <a:gd name="T18" fmla="*/ 739 w 2428"/>
              <a:gd name="T19" fmla="*/ 2295 h 2308"/>
              <a:gd name="T20" fmla="*/ 634 w 2428"/>
              <a:gd name="T21" fmla="*/ 2190 h 2308"/>
              <a:gd name="T22" fmla="*/ 1073 w 2428"/>
              <a:gd name="T23" fmla="*/ 1751 h 2308"/>
              <a:gd name="T24" fmla="*/ 1352 w 2428"/>
              <a:gd name="T25" fmla="*/ 1751 h 2308"/>
              <a:gd name="T26" fmla="*/ 1788 w 2428"/>
              <a:gd name="T27" fmla="*/ 2187 h 2308"/>
              <a:gd name="T28" fmla="*/ 1670 w 2428"/>
              <a:gd name="T29" fmla="*/ 2308 h 2308"/>
              <a:gd name="T30" fmla="*/ 2428 w 2428"/>
              <a:gd name="T31" fmla="*/ 2308 h 2308"/>
              <a:gd name="T32" fmla="*/ 2428 w 2428"/>
              <a:gd name="T33" fmla="*/ 1547 h 2308"/>
              <a:gd name="T34" fmla="*/ 2307 w 2428"/>
              <a:gd name="T35" fmla="*/ 1670 h 2308"/>
              <a:gd name="T36" fmla="*/ 1822 w 2428"/>
              <a:gd name="T37" fmla="*/ 1185 h 2308"/>
              <a:gd name="T38" fmla="*/ 1822 w 2428"/>
              <a:gd name="T39" fmla="*/ 1114 h 2308"/>
              <a:gd name="T40" fmla="*/ 2298 w 2428"/>
              <a:gd name="T41" fmla="*/ 640 h 2308"/>
              <a:gd name="T42" fmla="*/ 2416 w 2428"/>
              <a:gd name="T43" fmla="*/ 761 h 2308"/>
              <a:gd name="T44" fmla="*/ 2416 w 2428"/>
              <a:gd name="T45" fmla="*/ 0 h 2308"/>
              <a:gd name="T46" fmla="*/ 1679 w 2428"/>
              <a:gd name="T47" fmla="*/ 0 h 2308"/>
              <a:gd name="T48" fmla="*/ 1794 w 2428"/>
              <a:gd name="T49" fmla="*/ 118 h 2308"/>
              <a:gd name="T50" fmla="*/ 1355 w 2428"/>
              <a:gd name="T51" fmla="*/ 557 h 2308"/>
              <a:gd name="T52" fmla="*/ 1079 w 2428"/>
              <a:gd name="T53" fmla="*/ 557 h 2308"/>
              <a:gd name="T54" fmla="*/ 640 w 2428"/>
              <a:gd name="T55" fmla="*/ 115 h 2308"/>
              <a:gd name="T56" fmla="*/ 745 w 2428"/>
              <a:gd name="T57" fmla="*/ 6 h 2308"/>
              <a:gd name="T58" fmla="*/ 0 w 2428"/>
              <a:gd name="T59" fmla="*/ 0 h 2308"/>
              <a:gd name="T60" fmla="*/ 2428 w 2428"/>
              <a:gd name="T61" fmla="*/ 2308 h 2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T58" t="T59" r="T60" b="T61"/>
            <a:pathLst>
              <a:path w="2428" h="2308">
                <a:moveTo>
                  <a:pt x="745" y="6"/>
                </a:moveTo>
                <a:lnTo>
                  <a:pt x="0" y="6"/>
                </a:lnTo>
                <a:lnTo>
                  <a:pt x="0" y="767"/>
                </a:lnTo>
                <a:lnTo>
                  <a:pt x="121" y="640"/>
                </a:lnTo>
                <a:lnTo>
                  <a:pt x="591" y="1114"/>
                </a:lnTo>
                <a:lnTo>
                  <a:pt x="591" y="1197"/>
                </a:lnTo>
                <a:lnTo>
                  <a:pt x="121" y="1667"/>
                </a:lnTo>
                <a:lnTo>
                  <a:pt x="0" y="1547"/>
                </a:lnTo>
                <a:lnTo>
                  <a:pt x="0" y="2295"/>
                </a:lnTo>
                <a:lnTo>
                  <a:pt x="739" y="2295"/>
                </a:lnTo>
                <a:lnTo>
                  <a:pt x="634" y="2190"/>
                </a:lnTo>
                <a:lnTo>
                  <a:pt x="1073" y="1751"/>
                </a:lnTo>
                <a:lnTo>
                  <a:pt x="1352" y="1751"/>
                </a:lnTo>
                <a:lnTo>
                  <a:pt x="1788" y="2187"/>
                </a:lnTo>
                <a:lnTo>
                  <a:pt x="1670" y="2308"/>
                </a:lnTo>
                <a:lnTo>
                  <a:pt x="2428" y="2308"/>
                </a:lnTo>
                <a:lnTo>
                  <a:pt x="2428" y="1547"/>
                </a:lnTo>
                <a:lnTo>
                  <a:pt x="2307" y="1670"/>
                </a:lnTo>
                <a:lnTo>
                  <a:pt x="1822" y="1185"/>
                </a:lnTo>
                <a:lnTo>
                  <a:pt x="1822" y="1114"/>
                </a:lnTo>
                <a:lnTo>
                  <a:pt x="2298" y="640"/>
                </a:lnTo>
                <a:lnTo>
                  <a:pt x="2416" y="761"/>
                </a:lnTo>
                <a:lnTo>
                  <a:pt x="2416" y="0"/>
                </a:lnTo>
                <a:lnTo>
                  <a:pt x="1679" y="0"/>
                </a:lnTo>
                <a:lnTo>
                  <a:pt x="1794" y="118"/>
                </a:lnTo>
                <a:lnTo>
                  <a:pt x="1355" y="557"/>
                </a:lnTo>
                <a:lnTo>
                  <a:pt x="1079" y="557"/>
                </a:lnTo>
                <a:lnTo>
                  <a:pt x="640" y="115"/>
                </a:lnTo>
                <a:lnTo>
                  <a:pt x="745" y="6"/>
                </a:lnTo>
                <a:close/>
              </a:path>
            </a:pathLst>
          </a:custGeom>
          <a:solidFill>
            <a:schemeClr val="bg1">
              <a:lumMod val="85000"/>
            </a:schemeClr>
          </a:solidFill>
          <a:ln>
            <a:noFill/>
          </a:ln>
          <a:extLst/>
        </p:spPr>
        <p:txBody>
          <a:bodyPr/>
          <a:lstStyle/>
          <a:p>
            <a:endParaRPr lang="en-GB"/>
          </a:p>
        </p:txBody>
      </p:sp>
      <p:sp>
        <p:nvSpPr>
          <p:cNvPr id="7" name="Oval 28"/>
          <p:cNvSpPr>
            <a:spLocks noChangeArrowheads="1"/>
          </p:cNvSpPr>
          <p:nvPr/>
        </p:nvSpPr>
        <p:spPr bwMode="auto">
          <a:xfrm>
            <a:off x="3782737" y="3354359"/>
            <a:ext cx="1889125" cy="1889125"/>
          </a:xfrm>
          <a:prstGeom prst="ellipse">
            <a:avLst/>
          </a:prstGeom>
          <a:solidFill>
            <a:srgbClr val="FF6D6D"/>
          </a:solidFill>
          <a:ln>
            <a:noFill/>
          </a:ln>
        </p:spPr>
        <p:txBody>
          <a:bodyPr wrap="none" anchor="ctr"/>
          <a:lstStyle/>
          <a:p>
            <a:endParaRPr lang="zh-CN" altLang="en-US">
              <a:ea typeface="宋体" pitchFamily="2" charset="-122"/>
            </a:endParaRPr>
          </a:p>
        </p:txBody>
      </p:sp>
      <p:sp>
        <p:nvSpPr>
          <p:cNvPr id="8" name="Rectangle 29"/>
          <p:cNvSpPr>
            <a:spLocks noChangeArrowheads="1"/>
          </p:cNvSpPr>
          <p:nvPr/>
        </p:nvSpPr>
        <p:spPr bwMode="auto">
          <a:xfrm>
            <a:off x="378690" y="4442693"/>
            <a:ext cx="2105078" cy="1724025"/>
          </a:xfrm>
          <a:prstGeom prst="rect">
            <a:avLst/>
          </a:prstGeom>
          <a:solidFill>
            <a:srgbClr val="FF818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pPr>
              <a:lnSpc>
                <a:spcPct val="150000"/>
              </a:lnSpc>
              <a:buFont typeface="Wingdings" pitchFamily="2" charset="2"/>
              <a:buChar char="ü"/>
            </a:pPr>
            <a:endParaRPr lang="en-US" dirty="0"/>
          </a:p>
        </p:txBody>
      </p:sp>
      <p:sp>
        <p:nvSpPr>
          <p:cNvPr id="9" name="Text Box 19"/>
          <p:cNvSpPr txBox="1">
            <a:spLocks noChangeArrowheads="1"/>
          </p:cNvSpPr>
          <p:nvPr/>
        </p:nvSpPr>
        <p:spPr bwMode="auto">
          <a:xfrm>
            <a:off x="4068486" y="3810572"/>
            <a:ext cx="1317625" cy="781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801688" eaLnBrk="0" hangingPunct="0">
              <a:defRPr>
                <a:solidFill>
                  <a:schemeClr val="tx1"/>
                </a:solidFill>
                <a:latin typeface="Arial" pitchFamily="34" charset="0"/>
                <a:cs typeface="Arial" pitchFamily="34" charset="0"/>
              </a:defRPr>
            </a:lvl1pPr>
            <a:lvl2pPr marL="742950" indent="-285750" defTabSz="801688" eaLnBrk="0" hangingPunct="0">
              <a:defRPr>
                <a:solidFill>
                  <a:schemeClr val="tx1"/>
                </a:solidFill>
                <a:latin typeface="Arial" pitchFamily="34" charset="0"/>
                <a:cs typeface="Arial" pitchFamily="34" charset="0"/>
              </a:defRPr>
            </a:lvl2pPr>
            <a:lvl3pPr marL="1143000" indent="-228600" defTabSz="801688" eaLnBrk="0" hangingPunct="0">
              <a:defRPr>
                <a:solidFill>
                  <a:schemeClr val="tx1"/>
                </a:solidFill>
                <a:latin typeface="Arial" pitchFamily="34" charset="0"/>
                <a:cs typeface="Arial" pitchFamily="34" charset="0"/>
              </a:defRPr>
            </a:lvl3pPr>
            <a:lvl4pPr marL="1600200" indent="-228600" defTabSz="801688" eaLnBrk="0" hangingPunct="0">
              <a:defRPr>
                <a:solidFill>
                  <a:schemeClr val="tx1"/>
                </a:solidFill>
                <a:latin typeface="Arial" pitchFamily="34" charset="0"/>
                <a:cs typeface="Arial" pitchFamily="34" charset="0"/>
              </a:defRPr>
            </a:lvl4pPr>
            <a:lvl5pPr marL="2057400" indent="-228600" defTabSz="801688" eaLnBrk="0" hangingPunct="0">
              <a:defRPr>
                <a:solidFill>
                  <a:schemeClr val="tx1"/>
                </a:solidFill>
                <a:latin typeface="Arial" pitchFamily="34" charset="0"/>
                <a:cs typeface="Arial" pitchFamily="34" charset="0"/>
              </a:defRPr>
            </a:lvl5pPr>
            <a:lvl6pPr marL="2514600" indent="-228600" defTabSz="801688"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801688"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801688"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801688"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Aft>
                <a:spcPct val="40000"/>
              </a:spcAft>
            </a:pPr>
            <a:r>
              <a:rPr lang="en-GB" altLang="en-US" sz="2200" b="1" noProof="1" smtClean="0">
                <a:latin typeface="+mj-lt"/>
                <a:cs typeface="Times New Roman" pitchFamily="18" charset="0"/>
              </a:rPr>
              <a:t>HMIS</a:t>
            </a:r>
          </a:p>
          <a:p>
            <a:pPr algn="ctr" eaLnBrk="1" hangingPunct="1">
              <a:spcAft>
                <a:spcPct val="40000"/>
              </a:spcAft>
            </a:pPr>
            <a:r>
              <a:rPr lang="en-GB" altLang="en-US" sz="2000" b="1" noProof="1" smtClean="0">
                <a:latin typeface="+mj-lt"/>
                <a:cs typeface="Times New Roman" pitchFamily="18" charset="0"/>
              </a:rPr>
              <a:t>MANAGES</a:t>
            </a:r>
            <a:endParaRPr lang="en-GB" altLang="en-US" sz="2000" b="1" noProof="1">
              <a:latin typeface="+mj-lt"/>
              <a:cs typeface="Times New Roman" pitchFamily="18" charset="0"/>
            </a:endParaRPr>
          </a:p>
        </p:txBody>
      </p:sp>
      <p:sp>
        <p:nvSpPr>
          <p:cNvPr id="10" name="Text Box 19"/>
          <p:cNvSpPr txBox="1">
            <a:spLocks noChangeArrowheads="1"/>
          </p:cNvSpPr>
          <p:nvPr/>
        </p:nvSpPr>
        <p:spPr bwMode="auto">
          <a:xfrm>
            <a:off x="2916201" y="2906371"/>
            <a:ext cx="10023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801688" eaLnBrk="0" hangingPunct="0">
              <a:defRPr>
                <a:solidFill>
                  <a:schemeClr val="tx1"/>
                </a:solidFill>
                <a:latin typeface="Arial" pitchFamily="34" charset="0"/>
                <a:cs typeface="Arial" pitchFamily="34" charset="0"/>
              </a:defRPr>
            </a:lvl1pPr>
            <a:lvl2pPr marL="742950" indent="-285750" defTabSz="801688" eaLnBrk="0" hangingPunct="0">
              <a:defRPr>
                <a:solidFill>
                  <a:schemeClr val="tx1"/>
                </a:solidFill>
                <a:latin typeface="Arial" pitchFamily="34" charset="0"/>
                <a:cs typeface="Arial" pitchFamily="34" charset="0"/>
              </a:defRPr>
            </a:lvl2pPr>
            <a:lvl3pPr marL="1143000" indent="-228600" defTabSz="801688" eaLnBrk="0" hangingPunct="0">
              <a:defRPr>
                <a:solidFill>
                  <a:schemeClr val="tx1"/>
                </a:solidFill>
                <a:latin typeface="Arial" pitchFamily="34" charset="0"/>
                <a:cs typeface="Arial" pitchFamily="34" charset="0"/>
              </a:defRPr>
            </a:lvl3pPr>
            <a:lvl4pPr marL="1600200" indent="-228600" defTabSz="801688" eaLnBrk="0" hangingPunct="0">
              <a:defRPr>
                <a:solidFill>
                  <a:schemeClr val="tx1"/>
                </a:solidFill>
                <a:latin typeface="Arial" pitchFamily="34" charset="0"/>
                <a:cs typeface="Arial" pitchFamily="34" charset="0"/>
              </a:defRPr>
            </a:lvl4pPr>
            <a:lvl5pPr marL="2057400" indent="-228600" defTabSz="801688" eaLnBrk="0" hangingPunct="0">
              <a:defRPr>
                <a:solidFill>
                  <a:schemeClr val="tx1"/>
                </a:solidFill>
                <a:latin typeface="Arial" pitchFamily="34" charset="0"/>
                <a:cs typeface="Arial" pitchFamily="34" charset="0"/>
              </a:defRPr>
            </a:lvl5pPr>
            <a:lvl6pPr marL="2514600" indent="-228600" defTabSz="801688"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801688"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801688"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801688"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Aft>
                <a:spcPct val="40000"/>
              </a:spcAft>
            </a:pPr>
            <a:r>
              <a:rPr lang="en-GB" altLang="en-US" b="1" noProof="1" smtClean="0">
                <a:latin typeface="+mj-lt"/>
                <a:cs typeface="Times New Roman" pitchFamily="18" charset="0"/>
              </a:rPr>
              <a:t>FINANCES</a:t>
            </a:r>
            <a:endParaRPr lang="en-GB" altLang="en-US" b="1" noProof="1">
              <a:latin typeface="+mj-lt"/>
              <a:cs typeface="Times New Roman" pitchFamily="18" charset="0"/>
            </a:endParaRPr>
          </a:p>
        </p:txBody>
      </p:sp>
      <p:sp>
        <p:nvSpPr>
          <p:cNvPr id="11" name="Text Box 19"/>
          <p:cNvSpPr txBox="1">
            <a:spLocks noChangeArrowheads="1"/>
          </p:cNvSpPr>
          <p:nvPr/>
        </p:nvSpPr>
        <p:spPr bwMode="auto">
          <a:xfrm>
            <a:off x="5411240" y="2850793"/>
            <a:ext cx="106521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801688" eaLnBrk="0" hangingPunct="0">
              <a:defRPr>
                <a:solidFill>
                  <a:schemeClr val="tx1"/>
                </a:solidFill>
                <a:latin typeface="Arial" pitchFamily="34" charset="0"/>
                <a:cs typeface="Arial" pitchFamily="34" charset="0"/>
              </a:defRPr>
            </a:lvl1pPr>
            <a:lvl2pPr marL="742950" indent="-285750" defTabSz="801688" eaLnBrk="0" hangingPunct="0">
              <a:defRPr>
                <a:solidFill>
                  <a:schemeClr val="tx1"/>
                </a:solidFill>
                <a:latin typeface="Arial" pitchFamily="34" charset="0"/>
                <a:cs typeface="Arial" pitchFamily="34" charset="0"/>
              </a:defRPr>
            </a:lvl2pPr>
            <a:lvl3pPr marL="1143000" indent="-228600" defTabSz="801688" eaLnBrk="0" hangingPunct="0">
              <a:defRPr>
                <a:solidFill>
                  <a:schemeClr val="tx1"/>
                </a:solidFill>
                <a:latin typeface="Arial" pitchFamily="34" charset="0"/>
                <a:cs typeface="Arial" pitchFamily="34" charset="0"/>
              </a:defRPr>
            </a:lvl3pPr>
            <a:lvl4pPr marL="1600200" indent="-228600" defTabSz="801688" eaLnBrk="0" hangingPunct="0">
              <a:defRPr>
                <a:solidFill>
                  <a:schemeClr val="tx1"/>
                </a:solidFill>
                <a:latin typeface="Arial" pitchFamily="34" charset="0"/>
                <a:cs typeface="Arial" pitchFamily="34" charset="0"/>
              </a:defRPr>
            </a:lvl4pPr>
            <a:lvl5pPr marL="2057400" indent="-228600" defTabSz="801688" eaLnBrk="0" hangingPunct="0">
              <a:defRPr>
                <a:solidFill>
                  <a:schemeClr val="tx1"/>
                </a:solidFill>
                <a:latin typeface="Arial" pitchFamily="34" charset="0"/>
                <a:cs typeface="Arial" pitchFamily="34" charset="0"/>
              </a:defRPr>
            </a:lvl5pPr>
            <a:lvl6pPr marL="2514600" indent="-228600" defTabSz="801688"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801688"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801688"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801688"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Aft>
                <a:spcPct val="40000"/>
              </a:spcAft>
            </a:pPr>
            <a:r>
              <a:rPr lang="en-GB" altLang="en-US" b="1" noProof="1" smtClean="0">
                <a:latin typeface="+mj-lt"/>
                <a:cs typeface="Times New Roman" pitchFamily="18" charset="0"/>
              </a:rPr>
              <a:t>SERVICES/CASES</a:t>
            </a:r>
            <a:endParaRPr lang="en-GB" altLang="en-US" b="1" noProof="1">
              <a:latin typeface="+mj-lt"/>
              <a:cs typeface="Times New Roman" pitchFamily="18" charset="0"/>
            </a:endParaRPr>
          </a:p>
        </p:txBody>
      </p:sp>
      <p:sp>
        <p:nvSpPr>
          <p:cNvPr id="12" name="Text Box 19"/>
          <p:cNvSpPr txBox="1">
            <a:spLocks noChangeArrowheads="1"/>
          </p:cNvSpPr>
          <p:nvPr/>
        </p:nvSpPr>
        <p:spPr bwMode="auto">
          <a:xfrm>
            <a:off x="5506762" y="5235150"/>
            <a:ext cx="95011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801688" eaLnBrk="0" hangingPunct="0">
              <a:defRPr>
                <a:solidFill>
                  <a:schemeClr val="tx1"/>
                </a:solidFill>
                <a:latin typeface="Arial" pitchFamily="34" charset="0"/>
                <a:cs typeface="Arial" pitchFamily="34" charset="0"/>
              </a:defRPr>
            </a:lvl1pPr>
            <a:lvl2pPr marL="742950" indent="-285750" defTabSz="801688" eaLnBrk="0" hangingPunct="0">
              <a:defRPr>
                <a:solidFill>
                  <a:schemeClr val="tx1"/>
                </a:solidFill>
                <a:latin typeface="Arial" pitchFamily="34" charset="0"/>
                <a:cs typeface="Arial" pitchFamily="34" charset="0"/>
              </a:defRPr>
            </a:lvl2pPr>
            <a:lvl3pPr marL="1143000" indent="-228600" defTabSz="801688" eaLnBrk="0" hangingPunct="0">
              <a:defRPr>
                <a:solidFill>
                  <a:schemeClr val="tx1"/>
                </a:solidFill>
                <a:latin typeface="Arial" pitchFamily="34" charset="0"/>
                <a:cs typeface="Arial" pitchFamily="34" charset="0"/>
              </a:defRPr>
            </a:lvl3pPr>
            <a:lvl4pPr marL="1600200" indent="-228600" defTabSz="801688" eaLnBrk="0" hangingPunct="0">
              <a:defRPr>
                <a:solidFill>
                  <a:schemeClr val="tx1"/>
                </a:solidFill>
                <a:latin typeface="Arial" pitchFamily="34" charset="0"/>
                <a:cs typeface="Arial" pitchFamily="34" charset="0"/>
              </a:defRPr>
            </a:lvl4pPr>
            <a:lvl5pPr marL="2057400" indent="-228600" defTabSz="801688" eaLnBrk="0" hangingPunct="0">
              <a:defRPr>
                <a:solidFill>
                  <a:schemeClr val="tx1"/>
                </a:solidFill>
                <a:latin typeface="Arial" pitchFamily="34" charset="0"/>
                <a:cs typeface="Arial" pitchFamily="34" charset="0"/>
              </a:defRPr>
            </a:lvl5pPr>
            <a:lvl6pPr marL="2514600" indent="-228600" defTabSz="801688"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801688"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801688"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801688"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Aft>
                <a:spcPct val="40000"/>
              </a:spcAft>
            </a:pPr>
            <a:r>
              <a:rPr lang="en-GB" altLang="en-US" b="1" noProof="1" smtClean="0">
                <a:latin typeface="+mj-lt"/>
                <a:cs typeface="Times New Roman" pitchFamily="18" charset="0"/>
              </a:rPr>
              <a:t>BENEFITS</a:t>
            </a:r>
            <a:endParaRPr lang="en-GB" altLang="en-US" b="1" noProof="1">
              <a:latin typeface="+mj-lt"/>
              <a:cs typeface="Times New Roman" pitchFamily="18" charset="0"/>
            </a:endParaRPr>
          </a:p>
        </p:txBody>
      </p:sp>
      <p:sp>
        <p:nvSpPr>
          <p:cNvPr id="13" name="Text Box 19"/>
          <p:cNvSpPr txBox="1">
            <a:spLocks noChangeArrowheads="1"/>
          </p:cNvSpPr>
          <p:nvPr/>
        </p:nvSpPr>
        <p:spPr bwMode="auto">
          <a:xfrm>
            <a:off x="2904826" y="5226101"/>
            <a:ext cx="131658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801688" eaLnBrk="0" hangingPunct="0">
              <a:defRPr>
                <a:solidFill>
                  <a:schemeClr val="tx1"/>
                </a:solidFill>
                <a:latin typeface="Arial" pitchFamily="34" charset="0"/>
                <a:cs typeface="Arial" pitchFamily="34" charset="0"/>
              </a:defRPr>
            </a:lvl1pPr>
            <a:lvl2pPr marL="742950" indent="-285750" defTabSz="801688" eaLnBrk="0" hangingPunct="0">
              <a:defRPr>
                <a:solidFill>
                  <a:schemeClr val="tx1"/>
                </a:solidFill>
                <a:latin typeface="Arial" pitchFamily="34" charset="0"/>
                <a:cs typeface="Arial" pitchFamily="34" charset="0"/>
              </a:defRPr>
            </a:lvl2pPr>
            <a:lvl3pPr marL="1143000" indent="-228600" defTabSz="801688" eaLnBrk="0" hangingPunct="0">
              <a:defRPr>
                <a:solidFill>
                  <a:schemeClr val="tx1"/>
                </a:solidFill>
                <a:latin typeface="Arial" pitchFamily="34" charset="0"/>
                <a:cs typeface="Arial" pitchFamily="34" charset="0"/>
              </a:defRPr>
            </a:lvl3pPr>
            <a:lvl4pPr marL="1600200" indent="-228600" defTabSz="801688" eaLnBrk="0" hangingPunct="0">
              <a:defRPr>
                <a:solidFill>
                  <a:schemeClr val="tx1"/>
                </a:solidFill>
                <a:latin typeface="Arial" pitchFamily="34" charset="0"/>
                <a:cs typeface="Arial" pitchFamily="34" charset="0"/>
              </a:defRPr>
            </a:lvl4pPr>
            <a:lvl5pPr marL="2057400" indent="-228600" defTabSz="801688" eaLnBrk="0" hangingPunct="0">
              <a:defRPr>
                <a:solidFill>
                  <a:schemeClr val="tx1"/>
                </a:solidFill>
                <a:latin typeface="Arial" pitchFamily="34" charset="0"/>
                <a:cs typeface="Arial" pitchFamily="34" charset="0"/>
              </a:defRPr>
            </a:lvl5pPr>
            <a:lvl6pPr marL="2514600" indent="-228600" defTabSz="801688"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801688"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801688"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801688"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Aft>
                <a:spcPct val="40000"/>
              </a:spcAft>
            </a:pPr>
            <a:r>
              <a:rPr lang="en-GB" altLang="en-US" b="1" noProof="1" smtClean="0">
                <a:latin typeface="+mj-lt"/>
                <a:cs typeface="Times New Roman" pitchFamily="18" charset="0"/>
              </a:rPr>
              <a:t>REGULATION</a:t>
            </a:r>
            <a:endParaRPr lang="en-GB" altLang="en-US" b="1" noProof="1">
              <a:latin typeface="+mj-lt"/>
              <a:cs typeface="Times New Roman" pitchFamily="18" charset="0"/>
            </a:endParaRPr>
          </a:p>
        </p:txBody>
      </p:sp>
      <p:sp>
        <p:nvSpPr>
          <p:cNvPr id="15" name="Text Box 19"/>
          <p:cNvSpPr txBox="1">
            <a:spLocks noChangeArrowheads="1"/>
          </p:cNvSpPr>
          <p:nvPr/>
        </p:nvSpPr>
        <p:spPr bwMode="auto">
          <a:xfrm>
            <a:off x="467544" y="2656703"/>
            <a:ext cx="1800200" cy="984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ka-GE" sz="1600" b="1" dirty="0">
                <a:latin typeface="+mj-lt"/>
                <a:cs typeface="Times New Roman" pitchFamily="18" charset="0"/>
              </a:rPr>
              <a:t>292,195,351.9</a:t>
            </a:r>
            <a:r>
              <a:rPr lang="en-GB" sz="1600" b="1" dirty="0">
                <a:latin typeface="+mj-lt"/>
                <a:cs typeface="Times New Roman" pitchFamily="18" charset="0"/>
              </a:rPr>
              <a:t> </a:t>
            </a:r>
            <a:r>
              <a:rPr lang="en-GB" sz="1600" b="1" dirty="0" smtClean="0">
                <a:latin typeface="+mj-lt"/>
                <a:cs typeface="Times New Roman" pitchFamily="18" charset="0"/>
              </a:rPr>
              <a:t>GEL</a:t>
            </a:r>
          </a:p>
          <a:p>
            <a:pPr algn="ctr" eaLnBrk="1" hangingPunct="1"/>
            <a:r>
              <a:rPr lang="en-GB" sz="1600" b="1" dirty="0" smtClean="0">
                <a:latin typeface="+mj-lt"/>
                <a:cs typeface="Times New Roman" pitchFamily="18" charset="0"/>
              </a:rPr>
              <a:t> </a:t>
            </a:r>
            <a:r>
              <a:rPr lang="en-GB" sz="1600" dirty="0">
                <a:latin typeface="+mj-lt"/>
                <a:cs typeface="Times New Roman" pitchFamily="18" charset="0"/>
              </a:rPr>
              <a:t>is paid thru HMIS Finance and Billing module </a:t>
            </a:r>
            <a:endParaRPr lang="en-GB" altLang="en-US" sz="1600" noProof="1">
              <a:latin typeface="+mj-lt"/>
              <a:cs typeface="Times New Roman" pitchFamily="18" charset="0"/>
            </a:endParaRPr>
          </a:p>
        </p:txBody>
      </p:sp>
      <p:sp>
        <p:nvSpPr>
          <p:cNvPr id="16" name="Rectangle 31"/>
          <p:cNvSpPr>
            <a:spLocks noChangeArrowheads="1"/>
          </p:cNvSpPr>
          <p:nvPr/>
        </p:nvSpPr>
        <p:spPr bwMode="auto">
          <a:xfrm>
            <a:off x="6936839" y="4451913"/>
            <a:ext cx="2017686" cy="1714806"/>
          </a:xfrm>
          <a:prstGeom prst="rect">
            <a:avLst/>
          </a:prstGeom>
          <a:solidFill>
            <a:srgbClr val="FF818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endParaRPr lang="zh-CN" altLang="en-US">
              <a:ea typeface="宋体" pitchFamily="2" charset="-122"/>
            </a:endParaRPr>
          </a:p>
        </p:txBody>
      </p:sp>
      <p:sp>
        <p:nvSpPr>
          <p:cNvPr id="17" name="Text Box 19"/>
          <p:cNvSpPr txBox="1">
            <a:spLocks noChangeArrowheads="1"/>
          </p:cNvSpPr>
          <p:nvPr/>
        </p:nvSpPr>
        <p:spPr bwMode="auto">
          <a:xfrm>
            <a:off x="7020272" y="4512654"/>
            <a:ext cx="1920061"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600" b="1" dirty="0">
                <a:latin typeface="+mj-lt"/>
                <a:cs typeface="Times New Roman" pitchFamily="18" charset="0"/>
              </a:rPr>
              <a:t>V</a:t>
            </a:r>
            <a:r>
              <a:rPr lang="en-US" sz="1600" b="1" dirty="0" smtClean="0">
                <a:latin typeface="+mj-lt"/>
                <a:cs typeface="Times New Roman" pitchFamily="18" charset="0"/>
              </a:rPr>
              <a:t>ulnerable groups:</a:t>
            </a:r>
          </a:p>
          <a:p>
            <a:pPr algn="ctr" eaLnBrk="1" hangingPunct="1"/>
            <a:r>
              <a:rPr lang="en-US" sz="1600" dirty="0" smtClean="0">
                <a:latin typeface="+mj-lt"/>
                <a:cs typeface="Times New Roman" pitchFamily="18" charset="0"/>
              </a:rPr>
              <a:t>pensioners</a:t>
            </a:r>
            <a:r>
              <a:rPr lang="en-US" sz="1600" dirty="0">
                <a:latin typeface="+mj-lt"/>
                <a:cs typeface="Times New Roman" pitchFamily="18" charset="0"/>
              </a:rPr>
              <a:t>, veterans</a:t>
            </a:r>
            <a:r>
              <a:rPr lang="en-US" sz="1600" dirty="0" smtClean="0">
                <a:latin typeface="+mj-lt"/>
                <a:cs typeface="Times New Roman" pitchFamily="18" charset="0"/>
              </a:rPr>
              <a:t>,, </a:t>
            </a:r>
            <a:r>
              <a:rPr lang="en-US" sz="1600" dirty="0">
                <a:latin typeface="+mj-lt"/>
                <a:cs typeface="Times New Roman" pitchFamily="18" charset="0"/>
              </a:rPr>
              <a:t>IDPs, </a:t>
            </a:r>
            <a:r>
              <a:rPr lang="en-US" sz="1600" dirty="0" smtClean="0">
                <a:latin typeface="+mj-lt"/>
                <a:cs typeface="Times New Roman" pitchFamily="18" charset="0"/>
              </a:rPr>
              <a:t>children with disabilities, citizens under </a:t>
            </a:r>
            <a:r>
              <a:rPr lang="en-US" sz="1600" dirty="0">
                <a:latin typeface="+mj-lt"/>
                <a:cs typeface="Times New Roman" pitchFamily="18" charset="0"/>
              </a:rPr>
              <a:t>the poverty line, </a:t>
            </a:r>
            <a:r>
              <a:rPr lang="en-US" sz="1600" dirty="0" err="1" smtClean="0">
                <a:latin typeface="+mj-lt"/>
                <a:cs typeface="Times New Roman" pitchFamily="18" charset="0"/>
              </a:rPr>
              <a:t>etc</a:t>
            </a:r>
            <a:endParaRPr lang="en-US" sz="1600" dirty="0">
              <a:latin typeface="+mj-lt"/>
              <a:cs typeface="Times New Roman" pitchFamily="18" charset="0"/>
            </a:endParaRPr>
          </a:p>
        </p:txBody>
      </p:sp>
      <p:sp>
        <p:nvSpPr>
          <p:cNvPr id="19" name="Text Box 19"/>
          <p:cNvSpPr txBox="1">
            <a:spLocks noChangeArrowheads="1"/>
          </p:cNvSpPr>
          <p:nvPr/>
        </p:nvSpPr>
        <p:spPr bwMode="auto">
          <a:xfrm>
            <a:off x="485541" y="4620111"/>
            <a:ext cx="1800200" cy="1308050"/>
          </a:xfrm>
          <a:prstGeom prst="rect">
            <a:avLst/>
          </a:prstGeom>
          <a:solidFill>
            <a:srgbClr val="FF8181"/>
          </a:solidFill>
          <a:ln>
            <a:noFill/>
          </a:ln>
        </p:spPr>
        <p:txBody>
          <a:bodyPr wrap="square" lIns="0" tIns="0" rIns="0" bIns="0">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a:r>
              <a:rPr lang="en-US" sz="1700" b="1" dirty="0">
                <a:latin typeface="+mj-lt"/>
              </a:rPr>
              <a:t>Regulation </a:t>
            </a:r>
            <a:r>
              <a:rPr lang="en-US" sz="1700" b="1" dirty="0" smtClean="0">
                <a:latin typeface="+mj-lt"/>
              </a:rPr>
              <a:t>of medical personnel  and facilities, </a:t>
            </a:r>
            <a:r>
              <a:rPr lang="en-US" sz="1700" b="1" dirty="0">
                <a:latin typeface="+mj-lt"/>
              </a:rPr>
              <a:t>pharmacies and medicines</a:t>
            </a:r>
          </a:p>
        </p:txBody>
      </p:sp>
    </p:spTree>
    <p:extLst>
      <p:ext uri="{BB962C8B-B14F-4D97-AF65-F5344CB8AC3E}">
        <p14:creationId xmlns:p14="http://schemas.microsoft.com/office/powerpoint/2010/main" val="9550472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8655" y="2996952"/>
            <a:ext cx="7416824" cy="2492990"/>
          </a:xfrm>
          <a:prstGeom prst="rect">
            <a:avLst/>
          </a:prstGeom>
        </p:spPr>
        <p:txBody>
          <a:bodyPr wrap="square">
            <a:spAutoFit/>
          </a:bodyPr>
          <a:lstStyle/>
          <a:p>
            <a:pPr marL="914400" lvl="1" indent="-457200">
              <a:spcAft>
                <a:spcPts val="1200"/>
              </a:spcAft>
              <a:buFont typeface="Wingdings" pitchFamily="2" charset="2"/>
              <a:buChar char="ü"/>
            </a:pPr>
            <a:r>
              <a:rPr lang="en-US" dirty="0" smtClean="0">
                <a:latin typeface="+mj-lt"/>
                <a:cs typeface="Times New Roman" pitchFamily="18" charset="0"/>
              </a:rPr>
              <a:t>Increased </a:t>
            </a:r>
            <a:r>
              <a:rPr lang="en-US" dirty="0">
                <a:latin typeface="+mj-lt"/>
                <a:cs typeface="Times New Roman" pitchFamily="18" charset="0"/>
              </a:rPr>
              <a:t>efficiency and transparency of </a:t>
            </a:r>
            <a:r>
              <a:rPr lang="en-US" dirty="0" smtClean="0">
                <a:latin typeface="+mj-lt"/>
                <a:cs typeface="Times New Roman" pitchFamily="18" charset="0"/>
              </a:rPr>
              <a:t>public spending, including elimination of fraud </a:t>
            </a:r>
            <a:endParaRPr lang="en-US" dirty="0">
              <a:latin typeface="+mj-lt"/>
              <a:cs typeface="Times New Roman" pitchFamily="18" charset="0"/>
            </a:endParaRPr>
          </a:p>
          <a:p>
            <a:pPr marL="914400" lvl="1" indent="-457200">
              <a:spcAft>
                <a:spcPts val="1200"/>
              </a:spcAft>
              <a:buFont typeface="Wingdings" pitchFamily="2" charset="2"/>
              <a:buChar char="ü"/>
            </a:pPr>
            <a:r>
              <a:rPr lang="en-US" dirty="0" smtClean="0">
                <a:latin typeface="+mj-lt"/>
                <a:cs typeface="Times New Roman" pitchFamily="18" charset="0"/>
              </a:rPr>
              <a:t>Empowered </a:t>
            </a:r>
            <a:r>
              <a:rPr lang="en-US" dirty="0">
                <a:latin typeface="+mj-lt"/>
                <a:cs typeface="Times New Roman" pitchFamily="18" charset="0"/>
              </a:rPr>
              <a:t>citizens to make informed decisions</a:t>
            </a:r>
          </a:p>
          <a:p>
            <a:pPr marL="914400" lvl="1" indent="-457200">
              <a:spcAft>
                <a:spcPts val="1200"/>
              </a:spcAft>
              <a:buFont typeface="Wingdings" pitchFamily="2" charset="2"/>
              <a:buChar char="ü"/>
            </a:pPr>
            <a:r>
              <a:rPr lang="en-US" dirty="0" smtClean="0">
                <a:latin typeface="+mj-lt"/>
                <a:cs typeface="Times New Roman" pitchFamily="18" charset="0"/>
              </a:rPr>
              <a:t>Facilitated government </a:t>
            </a:r>
            <a:r>
              <a:rPr lang="en-US" dirty="0">
                <a:latin typeface="+mj-lt"/>
                <a:cs typeface="Times New Roman" pitchFamily="18" charset="0"/>
              </a:rPr>
              <a:t>arbitration between citizens, providers, and </a:t>
            </a:r>
            <a:r>
              <a:rPr lang="en-US" dirty="0" smtClean="0">
                <a:latin typeface="+mj-lt"/>
                <a:cs typeface="Times New Roman" pitchFamily="18" charset="0"/>
              </a:rPr>
              <a:t>insurers -</a:t>
            </a:r>
            <a:r>
              <a:rPr lang="en-US" dirty="0" smtClean="0">
                <a:solidFill>
                  <a:srgbClr val="C00000"/>
                </a:solidFill>
                <a:latin typeface="+mj-lt"/>
                <a:cs typeface="Times New Roman" pitchFamily="18" charset="0"/>
              </a:rPr>
              <a:t> </a:t>
            </a:r>
            <a:r>
              <a:rPr lang="en-US" b="1" dirty="0">
                <a:latin typeface="+mj-lt"/>
                <a:cs typeface="Times New Roman" pitchFamily="18" charset="0"/>
              </a:rPr>
              <a:t>Up to 14 500 </a:t>
            </a:r>
            <a:r>
              <a:rPr lang="en-US" b="1" dirty="0" smtClean="0">
                <a:latin typeface="+mj-lt"/>
                <a:cs typeface="Times New Roman" pitchFamily="18" charset="0"/>
              </a:rPr>
              <a:t>citizen claims </a:t>
            </a:r>
            <a:r>
              <a:rPr lang="en-US" b="1" dirty="0">
                <a:latin typeface="+mj-lt"/>
                <a:cs typeface="Times New Roman" pitchFamily="18" charset="0"/>
              </a:rPr>
              <a:t>processed </a:t>
            </a:r>
            <a:endParaRPr lang="en-US" b="1" dirty="0" smtClean="0">
              <a:latin typeface="+mj-lt"/>
              <a:cs typeface="Times New Roman" pitchFamily="18" charset="0"/>
            </a:endParaRPr>
          </a:p>
          <a:p>
            <a:pPr marL="914400" lvl="1" indent="-457200">
              <a:spcAft>
                <a:spcPts val="1200"/>
              </a:spcAft>
              <a:buFont typeface="Wingdings" pitchFamily="2" charset="2"/>
              <a:buChar char="ü"/>
            </a:pPr>
            <a:r>
              <a:rPr lang="en-US" dirty="0" smtClean="0">
                <a:latin typeface="+mj-lt"/>
                <a:cs typeface="Times New Roman" pitchFamily="18" charset="0"/>
              </a:rPr>
              <a:t>Improved effectiveness of public health interventions, e.g. vaccination</a:t>
            </a:r>
            <a:endParaRPr lang="en-US" dirty="0">
              <a:latin typeface="+mj-lt"/>
              <a:cs typeface="Times New Roman" pitchFamily="18" charset="0"/>
            </a:endParaRPr>
          </a:p>
        </p:txBody>
      </p:sp>
      <p:sp>
        <p:nvSpPr>
          <p:cNvPr id="3" name="Rectangle 9"/>
          <p:cNvSpPr txBox="1">
            <a:spLocks noChangeArrowheads="1"/>
          </p:cNvSpPr>
          <p:nvPr/>
        </p:nvSpPr>
        <p:spPr>
          <a:xfrm>
            <a:off x="1043608" y="2067698"/>
            <a:ext cx="7772400" cy="609600"/>
          </a:xfrm>
          <a:prstGeom prst="rect">
            <a:avLst/>
          </a:prstGeom>
        </p:spPr>
        <p:txBody>
          <a:bodyPr>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spcAft>
                <a:spcPts val="1200"/>
              </a:spcAft>
            </a:pPr>
            <a:r>
              <a:rPr lang="en-US" sz="2800" b="1" dirty="0">
                <a:cs typeface="Times New Roman" pitchFamily="18" charset="0"/>
              </a:rPr>
              <a:t>HMIS has strengthened governance capacity:</a:t>
            </a:r>
          </a:p>
        </p:txBody>
      </p:sp>
    </p:spTree>
    <p:extLst>
      <p:ext uri="{BB962C8B-B14F-4D97-AF65-F5344CB8AC3E}">
        <p14:creationId xmlns:p14="http://schemas.microsoft.com/office/powerpoint/2010/main" val="8171752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2382" y="2276872"/>
            <a:ext cx="7758050" cy="4262705"/>
          </a:xfrm>
          <a:prstGeom prst="rect">
            <a:avLst/>
          </a:prstGeom>
        </p:spPr>
        <p:txBody>
          <a:bodyPr wrap="square">
            <a:spAutoFit/>
          </a:bodyPr>
          <a:lstStyle/>
          <a:p>
            <a:pPr marL="0" lvl="1" algn="ctr">
              <a:spcBef>
                <a:spcPts val="0"/>
              </a:spcBef>
              <a:spcAft>
                <a:spcPts val="0"/>
              </a:spcAft>
            </a:pPr>
            <a:r>
              <a:rPr lang="en-US" sz="2000" b="1" dirty="0">
                <a:latin typeface="+mj-lt"/>
                <a:cs typeface="Times New Roman" pitchFamily="18" charset="0"/>
              </a:rPr>
              <a:t>Improved regulation of the health </a:t>
            </a:r>
            <a:r>
              <a:rPr lang="en-US" sz="2000" b="1" dirty="0" smtClean="0">
                <a:latin typeface="+mj-lt"/>
                <a:cs typeface="Times New Roman" pitchFamily="18" charset="0"/>
              </a:rPr>
              <a:t>market through enabling the government monitoring of health market</a:t>
            </a:r>
          </a:p>
          <a:p>
            <a:pPr marL="0" lvl="1" algn="ctr">
              <a:spcBef>
                <a:spcPts val="0"/>
              </a:spcBef>
              <a:spcAft>
                <a:spcPts val="0"/>
              </a:spcAft>
            </a:pPr>
            <a:r>
              <a:rPr lang="en-US" sz="2000" b="1" dirty="0" smtClean="0">
                <a:latin typeface="+mj-lt"/>
                <a:cs typeface="Times New Roman" pitchFamily="18" charset="0"/>
              </a:rPr>
              <a:t> based on real-time data:</a:t>
            </a:r>
          </a:p>
          <a:p>
            <a:pPr marL="0" lvl="1" algn="ctr">
              <a:spcAft>
                <a:spcPts val="1200"/>
              </a:spcAft>
            </a:pPr>
            <a:endParaRPr lang="en-US" sz="2000" b="1" dirty="0" smtClean="0">
              <a:latin typeface="+mj-lt"/>
              <a:cs typeface="Times New Roman" pitchFamily="18" charset="0"/>
            </a:endParaRPr>
          </a:p>
          <a:p>
            <a:pPr lvl="1" indent="-457200">
              <a:spcAft>
                <a:spcPts val="1200"/>
              </a:spcAft>
              <a:buFont typeface="Wingdings" pitchFamily="2" charset="2"/>
              <a:buChar char="ü"/>
            </a:pPr>
            <a:r>
              <a:rPr lang="en-US" dirty="0" smtClean="0">
                <a:latin typeface="+mj-lt"/>
                <a:cs typeface="Times New Roman" pitchFamily="18" charset="0"/>
              </a:rPr>
              <a:t>Instant identification of pharmaceutical product registration status at import – prevents importation of unregistered products; no delays - saved time and costs for importers </a:t>
            </a:r>
          </a:p>
          <a:p>
            <a:pPr lvl="1" indent="-457200">
              <a:spcAft>
                <a:spcPts val="1200"/>
              </a:spcAft>
              <a:buFont typeface="Wingdings" pitchFamily="2" charset="2"/>
              <a:buChar char="ü"/>
            </a:pPr>
            <a:r>
              <a:rPr lang="en-US" dirty="0" smtClean="0">
                <a:latin typeface="+mj-lt"/>
                <a:cs typeface="Times New Roman" pitchFamily="18" charset="0"/>
              </a:rPr>
              <a:t>Transparent management of health facilities, pharmacies and medical professionals – including revocation of their licenses/permits and legal litigation </a:t>
            </a:r>
            <a:endParaRPr lang="en-US" dirty="0">
              <a:latin typeface="+mj-lt"/>
              <a:cs typeface="Times New Roman" pitchFamily="18" charset="0"/>
            </a:endParaRPr>
          </a:p>
          <a:p>
            <a:pPr lvl="1">
              <a:spcAft>
                <a:spcPts val="1200"/>
              </a:spcAft>
            </a:pPr>
            <a:endParaRPr lang="en-US" sz="1900" dirty="0"/>
          </a:p>
          <a:p>
            <a:pPr lvl="1">
              <a:spcAft>
                <a:spcPts val="1200"/>
              </a:spcAft>
            </a:pPr>
            <a:endParaRPr lang="en-US" sz="1900" dirty="0"/>
          </a:p>
        </p:txBody>
      </p:sp>
    </p:spTree>
    <p:extLst>
      <p:ext uri="{BB962C8B-B14F-4D97-AF65-F5344CB8AC3E}">
        <p14:creationId xmlns:p14="http://schemas.microsoft.com/office/powerpoint/2010/main" val="20034746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971600" y="3284984"/>
            <a:ext cx="7391400" cy="2801317"/>
          </a:xfrm>
          <a:prstGeom prst="rect">
            <a:avLst/>
          </a:prstGeom>
        </p:spPr>
        <p:txBody>
          <a:bodyPr>
            <a:norm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spcAft>
                <a:spcPts val="1200"/>
              </a:spcAft>
              <a:buFont typeface="Courier New" pitchFamily="49" charset="0"/>
              <a:buChar char="o"/>
            </a:pPr>
            <a:r>
              <a:rPr lang="en-US" sz="1900" dirty="0" smtClean="0">
                <a:latin typeface="+mj-lt"/>
                <a:cs typeface="Times New Roman" pitchFamily="18" charset="0"/>
              </a:rPr>
              <a:t>enabled real-time monitoring of disease patterns </a:t>
            </a:r>
            <a:endParaRPr lang="en-US" sz="1900" dirty="0">
              <a:latin typeface="+mj-lt"/>
              <a:cs typeface="Times New Roman" pitchFamily="18" charset="0"/>
            </a:endParaRPr>
          </a:p>
          <a:p>
            <a:pPr marL="342900" lvl="1" indent="-342900">
              <a:spcAft>
                <a:spcPts val="1200"/>
              </a:spcAft>
              <a:buFont typeface="Courier New" pitchFamily="49" charset="0"/>
              <a:buChar char="o"/>
            </a:pPr>
            <a:r>
              <a:rPr lang="en-GB" sz="1900" dirty="0" smtClean="0">
                <a:latin typeface="+mj-lt"/>
                <a:cs typeface="Times New Roman" pitchFamily="18" charset="0"/>
              </a:rPr>
              <a:t>Tracks some of the quality of care indicators: </a:t>
            </a:r>
            <a:r>
              <a:rPr lang="en-GB" sz="1900" b="1" dirty="0" smtClean="0">
                <a:latin typeface="+mj-lt"/>
                <a:cs typeface="Times New Roman" pitchFamily="18" charset="0"/>
              </a:rPr>
              <a:t>up to 5234 patients were re-hospitalized (~ 0,05 %)</a:t>
            </a:r>
            <a:endParaRPr lang="en-US" sz="1900" b="1" dirty="0" smtClean="0">
              <a:latin typeface="+mj-lt"/>
              <a:cs typeface="Times New Roman" pitchFamily="18" charset="0"/>
            </a:endParaRPr>
          </a:p>
          <a:p>
            <a:pPr marL="342900" lvl="1" indent="-342900">
              <a:spcAft>
                <a:spcPts val="1200"/>
              </a:spcAft>
              <a:buFont typeface="Courier New" pitchFamily="49" charset="0"/>
              <a:buChar char="o"/>
            </a:pPr>
            <a:r>
              <a:rPr lang="en-US" sz="1900" dirty="0" smtClean="0">
                <a:latin typeface="+mj-lt"/>
                <a:cs typeface="Times New Roman" pitchFamily="18" charset="0"/>
              </a:rPr>
              <a:t>Allows government to mobilize medical resources quickly in a given area by tracking available critical capacities across country</a:t>
            </a:r>
          </a:p>
          <a:p>
            <a:pPr marL="342900" lvl="1" indent="-342900">
              <a:spcAft>
                <a:spcPts val="1200"/>
              </a:spcAft>
              <a:buFont typeface="Courier New" pitchFamily="49" charset="0"/>
              <a:buChar char="o"/>
            </a:pPr>
            <a:r>
              <a:rPr lang="en-US" sz="1900" dirty="0" smtClean="0">
                <a:latin typeface="+mj-lt"/>
                <a:cs typeface="Times New Roman" pitchFamily="18" charset="0"/>
              </a:rPr>
              <a:t>Monitoring of prescription practices: </a:t>
            </a:r>
            <a:r>
              <a:rPr lang="en-GB" sz="1900" dirty="0" smtClean="0"/>
              <a:t>494 prescriptions/</a:t>
            </a:r>
            <a:r>
              <a:rPr lang="en-GB" sz="1900" dirty="0" err="1" smtClean="0"/>
              <a:t>mo</a:t>
            </a:r>
            <a:r>
              <a:rPr lang="en-GB" sz="1900" dirty="0" smtClean="0"/>
              <a:t> in average</a:t>
            </a:r>
            <a:endParaRPr lang="en-US" dirty="0">
              <a:cs typeface="Times New Roman" pitchFamily="18" charset="0"/>
            </a:endParaRPr>
          </a:p>
          <a:p>
            <a:pPr>
              <a:buFont typeface="Courier New" pitchFamily="49" charset="0"/>
              <a:buChar char="o"/>
            </a:pPr>
            <a:endParaRPr lang="en-US" dirty="0">
              <a:latin typeface="+mj-lt"/>
              <a:cs typeface="Arial" pitchFamily="34" charset="0"/>
            </a:endParaRPr>
          </a:p>
        </p:txBody>
      </p:sp>
      <p:sp>
        <p:nvSpPr>
          <p:cNvPr id="3" name="Rectangle 9"/>
          <p:cNvSpPr txBox="1">
            <a:spLocks noChangeArrowheads="1"/>
          </p:cNvSpPr>
          <p:nvPr/>
        </p:nvSpPr>
        <p:spPr>
          <a:xfrm>
            <a:off x="971600" y="2060848"/>
            <a:ext cx="7772400" cy="864096"/>
          </a:xfrm>
          <a:prstGeom prst="rect">
            <a:avLst/>
          </a:prstGeom>
        </p:spPr>
        <p:txBody>
          <a:bodyPr>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0" lvl="1">
              <a:spcAft>
                <a:spcPts val="1200"/>
              </a:spcAft>
            </a:pPr>
            <a:r>
              <a:rPr lang="en-US" sz="2200" b="1" dirty="0">
                <a:cs typeface="Times New Roman" pitchFamily="18" charset="0"/>
              </a:rPr>
              <a:t>Improved monitoring of public health  indicators, timeliness and quality of service delivery</a:t>
            </a:r>
          </a:p>
        </p:txBody>
      </p:sp>
    </p:spTree>
    <p:extLst>
      <p:ext uri="{BB962C8B-B14F-4D97-AF65-F5344CB8AC3E}">
        <p14:creationId xmlns:p14="http://schemas.microsoft.com/office/powerpoint/2010/main" val="23305072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C:\Users\KETI\AppData\Local\Microsoft\Windows\Temporary Internet Files\Content.IE5\16DK9KXZ\MC900432537[1].png"/>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940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1363303" y="1959252"/>
            <a:ext cx="754769" cy="754769"/>
          </a:xfrm>
          <a:prstGeom prst="rect">
            <a:avLst/>
          </a:prstGeom>
          <a:noFill/>
          <a:effectLst>
            <a:outerShdw blurRad="50800" dist="50800" dir="5400000" algn="ctr" rotWithShape="0">
              <a:srgbClr val="000000">
                <a:alpha val="28000"/>
              </a:srgbClr>
            </a:outerShdw>
          </a:effectLst>
          <a:extLst>
            <a:ext uri="{909E8E84-426E-40DD-AFC4-6F175D3DCCD1}">
              <a14:hiddenFill xmlns:a14="http://schemas.microsoft.com/office/drawing/2010/main">
                <a:solidFill>
                  <a:srgbClr val="FFFFFF"/>
                </a:solidFill>
              </a14:hiddenFill>
            </a:ext>
          </a:extLst>
        </p:spPr>
      </p:pic>
      <p:sp>
        <p:nvSpPr>
          <p:cNvPr id="2" name="Rectangle 1"/>
          <p:cNvSpPr/>
          <p:nvPr/>
        </p:nvSpPr>
        <p:spPr>
          <a:xfrm>
            <a:off x="720758" y="2708920"/>
            <a:ext cx="3923250" cy="4032448"/>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en-GB" dirty="0">
                <a:solidFill>
                  <a:schemeClr val="tx1"/>
                </a:solidFill>
              </a:rPr>
              <a:t> </a:t>
            </a:r>
            <a:r>
              <a:rPr lang="en-GB" dirty="0" smtClean="0">
                <a:solidFill>
                  <a:schemeClr val="tx1"/>
                </a:solidFill>
              </a:rPr>
              <a:t>          </a:t>
            </a:r>
          </a:p>
          <a:p>
            <a:pPr>
              <a:lnSpc>
                <a:spcPct val="150000"/>
              </a:lnSpc>
            </a:pPr>
            <a:r>
              <a:rPr lang="en-GB" dirty="0">
                <a:solidFill>
                  <a:schemeClr val="tx1"/>
                </a:solidFill>
              </a:rPr>
              <a:t> </a:t>
            </a:r>
            <a:r>
              <a:rPr lang="en-GB" dirty="0" smtClean="0">
                <a:solidFill>
                  <a:schemeClr val="tx1"/>
                </a:solidFill>
              </a:rPr>
              <a:t>           </a:t>
            </a:r>
          </a:p>
        </p:txBody>
      </p:sp>
      <p:sp>
        <p:nvSpPr>
          <p:cNvPr id="4" name="Rectangle 3"/>
          <p:cNvSpPr/>
          <p:nvPr/>
        </p:nvSpPr>
        <p:spPr>
          <a:xfrm>
            <a:off x="5004048" y="2708920"/>
            <a:ext cx="3816424" cy="4032448"/>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en-GB" sz="1700" dirty="0" smtClean="0">
                <a:solidFill>
                  <a:schemeClr val="tx1"/>
                </a:solidFill>
              </a:rPr>
              <a:t>            </a:t>
            </a:r>
            <a:endParaRPr lang="en-GB" sz="1700" dirty="0">
              <a:solidFill>
                <a:schemeClr val="tx1"/>
              </a:solidFill>
            </a:endParaRPr>
          </a:p>
          <a:p>
            <a:pPr>
              <a:lnSpc>
                <a:spcPct val="150000"/>
              </a:lnSpc>
            </a:pPr>
            <a:r>
              <a:rPr lang="en-GB" sz="1700" dirty="0">
                <a:solidFill>
                  <a:schemeClr val="tx1"/>
                </a:solidFill>
              </a:rPr>
              <a:t> </a:t>
            </a:r>
            <a:r>
              <a:rPr lang="en-GB" sz="1700" dirty="0" smtClean="0">
                <a:solidFill>
                  <a:schemeClr val="tx1"/>
                </a:solidFill>
              </a:rPr>
              <a:t>            </a:t>
            </a:r>
            <a:endParaRPr lang="en-GB" sz="1700" dirty="0">
              <a:solidFill>
                <a:schemeClr val="tx1"/>
              </a:solidFill>
            </a:endParaRPr>
          </a:p>
        </p:txBody>
      </p:sp>
      <p:pic>
        <p:nvPicPr>
          <p:cNvPr id="5" name="Picture 2" descr="C:\Users\KETI\AppData\Local\Microsoft\Windows\Temporary Internet Files\Content.IE5\ZYXYTIYB\MC900441310[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16216" y="1856661"/>
            <a:ext cx="1157570" cy="95995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Users\KETI\AppData\Local\Microsoft\Windows\Temporary Internet Files\Content.IE5\16DK9KXZ\MC900432537[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82336" y="3077241"/>
            <a:ext cx="409672" cy="409672"/>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259633" y="3085713"/>
            <a:ext cx="2952328" cy="401200"/>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smtClean="0">
              <a:solidFill>
                <a:schemeClr val="tx1"/>
              </a:solidFill>
            </a:endParaRPr>
          </a:p>
          <a:p>
            <a:r>
              <a:rPr lang="en-GB" sz="1600" dirty="0" smtClean="0">
                <a:solidFill>
                  <a:schemeClr val="tx1"/>
                </a:solidFill>
              </a:rPr>
              <a:t>No </a:t>
            </a:r>
            <a:r>
              <a:rPr lang="en-GB" sz="1600" dirty="0">
                <a:solidFill>
                  <a:schemeClr val="tx1"/>
                </a:solidFill>
              </a:rPr>
              <a:t>data standardization</a:t>
            </a:r>
          </a:p>
          <a:p>
            <a:endParaRPr lang="en-GB" sz="1600" dirty="0"/>
          </a:p>
        </p:txBody>
      </p:sp>
      <p:pic>
        <p:nvPicPr>
          <p:cNvPr id="9" name="Picture 4" descr="C:\Users\KETI\AppData\Local\Microsoft\Windows\Temporary Internet Files\Content.IE5\16DK9KXZ\MC900432537[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82336" y="4034765"/>
            <a:ext cx="378042" cy="37804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59632" y="3861048"/>
            <a:ext cx="3024337" cy="75608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smtClean="0">
              <a:solidFill>
                <a:schemeClr val="tx1"/>
              </a:solidFill>
            </a:endParaRPr>
          </a:p>
          <a:p>
            <a:r>
              <a:rPr lang="en-GB" sz="1600" dirty="0">
                <a:solidFill>
                  <a:schemeClr val="tx1"/>
                </a:solidFill>
              </a:rPr>
              <a:t>High proportion </a:t>
            </a:r>
            <a:r>
              <a:rPr lang="en-GB" sz="1600" dirty="0" smtClean="0">
                <a:solidFill>
                  <a:schemeClr val="tx1"/>
                </a:solidFill>
              </a:rPr>
              <a:t>of inaccurate data, hence statistics</a:t>
            </a:r>
            <a:endParaRPr lang="en-GB" sz="1600" dirty="0">
              <a:solidFill>
                <a:schemeClr val="tx1"/>
              </a:solidFill>
            </a:endParaRPr>
          </a:p>
          <a:p>
            <a:pPr algn="ctr"/>
            <a:endParaRPr lang="en-GB" sz="1600" dirty="0"/>
          </a:p>
        </p:txBody>
      </p:sp>
      <p:pic>
        <p:nvPicPr>
          <p:cNvPr id="11" name="Picture 4" descr="C:\Users\KETI\AppData\Local\Microsoft\Windows\Temporary Internet Files\Content.IE5\16DK9KXZ\MC900432537[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0706" y="4869160"/>
            <a:ext cx="409672" cy="409672"/>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1274570" y="4884378"/>
            <a:ext cx="2952328" cy="488838"/>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smtClean="0">
              <a:solidFill>
                <a:schemeClr val="tx1"/>
              </a:solidFill>
            </a:endParaRPr>
          </a:p>
          <a:p>
            <a:r>
              <a:rPr lang="en-GB" sz="1600" dirty="0">
                <a:solidFill>
                  <a:schemeClr val="tx1"/>
                </a:solidFill>
              </a:rPr>
              <a:t>Reporting and payment delays               </a:t>
            </a:r>
          </a:p>
          <a:p>
            <a:pPr algn="ctr"/>
            <a:endParaRPr lang="en-GB" sz="1600" dirty="0"/>
          </a:p>
        </p:txBody>
      </p:sp>
      <p:pic>
        <p:nvPicPr>
          <p:cNvPr id="13" name="Picture 4" descr="C:\Users\KETI\AppData\Local\Microsoft\Windows\Temporary Internet Files\Content.IE5\16DK9KXZ\MC900432537[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8151" y="5894362"/>
            <a:ext cx="378042" cy="378042"/>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1295636" y="5703485"/>
            <a:ext cx="2952328" cy="759796"/>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dirty="0" smtClean="0">
              <a:solidFill>
                <a:schemeClr val="tx1"/>
              </a:solidFill>
            </a:endParaRPr>
          </a:p>
          <a:p>
            <a:r>
              <a:rPr lang="en-GB" sz="1600" dirty="0" smtClean="0">
                <a:solidFill>
                  <a:schemeClr val="tx1"/>
                </a:solidFill>
              </a:rPr>
              <a:t>Delayed service provision: person and resource identification problem</a:t>
            </a:r>
            <a:endParaRPr lang="en-GB" sz="1600" dirty="0">
              <a:solidFill>
                <a:schemeClr val="tx1"/>
              </a:solidFill>
            </a:endParaRPr>
          </a:p>
          <a:p>
            <a:pPr algn="ctr"/>
            <a:endParaRPr lang="en-GB" sz="1600" dirty="0"/>
          </a:p>
        </p:txBody>
      </p:sp>
      <p:pic>
        <p:nvPicPr>
          <p:cNvPr id="15" name="Picture 2" descr="C:\Users\KETI\AppData\Local\Microsoft\Windows\Temporary Internet Files\Content.IE5\ZYXYTIYB\MC900441310[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016667" y="2914668"/>
            <a:ext cx="607774" cy="607774"/>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5652120" y="3037512"/>
            <a:ext cx="3024334" cy="484929"/>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smtClean="0">
              <a:solidFill>
                <a:schemeClr val="tx1"/>
              </a:solidFill>
            </a:endParaRPr>
          </a:p>
          <a:p>
            <a:r>
              <a:rPr lang="en-GB" sz="1600" b="1" dirty="0" smtClean="0">
                <a:solidFill>
                  <a:schemeClr val="tx1"/>
                </a:solidFill>
              </a:rPr>
              <a:t>100 % </a:t>
            </a:r>
            <a:r>
              <a:rPr lang="en-GB" sz="1600" dirty="0" smtClean="0">
                <a:solidFill>
                  <a:schemeClr val="tx1"/>
                </a:solidFill>
              </a:rPr>
              <a:t>of data standardized and validated</a:t>
            </a:r>
            <a:endParaRPr lang="en-GB" sz="1600" dirty="0">
              <a:solidFill>
                <a:schemeClr val="tx1"/>
              </a:solidFill>
            </a:endParaRPr>
          </a:p>
          <a:p>
            <a:endParaRPr lang="en-GB" sz="1600" dirty="0"/>
          </a:p>
        </p:txBody>
      </p:sp>
      <p:pic>
        <p:nvPicPr>
          <p:cNvPr id="17" name="Picture 2" descr="C:\Users\KETI\AppData\Local\Microsoft\Windows\Temporary Internet Files\Content.IE5\ZYXYTIYB\MC900441310[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004048" y="3753276"/>
            <a:ext cx="607774" cy="607774"/>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p:cNvSpPr/>
          <p:nvPr/>
        </p:nvSpPr>
        <p:spPr>
          <a:xfrm>
            <a:off x="5678905" y="3753276"/>
            <a:ext cx="2997549" cy="769011"/>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dirty="0" smtClean="0">
                <a:solidFill>
                  <a:schemeClr val="tx1"/>
                </a:solidFill>
              </a:rPr>
              <a:t>Automatic generation of statistical and performance indicators</a:t>
            </a:r>
            <a:endParaRPr lang="en-GB" sz="1600" dirty="0">
              <a:solidFill>
                <a:schemeClr val="tx1"/>
              </a:solidFill>
            </a:endParaRPr>
          </a:p>
        </p:txBody>
      </p:sp>
      <p:pic>
        <p:nvPicPr>
          <p:cNvPr id="19" name="Picture 2" descr="C:\Users\KETI\AppData\Local\Microsoft\Windows\Temporary Internet Files\Content.IE5\ZYXYTIYB\MC900441310[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016667" y="4671801"/>
            <a:ext cx="607774" cy="607774"/>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p:cNvSpPr/>
          <p:nvPr/>
        </p:nvSpPr>
        <p:spPr>
          <a:xfrm>
            <a:off x="5652498" y="4617132"/>
            <a:ext cx="3023957" cy="1042839"/>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b="1" dirty="0" smtClean="0">
                <a:solidFill>
                  <a:schemeClr val="tx1"/>
                </a:solidFill>
              </a:rPr>
              <a:t>Max of 2 days </a:t>
            </a:r>
            <a:r>
              <a:rPr lang="en-GB" sz="1600" dirty="0" smtClean="0">
                <a:solidFill>
                  <a:schemeClr val="tx1"/>
                </a:solidFill>
              </a:rPr>
              <a:t>- From provider report submission to provision of payment, only </a:t>
            </a:r>
            <a:r>
              <a:rPr lang="en-GB" sz="1600" b="1" dirty="0" smtClean="0">
                <a:solidFill>
                  <a:schemeClr val="tx1"/>
                </a:solidFill>
              </a:rPr>
              <a:t>0,006 % </a:t>
            </a:r>
            <a:r>
              <a:rPr lang="en-GB" sz="1600" dirty="0" smtClean="0">
                <a:solidFill>
                  <a:schemeClr val="tx1"/>
                </a:solidFill>
              </a:rPr>
              <a:t>of</a:t>
            </a:r>
            <a:r>
              <a:rPr lang="en-GB" sz="1600" b="1" dirty="0" smtClean="0">
                <a:solidFill>
                  <a:schemeClr val="tx1"/>
                </a:solidFill>
              </a:rPr>
              <a:t> </a:t>
            </a:r>
            <a:r>
              <a:rPr lang="en-GB" sz="1600" dirty="0" smtClean="0">
                <a:solidFill>
                  <a:schemeClr val="tx1"/>
                </a:solidFill>
              </a:rPr>
              <a:t>rejected reports</a:t>
            </a:r>
            <a:endParaRPr lang="en-GB" sz="1600" dirty="0">
              <a:solidFill>
                <a:schemeClr val="tx1"/>
              </a:solidFill>
            </a:endParaRPr>
          </a:p>
        </p:txBody>
      </p:sp>
      <p:pic>
        <p:nvPicPr>
          <p:cNvPr id="21" name="Picture 2" descr="C:\Users\KETI\AppData\Local\Microsoft\Windows\Temporary Internet Files\Content.IE5\ZYXYTIYB\MC900441310[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056533" y="5664630"/>
            <a:ext cx="607774" cy="607774"/>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5664306" y="5659972"/>
            <a:ext cx="3012149" cy="1009388"/>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dirty="0" smtClean="0">
                <a:solidFill>
                  <a:schemeClr val="tx1"/>
                </a:solidFill>
              </a:rPr>
              <a:t>Instant ID number based identification; Ambulance tracks available resources online</a:t>
            </a:r>
            <a:endParaRPr lang="en-GB" sz="1600" dirty="0">
              <a:solidFill>
                <a:schemeClr val="tx1"/>
              </a:solidFill>
            </a:endParaRPr>
          </a:p>
        </p:txBody>
      </p:sp>
      <p:sp>
        <p:nvSpPr>
          <p:cNvPr id="24" name="Rectangle 23"/>
          <p:cNvSpPr/>
          <p:nvPr/>
        </p:nvSpPr>
        <p:spPr>
          <a:xfrm>
            <a:off x="1740688" y="2177448"/>
            <a:ext cx="1584176" cy="3183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BEFORE</a:t>
            </a:r>
            <a:endParaRPr lang="en-GB" b="1" dirty="0">
              <a:solidFill>
                <a:schemeClr val="tx1"/>
              </a:solidFill>
            </a:endParaRPr>
          </a:p>
        </p:txBody>
      </p:sp>
      <p:sp>
        <p:nvSpPr>
          <p:cNvPr id="25" name="Rectangle 24"/>
          <p:cNvSpPr/>
          <p:nvPr/>
        </p:nvSpPr>
        <p:spPr>
          <a:xfrm>
            <a:off x="5462882" y="2171566"/>
            <a:ext cx="1584176" cy="3183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AFTER</a:t>
            </a:r>
            <a:endParaRPr lang="en-GB" b="1" dirty="0">
              <a:solidFill>
                <a:schemeClr val="tx1"/>
              </a:solidFill>
            </a:endParaRPr>
          </a:p>
        </p:txBody>
      </p:sp>
    </p:spTree>
    <p:extLst>
      <p:ext uri="{BB962C8B-B14F-4D97-AF65-F5344CB8AC3E}">
        <p14:creationId xmlns:p14="http://schemas.microsoft.com/office/powerpoint/2010/main" val="40780823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2586795" y="2060848"/>
            <a:ext cx="4173118" cy="2343272"/>
          </a:xfrm>
          <a:prstGeom prst="rect">
            <a:avLst/>
          </a:prstGeom>
        </p:spPr>
      </p:pic>
      <p:sp>
        <p:nvSpPr>
          <p:cNvPr id="3" name="TextBox 2"/>
          <p:cNvSpPr txBox="1"/>
          <p:nvPr/>
        </p:nvSpPr>
        <p:spPr>
          <a:xfrm>
            <a:off x="406154" y="5085184"/>
            <a:ext cx="8534400" cy="1569660"/>
          </a:xfrm>
          <a:prstGeom prst="rect">
            <a:avLst/>
          </a:prstGeom>
          <a:noFill/>
        </p:spPr>
        <p:txBody>
          <a:bodyPr wrap="square" rtlCol="0">
            <a:spAutoFit/>
          </a:bodyPr>
          <a:lstStyle/>
          <a:p>
            <a:pPr algn="ctr" eaLnBrk="1" fontAlgn="auto" hangingPunct="1">
              <a:spcBef>
                <a:spcPts val="0"/>
              </a:spcBef>
              <a:spcAft>
                <a:spcPts val="0"/>
              </a:spcAft>
            </a:pPr>
            <a:endParaRPr lang="en-US" b="0" dirty="0">
              <a:solidFill>
                <a:prstClr val="black"/>
              </a:solidFill>
              <a:latin typeface="Calibri" pitchFamily="34" charset="0"/>
              <a:cs typeface="Calibri" pitchFamily="34" charset="0"/>
            </a:endParaRPr>
          </a:p>
          <a:p>
            <a:pPr algn="ctr"/>
            <a:r>
              <a:rPr lang="en-US" sz="2400" dirty="0" smtClean="0">
                <a:solidFill>
                  <a:srgbClr val="C00000"/>
                </a:solidFill>
                <a:latin typeface="Myriad Pro" pitchFamily="34" charset="0"/>
                <a:cs typeface="Arial" pitchFamily="34" charset="0"/>
              </a:rPr>
              <a:t>Contact </a:t>
            </a:r>
            <a:r>
              <a:rPr lang="en-US" sz="2400" dirty="0">
                <a:solidFill>
                  <a:srgbClr val="C00000"/>
                </a:solidFill>
                <a:latin typeface="Myriad Pro" pitchFamily="34" charset="0"/>
                <a:cs typeface="Arial" pitchFamily="34" charset="0"/>
              </a:rPr>
              <a:t>information</a:t>
            </a:r>
            <a:r>
              <a:rPr lang="en-US" sz="2400" dirty="0" smtClean="0">
                <a:solidFill>
                  <a:srgbClr val="C00000"/>
                </a:solidFill>
                <a:latin typeface="Myriad Pro" pitchFamily="34" charset="0"/>
                <a:cs typeface="Arial" pitchFamily="34" charset="0"/>
              </a:rPr>
              <a:t>:</a:t>
            </a:r>
            <a:endParaRPr lang="en-US" sz="2400" b="0" dirty="0" smtClean="0">
              <a:solidFill>
                <a:srgbClr val="C00000"/>
              </a:solidFill>
              <a:latin typeface="Myriad Pro" pitchFamily="34" charset="0"/>
              <a:cs typeface="Arial" pitchFamily="34" charset="0"/>
            </a:endParaRPr>
          </a:p>
          <a:p>
            <a:pPr algn="ctr" eaLnBrk="1" fontAlgn="auto" hangingPunct="1">
              <a:spcBef>
                <a:spcPts val="0"/>
              </a:spcBef>
              <a:spcAft>
                <a:spcPts val="0"/>
              </a:spcAft>
            </a:pPr>
            <a:endParaRPr lang="en-US" sz="1350" b="1" dirty="0" smtClean="0">
              <a:solidFill>
                <a:prstClr val="black"/>
              </a:solidFill>
              <a:latin typeface="Calibri" pitchFamily="34" charset="0"/>
              <a:cs typeface="Calibri" pitchFamily="34" charset="0"/>
            </a:endParaRPr>
          </a:p>
          <a:p>
            <a:pPr algn="ctr"/>
            <a:r>
              <a:rPr lang="en-US" sz="1350" b="1" dirty="0">
                <a:solidFill>
                  <a:prstClr val="black"/>
                </a:solidFill>
                <a:cs typeface="Calibri" pitchFamily="34" charset="0"/>
              </a:rPr>
              <a:t>Mr. Alexander Turdziladze</a:t>
            </a:r>
            <a:r>
              <a:rPr lang="en-US" sz="1350" dirty="0">
                <a:solidFill>
                  <a:prstClr val="black"/>
                </a:solidFill>
                <a:cs typeface="Calibri" pitchFamily="34" charset="0"/>
              </a:rPr>
              <a:t>, COP – </a:t>
            </a:r>
            <a:r>
              <a:rPr lang="en-US" sz="1350" u="sng" dirty="0">
                <a:solidFill>
                  <a:srgbClr val="204B7D"/>
                </a:solidFill>
                <a:cs typeface="Calibri" pitchFamily="34" charset="0"/>
              </a:rPr>
              <a:t>aturdziladze@hssp.org.ge</a:t>
            </a:r>
            <a:r>
              <a:rPr lang="en-US" sz="1350" dirty="0">
                <a:solidFill>
                  <a:prstClr val="black"/>
                </a:solidFill>
                <a:cs typeface="Calibri" pitchFamily="34" charset="0"/>
              </a:rPr>
              <a:t> / (995) 93 226 226</a:t>
            </a:r>
          </a:p>
          <a:p>
            <a:pPr algn="ctr"/>
            <a:endParaRPr lang="en-US" sz="1350" dirty="0">
              <a:solidFill>
                <a:prstClr val="black"/>
              </a:solidFill>
              <a:cs typeface="Calibri" pitchFamily="34" charset="0"/>
            </a:endParaRPr>
          </a:p>
          <a:p>
            <a:pPr algn="ctr"/>
            <a:r>
              <a:rPr lang="en-US" sz="1350" b="1" dirty="0">
                <a:solidFill>
                  <a:prstClr val="black"/>
                </a:solidFill>
                <a:latin typeface="Arial" pitchFamily="34" charset="0"/>
                <a:cs typeface="Arial" pitchFamily="34" charset="0"/>
              </a:rPr>
              <a:t>Ms. Ketevan Tatoshvili, </a:t>
            </a:r>
            <a:r>
              <a:rPr lang="en-US" sz="1350" dirty="0">
                <a:solidFill>
                  <a:prstClr val="black"/>
                </a:solidFill>
                <a:latin typeface="Arial" pitchFamily="34" charset="0"/>
                <a:cs typeface="Arial" pitchFamily="34" charset="0"/>
              </a:rPr>
              <a:t>DCOP </a:t>
            </a:r>
            <a:r>
              <a:rPr lang="en-US" sz="1350" dirty="0">
                <a:solidFill>
                  <a:prstClr val="black"/>
                </a:solidFill>
                <a:cs typeface="Calibri" pitchFamily="34" charset="0"/>
              </a:rPr>
              <a:t>– </a:t>
            </a:r>
            <a:r>
              <a:rPr lang="en-US" sz="1350" u="sng" dirty="0">
                <a:solidFill>
                  <a:srgbClr val="204B7D"/>
                </a:solidFill>
                <a:latin typeface="Arial" pitchFamily="34" charset="0"/>
                <a:cs typeface="Arial" pitchFamily="34" charset="0"/>
              </a:rPr>
              <a:t>ktatoshvili@hssp.org.ge</a:t>
            </a:r>
            <a:r>
              <a:rPr lang="en-US" sz="1350" dirty="0">
                <a:solidFill>
                  <a:srgbClr val="204B7D"/>
                </a:solidFill>
                <a:latin typeface="Arial" pitchFamily="34" charset="0"/>
                <a:cs typeface="Arial" pitchFamily="34" charset="0"/>
              </a:rPr>
              <a:t> </a:t>
            </a:r>
            <a:r>
              <a:rPr lang="en-US" sz="1350" dirty="0">
                <a:solidFill>
                  <a:prstClr val="black"/>
                </a:solidFill>
                <a:latin typeface="Arial" pitchFamily="34" charset="0"/>
                <a:cs typeface="Arial" pitchFamily="34" charset="0"/>
              </a:rPr>
              <a:t>/ (995) 77 731 560</a:t>
            </a:r>
          </a:p>
        </p:txBody>
      </p:sp>
      <p:sp>
        <p:nvSpPr>
          <p:cNvPr id="4" name="TextBox 3">
            <a:hlinkClick r:id="rId3" tooltip="ehealth.moh.gov.ge"/>
          </p:cNvPr>
          <p:cNvSpPr txBox="1"/>
          <p:nvPr/>
        </p:nvSpPr>
        <p:spPr>
          <a:xfrm>
            <a:off x="1282454" y="4581128"/>
            <a:ext cx="6781800" cy="646331"/>
          </a:xfrm>
          <a:prstGeom prst="rect">
            <a:avLst/>
          </a:prstGeom>
          <a:noFill/>
        </p:spPr>
        <p:txBody>
          <a:bodyPr wrap="square" rtlCol="0">
            <a:spAutoFit/>
          </a:bodyPr>
          <a:lstStyle/>
          <a:p>
            <a:pPr algn="ctr"/>
            <a:r>
              <a:rPr lang="en-US" sz="3600" u="sng" dirty="0" smtClean="0">
                <a:solidFill>
                  <a:srgbClr val="204B7D"/>
                </a:solidFill>
                <a:latin typeface="Myriad Pro" pitchFamily="34" charset="0"/>
              </a:rPr>
              <a:t>ehealth.moh.gov.ge</a:t>
            </a:r>
            <a:endParaRPr lang="en-US" sz="3600" u="sng" dirty="0">
              <a:solidFill>
                <a:srgbClr val="204B7D"/>
              </a:solidFill>
              <a:latin typeface="Myriad Pro" pitchFamily="34" charset="0"/>
            </a:endParaRPr>
          </a:p>
        </p:txBody>
      </p:sp>
    </p:spTree>
    <p:extLst>
      <p:ext uri="{BB962C8B-B14F-4D97-AF65-F5344CB8AC3E}">
        <p14:creationId xmlns:p14="http://schemas.microsoft.com/office/powerpoint/2010/main" val="29264433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6990</TotalTime>
  <Words>1303</Words>
  <Application>Microsoft Office PowerPoint</Application>
  <PresentationFormat>On-screen Show (4:3)</PresentationFormat>
  <Paragraphs>190</Paragraphs>
  <Slides>22</Slides>
  <Notes>13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25" baseType="lpstr">
      <vt:lpstr>Office Theme</vt:lpstr>
      <vt:lpstr>Microsoft Excel Chart</vt:lpstr>
      <vt:lpstr>Microsoft Office Excel 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Overview of Recent Health System Reforms in Georgia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Universal Enjoinment of Health Rights in line with EU and Global Health Vision </vt:lpstr>
      <vt:lpstr>UHC Basic Package  </vt:lpstr>
      <vt:lpstr>PowerPoint Presentation</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ჯანდაცვის ერთიანი საინფორმაციო სისტემა ფარმაცევტული მოდული</dc:title>
  <dc:creator>new</dc:creator>
  <cp:lastModifiedBy>KETI</cp:lastModifiedBy>
  <cp:revision>234</cp:revision>
  <cp:lastPrinted>2014-05-08T06:40:05Z</cp:lastPrinted>
  <dcterms:created xsi:type="dcterms:W3CDTF">2011-08-23T08:37:14Z</dcterms:created>
  <dcterms:modified xsi:type="dcterms:W3CDTF">2014-10-09T08:50:43Z</dcterms:modified>
</cp:coreProperties>
</file>