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88" r:id="rId2"/>
  </p:sldMasterIdLst>
  <p:notesMasterIdLst>
    <p:notesMasterId r:id="rId20"/>
  </p:notesMasterIdLst>
  <p:sldIdLst>
    <p:sldId id="322" r:id="rId3"/>
    <p:sldId id="687" r:id="rId4"/>
    <p:sldId id="686" r:id="rId5"/>
    <p:sldId id="695" r:id="rId6"/>
    <p:sldId id="689" r:id="rId7"/>
    <p:sldId id="690" r:id="rId8"/>
    <p:sldId id="691" r:id="rId9"/>
    <p:sldId id="692" r:id="rId10"/>
    <p:sldId id="693" r:id="rId11"/>
    <p:sldId id="700" r:id="rId12"/>
    <p:sldId id="703" r:id="rId13"/>
    <p:sldId id="694" r:id="rId14"/>
    <p:sldId id="696" r:id="rId15"/>
    <p:sldId id="697" r:id="rId16"/>
    <p:sldId id="704" r:id="rId17"/>
    <p:sldId id="699" r:id="rId18"/>
    <p:sldId id="317" r:id="rId19"/>
  </p:sldIdLst>
  <p:sldSz cx="9144000" cy="6858000" type="screen4x3"/>
  <p:notesSz cx="6858000" cy="9144000"/>
  <p:defaultTextStyle>
    <a:defPPr>
      <a:defRPr lang="en-US"/>
    </a:defPPr>
    <a:lvl1pPr marL="0" algn="l" defTabSz="9508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75444" algn="l" defTabSz="9508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50887" algn="l" defTabSz="9508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26332" algn="l" defTabSz="9508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901775" algn="l" defTabSz="9508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77219" algn="l" defTabSz="9508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52663" algn="l" defTabSz="9508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328106" algn="l" defTabSz="9508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03552" algn="l" defTabSz="9508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C3972"/>
    <a:srgbClr val="20418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945" autoAdjust="0"/>
    <p:restoredTop sz="94723" autoAdjust="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9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84ABA-6EBF-47CC-BA70-499961C6BDA8}" type="datetimeFigureOut">
              <a:rPr lang="en-US" smtClean="0"/>
              <a:pPr/>
              <a:t>19/06/12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4E41-98C4-444C-9549-9759548C40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735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08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5444" algn="l" defTabSz="9508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0887" algn="l" defTabSz="9508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26332" algn="l" defTabSz="9508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01775" algn="l" defTabSz="9508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77219" algn="l" defTabSz="9508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52663" algn="l" defTabSz="9508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28106" algn="l" defTabSz="9508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03552" algn="l" defTabSz="9508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005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806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45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9E5E-22A0-42ED-94AB-8AA7E43BB279}" type="datetimeFigureOut">
              <a:rPr lang="en-US" smtClean="0"/>
              <a:pPr/>
              <a:t>19/06/12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9B4E-F1ED-466A-862E-5E6A1EEBC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5593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9E5E-22A0-42ED-94AB-8AA7E43BB279}" type="datetimeFigureOut">
              <a:rPr lang="en-US" smtClean="0"/>
              <a:pPr/>
              <a:t>19/06/12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9B4E-F1ED-466A-862E-5E6A1EEBC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7053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9E5E-22A0-42ED-94AB-8AA7E43BB279}" type="datetimeFigureOut">
              <a:rPr lang="en-US" smtClean="0"/>
              <a:pPr/>
              <a:t>19/06/12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9B4E-F1ED-466A-862E-5E6A1EEBC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3922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9E5E-22A0-42ED-94AB-8AA7E43BB279}" type="datetimeFigureOut">
              <a:rPr lang="en-US" smtClean="0"/>
              <a:pPr/>
              <a:t>19/06/12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9B4E-F1ED-466A-862E-5E6A1EEBC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4852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9E5E-22A0-42ED-94AB-8AA7E43BB279}" type="datetimeFigureOut">
              <a:rPr lang="en-US" smtClean="0"/>
              <a:pPr/>
              <a:t>19/06/12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9B4E-F1ED-466A-862E-5E6A1EEBC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9450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9E5E-22A0-42ED-94AB-8AA7E43BB279}" type="datetimeFigureOut">
              <a:rPr lang="en-US" smtClean="0"/>
              <a:pPr/>
              <a:t>19/06/12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9B4E-F1ED-466A-862E-5E6A1EEBC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3729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9E5E-22A0-42ED-94AB-8AA7E43BB279}" type="datetimeFigureOut">
              <a:rPr lang="en-US" smtClean="0"/>
              <a:pPr/>
              <a:t>19/06/12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9B4E-F1ED-466A-862E-5E6A1EEBC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8755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9E5E-22A0-42ED-94AB-8AA7E43BB279}" type="datetimeFigureOut">
              <a:rPr lang="en-US" smtClean="0"/>
              <a:pPr/>
              <a:t>19/06/12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9B4E-F1ED-466A-862E-5E6A1EEBC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523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8473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9E5E-22A0-42ED-94AB-8AA7E43BB279}" type="datetimeFigureOut">
              <a:rPr lang="en-US" smtClean="0"/>
              <a:pPr/>
              <a:t>19/06/12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9B4E-F1ED-466A-862E-5E6A1EEBC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3426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9E5E-22A0-42ED-94AB-8AA7E43BB279}" type="datetimeFigureOut">
              <a:rPr lang="en-US" smtClean="0"/>
              <a:pPr/>
              <a:t>19/06/12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9B4E-F1ED-466A-862E-5E6A1EEBC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3306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9E5E-22A0-42ED-94AB-8AA7E43BB279}" type="datetimeFigureOut">
              <a:rPr lang="en-US" smtClean="0"/>
              <a:pPr/>
              <a:t>19/06/12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9B4E-F1ED-466A-862E-5E6A1EEBC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923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466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260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094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757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549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264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216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812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89E5E-22A0-42ED-94AB-8AA7E43BB279}" type="datetimeFigureOut">
              <a:rPr lang="en-US" smtClean="0"/>
              <a:pPr/>
              <a:t>19/06/12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9B4E-F1ED-466A-862E-5E6A1EEBC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896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6553200"/>
            <a:ext cx="5943600" cy="304800"/>
          </a:xfrm>
        </p:spPr>
        <p:txBody>
          <a:bodyPr>
            <a:noAutofit/>
          </a:bodyPr>
          <a:lstStyle/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</a:t>
            </a:r>
            <a:r>
              <a:rPr lang="ka-GE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| </a:t>
            </a:r>
            <a:r>
              <a:rPr lang="ka-GE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სსიპ სასწრაფო სამედიცინო დახმარების ცენტრი</a:t>
            </a:r>
            <a:endParaRPr lang="en-US" sz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0" y="457200"/>
            <a:ext cx="7620000" cy="2133599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20000"/>
              </a:lnSpc>
            </a:pPr>
            <a:r>
              <a:rPr lang="ka-G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სსიპ სასწრაფო სამედიცინო დახმარების ცენტრის კომპიუტერული პროგრამა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Ultimate\Desktop\220px-Star_of_life2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200400"/>
            <a:ext cx="2247900" cy="224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97353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  <a:noFill/>
          <a:effectLst>
            <a:outerShdw sx="1000" sy="1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pPr marL="285750" indent="-285750">
              <a:lnSpc>
                <a:spcPct val="200000"/>
              </a:lnSpc>
            </a:pPr>
            <a:r>
              <a:rPr lang="ka-GE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თანამშრომლების მონაცემთა ბაზა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200400" y="6553200"/>
            <a:ext cx="59436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201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| 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სსიპ სასწრაფო სამედიცინო დახმარების ცენტრი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 descr="C:\Users\Ultimate\Desktop\h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7588"/>
            <a:ext cx="8229600" cy="3199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94666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09600"/>
          </a:xfrm>
          <a:noFill/>
          <a:effectLst>
            <a:outerShdw sx="1000" sy="1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pPr marL="285750" indent="-285750">
              <a:lnSpc>
                <a:spcPct val="200000"/>
              </a:lnSpc>
            </a:pPr>
            <a:r>
              <a:rPr lang="ka-G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კანცელარიის მოდული 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18" name="Picture 2" descr="C:\Users\Ultimate\Desktop\w3rewr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8225360" cy="4572000"/>
          </a:xfrm>
          <a:prstGeom prst="rect">
            <a:avLst/>
          </a:prstGeom>
          <a:noFill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200400" y="6553200"/>
            <a:ext cx="59436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201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| 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სსიპ სასწრაფო სამედიცინო დახმარების ცენტრი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4181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09600"/>
          </a:xfrm>
          <a:noFill/>
          <a:effectLst>
            <a:outerShdw sx="1000" sy="1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pPr marL="285750" indent="-285750">
              <a:lnSpc>
                <a:spcPct val="200000"/>
              </a:lnSpc>
            </a:pPr>
            <a:r>
              <a:rPr lang="ka-GE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აფთიაქი (მედიკამენტები და სამედიცინო ინსტრუმენტები)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2" name="Picture 2" descr="C:\Users\Ultimate\Desktop\q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8534400" cy="3365554"/>
          </a:xfrm>
          <a:prstGeom prst="rect">
            <a:avLst/>
          </a:prstGeom>
          <a:noFill/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3200400" y="6553200"/>
            <a:ext cx="59436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201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| 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სსიპ სასწრაფო სამედიცინო დახმარების ცენტრი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2580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-152400" y="0"/>
            <a:ext cx="9144000" cy="609600"/>
          </a:xfrm>
          <a:noFill/>
          <a:effectLst>
            <a:outerShdw sx="1000" sy="1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pPr marL="285750" indent="-285750">
              <a:lnSpc>
                <a:spcPct val="200000"/>
              </a:lnSpc>
            </a:pPr>
            <a:r>
              <a:rPr lang="ka-GE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საწყობის მოდული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6" name="Picture 2" descr="C:\Users\Ultimate\Desktop\s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990600"/>
            <a:ext cx="4038600" cy="4953000"/>
          </a:xfrm>
          <a:prstGeom prst="rect">
            <a:avLst/>
          </a:prstGeom>
          <a:noFill/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3200400" y="6553200"/>
            <a:ext cx="59436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201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| 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სსიპ სასწრაფო სამედიცინო დახმარების ცენტრი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3508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09600"/>
          </a:xfrm>
          <a:noFill/>
          <a:effectLst>
            <a:outerShdw sx="1000" sy="1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pPr marL="285750" indent="-285750">
              <a:lnSpc>
                <a:spcPct val="200000"/>
              </a:lnSpc>
            </a:pPr>
            <a:r>
              <a:rPr lang="ka-GE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ავტომობილების მახასიათებლების მონიტორინგის მოდული</a:t>
            </a:r>
          </a:p>
        </p:txBody>
      </p:sp>
      <p:pic>
        <p:nvPicPr>
          <p:cNvPr id="12290" name="Picture 2" descr="C:\Users\Ultimate\Desktop\av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8515350" cy="2736188"/>
          </a:xfrm>
          <a:prstGeom prst="rect">
            <a:avLst/>
          </a:prstGeom>
          <a:noFill/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3200400" y="6553200"/>
            <a:ext cx="59436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201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| 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სსიპ სასწრაფო სამედიცინო დახმარების ცენტრი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703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191000" y="6553200"/>
            <a:ext cx="59436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201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| 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სსიპ სასწრაფო სამედიცინო დახმარების ცენტრი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0"/>
            <a:ext cx="9144000" cy="609600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endParaRPr lang="en-US" sz="24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90600" y="76200"/>
            <a:ext cx="8458200" cy="3429000"/>
          </a:xfrm>
          <a:prstGeom prst="rect">
            <a:avLst/>
          </a:prstGeom>
        </p:spPr>
        <p:txBody>
          <a:bodyPr vert="horz" lIns="95088" tIns="47545" rIns="95088" bIns="47545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ყოველდღიური ანგარიში;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თანამშრომლების მონაცემები;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პაციენტის ჰოსპიტალიზაცია;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კანცელარიის ანგარიშები;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დატვირთვის ანგარიში;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ეკიპაჟების ცვლილებები;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თანამშრომლის კარიერა;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ზარის მონაცემების ანგარიში;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ჰოსპიტალიზაციის ანგარიში;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პაციენტის ბარათების ანგარიში;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ჰოსპიტალის ბარათის ანგარიში;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ნოზოლოგიათა ანალიზი;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დაყოვნების მაჩვენებლები;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ჰოსპიტალიზაციათა განაწილება;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ბრიგადების მდგომარეობის მრუდი;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ავტომანქანების დატვირთვა;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გამოძახებათა პერიოდული განაწილება;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საწყობი/აფთიაქი ბრუნვა;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ექსიმების მიერ წამლების ხარჯვა;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წამლების ხარჯვა ექიმების მიხედვით;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შემოსავლის ანგარიში მომწოდებლების მიხედვით;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გასავლის ანგარიში ფილიალების მიხედვით.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09600"/>
          </a:xfrm>
          <a:noFill/>
          <a:effectLst>
            <a:outerShdw sx="1000" sy="1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pPr marL="285750" indent="-285750">
              <a:lnSpc>
                <a:spcPct val="200000"/>
              </a:lnSpc>
            </a:pPr>
            <a:r>
              <a:rPr lang="ka-GE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სტატისტიკა და ანგარიშები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09" name="Picture 1" descr="http://test.er.ambulance.xor.ge/Telerik.ReportViewer.axd?instanceid=bbfe504077a44b60aae0b5f528da0449&amp;optype=ReportImage&amp;renderid=21d4fa9ae6794625882430a3397d143f&amp;StreamID=fwhjbzhkhb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415130" cy="4724400"/>
          </a:xfrm>
          <a:prstGeom prst="rect">
            <a:avLst/>
          </a:prstGeom>
          <a:noFill/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3200400" y="6553200"/>
            <a:ext cx="59436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201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| 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სსიპ სასწრაფო სამედიცინო დახმარების ცენტრი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79513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1"/>
            <a:ext cx="8382000" cy="1146178"/>
          </a:xfrm>
          <a:noFill/>
          <a:effectLst>
            <a:outerShdw sx="1000" sy="1000" algn="ctr" rotWithShape="0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ka-G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გმადლობთ ყურადღებისთვის!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200400" y="6553200"/>
            <a:ext cx="59436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201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| 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სსიპ სასწრაფო სამედიცინო დახმარების ცენტრი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 descr="C:\Users\Ultimate\Desktop\220px-Star_of_life2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200400"/>
            <a:ext cx="2247900" cy="224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61352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09600"/>
          </a:xfrm>
          <a:noFill/>
          <a:effectLst>
            <a:outerShdw sx="1000" sy="1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r>
              <a:rPr lang="ka-G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პროგრამის ამოცანები</a:t>
            </a:r>
            <a:endParaRPr lang="en-US" sz="2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85800" y="609600"/>
            <a:ext cx="8458200" cy="4419600"/>
          </a:xfrm>
          <a:prstGeom prst="rect">
            <a:avLst/>
          </a:prstGeom>
        </p:spPr>
        <p:txBody>
          <a:bodyPr vert="horz" lIns="95088" tIns="47545" rIns="95088" bIns="47545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200000"/>
              </a:lnSpc>
              <a:buFont typeface="Arial" pitchFamily="34" charset="0"/>
              <a:buChar char="•"/>
            </a:pPr>
            <a:r>
              <a:rPr lang="ka-G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თანამშრომელთა  გამოცხადების  კონტროლი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l">
              <a:lnSpc>
                <a:spcPct val="200000"/>
              </a:lnSpc>
              <a:buFont typeface="Arial" pitchFamily="34" charset="0"/>
              <a:buChar char="•"/>
            </a:pPr>
            <a:r>
              <a:rPr lang="ka-G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ბრიგადების შემთხვევითი პრინციპით დაკომლექტება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l">
              <a:lnSpc>
                <a:spcPct val="200000"/>
              </a:lnSpc>
              <a:buFont typeface="Arial" pitchFamily="34" charset="0"/>
              <a:buChar char="•"/>
            </a:pPr>
            <a:r>
              <a:rPr lang="ka-G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ზარის მონაცემების სრული რეგისტრაციის მონიტორინგი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l">
              <a:lnSpc>
                <a:spcPct val="200000"/>
              </a:lnSpc>
              <a:buFont typeface="Arial" pitchFamily="34" charset="0"/>
              <a:buChar char="•"/>
            </a:pPr>
            <a:r>
              <a:rPr lang="ka-G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მანქანების მოძრაობის და მისამართებზე მისვლის ზუსტი მონიტორინგი (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GPS</a:t>
            </a:r>
            <a:r>
              <a:rPr lang="ka-G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მოდულით)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l">
              <a:lnSpc>
                <a:spcPct val="200000"/>
              </a:lnSpc>
              <a:buFont typeface="Arial" pitchFamily="34" charset="0"/>
              <a:buChar char="•"/>
            </a:pPr>
            <a:r>
              <a:rPr lang="ka-G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ბრიგადასთან ელექტრონული კომუნიკაციის საშუალება, პაციენტის მონაცემების სწრაფი </a:t>
            </a:r>
            <a:r>
              <a:rPr lang="ka-G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რეგისტრაცია </a:t>
            </a:r>
            <a:r>
              <a:rPr lang="ka-G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(პლანშეტური კომპიუტერის მეშვეობით)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l">
              <a:lnSpc>
                <a:spcPct val="200000"/>
              </a:lnSpc>
              <a:buFont typeface="Arial" pitchFamily="34" charset="0"/>
              <a:buChar char="•"/>
            </a:pPr>
            <a:r>
              <a:rPr lang="ka-G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პაციენტის ჰოსპიტალიზაცია ავტომატურ რეჟიმში პროგრამის გამოყენებით.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200400" y="6553200"/>
            <a:ext cx="59436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201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| 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სსიპ სასწრაფო სამედიცინო დახმარების ცენტრი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2603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09600"/>
          </a:xfrm>
          <a:noFill/>
          <a:effectLst>
            <a:outerShdw sx="1000" sy="1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r>
              <a:rPr lang="ka-GE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თანამშრომელთა გამოცხადების კონტროლი</a:t>
            </a:r>
            <a:endParaRPr lang="en-US" sz="2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4495800" y="1828800"/>
            <a:ext cx="4495800" cy="22860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ka-GE" sz="2800" dirty="0" smtClean="0">
                <a:solidFill>
                  <a:schemeClr val="tx1"/>
                </a:solidFill>
              </a:rPr>
              <a:t>თანამშრომელთა გამოცხადების კონტროლი ბიოსისტემის </a:t>
            </a:r>
            <a:r>
              <a:rPr lang="ka-GE" sz="2800" dirty="0" smtClean="0">
                <a:solidFill>
                  <a:schemeClr val="tx1"/>
                </a:solidFill>
              </a:rPr>
              <a:t>მეშვეობით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200400" y="6553200"/>
            <a:ext cx="59436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201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| 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სსიპ სასწრაფო სამედიცინო დახმარების ცენტრი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Ultimate\Desktop\suprema_bio_internaljp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3990975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815230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09600"/>
          </a:xfrm>
          <a:noFill/>
          <a:effectLst>
            <a:outerShdw sx="1000" sy="1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pPr marL="285750" indent="-285750">
              <a:lnSpc>
                <a:spcPct val="200000"/>
              </a:lnSpc>
            </a:pPr>
            <a:r>
              <a:rPr lang="ka-GE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ბრიგადების შემთხვევითი პრინციპით დაკომლექტება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4" name="Straight Arrow Connector 13"/>
          <p:cNvCxnSpPr>
            <a:stCxn id="22" idx="2"/>
          </p:cNvCxnSpPr>
          <p:nvPr/>
        </p:nvCxnSpPr>
        <p:spPr>
          <a:xfrm rot="16200000" flipH="1">
            <a:off x="1381541" y="2953937"/>
            <a:ext cx="1557503" cy="403823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83" y="3991474"/>
            <a:ext cx="1077468" cy="1197188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62403" y="3415617"/>
            <a:ext cx="1" cy="1308788"/>
          </a:xfrm>
          <a:prstGeom prst="line">
            <a:avLst/>
          </a:prstGeom>
          <a:ln w="31750" cmpd="sng">
            <a:solidFill>
              <a:srgbClr val="FFC000"/>
            </a:solidFill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35850" y="4724400"/>
            <a:ext cx="926550" cy="0"/>
          </a:xfrm>
          <a:prstGeom prst="line">
            <a:avLst/>
          </a:prstGeom>
          <a:ln w="31750" cmpd="sng">
            <a:solidFill>
              <a:srgbClr val="FFC000"/>
            </a:solidFill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8412" y="4726989"/>
            <a:ext cx="1447800" cy="6961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95088" tIns="47545" rIns="95088" bIns="47545" rtlCol="0">
            <a:spAutoFit/>
          </a:bodyPr>
          <a:lstStyle/>
          <a:p>
            <a:pPr algn="ctr"/>
            <a:r>
              <a:rPr lang="en-US" sz="1300" dirty="0">
                <a:ea typeface="Tahoma" pitchFamily="34" charset="0"/>
                <a:cs typeface="Tahoma" pitchFamily="34" charset="0"/>
              </a:rPr>
              <a:t>თ</a:t>
            </a:r>
            <a:r>
              <a:rPr lang="ka-GE" sz="1300" dirty="0">
                <a:ea typeface="Tahoma" pitchFamily="34" charset="0"/>
                <a:cs typeface="Tahoma" pitchFamily="34" charset="0"/>
              </a:rPr>
              <a:t>ითის ანაბეჭდის წამკითხველი</a:t>
            </a:r>
            <a:endParaRPr lang="en-US" sz="1300" dirty="0"/>
          </a:p>
        </p:txBody>
      </p:sp>
      <p:sp>
        <p:nvSpPr>
          <p:cNvPr id="22" name="TextBox 21"/>
          <p:cNvSpPr txBox="1"/>
          <p:nvPr/>
        </p:nvSpPr>
        <p:spPr>
          <a:xfrm>
            <a:off x="560810" y="1880970"/>
            <a:ext cx="2795142" cy="496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95088" tIns="47545" rIns="95088" bIns="47545" rtlCol="0">
            <a:spAutoFit/>
          </a:bodyPr>
          <a:lstStyle/>
          <a:p>
            <a:pPr algn="ctr"/>
            <a:r>
              <a:rPr lang="en-US" sz="1300" dirty="0">
                <a:ea typeface="Tahoma" pitchFamily="34" charset="0"/>
                <a:cs typeface="Tahoma" pitchFamily="34" charset="0"/>
              </a:rPr>
              <a:t>დ</a:t>
            </a:r>
            <a:r>
              <a:rPr lang="ka-GE" sz="1300" dirty="0">
                <a:ea typeface="Tahoma" pitchFamily="34" charset="0"/>
                <a:cs typeface="Tahoma" pitchFamily="34" charset="0"/>
              </a:rPr>
              <a:t>აყენებულია </a:t>
            </a:r>
            <a:r>
              <a:rPr lang="ka-GE" sz="1300" dirty="0" smtClean="0">
                <a:ea typeface="Tahoma" pitchFamily="34" charset="0"/>
                <a:cs typeface="Tahoma" pitchFamily="34" charset="0"/>
              </a:rPr>
              <a:t>ყველა ფილიალის შესასვლელში</a:t>
            </a:r>
            <a:endParaRPr lang="en-US" sz="1300" dirty="0"/>
          </a:p>
        </p:txBody>
      </p:sp>
      <p:pic>
        <p:nvPicPr>
          <p:cNvPr id="3074" name="Picture 2" descr="C:\Users\Ultimate\Desktop\1327995980_databas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752600"/>
            <a:ext cx="1828800" cy="18288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505200" y="990600"/>
            <a:ext cx="2795142" cy="6961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95088" tIns="47545" rIns="95088" bIns="47545" rtlCol="0">
            <a:spAutoFit/>
          </a:bodyPr>
          <a:lstStyle/>
          <a:p>
            <a:pPr algn="ctr"/>
            <a:r>
              <a:rPr lang="ka-GE" sz="1300" dirty="0" smtClean="0">
                <a:cs typeface="Tahoma" pitchFamily="34" charset="0"/>
              </a:rPr>
              <a:t>თითის დადების შემდეგ თანამშრომელი ხდება შესაბამის მონაცემთა ბაზაში </a:t>
            </a:r>
            <a:endParaRPr lang="en-US" sz="1300" dirty="0"/>
          </a:p>
        </p:txBody>
      </p:sp>
      <p:cxnSp>
        <p:nvCxnSpPr>
          <p:cNvPr id="25" name="Straight Connector 24"/>
          <p:cNvCxnSpPr/>
          <p:nvPr/>
        </p:nvCxnSpPr>
        <p:spPr>
          <a:xfrm rot="5400000" flipH="1" flipV="1">
            <a:off x="5886247" y="3269911"/>
            <a:ext cx="1205812" cy="1"/>
          </a:xfrm>
          <a:prstGeom prst="line">
            <a:avLst/>
          </a:prstGeom>
          <a:ln w="31750" cmpd="sng">
            <a:solidFill>
              <a:srgbClr val="FFC000"/>
            </a:solidFill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62600" y="2667000"/>
            <a:ext cx="926550" cy="1588"/>
          </a:xfrm>
          <a:prstGeom prst="line">
            <a:avLst/>
          </a:prstGeom>
          <a:ln w="31750" cmpd="sng">
            <a:solidFill>
              <a:srgbClr val="FFC000"/>
            </a:solidFill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41910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42672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5783263" y="5020270"/>
            <a:ext cx="6175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II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67601" y="5020270"/>
            <a:ext cx="76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III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3" name="Picture 2" descr="C:\Users\GaGa\Desktop\RiGi\Operator 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1910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4030663" y="5020270"/>
            <a:ext cx="6175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  <a:r>
              <a:rPr lang="ka-GE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5" name="Subtitle 34"/>
          <p:cNvSpPr>
            <a:spLocks noGrp="1"/>
          </p:cNvSpPr>
          <p:nvPr>
            <p:ph type="subTitle" idx="1"/>
          </p:nvPr>
        </p:nvSpPr>
        <p:spPr>
          <a:xfrm>
            <a:off x="7848600" y="5562600"/>
            <a:ext cx="1295400" cy="304800"/>
          </a:xfrm>
        </p:spPr>
        <p:txBody>
          <a:bodyPr>
            <a:normAutofit fontScale="47500" lnSpcReduction="20000"/>
          </a:bodyPr>
          <a:lstStyle/>
          <a:p>
            <a:r>
              <a:rPr lang="ka-GE" dirty="0" smtClean="0">
                <a:solidFill>
                  <a:schemeClr val="tx1"/>
                </a:solidFill>
              </a:rPr>
              <a:t>მძღოლი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3200400" y="6553200"/>
            <a:ext cx="59436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201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| 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სსიპ სასწრაფო სამედიცინო დახმარების ცენტრი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Subtitle 34"/>
          <p:cNvSpPr txBox="1">
            <a:spLocks/>
          </p:cNvSpPr>
          <p:nvPr/>
        </p:nvSpPr>
        <p:spPr>
          <a:xfrm>
            <a:off x="4114800" y="5562600"/>
            <a:ext cx="12954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a-G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ექიმი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Subtitle 34"/>
          <p:cNvSpPr txBox="1">
            <a:spLocks/>
          </p:cNvSpPr>
          <p:nvPr/>
        </p:nvSpPr>
        <p:spPr>
          <a:xfrm>
            <a:off x="6096000" y="5638800"/>
            <a:ext cx="1295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a-G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უმცროსი ექიმი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05600" y="3466272"/>
            <a:ext cx="2362200" cy="496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95088" tIns="47545" rIns="95088" bIns="47545" rtlCol="0">
            <a:spAutoFit/>
          </a:bodyPr>
          <a:lstStyle/>
          <a:p>
            <a:pPr algn="ctr"/>
            <a:r>
              <a:rPr lang="ka-GE" sz="1300" dirty="0" smtClean="0">
                <a:cs typeface="Tahoma" pitchFamily="34" charset="0"/>
              </a:rPr>
              <a:t>ბრიგადების  შემთხვევითი პრინციპით დაკომპლექტება</a:t>
            </a:r>
            <a:endParaRPr lang="en-US" sz="1300" dirty="0"/>
          </a:p>
        </p:txBody>
      </p:sp>
    </p:spTree>
    <p:extLst>
      <p:ext uri="{BB962C8B-B14F-4D97-AF65-F5344CB8AC3E}">
        <p14:creationId xmlns="" xmlns:p14="http://schemas.microsoft.com/office/powerpoint/2010/main" val="1330379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09600"/>
          </a:xfrm>
          <a:noFill/>
          <a:effectLst>
            <a:outerShdw sx="1000" sy="1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pPr marL="285750" indent="-285750">
              <a:lnSpc>
                <a:spcPct val="200000"/>
              </a:lnSpc>
            </a:pPr>
            <a:r>
              <a:rPr lang="ka-GE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ზარის მონაცემების სრული რეგისტრაციის მონიტორინგი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200400" y="6553200"/>
            <a:ext cx="59436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201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| 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სსიპ სასწრაფო სამედიცინო დახმარების ცენტრი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C:\Users\Ultimate\Desktop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7467600" cy="5710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10489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09600"/>
          </a:xfrm>
          <a:noFill/>
          <a:effectLst>
            <a:outerShdw sx="1000" sy="1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pPr marL="285750" indent="-285750">
              <a:lnSpc>
                <a:spcPct val="200000"/>
              </a:lnSpc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მანქანების მოძრაობის და მისამართებზე მისვლის ზუსტი მონიტორინგი (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GPS</a:t>
            </a: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მოდულით)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200400" y="6553200"/>
            <a:ext cx="59436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201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| 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სსიპ სასწრაფო სამედიცინო დახმარების ცენტრი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 descr="C:\Users\Ultimate\Desktop\Untitle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838200"/>
            <a:ext cx="6629400" cy="4800600"/>
          </a:xfrm>
          <a:prstGeom prst="rect">
            <a:avLst/>
          </a:prstGeom>
          <a:noFill/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0" y="5638800"/>
            <a:ext cx="9144000" cy="609600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მანქანებს გააჩნია</a:t>
            </a:r>
            <a:r>
              <a:rPr kumimoji="0" lang="ka-GE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შესაბამისი სტატუსი: </a:t>
            </a:r>
            <a:r>
              <a:rPr kumimoji="0" lang="ka-GE" sz="1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დაკავებული</a:t>
            </a:r>
            <a:r>
              <a:rPr kumimoji="0" lang="ka-GE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ka-GE" sz="1600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თავისუფალი</a:t>
            </a:r>
            <a:r>
              <a:rPr kumimoji="0" lang="ka-GE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kumimoji="0" lang="ka-GE" sz="16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ბრუნდება</a:t>
            </a:r>
            <a:r>
              <a:rPr kumimoji="0" lang="ka-GE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Ultimate\Desktop\New Program Presentation\Team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838200"/>
            <a:ext cx="2302735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876433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09600"/>
          </a:xfrm>
          <a:noFill/>
          <a:effectLst>
            <a:outerShdw sx="1000" sy="1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ბრიგადასთან ელექტრონული კომუნიკაციის საშუალება, პაციენტის მონაცემების სწრაფი </a:t>
            </a: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რეგისტრაცია </a:t>
            </a: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(პლანშეტური კომპიუტერის მეშვეობით)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 descr="C:\Users\Ultimate\Desktop\helpde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1436914" cy="150876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52400" y="2514600"/>
            <a:ext cx="2514600" cy="6961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95088" tIns="47545" rIns="95088" bIns="47545" rtlCol="0">
            <a:spAutoFit/>
          </a:bodyPr>
          <a:lstStyle/>
          <a:p>
            <a:pPr algn="ctr"/>
            <a:r>
              <a:rPr lang="ka-GE" sz="1300" dirty="0" smtClean="0">
                <a:cs typeface="Tahoma" pitchFamily="34" charset="0"/>
              </a:rPr>
              <a:t>ზარის მონაცემების დაფიქსირების და გადაცემა ბრიგადაზე</a:t>
            </a:r>
            <a:endParaRPr lang="en-US" sz="1300" dirty="0"/>
          </a:p>
        </p:txBody>
      </p:sp>
      <p:cxnSp>
        <p:nvCxnSpPr>
          <p:cNvPr id="27" name="Straight Connector 26"/>
          <p:cNvCxnSpPr/>
          <p:nvPr/>
        </p:nvCxnSpPr>
        <p:spPr>
          <a:xfrm rot="10800000">
            <a:off x="2209801" y="2057400"/>
            <a:ext cx="1143000" cy="3"/>
          </a:xfrm>
          <a:prstGeom prst="line">
            <a:avLst/>
          </a:prstGeom>
          <a:ln w="31750" cmpd="sng">
            <a:solidFill>
              <a:srgbClr val="FFC000"/>
            </a:solidFill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C:\Users\Ultimate\Desktop\s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990600"/>
            <a:ext cx="436841" cy="350838"/>
          </a:xfrm>
          <a:prstGeom prst="rect">
            <a:avLst/>
          </a:prstGeom>
          <a:noFill/>
        </p:spPr>
      </p:pic>
      <p:sp>
        <p:nvSpPr>
          <p:cNvPr id="33" name="Subtitle 2"/>
          <p:cNvSpPr txBox="1">
            <a:spLocks/>
          </p:cNvSpPr>
          <p:nvPr/>
        </p:nvSpPr>
        <p:spPr>
          <a:xfrm>
            <a:off x="3200400" y="6553200"/>
            <a:ext cx="59436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201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| 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სსიპ სასწრაფო სამედიცინო დახმარების ცენტრი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52800" y="2590800"/>
            <a:ext cx="2514600" cy="6961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95088" tIns="47545" rIns="95088" bIns="4754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300" dirty="0" smtClean="0">
                <a:cs typeface="Tahoma" pitchFamily="34" charset="0"/>
              </a:rPr>
              <a:t>პლანშეტურ კომპიუტერზე  გამოძახების მიღება</a:t>
            </a:r>
            <a:endParaRPr lang="en-US" sz="1300" dirty="0"/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5867400" y="2057400"/>
            <a:ext cx="1143000" cy="3"/>
          </a:xfrm>
          <a:prstGeom prst="line">
            <a:avLst/>
          </a:prstGeom>
          <a:ln w="31750" cmpd="sng">
            <a:solidFill>
              <a:srgbClr val="FFC000"/>
            </a:solidFill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6934200" y="3886200"/>
            <a:ext cx="1066801" cy="3"/>
          </a:xfrm>
          <a:prstGeom prst="line">
            <a:avLst/>
          </a:prstGeom>
          <a:ln w="31750" cmpd="sng">
            <a:solidFill>
              <a:srgbClr val="FFC000"/>
            </a:solidFill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 descr="C:\Users\Ultimate\Desktop\pati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990600"/>
            <a:ext cx="1533525" cy="15335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6553200" y="2590800"/>
            <a:ext cx="2438400" cy="496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95088" tIns="47545" rIns="95088" bIns="47545" rtlCol="0">
            <a:spAutoFit/>
          </a:bodyPr>
          <a:lstStyle/>
          <a:p>
            <a:pPr algn="ctr"/>
            <a:r>
              <a:rPr lang="ka-GE" sz="1300" dirty="0" smtClean="0">
                <a:cs typeface="Tahoma" pitchFamily="34" charset="0"/>
              </a:rPr>
              <a:t>ბრიგადის გასვლა </a:t>
            </a:r>
            <a:r>
              <a:rPr lang="ka-GE" sz="1300" dirty="0" smtClean="0">
                <a:cs typeface="Tahoma" pitchFamily="34" charset="0"/>
              </a:rPr>
              <a:t>/ </a:t>
            </a:r>
            <a:r>
              <a:rPr lang="ka-GE" sz="1300" dirty="0" smtClean="0">
                <a:cs typeface="Tahoma" pitchFamily="34" charset="0"/>
              </a:rPr>
              <a:t>მისვლა პაციენტთან</a:t>
            </a:r>
            <a:endParaRPr lang="en-US" sz="1300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5562602" y="4419601"/>
            <a:ext cx="1904999" cy="1"/>
          </a:xfrm>
          <a:prstGeom prst="line">
            <a:avLst/>
          </a:prstGeom>
          <a:ln w="31750" cmpd="sng">
            <a:solidFill>
              <a:srgbClr val="FFC000"/>
            </a:solidFill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562600" y="4694908"/>
            <a:ext cx="3352800" cy="12676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95088" tIns="47545" rIns="95088" bIns="4754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300" dirty="0" smtClean="0">
                <a:cs typeface="Tahoma" pitchFamily="34" charset="0"/>
              </a:rPr>
              <a:t>მონაცემების შევსება პლანშეტურ კომპიუტერზე, რომელიც გადაიცემა მონაცემთა ბაზაში მობილური კავშირის საშუალებით</a:t>
            </a:r>
            <a:endParaRPr lang="en-US" sz="1300" dirty="0"/>
          </a:p>
        </p:txBody>
      </p:sp>
      <p:pic>
        <p:nvPicPr>
          <p:cNvPr id="6150" name="Picture 6" descr="C:\Users\Ultimate\Desktop\paci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3002" y="3733800"/>
            <a:ext cx="4177198" cy="2626242"/>
          </a:xfrm>
          <a:prstGeom prst="rect">
            <a:avLst/>
          </a:prstGeom>
          <a:noFill/>
        </p:spPr>
      </p:pic>
      <p:pic>
        <p:nvPicPr>
          <p:cNvPr id="2050" name="Picture 2" descr="C:\Users\Ultimate\Desktop\640359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914400"/>
            <a:ext cx="2438400" cy="1771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12588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ltimate\Desktop\New Program Presentation\Hosp inf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685800"/>
            <a:ext cx="5410200" cy="1961723"/>
          </a:xfrm>
          <a:prstGeom prst="rect">
            <a:avLst/>
          </a:prstGeom>
          <a:noFill/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09600"/>
          </a:xfrm>
          <a:noFill/>
          <a:effectLst>
            <a:outerShdw sx="1000" sy="1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pPr marL="285750" indent="-285750">
              <a:lnSpc>
                <a:spcPct val="200000"/>
              </a:lnSpc>
            </a:pPr>
            <a:r>
              <a:rPr lang="ka-G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პაციენტის ჰოსპიტალიზაცია ავტომატურ რეჟიმში პროგრამის </a:t>
            </a:r>
            <a:r>
              <a:rPr lang="ka-G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გამოყენებით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200400" y="6553200"/>
            <a:ext cx="59436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201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| 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სსიპ სასწრაფო სამედიცინო დახმარების ცენტრი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3693384"/>
            <a:ext cx="2362200" cy="650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95088" tIns="47545" rIns="95088" bIns="47545" rtlCol="0">
            <a:spAutoFit/>
          </a:bodyPr>
          <a:lstStyle/>
          <a:p>
            <a:pPr algn="ctr"/>
            <a:r>
              <a:rPr lang="ka-GE" sz="1200" dirty="0" smtClean="0">
                <a:cs typeface="Tahoma" pitchFamily="34" charset="0"/>
              </a:rPr>
              <a:t>ჰოსპიტალის მოდულში ინფორმაციის ავტომატურად გადაგზავნა</a:t>
            </a:r>
            <a:endParaRPr lang="en-US" sz="1200" dirty="0"/>
          </a:p>
        </p:txBody>
      </p:sp>
      <p:pic>
        <p:nvPicPr>
          <p:cNvPr id="12" name="Picture 7" descr="C:\Users\Ultimate\Desktop\wew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" y="1516776"/>
            <a:ext cx="4114801" cy="2750850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 rot="10800000">
            <a:off x="4191001" y="2971800"/>
            <a:ext cx="2057400" cy="1371599"/>
          </a:xfrm>
          <a:prstGeom prst="line">
            <a:avLst/>
          </a:prstGeom>
          <a:ln w="31750" cmpd="sng">
            <a:solidFill>
              <a:srgbClr val="FFC000"/>
            </a:solidFill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Ultimate\Desktop\wda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8428" y="4373806"/>
            <a:ext cx="6489372" cy="210319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6200" y="990600"/>
            <a:ext cx="2362200" cy="4961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95088" tIns="47545" rIns="95088" bIns="47545" rtlCol="0">
            <a:spAutoFit/>
          </a:bodyPr>
          <a:lstStyle/>
          <a:p>
            <a:pPr algn="ctr"/>
            <a:r>
              <a:rPr lang="ka-GE" sz="1300" dirty="0" smtClean="0">
                <a:cs typeface="Tahoma" pitchFamily="34" charset="0"/>
              </a:rPr>
              <a:t>ჰოსპიტალის არჩევა დიაგნოზის მიხედვით</a:t>
            </a:r>
            <a:endParaRPr lang="en-US" sz="1300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2667000"/>
            <a:ext cx="2362200" cy="4653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95088" tIns="47545" rIns="95088" bIns="47545" rtlCol="0">
            <a:spAutoFit/>
          </a:bodyPr>
          <a:lstStyle/>
          <a:p>
            <a:pPr algn="ctr"/>
            <a:r>
              <a:rPr lang="ka-GE" sz="1200" dirty="0" smtClean="0">
                <a:cs typeface="Tahoma" pitchFamily="34" charset="0"/>
              </a:rPr>
              <a:t>ჰოსპიტალის </a:t>
            </a:r>
            <a:r>
              <a:rPr lang="ka-GE" sz="1200" dirty="0" smtClean="0">
                <a:cs typeface="Tahoma" pitchFamily="34" charset="0"/>
              </a:rPr>
              <a:t>თავისუფალი საწოლების გათვალისწინებით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2613252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609600"/>
          </a:xfrm>
          <a:noFill/>
          <a:effectLst>
            <a:outerShdw sx="1000" sy="1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r>
              <a:rPr lang="ka-G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დამხმარე მოდულები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43000" y="1219200"/>
            <a:ext cx="8001000" cy="4572000"/>
          </a:xfrm>
          <a:prstGeom prst="rect">
            <a:avLst/>
          </a:prstGeom>
        </p:spPr>
        <p:txBody>
          <a:bodyPr vert="horz" lIns="95088" tIns="47545" rIns="95088" bIns="47545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200000"/>
              </a:lnSpc>
              <a:buFont typeface="Arial" pitchFamily="34" charset="0"/>
              <a:buChar char="•"/>
            </a:pPr>
            <a:r>
              <a:rPr lang="ka-G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თანამშრომლების მონაცემთა ბაზა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l">
              <a:lnSpc>
                <a:spcPct val="200000"/>
              </a:lnSpc>
              <a:buFont typeface="Arial" pitchFamily="34" charset="0"/>
              <a:buChar char="•"/>
            </a:pPr>
            <a:r>
              <a:rPr lang="ka-G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კანცელარიის მოდული 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l">
              <a:lnSpc>
                <a:spcPct val="200000"/>
              </a:lnSpc>
              <a:buFont typeface="Arial" pitchFamily="34" charset="0"/>
              <a:buChar char="•"/>
            </a:pPr>
            <a:r>
              <a:rPr lang="ka-G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აფთიაქი (მედიკამენტები და სამედიცინო ინსტრუმენტები)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l">
              <a:lnSpc>
                <a:spcPct val="200000"/>
              </a:lnSpc>
              <a:buFont typeface="Arial" pitchFamily="34" charset="0"/>
              <a:buChar char="•"/>
            </a:pPr>
            <a:r>
              <a:rPr lang="ka-G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საწყობის მოდული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l">
              <a:lnSpc>
                <a:spcPct val="200000"/>
              </a:lnSpc>
              <a:buFont typeface="Arial" pitchFamily="34" charset="0"/>
              <a:buChar char="•"/>
            </a:pPr>
            <a:r>
              <a:rPr lang="ka-G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ავტომობილების მახასიათებლების მონიტორინგის მოდული</a:t>
            </a:r>
          </a:p>
          <a:p>
            <a:pPr marL="285750" indent="-285750" algn="l">
              <a:lnSpc>
                <a:spcPct val="200000"/>
              </a:lnSpc>
              <a:buFont typeface="Arial" pitchFamily="34" charset="0"/>
              <a:buChar char="•"/>
            </a:pPr>
            <a:r>
              <a:rPr lang="ka-G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სტატისტიკა და ანგარიშები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200400" y="6553200"/>
            <a:ext cx="59436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201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| 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სსიპ სასწრაფო სამედიცინო დახმარების ცენტრი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03432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5742</TotalTime>
  <Words>442</Words>
  <Application>Microsoft Office PowerPoint</Application>
  <PresentationFormat>On-screen Show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Custom Design</vt:lpstr>
      <vt:lpstr>Slide 1</vt:lpstr>
      <vt:lpstr>პროგრამის ამოცანები</vt:lpstr>
      <vt:lpstr>თანამშრომელთა გამოცხადების კონტროლი</vt:lpstr>
      <vt:lpstr>ბრიგადების შემთხვევითი პრინციპით დაკომლექტება</vt:lpstr>
      <vt:lpstr>ზარის მონაცემების სრული რეგისტრაციის მონიტორინგი</vt:lpstr>
      <vt:lpstr>მანქანების მოძრაობის და მისამართებზე მისვლის ზუსტი მონიტორინგი (GPS მოდულით)</vt:lpstr>
      <vt:lpstr>ბრიგადასთან ელექტრონული კომუნიკაციის საშუალება, პაციენტის მონაცემების სწრაფი რეგისტრაცია (პლანშეტური კომპიუტერის მეშვეობით)</vt:lpstr>
      <vt:lpstr>პაციენტის ჰოსპიტალიზაცია ავტომატურ რეჟიმში პროგრამის გამოყენებით</vt:lpstr>
      <vt:lpstr>დამხმარე მოდულები</vt:lpstr>
      <vt:lpstr>თანამშრომლების მონაცემთა ბაზა</vt:lpstr>
      <vt:lpstr>კანცელარიის მოდული </vt:lpstr>
      <vt:lpstr>აფთიაქი (მედიკამენტები და სამედიცინო ინსტრუმენტები)</vt:lpstr>
      <vt:lpstr>საწყობის მოდული</vt:lpstr>
      <vt:lpstr>ავტომობილების მახასიათებლების მონიტორინგის მოდული</vt:lpstr>
      <vt:lpstr>Slide 15</vt:lpstr>
      <vt:lpstr>სტატისტიკა და ანგარიშები</vt:lpstr>
      <vt:lpstr>გმადლობთ ყურადღებისთვის!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GaGa</dc:creator>
  <cp:lastModifiedBy>Ultimate</cp:lastModifiedBy>
  <cp:revision>429</cp:revision>
  <dcterms:created xsi:type="dcterms:W3CDTF">2006-08-16T00:00:00Z</dcterms:created>
  <dcterms:modified xsi:type="dcterms:W3CDTF">2012-06-19T07:26:42Z</dcterms:modified>
</cp:coreProperties>
</file>