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14"/>
  </p:notesMasterIdLst>
  <p:sldIdLst>
    <p:sldId id="265" r:id="rId5"/>
    <p:sldId id="266" r:id="rId6"/>
    <p:sldId id="293" r:id="rId7"/>
    <p:sldId id="294" r:id="rId8"/>
    <p:sldId id="295" r:id="rId9"/>
    <p:sldId id="296" r:id="rId10"/>
    <p:sldId id="298" r:id="rId11"/>
    <p:sldId id="297" r:id="rId12"/>
    <p:sldId id="281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tevan Tatoshvili" initials="K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292C"/>
    <a:srgbClr val="CD373B"/>
    <a:srgbClr val="B82D2F"/>
    <a:srgbClr val="BF2F32"/>
    <a:srgbClr val="204B7D"/>
    <a:srgbClr val="E4E4E4"/>
    <a:srgbClr val="8B8873"/>
    <a:srgbClr val="99956B"/>
    <a:srgbClr val="CB9F87"/>
    <a:srgbClr val="E8B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60" autoAdjust="0"/>
    <p:restoredTop sz="75037" autoAdjust="0"/>
  </p:normalViewPr>
  <p:slideViewPr>
    <p:cSldViewPr>
      <p:cViewPr varScale="1">
        <p:scale>
          <a:sx n="67" d="100"/>
          <a:sy n="67" d="100"/>
        </p:scale>
        <p:origin x="-16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11-27T00:21:29.062" idx="1">
    <p:pos x="2007" y="3834"/>
    <p:text>ინვოისი ვალიდურია ვაქცინების შემთხვევაში? საერთოდ გამოიყენება?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3257714-6CB9-4510-BD26-FF6F975312FA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941E1BA-7E53-4349-AF5C-31FD9D040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47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1E1BA-7E53-4349-AF5C-31FD9D0409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27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baseline="0" dirty="0" smtClean="0">
              <a:solidFill>
                <a:schemeClr val="bg1"/>
              </a:solidFill>
              <a:latin typeface="+mn-lt"/>
              <a:ea typeface="Times New Roman"/>
              <a:cs typeface="Arial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 smtClean="0">
              <a:solidFill>
                <a:schemeClr val="bg1"/>
              </a:solidFill>
              <a:latin typeface="+mn-lt"/>
              <a:ea typeface="Times New Roman"/>
              <a:cs typeface="Arial" pitchFamily="34" charset="0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12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1E1BA-7E53-4349-AF5C-31FD9D04095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582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Limited statistical and data analysis capabilities ???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Delayed exchange of information between parties ???</a:t>
            </a:r>
            <a:endParaRPr lang="ka-GE" dirty="0" smtClean="0">
              <a:cs typeface="Calibri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1E1BA-7E53-4349-AF5C-31FD9D04095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60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Briefly about</a:t>
            </a:r>
            <a:r>
              <a:rPr lang="en-US" baseline="0" dirty="0" smtClean="0"/>
              <a:t> the VSMM: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Part of a general warehouse and stock management module designed for NCDCPH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Centralized user management (data security also)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User manuals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Data export in Excel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Registration of incoming goods – room, shelf, refrigerator…products are assigned a unique number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1E1BA-7E53-4349-AF5C-31FD9D04095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458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Automatic generation and transfer of invoices to the Revenue Service of Georgia</a:t>
            </a:r>
            <a:r>
              <a:rPr lang="ka-GE" dirty="0" smtClean="0"/>
              <a:t> ????</a:t>
            </a:r>
            <a:endParaRPr lang="en-US" dirty="0" smtClean="0"/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3.</a:t>
            </a:r>
            <a:r>
              <a:rPr lang="en-US" baseline="0" dirty="0" smtClean="0"/>
              <a:t> So that dispatch can be in an “</a:t>
            </a:r>
            <a:r>
              <a:rPr lang="en-US" dirty="0" smtClean="0"/>
              <a:t>earliest-expiry first-out (EEFO)” manner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1E1BA-7E53-4349-AF5C-31FD9D04095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12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</a:t>
            </a:r>
            <a:r>
              <a:rPr lang="en-US" baseline="0" dirty="0" smtClean="0"/>
              <a:t> Including the number in the package, registered in units and in doses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1E1BA-7E53-4349-AF5C-31FD9D04095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86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1E1BA-7E53-4349-AF5C-31FD9D04095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71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1.</a:t>
            </a:r>
            <a:r>
              <a:rPr lang="en-US" baseline="0" dirty="0" smtClean="0"/>
              <a:t> </a:t>
            </a:r>
            <a:r>
              <a:rPr lang="en-US" dirty="0" smtClean="0"/>
              <a:t>Link to immunization</a:t>
            </a:r>
            <a:r>
              <a:rPr lang="en-US" baseline="0" dirty="0" smtClean="0"/>
              <a:t> module and target contingent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7F33F-1674-4504-B6C9-0CF418527F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199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For</a:t>
            </a:r>
            <a:r>
              <a:rPr lang="en-US" baseline="0" dirty="0" smtClean="0"/>
              <a:t> more information please visit the this link </a:t>
            </a:r>
            <a:r>
              <a:rPr lang="en-US" sz="1200" u="sng" dirty="0" smtClean="0">
                <a:solidFill>
                  <a:srgbClr val="204B7D"/>
                </a:solidFill>
                <a:latin typeface="Myriad Pro" pitchFamily="34" charset="0"/>
              </a:rPr>
              <a:t>ehealth.moh.gov.ge</a:t>
            </a:r>
          </a:p>
          <a:p>
            <a:endParaRPr lang="en-US" baseline="0" dirty="0" smtClean="0"/>
          </a:p>
          <a:p>
            <a:r>
              <a:rPr lang="en-US" baseline="0" dirty="0" smtClean="0"/>
              <a:t>Under documents section you will find the brief description of all modules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Also, every module is equipped with user manuals and some of them with video tutorials as well, in Georgian and English languages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1E1BA-7E53-4349-AF5C-31FD9D04095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11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KG line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214" y="-1"/>
            <a:ext cx="4569619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883" y="1828800"/>
            <a:ext cx="3073631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9883" y="5181600"/>
            <a:ext cx="3073631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6615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11/27/2013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486650" y="0"/>
            <a:ext cx="165735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4014" y="457201"/>
            <a:ext cx="1543051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4"/>
            <a:ext cx="6800850" cy="5943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11/27/2013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57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KG line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214" y="-1"/>
            <a:ext cx="4569619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883" y="1828800"/>
            <a:ext cx="3073631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9883" y="5181600"/>
            <a:ext cx="3073631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997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11/27/2013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23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8834" y="228600"/>
            <a:ext cx="874395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1828800"/>
            <a:ext cx="58293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5181600"/>
            <a:ext cx="58293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903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1825629"/>
            <a:ext cx="360045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3450" y="1825629"/>
            <a:ext cx="360045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11/27/2013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90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1828799"/>
            <a:ext cx="360045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0100" y="2591228"/>
            <a:ext cx="360045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3450" y="1828799"/>
            <a:ext cx="360045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3450" y="2591228"/>
            <a:ext cx="360045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11/27/2013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00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11/27/2013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93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11/27/2013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38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256609" y="0"/>
            <a:ext cx="388501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41753" y="228600"/>
            <a:ext cx="3514725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525" y="3200400"/>
            <a:ext cx="2949178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1"/>
            <a:ext cx="44577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24525" y="5029200"/>
            <a:ext cx="2949178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73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11/27/2013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50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256609" y="0"/>
            <a:ext cx="388501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41753" y="228600"/>
            <a:ext cx="3514725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6430" y="3200400"/>
            <a:ext cx="2949178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4"/>
            <a:ext cx="5256608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26430" y="5029200"/>
            <a:ext cx="2949178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537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11/27/2013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86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486650" y="0"/>
            <a:ext cx="165735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4014" y="457201"/>
            <a:ext cx="1543051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4"/>
            <a:ext cx="6800850" cy="5943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11/27/2013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53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" y="1752600"/>
            <a:ext cx="8991600" cy="51054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1752600"/>
            <a:ext cx="9144000" cy="152400"/>
          </a:xfrm>
          <a:prstGeom prst="rect">
            <a:avLst/>
          </a:prstGeom>
          <a:solidFill>
            <a:srgbClr val="C2113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1905000"/>
            <a:ext cx="152400" cy="4953000"/>
          </a:xfrm>
          <a:prstGeom prst="rect">
            <a:avLst/>
          </a:prstGeom>
          <a:solidFill>
            <a:srgbClr val="002A6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3429000"/>
            <a:ext cx="7772400" cy="114300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11/27/2013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1375A4-56A4-47D6-9801-1991572033F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5096" y="449248"/>
            <a:ext cx="6989426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 bwMode="auto">
          <a:xfrm>
            <a:off x="-14514" y="0"/>
            <a:ext cx="9158514" cy="6858000"/>
          </a:xfrm>
          <a:prstGeom prst="rect">
            <a:avLst/>
          </a:prstGeom>
          <a:pattFill prst="openDmnd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11/27/2013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1375A4-56A4-47D6-9801-1991572033F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C00C1-CC8E-4810-A307-5F2E0E72D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0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11/27/2013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1375A4-56A4-47D6-9801-1991572033F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11/27/2013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1375A4-56A4-47D6-9801-1991572033F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11/27/2013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1375A4-56A4-47D6-9801-1991572033F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11/27/2013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1375A4-56A4-47D6-9801-1991572033F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8834" y="228600"/>
            <a:ext cx="874395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1828800"/>
            <a:ext cx="58293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5181600"/>
            <a:ext cx="58293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229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D98D4-78AD-46D6-9B43-F4D245D44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4B774-C70F-414C-A906-64129BF147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11/27/2013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1375A4-56A4-47D6-9801-1991572033F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447800"/>
            <a:ext cx="1943100" cy="464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447800"/>
            <a:ext cx="5676900" cy="464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11/27/2013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1375A4-56A4-47D6-9801-1991572033F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" y="1752600"/>
            <a:ext cx="8991600" cy="51054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1752600"/>
            <a:ext cx="9144000" cy="152400"/>
          </a:xfrm>
          <a:prstGeom prst="rect">
            <a:avLst/>
          </a:prstGeom>
          <a:solidFill>
            <a:srgbClr val="C2113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1905000"/>
            <a:ext cx="152400" cy="4953000"/>
          </a:xfrm>
          <a:prstGeom prst="rect">
            <a:avLst/>
          </a:prstGeom>
          <a:solidFill>
            <a:srgbClr val="002A6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3429000"/>
            <a:ext cx="7772400" cy="114300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11/27/2013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1375A4-56A4-47D6-9801-1991572033F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5096" y="449248"/>
            <a:ext cx="6989426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 bwMode="auto">
          <a:xfrm>
            <a:off x="-14514" y="0"/>
            <a:ext cx="9158514" cy="6858000"/>
          </a:xfrm>
          <a:prstGeom prst="rect">
            <a:avLst/>
          </a:prstGeom>
          <a:pattFill prst="openDmnd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11/27/2013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1375A4-56A4-47D6-9801-1991572033F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C00C1-CC8E-4810-A307-5F2E0E72D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0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11/27/2013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1375A4-56A4-47D6-9801-1991572033F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11/27/2013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1375A4-56A4-47D6-9801-1991572033F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11/27/2013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1375A4-56A4-47D6-9801-1991572033F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1825629"/>
            <a:ext cx="360045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3450" y="1825629"/>
            <a:ext cx="360045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11/27/2013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97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11/27/2013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1375A4-56A4-47D6-9801-1991572033F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D98D4-78AD-46D6-9B43-F4D245D44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4B774-C70F-414C-A906-64129BF147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11/27/2013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1375A4-56A4-47D6-9801-1991572033F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447800"/>
            <a:ext cx="1943100" cy="464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447800"/>
            <a:ext cx="5676900" cy="464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11/27/2013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1375A4-56A4-47D6-9801-1991572033F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1828799"/>
            <a:ext cx="360045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0100" y="2591228"/>
            <a:ext cx="360045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3450" y="1828799"/>
            <a:ext cx="360045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3450" y="2591228"/>
            <a:ext cx="360045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11/27/2013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17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11/27/2013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21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11/27/2013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50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256609" y="0"/>
            <a:ext cx="388501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41753" y="228600"/>
            <a:ext cx="3514725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525" y="3200400"/>
            <a:ext cx="2949178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1"/>
            <a:ext cx="44577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24525" y="5029200"/>
            <a:ext cx="2949178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234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256609" y="0"/>
            <a:ext cx="388501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41753" y="228600"/>
            <a:ext cx="3514725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6430" y="3200400"/>
            <a:ext cx="2949178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4"/>
            <a:ext cx="5256608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26430" y="5029200"/>
            <a:ext cx="2949178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525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openDmn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/>
          <p:cNvSpPr/>
          <p:nvPr/>
        </p:nvSpPr>
        <p:spPr>
          <a:xfrm>
            <a:off x="1" y="1"/>
            <a:ext cx="9141618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99647"/>
            <a:ext cx="7543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828801"/>
            <a:ext cx="6858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00850" y="6482187"/>
            <a:ext cx="8001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11/27/2013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0100" y="6482187"/>
            <a:ext cx="588645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15250" y="6482187"/>
            <a:ext cx="62865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59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/>
          <p:cNvSpPr/>
          <p:nvPr/>
        </p:nvSpPr>
        <p:spPr>
          <a:xfrm>
            <a:off x="1" y="1"/>
            <a:ext cx="9141618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99647"/>
            <a:ext cx="7543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828801"/>
            <a:ext cx="6858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00850" y="6482187"/>
            <a:ext cx="8001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11/27/2013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0100" y="6482187"/>
            <a:ext cx="588645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15250" y="6482187"/>
            <a:ext cx="62865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436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447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+mn-lt"/>
              </a:defRPr>
            </a:lvl1pPr>
          </a:lstStyle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11/27/2013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latin typeface="+mn-lt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+mn-lt"/>
              </a:defRPr>
            </a:lvl1pPr>
          </a:lstStyle>
          <a:p>
            <a:fld id="{E31375A4-56A4-47D6-9801-1991572033F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0" y="1066800"/>
            <a:ext cx="9144000" cy="152400"/>
          </a:xfrm>
          <a:prstGeom prst="rect">
            <a:avLst/>
          </a:prstGeom>
          <a:solidFill>
            <a:srgbClr val="C2113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0" y="1219200"/>
            <a:ext cx="152400" cy="5638800"/>
          </a:xfrm>
          <a:prstGeom prst="rect">
            <a:avLst/>
          </a:prstGeom>
          <a:solidFill>
            <a:srgbClr val="002A6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solidFill>
                <a:srgbClr val="002A6C"/>
              </a:solidFill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203178" y="142852"/>
            <a:ext cx="6022999" cy="78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 bwMode="auto">
          <a:xfrm>
            <a:off x="-14514" y="0"/>
            <a:ext cx="9158514" cy="6858000"/>
          </a:xfrm>
          <a:prstGeom prst="rect">
            <a:avLst/>
          </a:prstGeom>
          <a:pattFill prst="openDmnd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447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+mn-lt"/>
              </a:defRPr>
            </a:lvl1pPr>
          </a:lstStyle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11/27/2013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latin typeface="+mn-lt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+mn-lt"/>
              </a:defRPr>
            </a:lvl1pPr>
          </a:lstStyle>
          <a:p>
            <a:fld id="{E31375A4-56A4-47D6-9801-1991572033F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0" y="1066800"/>
            <a:ext cx="9144000" cy="152400"/>
          </a:xfrm>
          <a:prstGeom prst="rect">
            <a:avLst/>
          </a:prstGeom>
          <a:solidFill>
            <a:srgbClr val="C2113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0" y="1219200"/>
            <a:ext cx="152400" cy="5638800"/>
          </a:xfrm>
          <a:prstGeom prst="rect">
            <a:avLst/>
          </a:prstGeom>
          <a:solidFill>
            <a:srgbClr val="002A6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solidFill>
                <a:srgbClr val="002A6C"/>
              </a:solidFill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203178" y="142852"/>
            <a:ext cx="6022999" cy="78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 bwMode="auto">
          <a:xfrm>
            <a:off x="-14514" y="0"/>
            <a:ext cx="9158514" cy="6858000"/>
          </a:xfrm>
          <a:prstGeom prst="rect">
            <a:avLst/>
          </a:prstGeom>
          <a:pattFill prst="openDmnd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://ehealth.moh.gov.ge/Hmis/Portal/Default.aspx" TargetMode="Externa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Relationship Id="rId4" Type="http://schemas.openxmlformats.org/officeDocument/2006/relationships/hyperlink" Target="http://ehealth.moh.gov.ge/Hmis/Portal/Default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-1" y="1066800"/>
            <a:ext cx="4383025" cy="3048000"/>
          </a:xfrm>
          <a:effectLst/>
        </p:spPr>
        <p:txBody>
          <a:bodyPr anchor="ctr">
            <a:normAutofit/>
          </a:bodyPr>
          <a:lstStyle/>
          <a:p>
            <a:pPr lvl="0" eaLnBrk="0" hangingPunct="0"/>
            <a:r>
              <a:rPr lang="en-US" sz="2800" kern="1200" spc="100" dirty="0">
                <a:solidFill>
                  <a:srgbClr val="C00000"/>
                </a:solidFill>
                <a:latin typeface="Myriad Pro"/>
                <a:cs typeface="Times" pitchFamily="18" charset="0"/>
              </a:rPr>
              <a:t>Health Management Information System </a:t>
            </a:r>
            <a:r>
              <a:rPr lang="en-US" sz="2800" b="1" spc="100" dirty="0" smtClean="0">
                <a:solidFill>
                  <a:srgbClr val="C00000"/>
                </a:solidFill>
                <a:latin typeface="Myriad Pro"/>
              </a:rPr>
              <a:t/>
            </a:r>
            <a:br>
              <a:rPr lang="en-US" sz="2800" b="1" spc="100" dirty="0" smtClean="0">
                <a:solidFill>
                  <a:srgbClr val="C00000"/>
                </a:solidFill>
                <a:latin typeface="Myriad Pro"/>
              </a:rPr>
            </a:br>
            <a:r>
              <a:rPr lang="en-US" sz="2800" b="1" spc="100" dirty="0">
                <a:solidFill>
                  <a:srgbClr val="C00000"/>
                </a:solidFill>
                <a:latin typeface="Myriad Pro"/>
              </a:rPr>
              <a:t/>
            </a:r>
            <a:br>
              <a:rPr lang="en-US" sz="2800" b="1" spc="100" dirty="0">
                <a:solidFill>
                  <a:srgbClr val="C00000"/>
                </a:solidFill>
                <a:latin typeface="Myriad Pro"/>
              </a:rPr>
            </a:br>
            <a:r>
              <a:rPr lang="en-US" sz="2000" cap="all" spc="100" dirty="0">
                <a:solidFill>
                  <a:prstClr val="black"/>
                </a:solidFill>
                <a:latin typeface="Myriad Pro"/>
                <a:cs typeface="Times" pitchFamily="18" charset="0"/>
              </a:rPr>
              <a:t>Vaccine Stock Management Module</a:t>
            </a:r>
            <a:br>
              <a:rPr lang="en-US" sz="2000" cap="all" spc="100" dirty="0">
                <a:solidFill>
                  <a:prstClr val="black"/>
                </a:solidFill>
                <a:latin typeface="Myriad Pro"/>
                <a:cs typeface="Times" pitchFamily="18" charset="0"/>
              </a:rPr>
            </a:br>
            <a:endParaRPr lang="en-US" sz="2000" b="1" spc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6100" y="4800600"/>
            <a:ext cx="379571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Myriad Pro" pitchFamily="34" charset="0"/>
                <a:ea typeface="Adobe Kaiti Std R" pitchFamily="18" charset="-128"/>
                <a:cs typeface="Calibri" pitchFamily="34" charset="0"/>
              </a:rPr>
              <a:t>USAID</a:t>
            </a:r>
            <a:r>
              <a:rPr lang="en-US" b="1" spc="300" dirty="0" smtClean="0">
                <a:latin typeface="Myriad Pro" pitchFamily="34" charset="0"/>
                <a:ea typeface="Adobe Kaiti Std R" pitchFamily="18" charset="-128"/>
                <a:cs typeface="Calibri" pitchFamily="34" charset="0"/>
              </a:rPr>
              <a:t> </a:t>
            </a:r>
            <a:r>
              <a:rPr lang="en-US" b="1" dirty="0" smtClean="0">
                <a:latin typeface="Myriad Pro" pitchFamily="34" charset="0"/>
                <a:ea typeface="Adobe Kaiti Std R" pitchFamily="18" charset="-128"/>
                <a:cs typeface="Calibri" pitchFamily="34" charset="0"/>
              </a:rPr>
              <a:t>Health</a:t>
            </a:r>
            <a:r>
              <a:rPr lang="en-US" b="1" spc="300" dirty="0" smtClean="0">
                <a:latin typeface="Myriad Pro" pitchFamily="34" charset="0"/>
                <a:ea typeface="Adobe Kaiti Std R" pitchFamily="18" charset="-128"/>
                <a:cs typeface="Calibri" pitchFamily="34" charset="0"/>
              </a:rPr>
              <a:t> </a:t>
            </a:r>
            <a:r>
              <a:rPr lang="en-US" b="1" dirty="0" smtClean="0">
                <a:latin typeface="Myriad Pro" pitchFamily="34" charset="0"/>
                <a:ea typeface="Adobe Kaiti Std R" pitchFamily="18" charset="-128"/>
                <a:cs typeface="Calibri" pitchFamily="34" charset="0"/>
              </a:rPr>
              <a:t>System</a:t>
            </a:r>
            <a:r>
              <a:rPr lang="en-US" b="1" spc="300" dirty="0" smtClean="0">
                <a:latin typeface="Myriad Pro" pitchFamily="34" charset="0"/>
                <a:ea typeface="Adobe Kaiti Std R" pitchFamily="18" charset="-128"/>
                <a:cs typeface="Calibri" pitchFamily="34" charset="0"/>
              </a:rPr>
              <a:t> </a:t>
            </a:r>
            <a:r>
              <a:rPr lang="en-US" b="1" dirty="0" smtClean="0">
                <a:latin typeface="Myriad Pro" pitchFamily="34" charset="0"/>
                <a:ea typeface="Adobe Kaiti Std R" pitchFamily="18" charset="-128"/>
                <a:cs typeface="Calibri" pitchFamily="34" charset="0"/>
              </a:rPr>
              <a:t>Strengthening Project</a:t>
            </a:r>
            <a:r>
              <a:rPr lang="en-US" b="1" spc="300" dirty="0" smtClean="0">
                <a:latin typeface="Myriad Pro" pitchFamily="34" charset="0"/>
                <a:ea typeface="Adobe Kaiti Std R" pitchFamily="18" charset="-128"/>
                <a:cs typeface="Calibri" pitchFamily="34" charset="0"/>
              </a:rPr>
              <a:t> </a:t>
            </a:r>
            <a:r>
              <a:rPr lang="en-US" b="1" dirty="0" smtClean="0">
                <a:latin typeface="Myriad Pro" pitchFamily="34" charset="0"/>
                <a:ea typeface="Adobe Kaiti Std R" pitchFamily="18" charset="-128"/>
                <a:cs typeface="Calibri" pitchFamily="34" charset="0"/>
              </a:rPr>
              <a:t>(HSSP)</a:t>
            </a:r>
            <a:endParaRPr lang="en-US" b="1" dirty="0">
              <a:latin typeface="Myriad Pro" pitchFamily="34" charset="0"/>
              <a:ea typeface="Adobe Kaiti Std R" pitchFamily="18" charset="-128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89880" y="990600"/>
            <a:ext cx="76200" cy="5867400"/>
          </a:xfrm>
          <a:prstGeom prst="rect">
            <a:avLst/>
          </a:prstGeom>
          <a:solidFill>
            <a:srgbClr val="004376"/>
          </a:solidFill>
          <a:ln>
            <a:solidFill>
              <a:srgbClr val="0043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89880" y="914197"/>
            <a:ext cx="4656234" cy="67777"/>
          </a:xfrm>
          <a:prstGeom prst="rect">
            <a:avLst/>
          </a:prstGeom>
          <a:solidFill>
            <a:srgbClr val="CC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42950" y="5787897"/>
            <a:ext cx="1905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spc="100" dirty="0" smtClean="0">
                <a:solidFill>
                  <a:prstClr val="black"/>
                </a:solidFill>
                <a:latin typeface="Myriad Pro" pitchFamily="34" charset="0"/>
                <a:cs typeface="Times" pitchFamily="18" charset="0"/>
              </a:rPr>
              <a:t>November</a:t>
            </a:r>
            <a:endParaRPr lang="ka-GE" sz="1000" b="1" spc="100" dirty="0" smtClean="0">
              <a:solidFill>
                <a:prstClr val="black"/>
              </a:solidFill>
              <a:cs typeface="Times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a-GE" sz="900" b="1" spc="100" dirty="0" smtClean="0">
                <a:solidFill>
                  <a:prstClr val="black"/>
                </a:solidFill>
                <a:latin typeface="+mj-lt"/>
                <a:cs typeface="Times" pitchFamily="18" charset="0"/>
              </a:rPr>
              <a:t>201</a:t>
            </a:r>
            <a:r>
              <a:rPr lang="en-US" sz="900" b="1" spc="100" dirty="0" smtClean="0">
                <a:solidFill>
                  <a:prstClr val="black"/>
                </a:solidFill>
                <a:latin typeface="+mj-lt"/>
                <a:cs typeface="Times" pitchFamily="18" charset="0"/>
              </a:rPr>
              <a:t>3</a:t>
            </a:r>
            <a:endParaRPr lang="en-US" sz="900" b="1" spc="100" dirty="0">
              <a:solidFill>
                <a:prstClr val="black"/>
              </a:solidFill>
              <a:latin typeface="+mj-lt"/>
              <a:cs typeface="Times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89880" y="0"/>
            <a:ext cx="4661880" cy="9141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70" y="283578"/>
            <a:ext cx="2667002" cy="347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580" y="268299"/>
            <a:ext cx="914400" cy="3623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024" y="-21266"/>
            <a:ext cx="4760976" cy="6879266"/>
          </a:xfrm>
          <a:prstGeom prst="rect">
            <a:avLst/>
          </a:prstGeom>
        </p:spPr>
      </p:pic>
      <p:sp>
        <p:nvSpPr>
          <p:cNvPr id="5" name="TextBox 4">
            <a:hlinkClick r:id="rId6"/>
          </p:cNvPr>
          <p:cNvSpPr txBox="1"/>
          <p:nvPr/>
        </p:nvSpPr>
        <p:spPr>
          <a:xfrm>
            <a:off x="4490154" y="391633"/>
            <a:ext cx="17582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u="sng" dirty="0" smtClean="0">
                <a:solidFill>
                  <a:schemeClr val="bg2">
                    <a:lumMod val="75000"/>
                  </a:schemeClr>
                </a:solidFill>
              </a:rPr>
              <a:t>ehealth.moh.gov.ge</a:t>
            </a:r>
            <a:r>
              <a:rPr lang="ka-GE" sz="1100" u="sng" dirty="0" smtClean="0">
                <a:solidFill>
                  <a:schemeClr val="bg2">
                    <a:lumMod val="75000"/>
                  </a:schemeClr>
                </a:solidFill>
              </a:rPr>
              <a:t>  </a:t>
            </a:r>
            <a:endParaRPr lang="en-US" sz="1100" u="sng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98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5750" y="512134"/>
            <a:ext cx="4514850" cy="707066"/>
          </a:xfrm>
          <a:prstGeom prst="rect">
            <a:avLst/>
          </a:prstGeom>
          <a:solidFill>
            <a:srgbClr val="A7292C"/>
          </a:solidFill>
          <a:ln>
            <a:solidFill>
              <a:srgbClr val="B82D2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ts val="1800"/>
              </a:spcBef>
              <a:spcAft>
                <a:spcPct val="0"/>
              </a:spcAft>
            </a:pPr>
            <a:r>
              <a:rPr lang="en-US" sz="3000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Calibri" pitchFamily="34" charset="0"/>
              </a:rPr>
              <a:t>Our Product:</a:t>
            </a:r>
            <a:endParaRPr lang="en-US" sz="3000" b="1" kern="0" spc="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  <a:cs typeface="Calibri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05400" y="0"/>
            <a:ext cx="4038600" cy="6858000"/>
          </a:xfrm>
          <a:prstGeom prst="rect">
            <a:avLst/>
          </a:prstGeom>
          <a:solidFill>
            <a:srgbClr val="A7292C"/>
          </a:solidFill>
          <a:ln>
            <a:solidFill>
              <a:srgbClr val="B82D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5"/>
          <p:cNvSpPr txBox="1">
            <a:spLocks/>
          </p:cNvSpPr>
          <p:nvPr/>
        </p:nvSpPr>
        <p:spPr>
          <a:xfrm>
            <a:off x="5256521" y="1669197"/>
            <a:ext cx="3733799" cy="3238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ylfaen" panose="010A0502050306030303" pitchFamily="18" charset="0"/>
                <a:ea typeface="Times New Roman"/>
                <a:cs typeface="Arial" pitchFamily="34" charset="0"/>
              </a:rPr>
              <a:t>Privacy </a:t>
            </a:r>
            <a:r>
              <a:rPr lang="en-US" sz="2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ylfaen" panose="010A0502050306030303" pitchFamily="18" charset="0"/>
                <a:ea typeface="Times New Roman"/>
                <a:cs typeface="Arial" pitchFamily="34" charset="0"/>
              </a:rPr>
              <a:t>and security </a:t>
            </a:r>
          </a:p>
          <a:p>
            <a:pPr fontAlgn="ctr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ylfaen" panose="010A0502050306030303" pitchFamily="18" charset="0"/>
                <a:ea typeface="Times New Roman"/>
                <a:cs typeface="Arial" pitchFamily="34" charset="0"/>
              </a:rPr>
              <a:t>Standards-based</a:t>
            </a:r>
            <a:endParaRPr lang="en-US" sz="2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ylfaen" panose="010A0502050306030303" pitchFamily="18" charset="0"/>
              <a:ea typeface="Times New Roman"/>
              <a:cs typeface="Arial" pitchFamily="34" charset="0"/>
            </a:endParaRPr>
          </a:p>
          <a:p>
            <a:pPr fontAlgn="ctr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ylfaen" panose="010A0502050306030303" pitchFamily="18" charset="0"/>
                <a:ea typeface="Times New Roman"/>
                <a:cs typeface="Arial" pitchFamily="34" charset="0"/>
              </a:rPr>
              <a:t>Real-time connectivity</a:t>
            </a:r>
            <a:endParaRPr lang="en-US" sz="2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ylfaen" panose="010A0502050306030303" pitchFamily="18" charset="0"/>
              <a:ea typeface="Times New Roman"/>
              <a:cs typeface="Arial" pitchFamily="34" charset="0"/>
            </a:endParaRPr>
          </a:p>
          <a:p>
            <a:pPr fontAlgn="ctr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ylfaen" panose="010A0502050306030303" pitchFamily="18" charset="0"/>
                <a:ea typeface="Times New Roman"/>
                <a:cs typeface="Arial" pitchFamily="34" charset="0"/>
              </a:rPr>
              <a:t>Financial </a:t>
            </a:r>
            <a:r>
              <a:rPr lang="en-US" sz="2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ylfaen" panose="010A0502050306030303" pitchFamily="18" charset="0"/>
                <a:ea typeface="Times New Roman"/>
                <a:cs typeface="Arial" pitchFamily="34" charset="0"/>
              </a:rPr>
              <a:t>and medical </a:t>
            </a:r>
            <a:r>
              <a:rPr lang="en-US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ylfaen" panose="010A0502050306030303" pitchFamily="18" charset="0"/>
                <a:ea typeface="Times New Roman"/>
                <a:cs typeface="Arial" pitchFamily="34" charset="0"/>
              </a:rPr>
              <a:t>data</a:t>
            </a:r>
            <a:endParaRPr lang="en-US" sz="2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ylfaen" panose="010A0502050306030303" pitchFamily="18" charset="0"/>
              <a:ea typeface="Times New Roman"/>
              <a:cs typeface="Arial" pitchFamily="34" charset="0"/>
            </a:endParaRPr>
          </a:p>
          <a:p>
            <a:pPr fontAlgn="ctr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ylfaen" panose="010A0502050306030303" pitchFamily="18" charset="0"/>
                <a:ea typeface="Times New Roman"/>
                <a:cs typeface="Arial" pitchFamily="34" charset="0"/>
              </a:rPr>
              <a:t>Statistics </a:t>
            </a:r>
            <a:r>
              <a:rPr lang="en-US" sz="2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ylfaen" panose="010A0502050306030303" pitchFamily="18" charset="0"/>
                <a:ea typeface="Times New Roman"/>
                <a:cs typeface="Arial" pitchFamily="34" charset="0"/>
              </a:rPr>
              <a:t>and </a:t>
            </a:r>
            <a:r>
              <a:rPr lang="en-US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ylfaen" panose="010A0502050306030303" pitchFamily="18" charset="0"/>
                <a:ea typeface="Times New Roman"/>
                <a:cs typeface="Arial" pitchFamily="34" charset="0"/>
              </a:rPr>
              <a:t>analysis</a:t>
            </a:r>
            <a:endParaRPr lang="en-US" sz="2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ylfaen" panose="010A0502050306030303" pitchFamily="18" charset="0"/>
              <a:ea typeface="Times New Roman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57800" y="512134"/>
            <a:ext cx="3733800" cy="707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ts val="1800"/>
              </a:spcBef>
              <a:spcAft>
                <a:spcPct val="0"/>
              </a:spcAft>
            </a:pPr>
            <a:r>
              <a:rPr lang="en-US" sz="28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Calibri" pitchFamily="34" charset="0"/>
              </a:rPr>
              <a:t>What is HMIS about</a:t>
            </a:r>
            <a:r>
              <a:rPr lang="en-US" sz="2800" b="1" spc="100" dirty="0" smtClean="0">
                <a:solidFill>
                  <a:srgbClr val="C00000"/>
                </a:solidFill>
                <a:latin typeface="Sylfaen" panose="010A0502050306030303" pitchFamily="18" charset="0"/>
                <a:cs typeface="Calibri" pitchFamily="34" charset="0"/>
              </a:rPr>
              <a:t>?</a:t>
            </a:r>
            <a:endParaRPr lang="en-US" sz="2800" b="1" kern="0" spc="100" dirty="0">
              <a:solidFill>
                <a:srgbClr val="C00000"/>
              </a:solidFill>
              <a:latin typeface="Sylfaen" panose="010A0502050306030303" pitchFamily="18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750" y="1669197"/>
            <a:ext cx="4514850" cy="1447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9100" y="1977598"/>
            <a:ext cx="4190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ylfaen" panose="010A0502050306030303" pitchFamily="18" charset="0"/>
                <a:cs typeface="Arial" pitchFamily="34" charset="0"/>
              </a:rPr>
              <a:t>Enables evidence-based 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ylfaen" panose="010A0502050306030303" pitchFamily="18" charset="0"/>
                <a:cs typeface="Arial" pitchFamily="34" charset="0"/>
              </a:rPr>
              <a:t>decision making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95274" y="3395661"/>
            <a:ext cx="4514850" cy="1447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81000" y="3519396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ylfaen" panose="010A0502050306030303" pitchFamily="18" charset="0"/>
                <a:cs typeface="Arial" pitchFamily="34" charset="0"/>
              </a:rPr>
              <a:t>Ensures 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ylfaen" panose="010A0502050306030303" pitchFamily="18" charset="0"/>
                <a:cs typeface="Arial" pitchFamily="34" charset="0"/>
              </a:rPr>
              <a:t>standardization 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ylfaen" panose="010A0502050306030303" pitchFamily="18" charset="0"/>
                <a:cs typeface="Arial" pitchFamily="34" charset="0"/>
              </a:rPr>
              <a:t>and 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ylfaen" panose="010A0502050306030303" pitchFamily="18" charset="0"/>
                <a:cs typeface="Arial" pitchFamily="34" charset="0"/>
              </a:rPr>
              <a:t>transparency of business processes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85750" y="4991100"/>
            <a:ext cx="4514850" cy="1447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1000" y="5299501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ylfaen" panose="010A0502050306030303" pitchFamily="18" charset="0"/>
                <a:cs typeface="Arial" pitchFamily="34" charset="0"/>
              </a:rPr>
              <a:t>Improves efficiency, 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ylfaen" panose="010A0502050306030303" pitchFamily="18" charset="0"/>
                <a:cs typeface="Arial" pitchFamily="34" charset="0"/>
              </a:rPr>
              <a:t>reduces 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ylfaen" panose="010A0502050306030303" pitchFamily="18" charset="0"/>
                <a:cs typeface="Arial" pitchFamily="34" charset="0"/>
              </a:rPr>
              <a:t>costs</a:t>
            </a:r>
          </a:p>
        </p:txBody>
      </p:sp>
    </p:spTree>
    <p:extLst>
      <p:ext uri="{BB962C8B-B14F-4D97-AF65-F5344CB8AC3E}">
        <p14:creationId xmlns:p14="http://schemas.microsoft.com/office/powerpoint/2010/main" val="422444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67380"/>
            <a:ext cx="7696200" cy="584775"/>
          </a:xfrm>
          <a:prstGeom prst="rect">
            <a:avLst/>
          </a:prstGeom>
          <a:solidFill>
            <a:srgbClr val="A7292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Arial" pitchFamily="34" charset="0"/>
              </a:rPr>
              <a:t>Rationale for Building the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Arial" pitchFamily="34" charset="0"/>
              </a:rPr>
              <a:t>VSMM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3" name="Rectangle 7"/>
          <p:cNvSpPr txBox="1">
            <a:spLocks noChangeArrowheads="1"/>
          </p:cNvSpPr>
          <p:nvPr/>
        </p:nvSpPr>
        <p:spPr>
          <a:xfrm>
            <a:off x="685800" y="1676400"/>
            <a:ext cx="7381875" cy="359380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700" b="1" kern="0" dirty="0" smtClean="0">
                <a:latin typeface="Sylfaen" panose="010A0502050306030303" pitchFamily="18" charset="0"/>
              </a:rPr>
              <a:t>Data quality and standardization issues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700" b="1" kern="0" dirty="0" smtClean="0">
                <a:latin typeface="Sylfaen" panose="010A0502050306030303" pitchFamily="18" charset="0"/>
              </a:rPr>
              <a:t>Limited data for informed decision-making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700" b="1" kern="0" dirty="0" smtClean="0">
                <a:latin typeface="Sylfaen" panose="010A0502050306030303" pitchFamily="18" charset="0"/>
              </a:rPr>
              <a:t>Limited administrative resources – need for optimization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700" b="1" dirty="0">
                <a:latin typeface="Sylfaen" panose="010A0502050306030303" pitchFamily="18" charset="0"/>
                <a:cs typeface="Calibri" pitchFamily="34" charset="0"/>
              </a:rPr>
              <a:t>Lack of centralized database and essential electronic services </a:t>
            </a:r>
            <a:endParaRPr lang="en-US" sz="2700" b="1" kern="0" dirty="0" smtClean="0">
              <a:latin typeface="Sylfaen" panose="010A05020503060303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b="1" kern="0" dirty="0" smtClean="0">
              <a:latin typeface="Sylfaen" panose="010A05020503060303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b="1" kern="0" dirty="0" smtClean="0">
              <a:latin typeface="Sylfaen" panose="010A05020503060303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b="1" kern="0" dirty="0" smtClean="0">
              <a:latin typeface="Sylfaen" panose="010A05020503060303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b="1" kern="0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88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04800"/>
            <a:ext cx="7696200" cy="584775"/>
          </a:xfrm>
          <a:prstGeom prst="rect">
            <a:avLst/>
          </a:prstGeom>
          <a:solidFill>
            <a:srgbClr val="A7292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Basic Components of the VSMM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2147884"/>
            <a:ext cx="5486400" cy="6096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200" b="1" dirty="0" smtClean="0">
                <a:latin typeface="Sylfaen" panose="010A0502050306030303" pitchFamily="18" charset="0"/>
              </a:rPr>
              <a:t> Registration </a:t>
            </a:r>
            <a:r>
              <a:rPr lang="en-US" sz="2200" b="1" dirty="0">
                <a:latin typeface="Sylfaen" panose="010A0502050306030303" pitchFamily="18" charset="0"/>
              </a:rPr>
              <a:t>of incoming goods</a:t>
            </a:r>
            <a:endParaRPr lang="en-US" sz="2200" b="1" dirty="0">
              <a:latin typeface="Sylfaen" panose="010A0502050306030303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428750"/>
            <a:ext cx="5486400" cy="6096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b="1" dirty="0">
                <a:solidFill>
                  <a:schemeClr val="tx1"/>
                </a:solidFill>
                <a:latin typeface="Sylfaen" panose="010A0502050306030303" pitchFamily="18" charset="0"/>
              </a:rPr>
              <a:t>Registration of warehouse (central, sub-level)</a:t>
            </a:r>
          </a:p>
        </p:txBody>
      </p:sp>
      <p:sp>
        <p:nvSpPr>
          <p:cNvPr id="9" name="Rectangle 8"/>
          <p:cNvSpPr/>
          <p:nvPr/>
        </p:nvSpPr>
        <p:spPr>
          <a:xfrm>
            <a:off x="781048" y="2924861"/>
            <a:ext cx="5486400" cy="6096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200" b="1" dirty="0" smtClean="0">
                <a:latin typeface="Sylfaen" panose="010A0502050306030303" pitchFamily="18" charset="0"/>
              </a:rPr>
              <a:t> Registration </a:t>
            </a:r>
            <a:r>
              <a:rPr lang="en-US" sz="2200" b="1" dirty="0">
                <a:latin typeface="Sylfaen" panose="010A0502050306030303" pitchFamily="18" charset="0"/>
              </a:rPr>
              <a:t>of requisitions (orders)</a:t>
            </a:r>
            <a:endParaRPr lang="en-US" sz="2200" b="1" dirty="0">
              <a:latin typeface="Sylfaen" panose="010A0502050306030303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0" y="3713509"/>
            <a:ext cx="5486400" cy="6096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200" b="1" dirty="0" smtClean="0">
                <a:latin typeface="Sylfaen" panose="010A0502050306030303" pitchFamily="18" charset="0"/>
              </a:rPr>
              <a:t> Registration </a:t>
            </a:r>
            <a:r>
              <a:rPr lang="en-US" sz="2200" b="1" dirty="0">
                <a:latin typeface="Sylfaen" panose="010A0502050306030303" pitchFamily="18" charset="0"/>
              </a:rPr>
              <a:t>of dispatches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81048" y="4468288"/>
            <a:ext cx="5486401" cy="6096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200" b="1" dirty="0" smtClean="0">
                <a:latin typeface="Sylfaen" panose="010A0502050306030303" pitchFamily="18" charset="0"/>
              </a:rPr>
              <a:t> Product </a:t>
            </a:r>
            <a:r>
              <a:rPr lang="en-US" sz="2200" b="1" dirty="0">
                <a:latin typeface="Sylfaen" panose="010A0502050306030303" pitchFamily="18" charset="0"/>
              </a:rPr>
              <a:t>catalogue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1998" y="5240876"/>
            <a:ext cx="5486402" cy="6096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200" b="1" dirty="0" smtClean="0">
                <a:latin typeface="Sylfaen" panose="010A0502050306030303" pitchFamily="18" charset="0"/>
              </a:rPr>
              <a:t> Product </a:t>
            </a:r>
            <a:r>
              <a:rPr lang="en-US" sz="2200" b="1" dirty="0">
                <a:latin typeface="Sylfaen" panose="010A0502050306030303" pitchFamily="18" charset="0"/>
              </a:rPr>
              <a:t>returns and write-offs</a:t>
            </a:r>
            <a:endParaRPr lang="en-US" sz="2200" b="1" dirty="0">
              <a:latin typeface="Sylfaen" panose="010A0502050306030303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duotone>
              <a:srgbClr val="B82D2F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756" y="2500648"/>
            <a:ext cx="1348488" cy="10604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duotone>
              <a:srgbClr val="B82D2F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9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992" y="3241675"/>
            <a:ext cx="1298005" cy="10207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duotone>
              <a:srgbClr val="B82D2F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64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023248"/>
            <a:ext cx="1346754" cy="101177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742948" y="5934075"/>
            <a:ext cx="5486402" cy="6096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200" b="1" dirty="0" smtClean="0">
                <a:latin typeface="Sylfaen" panose="010A0502050306030303" pitchFamily="18" charset="0"/>
              </a:rPr>
              <a:t> Reports and invoices</a:t>
            </a:r>
            <a:endParaRPr lang="en-US" sz="2200" b="1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7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04800"/>
            <a:ext cx="7696200" cy="584775"/>
          </a:xfrm>
          <a:prstGeom prst="rect">
            <a:avLst/>
          </a:prstGeom>
          <a:solidFill>
            <a:srgbClr val="A7292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Some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Functional Capabilities of the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VSMM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8662" y="1547810"/>
            <a:ext cx="7391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500" b="1" dirty="0">
                <a:latin typeface="Sylfaen" panose="010A0502050306030303" pitchFamily="18" charset="0"/>
              </a:rPr>
              <a:t>Real-time monitoring of </a:t>
            </a:r>
            <a:r>
              <a:rPr lang="en-US" sz="2500" b="1" dirty="0" smtClean="0">
                <a:latin typeface="Sylfaen" panose="010A0502050306030303" pitchFamily="18" charset="0"/>
              </a:rPr>
              <a:t>stocks </a:t>
            </a:r>
            <a:r>
              <a:rPr lang="en-US" sz="2500" b="1" dirty="0">
                <a:latin typeface="Sylfaen" panose="010A0502050306030303" pitchFamily="18" charset="0"/>
              </a:rPr>
              <a:t>at central and sub-stock </a:t>
            </a:r>
            <a:r>
              <a:rPr lang="en-US" sz="2500" b="1" dirty="0" smtClean="0">
                <a:latin typeface="Sylfaen" panose="010A0502050306030303" pitchFamily="18" charset="0"/>
              </a:rPr>
              <a:t>level</a:t>
            </a:r>
            <a:endParaRPr lang="ka-GE" sz="2500" b="1" dirty="0" smtClean="0">
              <a:latin typeface="Sylfaen" panose="010A050205030603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500" b="1" dirty="0">
              <a:latin typeface="Sylfaen" panose="010A050205030603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500" b="1" dirty="0" smtClean="0">
                <a:latin typeface="Sylfaen" panose="010A0502050306030303" pitchFamily="18" charset="0"/>
              </a:rPr>
              <a:t>Tracking </a:t>
            </a:r>
            <a:r>
              <a:rPr lang="en-US" sz="2500" b="1" dirty="0">
                <a:latin typeface="Sylfaen" panose="010A0502050306030303" pitchFamily="18" charset="0"/>
              </a:rPr>
              <a:t>by lot numbers and expiration </a:t>
            </a:r>
            <a:r>
              <a:rPr lang="en-US" sz="2500" b="1" dirty="0" smtClean="0">
                <a:latin typeface="Sylfaen" panose="010A0502050306030303" pitchFamily="18" charset="0"/>
              </a:rPr>
              <a:t>dates</a:t>
            </a:r>
            <a:endParaRPr lang="ka-GE" sz="2500" b="1" dirty="0" smtClean="0">
              <a:latin typeface="Sylfaen" panose="010A050205030603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500" b="1" dirty="0">
              <a:latin typeface="Sylfaen" panose="010A050205030603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500" b="1" dirty="0" smtClean="0">
                <a:latin typeface="Sylfaen" panose="010A0502050306030303" pitchFamily="18" charset="0"/>
              </a:rPr>
              <a:t>Assessment </a:t>
            </a:r>
            <a:r>
              <a:rPr lang="en-US" sz="2500" b="1" dirty="0">
                <a:latin typeface="Sylfaen" panose="010A0502050306030303" pitchFamily="18" charset="0"/>
              </a:rPr>
              <a:t>of stock by expiration </a:t>
            </a:r>
            <a:r>
              <a:rPr lang="en-US" sz="2500" b="1" dirty="0" smtClean="0">
                <a:latin typeface="Sylfaen" panose="010A0502050306030303" pitchFamily="18" charset="0"/>
              </a:rPr>
              <a:t>date</a:t>
            </a:r>
            <a:endParaRPr lang="ka-GE" sz="2500" b="1" dirty="0" smtClean="0">
              <a:latin typeface="Sylfaen" panose="010A0502050306030303" pitchFamily="18" charset="0"/>
            </a:endParaRPr>
          </a:p>
          <a:p>
            <a:endParaRPr lang="en-US" sz="2400" b="1" dirty="0" smtClean="0">
              <a:latin typeface="Sylfaen" panose="010A050205030603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Sylfaen" panose="010A0502050306030303" pitchFamily="18" charset="0"/>
              </a:rPr>
              <a:t>?????</a:t>
            </a:r>
            <a:endParaRPr lang="en-US" sz="2400" b="1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39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04800"/>
            <a:ext cx="7696200" cy="1077218"/>
          </a:xfrm>
          <a:prstGeom prst="rect">
            <a:avLst/>
          </a:prstGeom>
          <a:solidFill>
            <a:srgbClr val="A7292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Vaccine/Diluent Information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Registered in the VSMM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752600"/>
            <a:ext cx="7086600" cy="415498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b="1" dirty="0" smtClean="0">
                <a:latin typeface="Sylfaen" panose="010A0502050306030303" pitchFamily="18" charset="0"/>
              </a:rPr>
              <a:t> Type </a:t>
            </a:r>
            <a:r>
              <a:rPr lang="en-US" sz="2200" b="1" dirty="0">
                <a:latin typeface="Sylfaen" panose="010A0502050306030303" pitchFamily="18" charset="0"/>
              </a:rPr>
              <a:t>of vaccine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b="1" dirty="0" smtClean="0">
                <a:latin typeface="Sylfaen" panose="010A0502050306030303" pitchFamily="18" charset="0"/>
              </a:rPr>
              <a:t> Vaccine presentation/Packaging/dosage </a:t>
            </a:r>
            <a:r>
              <a:rPr lang="en-US" sz="2200" b="1" dirty="0">
                <a:latin typeface="Sylfaen" panose="010A0502050306030303" pitchFamily="18" charset="0"/>
              </a:rPr>
              <a:t> </a:t>
            </a:r>
            <a:r>
              <a:rPr lang="en-US" sz="2200" b="1" dirty="0" smtClean="0">
                <a:latin typeface="Sylfaen" panose="010A0502050306030303" pitchFamily="18" charset="0"/>
              </a:rPr>
              <a:t>and volume</a:t>
            </a:r>
            <a:endParaRPr lang="en-US" sz="2200" b="1" dirty="0">
              <a:latin typeface="Sylfaen" panose="010A0502050306030303" pitchFamily="18" charset="0"/>
            </a:endParaRP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b="1" dirty="0" smtClean="0">
                <a:latin typeface="Sylfaen" panose="010A0502050306030303" pitchFamily="18" charset="0"/>
              </a:rPr>
              <a:t> Quantity received/dispatched </a:t>
            </a:r>
            <a:r>
              <a:rPr lang="en-US" sz="2200" b="1" dirty="0">
                <a:latin typeface="Sylfaen" panose="010A0502050306030303" pitchFamily="18" charset="0"/>
              </a:rPr>
              <a:t>(doses)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b="1" dirty="0" smtClean="0">
                <a:latin typeface="Sylfaen" panose="010A0502050306030303" pitchFamily="18" charset="0"/>
              </a:rPr>
              <a:t> Vaccine </a:t>
            </a:r>
            <a:r>
              <a:rPr lang="en-US" sz="2200" b="1" dirty="0">
                <a:latin typeface="Sylfaen" panose="010A0502050306030303" pitchFamily="18" charset="0"/>
              </a:rPr>
              <a:t>manufacturer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b="1" dirty="0" smtClean="0">
                <a:latin typeface="Sylfaen" panose="010A0502050306030303" pitchFamily="18" charset="0"/>
              </a:rPr>
              <a:t> Batch </a:t>
            </a:r>
            <a:r>
              <a:rPr lang="en-US" sz="2200" b="1" dirty="0">
                <a:latin typeface="Sylfaen" panose="010A0502050306030303" pitchFamily="18" charset="0"/>
              </a:rPr>
              <a:t>or lot number or numbers </a:t>
            </a:r>
            <a:endParaRPr lang="en-US" sz="2200" b="1" dirty="0" smtClean="0">
              <a:latin typeface="Sylfaen" panose="010A0502050306030303" pitchFamily="18" charset="0"/>
            </a:endParaRP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b="1" dirty="0" smtClean="0">
                <a:latin typeface="Sylfaen" panose="010A0502050306030303" pitchFamily="18" charset="0"/>
              </a:rPr>
              <a:t> Expiry </a:t>
            </a:r>
            <a:r>
              <a:rPr lang="en-US" sz="2200" b="1" dirty="0">
                <a:latin typeface="Sylfaen" panose="010A0502050306030303" pitchFamily="18" charset="0"/>
              </a:rPr>
              <a:t>date for each batch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b="1" dirty="0" smtClean="0">
                <a:latin typeface="Sylfaen" panose="010A0502050306030303" pitchFamily="18" charset="0"/>
              </a:rPr>
              <a:t> Status </a:t>
            </a:r>
            <a:r>
              <a:rPr lang="en-US" sz="2200" b="1" dirty="0">
                <a:latin typeface="Sylfaen" panose="010A0502050306030303" pitchFamily="18" charset="0"/>
              </a:rPr>
              <a:t>of </a:t>
            </a:r>
            <a:r>
              <a:rPr lang="en-US" sz="2200" b="1" dirty="0" smtClean="0">
                <a:latin typeface="Sylfaen" panose="010A0502050306030303" pitchFamily="18" charset="0"/>
              </a:rPr>
              <a:t>Vaccine Vial Monitor</a:t>
            </a:r>
            <a:endParaRPr lang="en-US" sz="2200" b="1" dirty="0">
              <a:latin typeface="Sylfaen" panose="010A0502050306030303" pitchFamily="18" charset="0"/>
            </a:endParaRP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b="1" dirty="0" smtClean="0">
                <a:latin typeface="Sylfaen" panose="010A0502050306030303" pitchFamily="18" charset="0"/>
              </a:rPr>
              <a:t> Freeze indicator</a:t>
            </a:r>
          </a:p>
        </p:txBody>
      </p:sp>
    </p:spTree>
    <p:extLst>
      <p:ext uri="{BB962C8B-B14F-4D97-AF65-F5344CB8AC3E}">
        <p14:creationId xmlns:p14="http://schemas.microsoft.com/office/powerpoint/2010/main" val="159169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04800"/>
            <a:ext cx="7696200" cy="1077218"/>
          </a:xfrm>
          <a:prstGeom prst="rect">
            <a:avLst/>
          </a:prstGeom>
          <a:solidFill>
            <a:srgbClr val="A7292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VSMM Integration with the Immunization Management Module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0100" y="2057400"/>
            <a:ext cx="7086600" cy="429348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b="1" dirty="0" smtClean="0">
                <a:latin typeface="Sylfaen" panose="010A0502050306030303" pitchFamily="18" charset="0"/>
              </a:rPr>
              <a:t> </a:t>
            </a:r>
            <a:r>
              <a:rPr lang="en-US" sz="2200" b="1" dirty="0">
                <a:latin typeface="Sylfaen" panose="010A0502050306030303" pitchFamily="18" charset="0"/>
              </a:rPr>
              <a:t>Accurate calculation of safety and max stock levels, based on consumption history and need in the catchment </a:t>
            </a:r>
            <a:r>
              <a:rPr lang="en-US" sz="2200" b="1" dirty="0" smtClean="0">
                <a:latin typeface="Sylfaen" panose="010A0502050306030303" pitchFamily="18" charset="0"/>
              </a:rPr>
              <a:t>area</a:t>
            </a:r>
          </a:p>
          <a:p>
            <a:endParaRPr lang="en-US" sz="2200" b="1" dirty="0" smtClean="0">
              <a:latin typeface="Sylfaen" panose="010A050205030603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b="1" dirty="0" smtClean="0">
                <a:latin typeface="Sylfaen" panose="010A0502050306030303" pitchFamily="18" charset="0"/>
              </a:rPr>
              <a:t>Vaccine wastage </a:t>
            </a:r>
            <a:r>
              <a:rPr lang="en-US" sz="2200" b="1" dirty="0">
                <a:latin typeface="Sylfaen" panose="010A0502050306030303" pitchFamily="18" charset="0"/>
              </a:rPr>
              <a:t>c</a:t>
            </a:r>
            <a:r>
              <a:rPr lang="en-US" sz="2200" b="1" dirty="0" smtClean="0">
                <a:latin typeface="Sylfaen" panose="010A0502050306030303" pitchFamily="18" charset="0"/>
              </a:rPr>
              <a:t>alculation</a:t>
            </a:r>
          </a:p>
          <a:p>
            <a:endParaRPr lang="en-US" sz="2200" b="1" dirty="0" smtClean="0">
              <a:latin typeface="Sylfaen" panose="010A050205030603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b="1" dirty="0" smtClean="0">
                <a:latin typeface="Sylfaen" panose="010A0502050306030303" pitchFamily="18" charset="0"/>
              </a:rPr>
              <a:t>Real-time information on vaccines at the stock for the moment of immunization</a:t>
            </a:r>
          </a:p>
          <a:p>
            <a:endParaRPr lang="en-US" sz="2200" b="1" dirty="0" smtClean="0">
              <a:latin typeface="Sylfaen" panose="010A050205030603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b="1" dirty="0" smtClean="0">
                <a:latin typeface="Sylfaen" panose="010A0502050306030303" pitchFamily="18" charset="0"/>
              </a:rPr>
              <a:t>????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1" dirty="0">
              <a:latin typeface="Sylfaen" panose="010A0502050306030303" pitchFamily="18" charset="0"/>
            </a:endParaRP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b="1" dirty="0" smtClean="0">
                <a:latin typeface="Sylfaen" panose="010A0502050306030303" pitchFamily="18" charset="0"/>
              </a:rPr>
              <a:t> </a:t>
            </a:r>
            <a:endParaRPr lang="en-US" sz="2200" b="1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9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44009" y="1312680"/>
            <a:ext cx="7656513" cy="46192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71700" y="1463129"/>
            <a:ext cx="55663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Sylfaen" panose="010A0502050306030303" pitchFamily="18" charset="0"/>
                <a:cs typeface="Arial" pitchFamily="34" charset="0"/>
              </a:rPr>
              <a:t>Information on minimum, maximum and safe stocks </a:t>
            </a:r>
            <a:r>
              <a:rPr lang="en-US" sz="2200" b="1" dirty="0" smtClean="0">
                <a:latin typeface="Sylfaen" panose="010A0502050306030303" pitchFamily="18" charset="0"/>
                <a:cs typeface="Arial" pitchFamily="34" charset="0"/>
              </a:rPr>
              <a:t>at </a:t>
            </a:r>
            <a:r>
              <a:rPr lang="en-US" sz="2200" b="1" dirty="0" smtClean="0">
                <a:latin typeface="Sylfaen" panose="010A0502050306030303" pitchFamily="18" charset="0"/>
                <a:cs typeface="Arial" pitchFamily="34" charset="0"/>
              </a:rPr>
              <a:t>different levels</a:t>
            </a:r>
            <a:endParaRPr lang="en-US" sz="2200" b="1" dirty="0"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59855" y="2458134"/>
            <a:ext cx="55782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Sylfaen" panose="010A0502050306030303" pitchFamily="18" charset="0"/>
                <a:cs typeface="Arial" pitchFamily="34" charset="0"/>
              </a:rPr>
              <a:t>Monitoring vaccines and other products according to specific warehouses </a:t>
            </a:r>
            <a:endParaRPr lang="ka-GE" sz="2200" b="1" dirty="0"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71700" y="3505199"/>
            <a:ext cx="54751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Sylfaen" panose="010A0502050306030303" pitchFamily="18" charset="0"/>
                <a:cs typeface="Arial" pitchFamily="34" charset="0"/>
              </a:rPr>
              <a:t>Centralized management of regional/district  warehouses</a:t>
            </a:r>
            <a:endParaRPr lang="ka-GE" sz="2200" b="1" dirty="0"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5609691"/>
            <a:ext cx="47930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a-GE" sz="1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893795" y="2458134"/>
            <a:ext cx="800100" cy="800100"/>
          </a:xfrm>
          <a:prstGeom prst="flowChartConnector">
            <a:avLst/>
          </a:prstGeom>
          <a:solidFill>
            <a:schemeClr val="bg1">
              <a:lumMod val="50000"/>
              <a:alpha val="31000"/>
            </a:schemeClr>
          </a:solidFill>
          <a:ln>
            <a:solidFill>
              <a:schemeClr val="bg1">
                <a:alpha val="31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lowchart: Connector 16"/>
          <p:cNvSpPr/>
          <p:nvPr/>
        </p:nvSpPr>
        <p:spPr>
          <a:xfrm>
            <a:off x="867834" y="1447800"/>
            <a:ext cx="800100" cy="800100"/>
          </a:xfrm>
          <a:prstGeom prst="flowChartConnector">
            <a:avLst/>
          </a:prstGeom>
          <a:solidFill>
            <a:schemeClr val="bg1">
              <a:lumMod val="50000"/>
              <a:alpha val="31000"/>
            </a:schemeClr>
          </a:solidFill>
          <a:ln>
            <a:solidFill>
              <a:schemeClr val="bg1">
                <a:alpha val="31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076165" y="1586240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Myriad Pro" pitchFamily="34" charset="0"/>
              </a:rPr>
              <a:t>1</a:t>
            </a:r>
            <a:endParaRPr lang="en-US" sz="2800" b="1" dirty="0">
              <a:latin typeface="Myriad Pro" pitchFamily="34" charset="0"/>
            </a:endParaRPr>
          </a:p>
        </p:txBody>
      </p:sp>
      <p:sp>
        <p:nvSpPr>
          <p:cNvPr id="16" name="Flowchart: Connector 15"/>
          <p:cNvSpPr/>
          <p:nvPr/>
        </p:nvSpPr>
        <p:spPr>
          <a:xfrm>
            <a:off x="893795" y="3519160"/>
            <a:ext cx="800100" cy="800100"/>
          </a:xfrm>
          <a:prstGeom prst="flowChartConnector">
            <a:avLst/>
          </a:prstGeom>
          <a:solidFill>
            <a:schemeClr val="bg1">
              <a:lumMod val="50000"/>
              <a:alpha val="31000"/>
            </a:schemeClr>
          </a:solidFill>
          <a:ln>
            <a:solidFill>
              <a:schemeClr val="bg1">
                <a:alpha val="31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101324" y="364364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Myriad Pro" pitchFamily="34" charset="0"/>
              </a:rPr>
              <a:t>3</a:t>
            </a:r>
            <a:endParaRPr lang="en-US" sz="2800" b="1" dirty="0">
              <a:latin typeface="Myriad Pro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0" y="304800"/>
            <a:ext cx="7696200" cy="584775"/>
          </a:xfrm>
          <a:prstGeom prst="rect">
            <a:avLst/>
          </a:prstGeom>
          <a:solidFill>
            <a:srgbClr val="A7292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Summary of VSMM Benefits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76165" y="2596574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Myriad Pro" pitchFamily="34" charset="0"/>
              </a:rPr>
              <a:t>2</a:t>
            </a:r>
            <a:endParaRPr lang="en-US" sz="2800" b="1" dirty="0">
              <a:latin typeface="Myriad Pro" pitchFamily="34" charset="0"/>
            </a:endParaRPr>
          </a:p>
        </p:txBody>
      </p:sp>
      <p:sp>
        <p:nvSpPr>
          <p:cNvPr id="23" name="Flowchart: Connector 22"/>
          <p:cNvSpPr/>
          <p:nvPr/>
        </p:nvSpPr>
        <p:spPr>
          <a:xfrm>
            <a:off x="947241" y="4504282"/>
            <a:ext cx="800100" cy="800100"/>
          </a:xfrm>
          <a:prstGeom prst="flowChartConnector">
            <a:avLst/>
          </a:prstGeom>
          <a:solidFill>
            <a:schemeClr val="bg1">
              <a:lumMod val="50000"/>
              <a:alpha val="31000"/>
            </a:schemeClr>
          </a:solidFill>
          <a:ln>
            <a:solidFill>
              <a:schemeClr val="bg1">
                <a:alpha val="31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154770" y="464272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Myriad Pro" pitchFamily="34" charset="0"/>
              </a:rPr>
              <a:t>4</a:t>
            </a:r>
            <a:endParaRPr lang="en-US" sz="2800" b="1" dirty="0">
              <a:latin typeface="Myriad Pro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62963" y="4528221"/>
            <a:ext cx="54751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Sylfaen" panose="010A0502050306030303" pitchFamily="18" charset="0"/>
                <a:cs typeface="Arial" pitchFamily="34" charset="0"/>
              </a:rPr>
              <a:t>?????</a:t>
            </a:r>
            <a:endParaRPr lang="ka-GE" sz="2200" b="1" dirty="0">
              <a:latin typeface="Sylfaen" panose="010A0502050306030303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57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90" y="380999"/>
            <a:ext cx="5554420" cy="27357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4093964"/>
            <a:ext cx="80772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0" dirty="0" smtClean="0">
                <a:solidFill>
                  <a:srgbClr val="C00000"/>
                </a:solidFill>
                <a:latin typeface="Myriad Pro" pitchFamily="34" charset="0"/>
                <a:cs typeface="Arial" pitchFamily="34" charset="0"/>
              </a:rPr>
              <a:t>Contact information: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400" b="0" dirty="0" smtClean="0">
              <a:solidFill>
                <a:srgbClr val="C00000"/>
              </a:solidFill>
              <a:latin typeface="Myriad Pro" pitchFamily="34" charset="0"/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b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+mj-lt"/>
                <a:cs typeface="Calibri" pitchFamily="34" charset="0"/>
              </a:rPr>
              <a:t>Mr. Alexander Turdziladze</a:t>
            </a:r>
            <a:r>
              <a:rPr lang="en-US" sz="1600" b="0" dirty="0" smtClean="0">
                <a:solidFill>
                  <a:prstClr val="black"/>
                </a:solidFill>
                <a:latin typeface="+mj-lt"/>
                <a:cs typeface="Calibri" pitchFamily="34" charset="0"/>
              </a:rPr>
              <a:t>, COP – </a:t>
            </a:r>
            <a:r>
              <a:rPr lang="en-US" sz="1600" b="0" u="sng" dirty="0" smtClean="0">
                <a:solidFill>
                  <a:srgbClr val="204B7D"/>
                </a:solidFill>
                <a:latin typeface="+mj-lt"/>
                <a:cs typeface="Calibri" pitchFamily="34" charset="0"/>
              </a:rPr>
              <a:t>aturdziladze@hssp.org.ge</a:t>
            </a:r>
            <a:r>
              <a:rPr lang="en-US" sz="1600" b="0" dirty="0" smtClean="0">
                <a:solidFill>
                  <a:prstClr val="black"/>
                </a:solidFill>
                <a:latin typeface="+mj-lt"/>
                <a:cs typeface="Calibri" pitchFamily="34" charset="0"/>
              </a:rPr>
              <a:t> / (995) 93 226 226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 b="0" dirty="0">
              <a:solidFill>
                <a:prstClr val="black"/>
              </a:solidFill>
              <a:latin typeface="+mj-lt"/>
              <a:cs typeface="Calibri" pitchFamily="34" charset="0"/>
            </a:endParaRPr>
          </a:p>
          <a:p>
            <a:pPr algn="ctr"/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Ms. Ketevan Tatoshvili, </a:t>
            </a:r>
            <a:r>
              <a:rPr lang="en-US" sz="1600" b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DCOP </a:t>
            </a:r>
            <a:r>
              <a:rPr lang="en-US" sz="1600" dirty="0" smtClean="0">
                <a:solidFill>
                  <a:prstClr val="black"/>
                </a:solidFill>
                <a:cs typeface="Calibri" pitchFamily="34" charset="0"/>
              </a:rPr>
              <a:t>– </a:t>
            </a:r>
            <a:r>
              <a:rPr lang="en-US" sz="1600" b="0" u="sng" dirty="0" smtClean="0">
                <a:solidFill>
                  <a:srgbClr val="204B7D"/>
                </a:solidFill>
                <a:latin typeface="Arial" pitchFamily="34" charset="0"/>
                <a:cs typeface="Arial" pitchFamily="34" charset="0"/>
              </a:rPr>
              <a:t>ktatoshvili@hssp.org.ge</a:t>
            </a:r>
            <a:r>
              <a:rPr lang="en-US" sz="1600" b="0" dirty="0" smtClean="0">
                <a:solidFill>
                  <a:srgbClr val="204B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/ (995) 77 731 560</a:t>
            </a:r>
          </a:p>
        </p:txBody>
      </p:sp>
      <p:sp>
        <p:nvSpPr>
          <p:cNvPr id="5" name="TextBox 4">
            <a:hlinkClick r:id="rId4" tooltip="ehealth.moh.gov.ge"/>
          </p:cNvPr>
          <p:cNvSpPr txBox="1"/>
          <p:nvPr/>
        </p:nvSpPr>
        <p:spPr>
          <a:xfrm>
            <a:off x="1181100" y="3384307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>
                <a:solidFill>
                  <a:srgbClr val="204B7D"/>
                </a:solidFill>
                <a:latin typeface="Myriad Pro" pitchFamily="34" charset="0"/>
              </a:rPr>
              <a:t>ehealth.moh.gov.ge</a:t>
            </a:r>
            <a:endParaRPr lang="en-US" sz="4000" u="sng" dirty="0">
              <a:solidFill>
                <a:srgbClr val="204B7D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91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S102901024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2_TS102901024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15_4109default" id="{E728D685-11FC-4812-BA85-57AC6F9C9F40}" vid="{BC4E008B-95FF-4815-904E-143A8EDFC1D4}"/>
    </a:ext>
  </a:extLst>
</a:theme>
</file>

<file path=ppt/theme/theme3.xml><?xml version="1.0" encoding="utf-8"?>
<a:theme xmlns:a="http://schemas.openxmlformats.org/drawingml/2006/main" name="HSSP ppt template_eng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HSSP ppt template_eng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2966</TotalTime>
  <Words>479</Words>
  <Application>Microsoft Office PowerPoint</Application>
  <PresentationFormat>On-screen Show (4:3)</PresentationFormat>
  <Paragraphs>106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1_TS102901024</vt:lpstr>
      <vt:lpstr>2_TS102901024</vt:lpstr>
      <vt:lpstr>HSSP ppt template_eng</vt:lpstr>
      <vt:lpstr>1_HSSP ppt template_eng</vt:lpstr>
      <vt:lpstr>Health Management Information System   Vaccine Stock Management Module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Management Information System (HMIS)   Georgia</dc:title>
  <dc:creator>Teona</dc:creator>
  <cp:lastModifiedBy>Ketevan Tatoshvili</cp:lastModifiedBy>
  <cp:revision>249</cp:revision>
  <cp:lastPrinted>2013-02-27T11:12:45Z</cp:lastPrinted>
  <dcterms:created xsi:type="dcterms:W3CDTF">2006-08-16T00:00:00Z</dcterms:created>
  <dcterms:modified xsi:type="dcterms:W3CDTF">2013-11-26T21:41:17Z</dcterms:modified>
</cp:coreProperties>
</file>