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96" r:id="rId2"/>
    <p:sldId id="256" r:id="rId3"/>
    <p:sldId id="263" r:id="rId4"/>
    <p:sldId id="268" r:id="rId5"/>
    <p:sldId id="278" r:id="rId6"/>
    <p:sldId id="279" r:id="rId7"/>
    <p:sldId id="297" r:id="rId8"/>
    <p:sldId id="281" r:id="rId9"/>
    <p:sldId id="282" r:id="rId10"/>
    <p:sldId id="298" r:id="rId11"/>
    <p:sldId id="284" r:id="rId12"/>
    <p:sldId id="285" r:id="rId13"/>
    <p:sldId id="299" r:id="rId14"/>
    <p:sldId id="287" r:id="rId15"/>
    <p:sldId id="302" r:id="rId16"/>
    <p:sldId id="305" r:id="rId17"/>
    <p:sldId id="306" r:id="rId18"/>
    <p:sldId id="307" r:id="rId19"/>
    <p:sldId id="301" r:id="rId20"/>
    <p:sldId id="289" r:id="rId21"/>
    <p:sldId id="290" r:id="rId22"/>
    <p:sldId id="300" r:id="rId23"/>
    <p:sldId id="293" r:id="rId24"/>
    <p:sldId id="292" r:id="rId25"/>
    <p:sldId id="294" r:id="rId26"/>
    <p:sldId id="309" r:id="rId27"/>
    <p:sldId id="308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0033"/>
    <a:srgbClr val="CC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07" autoAdjust="0"/>
  </p:normalViewPr>
  <p:slideViewPr>
    <p:cSldViewPr>
      <p:cViewPr>
        <p:scale>
          <a:sx n="90" d="100"/>
          <a:sy n="90" d="100"/>
        </p:scale>
        <p:origin x="-1002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C58D02-0B9E-428D-B76B-1D270C504F4E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FF19F1-E130-40B3-B5BC-0861B30609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6262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B4C9-86BE-449F-964C-CEAB3CFA4B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B4C9-86BE-449F-964C-CEAB3CFA4B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B4C9-86BE-449F-964C-CEAB3CFA4B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B4C9-86BE-449F-964C-CEAB3CFA4B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B4C9-86BE-449F-964C-CEAB3CFA4B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B4C9-86BE-449F-964C-CEAB3CFA4B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B4C9-86BE-449F-964C-CEAB3CFA4B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B4C9-86BE-449F-964C-CEAB3CFA4B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B4C9-86BE-449F-964C-CEAB3CFA4B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B4C9-86BE-449F-964C-CEAB3CFA4B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B4C9-86BE-449F-964C-CEAB3CFA4B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DB4C9-86BE-449F-964C-CEAB3CFA4B71}" type="datetimeFigureOut">
              <a:rPr lang="en-US" smtClean="0"/>
              <a:pPr/>
              <a:t>5/30/2012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E2722-C371-4A1A-AD5A-7C129F3CE1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17.jpeg"/><Relationship Id="rId18" Type="http://schemas.openxmlformats.org/officeDocument/2006/relationships/image" Target="../media/image43.jpeg"/><Relationship Id="rId3" Type="http://schemas.openxmlformats.org/officeDocument/2006/relationships/image" Target="../media/image7.jpeg"/><Relationship Id="rId7" Type="http://schemas.openxmlformats.org/officeDocument/2006/relationships/image" Target="../media/image35.jpeg"/><Relationship Id="rId12" Type="http://schemas.openxmlformats.org/officeDocument/2006/relationships/image" Target="../media/image40.jpeg"/><Relationship Id="rId17" Type="http://schemas.openxmlformats.org/officeDocument/2006/relationships/image" Target="../media/image42.jpeg"/><Relationship Id="rId2" Type="http://schemas.openxmlformats.org/officeDocument/2006/relationships/image" Target="../media/image32.jpeg"/><Relationship Id="rId16" Type="http://schemas.openxmlformats.org/officeDocument/2006/relationships/image" Target="../media/image41.jpeg"/><Relationship Id="rId20" Type="http://schemas.openxmlformats.org/officeDocument/2006/relationships/image" Target="../media/image4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jpeg"/><Relationship Id="rId11" Type="http://schemas.openxmlformats.org/officeDocument/2006/relationships/image" Target="../media/image39.png"/><Relationship Id="rId5" Type="http://schemas.openxmlformats.org/officeDocument/2006/relationships/image" Target="../media/image33.jpeg"/><Relationship Id="rId15" Type="http://schemas.openxmlformats.org/officeDocument/2006/relationships/image" Target="../media/image20.jpeg"/><Relationship Id="rId10" Type="http://schemas.openxmlformats.org/officeDocument/2006/relationships/image" Target="../media/image38.jpeg"/><Relationship Id="rId19" Type="http://schemas.openxmlformats.org/officeDocument/2006/relationships/image" Target="../media/image44.jpeg"/><Relationship Id="rId4" Type="http://schemas.openxmlformats.org/officeDocument/2006/relationships/image" Target="../media/image6.jpeg"/><Relationship Id="rId9" Type="http://schemas.openxmlformats.org/officeDocument/2006/relationships/image" Target="../media/image37.jpeg"/><Relationship Id="rId1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jpeg"/><Relationship Id="rId3" Type="http://schemas.openxmlformats.org/officeDocument/2006/relationships/image" Target="../media/image47.jpeg"/><Relationship Id="rId7" Type="http://schemas.openxmlformats.org/officeDocument/2006/relationships/image" Target="../media/image19.jpeg"/><Relationship Id="rId12" Type="http://schemas.openxmlformats.org/officeDocument/2006/relationships/image" Target="../media/image20.jpeg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jpeg"/><Relationship Id="rId11" Type="http://schemas.openxmlformats.org/officeDocument/2006/relationships/image" Target="../media/image49.jpeg"/><Relationship Id="rId5" Type="http://schemas.openxmlformats.org/officeDocument/2006/relationships/image" Target="../media/image6.jpeg"/><Relationship Id="rId10" Type="http://schemas.openxmlformats.org/officeDocument/2006/relationships/image" Target="../media/image48.jpeg"/><Relationship Id="rId4" Type="http://schemas.openxmlformats.org/officeDocument/2006/relationships/image" Target="../media/image7.jpeg"/><Relationship Id="rId9" Type="http://schemas.openxmlformats.org/officeDocument/2006/relationships/image" Target="../media/image44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jpeg"/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jpeg"/><Relationship Id="rId5" Type="http://schemas.openxmlformats.org/officeDocument/2006/relationships/image" Target="../media/image35.jpeg"/><Relationship Id="rId4" Type="http://schemas.openxmlformats.org/officeDocument/2006/relationships/image" Target="../media/image52.jpe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53.jpeg"/><Relationship Id="rId3" Type="http://schemas.openxmlformats.org/officeDocument/2006/relationships/image" Target="../media/image7.jpeg"/><Relationship Id="rId7" Type="http://schemas.openxmlformats.org/officeDocument/2006/relationships/image" Target="../media/image35.jpeg"/><Relationship Id="rId12" Type="http://schemas.openxmlformats.org/officeDocument/2006/relationships/image" Target="../media/image50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jpeg"/><Relationship Id="rId11" Type="http://schemas.openxmlformats.org/officeDocument/2006/relationships/image" Target="../media/image39.png"/><Relationship Id="rId5" Type="http://schemas.openxmlformats.org/officeDocument/2006/relationships/image" Target="../media/image33.jpeg"/><Relationship Id="rId10" Type="http://schemas.openxmlformats.org/officeDocument/2006/relationships/image" Target="../media/image38.jpeg"/><Relationship Id="rId4" Type="http://schemas.openxmlformats.org/officeDocument/2006/relationships/image" Target="../media/image6.jpeg"/><Relationship Id="rId9" Type="http://schemas.openxmlformats.org/officeDocument/2006/relationships/image" Target="../media/image37.jpeg"/><Relationship Id="rId14" Type="http://schemas.openxmlformats.org/officeDocument/2006/relationships/image" Target="../media/image54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wmf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7.jpeg"/><Relationship Id="rId7" Type="http://schemas.openxmlformats.org/officeDocument/2006/relationships/image" Target="../media/image4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10" Type="http://schemas.openxmlformats.org/officeDocument/2006/relationships/image" Target="../media/image23.png"/><Relationship Id="rId4" Type="http://schemas.openxmlformats.org/officeDocument/2006/relationships/image" Target="../media/image18.jpeg"/><Relationship Id="rId9" Type="http://schemas.openxmlformats.org/officeDocument/2006/relationships/image" Target="../media/image2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13" Type="http://schemas.openxmlformats.org/officeDocument/2006/relationships/image" Target="../media/image20.jpeg"/><Relationship Id="rId18" Type="http://schemas.openxmlformats.org/officeDocument/2006/relationships/image" Target="../media/image31.jpeg"/><Relationship Id="rId3" Type="http://schemas.openxmlformats.org/officeDocument/2006/relationships/image" Target="../media/image25.png"/><Relationship Id="rId7" Type="http://schemas.openxmlformats.org/officeDocument/2006/relationships/image" Target="../media/image10.png"/><Relationship Id="rId12" Type="http://schemas.openxmlformats.org/officeDocument/2006/relationships/image" Target="../media/image19.jpeg"/><Relationship Id="rId17" Type="http://schemas.openxmlformats.org/officeDocument/2006/relationships/image" Target="../media/image30.png"/><Relationship Id="rId2" Type="http://schemas.openxmlformats.org/officeDocument/2006/relationships/image" Target="../media/image24.png"/><Relationship Id="rId16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jpeg"/><Relationship Id="rId11" Type="http://schemas.openxmlformats.org/officeDocument/2006/relationships/image" Target="../media/image18.jpeg"/><Relationship Id="rId5" Type="http://schemas.openxmlformats.org/officeDocument/2006/relationships/image" Target="../media/image2.jpeg"/><Relationship Id="rId15" Type="http://schemas.openxmlformats.org/officeDocument/2006/relationships/image" Target="../media/image6.jpeg"/><Relationship Id="rId10" Type="http://schemas.openxmlformats.org/officeDocument/2006/relationships/image" Target="../media/image29.jpeg"/><Relationship Id="rId4" Type="http://schemas.openxmlformats.org/officeDocument/2006/relationships/image" Target="../media/image1.png"/><Relationship Id="rId9" Type="http://schemas.openxmlformats.org/officeDocument/2006/relationships/image" Target="../media/image28.jpeg"/><Relationship Id="rId1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518160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Medical Case Registration 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</a:t>
            </a:r>
            <a:endParaRPr lang="en-US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Beneficiary Registration Module</a:t>
            </a:r>
            <a:endParaRPr lang="en-US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Reporting Module</a:t>
            </a:r>
            <a:endParaRPr lang="en-US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Pharmaceutical Module</a:t>
            </a:r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Medical Portal for Pharmacies and Healthcare Facilities</a:t>
            </a:r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Electronic Drug Prescription System</a:t>
            </a:r>
            <a:endParaRPr lang="en-US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1800"/>
              </a:spcBef>
            </a:pPr>
            <a:endParaRPr lang="en-US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1800"/>
              </a:spcBef>
            </a:pPr>
            <a:endParaRPr lang="en-US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1800"/>
              </a:spcBef>
            </a:pPr>
            <a:endParaRPr lang="en-US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1800"/>
              </a:spcBef>
            </a:pPr>
            <a:endParaRPr lang="en-US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1800"/>
              </a:spcBef>
            </a:pP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noProof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 Components</a:t>
            </a:r>
            <a:endParaRPr lang="ka-GE" b="1" noProof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Reporting Module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TextBox 369"/>
          <p:cNvSpPr txBox="1"/>
          <p:nvPr/>
        </p:nvSpPr>
        <p:spPr>
          <a:xfrm rot="16200000">
            <a:off x="2055167" y="2817167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Automated notification of results</a:t>
            </a:r>
            <a:endParaRPr lang="en-US" sz="1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76200"/>
            <a:ext cx="8229600" cy="487362"/>
          </a:xfrm>
        </p:spPr>
        <p:txBody>
          <a:bodyPr>
            <a:normAutofit/>
          </a:bodyPr>
          <a:lstStyle/>
          <a:p>
            <a:r>
              <a:rPr lang="en-US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Receipt  and Transfer of Data Needed for Reporting</a:t>
            </a:r>
            <a:endParaRPr lang="en-US" sz="1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457200"/>
            <a:ext cx="8640960" cy="9906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:\Users\TATA\AppData\Local\Microsoft\Windows\Temporary Internet Files\Content.IE5\XGABZWW1\MC90044714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43800" y="457200"/>
            <a:ext cx="838200" cy="791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Box 34"/>
          <p:cNvSpPr txBox="1"/>
          <p:nvPr/>
        </p:nvSpPr>
        <p:spPr>
          <a:xfrm>
            <a:off x="7581474" y="1145128"/>
            <a:ext cx="701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2060"/>
                </a:solidFill>
              </a:rPr>
              <a:t>Patients</a:t>
            </a:r>
            <a:endParaRPr lang="en-US" sz="1200" b="1" dirty="0">
              <a:solidFill>
                <a:srgbClr val="002060"/>
              </a:solidFill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6096000" y="990600"/>
            <a:ext cx="1295400" cy="1588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228600" y="1676400"/>
            <a:ext cx="5715000" cy="28194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304800" y="1981200"/>
            <a:ext cx="2590800" cy="2438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381000" y="2286000"/>
            <a:ext cx="2438400" cy="22860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Patient’s personal data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381000" y="2514600"/>
            <a:ext cx="2438400" cy="2286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Insurance status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381000" y="2743200"/>
            <a:ext cx="2438400" cy="2286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Identification of healthcare facilities 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533400" y="1981200"/>
            <a:ext cx="21855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Concerning Reporting</a:t>
            </a:r>
            <a:endParaRPr lang="en-US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381000" y="4114800"/>
            <a:ext cx="2438400" cy="228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45720" tIns="0" rIns="45720" bIns="0" rtlCol="0" anchor="ctr"/>
          <a:lstStyle/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necessary data</a:t>
            </a:r>
            <a:r>
              <a:rPr lang="ka-GE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" name="Group 106"/>
          <p:cNvGrpSpPr/>
          <p:nvPr/>
        </p:nvGrpSpPr>
        <p:grpSpPr>
          <a:xfrm>
            <a:off x="3505200" y="609600"/>
            <a:ext cx="2438400" cy="762000"/>
            <a:chOff x="838200" y="533400"/>
            <a:chExt cx="2438400" cy="762000"/>
          </a:xfrm>
        </p:grpSpPr>
        <p:pic>
          <p:nvPicPr>
            <p:cNvPr id="62" name="Picture 4" descr="http://t1.gstatic.com/images?q=tbn:ANd9GcRDWbCQCa68X1SLjPh0s2ncfYAtLYNlYZnl9hLbDHhFHbyyeA9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28800" y="838200"/>
              <a:ext cx="677333" cy="457200"/>
            </a:xfrm>
            <a:prstGeom prst="rect">
              <a:avLst/>
            </a:prstGeom>
            <a:noFill/>
          </p:spPr>
        </p:pic>
        <p:sp>
          <p:nvSpPr>
            <p:cNvPr id="63" name="TextBox 62"/>
            <p:cNvSpPr txBox="1"/>
            <p:nvPr/>
          </p:nvSpPr>
          <p:spPr>
            <a:xfrm>
              <a:off x="2057400" y="883920"/>
              <a:ext cx="387668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b="1" dirty="0" smtClean="0">
                  <a:solidFill>
                    <a:srgbClr val="99003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PHC</a:t>
              </a:r>
              <a:endParaRPr lang="en-US" sz="7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5" name="Group 76"/>
            <p:cNvGrpSpPr/>
            <p:nvPr/>
          </p:nvGrpSpPr>
          <p:grpSpPr>
            <a:xfrm>
              <a:off x="990600" y="762000"/>
              <a:ext cx="685800" cy="533400"/>
              <a:chOff x="3429000" y="533400"/>
              <a:chExt cx="762000" cy="696468"/>
            </a:xfrm>
          </p:grpSpPr>
          <p:pic>
            <p:nvPicPr>
              <p:cNvPr id="60" name="Picture 16" descr="http://t0.gstatic.com/images?q=tbn:ANd9GcRebp6nJARBgjUGencA2GABJI6V6JxliUKqS8RTysjNoX4plyi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6667" t="13333" r="6667" b="13333"/>
              <a:stretch>
                <a:fillRect/>
              </a:stretch>
            </p:blipFill>
            <p:spPr bwMode="auto">
              <a:xfrm>
                <a:off x="3429000" y="533400"/>
                <a:ext cx="762000" cy="653143"/>
              </a:xfrm>
              <a:prstGeom prst="rect">
                <a:avLst/>
              </a:prstGeom>
              <a:noFill/>
            </p:spPr>
          </p:pic>
          <p:sp>
            <p:nvSpPr>
              <p:cNvPr id="61" name="TextBox 60"/>
              <p:cNvSpPr txBox="1"/>
              <p:nvPr/>
            </p:nvSpPr>
            <p:spPr>
              <a:xfrm>
                <a:off x="3523715" y="609600"/>
                <a:ext cx="492443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7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Hospital</a:t>
                </a:r>
                <a:endParaRPr lang="en-US" sz="7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pic>
            <p:nvPicPr>
              <p:cNvPr id="64" name="Picture 2" descr="http://www.carclipart.com/free_car_clipart/ambulance_van_with_red_cross_symbol_0515-1005-3104-3359_SMU.jp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810000" y="1066800"/>
                <a:ext cx="228600" cy="163068"/>
              </a:xfrm>
              <a:prstGeom prst="rect">
                <a:avLst/>
              </a:prstGeom>
              <a:noFill/>
            </p:spPr>
          </p:pic>
        </p:grpSp>
        <p:pic>
          <p:nvPicPr>
            <p:cNvPr id="78" name="Picture 2" descr="C:\Users\TATA\AppData\Local\Microsoft\Windows\Temporary Internet Files\Content.IE5\50F0CZZJ\MC900438706[1]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7000" y="762000"/>
              <a:ext cx="418084" cy="533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5" name="TextBox 64"/>
            <p:cNvSpPr txBox="1"/>
            <p:nvPr/>
          </p:nvSpPr>
          <p:spPr>
            <a:xfrm>
              <a:off x="838200" y="533400"/>
              <a:ext cx="24384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</a:rPr>
                <a:t>Healthcare Facilities </a:t>
              </a:r>
              <a:endParaRPr lang="en-US" sz="12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4100" name="AutoShape 4" descr="data:image/jpeg;base64,/9j/4AAQSkZJRgABAQAAAQABAAD/2wBDAAkGBwgHBgkIBwgKCgkLDRYPDQwMDRsUFRAWIB0iIiAdHx8kKDQsJCYxJx8fLT0tMTU3Ojo6Iys/RD84QzQ5Ojf/2wBDAQoKCg0MDRoPDxo3JR8lNzc3Nzc3Nzc3Nzc3Nzc3Nzc3Nzc3Nzc3Nzc3Nzc3Nzc3Nzc3Nzc3Nzc3Nzc3Nzc3Nzf/wAARCACdAKUDASIAAhEBAxEB/8QAGgAAAgMBAQAAAAAAAAAAAAAABAUAAgMBB//EAEAQAAEDAwIDBAcGBAUEAwAAAAECAxEABCESMQUTUSJBYYEUFSMycZGSU6GxwdHwJULh8SQ1Q1JzBjOC8jRUo//EABgBAQEBAQEAAAAAAAAAAAAAAAABAgME/8QAIREBAAIDAQACAgMAAAAAAAAAAAExAhJREVJhEyEDMkH/2gAMAwEAAhEDEQA/APRmnLdSlJLtqkpWoAPM8syBmJiQPCrzbpb5vNtFtpKZ0NBRMkREdZgQM1Lqw4e8pLlyIUCtYSXoypMkxOTFRFtYN27oS7DbqQlazcagSkAZUTvkb5ON67bz1w0hQLtw62yXrIPLnShTUKmAYInBggwc1oXLAuIQh6yKnAVoACSFIkDf4mJnNYt8N4U02hlAhCQXEo58gAkKUYnqgE/A1UcJ4UhIY5mnok3cEkkGd9zAz+tN56aQJaSw+rQyuzUtOrUnljVhRG0z3RWoszqyi2joGYrG1tOH294u5t1IDywon2wMydRMTj+lG+kskoAdalcaRzEgmdsTNWMuyTjyE9Ft/sWvpFT0W3+xa+kfpXE3bCwSl5qANWXEjGwO9W57ZmHGTCdR9qnAmJ361reOprPHPRbf7Fr6R+lT0W3+xa+kfpXDdW6RKn2QOpdR0k99Q3VuNIL7MqyBzkZHhnNTeOppPE9GY+xa+gVPRmPsGvoFc9IbKdSXGiImeamIO3fWXpjalBKbi01HYc5Jn761vHV1+m3ozH2LX0CuejMd7Lf0Crm2vT/InyIqhsr0/wAo+urtj08nici2G7TX0Cqlq1H+k39AqegXh3Qn6qnoF3/sT9Qq7Y9TyeK6LX7Fs/8AgKnLt+5hr6RV/QLrvbH1Cuiwufsh9Qq7YdTXLjPlsfYtfQP0qcq3+xa+gVsLG5+z+8V30G5/2feKm+PV1njHksfYtfQP0qVd1l5nTqb38R+tSm2PU1+gSuIqbcQlNqXU6B7TmpEHOIOa3N40pRSQnTvOsH44ij7O0Mc4rBQttGlspwggZM98/vw6lltuxlx5Kk6Z5xjAjeuG2HHWMMvLJzxJYWQLIkAwFB5IkT+H9fPZF4laQVtJQYSQCsEg9Djuo1h20aSEu3rDhUrs6lJn4Y+Irb0ixhJ51vCiQO2M/uR86bY8NMuk73EnEPFLVnzUHGvnJGI+dXY4jze0u3U0QqDqcBO24jxxTU3FgNUvW40+9K04xP4VOdZaw2pxlKyYCVEAnMbGm+HDWegDdM5nv3yKgu2RtjzH6U35CPs01PR0fZp+6r+TD4rpl0o9KY06caemoR+FQ3TJGe4R7wxTf0dPc2n5Ch7u3QhJcU8hhKRlRAgZ757qfkw+Jrl0B6WzETjaNQrguWJkRJzuP0opq1U8Fcu+QtMY0oSY/f5UW3alClFRSsKMgFIxTfD4mmXS4cRGwdX9dQ8RSN3VfXUWbdsJ1cTaTiRr0Z8fHb7qZNttOIC20tqQoSlQjIpvh8U0y6W+sRP/AHF/XVV8RIQShSlKjCS5E+cVq4WA46fWLKQiSpPZOjYGfhP30Qh+yUUoS9bqWYAAWJJ2pvh8V0y6WDiz6mlq5TiVpSVJQX09owezO3metDo41xDkBbtkrUor9mi9bJTCjpmcZEHwp1etNpKJuEW5gmCB2hicHp+dDKXbJg+sWgEmFSE5IwZ864ZxGU+xMw3jExH7Y2PE3X2ZudVssQClVwhU4BkEd0kjyoj0xH/2v/1FFOpZctOYhxCG1AKDqYiPjQbirdEFzibKSciQgCK4z/DPv95ajL6gNd3s6RzgYn/VB7/hUo65bBYYKS24CmdYA7W2alenDHzGIc8vfR1of8EyYk8sGPKqKn1eYtEk8vFviDj3enhVrPFgzmPZDPlWepJ4Zq9LGktT6RM4j3qk21FAyFB3HAgST2nJaj3RPfJ6bd3StEDDaVcGCQVbQ2dGBn8v/GsFKSSknj0JJGlPYzgQD3nr51YqSoISONgGTB7Mq92R+/8AdQRaCHNPqJCk6Y1+yxGAImdsUQHHCjX6rIWJISSiSd9560OoLOkjjoxEjSgyTA+U/jV+YkLk8XQAIlK9ImDmelPAULi6DwbNmpSD/qJWmBnpM7UZSpCmkXKZ4ooDuYWUwrJHeJIkj5U2BEVmCHKH4hPoy4tBdz/onT2vqxRMihr9aEWyiq4FuJHtSYjNVWdgo5mwNrI2JR8uyfGjDtQvD3EFvR6am6WCSVgifuoome+gSLb5jfLc4ClxtQAUmUYAmN4/Z+NMLJ55altuWK7ZCUjSVKQQd5ACSf2aCbnSSOMAYTJIGPhPWmjJhpA1hzA7eO1jegWLCuZcEcDSome2S37bI8fx/wBtS2SEOs6OAhkasLhocvtZODInfFUWpIXczxyB2oTCfY5T+G2etdYPtmgeOB06xKAEDXkYxnoKAziE+zixFyYJBgdk4gZ6n8M0BpcIUT/0+2olWQS3nxzR3E5Jbi9NqACVQPeGJPl+dAuKBCieNBA1EakjAzkZMb0DEjVw5Ids0iUCbaAY8OmPypeQsq1eoEFZUNRJbweoJ/GmDZnhqCi6CjyxD6tlY3PxpXqToSr1+eWcpIjbvkzQH3U8i3lHKOnKBHZ2xjpUqXMci37ZX2ffP82BmpWopmbEWc+gMwJPKTA8hVFajw8n0Ycwt/8AYnEx7tWspPD2IMeyTnpgVXs+rc3R08rNwcHb3vjUm1igR5nMMcFTJnUvUjPZE+OdvKraVqSkK4S3oJ7SSpJj3Y7v7aa4pxrUgq40AmZSkFvOBAOJPXzq2tBQFDi6YEysFEbAfDeN+tBm4XGi3yuCJOr3iko7MSc+YFQM+kABzgzbZIGVaTAkYx4fhVluN81oq4yAtOdILfaBjuj9zVlL0Ep9boSpIHvBvEd576SN7VsuEl+wQzpjSSUq7/D4TR4GKUpLYfQj1qpK5PsSUAqM9CJzBGPKmoGMmswQ7FD3iZZUAwl849mrYic/dREUNxAD0VZVcm2AiXRHZ+eKqq2CAUBxVoLZeRpkHGOnl8qKUP70JYkqMi+FyAIIGjB69n4GiyKBHCwEn1GlYO4lMpwevw+/5MLJ15xa23LJVshCRpJUCDuIEfAfOgCUI0E8c5ZjElMKEHPa/ePjTCyQpSi96aq4bcSCgaUgDxEDP9KAJzXzLnTwZBMntFSfbZHh3+PSuMA81mOCJZAUIVKOx2t8eZrri2puQeNADONSJZykHbptnrVmXEc1seukOkr9yW+0dWBjPQY86AjiSSVN6bJNyYJBMdk4/H8qCcSvUvTwVtRnYlPa8dqO4jpBRqvFW4AVIB94Yk+X50uloDSrjiwQYnUAf0yaBmQfVw1WkEtiWAQY6il2hxKxp4I0pWoFRkAT1Bimam1N2XLXcK1JSEl5feeppTrZKUqPHlaTlJ1JEigPuQeRbygNnTlA/lwMVKlxHo9vpcLg04Wf5sDNStxTE23siRw63IEnkpgdcVXUtXD5VagrLf8A8cqEbe7O3hVrHPD7fJHsU5HwrIKbVwrs3ay2G49J1ZxjVNZm2ooJK+ZI4EnWT216kQeyJg7+G3d8KjgUbcBXBEqH2ZUk7BMeH/rVFLZ1p/jy4kaUam590ROJPXPXOKtzGihCE8cUComFyglWE7Yj/wBqo5EdtHAU605ElE9w7u+PwrriJCJ4GlSSDIKm5SRtVQttRH8fntdjSW+mx671bmWwacSvjaivUUlwKQCgxtER/Ke7rUkapfdU6meDqQZ98qQYzvv50SxcXheS27ZlKIEuhYifhVGr+zZZOu/Q4lMkuqWmAJ7yMDcUWw82+gLacS4mfeSZEis/6Q1obiGbRz/DC5x/2jHb8M4+dEzQvEYNsoG5Xb7DmoiUzjvBG5qq5YGQr/B+jHGMZ36fvNFE9aC4cCfaJv1XbcETCSJ+KQP2aNPWkhG5qWgIXwJDqFAakynG/cr95phZPvLWttdiq3QgDSSpJCpnaKWPqbCAkcfLCykaVEpg4Oc7/dtTWxuLdaAyxdJuVtpGohYUY6mPgflQArLnMuSOCpmT2itI52R+O+elctSrmM6eBhmFe8VI9mNWTjzNUWpjXdfx1wAapSFp9jlM7CcbZ6123W2Xmo/6gU+QsS3qb7Z1YGB5Y86A3iMy2fQU3JAVBUfdMj7j+VBLCwVaOBtrheO2kT47UZxLTqbCr1VthWBjUMTsdx+dLZtg1J489o7lhW3xO396Buta3LDW9bSspBWxIPxE99Kwp4mfUTesqyS4kCeoMZ/vTJBB4ajRdkgoGm4VmdoPnSta7WUn146lEjSA5MjxPf30DC5nkW+psNHT7g/l2xUrj5Sba20OF0aMLJyrAzUrUUxNiLAfw63/AOFP4VRAWLBQ9CQhekxbSmD0HTNX4f8A5dbf8KfwFYp0p4Y4FXiiNKpfyCMb1JuWopgVPa5HBUlRnUvW3kaRPfJ6ZHdmBFXCnoR/B0hJ3GtHZ2g/j8qFUpkOJnjyxJASgrRvpETiT186jhYKWirjq0nWQlYcSJwmRtB7vqqjdIXqn1IlJ1b6mseO9WQt9T2lzhCUjVBc1oOJOevj51ipbA0/xwpVpElSkdrsgg5HnjrXRyFJITxd1S0RqUhadUEiJEbZqT+gVapdCkNuWDTaSkaloKYBjaKPSlKRCQAOgoexdadZAZuRcaMFeoEn4xROakLCRQ96VBhXLtxcK+zJA1fPFEZoXiKm02yi7c+jJBHtdUR3/lQVsVOHsqsjbJiYlMD6T+4osig+HOtqRy03wu1iTq1JJjyow476BM7zG2gU8CQ4AASlBbkHOwMSf1+NMrRpKUBw26GXVgawgDf4jelIQkgEcccb0gTkQQQd9U/HyphY27jaluqvnblC0gICwmE7mRAzMj5UA6+drf08FbPRZW2OblPn45/21y3LmtkDgaWRq97U17Mas7HzxWSy0V3U8bVHalMp9jlP4bZ61GFI57Q9el5WsS2NPaOoQMd2w/GgPvwvU3osU3OCdRKRoMiN+u/lQSkupKuXwFlR1GO22JHWi+JCVIm8Nv2VSBPaGJODuPzpcstKSpXrtaUEyFJOBMY3/c0DQgnh6ddoJKBqtpBA6p6Gl6Q+FavUDGsntEONxM7gxJ+VHpj1ajRdlQ0Jh85nbPnSxfJEH126hG4Goz4yTQMLqeRb62w2rTlA/lOMeVSqvx6NbaXC6NGFnJVgZqVqKYmxHD/8utv+JP4Cs2+aLFYNo2lYSYYBGlWNtq04ef4dbZj2SfwFYtqa9Wr/AMYpbeky/qMjxme6pNy1FMJuEqxwdkE4UrWnPZExjy8q4v0kJQRwZkwSdOpPZ93bHx+kVQu22pM8cIyNKAtE7CJxPjnrWmtlQQscYMJJ7QUmDhMg9396DriX9I1cJZWrlmBqTAV027660LjSVDhjLa91CU9o5jPx69aql1rXq9dhSU5ITy4jxxtg5qoW0pRLPGVkJAlKChWCYk4Pf37YqTQYWRcLZ5tulhc+6lQM+OPGaJpay01dDXbcRcWEqlXLWkgnG+PD7zTIGBUghKHvioWzhSwH1AYbMdrwziiJpfxO4Sghpx8WyFIKufqAKCCnacd9VWtkDJKrRNuoCBBBn5fAUUqg7F1paiEX6bo9ApJj5UYT86BKPSBo08FaUnEjUkFPTf8AeaPs3rlxxaHbTkISkaTrCp32jbYfOlzi2QhKTxtTK9PZUspAO8khW4/SmVlc27qeWzcofUgDUUrCjHjHw+6gDX6TruCODtE5hRUn2uRHd3+PSoyXuYyBwZppIV72pHsxqyceZxVHHLfXcg8ZXOZTrTLOUztnGN+tdYdYL7Y9dh1RVlAU32zq2wJ6DHnQF8QSslsps27iJyqOycRv4/hQIFxpJHA2NU+6Sj8aN4joBb13imISqQn+YYk+X50E6pgKXq4w+jtZ8D06UDDtHh4C7VOrQNTAIIHUUvm6KgocFZ1yNSlKTv1mJimCCk8NRouSU6Bpf3noqlhNumNXGX0pnAJIPwJP78qA66KuRb8xAbVpyhOydsVKlwU+j2+hZdTpws7qwM1K1FMzbfh/+XW3/Cn8BWaNfq9em0QFaTDAOD4VpYD+HW//AAp/AUOg26eFOKN64poBU3CidQ8ZqTaxTEquNf8Ak7cn3llxOcCe6c7eVd9toSo8HbnPZ5qZSIHh37eVYcy0KhP/AFAvSk4SHUYgDcxOIJycyamq2UhPL42/GtTeoKBkkDviMRPmaDZvnElDnB2wlUTpcSfn+++upcuUKJHCUQoT2XEgzJwfuPnWAfsOZr9dqUkI7YDydJ1AAGRse/HWrI9GbbcaVxh5atOrWVDUgRJMx3xOfKgKQ7eNiW7BvtGSlLoTHZB6ZzI7qZDIBNLLfiXDmUaF8UYWd9TjyZgnHl+lbq4nYoWEOXTSSfdBVE/D5is1ZQyKHvEeyUpLCHV7aVd4nP3TRAzQvEQn0ZWu5XbpJALqN0yYHcetVUsUy3rVapt15GlJBx8RRKhQPDEhaea3xBd22REkpIn4gUcfHagSOqfbZ1I4Kh0CDoC0ggwdpGf600tGkpQHVMIadWkawnP39+5+dKA7aNhIVxtbWoCCtQExORqH7imdnd2z4LTF23cLbSCspUFHpJjvwaANRfC7gJ4Q0cmF8we1yPD479KjBeU40DwZDSQqdQcSdA1bwB8T+zWLi7TmXYPHHsatSEuD2OU9BIjG/WuWztop9kDj67hWvCOYg8w6sCAJxgY86BjxEKJb5dmi4MHKiBpOI+f5UE7zwpejg7S4OJIGrxorinKlvmXjlv2VYQT2hidv3ml7yrQa9fGLpEK3BI0+GBH96Br2vVwKrVOrQJYBEfCgVG5144QytciVagBPXajG+WeGILd2ooLaSl8mSRiDSnmWWhBVxu50/wAvaIMdDjf79qBndTyLfUgNnTlA2TtipXHwn0a2Lay4nRhZ3VgZqVqKYmxFh/ltvifYpx5Cs0qeVw9RVZtpdgxb6wQfCYitLAxw23zHsU58hWCOWOFOAXbqm9KpfM6kj+lSblqKZKXclUeqWjG5LiY2G2O+Y7tqulVwrlg8NaSCqFe0T2BG+3iR5UIpy11oHrx6ZhLetMzpETifHPXNdK7ZQbHrp6TMK1pGo9jwjp9RqjdLl1BPqlqEhOlIdTJx8IEQAP6VqFPlZT6C2jaF6kqByJHXaaCQu0aVK+NPqlspCVuDrBVsDM/0iurcYABVxt5KInVqRpMkjeN/0qSDrZrmrK7mwYaUBCVAhZIz4D9miw0j/aPlQjVuXWUqTfPLSo6gsKGRMju2qzNkWXULF3clCYhoqGnaOk/fUBgEVheqcSwotsB9X2alBIPmaImhOKKQLNzm3SrVED2ySAUfPFFSyceV2XLQMACcKBz0xRSiaC4c6yoqDd96UfEgkfL40aTQKHF3DTUtcGbWQAShLiAe/aRHT50xtkwgLWwhp1QGsJg+U99JVKtkFvVxx9kxglQGoQc9oEf2+NHcMW0q4eLXEnLxWkShSkkNiT0A+/pQVWu61vgcKaVvpUXk+1yN8Y7znpUZcuStoHhDbQ1QVc1HYE+HzxQy1W2u7njVwANWpIcHse0mYgSI2zO9dtl25eZHrx19RWOxqR2zq2gDaceXxoGF/wAyW+XYoud8qIGgyI3+flQYXdxq9Ss6zuOcn8Y/cUTxTl+z13jluNKsIPvDE7dO740tPoqUK1cbudKFaSvXMEQCCdpmgbqLhsAVWqSsoGpgKBHiATg0EVXaVnl8HYJJkrDqQCeu00Wgp9Vo5Vyso5adNwTJIxBpSpdl2FHjdwlBjSEuHPgTQMrsqLLBUgNq05QDIScYqVV8pNralt1TiNGHDuoQMmpWopmbE2A/htvifYpx1wKzbS4nh6gLNtC9JhgQAT0xir8PE8NthMSynPkK6m0KbRxgvvKKgRzCrtCehqTcrFAiq9kxwpjopXNSJGkT3d+2eldV6SUpJ4UwVZ7OtOPdjMfH6fhWvq1Ug+nXcDITzMbAdPOunhqy2kJv7tJSZ1BQJO28jw+80PGQXdKlK+FNhA2GtB7wNvhJrrbt3GlXC0IH8pDiYAic+dXPDXC2B6wup1E6pE7kxt4/cKjfD3EFWu/uXNQPvEYFDx1b18Cvl2zZAMJSpYE+Pf8AKi7dTimwXm0oX3pSrUB50I3YLSoKN9dKGrVClCM9222K0Ys+StJFw+pKRAQpQKdo6VkGRWF2F8pXLaS6cdhWxE5+6a2rG7ZL7RbDrjRP87ZgiqqtilRbC3rZNu5sUpUDj4iiDQ1raKt1km5edEbOKn9/1og7xQKkC4CY9VM90AKSM/0/OmDDaUpCuShpxQBWEgfKRvQb3DXVoCU8Qum1RAUhQEROT13+6jmGuU0lGpS9IjUoyT8aBav0srfjhTBiShRcT7TIiemJ36V1k3XManhDLadXvcxB0DV0HzxWvq5S1Oq9Ou4ckAax2JIPZx4eO5qNcMW2tClX925pVqIUsQrM5xt3fCgvxFKyprl2bb8SdS47BxG/5dKEX6UVqKeEMKIPZKlJEj40fc26nynS+40ACCEd8x+n30O5wxayom/ugSSZSoCP3FBtCzw8By2QVlA1MCCJ7x0oBPpoMjg1tr1dpWtIBPXrTNDBFqGUurCgkJDhyrHfQg4WpShF9dpSDgBew6UF7vVyWOYkIXp7SUmQDjFSuXqeU2wjUpWkEalGSYjJqVuKYm3/2Q=="/>
          <p:cNvSpPr>
            <a:spLocks noChangeAspect="1" noChangeArrowheads="1"/>
          </p:cNvSpPr>
          <p:nvPr/>
        </p:nvSpPr>
        <p:spPr bwMode="auto">
          <a:xfrm>
            <a:off x="63500" y="-566738"/>
            <a:ext cx="1228725" cy="11715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21" name="Straight Arrow Connector 120"/>
          <p:cNvCxnSpPr/>
          <p:nvPr/>
        </p:nvCxnSpPr>
        <p:spPr>
          <a:xfrm rot="5400000">
            <a:off x="1181100" y="14859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5" name="Rectangle 84"/>
          <p:cNvSpPr/>
          <p:nvPr/>
        </p:nvSpPr>
        <p:spPr>
          <a:xfrm>
            <a:off x="381000" y="3200400"/>
            <a:ext cx="2438400" cy="68579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Diagnosis (major, co-diagnosis)</a:t>
            </a:r>
          </a:p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Intervention </a:t>
            </a:r>
          </a:p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Clinical/diagnostic examinations</a:t>
            </a:r>
          </a:p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Outcomes 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381000" y="2971800"/>
            <a:ext cx="2438400" cy="2286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registration code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381000" y="3886200"/>
            <a:ext cx="2438400" cy="2286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Service cost 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6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10000" y="2209800"/>
            <a:ext cx="24383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7" name="Picture 22" descr="http://marakana.com/static/images/logos/logo-db-300x300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33800" y="2590800"/>
            <a:ext cx="457200" cy="342900"/>
          </a:xfrm>
          <a:prstGeom prst="rect">
            <a:avLst/>
          </a:prstGeom>
          <a:noFill/>
        </p:spPr>
      </p:pic>
      <p:sp>
        <p:nvSpPr>
          <p:cNvPr id="138" name="TextBox 137"/>
          <p:cNvSpPr txBox="1"/>
          <p:nvPr/>
        </p:nvSpPr>
        <p:spPr>
          <a:xfrm>
            <a:off x="4038600" y="1809690"/>
            <a:ext cx="1752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Civil Registry Database </a:t>
            </a:r>
            <a:endParaRPr lang="en-US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4038600" y="219069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Policyholder Database </a:t>
            </a:r>
            <a:endParaRPr lang="en-US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4038600" y="2571690"/>
            <a:ext cx="129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Regulation Database </a:t>
            </a:r>
            <a:endParaRPr lang="en-US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3" name="Picture 20" descr="http://t0.gstatic.com/images?q=tbn:ANd9GcSMlO3mgFrWwnAnb7D-OhDc3ro2rT5jE0bdUOfFiSnxgL95wqX-zA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657600" y="3352800"/>
            <a:ext cx="533400" cy="331270"/>
          </a:xfrm>
          <a:prstGeom prst="rect">
            <a:avLst/>
          </a:prstGeom>
          <a:noFill/>
        </p:spPr>
      </p:pic>
      <p:sp>
        <p:nvSpPr>
          <p:cNvPr id="144" name="TextBox 143"/>
          <p:cNvSpPr txBox="1"/>
          <p:nvPr/>
        </p:nvSpPr>
        <p:spPr>
          <a:xfrm>
            <a:off x="4117285" y="3352800"/>
            <a:ext cx="5309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EMR</a:t>
            </a:r>
            <a:endParaRPr lang="en-US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6" name="Picture 4" descr="http://t1.gstatic.com/images?q=tbn:ANd9GcTQjBgwcqmZOb395k8M_ur75yOQJI91rkgAUbBLukI44ERBdpkV6TfDxpoxbw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33800" y="1828800"/>
            <a:ext cx="381000" cy="381000"/>
          </a:xfrm>
          <a:prstGeom prst="rect">
            <a:avLst/>
          </a:prstGeom>
          <a:noFill/>
        </p:spPr>
      </p:pic>
      <p:pic>
        <p:nvPicPr>
          <p:cNvPr id="3078" name="Picture 6" descr="http://files.softicons.com/download/application-icons/programmers-pack-icons-by-iconshock/png/512/database.png"/>
          <p:cNvPicPr>
            <a:picLocks noChangeAspect="1" noChangeArrowheads="1"/>
          </p:cNvPicPr>
          <p:nvPr/>
        </p:nvPicPr>
        <p:blipFill>
          <a:blip r:embed="rId11" cstate="print"/>
          <a:srcRect l="39063" t="1562" r="4687" b="4688"/>
          <a:stretch>
            <a:fillRect/>
          </a:stretch>
        </p:blipFill>
        <p:spPr bwMode="auto">
          <a:xfrm>
            <a:off x="3810000" y="2971800"/>
            <a:ext cx="240632" cy="304800"/>
          </a:xfrm>
          <a:prstGeom prst="rect">
            <a:avLst/>
          </a:prstGeom>
          <a:noFill/>
        </p:spPr>
      </p:pic>
      <p:grpSp>
        <p:nvGrpSpPr>
          <p:cNvPr id="6" name="Group 144"/>
          <p:cNvGrpSpPr/>
          <p:nvPr/>
        </p:nvGrpSpPr>
        <p:grpSpPr>
          <a:xfrm>
            <a:off x="3733800" y="3733800"/>
            <a:ext cx="533400" cy="381000"/>
            <a:chOff x="7821499" y="2667000"/>
            <a:chExt cx="1474901" cy="990600"/>
          </a:xfrm>
        </p:grpSpPr>
        <p:pic>
          <p:nvPicPr>
            <p:cNvPr id="146" name="Picture 2" descr="http://t3.gstatic.com/images?q=tbn:ANd9GcQjEfZ54WNTEi8zCgE1wTlsuNtuXuPmgfTvmGoWMWp_ASlEdpTA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7821499" y="2667000"/>
              <a:ext cx="1322501" cy="990600"/>
            </a:xfrm>
            <a:prstGeom prst="rect">
              <a:avLst/>
            </a:prstGeom>
            <a:noFill/>
          </p:spPr>
        </p:pic>
        <p:sp>
          <p:nvSpPr>
            <p:cNvPr id="147" name="TextBox 146"/>
            <p:cNvSpPr txBox="1"/>
            <p:nvPr/>
          </p:nvSpPr>
          <p:spPr>
            <a:xfrm>
              <a:off x="7832725" y="3299936"/>
              <a:ext cx="146367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ka-GE" sz="1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48" name="TextBox 147"/>
          <p:cNvSpPr txBox="1"/>
          <p:nvPr/>
        </p:nvSpPr>
        <p:spPr>
          <a:xfrm>
            <a:off x="4038600" y="2952690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Registration Database</a:t>
            </a:r>
            <a:endParaRPr lang="en-US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4191000" y="3733800"/>
            <a:ext cx="129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Billing Module </a:t>
            </a:r>
            <a:endParaRPr lang="en-US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13" name="Straight Arrow Connector 212"/>
          <p:cNvCxnSpPr/>
          <p:nvPr/>
        </p:nvCxnSpPr>
        <p:spPr>
          <a:xfrm>
            <a:off x="3505200" y="2362200"/>
            <a:ext cx="304800" cy="1588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>
            <a:endCxn id="3078" idx="1"/>
          </p:cNvCxnSpPr>
          <p:nvPr/>
        </p:nvCxnSpPr>
        <p:spPr>
          <a:xfrm>
            <a:off x="2819400" y="3122083"/>
            <a:ext cx="990600" cy="2117"/>
          </a:xfrm>
          <a:prstGeom prst="line">
            <a:avLst/>
          </a:prstGeom>
          <a:ln>
            <a:head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/>
          <p:nvPr/>
        </p:nvCxnSpPr>
        <p:spPr>
          <a:xfrm>
            <a:off x="2819400" y="2893483"/>
            <a:ext cx="381000" cy="2117"/>
          </a:xfrm>
          <a:prstGeom prst="line">
            <a:avLst/>
          </a:prstGeom>
          <a:ln>
            <a:head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 rot="5400000">
            <a:off x="3163094" y="2856706"/>
            <a:ext cx="76200" cy="1588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>
            <a:off x="2819400" y="2664883"/>
            <a:ext cx="685800" cy="2117"/>
          </a:xfrm>
          <a:prstGeom prst="line">
            <a:avLst/>
          </a:prstGeom>
          <a:ln>
            <a:head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/>
          <p:nvPr/>
        </p:nvCxnSpPr>
        <p:spPr>
          <a:xfrm rot="5400000">
            <a:off x="3353594" y="2513806"/>
            <a:ext cx="3048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/>
        </p:nvCxnSpPr>
        <p:spPr>
          <a:xfrm>
            <a:off x="2819400" y="2362200"/>
            <a:ext cx="381000" cy="1588"/>
          </a:xfrm>
          <a:prstGeom prst="line">
            <a:avLst/>
          </a:prstGeom>
          <a:ln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 rot="5400000">
            <a:off x="3047206" y="2209800"/>
            <a:ext cx="305594" cy="7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5" name="Rectangle 234"/>
          <p:cNvSpPr/>
          <p:nvPr/>
        </p:nvSpPr>
        <p:spPr>
          <a:xfrm>
            <a:off x="6324600" y="1676400"/>
            <a:ext cx="2514600" cy="28194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7" name="Straight Arrow Connector 236"/>
          <p:cNvCxnSpPr/>
          <p:nvPr/>
        </p:nvCxnSpPr>
        <p:spPr>
          <a:xfrm>
            <a:off x="5943600" y="30480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240" name="Picture 18" descr="http://3.bp.blogspot.com/-1aMMGqkEWT0/Tibiz_gD8EI/AAAAAAAAADM/1hWEocQ-l3Q/s1600/oracle.jpg"/>
          <p:cNvPicPr>
            <a:picLocks noChangeAspect="1" noChangeArrowheads="1"/>
          </p:cNvPicPr>
          <p:nvPr/>
        </p:nvPicPr>
        <p:blipFill>
          <a:blip r:embed="rId13" cstate="print"/>
          <a:srcRect t="23225"/>
          <a:stretch>
            <a:fillRect/>
          </a:stretch>
        </p:blipFill>
        <p:spPr bwMode="auto">
          <a:xfrm>
            <a:off x="6629400" y="1981200"/>
            <a:ext cx="1947842" cy="1676400"/>
          </a:xfrm>
          <a:prstGeom prst="rect">
            <a:avLst/>
          </a:prstGeom>
          <a:noFill/>
        </p:spPr>
      </p:pic>
      <p:sp>
        <p:nvSpPr>
          <p:cNvPr id="241" name="TextBox 240"/>
          <p:cNvSpPr txBox="1"/>
          <p:nvPr/>
        </p:nvSpPr>
        <p:spPr>
          <a:xfrm>
            <a:off x="6705600" y="3810000"/>
            <a:ext cx="18596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2060"/>
                </a:solidFill>
              </a:rPr>
              <a:t>Reporting Database</a:t>
            </a:r>
            <a:endParaRPr lang="en-US" sz="1200" b="1" dirty="0">
              <a:solidFill>
                <a:srgbClr val="002060"/>
              </a:solidFill>
            </a:endParaRPr>
          </a:p>
        </p:txBody>
      </p:sp>
      <p:pic>
        <p:nvPicPr>
          <p:cNvPr id="245" name="Picture 4" descr="http://ts4.mm.bing.net/th?id=I4704836604461467&amp;pid=1.1"/>
          <p:cNvPicPr>
            <a:picLocks noChangeAspect="1" noChangeArrowheads="1"/>
          </p:cNvPicPr>
          <p:nvPr/>
        </p:nvPicPr>
        <p:blipFill>
          <a:blip r:embed="rId14" cstate="print"/>
          <a:srcRect l="18182" t="6061" r="18182" b="6061"/>
          <a:stretch>
            <a:fillRect/>
          </a:stretch>
        </p:blipFill>
        <p:spPr bwMode="auto">
          <a:xfrm>
            <a:off x="4800600" y="5721942"/>
            <a:ext cx="457200" cy="631372"/>
          </a:xfrm>
          <a:prstGeom prst="rect">
            <a:avLst/>
          </a:prstGeom>
          <a:noFill/>
        </p:spPr>
      </p:pic>
      <p:sp>
        <p:nvSpPr>
          <p:cNvPr id="246" name="TextBox 245"/>
          <p:cNvSpPr txBox="1"/>
          <p:nvPr/>
        </p:nvSpPr>
        <p:spPr>
          <a:xfrm>
            <a:off x="4423299" y="6335709"/>
            <a:ext cx="121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NCDC</a:t>
            </a:r>
            <a:endParaRPr lang="en-US" sz="1000" b="1" dirty="0">
              <a:solidFill>
                <a:srgbClr val="002060"/>
              </a:solidFill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7662789" y="6271856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Insurance Companies</a:t>
            </a:r>
            <a:endParaRPr lang="en-US" sz="1000" b="1" dirty="0">
              <a:solidFill>
                <a:srgbClr val="002060"/>
              </a:solidFill>
            </a:endParaRPr>
          </a:p>
        </p:txBody>
      </p:sp>
      <p:pic>
        <p:nvPicPr>
          <p:cNvPr id="248" name="Picture 10" descr="http://ts1.mm.bing.net/th?id=I4592248331895344&amp;pid=1.1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924800" y="5715000"/>
            <a:ext cx="552550" cy="509841"/>
          </a:xfrm>
          <a:prstGeom prst="rect">
            <a:avLst/>
          </a:prstGeom>
          <a:noFill/>
        </p:spPr>
      </p:pic>
      <p:sp>
        <p:nvSpPr>
          <p:cNvPr id="249" name="TextBox 248"/>
          <p:cNvSpPr txBox="1"/>
          <p:nvPr/>
        </p:nvSpPr>
        <p:spPr>
          <a:xfrm>
            <a:off x="5646568" y="6418421"/>
            <a:ext cx="1066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Tbilisi City Hall</a:t>
            </a:r>
            <a:endParaRPr lang="en-US" sz="1000" b="1" dirty="0">
              <a:solidFill>
                <a:srgbClr val="002060"/>
              </a:solidFill>
            </a:endParaRPr>
          </a:p>
        </p:txBody>
      </p:sp>
      <p:pic>
        <p:nvPicPr>
          <p:cNvPr id="250" name="Picture 2" descr="http://ts4.mm.bing.net/th?id=I4726564838244875&amp;pid=1.1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581400" y="5638800"/>
            <a:ext cx="381000" cy="621197"/>
          </a:xfrm>
          <a:prstGeom prst="rect">
            <a:avLst/>
          </a:prstGeom>
          <a:noFill/>
        </p:spPr>
      </p:pic>
      <p:pic>
        <p:nvPicPr>
          <p:cNvPr id="251" name="Picture 28" descr="http://t0.gstatic.com/images?q=tbn:ANd9GcSDTqatntsIrNv5XqVKtT5BE4NR6Hizb-0m5FIu3mEqiZH4YE8_"/>
          <p:cNvPicPr>
            <a:picLocks noChangeAspect="1" noChangeArrowheads="1"/>
          </p:cNvPicPr>
          <p:nvPr/>
        </p:nvPicPr>
        <p:blipFill>
          <a:blip r:embed="rId17" cstate="print"/>
          <a:srcRect l="38095" t="11347" r="39496" b="43263"/>
          <a:stretch>
            <a:fillRect/>
          </a:stretch>
        </p:blipFill>
        <p:spPr bwMode="auto">
          <a:xfrm>
            <a:off x="6858000" y="5715000"/>
            <a:ext cx="533400" cy="568960"/>
          </a:xfrm>
          <a:prstGeom prst="rect">
            <a:avLst/>
          </a:prstGeom>
          <a:noFill/>
        </p:spPr>
      </p:pic>
      <p:sp>
        <p:nvSpPr>
          <p:cNvPr id="252" name="Rectangle 251"/>
          <p:cNvSpPr/>
          <p:nvPr/>
        </p:nvSpPr>
        <p:spPr>
          <a:xfrm>
            <a:off x="6705600" y="6172200"/>
            <a:ext cx="914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Ministry of Health of </a:t>
            </a:r>
            <a:r>
              <a:rPr lang="en-US" sz="1000" b="1" dirty="0" err="1" smtClean="0">
                <a:solidFill>
                  <a:srgbClr val="002060"/>
                </a:solidFill>
              </a:rPr>
              <a:t>Adjara</a:t>
            </a:r>
            <a:endParaRPr lang="en-US" sz="1000" b="1" dirty="0">
              <a:solidFill>
                <a:srgbClr val="002060"/>
              </a:solidFill>
            </a:endParaRPr>
          </a:p>
        </p:txBody>
      </p:sp>
      <p:pic>
        <p:nvPicPr>
          <p:cNvPr id="253" name="Picture 2" descr="http://i1.trekearth.com/photos/15516/tbilisigovernment.jpg"/>
          <p:cNvPicPr>
            <a:picLocks noChangeAspect="1" noChangeArrowheads="1"/>
          </p:cNvPicPr>
          <p:nvPr/>
        </p:nvPicPr>
        <p:blipFill>
          <a:blip r:embed="rId18" cstate="print"/>
          <a:srcRect l="28750" t="5000" r="35000" b="28333"/>
          <a:stretch>
            <a:fillRect/>
          </a:stretch>
        </p:blipFill>
        <p:spPr bwMode="auto">
          <a:xfrm>
            <a:off x="6019800" y="5791200"/>
            <a:ext cx="381000" cy="525518"/>
          </a:xfrm>
          <a:prstGeom prst="rect">
            <a:avLst/>
          </a:prstGeom>
          <a:noFill/>
        </p:spPr>
      </p:pic>
      <p:pic>
        <p:nvPicPr>
          <p:cNvPr id="254" name="Picture 2" descr="http://ts4.mm.bing.net/th?id=I4726564838244875&amp;pid=1.1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2286000" y="5638800"/>
            <a:ext cx="360341" cy="587514"/>
          </a:xfrm>
          <a:prstGeom prst="rect">
            <a:avLst/>
          </a:prstGeom>
          <a:noFill/>
        </p:spPr>
      </p:pic>
      <p:cxnSp>
        <p:nvCxnSpPr>
          <p:cNvPr id="268" name="Straight Arrow Connector 267"/>
          <p:cNvCxnSpPr/>
          <p:nvPr/>
        </p:nvCxnSpPr>
        <p:spPr>
          <a:xfrm rot="5400000">
            <a:off x="7620000" y="5029200"/>
            <a:ext cx="1143000" cy="76200"/>
          </a:xfrm>
          <a:prstGeom prst="straightConnector1">
            <a:avLst/>
          </a:prstGeom>
          <a:ln>
            <a:prstDash val="dash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>
            <a:endCxn id="254" idx="0"/>
          </p:cNvCxnSpPr>
          <p:nvPr/>
        </p:nvCxnSpPr>
        <p:spPr>
          <a:xfrm rot="10800000" flipV="1">
            <a:off x="2466172" y="4495800"/>
            <a:ext cx="5687229" cy="1143000"/>
          </a:xfrm>
          <a:prstGeom prst="straightConnector1">
            <a:avLst/>
          </a:prstGeom>
          <a:ln>
            <a:prstDash val="dash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Arrow Connector 271"/>
          <p:cNvCxnSpPr>
            <a:endCxn id="251" idx="0"/>
          </p:cNvCxnSpPr>
          <p:nvPr/>
        </p:nvCxnSpPr>
        <p:spPr>
          <a:xfrm rot="5400000">
            <a:off x="7086600" y="4533900"/>
            <a:ext cx="1219200" cy="1143000"/>
          </a:xfrm>
          <a:prstGeom prst="straightConnector1">
            <a:avLst/>
          </a:prstGeom>
          <a:ln>
            <a:prstDash val="sysDot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74" name="Straight Arrow Connector 273"/>
          <p:cNvCxnSpPr/>
          <p:nvPr/>
        </p:nvCxnSpPr>
        <p:spPr>
          <a:xfrm rot="10800000" flipV="1">
            <a:off x="3657600" y="4495800"/>
            <a:ext cx="4572000" cy="1219200"/>
          </a:xfrm>
          <a:prstGeom prst="straightConnector1">
            <a:avLst/>
          </a:prstGeom>
          <a:ln>
            <a:prstDash val="dash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Arrow Connector 275"/>
          <p:cNvCxnSpPr/>
          <p:nvPr/>
        </p:nvCxnSpPr>
        <p:spPr>
          <a:xfrm rot="10800000" flipV="1">
            <a:off x="6172200" y="4495800"/>
            <a:ext cx="1981200" cy="1295400"/>
          </a:xfrm>
          <a:prstGeom prst="straightConnector1">
            <a:avLst/>
          </a:prstGeom>
          <a:ln>
            <a:prstDash val="sysDot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78" name="Straight Arrow Connector 277"/>
          <p:cNvCxnSpPr/>
          <p:nvPr/>
        </p:nvCxnSpPr>
        <p:spPr>
          <a:xfrm rot="10800000" flipV="1">
            <a:off x="4953000" y="4495800"/>
            <a:ext cx="3276600" cy="121920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85" name="TextBox 284"/>
          <p:cNvSpPr txBox="1"/>
          <p:nvPr/>
        </p:nvSpPr>
        <p:spPr>
          <a:xfrm>
            <a:off x="457200" y="5638800"/>
            <a:ext cx="1219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on governmental programs </a:t>
            </a:r>
            <a:endParaRPr lang="en-US" sz="9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6" name="TextBox 285"/>
          <p:cNvSpPr txBox="1"/>
          <p:nvPr/>
        </p:nvSpPr>
        <p:spPr>
          <a:xfrm>
            <a:off x="533401" y="4953000"/>
            <a:ext cx="1371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on claims and governmental programs</a:t>
            </a:r>
            <a:endParaRPr lang="en-US" sz="9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1714500" y="6348801"/>
            <a:ext cx="1447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err="1" smtClean="0">
                <a:solidFill>
                  <a:srgbClr val="002060"/>
                </a:solidFill>
              </a:rPr>
              <a:t>MoLHSA</a:t>
            </a:r>
            <a:endParaRPr lang="en-US" sz="1000" b="1" dirty="0">
              <a:solidFill>
                <a:srgbClr val="002060"/>
              </a:solidFill>
            </a:endParaRPr>
          </a:p>
        </p:txBody>
      </p:sp>
      <p:sp>
        <p:nvSpPr>
          <p:cNvPr id="244" name="TextBox 243"/>
          <p:cNvSpPr txBox="1"/>
          <p:nvPr/>
        </p:nvSpPr>
        <p:spPr>
          <a:xfrm>
            <a:off x="3276600" y="6342999"/>
            <a:ext cx="1066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SSA</a:t>
            </a:r>
            <a:endParaRPr lang="en-US" sz="1000" b="1" dirty="0">
              <a:solidFill>
                <a:srgbClr val="002060"/>
              </a:solidFill>
            </a:endParaRPr>
          </a:p>
        </p:txBody>
      </p:sp>
      <p:sp>
        <p:nvSpPr>
          <p:cNvPr id="293" name="Rectangle 292"/>
          <p:cNvSpPr/>
          <p:nvPr/>
        </p:nvSpPr>
        <p:spPr>
          <a:xfrm>
            <a:off x="228600" y="4724400"/>
            <a:ext cx="8640960" cy="20574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TextBox 324"/>
          <p:cNvSpPr txBox="1"/>
          <p:nvPr/>
        </p:nvSpPr>
        <p:spPr>
          <a:xfrm>
            <a:off x="457200" y="6172200"/>
            <a:ext cx="914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on claims </a:t>
            </a:r>
            <a:endParaRPr lang="en-US" sz="9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28" name="Straight Connector 327"/>
          <p:cNvCxnSpPr/>
          <p:nvPr/>
        </p:nvCxnSpPr>
        <p:spPr>
          <a:xfrm>
            <a:off x="304800" y="5855732"/>
            <a:ext cx="228600" cy="1588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9" name="Straight Connector 328"/>
          <p:cNvCxnSpPr/>
          <p:nvPr/>
        </p:nvCxnSpPr>
        <p:spPr>
          <a:xfrm>
            <a:off x="304800" y="5181600"/>
            <a:ext cx="304800" cy="1588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/>
          <p:cNvCxnSpPr/>
          <p:nvPr/>
        </p:nvCxnSpPr>
        <p:spPr>
          <a:xfrm>
            <a:off x="304800" y="6399212"/>
            <a:ext cx="228600" cy="1588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>
            <a:off x="1600200" y="1066800"/>
            <a:ext cx="1981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8" name="Group 114"/>
          <p:cNvGrpSpPr/>
          <p:nvPr/>
        </p:nvGrpSpPr>
        <p:grpSpPr>
          <a:xfrm>
            <a:off x="1981200" y="762000"/>
            <a:ext cx="676397" cy="609600"/>
            <a:chOff x="1228603" y="1752600"/>
            <a:chExt cx="676397" cy="609600"/>
          </a:xfrm>
        </p:grpSpPr>
        <p:pic>
          <p:nvPicPr>
            <p:cNvPr id="3074" name="Picture 2" descr="http://t0.gstatic.com/images?q=tbn:ANd9GcQFifhZKb6_Fq7pDcd3Th0MDeh6ALMDHs-53qbTVUXfuCGMEIEZFQ"/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1295400" y="1752600"/>
              <a:ext cx="609600" cy="609600"/>
            </a:xfrm>
            <a:prstGeom prst="rect">
              <a:avLst/>
            </a:prstGeom>
            <a:noFill/>
          </p:spPr>
        </p:pic>
        <p:sp>
          <p:nvSpPr>
            <p:cNvPr id="111" name="TextBox 110"/>
            <p:cNvSpPr txBox="1"/>
            <p:nvPr/>
          </p:nvSpPr>
          <p:spPr>
            <a:xfrm rot="21156772">
              <a:off x="1228603" y="1790087"/>
              <a:ext cx="595035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a-GE" sz="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კალენდარი</a:t>
              </a:r>
              <a:endParaRPr lang="en-US" sz="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349" name="Straight Connector 348"/>
          <p:cNvCxnSpPr/>
          <p:nvPr/>
        </p:nvCxnSpPr>
        <p:spPr>
          <a:xfrm>
            <a:off x="3200400" y="2057400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4" name="Straight Connector 353"/>
          <p:cNvCxnSpPr/>
          <p:nvPr/>
        </p:nvCxnSpPr>
        <p:spPr>
          <a:xfrm>
            <a:off x="3200400" y="2819400"/>
            <a:ext cx="609600" cy="1588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57" name="Straight Connector 356"/>
          <p:cNvCxnSpPr/>
          <p:nvPr/>
        </p:nvCxnSpPr>
        <p:spPr>
          <a:xfrm>
            <a:off x="2819400" y="3581400"/>
            <a:ext cx="990600" cy="2117"/>
          </a:xfrm>
          <a:prstGeom prst="line">
            <a:avLst/>
          </a:prstGeom>
          <a:ln>
            <a:head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8" name="Straight Connector 357"/>
          <p:cNvCxnSpPr/>
          <p:nvPr/>
        </p:nvCxnSpPr>
        <p:spPr>
          <a:xfrm>
            <a:off x="2819400" y="4038600"/>
            <a:ext cx="990600" cy="2117"/>
          </a:xfrm>
          <a:prstGeom prst="line">
            <a:avLst/>
          </a:prstGeom>
          <a:ln>
            <a:head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400"/>
            <a:ext cx="91440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Functional Characteristics of Module</a:t>
            </a:r>
            <a:endParaRPr lang="en-US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63733741"/>
              </p:ext>
            </p:extLst>
          </p:nvPr>
        </p:nvGraphicFramePr>
        <p:xfrm>
          <a:off x="381000" y="762000"/>
          <a:ext cx="8381999" cy="589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00"/>
                <a:gridCol w="990600"/>
                <a:gridCol w="914400"/>
                <a:gridCol w="761999"/>
              </a:tblGrid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Providers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MoLHSA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IC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Common standard for information exchange</a:t>
                      </a:r>
                      <a:endParaRPr lang="en-US" sz="14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Highly reliable information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Minimum (almost null) error probability</a:t>
                      </a:r>
                      <a:endParaRPr lang="en-US" sz="1400" b="1" kern="12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Identification of medical staff</a:t>
                      </a:r>
                      <a:endParaRPr lang="en-US" sz="1400" b="1" kern="12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Identification of</a:t>
                      </a:r>
                      <a:r>
                        <a:rPr lang="en-US" sz="1400" b="1" kern="1200" baseline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 healthcare facilities</a:t>
                      </a:r>
                      <a:endParaRPr lang="en-US" sz="1400" b="1" kern="12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Identification of insurance status</a:t>
                      </a:r>
                      <a:endParaRPr lang="en-US" sz="1400" b="1" kern="12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Automatic</a:t>
                      </a:r>
                      <a:r>
                        <a:rPr lang="en-US" sz="1400" b="1" kern="1200" baseline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 i</a:t>
                      </a: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nformation exchange with</a:t>
                      </a:r>
                      <a:r>
                        <a:rPr lang="ka-GE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EMR</a:t>
                      </a:r>
                      <a:endParaRPr lang="ka-GE" sz="1400" b="1" kern="12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Common</a:t>
                      </a:r>
                      <a:r>
                        <a:rPr lang="en-US" sz="1400" b="1" kern="1200" baseline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 registration forms and invoices</a:t>
                      </a:r>
                      <a:endParaRPr lang="en-US" sz="1400" b="1" kern="12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Quality</a:t>
                      </a:r>
                      <a:r>
                        <a:rPr lang="en-US" sz="1400" b="1" kern="1200" baseline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 information needed for actuarial calculation</a:t>
                      </a:r>
                      <a:endParaRPr lang="en-US" sz="1400" b="1" kern="12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Collection</a:t>
                      </a:r>
                      <a:r>
                        <a:rPr lang="en-US" sz="1400" b="1" kern="1200" baseline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 of i</a:t>
                      </a: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nformation in one place</a:t>
                      </a:r>
                      <a:endParaRPr lang="en-US" sz="1400" b="1" kern="12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Saving</a:t>
                      </a:r>
                      <a:r>
                        <a:rPr lang="en-US" sz="1400" b="1" kern="1200" baseline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human resources</a:t>
                      </a:r>
                      <a:endParaRPr lang="en-US" sz="1400" b="1" kern="12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Saving administrative resources </a:t>
                      </a:r>
                      <a:endParaRPr lang="en-US" sz="1400" b="1" kern="12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Transparency</a:t>
                      </a:r>
                      <a:r>
                        <a:rPr lang="en-US" sz="1400" b="1" kern="1200" baseline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 in terms of </a:t>
                      </a: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funds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Analysis of information from different angles </a:t>
                      </a:r>
                      <a:endParaRPr lang="ka-GE" sz="1400" b="1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4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Effective</a:t>
                      </a:r>
                      <a:r>
                        <a:rPr lang="en-US" sz="14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utilization of governmental funds</a:t>
                      </a:r>
                      <a:endParaRPr lang="ka-GE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Pharmaceutical Module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AutoShape 14" descr="data:image/jpeg;base64,/9j/4AAQSkZJRgABAQAAAQABAAD/2wCEAAkGBggGERAIBw4SEBMWERMQGBcUFRISFRAWFxkXFx8WFBYYJyceIxwvGRIUHy8gIycuLzgsFSAxNTwqOikrLikBCQoKBQUFDQUFDSkYEhgpKSkpKSkpKSkpKSkpKSkpKSkpKSkpKSkpKSkpKSkpKSkpKSkpKSkpKSkpKSkpKSkpKf/AABEIAOEA4QMBIgACEQEDEQH/xAAcAAEAAwEAAwEAAAAAAAAAAAAABgcIBQIDBAH/xABJEAACAQIDBAMIDggGAwAAAAAAAQIDBAUGEQcSITFBUWEIEyI1cXKBsxcYMlJTVYKRk6GiwdHSFTRCc4OSsbIUIyRiY3QWJUP/xAAUAQEAAAAAAAAAAAAAAAAAAAAA/8QAFBEBAAAAAAAAAAAAAAAAAAAAAP/aAAwDAQACEQMRAD8AvEAAAAAAAAAAAAAAAAAAAAAAAAAAAAAAAAAAAAAAAAAAAAAAAAAAAAAAAAAAAAAAAAAAAAAAAAAAAAAAAAAAAAAAAAAAAAAAAAAAAAAAAAAAAAAAAAAAAAAAAAAAAAAAAAAAAAAAAAAAAAAAAAAAAAAAAAAAAAAAAAAAAAAAAAAAAAAAAAAAAAAAAAAAAAAAAAAAAAAAAAAAUhtC20ZgytiNzhNhTt3TpumoucJuXhU4TerUl0yZHPbEZq+CtPo5/mOJtn8dX/nUfU0iEgWj7YjNXwVp9HP8x9OHd0Vj8atN4jRt5Ut9b6hCam4a8d1uWmunLUqUAbcsr23xGnC7s5qdOcVOMlylGS1TXoZX+2LaFiuQlZywmNKXfXWUu+RlLTcVPTTRr37Iv3P2e3NSyrfz5b1S3b6V7qdJfXNfK6kfvdMe5w3zrr+lECN+2IzV8FafRz/MPbEZq+CtPo5/mKuAFo+2IzV8FafRz/MfTh+3bO2LVI2mH2tCtUlyjCjVnJ+hSITkTI9/nu5VjZ+BCOkqtVpuNGH3yejSXT5E2tRZTyZhGTKKtMJpKPBb03xqVX1zl93JdAEdwOW07EN2pin6PtIvmnCpWqL5MJ7v2iWWtlikV/q7xSl106Maa+aTm/rOmAK72r50xfIFChd4dKFV1KrptVYJpJRctVu6ceBWPtiM1fBWn0c/zEy7pL9Ts/8Asy9WzPgFo+2IzV8FafRz/Me+l3R2ZIpKpa2ku3drLX5plTgC7cP7pWstI4jhsXx4ulWcdF2RlF6/zIn+V9sWVs0SVvTrO3qvgoV0qbk+WkZ6uDfZrrxMpgDcYM27MNst7lucMMx6cq1q2oqUm5TtujVPm4dcehcup6ExDG7DDLeeLXdaMaEaffXPXWLi9NHHTnrqtNOeq05gfZOcaacptJJatvgkutkAzDtxypgTdGjVldzT00oJSiv4jai/Q2UvtE2rYpnacrejKVC0T0jST0dRe+rNc3/t5Lt5uCgXRiHdKX03/wCtw6lBf8tSdRv0RUdPrPuyPtxxvM9/bYTdW1tCFWbi3BVd5JRlLhrJrnHqKJJhsi8c4f8AvZf2TA1mAAAAAAADKW2fx1f+dR9TSISTbbP46v8AzqPqaRCQAAA+jDr+4wqrTvbOThUpzjUjJfsyi9UyztsGa7fOdhg+K2+ibd1GpH4OrFUN6Pk14rsaKpPPvs3HvTk93Vy014JvRa6deiXzIDwP2EXNqMVq3wSXN+Q/CR7OsPjieKWFtUScXc05NPpUHvtfNEDSuzTJtPJVjSs2l36aVWs+upJLVa9UVpFeTXpJWEABw8x53wDKaTxq7hSb4qPhTqPtUIJy07dND3Zsxv8A8csrrFdE3Sozmk+UpaaRT+U0jHeJYld4vVqXt/UlUqTk5ylLnJv7uxcEBaG2XaTgedaFvaYNKpKVOs6jcoOCacGuGr15vqKmAAE5wHY5mTMlpTxnDVQlCopOMXU3Zvdk48mtOcX0kGNW7GPEth5tb11UDM+YMr4xlaorbGradCT4re0cZ+ZOOsX6Gco2HnzLdrmqwuLC5gm+9ynTemrp1IpuMo9uvDtTa6THr4Afh37/ADriuI2Nvl2vP/JozlNc9Za+5jLrUdZ6ed2I4AAAAD78HwLEswVFaYTQnXm+iC10XXJ8ku18C19nGx/NOB39pi2JUqdOFOblJd9hKejjKPBQ1XSunpLU2b5Stco2FC2pU0qs4Qq1pNaSnUktWm+pa7qXZ5SUgAAAAAAAAZS2z+Or/wA6j6mkQkm22fx1f+dR9TSISAJDnbKNxk+4VtU1lTqU4VqU3+3CST46dKesX5NelEeNS58yNHO+FUqNCK/xFKjCrRfBay3FrT1fRJLTyqL6AMtA8qlOdFunUTi02mmtGmuDTXWeIAlGzC9/R+L4fWb0/wBRGnz04VNafP5ZFzzo1p28o1qT0lFqSfU09U/nQG4EDg5IzTb5xsqGKUGtZRUakV/86qWkov08V2NPpO8Bw874NUzDh95htD3dShKMejWa8KK/mSRjuvRqW8pUa0XGUZOMoyTTi09GmnyevDQ3AQ3N+yfLmc5O6vacqVZ6a1aLUJT04eGmnF8lxa17QMnAszapsrsMgUKF1Z3FWq6lZ09JqCSSi5fs9OqKzAGrdjHiWw82t66qZSLRyltzuMpWNHBaFjCo6SmlOVWS3t6cp8YKP+/Tn0AX7mrF6OBWd1iNzJKNOjOXHplppGPlcmkl1sxk3rxJRnHaRj2eNIYpUjGknvKlTThTT5atNtt8+Mm+b0IsAAOhcYDiFpbUcXr0pRoVZzpwnpwk4aa/1aXXuy6gOeAANjZIzDQzRY22JUJKTlTjGaWmsKkUlKLXR4WvoafSd0xzlXO2N5Nm62DV3BNreg0pU6mnvov+q0faW5kbbli+Z721wi8tbeKqzcZTh31NaRlLwYtv3q5sC6gAAAAAAAZS2z+Or/zqPqaRCS2dqezvM+N4reX+G2NSrSnKk4yjuaS0pU4vTV9cWvQRT2Js6fFtb7H4gRE2vg/6vQ/c0/7UZW9ibOnxbW+x+JqzDKc6NGjTqLRqlCLXU1FJoCg9vmQv0XWWZLCP+VWlu1klwp1vf+SSX8yfvioTauN4Pa4/b1sMv471OpBwkvLya7U0mn1pGYcT2OZvsa1W3t7KpWhGbjGpDc3akeiSTfStOHoAhAJd7E2dPi2t9j8R7E2dPi2t9j8QPdsy2j3OQa7c1KpbVGlVprTXhynDXhvLX0rg+hrUGCY7h+YqMb/Cq0atOXJxfJ9UlzT7HxMs+xNnT4trfY/E62XcobS8qVP8VgtrcUpdKTpuE11Tg3uv0oDT4K7wDPGc0lTzDgFd9c7eVPj/AA5yX95LbfMSrpOpaXdN9UqMtV6Y6r6wK27pL9Ts/wDsy9WzPho3bZhGKZwt7a1wS0r1ZQrynLwHBJbjWqctE+LKg9ibOnxbW+x+IERBNLbY5na6bjHD5x8+dKC+dyPp9g3O/TZx+nt/zAQIFo2Hc8ZpudHdVLWgteOtSc5JdaUItP8AmRPMs9z3geFSjcY1VneST13dO9UvlRTcn0cHLTrTAqzZrsuv881I16ylStIy8OpydTTnClrzl28l8yejcXyZg+MWTy9WoqNBQUIKPB0XH3MoP3y6+njrrq9exb29G0jGjbwjCMVooxSjGKXQkuCR7AMhZ4yBi2RqzoX8HKk2+91op7lVfdLri/rXEjJtu+sLXE4Stb6lCrTktJRnFSjJdqZVOZe52wq+cq2AXErVvj3uadWn5E9d9elsDPRMNkXjnD/3sv7JnYv9gWcbR7tCFCuuunWUfWKLOvs62UZswHE7TEMRtVClTqNyl32jLROElwUZNvjJcgNCAAAAAAAAAAAAAAAAAAAAAAAAAAAAAAAAAAAAAAAAAAAAAAAAAAAAAAAAAAAAAAAAAAAAAAAAAAAAAAAAAAAAAAAAAAAAAAAAAAAAAAAAAAAAAAAAAAAAAAAAAAAAAAAAAAAAAAAAAAAAAAAAAAAAAAAAAAAAAAAAAAAAAAAAAAAAAAAAAAAAAAAAAAAAAAAAAAAAAAAAAAAAAAAAAAAAAAAAAAAAAAAAAAAAAAAAAAAAAAAAAAAAAP/Z"/>
          <p:cNvSpPr>
            <a:spLocks noChangeAspect="1" noChangeArrowheads="1"/>
          </p:cNvSpPr>
          <p:nvPr/>
        </p:nvSpPr>
        <p:spPr bwMode="auto">
          <a:xfrm>
            <a:off x="63500" y="-10414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0" name="AutoShape 16" descr="data:image/jpeg;base64,/9j/4AAQSkZJRgABAQAAAQABAAD/2wCEAAkGBggGERAIBw4SEBMWERMQGBcUFRISFRAWFxkXFx8WFBYYJyceIxwvGRIUHy8gIycuLzgsFSAxNTwqOikrLikBCQoKBQUFDQUFDSkYEhgpKSkpKSkpKSkpKSkpKSkpKSkpKSkpKSkpKSkpKSkpKSkpKSkpKSkpKSkpKSkpKSkpKf/AABEIAOEA4QMBIgACEQEDEQH/xAAcAAEAAwEAAwEAAAAAAAAAAAAABgcIBQIDBAH/xABJEAACAQIDBAMIDggGAwAAAAAAAQIDBAUGEQcSITFBUWEIEyI1cXKBsxcYMlJTVYKRk6GiwdHSFTRCc4OSsbIUIyRiY3QWJUP/xAAUAQEAAAAAAAAAAAAAAAAAAAAA/8QAFBEBAAAAAAAAAAAAAAAAAAAAAP/aAAwDAQACEQMRAD8AvEAAAAAAAAAAAAAAAAAAAAAAAAAAAAAAAAAAAAAAAAAAAAAAAAAAAAAAAAAAAAAAAAAAAAAAAAAAAAAAAAAAAAAAAAAAAAAAAAAAAAAAAAAAAAAAAAAAAAAAAAAAAAAAAAAAAAAAAAAAAAAAAAAAAAAAAAAAAAAAAAAAAAAAAAAAAAAAAAAAAAAAAAAAAAAAAAAAAAAAAAAAUhtC20ZgytiNzhNhTt3TpumoucJuXhU4TerUl0yZHPbEZq+CtPo5/mOJtn8dX/nUfU0iEgWj7YjNXwVp9HP8x9OHd0Vj8atN4jRt5Ut9b6hCam4a8d1uWmunLUqUAbcsr23xGnC7s5qdOcVOMlylGS1TXoZX+2LaFiuQlZywmNKXfXWUu+RlLTcVPTTRr37Iv3P2e3NSyrfz5b1S3b6V7qdJfXNfK6kfvdMe5w3zrr+lECN+2IzV8FafRz/MPbEZq+CtPo5/mKuAFo+2IzV8FafRz/MfTh+3bO2LVI2mH2tCtUlyjCjVnJ+hSITkTI9/nu5VjZ+BCOkqtVpuNGH3yejSXT5E2tRZTyZhGTKKtMJpKPBb03xqVX1zl93JdAEdwOW07EN2pin6PtIvmnCpWqL5MJ7v2iWWtlikV/q7xSl106Maa+aTm/rOmAK72r50xfIFChd4dKFV1KrptVYJpJRctVu6ceBWPtiM1fBWn0c/zEy7pL9Ts/8Asy9WzPgFo+2IzV8FafRz/Me+l3R2ZIpKpa2ku3drLX5plTgC7cP7pWstI4jhsXx4ulWcdF2RlF6/zIn+V9sWVs0SVvTrO3qvgoV0qbk+WkZ6uDfZrrxMpgDcYM27MNst7lucMMx6cq1q2oqUm5TtujVPm4dcehcup6ExDG7DDLeeLXdaMaEaffXPXWLi9NHHTnrqtNOeq05gfZOcaacptJJatvgkutkAzDtxypgTdGjVldzT00oJSiv4jai/Q2UvtE2rYpnacrejKVC0T0jST0dRe+rNc3/t5Lt5uCgXRiHdKX03/wCtw6lBf8tSdRv0RUdPrPuyPtxxvM9/bYTdW1tCFWbi3BVd5JRlLhrJrnHqKJJhsi8c4f8AvZf2TA1mAAAAAAADKW2fx1f+dR9TSISTbbP46v8AzqPqaRCQAAA+jDr+4wqrTvbOThUpzjUjJfsyi9UyztsGa7fOdhg+K2+ibd1GpH4OrFUN6Pk14rsaKpPPvs3HvTk93Vy014JvRa6deiXzIDwP2EXNqMVq3wSXN+Q/CR7OsPjieKWFtUScXc05NPpUHvtfNEDSuzTJtPJVjSs2l36aVWs+upJLVa9UVpFeTXpJWEABw8x53wDKaTxq7hSb4qPhTqPtUIJy07dND3Zsxv8A8csrrFdE3Sozmk+UpaaRT+U0jHeJYld4vVqXt/UlUqTk5ylLnJv7uxcEBaG2XaTgedaFvaYNKpKVOs6jcoOCacGuGr15vqKmAAE5wHY5mTMlpTxnDVQlCopOMXU3Zvdk48mtOcX0kGNW7GPEth5tb11UDM+YMr4xlaorbGradCT4re0cZ+ZOOsX6Gco2HnzLdrmqwuLC5gm+9ynTemrp1IpuMo9uvDtTa6THr4Afh37/ADriuI2Nvl2vP/JozlNc9Za+5jLrUdZ6ed2I4AAAAD78HwLEswVFaYTQnXm+iC10XXJ8ku18C19nGx/NOB39pi2JUqdOFOblJd9hKejjKPBQ1XSunpLU2b5Stco2FC2pU0qs4Qq1pNaSnUktWm+pa7qXZ5SUgAAAAAAAAZS2z+Or/wA6j6mkQkm22fx1f+dR9TSISAJDnbKNxk+4VtU1lTqU4VqU3+3CST46dKesX5NelEeNS58yNHO+FUqNCK/xFKjCrRfBay3FrT1fRJLTyqL6AMtA8qlOdFunUTi02mmtGmuDTXWeIAlGzC9/R+L4fWb0/wBRGnz04VNafP5ZFzzo1p28o1qT0lFqSfU09U/nQG4EDg5IzTb5xsqGKUGtZRUakV/86qWkov08V2NPpO8Bw874NUzDh95htD3dShKMejWa8KK/mSRjuvRqW8pUa0XGUZOMoyTTi09GmnyevDQ3AQ3N+yfLmc5O6vacqVZ6a1aLUJT04eGmnF8lxa17QMnAszapsrsMgUKF1Z3FWq6lZ09JqCSSi5fs9OqKzAGrdjHiWw82t66qZSLRyltzuMpWNHBaFjCo6SmlOVWS3t6cp8YKP+/Tn0AX7mrF6OBWd1iNzJKNOjOXHplppGPlcmkl1sxk3rxJRnHaRj2eNIYpUjGknvKlTThTT5atNtt8+Mm+b0IsAAOhcYDiFpbUcXr0pRoVZzpwnpwk4aa/1aXXuy6gOeAANjZIzDQzRY22JUJKTlTjGaWmsKkUlKLXR4WvoafSd0xzlXO2N5Nm62DV3BNreg0pU6mnvov+q0faW5kbbli+Z721wi8tbeKqzcZTh31NaRlLwYtv3q5sC6gAAAAAAAZS2z+Or/zqPqaRCS2dqezvM+N4reX+G2NSrSnKk4yjuaS0pU4vTV9cWvQRT2Js6fFtb7H4gRE2vg/6vQ/c0/7UZW9ibOnxbW+x+JqzDKc6NGjTqLRqlCLXU1FJoCg9vmQv0XWWZLCP+VWlu1klwp1vf+SSX8yfvioTauN4Pa4/b1sMv471OpBwkvLya7U0mn1pGYcT2OZvsa1W3t7KpWhGbjGpDc3akeiSTfStOHoAhAJd7E2dPi2t9j8R7E2dPi2t9j8QPdsy2j3OQa7c1KpbVGlVprTXhynDXhvLX0rg+hrUGCY7h+YqMb/Cq0atOXJxfJ9UlzT7HxMs+xNnT4trfY/E62XcobS8qVP8VgtrcUpdKTpuE11Tg3uv0oDT4K7wDPGc0lTzDgFd9c7eVPj/AA5yX95LbfMSrpOpaXdN9UqMtV6Y6r6wK27pL9Ts/wDsy9WzPho3bZhGKZwt7a1wS0r1ZQrynLwHBJbjWqctE+LKg9ibOnxbW+x+IERBNLbY5na6bjHD5x8+dKC+dyPp9g3O/TZx+nt/zAQIFo2Hc8ZpudHdVLWgteOtSc5JdaUItP8AmRPMs9z3geFSjcY1VneST13dO9UvlRTcn0cHLTrTAqzZrsuv881I16ylStIy8OpydTTnClrzl28l8yejcXyZg+MWTy9WoqNBQUIKPB0XH3MoP3y6+njrrq9exb29G0jGjbwjCMVooxSjGKXQkuCR7AMhZ4yBi2RqzoX8HKk2+91op7lVfdLri/rXEjJtu+sLXE4Stb6lCrTktJRnFSjJdqZVOZe52wq+cq2AXErVvj3uadWn5E9d9elsDPRMNkXjnD/3sv7JnYv9gWcbR7tCFCuuunWUfWKLOvs62UZswHE7TEMRtVClTqNyl32jLROElwUZNvjJcgNCAAAAAAAAAAAAAAAAAAAAAAAAAAAAAAAAAAAAAAAAAAAAAAAAAAAAAAAAAAAAAAAAAAAAAAAAAAAAAAAAAAAAAAAAAAAAAAAAAAAAAAAAAAAAAAAAAAAAAAAAAAAAAAAAAAAAAAAAAAAAAAAAAAAAAAAAAAAAAAAAAAAAAAAAAAAAAAAAAAAAAAAAAAAAAAAAAAAAAAAAAAAAAAAAAAAAAAAAAAAAAAAAAAAAAAAAAAAAAAAAAAAAAP/Z"/>
          <p:cNvSpPr>
            <a:spLocks noChangeAspect="1" noChangeArrowheads="1"/>
          </p:cNvSpPr>
          <p:nvPr/>
        </p:nvSpPr>
        <p:spPr bwMode="auto">
          <a:xfrm>
            <a:off x="63500" y="-10414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2" name="AutoShape 18" descr="data:image/jpeg;base64,/9j/4AAQSkZJRgABAQAAAQABAAD/2wCEAAkGBggGERAIBw4SEBMWERMQGBcUFRISFRAWFxkXFx8WFBYYJyceIxwvGRIUHy8gIycuLzgsFSAxNTwqOikrLikBCQoKBQUFDQUFDSkYEhgpKSkpKSkpKSkpKSkpKSkpKSkpKSkpKSkpKSkpKSkpKSkpKSkpKSkpKSkpKSkpKSkpKf/AABEIAOEA4QMBIgACEQEDEQH/xAAcAAEAAwEAAwEAAAAAAAAAAAAABgcIBQIDBAH/xABJEAACAQIDBAMIDggGAwAAAAAAAQIDBAUGEQcSITFBUWEIEyI1cXKBsxcYMlJTVYKRk6GiwdHSFTRCc4OSsbIUIyRiY3QWJUP/xAAUAQEAAAAAAAAAAAAAAAAAAAAA/8QAFBEBAAAAAAAAAAAAAAAAAAAAAP/aAAwDAQACEQMRAD8AvEAAAAAAAAAAAAAAAAAAAAAAAAAAAAAAAAAAAAAAAAAAAAAAAAAAAAAAAAAAAAAAAAAAAAAAAAAAAAAAAAAAAAAAAAAAAAAAAAAAAAAAAAAAAAAAAAAAAAAAAAAAAAAAAAAAAAAAAAAAAAAAAAAAAAAAAAAAAAAAAAAAAAAAAAAAAAAAAAAAAAAAAAAAAAAAAAAAAAAAAAAAUhtC20ZgytiNzhNhTt3TpumoucJuXhU4TerUl0yZHPbEZq+CtPo5/mOJtn8dX/nUfU0iEgWj7YjNXwVp9HP8x9OHd0Vj8atN4jRt5Ut9b6hCam4a8d1uWmunLUqUAbcsr23xGnC7s5qdOcVOMlylGS1TXoZX+2LaFiuQlZywmNKXfXWUu+RlLTcVPTTRr37Iv3P2e3NSyrfz5b1S3b6V7qdJfXNfK6kfvdMe5w3zrr+lECN+2IzV8FafRz/MPbEZq+CtPo5/mKuAFo+2IzV8FafRz/MfTh+3bO2LVI2mH2tCtUlyjCjVnJ+hSITkTI9/nu5VjZ+BCOkqtVpuNGH3yejSXT5E2tRZTyZhGTKKtMJpKPBb03xqVX1zl93JdAEdwOW07EN2pin6PtIvmnCpWqL5MJ7v2iWWtlikV/q7xSl106Maa+aTm/rOmAK72r50xfIFChd4dKFV1KrptVYJpJRctVu6ceBWPtiM1fBWn0c/zEy7pL9Ts/8Asy9WzPgFo+2IzV8FafRz/Me+l3R2ZIpKpa2ku3drLX5plTgC7cP7pWstI4jhsXx4ulWcdF2RlF6/zIn+V9sWVs0SVvTrO3qvgoV0qbk+WkZ6uDfZrrxMpgDcYM27MNst7lucMMx6cq1q2oqUm5TtujVPm4dcehcup6ExDG7DDLeeLXdaMaEaffXPXWLi9NHHTnrqtNOeq05gfZOcaacptJJatvgkutkAzDtxypgTdGjVldzT00oJSiv4jai/Q2UvtE2rYpnacrejKVC0T0jST0dRe+rNc3/t5Lt5uCgXRiHdKX03/wCtw6lBf8tSdRv0RUdPrPuyPtxxvM9/bYTdW1tCFWbi3BVd5JRlLhrJrnHqKJJhsi8c4f8AvZf2TA1mAAAAAAADKW2fx1f+dR9TSISTbbP46v8AzqPqaRCQAAA+jDr+4wqrTvbOThUpzjUjJfsyi9UyztsGa7fOdhg+K2+ibd1GpH4OrFUN6Pk14rsaKpPPvs3HvTk93Vy014JvRa6deiXzIDwP2EXNqMVq3wSXN+Q/CR7OsPjieKWFtUScXc05NPpUHvtfNEDSuzTJtPJVjSs2l36aVWs+upJLVa9UVpFeTXpJWEABw8x53wDKaTxq7hSb4qPhTqPtUIJy07dND3Zsxv8A8csrrFdE3Sozmk+UpaaRT+U0jHeJYld4vVqXt/UlUqTk5ylLnJv7uxcEBaG2XaTgedaFvaYNKpKVOs6jcoOCacGuGr15vqKmAAE5wHY5mTMlpTxnDVQlCopOMXU3Zvdk48mtOcX0kGNW7GPEth5tb11UDM+YMr4xlaorbGradCT4re0cZ+ZOOsX6Gco2HnzLdrmqwuLC5gm+9ynTemrp1IpuMo9uvDtTa6THr4Afh37/ADriuI2Nvl2vP/JozlNc9Za+5jLrUdZ6ed2I4AAAAD78HwLEswVFaYTQnXm+iC10XXJ8ku18C19nGx/NOB39pi2JUqdOFOblJd9hKejjKPBQ1XSunpLU2b5Stco2FC2pU0qs4Qq1pNaSnUktWm+pa7qXZ5SUgAAAAAAAAZS2z+Or/wA6j6mkQkm22fx1f+dR9TSISAJDnbKNxk+4VtU1lTqU4VqU3+3CST46dKesX5NelEeNS58yNHO+FUqNCK/xFKjCrRfBay3FrT1fRJLTyqL6AMtA8qlOdFunUTi02mmtGmuDTXWeIAlGzC9/R+L4fWb0/wBRGnz04VNafP5ZFzzo1p28o1qT0lFqSfU09U/nQG4EDg5IzTb5xsqGKUGtZRUakV/86qWkov08V2NPpO8Bw874NUzDh95htD3dShKMejWa8KK/mSRjuvRqW8pUa0XGUZOMoyTTi09GmnyevDQ3AQ3N+yfLmc5O6vacqVZ6a1aLUJT04eGmnF8lxa17QMnAszapsrsMgUKF1Z3FWq6lZ09JqCSSi5fs9OqKzAGrdjHiWw82t66qZSLRyltzuMpWNHBaFjCo6SmlOVWS3t6cp8YKP+/Tn0AX7mrF6OBWd1iNzJKNOjOXHplppGPlcmkl1sxk3rxJRnHaRj2eNIYpUjGknvKlTThTT5atNtt8+Mm+b0IsAAOhcYDiFpbUcXr0pRoVZzpwnpwk4aa/1aXXuy6gOeAANjZIzDQzRY22JUJKTlTjGaWmsKkUlKLXR4WvoafSd0xzlXO2N5Nm62DV3BNreg0pU6mnvov+q0faW5kbbli+Z721wi8tbeKqzcZTh31NaRlLwYtv3q5sC6gAAAAAAAZS2z+Or/zqPqaRCS2dqezvM+N4reX+G2NSrSnKk4yjuaS0pU4vTV9cWvQRT2Js6fFtb7H4gRE2vg/6vQ/c0/7UZW9ibOnxbW+x+JqzDKc6NGjTqLRqlCLXU1FJoCg9vmQv0XWWZLCP+VWlu1klwp1vf+SSX8yfvioTauN4Pa4/b1sMv471OpBwkvLya7U0mn1pGYcT2OZvsa1W3t7KpWhGbjGpDc3akeiSTfStOHoAhAJd7E2dPi2t9j8R7E2dPi2t9j8QPdsy2j3OQa7c1KpbVGlVprTXhynDXhvLX0rg+hrUGCY7h+YqMb/Cq0atOXJxfJ9UlzT7HxMs+xNnT4trfY/E62XcobS8qVP8VgtrcUpdKTpuE11Tg3uv0oDT4K7wDPGc0lTzDgFd9c7eVPj/AA5yX95LbfMSrpOpaXdN9UqMtV6Y6r6wK27pL9Ts/wDsy9WzPho3bZhGKZwt7a1wS0r1ZQrynLwHBJbjWqctE+LKg9ibOnxbW+x+IERBNLbY5na6bjHD5x8+dKC+dyPp9g3O/TZx+nt/zAQIFo2Hc8ZpudHdVLWgteOtSc5JdaUItP8AmRPMs9z3geFSjcY1VneST13dO9UvlRTcn0cHLTrTAqzZrsuv881I16ylStIy8OpydTTnClrzl28l8yejcXyZg+MWTy9WoqNBQUIKPB0XH3MoP3y6+njrrq9exb29G0jGjbwjCMVooxSjGKXQkuCR7AMhZ4yBi2RqzoX8HKk2+91op7lVfdLri/rXEjJtu+sLXE4Stb6lCrTktJRnFSjJdqZVOZe52wq+cq2AXErVvj3uadWn5E9d9elsDPRMNkXjnD/3sv7JnYv9gWcbR7tCFCuuunWUfWKLOvs62UZswHE7TEMRtVClTqNyl32jLROElwUZNvjJcgNCAAAAAAAAAAAAAAAAAAAAAAAAAAAAAAAAAAAAAAAAAAAAAAAAAAAAAAAAAAAAAAAAAAAAAAAAAAAAAAAAAAAAAAAAAAAAAAAAAAAAAAAAAAAAAAAAAAAAAAAAAAAAAAAAAAAAAAAAAAAAAAAAAAAAAAAAAAAAAAAAAAAAAAAAAAAAAAAAAAAAAAAAAAAAAAAAAAAAAAAAAAAAAAAAAAAAAAAAAAAAAAAAAAAAAAAAAAAAAAAAAAAAAP/Z"/>
          <p:cNvSpPr>
            <a:spLocks noChangeAspect="1" noChangeArrowheads="1"/>
          </p:cNvSpPr>
          <p:nvPr/>
        </p:nvSpPr>
        <p:spPr bwMode="auto">
          <a:xfrm>
            <a:off x="63500" y="-10414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4" name="AutoShape 20" descr="data:image/jpeg;base64,/9j/4AAQSkZJRgABAQAAAQABAAD/2wCEAAkGBggGERAIBw4SEBMWERMQGBcUFRISFRAWFxkXFx8WFBYYJyceIxwvGRIUHy8gIycuLzgsFSAxNTwqOikrLikBCQoKBQUFDQUFDSkYEhgpKSkpKSkpKSkpKSkpKSkpKSkpKSkpKSkpKSkpKSkpKSkpKSkpKSkpKSkpKSkpKSkpKf/AABEIAOEA4QMBIgACEQEDEQH/xAAcAAEAAwEAAwEAAAAAAAAAAAAABgcIBQIDBAH/xABJEAACAQIDBAMIDggGAwAAAAAAAQIDBAUGEQcSITFBUWEIEyI1cXKBsxcYMlJTVYKRk6GiwdHSFTRCc4OSsbIUIyRiY3QWJUP/xAAUAQEAAAAAAAAAAAAAAAAAAAAA/8QAFBEBAAAAAAAAAAAAAAAAAAAAAP/aAAwDAQACEQMRAD8AvEAAAAAAAAAAAAAAAAAAAAAAAAAAAAAAAAAAAAAAAAAAAAAAAAAAAAAAAAAAAAAAAAAAAAAAAAAAAAAAAAAAAAAAAAAAAAAAAAAAAAAAAAAAAAAAAAAAAAAAAAAAAAAAAAAAAAAAAAAAAAAAAAAAAAAAAAAAAAAAAAAAAAAAAAAAAAAAAAAAAAAAAAAAAAAAAAAAAAAAAAAAUhtC20ZgytiNzhNhTt3TpumoucJuXhU4TerUl0yZHPbEZq+CtPo5/mOJtn8dX/nUfU0iEgWj7YjNXwVp9HP8x9OHd0Vj8atN4jRt5Ut9b6hCam4a8d1uWmunLUqUAbcsr23xGnC7s5qdOcVOMlylGS1TXoZX+2LaFiuQlZywmNKXfXWUu+RlLTcVPTTRr37Iv3P2e3NSyrfz5b1S3b6V7qdJfXNfK6kfvdMe5w3zrr+lECN+2IzV8FafRz/MPbEZq+CtPo5/mKuAFo+2IzV8FafRz/MfTh+3bO2LVI2mH2tCtUlyjCjVnJ+hSITkTI9/nu5VjZ+BCOkqtVpuNGH3yejSXT5E2tRZTyZhGTKKtMJpKPBb03xqVX1zl93JdAEdwOW07EN2pin6PtIvmnCpWqL5MJ7v2iWWtlikV/q7xSl106Maa+aTm/rOmAK72r50xfIFChd4dKFV1KrptVYJpJRctVu6ceBWPtiM1fBWn0c/zEy7pL9Ts/8Asy9WzPgFo+2IzV8FafRz/Me+l3R2ZIpKpa2ku3drLX5plTgC7cP7pWstI4jhsXx4ulWcdF2RlF6/zIn+V9sWVs0SVvTrO3qvgoV0qbk+WkZ6uDfZrrxMpgDcYM27MNst7lucMMx6cq1q2oqUm5TtujVPm4dcehcup6ExDG7DDLeeLXdaMaEaffXPXWLi9NHHTnrqtNOeq05gfZOcaacptJJatvgkutkAzDtxypgTdGjVldzT00oJSiv4jai/Q2UvtE2rYpnacrejKVC0T0jST0dRe+rNc3/t5Lt5uCgXRiHdKX03/wCtw6lBf8tSdRv0RUdPrPuyPtxxvM9/bYTdW1tCFWbi3BVd5JRlLhrJrnHqKJJhsi8c4f8AvZf2TA1mAAAAAAADKW2fx1f+dR9TSISTbbP46v8AzqPqaRCQAAA+jDr+4wqrTvbOThUpzjUjJfsyi9UyztsGa7fOdhg+K2+ibd1GpH4OrFUN6Pk14rsaKpPPvs3HvTk93Vy014JvRa6deiXzIDwP2EXNqMVq3wSXN+Q/CR7OsPjieKWFtUScXc05NPpUHvtfNEDSuzTJtPJVjSs2l36aVWs+upJLVa9UVpFeTXpJWEABw8x53wDKaTxq7hSb4qPhTqPtUIJy07dND3Zsxv8A8csrrFdE3Sozmk+UpaaRT+U0jHeJYld4vVqXt/UlUqTk5ylLnJv7uxcEBaG2XaTgedaFvaYNKpKVOs6jcoOCacGuGr15vqKmAAE5wHY5mTMlpTxnDVQlCopOMXU3Zvdk48mtOcX0kGNW7GPEth5tb11UDM+YMr4xlaorbGradCT4re0cZ+ZOOsX6Gco2HnzLdrmqwuLC5gm+9ynTemrp1IpuMo9uvDtTa6THr4Afh37/ADriuI2Nvl2vP/JozlNc9Za+5jLrUdZ6ed2I4AAAAD78HwLEswVFaYTQnXm+iC10XXJ8ku18C19nGx/NOB39pi2JUqdOFOblJd9hKejjKPBQ1XSunpLU2b5Stco2FC2pU0qs4Qq1pNaSnUktWm+pa7qXZ5SUgAAAAAAAAZS2z+Or/wA6j6mkQkm22fx1f+dR9TSISAJDnbKNxk+4VtU1lTqU4VqU3+3CST46dKesX5NelEeNS58yNHO+FUqNCK/xFKjCrRfBay3FrT1fRJLTyqL6AMtA8qlOdFunUTi02mmtGmuDTXWeIAlGzC9/R+L4fWb0/wBRGnz04VNafP5ZFzzo1p28o1qT0lFqSfU09U/nQG4EDg5IzTb5xsqGKUGtZRUakV/86qWkov08V2NPpO8Bw874NUzDh95htD3dShKMejWa8KK/mSRjuvRqW8pUa0XGUZOMoyTTi09GmnyevDQ3AQ3N+yfLmc5O6vacqVZ6a1aLUJT04eGmnF8lxa17QMnAszapsrsMgUKF1Z3FWq6lZ09JqCSSi5fs9OqKzAGrdjHiWw82t66qZSLRyltzuMpWNHBaFjCo6SmlOVWS3t6cp8YKP+/Tn0AX7mrF6OBWd1iNzJKNOjOXHplppGPlcmkl1sxk3rxJRnHaRj2eNIYpUjGknvKlTThTT5atNtt8+Mm+b0IsAAOhcYDiFpbUcXr0pRoVZzpwnpwk4aa/1aXXuy6gOeAANjZIzDQzRY22JUJKTlTjGaWmsKkUlKLXR4WvoafSd0xzlXO2N5Nm62DV3BNreg0pU6mnvov+q0faW5kbbli+Z721wi8tbeKqzcZTh31NaRlLwYtv3q5sC6gAAAAAAAZS2z+Or/zqPqaRCS2dqezvM+N4reX+G2NSrSnKk4yjuaS0pU4vTV9cWvQRT2Js6fFtb7H4gRE2vg/6vQ/c0/7UZW9ibOnxbW+x+JqzDKc6NGjTqLRqlCLXU1FJoCg9vmQv0XWWZLCP+VWlu1klwp1vf+SSX8yfvioTauN4Pa4/b1sMv471OpBwkvLya7U0mn1pGYcT2OZvsa1W3t7KpWhGbjGpDc3akeiSTfStOHoAhAJd7E2dPi2t9j8R7E2dPi2t9j8QPdsy2j3OQa7c1KpbVGlVprTXhynDXhvLX0rg+hrUGCY7h+YqMb/Cq0atOXJxfJ9UlzT7HxMs+xNnT4trfY/E62XcobS8qVP8VgtrcUpdKTpuE11Tg3uv0oDT4K7wDPGc0lTzDgFd9c7eVPj/AA5yX95LbfMSrpOpaXdN9UqMtV6Y6r6wK27pL9Ts/wDsy9WzPho3bZhGKZwt7a1wS0r1ZQrynLwHBJbjWqctE+LKg9ibOnxbW+x+IERBNLbY5na6bjHD5x8+dKC+dyPp9g3O/TZx+nt/zAQIFo2Hc8ZpudHdVLWgteOtSc5JdaUItP8AmRPMs9z3geFSjcY1VneST13dO9UvlRTcn0cHLTrTAqzZrsuv881I16ylStIy8OpydTTnClrzl28l8yejcXyZg+MWTy9WoqNBQUIKPB0XH3MoP3y6+njrrq9exb29G0jGjbwjCMVooxSjGKXQkuCR7AMhZ4yBi2RqzoX8HKk2+91op7lVfdLri/rXEjJtu+sLXE4Stb6lCrTktJRnFSjJdqZVOZe52wq+cq2AXErVvj3uadWn5E9d9elsDPRMNkXjnD/3sv7JnYv9gWcbR7tCFCuuunWUfWKLOvs62UZswHE7TEMRtVClTqNyl32jLROElwUZNvjJcgNCAAAAAAAAAAAAAAAAAAAAAAAAAAAAAAAAAAAAAAAAAAAAAAAAAAAAAAAAAAAAAAAAAAAAAAAAAAAAAAAAAAAAAAAAAAAAAAAAAAAAAAAAAAAAAAAAAAAAAAAAAAAAAAAAAAAAAAAAAAAAAAAAAAAAAAAAAAAAAAAAAAAAAAAAAAAAAAAAAAAAAAAAAAAAAAAAAAAAAAAAAAAAAAAAAAAAAAAAAAAAAAAAAAAAAAAAAAAAAAAAAAAAAP/Z"/>
          <p:cNvSpPr>
            <a:spLocks noChangeAspect="1" noChangeArrowheads="1"/>
          </p:cNvSpPr>
          <p:nvPr/>
        </p:nvSpPr>
        <p:spPr bwMode="auto">
          <a:xfrm>
            <a:off x="63500" y="-10414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" name="AutoShape 24" descr="data:image/jpeg;base64,/9j/4AAQSkZJRgABAQAAAQABAAD/2wCEAAkGBhQREBQSExQVFRUWFBQVFBUVFxQYGBUVGBQWFBUXGhYXHSYeGBkjGhcUHy8gJCcpLCwsFx4xNTAqNSYrLCkBCQoKDgwOGg8PGikcHBwsKSwsKSksLCksKSkpKSkpKSwpKSkpKSkpKSwsKSkpKSkpKSksLCkpKSksKSwsKSwsLP/AABEIAL4BCgMBIgACEQEDEQH/xAAbAAEAAgMBAQAAAAAAAAAAAAAABAUCAwYBB//EAD8QAAEDAgIHBQUFBgcBAAAAAAEAAhEDIQQxBRJBUWFxkQYigaHREzKxwfBCUmKS4RQVQ3KC8QcWIzOTosJj/8QAFwEBAQEBAAAAAAAAAAAAAAAAAAECA//EABwRAQEBAQEBAQEBAAAAAAAAAAABESECEjFhQf/aAAwDAQACEQMRAD8A+4oiICIiAiIgIiICLF7wBJMBV79Ld6Gi28qauLJFB/bzuAUjDYjW5hNMbkRFUEREBERAREQEREBERAREQEREBERAREQEREBERAREQEREBEXhKCh01iTr6swAJ8N/NV4ravHh6rLTOkNaq6MmiCbDflPx6b1TvqOeWtZDQ5wEnjtO4Lna6ycXf7dMEfr9fUK10ZiREkgHKJ+e3wUfD9l2ao/1HzFyCBPhFhwUgaAA+248DBCslZtiyD0qVQ0STAVRiMBVZJY4xGQJB8NnwVTXc+Yc+pycXfNW1J5dONIUz9r4qQCuTpVzlmApeHxpabWvcbDzT6Pl0SLxrpEr1aZEREBERAREQEREBERAREQEREBERAREQEREBERAWjFVYHFbiVEqNLjs2/Hog5XF4F7nVHlsC/C1htiSfrctOhRTfWeHugtjVGyNXz2ro9Ls/wBJwnOB6qt0PoljgNYTcmdt72OY2LnnXWXi+w4c3iLZKWx0qsGj6tP/AGn6wv3X/JwWDtOezMVWOZxItzkWW9c8WxUavhgQZE+aiO0gypBa8Dn0zCh46vVZJa0uFvd70D+m6lqyIuJYGu7oLRxBEch6LOjRcXtbF5B3AtuZ5RdQq3a51PNrh/MHCOostOhtK1Kj31nS063cBFy0CLA7DdY2N5XdNWS0YLW1AX+8bnhOxb11chERAREQEREBERAREQEREBERAREQEREBERAREQYOatZb8fmssRXDGlxyFyq5mmWuEwRYkZQbFS1WvSGKDtZgMn3SOcT5SPFSdFUICoMCwuqEndnxOfnC6vDsgKTrV5xsJWl7rfX1n8Ftco1T06Zn5rTCvxmjaJnuAGwlvdv4WJzzVDpHBmiJZWeIykSMic2wrjGVoPU9bDoL+C5/SdeLnl/6PkAFz9OvlW4/tniqRgkOtvkW4Eb5XS6D0NWcRVrGXEtc4mbRB1QDc7pgLh8Bhv2nH0qefeBP8re8fTxX2UBTzN/T1c/HqIi6uQiIgIiICIiAiIgIiICIiAiIgIiICIiAiIgLFx2fQXpKwy+aCk7SYj3KQMAy4/ig2HWeiqhUHDaY3bR9cVO7UUCC2qPulnBt7HzPRUupbnad5c4DrEFc7+uvn8XmgsPInjPhmujaoGjKOqweHqp4W4529eOUauPT1+SklVmkq/2Rt+f6JSKzSVQQ53P0A81y2kcVLYm4G0ZzBcZ5hW2kK4BJJhovv22636Lna0Vh3SRrEMbYZkkud0C5Wu3lP/w3oB2Jr1j9gCmDAzdLnX5ag8V9JbXC4TRGgauGpAUDaS6LEkmBJm/9lb4fTj6dqlONkt9HX6LXm5GPU2upRUuF7T0Xu1A8a2rrEGRqtmJM5BWtPEtcJa4EbwZHVb1jG1FiHg7VkqgiIgIiICIiAiIgIiICIiAiIgIiICIiDwrD6HqsnLwlBF0m4Ck7WiIMztXH4ClNWmwzF6rjwBLWz/2P9PBdXptk0s9onkbQqTstUY4VGOgVRUfrbzeB4asALF/W/P46TDZDl8VIUWi3VkfW5bzVWmHj3qg0riNW+3ZzOXQSrWrUz4/XquX09idZwAy2fXRT035jl+0GPIEfeMkbgLD4lVlV73VKFOnAOvaeIgzwAlSse0PqcG35QpHZXDe0xLqpu1gIb/M63CYE/mXH/Xb8i7GkcVQiWmBnq94HqrPD9saNRsVWjWjLIz4qxosttUXH6GpVWkPYDutBHEFb7HPiLoulRrurVIgPLKQ36obLv/S04ahXc+o7Dub7M1H6rXRYC0jI3WtnZqqxjaVKr3RrSSO9fMyJ1nZ7vBa8JoPEYe7XB4HEg57jI80VfUK2JZ7zWnf3o4ZEFT6OknfbY9vEQ7xt6KuwnaCHBlSGnc4EfH5K5ZWYcxHEZLUYrZQx7HWDgTxsehUkFRX4FrtxC1DBuZdjiOBuD8wtMrBFW/vYt/3GxxF1Kw+PY/3XA8NvRNMSESV4HSqj1ERAREQEREBERAREQEREHhXgCyRBi5tlx+BwAZVdRqWcHOLXiRIcS8EHfBiOBXZKDpLRTawBycMj8iNo+ClmtS4j06lSmLj2jd4HeHMbfBZsrsf7r4O4mfLYsqDalMQe8B9Z+q1Yt1Kp77YO8iDvzF1Bji6NQNOqNa2w7fFcJpzF1KesXMIEzMHLZs3fFdXisIW3pV3fyuh438Cq6t2ixVOzvZOHMjjBBBG1Y9N+XA0caXsdY3gW239V1nZjChlBjh9qXExJknpYW8FX6U7V1q5bh202Mc+0giIzJMDIC6utFYA06bWSLCJzJuSTHX1WZ+t1e4Sqf7n6CuKGBEd7M+SpKI3DxU7DY/UMG43bl0jlVpSwzW5DxXlXCNdw5La10iQvVthV4nQbX5wRucJUP/K5belVdT2wJ1Z5SugRTIu1y+Jfi6QHcDr+9Tz/ACnP4qKO1lRph4c0/jaQOsBdksKtBrhDgCNxE/FTF+v45yh2oa+z2gjeIO/wKzdQpVADScA6eW2TbZeclIxvZDD1Lhmod7CR5KpqdiXMM06rhGUw75Kda4kYirXpCXAvblt+tnHmomF7bEGoTh3arfZts4FznVCYtEAQ07yomL0XjqYlrg8DcXMJznORKp8J2jpsZ3r1Hy8iJ75Z7Ok2BtEuMcFnWs19FwHaLD1gCyqySAdUuaHCQDEE53ViCuK0bgsMGi82Am17+avsJowC7Hub426C3kty1zsi4RRmuqNzhw8/rwWs6XYDBlp4iJ5HJXUxNRaWYtp29Vn7VVGaLFrpWSAiIgJKLRWqbvBBkat4Hjw/VemqAFCdiWtEAgxnfM/XzXlGtrmxniMgOHHd13TNXFgx0rJag4C3kFkHKozWt9BrswCstZeF/wBBBz2nOyza1xVewnZAcOhgjquX0h/h6TJGJeOTSJtsl5vZfQsRfaARyJ9FWYisBm7bf+5/RYvmNz1Xz7Adnm0H6w1i7LWdc33E2nl1XQYepqWIy5En5KyxVam+zgD+KCTwuHDoD6KKMNT1u7UIbF9a55jVEDx9JxmN6l4fGhwyM8VNpYYuzstejW0KeUnfMn4C/irylVacluRi1lh2Q0BbF4vVtgRYlywL/ooNkr1awV6H/QugzRY6y9aUCFGfoykajappt12yGugSJzgqUiCDidC0nmSwA722Pko40Q5nuPPJ3qLeStkUxdU1fH1aXvNkb7R5FYfvujUGqYvsz+it+PbLpz3KBVw7D7zQfAFZrUkQNPURSoONOoW2ktDoMZ2jw6qD2a0k9lY0XA6sMG0lr3CY4TnlmV7p3Rjn6vsgLGSwkgO2tmxmDussdBdnaoe573Bzi4uMDJxAziTYQBPG0rPdb5jucK4mZHWM/r4qStOFparAPPety6uIiLFz4QekrnO0GkX0wdQjKJhsAZuNzZW+Ix4aCeBj9V827UdoH0qjCNV7iC4tfJb+DIiwMniRKx6uN+Zq1wWCxlbvAd38Tg0flafIq9wui8S0QSP+Q5+AXK6P7b43Us3D2G0VD4mHKbT7VY92yjnFmPv1KzLG7K6Nui6+1w/5KnyAUujhaoz1T/U75grjXdsMbJA9m452Y6B8F5/nnFbfYjIRqVDcgnY7l1V+oz813LmVNzes+ULB1GtsLQuPb21xUfwpmI1H7pudeFMp9rsQB3m0uMB9rx97yV+onzV6cDWO1nmoWJ0BVcZBZO2Z+QWl/aitqyGsm8S19+OeXqN6m4HS9ao0HUbziAeIlycp2IH+Wq//AMyObvkF7V7P1AJIpZ2u7M/05qXitOVm2DGk7oJ8w5UOmu0eKEHVaIDrariBMAOMnn1KlyNTazokU67qLnN1g2ZaTAP3TI3X8Fb4PS7acgmZuCL329V827N42pXxOoRLi91SsSJjVMbcpJhXeP0qBinUxZrQGGPvRJyyjKTxWZVsd7T0y2Jv0z5Le3SzD9qOYcOgXGYXGwGuaZBHd5ct6kft7h3sp4ST6c1r6Z+HW/ttP7zRzMeS2iq0/aHUKjwOHLiOO0mdmzf4K6p4No48/qFuXWbMbQJvn5rIMXoEL1VliGBZIiAiIg8JVS/2k3177NnLcrdFFQXUCQo9XCwCcz5T6q1heagTDVRQ0WTd1ue3w9eisqWFAHr6ZBb0TDRERVBVukMVFhmSfBrTf/sQOXJT6z4BPBclp7SRo0alXNw1aTBOZmPiXSpa1JrPD4huKq1GaxDaZbrQQCSRrBg5DM8elFprsdWxOJ9tTbSFLVa1gNQjujMxqm5JJuudpaGe+o55cwucS463tmm87Azip9LQIEa3sztzqx01Vy3XXMdDhuxtVoHeojgHO3W2fRKnDs5iA0gGkJzguy2gWsqOjoqjtDBtHef82fDqpTcFhwILaX9TneH2QrxOpJ7K1/we7qmKm3fdvjHJRB2GxAuHMzP2thERGqsKrKU92nQGX8Rs/DksmNpR7tO2X+qxTh1sodjcSyADTt9597m5nU5KS7sviCZ16d/x9P4exRvbgC1Jvg+ne38v1CyZUcR/tOA/C+n9bleHU09mK5Al1P8AO62eXcUqnoPEAAa1OOZ+bFXsrRmyrHB7cvBy1vGtdragA+89skbZl/14XvE66HDaNqgQ40+Ma3ooukOzoeDL6bZEEkGwiMpz8VSwfuyI2vpH4Hko1epSm9IEbSTT+MqbDE7D6PwmjqVeo2ox9R5n3m6znhoDWASTEyf6juXAVXHVqGZc4loO0vfd3kT+YK30w6mWujVblBLndyNp1WHj1VVomsK1VhaCW0pMn+JUcfejZy3MbvWLW5MXejmuFJoFtUQNpNhNtt/irHDYouEAAluc5CfjlnfwUTR1CpkGa24zA5naRnZXGhsC8F2tGtrSciAIAAvHTirCuh0VgyGMc4yePlzVyFDwrYNyXHefTYOamyu0cK9REVQREQEREBERAREQEREBERBjUbIVO/R9M09Wo0PBuQ4TmZ27cla4gGLbFAqOlSrFQ7s/Q2MjbZzx80p6DpnY7xc4/Eq2bTC3UKU5C29ZxrVP+5WsuBnvj0Wt1UNeWkEAZD2hHH7q6Gpg52xuhe08C2O8A47yB0Vw+lNr0rE+0B/mJ89YKVTE5NrHxj4uurGngmNMtY0HeAAt6YmoLcAHCTrtnZrD5SsDoRkzrVPzFWKK4mq/9zj7zvzO9Vg/QbTm53VWaxc1MhtU50Cza6oeExPlYKuxegaOXee7bLgfM5fBdK4fqVF/Z9YyBGzZs47+Kliy1x2K0RSaD3BbpPCbk+AjMrVovRDRkyJMhoAE7T4bzlBzXSY7BBvvATYNaMgJtANp3uN5J3rPB6Odm4QDmCZtbM7TwNrZFYzrf1xjhMOBA3x7oknlsA4nwG1WVDCgCwA4DKeO88StlLDgZCPn8zysFIaxdJHO1qZIyHXL68Fua3qvQF6qgiIgIiICIiAiIgIiICIiAiIgLRUwbXbOi3og1MwrRs63W1EQEREBERAREQEREHhC9REGl+HBcHESRlwWzVWSIPIXqIgIiICIiAiIgIiICIiAiIgIiICIiD//2Q=="/>
          <p:cNvSpPr>
            <a:spLocks noChangeAspect="1" noChangeArrowheads="1"/>
          </p:cNvSpPr>
          <p:nvPr/>
        </p:nvSpPr>
        <p:spPr bwMode="auto">
          <a:xfrm>
            <a:off x="63500" y="-881063"/>
            <a:ext cx="2533650" cy="18097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Rounded Rectangle 51"/>
          <p:cNvSpPr/>
          <p:nvPr/>
        </p:nvSpPr>
        <p:spPr>
          <a:xfrm>
            <a:off x="2438400" y="414338"/>
            <a:ext cx="4343400" cy="881062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Pharmacy Registry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2438400" y="2895600"/>
            <a:ext cx="4343400" cy="8382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Medical Electronic System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2438400" y="4114800"/>
            <a:ext cx="4343400" cy="838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Electronic Drug Registration System</a:t>
            </a:r>
            <a:r>
              <a:rPr lang="ka-G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ECTD</a:t>
            </a:r>
            <a:r>
              <a:rPr lang="ka-G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2438400" y="5334000"/>
            <a:ext cx="4343400" cy="9144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E-Services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6" name="AutoShape 2" descr="data:image/jpeg;base64,/9j/4AAQSkZJRgABAQAAAQABAAD/2wBDAAkGBwgHBgkIBwgKCgkLDRYPDQwMDRsUFRAWIB0iIiAdHx8kKDQsJCYxJx8fLT0tMTU3Ojo6Iys/RD84QzQ5Ojf/2wBDAQoKCg0MDRoPDxo3JR8lNzc3Nzc3Nzc3Nzc3Nzc3Nzc3Nzc3Nzc3Nzc3Nzc3Nzc3Nzc3Nzc3Nzc3Nzc3Nzc3Nzf/wAARCACIAMADASIAAhEBAxEB/8QAHAAAAQQDAQAAAAAAAAAAAAAAAAEDBQYCBAcI/8QAPBAAAQMCAwUGBAUCBQUAAAAAAQACAwQRBRIhBhMxQVEHIjJhcYGRobHBFBVC0eEjJBYlYpLwQ1JygvH/xAAaAQACAwEBAAAAAAAAAAAAAAAABAECBQMG/8QAKhEAAgIBBAEDBAIDAQAAAAAAAAECAxEEEiExQQUTUSIjYXEkMoGhwZH/2gAMAwEAAhEDEQA/AO4oQhAAhCEACEIQAIQhAAhCEACEIQAIQhAAhCEACRKkKAKHtv2iwbN1rsNo6UVlc1gdIHPysivqA49SDew5W6hYdn3aC/aWtfh2IUbYKwMMjHw3LHtFr3ubg6jr9ly3baaSr2vxeoliMTn1Ft246gNa1gPvkv7qf7G2N/xe5xZI5wpH5XNHdbq29/ktGWmrjRu8iKvk7dvg7kOASoQs4eBCEIAEIQgAQsSbIBugDJCZqqqCkidNVTRwxN4ySODWj3KSkq6eshbNSzRzRO8L43BzT7hGHjJG5Zx5H0ISHRBIqFqUmJUVY5zaSrgnczRwjkDsvrYraupaa7IUlLlMVCEhUEioWN1kgAQtLFMUosKhbNXzshY45QXcz0ATtFV09dTsqKSQSxPF2ubzU4eMld8d23PJsJDxQuY9oG3WIYfis2E4O5kBiDd7UFoc7MQDZoOgsCNTdXrqlbLbEpbbGqO6RW+1t9LLtc78O7NLHAxlQLaNdq4epyuHyVg7EZqYR4pT7travMyQvNrujIIA9iD/ALlzaplmq6iSpqpXSzyuzPkfxcepWMEktNK2amlfFK0918bi0j3C15afNPt55MpajFvuY4PToOiVcf2N7QcSixGCkxyY1VNM4RiUtaHxE6DgBcX6687rr4KybaZVSxI1abo2rMRUIQuR1BITZKsJXtjY573BrWgkk8AAgCndoOM1+HGkp6Ccw70Pc97WguNraC481K7FV09fs9BNVPc+Zpcxz3cXWOh+FlUtsccixl8UFK3+hC8uEhGrza2nQfVWXYWupJcLZQ07XskpmjeBw4lxOo97p2yvbp19PJkUahT1ssSzHHBEdqMzy3D6YX3RL5HDkSMoH1K1+zXEXQ1k2GyHuSgyxg8nAaj3Fj7JrbbE/wAwxE0rYg2OleW5/wBTnfYKuw7yCVssMj45Gm7XscQR6EJmurdp9jEL9Ts1rti8pHbLpqpj31PLHcjOwtuOIuFW9kNoX4g38FXn+7YO64i28A8uoUltDjDcGohPujK97sjGZrXNr3JWa65xntxybq1Fc6nZnjyc12QgqKfaeija3dyseWSNJtoAcw+S7AOC45VVlRU4k/EARFUOfnBZoGnlZWfANr6o1cdPipY6J5yiYCxaeV+Vk7qqZzxJfBk+nauqnNbfb4ZfVBbY4w7B8IdJC7LUyndw6XseZ9gpSurYKGjkqal4ZExtyf2XLtpcZlx2oic+IRRQ5hG29zrbU+eiX01Lsnl9D+v1apqaT+p9Fg7P8frq+rno8RndOQzPHI5oBFuI0AvxCvS5fsJPTUeNk1L8jpGZIyRoSTw8lfdoMWbg9Aand7x5cGsZe1yfNTqq/vYiuynp9/8AG3TfWSs9qEMj4KCUMvE17g51+BI0HyK3OzWCWHApHSCzJahz49eVgPqCqpjWOV2MAMqnMETXZmxsboD90YRj2I4VGIqeVroQTaOQXAv0TTom6FX5yILV1LWO7nGDqk8jYYXyvNmsaXOPkF5yxOtfimI1OISNs6okMlugPAewsu2RY7T4lszVTVEsUEhhkZI0u4Oy8viFw5je43S2ijQwcXLK5GtfcpKG18Mbyoyp3KjKtEzdw0A5pDmEtcNQRyPJegNlcehx2g3jGmOaKzZYnG5aeRvzBXBcq6T2bh7cYms/KwwWLb+I3FvhqlNbWpV5faGdHqJQujFdSOmIWN1ksY9CCitp5d1gVYb2zRlnx0UqoDbRr3YS0M8O9aX+mtvnZXrWZo4amTjTJr4OdbrqFaOz9uTEarzhHyP8qE3SsOxTcmJTDrF9wtTUP7TPO6FY1ECu4nEZa2sqNMpqnj4kn7Jmjg3tXBHbxSNHzUlicMsFTNSytsGTOeLcyeB+FviVrwXhnjlaASx4cL+RVov6ODnOKVvPzyTG09IKTaCkmw+4qpbOLAODr2Bv56rY7QHFwoov/J3voPusqV0rquXaDEInbhg/ot56mwsOmvFRmP4l+bVMcm7LGRtLQCb8+P0S1ak5x/A/fOMap443Phf9K/u/JPRUb5KaacZckJaHA/6rjRPbsKTosLrq2GOlihcyFzxI6UiwOlr+w4BNzs2rJnVVOcsJGvFLW49JQYXLKQyPTM53itzPUgaBMbQ0EdFjFRBCzLEMpYPLKPvdWfF8KGFNoqvDWF76V3f5kjiSfmPdQWO1LMQxOWpivkcGgX8gPvdcKp7p5j0NaivZBqx5nlf+EVSQO38clu5HIwuPTUWU9tjUTV2LikYCWwgBjQeLiLk/RRsOYRSwhmczBrW25OB0+pCsW0VI+grqbEomXu3LJfhmy219R9Fayf3U2RTBuiSXWVn/AGU3d3FwtHGC1lJlIddzhYjqFNbscr2UfjkBfQlwGrHNP2+6Yi+RLGCrllzci56nVGVPZUZV3J3DOXyRl8k9lRlQG4ZLdCrXRPfTTQ1MWj4iHhQ2FUn4mqFxdkfed9v+eStVDQPraqOmjcxr36DPw6rlZJJckx3Sa29lzwPE8QxaqdUCnZDh7QWtzave7qD0VhWnhVIaLD4KZzw8xtylwFrrcWDNpy46PWUxlGC3PLBMVtOyqppIJRdj2kFPpDxVc45OjSawznlXROpamSCS2Zhtpz80tFPLQ1Angy5wLd4XFlM4/C04mSLXe1t/I/8ALLOrwCRhBpnCQcwTYrS92LglLyeeemsVkva8MjMb3lS+mrJGBpmi1A4aE/wo0Q5iGgcTZWzGKItwemDrB8AAPuLH5qEpYv7qG40zj6oqnmAampq7nzgtmJU4mwqaDKLGLugeXBUER3F9PZdLIBVX2lp446qIRRtaCy5yi19Vw0tmHt+R31GjMVZ8Fc3SveBE/k9MXcRHb4Kougc1rXOBs4Eg+9vsrbgZz4TC0cgW/NX1XMUcPTVtsa/BSJwX1EsnNzyb8+KwMSs79mni+7qGkcg5qi6uifSTuhe5rnDm3gu0LYS4QtdprYfVNGGz1NvMXp9AWsJcfYfvZXephbPBJC/wvaWm3FQWy1NaSac8rMH1P2ViKT1Es2fo1fT6lGjnyc0fDle5vGxsteup97RzMtqWG3wUtuS+oLbeJ9viVlW0ppaqWIX7jtD5ck+rMNIxHU2m110UOkwfEawD8LQ1EoI0cIyAffgtR8Lo3uZI0te0lrgeRC9AAaBcW2mhbHtDiLGCzRO4/HVW02qd0nFrB012iWmgpJ5yyHyIyJ7KjKnTL3k9guHyU1NvJmZXThr2637lrg/NTOHu/DV0E/JjwT6c07h1MZNn6GtLh3mCItta2UFo+i3a3CjTUtPPmLhIO8LWyki/7rPnapcP9GnCmcfqS6wy5NNxfkVmtXDnZ6CnceJjbf4LaWS1h4PTReUmCQpUiCxW8RppIqt0khzZjcH7KwxOzxtcOYBWtiUO9jbY95puE5Qhwpo2uBuBbVdZy3RTfgTpr9u6S8MaxiMSYfKDyAd8CqyIyLOHXQq0YmCaOQDnb6qFEV49Bwdf4/8AxdaHiLFNfHNix8FgpZN9AyQfqAJ9VC7RMvUwm36T9VvYTJlpntcDZhv8Vq4hnrZGmKGSzBa5CpWttgxfP3NOsdsZr6Rowqle0assD7/yt3Z/Sjc3o/8AZOTRO/KhG5vea0aLDBG5YpOhcpcs1v8AZEIbdRFryiSNgLqp1p/EVUsvIn5BWWueWUkhbxy2HuoJsXde61wAAijjMimve5xgv2SOz8YZSPP/AHPUpyUfg4tA5v8Aqut6Q5Y3HoCuVn92N6fimJVaWLe4jFp4pc1vmncdh/zB55OaD9lt4PDeqLyPC1OY3Fd8TwNbEJnf9xIzva/jSl+STgdngjf1aCuS7YQGHaWvB/U8PHu0FdWw8/2cV+i552hRAbQNdbR9O0n1Bcr6F4ua/ZHq63aSMvhorlNStmpauQg5oWNc0/8AsAflda5arDgTBPhmJ0wZ3zHmDuuhsPiFB5VrRf1NfB5qfEYs6DgUYm2Kpsv/AE3Ov/uP7qZxoF+Gw2HEt+i09lmiLZGC4vma7T1cVu1Ad+X07XAkaEnosSb+4/2z1VcfsL8xRJ0zBHBEwcGsATqwjcHMBbwWaVfZqRxjgEhSoQSa73ZzbldPgWTLiN7fzWTpbHQKzWSifyE7GvZZ7A4eaayxbosDG26FPv1jKYvopj0RJLPQlJA2PMQTryWbgWHRx1TsQsweawm4hRnLBRUVwEoLoCL6kW1TNBEYWOBN7lPPP9NqWHwn1U5wsBtTmpGNTGJIS1xsOdlhE1rGFrWghbJFxZaw0uEJ5WAlFZzjkzgY1oJawN9Akq85hIj4805D4fdZu1aQq55JcU44Naip2ws01c7iUtZCJoSDxGoPmsoT3iFlMbABWbe7JTZH29vgbomOZAGvtpwXPtvXiXHsgN93C0EdCbn9l0VnhC5dtJeTHq1zuO8t8AAnNAt1zf4Mf1yXt6WMV5f/AAndjKBkmFTTMIzuls4HoB/KpssQZJIwWs1xaPYroGxTQMDJHidI66osrCJZARYhxB+Ke08m7rEzH10Iw0tMl5R0rZrI/ZqjGW7d0AR6cVKvyGPvC7SLWUHsXJfZ2MO/Q9zfn/KnHaRtWPasWSX5Z6vSSUtPCXykEEQiaQBYHknkg1CVcnyxpLCwgSONhdKm5uAQgbwhpxuSUgaXHTihORcSunSOKe5ivuI7FNAahOzHgE2OIULomT5NgaBMzauFk4490phREtOWOAPADon4h3B5phPx+AeimRFYpcOZCZkAzmx4rE8UISwRKeR2HgU4UzEbOTyrLsvB5QwzR49Us2rgseaV5u89FbyUzwV3GX7RGdzKBjDTnwGMtDh65ioSPZXFJSXzGJhOpL5Mzj62XQSy44Jk6GyZr1UoLEEjM1Hpdd091sm/xnhEZs9hkuGUZp5ZGvJeXXaLW4fsqXtBA2DG62NnDeZvS4B+66THo6/kqbtnTRsrYZmAB8wOaw42tr8120djd7z5E/WNNGOiiodRf+uje2KqonYdJStuJY35nA8weBVmk8AVQ2Lpu/PVB+jf6eS3obq13J5rhq4pXPA76TZKWjhu/wAfo2GG7QVkkaO6EqUNdAsJfChClBLoYTsPFyEKzOFf9jGQ3cVghCldES7HwczU05paUIVV2dJLMcmNlkHOGt9OiEKzOSeAI0ukshCETIBoQVscroQqyOlfTNc8UWQhWOXk2OS13eI+qEKsTrZ0hW8VA7QYRUYjNFJTvYMjbEPv1Qhda5yrluj2J6nTw1FTrn0beCYWcLpi1788khzPI4eyk2C7gEIVZTc25Ps7VUQpUa4LhD44JUIXIbP/2Q=="/>
          <p:cNvSpPr>
            <a:spLocks noChangeAspect="1" noChangeArrowheads="1"/>
          </p:cNvSpPr>
          <p:nvPr/>
        </p:nvSpPr>
        <p:spPr bwMode="auto">
          <a:xfrm>
            <a:off x="63500" y="-874713"/>
            <a:ext cx="2543175" cy="18002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data:image/jpeg;base64,/9j/4AAQSkZJRgABAQAAAQABAAD/2wBDAAkGBwgHBgkIBwgKCgkLDRYPDQwMDRsUFRAWIB0iIiAdHx8kKDQsJCYxJx8fLT0tMTU3Ojo6Iys/RD84QzQ5Ojf/2wBDAQoKCg0MDRoPDxo3JR8lNzc3Nzc3Nzc3Nzc3Nzc3Nzc3Nzc3Nzc3Nzc3Nzc3Nzc3Nzc3Nzc3Nzc3Nzc3Nzc3Nzf/wAARCACIAMADASIAAhEBAxEB/8QAHAAAAQQDAQAAAAAAAAAAAAAAAAEDBQYCBAcI/8QAPBAAAQMCAwUGBAUCBQUAAAAAAQACAwQRBRIhBhMxQVEHIjJhcYGRobHBFBVC0eEjJBYlYpLwQ1JygvH/xAAaAQACAwEBAAAAAAAAAAAAAAAABAECBQMG/8QAKhEAAgIBBAEDBAIDAQAAAAAAAAECAxEEEiExQQUTUSIjYXEkMoGhwZH/2gAMAwEAAhEDEQA/AO4oQhAAhCEACEIQAIQhAAhCEACEIQAIQhAAhCEACRKkKAKHtv2iwbN1rsNo6UVlc1gdIHPysivqA49SDew5W6hYdn3aC/aWtfh2IUbYKwMMjHw3LHtFr3ubg6jr9ly3baaSr2vxeoliMTn1Ft246gNa1gPvkv7qf7G2N/xe5xZI5wpH5XNHdbq29/ktGWmrjRu8iKvk7dvg7kOASoQs4eBCEIAEIQgAQsSbIBugDJCZqqqCkidNVTRwxN4ySODWj3KSkq6eshbNSzRzRO8L43BzT7hGHjJG5Zx5H0ISHRBIqFqUmJUVY5zaSrgnczRwjkDsvrYraupaa7IUlLlMVCEhUEioWN1kgAQtLFMUosKhbNXzshY45QXcz0ATtFV09dTsqKSQSxPF2ubzU4eMld8d23PJsJDxQuY9oG3WIYfis2E4O5kBiDd7UFoc7MQDZoOgsCNTdXrqlbLbEpbbGqO6RW+1t9LLtc78O7NLHAxlQLaNdq4epyuHyVg7EZqYR4pT7travMyQvNrujIIA9iD/ALlzaplmq6iSpqpXSzyuzPkfxcepWMEktNK2amlfFK0918bi0j3C15afNPt55MpajFvuY4PToOiVcf2N7QcSixGCkxyY1VNM4RiUtaHxE6DgBcX6687rr4KybaZVSxI1abo2rMRUIQuR1BITZKsJXtjY573BrWgkk8AAgCndoOM1+HGkp6Ccw70Pc97WguNraC481K7FV09fs9BNVPc+Zpcxz3cXWOh+FlUtsccixl8UFK3+hC8uEhGrza2nQfVWXYWupJcLZQ07XskpmjeBw4lxOo97p2yvbp19PJkUahT1ssSzHHBEdqMzy3D6YX3RL5HDkSMoH1K1+zXEXQ1k2GyHuSgyxg8nAaj3Fj7JrbbE/wAwxE0rYg2OleW5/wBTnfYKuw7yCVssMj45Gm7XscQR6EJmurdp9jEL9Ts1rti8pHbLpqpj31PLHcjOwtuOIuFW9kNoX4g38FXn+7YO64i28A8uoUltDjDcGohPujK97sjGZrXNr3JWa65xntxybq1Fc6nZnjyc12QgqKfaeija3dyseWSNJtoAcw+S7AOC45VVlRU4k/EARFUOfnBZoGnlZWfANr6o1cdPipY6J5yiYCxaeV+Vk7qqZzxJfBk+nauqnNbfb4ZfVBbY4w7B8IdJC7LUyndw6XseZ9gpSurYKGjkqal4ZExtyf2XLtpcZlx2oic+IRRQ5hG29zrbU+eiX01Lsnl9D+v1apqaT+p9Fg7P8frq+rno8RndOQzPHI5oBFuI0AvxCvS5fsJPTUeNk1L8jpGZIyRoSTw8lfdoMWbg9Aand7x5cGsZe1yfNTqq/vYiuynp9/8AG3TfWSs9qEMj4KCUMvE17g51+BI0HyK3OzWCWHApHSCzJahz49eVgPqCqpjWOV2MAMqnMETXZmxsboD90YRj2I4VGIqeVroQTaOQXAv0TTom6FX5yILV1LWO7nGDqk8jYYXyvNmsaXOPkF5yxOtfimI1OISNs6okMlugPAewsu2RY7T4lszVTVEsUEhhkZI0u4Oy8viFw5je43S2ijQwcXLK5GtfcpKG18Mbyoyp3KjKtEzdw0A5pDmEtcNQRyPJegNlcehx2g3jGmOaKzZYnG5aeRvzBXBcq6T2bh7cYms/KwwWLb+I3FvhqlNbWpV5faGdHqJQujFdSOmIWN1ksY9CCitp5d1gVYb2zRlnx0UqoDbRr3YS0M8O9aX+mtvnZXrWZo4amTjTJr4OdbrqFaOz9uTEarzhHyP8qE3SsOxTcmJTDrF9wtTUP7TPO6FY1ECu4nEZa2sqNMpqnj4kn7Jmjg3tXBHbxSNHzUlicMsFTNSytsGTOeLcyeB+FviVrwXhnjlaASx4cL+RVov6ODnOKVvPzyTG09IKTaCkmw+4qpbOLAODr2Bv56rY7QHFwoov/J3voPusqV0rquXaDEInbhg/ot56mwsOmvFRmP4l+bVMcm7LGRtLQCb8+P0S1ak5x/A/fOMap443Phf9K/u/JPRUb5KaacZckJaHA/6rjRPbsKTosLrq2GOlihcyFzxI6UiwOlr+w4BNzs2rJnVVOcsJGvFLW49JQYXLKQyPTM53itzPUgaBMbQ0EdFjFRBCzLEMpYPLKPvdWfF8KGFNoqvDWF76V3f5kjiSfmPdQWO1LMQxOWpivkcGgX8gPvdcKp7p5j0NaivZBqx5nlf+EVSQO38clu5HIwuPTUWU9tjUTV2LikYCWwgBjQeLiLk/RRsOYRSwhmczBrW25OB0+pCsW0VI+grqbEomXu3LJfhmy219R9Fayf3U2RTBuiSXWVn/AGU3d3FwtHGC1lJlIddzhYjqFNbscr2UfjkBfQlwGrHNP2+6Yi+RLGCrllzci56nVGVPZUZV3J3DOXyRl8k9lRlQG4ZLdCrXRPfTTQ1MWj4iHhQ2FUn4mqFxdkfed9v+eStVDQPraqOmjcxr36DPw6rlZJJckx3Sa29lzwPE8QxaqdUCnZDh7QWtzave7qD0VhWnhVIaLD4KZzw8xtylwFrrcWDNpy46PWUxlGC3PLBMVtOyqppIJRdj2kFPpDxVc45OjSawznlXROpamSCS2Zhtpz80tFPLQ1Angy5wLd4XFlM4/C04mSLXe1t/I/8ALLOrwCRhBpnCQcwTYrS92LglLyeeemsVkva8MjMb3lS+mrJGBpmi1A4aE/wo0Q5iGgcTZWzGKItwemDrB8AAPuLH5qEpYv7qG40zj6oqnmAampq7nzgtmJU4mwqaDKLGLugeXBUER3F9PZdLIBVX2lp446qIRRtaCy5yi19Vw0tmHt+R31GjMVZ8Fc3SveBE/k9MXcRHb4Kougc1rXOBs4Eg+9vsrbgZz4TC0cgW/NX1XMUcPTVtsa/BSJwX1EsnNzyb8+KwMSs79mni+7qGkcg5qi6uifSTuhe5rnDm3gu0LYS4QtdprYfVNGGz1NvMXp9AWsJcfYfvZXephbPBJC/wvaWm3FQWy1NaSac8rMH1P2ViKT1Es2fo1fT6lGjnyc0fDle5vGxsteup97RzMtqWG3wUtuS+oLbeJ9viVlW0ppaqWIX7jtD5ck+rMNIxHU2m110UOkwfEawD8LQ1EoI0cIyAffgtR8Lo3uZI0te0lrgeRC9AAaBcW2mhbHtDiLGCzRO4/HVW02qd0nFrB012iWmgpJ5yyHyIyJ7KjKnTL3k9guHyU1NvJmZXThr2637lrg/NTOHu/DV0E/JjwT6c07h1MZNn6GtLh3mCItta2UFo+i3a3CjTUtPPmLhIO8LWyki/7rPnapcP9GnCmcfqS6wy5NNxfkVmtXDnZ6CnceJjbf4LaWS1h4PTReUmCQpUiCxW8RppIqt0khzZjcH7KwxOzxtcOYBWtiUO9jbY95puE5Qhwpo2uBuBbVdZy3RTfgTpr9u6S8MaxiMSYfKDyAd8CqyIyLOHXQq0YmCaOQDnb6qFEV49Bwdf4/8AxdaHiLFNfHNix8FgpZN9AyQfqAJ9VC7RMvUwm36T9VvYTJlpntcDZhv8Vq4hnrZGmKGSzBa5CpWttgxfP3NOsdsZr6Rowqle0assD7/yt3Z/Sjc3o/8AZOTRO/KhG5vea0aLDBG5YpOhcpcs1v8AZEIbdRFryiSNgLqp1p/EVUsvIn5BWWueWUkhbxy2HuoJsXde61wAAijjMimve5xgv2SOz8YZSPP/AHPUpyUfg4tA5v8Aqut6Q5Y3HoCuVn92N6fimJVaWLe4jFp4pc1vmncdh/zB55OaD9lt4PDeqLyPC1OY3Fd8TwNbEJnf9xIzva/jSl+STgdngjf1aCuS7YQGHaWvB/U8PHu0FdWw8/2cV+i552hRAbQNdbR9O0n1Bcr6F4ua/ZHq63aSMvhorlNStmpauQg5oWNc0/8AsAflda5arDgTBPhmJ0wZ3zHmDuuhsPiFB5VrRf1NfB5qfEYs6DgUYm2Kpsv/AE3Ov/uP7qZxoF+Gw2HEt+i09lmiLZGC4vma7T1cVu1Ad+X07XAkaEnosSb+4/2z1VcfsL8xRJ0zBHBEwcGsATqwjcHMBbwWaVfZqRxjgEhSoQSa73ZzbldPgWTLiN7fzWTpbHQKzWSifyE7GvZZ7A4eaayxbosDG26FPv1jKYvopj0RJLPQlJA2PMQTryWbgWHRx1TsQsweawm4hRnLBRUVwEoLoCL6kW1TNBEYWOBN7lPPP9NqWHwn1U5wsBtTmpGNTGJIS1xsOdlhE1rGFrWghbJFxZaw0uEJ5WAlFZzjkzgY1oJawN9Akq85hIj4805D4fdZu1aQq55JcU44Naip2ws01c7iUtZCJoSDxGoPmsoT3iFlMbABWbe7JTZH29vgbomOZAGvtpwXPtvXiXHsgN93C0EdCbn9l0VnhC5dtJeTHq1zuO8t8AAnNAt1zf4Mf1yXt6WMV5f/AAndjKBkmFTTMIzuls4HoB/KpssQZJIwWs1xaPYroGxTQMDJHidI66osrCJZARYhxB+Ke08m7rEzH10Iw0tMl5R0rZrI/ZqjGW7d0AR6cVKvyGPvC7SLWUHsXJfZ2MO/Q9zfn/KnHaRtWPasWSX5Z6vSSUtPCXykEEQiaQBYHknkg1CVcnyxpLCwgSONhdKm5uAQgbwhpxuSUgaXHTihORcSunSOKe5ivuI7FNAahOzHgE2OIULomT5NgaBMzauFk4490phREtOWOAPADon4h3B5phPx+AeimRFYpcOZCZkAzmx4rE8UISwRKeR2HgU4UzEbOTyrLsvB5QwzR49Us2rgseaV5u89FbyUzwV3GX7RGdzKBjDTnwGMtDh65ioSPZXFJSXzGJhOpL5Mzj62XQSy44Jk6GyZr1UoLEEjM1Hpdd091sm/xnhEZs9hkuGUZp5ZGvJeXXaLW4fsqXtBA2DG62NnDeZvS4B+66THo6/kqbtnTRsrYZmAB8wOaw42tr8120djd7z5E/WNNGOiiodRf+uje2KqonYdJStuJY35nA8weBVmk8AVQ2Lpu/PVB+jf6eS3obq13J5rhq4pXPA76TZKWjhu/wAfo2GG7QVkkaO6EqUNdAsJfChClBLoYTsPFyEKzOFf9jGQ3cVghCldES7HwczU05paUIVV2dJLMcmNlkHOGt9OiEKzOSeAI0ukshCETIBoQVscroQqyOlfTNc8UWQhWOXk2OS13eI+qEKsTrZ0hW8VA7QYRUYjNFJTvYMjbEPv1Qhda5yrluj2J6nTw1FTrn0beCYWcLpi1788khzPI4eyk2C7gEIVZTc25Ps7VUQpUa4LhD44JUIXIbP/2Q=="/>
          <p:cNvSpPr>
            <a:spLocks noChangeAspect="1" noChangeArrowheads="1"/>
          </p:cNvSpPr>
          <p:nvPr/>
        </p:nvSpPr>
        <p:spPr bwMode="auto">
          <a:xfrm>
            <a:off x="63500" y="-874713"/>
            <a:ext cx="2543175" cy="18002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Rounded Rectangle 46"/>
          <p:cNvSpPr/>
          <p:nvPr/>
        </p:nvSpPr>
        <p:spPr>
          <a:xfrm>
            <a:off x="2438400" y="1676400"/>
            <a:ext cx="4343400" cy="8382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Drug Database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609600"/>
            <a:ext cx="8382000" cy="8382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Pharmacy Registry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95232608"/>
              </p:ext>
            </p:extLst>
          </p:nvPr>
        </p:nvGraphicFramePr>
        <p:xfrm>
          <a:off x="533400" y="1905000"/>
          <a:ext cx="8381999" cy="3337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572000"/>
                <a:gridCol w="1066800"/>
                <a:gridCol w="914400"/>
                <a:gridCol w="914400"/>
                <a:gridCol w="914399"/>
              </a:tblGrid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MoLHSA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Provider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Patient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99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Pharmacies operating countrywide</a:t>
                      </a:r>
                      <a:endParaRPr lang="en-US" sz="1600" b="1" dirty="0"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99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Location </a:t>
                      </a:r>
                      <a:endParaRPr lang="en-US" sz="1600" b="1" kern="1200" dirty="0"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99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Identification of right</a:t>
                      </a:r>
                      <a:r>
                        <a:rPr lang="en-US" sz="1600" b="1" kern="1200" baseline="0" dirty="0" smtClean="0">
                          <a:solidFill>
                            <a:srgbClr val="99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 to operate </a:t>
                      </a:r>
                      <a:endParaRPr lang="en-US" sz="1600" b="1" kern="1200" dirty="0"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rgbClr val="99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Information</a:t>
                      </a:r>
                      <a:r>
                        <a:rPr lang="en-US" sz="1600" b="1" kern="1200" baseline="0" dirty="0" smtClean="0">
                          <a:solidFill>
                            <a:srgbClr val="99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 exchange with different systems </a:t>
                      </a:r>
                      <a:endParaRPr lang="en-US" sz="1600" b="1" kern="1200" dirty="0"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002060"/>
                          </a:solidFill>
                          <a:sym typeface="Wingdings"/>
                        </a:rPr>
                        <a:t></a:t>
                      </a: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600" b="1" kern="1200" dirty="0"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600" b="1" kern="1200" dirty="0"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endParaRPr lang="ka-GE" sz="1600" b="1" kern="1200" dirty="0"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600" b="1" kern="1200" dirty="0"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01893682"/>
              </p:ext>
            </p:extLst>
          </p:nvPr>
        </p:nvGraphicFramePr>
        <p:xfrm>
          <a:off x="381000" y="2590800"/>
          <a:ext cx="8381999" cy="42367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267200"/>
                <a:gridCol w="914400"/>
                <a:gridCol w="727023"/>
                <a:gridCol w="824459"/>
                <a:gridCol w="824459"/>
                <a:gridCol w="824458"/>
              </a:tblGrid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MoLHSA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Business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Provider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Patient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US" sz="1400" b="1" baseline="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  l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ist of drugs permitted in the country</a:t>
                      </a:r>
                      <a:endParaRPr lang="en-US" sz="14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Standardized</a:t>
                      </a:r>
                      <a:r>
                        <a:rPr lang="en-US" sz="1400" b="1" kern="1200" baseline="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 registry 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Synchronization with different international standards</a:t>
                      </a:r>
                      <a:r>
                        <a:rPr lang="ka-GE" sz="1400" b="1" kern="1200" baseline="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en-US" sz="1400" b="1" kern="1200" baseline="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GS1</a:t>
                      </a:r>
                      <a:r>
                        <a:rPr lang="ka-GE" sz="1400" b="1" kern="1200" baseline="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…)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baseline="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Real-time import and export data exchange with the Revenue Service</a:t>
                      </a:r>
                      <a:endParaRPr lang="en-US" sz="14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838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99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Annotations of drugs and different medical information </a:t>
                      </a:r>
                      <a:r>
                        <a:rPr lang="en-US" sz="1400" b="1" kern="1200" baseline="0" dirty="0" smtClean="0">
                          <a:solidFill>
                            <a:srgbClr val="99003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for individuals and medical staff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600" b="1" kern="1200" dirty="0"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endParaRPr lang="ka-GE" sz="1600" b="1" kern="1200" dirty="0"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600" b="1" kern="1200" dirty="0"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1752600" y="152400"/>
            <a:ext cx="57150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Drug Database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66800" y="1219200"/>
            <a:ext cx="2209800" cy="762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Drug Registry </a:t>
            </a:r>
            <a:endPara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57600" y="1219200"/>
            <a:ext cx="2209800" cy="762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Different Types of Information on Drugs</a:t>
            </a:r>
            <a:endPara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48400" y="1219200"/>
            <a:ext cx="2209800" cy="762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National Drug Code </a:t>
            </a:r>
            <a:endPara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0800000" flipV="1">
            <a:off x="1981200" y="838200"/>
            <a:ext cx="5334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 flipH="1" flipV="1">
            <a:off x="6705600" y="838200"/>
            <a:ext cx="5334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4611092" y="1027708"/>
            <a:ext cx="381000" cy="19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42606895"/>
              </p:ext>
            </p:extLst>
          </p:nvPr>
        </p:nvGraphicFramePr>
        <p:xfrm>
          <a:off x="381000" y="1600200"/>
          <a:ext cx="8381999" cy="3703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67200"/>
                <a:gridCol w="914400"/>
                <a:gridCol w="727023"/>
                <a:gridCol w="824459"/>
                <a:gridCol w="824459"/>
                <a:gridCol w="824458"/>
              </a:tblGrid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MoLHSA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Business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Provider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Patient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Drug registration process simplification</a:t>
                      </a:r>
                      <a:endParaRPr lang="en-US" sz="14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Standardization of process</a:t>
                      </a:r>
                      <a:endParaRPr lang="en-US" sz="1400" b="1" kern="1200" dirty="0">
                        <a:solidFill>
                          <a:schemeClr val="dk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Compliance of registration process with international standards</a:t>
                      </a:r>
                      <a:endParaRPr lang="en-US" sz="1400" b="1" kern="1200" dirty="0">
                        <a:solidFill>
                          <a:schemeClr val="dk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Registration</a:t>
                      </a:r>
                      <a:r>
                        <a:rPr lang="en-US" sz="14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of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high-quality drugs</a:t>
                      </a:r>
                      <a:endParaRPr lang="en-US" sz="1400" b="1" kern="1200" dirty="0">
                        <a:solidFill>
                          <a:schemeClr val="dk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400" b="1" kern="1200" dirty="0"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600" b="1" kern="1200" dirty="0"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endParaRPr lang="ka-GE" sz="1600" b="1" kern="1200" dirty="0"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600" b="1" kern="1200" dirty="0"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685800" y="228600"/>
            <a:ext cx="7543800" cy="838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Electronic Drug Registration System</a:t>
            </a:r>
            <a:r>
              <a:rPr lang="ka-G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ECTD</a:t>
            </a:r>
            <a:r>
              <a:rPr lang="ka-G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4381507"/>
              </p:ext>
            </p:extLst>
          </p:nvPr>
        </p:nvGraphicFramePr>
        <p:xfrm>
          <a:off x="381000" y="1447800"/>
          <a:ext cx="8381999" cy="4267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267200"/>
                <a:gridCol w="914400"/>
                <a:gridCol w="727023"/>
                <a:gridCol w="824459"/>
                <a:gridCol w="824459"/>
                <a:gridCol w="824458"/>
              </a:tblGrid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MoLHSA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Business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Provider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Patient</a:t>
                      </a:r>
                      <a:endParaRPr lang="en-US" sz="1400" dirty="0"/>
                    </a:p>
                  </a:txBody>
                  <a:tcPr/>
                </a:tc>
              </a:tr>
              <a:tr h="8483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Simplification of relations between the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MoLHSA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 and different parties (business, pharmacies</a:t>
                      </a:r>
                      <a:r>
                        <a:rPr lang="ka-GE" sz="1400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...)</a:t>
                      </a:r>
                      <a:endParaRPr lang="en-US" sz="1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Granting permits electronically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sym typeface="Wingdings"/>
                        </a:rPr>
                        <a:t></a:t>
                      </a: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4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400" b="1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400" b="1" kern="1200" dirty="0"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600" b="1" kern="1200" dirty="0"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endParaRPr lang="ka-GE" sz="1600" b="1" kern="1200" dirty="0"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600" b="1" kern="1200" dirty="0"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381000" y="152400"/>
            <a:ext cx="8305800" cy="6858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E-Services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Medical Portal for Pharmacies and Healthcare Facilities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Medical Case Registration </a:t>
            </a:r>
            <a:r>
              <a:rPr lang="en-US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</a:t>
            </a:r>
            <a:endParaRPr lang="en-US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Rectangle 152"/>
          <p:cNvSpPr/>
          <p:nvPr/>
        </p:nvSpPr>
        <p:spPr>
          <a:xfrm>
            <a:off x="2695525" y="5342211"/>
            <a:ext cx="3657600" cy="12192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Information Portal for Pharmacies and Healthcare Facilities </a:t>
            </a:r>
            <a:endParaRPr lang="en-US" sz="2000" dirty="0"/>
          </a:p>
        </p:txBody>
      </p:sp>
      <p:sp>
        <p:nvSpPr>
          <p:cNvPr id="1038" name="AutoShape 14" descr="data:image/jpeg;base64,/9j/4AAQSkZJRgABAQAAAQABAAD/2wCEAAkGBggGERAIBw4SEBMWERMQGBcUFRISFRAWFxkXFx8WFBYYJyceIxwvGRIUHy8gIycuLzgsFSAxNTwqOikrLikBCQoKBQUFDQUFDSkYEhgpKSkpKSkpKSkpKSkpKSkpKSkpKSkpKSkpKSkpKSkpKSkpKSkpKSkpKSkpKSkpKSkpKf/AABEIAOEA4QMBIgACEQEDEQH/xAAcAAEAAwEAAwEAAAAAAAAAAAAABgcIBQIDBAH/xABJEAACAQIDBAMIDggGAwAAAAAAAQIDBAUGEQcSITFBUWEIEyI1cXKBsxcYMlJTVYKRk6GiwdHSFTRCc4OSsbIUIyRiY3QWJUP/xAAUAQEAAAAAAAAAAAAAAAAAAAAA/8QAFBEBAAAAAAAAAAAAAAAAAAAAAP/aAAwDAQACEQMRAD8AvEAAAAAAAAAAAAAAAAAAAAAAAAAAAAAAAAAAAAAAAAAAAAAAAAAAAAAAAAAAAAAAAAAAAAAAAAAAAAAAAAAAAAAAAAAAAAAAAAAAAAAAAAAAAAAAAAAAAAAAAAAAAAAAAAAAAAAAAAAAAAAAAAAAAAAAAAAAAAAAAAAAAAAAAAAAAAAAAAAAAAAAAAAAAAAAAAAAAAAAAAAAUhtC20ZgytiNzhNhTt3TpumoucJuXhU4TerUl0yZHPbEZq+CtPo5/mOJtn8dX/nUfU0iEgWj7YjNXwVp9HP8x9OHd0Vj8atN4jRt5Ut9b6hCam4a8d1uWmunLUqUAbcsr23xGnC7s5qdOcVOMlylGS1TXoZX+2LaFiuQlZywmNKXfXWUu+RlLTcVPTTRr37Iv3P2e3NSyrfz5b1S3b6V7qdJfXNfK6kfvdMe5w3zrr+lECN+2IzV8FafRz/MPbEZq+CtPo5/mKuAFo+2IzV8FafRz/MfTh+3bO2LVI2mH2tCtUlyjCjVnJ+hSITkTI9/nu5VjZ+BCOkqtVpuNGH3yejSXT5E2tRZTyZhGTKKtMJpKPBb03xqVX1zl93JdAEdwOW07EN2pin6PtIvmnCpWqL5MJ7v2iWWtlikV/q7xSl106Maa+aTm/rOmAK72r50xfIFChd4dKFV1KrptVYJpJRctVu6ceBWPtiM1fBWn0c/zEy7pL9Ts/8Asy9WzPgFo+2IzV8FafRz/Me+l3R2ZIpKpa2ku3drLX5plTgC7cP7pWstI4jhsXx4ulWcdF2RlF6/zIn+V9sWVs0SVvTrO3qvgoV0qbk+WkZ6uDfZrrxMpgDcYM27MNst7lucMMx6cq1q2oqUm5TtujVPm4dcehcup6ExDG7DDLeeLXdaMaEaffXPXWLi9NHHTnrqtNOeq05gfZOcaacptJJatvgkutkAzDtxypgTdGjVldzT00oJSiv4jai/Q2UvtE2rYpnacrejKVC0T0jST0dRe+rNc3/t5Lt5uCgXRiHdKX03/wCtw6lBf8tSdRv0RUdPrPuyPtxxvM9/bYTdW1tCFWbi3BVd5JRlLhrJrnHqKJJhsi8c4f8AvZf2TA1mAAAAAAADKW2fx1f+dR9TSISTbbP46v8AzqPqaRCQAAA+jDr+4wqrTvbOThUpzjUjJfsyi9UyztsGa7fOdhg+K2+ibd1GpH4OrFUN6Pk14rsaKpPPvs3HvTk93Vy014JvRa6deiXzIDwP2EXNqMVq3wSXN+Q/CR7OsPjieKWFtUScXc05NPpUHvtfNEDSuzTJtPJVjSs2l36aVWs+upJLVa9UVpFeTXpJWEABw8x53wDKaTxq7hSb4qPhTqPtUIJy07dND3Zsxv8A8csrrFdE3Sozmk+UpaaRT+U0jHeJYld4vVqXt/UlUqTk5ylLnJv7uxcEBaG2XaTgedaFvaYNKpKVOs6jcoOCacGuGr15vqKmAAE5wHY5mTMlpTxnDVQlCopOMXU3Zvdk48mtOcX0kGNW7GPEth5tb11UDM+YMr4xlaorbGradCT4re0cZ+ZOOsX6Gco2HnzLdrmqwuLC5gm+9ynTemrp1IpuMo9uvDtTa6THr4Afh37/ADriuI2Nvl2vP/JozlNc9Za+5jLrUdZ6ed2I4AAAAD78HwLEswVFaYTQnXm+iC10XXJ8ku18C19nGx/NOB39pi2JUqdOFOblJd9hKejjKPBQ1XSunpLU2b5Stco2FC2pU0qs4Qq1pNaSnUktWm+pa7qXZ5SUgAAAAAAAAZS2z+Or/wA6j6mkQkm22fx1f+dR9TSISAJDnbKNxk+4VtU1lTqU4VqU3+3CST46dKesX5NelEeNS58yNHO+FUqNCK/xFKjCrRfBay3FrT1fRJLTyqL6AMtA8qlOdFunUTi02mmtGmuDTXWeIAlGzC9/R+L4fWb0/wBRGnz04VNafP5ZFzzo1p28o1qT0lFqSfU09U/nQG4EDg5IzTb5xsqGKUGtZRUakV/86qWkov08V2NPpO8Bw874NUzDh95htD3dShKMejWa8KK/mSRjuvRqW8pUa0XGUZOMoyTTi09GmnyevDQ3AQ3N+yfLmc5O6vacqVZ6a1aLUJT04eGmnF8lxa17QMnAszapsrsMgUKF1Z3FWq6lZ09JqCSSi5fs9OqKzAGrdjHiWw82t66qZSLRyltzuMpWNHBaFjCo6SmlOVWS3t6cp8YKP+/Tn0AX7mrF6OBWd1iNzJKNOjOXHplppGPlcmkl1sxk3rxJRnHaRj2eNIYpUjGknvKlTThTT5atNtt8+Mm+b0IsAAOhcYDiFpbUcXr0pRoVZzpwnpwk4aa/1aXXuy6gOeAANjZIzDQzRY22JUJKTlTjGaWmsKkUlKLXR4WvoafSd0xzlXO2N5Nm62DV3BNreg0pU6mnvov+q0faW5kbbli+Z721wi8tbeKqzcZTh31NaRlLwYtv3q5sC6gAAAAAAAZS2z+Or/zqPqaRCS2dqezvM+N4reX+G2NSrSnKk4yjuaS0pU4vTV9cWvQRT2Js6fFtb7H4gRE2vg/6vQ/c0/7UZW9ibOnxbW+x+JqzDKc6NGjTqLRqlCLXU1FJoCg9vmQv0XWWZLCP+VWlu1klwp1vf+SSX8yfvioTauN4Pa4/b1sMv471OpBwkvLya7U0mn1pGYcT2OZvsa1W3t7KpWhGbjGpDc3akeiSTfStOHoAhAJd7E2dPi2t9j8R7E2dPi2t9j8QPdsy2j3OQa7c1KpbVGlVprTXhynDXhvLX0rg+hrUGCY7h+YqMb/Cq0atOXJxfJ9UlzT7HxMs+xNnT4trfY/E62XcobS8qVP8VgtrcUpdKTpuE11Tg3uv0oDT4K7wDPGc0lTzDgFd9c7eVPj/AA5yX95LbfMSrpOpaXdN9UqMtV6Y6r6wK27pL9Ts/wDsy9WzPho3bZhGKZwt7a1wS0r1ZQrynLwHBJbjWqctE+LKg9ibOnxbW+x+IERBNLbY5na6bjHD5x8+dKC+dyPp9g3O/TZx+nt/zAQIFo2Hc8ZpudHdVLWgteOtSc5JdaUItP8AmRPMs9z3geFSjcY1VneST13dO9UvlRTcn0cHLTrTAqzZrsuv881I16ylStIy8OpydTTnClrzl28l8yejcXyZg+MWTy9WoqNBQUIKPB0XH3MoP3y6+njrrq9exb29G0jGjbwjCMVooxSjGKXQkuCR7AMhZ4yBi2RqzoX8HKk2+91op7lVfdLri/rXEjJtu+sLXE4Stb6lCrTktJRnFSjJdqZVOZe52wq+cq2AXErVvj3uadWn5E9d9elsDPRMNkXjnD/3sv7JnYv9gWcbR7tCFCuuunWUfWKLOvs62UZswHE7TEMRtVClTqNyl32jLROElwUZNvjJcgNCAAAAAAAAAAAAAAAAAAAAAAAAAAAAAAAAAAAAAAAAAAAAAAAAAAAAAAAAAAAAAAAAAAAAAAAAAAAAAAAAAAAAAAAAAAAAAAAAAAAAAAAAAAAAAAAAAAAAAAAAAAAAAAAAAAAAAAAAAAAAAAAAAAAAAAAAAAAAAAAAAAAAAAAAAAAAAAAAAAAAAAAAAAAAAAAAAAAAAAAAAAAAAAAAAAAAAAAAAAAAAAAAAAAAAAAAAAAAAAAAAAAAAP/Z"/>
          <p:cNvSpPr>
            <a:spLocks noChangeAspect="1" noChangeArrowheads="1"/>
          </p:cNvSpPr>
          <p:nvPr/>
        </p:nvSpPr>
        <p:spPr bwMode="auto">
          <a:xfrm>
            <a:off x="63500" y="-10414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0" name="AutoShape 16" descr="data:image/jpeg;base64,/9j/4AAQSkZJRgABAQAAAQABAAD/2wCEAAkGBggGERAIBw4SEBMWERMQGBcUFRISFRAWFxkXFx8WFBYYJyceIxwvGRIUHy8gIycuLzgsFSAxNTwqOikrLikBCQoKBQUFDQUFDSkYEhgpKSkpKSkpKSkpKSkpKSkpKSkpKSkpKSkpKSkpKSkpKSkpKSkpKSkpKSkpKSkpKSkpKf/AABEIAOEA4QMBIgACEQEDEQH/xAAcAAEAAwEAAwEAAAAAAAAAAAAABgcIBQIDBAH/xABJEAACAQIDBAMIDggGAwAAAAAAAQIDBAUGEQcSITFBUWEIEyI1cXKBsxcYMlJTVYKRk6GiwdHSFTRCc4OSsbIUIyRiY3QWJUP/xAAUAQEAAAAAAAAAAAAAAAAAAAAA/8QAFBEBAAAAAAAAAAAAAAAAAAAAAP/aAAwDAQACEQMRAD8AvEAAAAAAAAAAAAAAAAAAAAAAAAAAAAAAAAAAAAAAAAAAAAAAAAAAAAAAAAAAAAAAAAAAAAAAAAAAAAAAAAAAAAAAAAAAAAAAAAAAAAAAAAAAAAAAAAAAAAAAAAAAAAAAAAAAAAAAAAAAAAAAAAAAAAAAAAAAAAAAAAAAAAAAAAAAAAAAAAAAAAAAAAAAAAAAAAAAAAAAAAAAUhtC20ZgytiNzhNhTt3TpumoucJuXhU4TerUl0yZHPbEZq+CtPo5/mOJtn8dX/nUfU0iEgWj7YjNXwVp9HP8x9OHd0Vj8atN4jRt5Ut9b6hCam4a8d1uWmunLUqUAbcsr23xGnC7s5qdOcVOMlylGS1TXoZX+2LaFiuQlZywmNKXfXWUu+RlLTcVPTTRr37Iv3P2e3NSyrfz5b1S3b6V7qdJfXNfK6kfvdMe5w3zrr+lECN+2IzV8FafRz/MPbEZq+CtPo5/mKuAFo+2IzV8FafRz/MfTh+3bO2LVI2mH2tCtUlyjCjVnJ+hSITkTI9/nu5VjZ+BCOkqtVpuNGH3yejSXT5E2tRZTyZhGTKKtMJpKPBb03xqVX1zl93JdAEdwOW07EN2pin6PtIvmnCpWqL5MJ7v2iWWtlikV/q7xSl106Maa+aTm/rOmAK72r50xfIFChd4dKFV1KrptVYJpJRctVu6ceBWPtiM1fBWn0c/zEy7pL9Ts/8Asy9WzPgFo+2IzV8FafRz/Me+l3R2ZIpKpa2ku3drLX5plTgC7cP7pWstI4jhsXx4ulWcdF2RlF6/zIn+V9sWVs0SVvTrO3qvgoV0qbk+WkZ6uDfZrrxMpgDcYM27MNst7lucMMx6cq1q2oqUm5TtujVPm4dcehcup6ExDG7DDLeeLXdaMaEaffXPXWLi9NHHTnrqtNOeq05gfZOcaacptJJatvgkutkAzDtxypgTdGjVldzT00oJSiv4jai/Q2UvtE2rYpnacrejKVC0T0jST0dRe+rNc3/t5Lt5uCgXRiHdKX03/wCtw6lBf8tSdRv0RUdPrPuyPtxxvM9/bYTdW1tCFWbi3BVd5JRlLhrJrnHqKJJhsi8c4f8AvZf2TA1mAAAAAAADKW2fx1f+dR9TSISTbbP46v8AzqPqaRCQAAA+jDr+4wqrTvbOThUpzjUjJfsyi9UyztsGa7fOdhg+K2+ibd1GpH4OrFUN6Pk14rsaKpPPvs3HvTk93Vy014JvRa6deiXzIDwP2EXNqMVq3wSXN+Q/CR7OsPjieKWFtUScXc05NPpUHvtfNEDSuzTJtPJVjSs2l36aVWs+upJLVa9UVpFeTXpJWEABw8x53wDKaTxq7hSb4qPhTqPtUIJy07dND3Zsxv8A8csrrFdE3Sozmk+UpaaRT+U0jHeJYld4vVqXt/UlUqTk5ylLnJv7uxcEBaG2XaTgedaFvaYNKpKVOs6jcoOCacGuGr15vqKmAAE5wHY5mTMlpTxnDVQlCopOMXU3Zvdk48mtOcX0kGNW7GPEth5tb11UDM+YMr4xlaorbGradCT4re0cZ+ZOOsX6Gco2HnzLdrmqwuLC5gm+9ynTemrp1IpuMo9uvDtTa6THr4Afh37/ADriuI2Nvl2vP/JozlNc9Za+5jLrUdZ6ed2I4AAAAD78HwLEswVFaYTQnXm+iC10XXJ8ku18C19nGx/NOB39pi2JUqdOFOblJd9hKejjKPBQ1XSunpLU2b5Stco2FC2pU0qs4Qq1pNaSnUktWm+pa7qXZ5SUgAAAAAAAAZS2z+Or/wA6j6mkQkm22fx1f+dR9TSISAJDnbKNxk+4VtU1lTqU4VqU3+3CST46dKesX5NelEeNS58yNHO+FUqNCK/xFKjCrRfBay3FrT1fRJLTyqL6AMtA8qlOdFunUTi02mmtGmuDTXWeIAlGzC9/R+L4fWb0/wBRGnz04VNafP5ZFzzo1p28o1qT0lFqSfU09U/nQG4EDg5IzTb5xsqGKUGtZRUakV/86qWkov08V2NPpO8Bw874NUzDh95htD3dShKMejWa8KK/mSRjuvRqW8pUa0XGUZOMoyTTi09GmnyevDQ3AQ3N+yfLmc5O6vacqVZ6a1aLUJT04eGmnF8lxa17QMnAszapsrsMgUKF1Z3FWq6lZ09JqCSSi5fs9OqKzAGrdjHiWw82t66qZSLRyltzuMpWNHBaFjCo6SmlOVWS3t6cp8YKP+/Tn0AX7mrF6OBWd1iNzJKNOjOXHplppGPlcmkl1sxk3rxJRnHaRj2eNIYpUjGknvKlTThTT5atNtt8+Mm+b0IsAAOhcYDiFpbUcXr0pRoVZzpwnpwk4aa/1aXXuy6gOeAANjZIzDQzRY22JUJKTlTjGaWmsKkUlKLXR4WvoafSd0xzlXO2N5Nm62DV3BNreg0pU6mnvov+q0faW5kbbli+Z721wi8tbeKqzcZTh31NaRlLwYtv3q5sC6gAAAAAAAZS2z+Or/zqPqaRCS2dqezvM+N4reX+G2NSrSnKk4yjuaS0pU4vTV9cWvQRT2Js6fFtb7H4gRE2vg/6vQ/c0/7UZW9ibOnxbW+x+JqzDKc6NGjTqLRqlCLXU1FJoCg9vmQv0XWWZLCP+VWlu1klwp1vf+SSX8yfvioTauN4Pa4/b1sMv471OpBwkvLya7U0mn1pGYcT2OZvsa1W3t7KpWhGbjGpDc3akeiSTfStOHoAhAJd7E2dPi2t9j8R7E2dPi2t9j8QPdsy2j3OQa7c1KpbVGlVprTXhynDXhvLX0rg+hrUGCY7h+YqMb/Cq0atOXJxfJ9UlzT7HxMs+xNnT4trfY/E62XcobS8qVP8VgtrcUpdKTpuE11Tg3uv0oDT4K7wDPGc0lTzDgFd9c7eVPj/AA5yX95LbfMSrpOpaXdN9UqMtV6Y6r6wK27pL9Ts/wDsy9WzPho3bZhGKZwt7a1wS0r1ZQrynLwHBJbjWqctE+LKg9ibOnxbW+x+IERBNLbY5na6bjHD5x8+dKC+dyPp9g3O/TZx+nt/zAQIFo2Hc8ZpudHdVLWgteOtSc5JdaUItP8AmRPMs9z3geFSjcY1VneST13dO9UvlRTcn0cHLTrTAqzZrsuv881I16ylStIy8OpydTTnClrzl28l8yejcXyZg+MWTy9WoqNBQUIKPB0XH3MoP3y6+njrrq9exb29G0jGjbwjCMVooxSjGKXQkuCR7AMhZ4yBi2RqzoX8HKk2+91op7lVfdLri/rXEjJtu+sLXE4Stb6lCrTktJRnFSjJdqZVOZe52wq+cq2AXErVvj3uadWn5E9d9elsDPRMNkXjnD/3sv7JnYv9gWcbR7tCFCuuunWUfWKLOvs62UZswHE7TEMRtVClTqNyl32jLROElwUZNvjJcgNCAAAAAAAAAAAAAAAAAAAAAAAAAAAAAAAAAAAAAAAAAAAAAAAAAAAAAAAAAAAAAAAAAAAAAAAAAAAAAAAAAAAAAAAAAAAAAAAAAAAAAAAAAAAAAAAAAAAAAAAAAAAAAAAAAAAAAAAAAAAAAAAAAAAAAAAAAAAAAAAAAAAAAAAAAAAAAAAAAAAAAAAAAAAAAAAAAAAAAAAAAAAAAAAAAAAAAAAAAAAAAAAAAAAAAAAAAAAAAAAAAAAAAP/Z"/>
          <p:cNvSpPr>
            <a:spLocks noChangeAspect="1" noChangeArrowheads="1"/>
          </p:cNvSpPr>
          <p:nvPr/>
        </p:nvSpPr>
        <p:spPr bwMode="auto">
          <a:xfrm>
            <a:off x="63500" y="-10414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2" name="AutoShape 18" descr="data:image/jpeg;base64,/9j/4AAQSkZJRgABAQAAAQABAAD/2wCEAAkGBggGERAIBw4SEBMWERMQGBcUFRISFRAWFxkXFx8WFBYYJyceIxwvGRIUHy8gIycuLzgsFSAxNTwqOikrLikBCQoKBQUFDQUFDSkYEhgpKSkpKSkpKSkpKSkpKSkpKSkpKSkpKSkpKSkpKSkpKSkpKSkpKSkpKSkpKSkpKSkpKf/AABEIAOEA4QMBIgACEQEDEQH/xAAcAAEAAwEAAwEAAAAAAAAAAAAABgcIBQIDBAH/xABJEAACAQIDBAMIDggGAwAAAAAAAQIDBAUGEQcSITFBUWEIEyI1cXKBsxcYMlJTVYKRk6GiwdHSFTRCc4OSsbIUIyRiY3QWJUP/xAAUAQEAAAAAAAAAAAAAAAAAAAAA/8QAFBEBAAAAAAAAAAAAAAAAAAAAAP/aAAwDAQACEQMRAD8AvEAAAAAAAAAAAAAAAAAAAAAAAAAAAAAAAAAAAAAAAAAAAAAAAAAAAAAAAAAAAAAAAAAAAAAAAAAAAAAAAAAAAAAAAAAAAAAAAAAAAAAAAAAAAAAAAAAAAAAAAAAAAAAAAAAAAAAAAAAAAAAAAAAAAAAAAAAAAAAAAAAAAAAAAAAAAAAAAAAAAAAAAAAAAAAAAAAAAAAAAAAAUhtC20ZgytiNzhNhTt3TpumoucJuXhU4TerUl0yZHPbEZq+CtPo5/mOJtn8dX/nUfU0iEgWj7YjNXwVp9HP8x9OHd0Vj8atN4jRt5Ut9b6hCam4a8d1uWmunLUqUAbcsr23xGnC7s5qdOcVOMlylGS1TXoZX+2LaFiuQlZywmNKXfXWUu+RlLTcVPTTRr37Iv3P2e3NSyrfz5b1S3b6V7qdJfXNfK6kfvdMe5w3zrr+lECN+2IzV8FafRz/MPbEZq+CtPo5/mKuAFo+2IzV8FafRz/MfTh+3bO2LVI2mH2tCtUlyjCjVnJ+hSITkTI9/nu5VjZ+BCOkqtVpuNGH3yejSXT5E2tRZTyZhGTKKtMJpKPBb03xqVX1zl93JdAEdwOW07EN2pin6PtIvmnCpWqL5MJ7v2iWWtlikV/q7xSl106Maa+aTm/rOmAK72r50xfIFChd4dKFV1KrptVYJpJRctVu6ceBWPtiM1fBWn0c/zEy7pL9Ts/8Asy9WzPgFo+2IzV8FafRz/Me+l3R2ZIpKpa2ku3drLX5plTgC7cP7pWstI4jhsXx4ulWcdF2RlF6/zIn+V9sWVs0SVvTrO3qvgoV0qbk+WkZ6uDfZrrxMpgDcYM27MNst7lucMMx6cq1q2oqUm5TtujVPm4dcehcup6ExDG7DDLeeLXdaMaEaffXPXWLi9NHHTnrqtNOeq05gfZOcaacptJJatvgkutkAzDtxypgTdGjVldzT00oJSiv4jai/Q2UvtE2rYpnacrejKVC0T0jST0dRe+rNc3/t5Lt5uCgXRiHdKX03/wCtw6lBf8tSdRv0RUdPrPuyPtxxvM9/bYTdW1tCFWbi3BVd5JRlLhrJrnHqKJJhsi8c4f8AvZf2TA1mAAAAAAADKW2fx1f+dR9TSISTbbP46v8AzqPqaRCQAAA+jDr+4wqrTvbOThUpzjUjJfsyi9UyztsGa7fOdhg+K2+ibd1GpH4OrFUN6Pk14rsaKpPPvs3HvTk93Vy014JvRa6deiXzIDwP2EXNqMVq3wSXN+Q/CR7OsPjieKWFtUScXc05NPpUHvtfNEDSuzTJtPJVjSs2l36aVWs+upJLVa9UVpFeTXpJWEABw8x53wDKaTxq7hSb4qPhTqPtUIJy07dND3Zsxv8A8csrrFdE3Sozmk+UpaaRT+U0jHeJYld4vVqXt/UlUqTk5ylLnJv7uxcEBaG2XaTgedaFvaYNKpKVOs6jcoOCacGuGr15vqKmAAE5wHY5mTMlpTxnDVQlCopOMXU3Zvdk48mtOcX0kGNW7GPEth5tb11UDM+YMr4xlaorbGradCT4re0cZ+ZOOsX6Gco2HnzLdrmqwuLC5gm+9ynTemrp1IpuMo9uvDtTa6THr4Afh37/ADriuI2Nvl2vP/JozlNc9Za+5jLrUdZ6ed2I4AAAAD78HwLEswVFaYTQnXm+iC10XXJ8ku18C19nGx/NOB39pi2JUqdOFOblJd9hKejjKPBQ1XSunpLU2b5Stco2FC2pU0qs4Qq1pNaSnUktWm+pa7qXZ5SUgAAAAAAAAZS2z+Or/wA6j6mkQkm22fx1f+dR9TSISAJDnbKNxk+4VtU1lTqU4VqU3+3CST46dKesX5NelEeNS58yNHO+FUqNCK/xFKjCrRfBay3FrT1fRJLTyqL6AMtA8qlOdFunUTi02mmtGmuDTXWeIAlGzC9/R+L4fWb0/wBRGnz04VNafP5ZFzzo1p28o1qT0lFqSfU09U/nQG4EDg5IzTb5xsqGKUGtZRUakV/86qWkov08V2NPpO8Bw874NUzDh95htD3dShKMejWa8KK/mSRjuvRqW8pUa0XGUZOMoyTTi09GmnyevDQ3AQ3N+yfLmc5O6vacqVZ6a1aLUJT04eGmnF8lxa17QMnAszapsrsMgUKF1Z3FWq6lZ09JqCSSi5fs9OqKzAGrdjHiWw82t66qZSLRyltzuMpWNHBaFjCo6SmlOVWS3t6cp8YKP+/Tn0AX7mrF6OBWd1iNzJKNOjOXHplppGPlcmkl1sxk3rxJRnHaRj2eNIYpUjGknvKlTThTT5atNtt8+Mm+b0IsAAOhcYDiFpbUcXr0pRoVZzpwnpwk4aa/1aXXuy6gOeAANjZIzDQzRY22JUJKTlTjGaWmsKkUlKLXR4WvoafSd0xzlXO2N5Nm62DV3BNreg0pU6mnvov+q0faW5kbbli+Z721wi8tbeKqzcZTh31NaRlLwYtv3q5sC6gAAAAAAAZS2z+Or/zqPqaRCS2dqezvM+N4reX+G2NSrSnKk4yjuaS0pU4vTV9cWvQRT2Js6fFtb7H4gRE2vg/6vQ/c0/7UZW9ibOnxbW+x+JqzDKc6NGjTqLRqlCLXU1FJoCg9vmQv0XWWZLCP+VWlu1klwp1vf+SSX8yfvioTauN4Pa4/b1sMv471OpBwkvLya7U0mn1pGYcT2OZvsa1W3t7KpWhGbjGpDc3akeiSTfStOHoAhAJd7E2dPi2t9j8R7E2dPi2t9j8QPdsy2j3OQa7c1KpbVGlVprTXhynDXhvLX0rg+hrUGCY7h+YqMb/Cq0atOXJxfJ9UlzT7HxMs+xNnT4trfY/E62XcobS8qVP8VgtrcUpdKTpuE11Tg3uv0oDT4K7wDPGc0lTzDgFd9c7eVPj/AA5yX95LbfMSrpOpaXdN9UqMtV6Y6r6wK27pL9Ts/wDsy9WzPho3bZhGKZwt7a1wS0r1ZQrynLwHBJbjWqctE+LKg9ibOnxbW+x+IERBNLbY5na6bjHD5x8+dKC+dyPp9g3O/TZx+nt/zAQIFo2Hc8ZpudHdVLWgteOtSc5JdaUItP8AmRPMs9z3geFSjcY1VneST13dO9UvlRTcn0cHLTrTAqzZrsuv881I16ylStIy8OpydTTnClrzl28l8yejcXyZg+MWTy9WoqNBQUIKPB0XH3MoP3y6+njrrq9exb29G0jGjbwjCMVooxSjGKXQkuCR7AMhZ4yBi2RqzoX8HKk2+91op7lVfdLri/rXEjJtu+sLXE4Stb6lCrTktJRnFSjJdqZVOZe52wq+cq2AXErVvj3uadWn5E9d9elsDPRMNkXjnD/3sv7JnYv9gWcbR7tCFCuuunWUfWKLOvs62UZswHE7TEMRtVClTqNyl32jLROElwUZNvjJcgNCAAAAAAAAAAAAAAAAAAAAAAAAAAAAAAAAAAAAAAAAAAAAAAAAAAAAAAAAAAAAAAAAAAAAAAAAAAAAAAAAAAAAAAAAAAAAAAAAAAAAAAAAAAAAAAAAAAAAAAAAAAAAAAAAAAAAAAAAAAAAAAAAAAAAAAAAAAAAAAAAAAAAAAAAAAAAAAAAAAAAAAAAAAAAAAAAAAAAAAAAAAAAAAAAAAAAAAAAAAAAAAAAAAAAAAAAAAAAAAAAAAAAAP/Z"/>
          <p:cNvSpPr>
            <a:spLocks noChangeAspect="1" noChangeArrowheads="1"/>
          </p:cNvSpPr>
          <p:nvPr/>
        </p:nvSpPr>
        <p:spPr bwMode="auto">
          <a:xfrm>
            <a:off x="63500" y="-10414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4" name="AutoShape 20" descr="data:image/jpeg;base64,/9j/4AAQSkZJRgABAQAAAQABAAD/2wCEAAkGBggGERAIBw4SEBMWERMQGBcUFRISFRAWFxkXFx8WFBYYJyceIxwvGRIUHy8gIycuLzgsFSAxNTwqOikrLikBCQoKBQUFDQUFDSkYEhgpKSkpKSkpKSkpKSkpKSkpKSkpKSkpKSkpKSkpKSkpKSkpKSkpKSkpKSkpKSkpKSkpKf/AABEIAOEA4QMBIgACEQEDEQH/xAAcAAEAAwEAAwEAAAAAAAAAAAAABgcIBQIDBAH/xABJEAACAQIDBAMIDggGAwAAAAAAAQIDBAUGEQcSITFBUWEIEyI1cXKBsxcYMlJTVYKRk6GiwdHSFTRCc4OSsbIUIyRiY3QWJUP/xAAUAQEAAAAAAAAAAAAAAAAAAAAA/8QAFBEBAAAAAAAAAAAAAAAAAAAAAP/aAAwDAQACEQMRAD8AvEAAAAAAAAAAAAAAAAAAAAAAAAAAAAAAAAAAAAAAAAAAAAAAAAAAAAAAAAAAAAAAAAAAAAAAAAAAAAAAAAAAAAAAAAAAAAAAAAAAAAAAAAAAAAAAAAAAAAAAAAAAAAAAAAAAAAAAAAAAAAAAAAAAAAAAAAAAAAAAAAAAAAAAAAAAAAAAAAAAAAAAAAAAAAAAAAAAAAAAAAAAUhtC20ZgytiNzhNhTt3TpumoucJuXhU4TerUl0yZHPbEZq+CtPo5/mOJtn8dX/nUfU0iEgWj7YjNXwVp9HP8x9OHd0Vj8atN4jRt5Ut9b6hCam4a8d1uWmunLUqUAbcsr23xGnC7s5qdOcVOMlylGS1TXoZX+2LaFiuQlZywmNKXfXWUu+RlLTcVPTTRr37Iv3P2e3NSyrfz5b1S3b6V7qdJfXNfK6kfvdMe5w3zrr+lECN+2IzV8FafRz/MPbEZq+CtPo5/mKuAFo+2IzV8FafRz/MfTh+3bO2LVI2mH2tCtUlyjCjVnJ+hSITkTI9/nu5VjZ+BCOkqtVpuNGH3yejSXT5E2tRZTyZhGTKKtMJpKPBb03xqVX1zl93JdAEdwOW07EN2pin6PtIvmnCpWqL5MJ7v2iWWtlikV/q7xSl106Maa+aTm/rOmAK72r50xfIFChd4dKFV1KrptVYJpJRctVu6ceBWPtiM1fBWn0c/zEy7pL9Ts/8Asy9WzPgFo+2IzV8FafRz/Me+l3R2ZIpKpa2ku3drLX5plTgC7cP7pWstI4jhsXx4ulWcdF2RlF6/zIn+V9sWVs0SVvTrO3qvgoV0qbk+WkZ6uDfZrrxMpgDcYM27MNst7lucMMx6cq1q2oqUm5TtujVPm4dcehcup6ExDG7DDLeeLXdaMaEaffXPXWLi9NHHTnrqtNOeq05gfZOcaacptJJatvgkutkAzDtxypgTdGjVldzT00oJSiv4jai/Q2UvtE2rYpnacrejKVC0T0jST0dRe+rNc3/t5Lt5uCgXRiHdKX03/wCtw6lBf8tSdRv0RUdPrPuyPtxxvM9/bYTdW1tCFWbi3BVd5JRlLhrJrnHqKJJhsi8c4f8AvZf2TA1mAAAAAAADKW2fx1f+dR9TSISTbbP46v8AzqPqaRCQAAA+jDr+4wqrTvbOThUpzjUjJfsyi9UyztsGa7fOdhg+K2+ibd1GpH4OrFUN6Pk14rsaKpPPvs3HvTk93Vy014JvRa6deiXzIDwP2EXNqMVq3wSXN+Q/CR7OsPjieKWFtUScXc05NPpUHvtfNEDSuzTJtPJVjSs2l36aVWs+upJLVa9UVpFeTXpJWEABw8x53wDKaTxq7hSb4qPhTqPtUIJy07dND3Zsxv8A8csrrFdE3Sozmk+UpaaRT+U0jHeJYld4vVqXt/UlUqTk5ylLnJv7uxcEBaG2XaTgedaFvaYNKpKVOs6jcoOCacGuGr15vqKmAAE5wHY5mTMlpTxnDVQlCopOMXU3Zvdk48mtOcX0kGNW7GPEth5tb11UDM+YMr4xlaorbGradCT4re0cZ+ZOOsX6Gco2HnzLdrmqwuLC5gm+9ynTemrp1IpuMo9uvDtTa6THr4Afh37/ADriuI2Nvl2vP/JozlNc9Za+5jLrUdZ6ed2I4AAAAD78HwLEswVFaYTQnXm+iC10XXJ8ku18C19nGx/NOB39pi2JUqdOFOblJd9hKejjKPBQ1XSunpLU2b5Stco2FC2pU0qs4Qq1pNaSnUktWm+pa7qXZ5SUgAAAAAAAAZS2z+Or/wA6j6mkQkm22fx1f+dR9TSISAJDnbKNxk+4VtU1lTqU4VqU3+3CST46dKesX5NelEeNS58yNHO+FUqNCK/xFKjCrRfBay3FrT1fRJLTyqL6AMtA8qlOdFunUTi02mmtGmuDTXWeIAlGzC9/R+L4fWb0/wBRGnz04VNafP5ZFzzo1p28o1qT0lFqSfU09U/nQG4EDg5IzTb5xsqGKUGtZRUakV/86qWkov08V2NPpO8Bw874NUzDh95htD3dShKMejWa8KK/mSRjuvRqW8pUa0XGUZOMoyTTi09GmnyevDQ3AQ3N+yfLmc5O6vacqVZ6a1aLUJT04eGmnF8lxa17QMnAszapsrsMgUKF1Z3FWq6lZ09JqCSSi5fs9OqKzAGrdjHiWw82t66qZSLRyltzuMpWNHBaFjCo6SmlOVWS3t6cp8YKP+/Tn0AX7mrF6OBWd1iNzJKNOjOXHplppGPlcmkl1sxk3rxJRnHaRj2eNIYpUjGknvKlTThTT5atNtt8+Mm+b0IsAAOhcYDiFpbUcXr0pRoVZzpwnpwk4aa/1aXXuy6gOeAANjZIzDQzRY22JUJKTlTjGaWmsKkUlKLXR4WvoafSd0xzlXO2N5Nm62DV3BNreg0pU6mnvov+q0faW5kbbli+Z721wi8tbeKqzcZTh31NaRlLwYtv3q5sC6gAAAAAAAZS2z+Or/zqPqaRCS2dqezvM+N4reX+G2NSrSnKk4yjuaS0pU4vTV9cWvQRT2Js6fFtb7H4gRE2vg/6vQ/c0/7UZW9ibOnxbW+x+JqzDKc6NGjTqLRqlCLXU1FJoCg9vmQv0XWWZLCP+VWlu1klwp1vf+SSX8yfvioTauN4Pa4/b1sMv471OpBwkvLya7U0mn1pGYcT2OZvsa1W3t7KpWhGbjGpDc3akeiSTfStOHoAhAJd7E2dPi2t9j8R7E2dPi2t9j8QPdsy2j3OQa7c1KpbVGlVprTXhynDXhvLX0rg+hrUGCY7h+YqMb/Cq0atOXJxfJ9UlzT7HxMs+xNnT4trfY/E62XcobS8qVP8VgtrcUpdKTpuE11Tg3uv0oDT4K7wDPGc0lTzDgFd9c7eVPj/AA5yX95LbfMSrpOpaXdN9UqMtV6Y6r6wK27pL9Ts/wDsy9WzPho3bZhGKZwt7a1wS0r1ZQrynLwHBJbjWqctE+LKg9ibOnxbW+x+IERBNLbY5na6bjHD5x8+dKC+dyPp9g3O/TZx+nt/zAQIFo2Hc8ZpudHdVLWgteOtSc5JdaUItP8AmRPMs9z3geFSjcY1VneST13dO9UvlRTcn0cHLTrTAqzZrsuv881I16ylStIy8OpydTTnClrzl28l8yejcXyZg+MWTy9WoqNBQUIKPB0XH3MoP3y6+njrrq9exb29G0jGjbwjCMVooxSjGKXQkuCR7AMhZ4yBi2RqzoX8HKk2+91op7lVfdLri/rXEjJtu+sLXE4Stb6lCrTktJRnFSjJdqZVOZe52wq+cq2AXErVvj3uadWn5E9d9elsDPRMNkXjnD/3sv7JnYv9gWcbR7tCFCuuunWUfWKLOvs62UZswHE7TEMRtVClTqNyl32jLROElwUZNvjJcgNCAAAAAAAAAAAAAAAAAAAAAAAAAAAAAAAAAAAAAAAAAAAAAAAAAAAAAAAAAAAAAAAAAAAAAAAAAAAAAAAAAAAAAAAAAAAAAAAAAAAAAAAAAAAAAAAAAAAAAAAAAAAAAAAAAAAAAAAAAAAAAAAAAAAAAAAAAAAAAAAAAAAAAAAAAAAAAAAAAAAAAAAAAAAAAAAAAAAAAAAAAAAAAAAAAAAAAAAAAAAAAAAAAAAAAAAAAAAAAAAAAAAAAP/Z"/>
          <p:cNvSpPr>
            <a:spLocks noChangeAspect="1" noChangeArrowheads="1"/>
          </p:cNvSpPr>
          <p:nvPr/>
        </p:nvSpPr>
        <p:spPr bwMode="auto">
          <a:xfrm>
            <a:off x="63500" y="-10414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7467600" y="2133600"/>
            <a:ext cx="14478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02060"/>
                </a:solidFill>
              </a:rPr>
              <a:t>Pharmacy Registry </a:t>
            </a:r>
            <a:endParaRPr lang="en-US" sz="1100" b="1" dirty="0">
              <a:solidFill>
                <a:srgbClr val="002060"/>
              </a:solidFill>
            </a:endParaRPr>
          </a:p>
        </p:txBody>
      </p:sp>
      <p:grpSp>
        <p:nvGrpSpPr>
          <p:cNvPr id="3" name="Group 104"/>
          <p:cNvGrpSpPr/>
          <p:nvPr/>
        </p:nvGrpSpPr>
        <p:grpSpPr>
          <a:xfrm>
            <a:off x="7696200" y="2514600"/>
            <a:ext cx="1066800" cy="685800"/>
            <a:chOff x="8432396" y="3048000"/>
            <a:chExt cx="1423208" cy="1066800"/>
          </a:xfrm>
        </p:grpSpPr>
        <p:pic>
          <p:nvPicPr>
            <p:cNvPr id="65" name="Picture 8" descr="http://www.kaj18.com/images/thumbnails/71FD3D51B7A053DA5F29385A5659435F_588_588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432396" y="3048000"/>
              <a:ext cx="1423208" cy="1066800"/>
            </a:xfrm>
            <a:prstGeom prst="rect">
              <a:avLst/>
            </a:prstGeom>
            <a:noFill/>
          </p:spPr>
        </p:pic>
        <p:pic>
          <p:nvPicPr>
            <p:cNvPr id="67" name="Picture 8" descr="http://t2.gstatic.com/images?q=tbn:ANd9GcQvigpVJ0Yot_081jf3-lmapmPafhkDxp_5w1xT9Hb-cwvJRtAEow"/>
            <p:cNvPicPr>
              <a:picLocks noChangeAspect="1" noChangeArrowheads="1"/>
            </p:cNvPicPr>
            <p:nvPr/>
          </p:nvPicPr>
          <p:blipFill>
            <a:blip r:embed="rId3" cstate="print"/>
            <a:srcRect l="16939" t="16872" r="16336" b="26337"/>
            <a:stretch>
              <a:fillRect/>
            </a:stretch>
          </p:blipFill>
          <p:spPr bwMode="auto">
            <a:xfrm>
              <a:off x="8877300" y="3352800"/>
              <a:ext cx="533400" cy="457200"/>
            </a:xfrm>
            <a:prstGeom prst="rect">
              <a:avLst/>
            </a:prstGeom>
            <a:noFill/>
          </p:spPr>
        </p:pic>
      </p:grpSp>
      <p:sp>
        <p:nvSpPr>
          <p:cNvPr id="68" name="Rectangle 67"/>
          <p:cNvSpPr/>
          <p:nvPr/>
        </p:nvSpPr>
        <p:spPr>
          <a:xfrm>
            <a:off x="228600" y="762000"/>
            <a:ext cx="8640960" cy="25146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100"/>
          <p:cNvGrpSpPr/>
          <p:nvPr/>
        </p:nvGrpSpPr>
        <p:grpSpPr>
          <a:xfrm>
            <a:off x="76200" y="2057400"/>
            <a:ext cx="1828800" cy="1066800"/>
            <a:chOff x="228600" y="457200"/>
            <a:chExt cx="1828800" cy="1066800"/>
          </a:xfrm>
        </p:grpSpPr>
        <p:pic>
          <p:nvPicPr>
            <p:cNvPr id="75" name="Picture 4" descr="http://t1.gstatic.com/images?q=tbn:ANd9GcRDWbCQCa68X1SLjPh0s2ncfYAtLYNlYZnl9hLbDHhFHbyyeA9b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66800" y="990600"/>
              <a:ext cx="677333" cy="457200"/>
            </a:xfrm>
            <a:prstGeom prst="rect">
              <a:avLst/>
            </a:prstGeom>
            <a:noFill/>
          </p:spPr>
        </p:pic>
        <p:sp>
          <p:nvSpPr>
            <p:cNvPr id="76" name="TextBox 75"/>
            <p:cNvSpPr txBox="1"/>
            <p:nvPr/>
          </p:nvSpPr>
          <p:spPr>
            <a:xfrm>
              <a:off x="1447800" y="1112520"/>
              <a:ext cx="387668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b="1" dirty="0" smtClean="0">
                  <a:solidFill>
                    <a:srgbClr val="99003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PHC</a:t>
              </a:r>
              <a:endParaRPr lang="en-US" sz="7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5" name="Group 76"/>
            <p:cNvGrpSpPr/>
            <p:nvPr/>
          </p:nvGrpSpPr>
          <p:grpSpPr>
            <a:xfrm>
              <a:off x="381000" y="990600"/>
              <a:ext cx="685800" cy="533400"/>
              <a:chOff x="3429000" y="533400"/>
              <a:chExt cx="762000" cy="696468"/>
            </a:xfrm>
          </p:grpSpPr>
          <p:pic>
            <p:nvPicPr>
              <p:cNvPr id="83" name="Picture 16" descr="http://t0.gstatic.com/images?q=tbn:ANd9GcRebp6nJARBgjUGencA2GABJI6V6JxliUKqS8RTysjNoX4plyi6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 l="6667" t="13333" r="6667" b="13333"/>
              <a:stretch>
                <a:fillRect/>
              </a:stretch>
            </p:blipFill>
            <p:spPr bwMode="auto">
              <a:xfrm>
                <a:off x="3429000" y="533400"/>
                <a:ext cx="762000" cy="653143"/>
              </a:xfrm>
              <a:prstGeom prst="rect">
                <a:avLst/>
              </a:prstGeom>
              <a:noFill/>
            </p:spPr>
          </p:pic>
          <p:sp>
            <p:nvSpPr>
              <p:cNvPr id="84" name="TextBox 83"/>
              <p:cNvSpPr txBox="1"/>
              <p:nvPr/>
            </p:nvSpPr>
            <p:spPr>
              <a:xfrm>
                <a:off x="3523715" y="609600"/>
                <a:ext cx="492443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7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Hospital</a:t>
                </a:r>
                <a:endParaRPr lang="en-US" sz="7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pic>
            <p:nvPicPr>
              <p:cNvPr id="87" name="Picture 2" descr="http://www.carclipart.com/free_car_clipart/ambulance_van_with_red_cross_symbol_0515-1005-3104-3359_SMU.jpg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3810000" y="1066800"/>
                <a:ext cx="228600" cy="163068"/>
              </a:xfrm>
              <a:prstGeom prst="rect">
                <a:avLst/>
              </a:prstGeom>
              <a:noFill/>
            </p:spPr>
          </p:pic>
        </p:grpSp>
        <p:sp>
          <p:nvSpPr>
            <p:cNvPr id="81" name="TextBox 80"/>
            <p:cNvSpPr txBox="1"/>
            <p:nvPr/>
          </p:nvSpPr>
          <p:spPr>
            <a:xfrm>
              <a:off x="228600" y="457200"/>
              <a:ext cx="1828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</a:rPr>
                <a:t>Registry of Healthcare Facilities </a:t>
              </a:r>
              <a:endParaRPr lang="en-US" sz="12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95" name="Cloud Callout 94"/>
          <p:cNvSpPr/>
          <p:nvPr/>
        </p:nvSpPr>
        <p:spPr>
          <a:xfrm>
            <a:off x="2209800" y="2133600"/>
            <a:ext cx="1752600" cy="1066800"/>
          </a:xfrm>
          <a:prstGeom prst="cloudCallout">
            <a:avLst>
              <a:gd name="adj1" fmla="val -31944"/>
              <a:gd name="adj2" fmla="val 34217"/>
            </a:avLst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8" name="Cloud Callout 97"/>
          <p:cNvSpPr/>
          <p:nvPr/>
        </p:nvSpPr>
        <p:spPr>
          <a:xfrm>
            <a:off x="5181600" y="2209800"/>
            <a:ext cx="1905000" cy="990600"/>
          </a:xfrm>
          <a:prstGeom prst="cloudCallout">
            <a:avLst>
              <a:gd name="adj1" fmla="val -31944"/>
              <a:gd name="adj2" fmla="val 34217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Pharmacy Information Portal 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2286000" y="2286000"/>
            <a:ext cx="1600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Portal for Healthcare Facilities 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11" name="Straight Arrow Connector 110"/>
          <p:cNvCxnSpPr/>
          <p:nvPr/>
        </p:nvCxnSpPr>
        <p:spPr>
          <a:xfrm rot="10800000">
            <a:off x="4419600" y="27432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9" name="Down Arrow 118"/>
          <p:cNvSpPr/>
          <p:nvPr/>
        </p:nvSpPr>
        <p:spPr>
          <a:xfrm>
            <a:off x="3048000" y="1828800"/>
            <a:ext cx="228600" cy="228600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ight Arrow 121"/>
          <p:cNvSpPr/>
          <p:nvPr/>
        </p:nvSpPr>
        <p:spPr>
          <a:xfrm>
            <a:off x="1752600" y="2590800"/>
            <a:ext cx="381000" cy="304800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ight Arrow 124"/>
          <p:cNvSpPr/>
          <p:nvPr/>
        </p:nvSpPr>
        <p:spPr>
          <a:xfrm flipH="1">
            <a:off x="7162800" y="2590800"/>
            <a:ext cx="381000" cy="304800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6" name="Picture 4" descr="http://ts4.mm.bing.net/th?id=I4704836604461467&amp;pid=1.1"/>
          <p:cNvPicPr>
            <a:picLocks noChangeAspect="1" noChangeArrowheads="1"/>
          </p:cNvPicPr>
          <p:nvPr/>
        </p:nvPicPr>
        <p:blipFill>
          <a:blip r:embed="rId7" cstate="print"/>
          <a:srcRect l="18182" t="6061" r="18182" b="6061"/>
          <a:stretch>
            <a:fillRect/>
          </a:stretch>
        </p:blipFill>
        <p:spPr bwMode="auto">
          <a:xfrm>
            <a:off x="5562600" y="5569542"/>
            <a:ext cx="457200" cy="631372"/>
          </a:xfrm>
          <a:prstGeom prst="rect">
            <a:avLst/>
          </a:prstGeom>
          <a:noFill/>
        </p:spPr>
      </p:pic>
      <p:sp>
        <p:nvSpPr>
          <p:cNvPr id="127" name="TextBox 126"/>
          <p:cNvSpPr txBox="1"/>
          <p:nvPr/>
        </p:nvSpPr>
        <p:spPr>
          <a:xfrm>
            <a:off x="5181600" y="6158966"/>
            <a:ext cx="121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NCDC</a:t>
            </a:r>
            <a:endParaRPr lang="en-US" sz="1000" b="1" dirty="0">
              <a:solidFill>
                <a:srgbClr val="002060"/>
              </a:solidFill>
            </a:endParaRPr>
          </a:p>
        </p:txBody>
      </p:sp>
      <p:pic>
        <p:nvPicPr>
          <p:cNvPr id="131" name="Picture 2" descr="http://ts4.mm.bing.net/th?id=I4726564838244875&amp;pid=1.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495800" y="5486400"/>
            <a:ext cx="381000" cy="621197"/>
          </a:xfrm>
          <a:prstGeom prst="rect">
            <a:avLst/>
          </a:prstGeom>
          <a:noFill/>
        </p:spPr>
      </p:pic>
      <p:pic>
        <p:nvPicPr>
          <p:cNvPr id="138" name="Picture 2" descr="http://ts4.mm.bing.net/th?id=I4726564838244875&amp;pid=1.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76600" y="5486400"/>
            <a:ext cx="360341" cy="587514"/>
          </a:xfrm>
          <a:prstGeom prst="rect">
            <a:avLst/>
          </a:prstGeom>
          <a:noFill/>
        </p:spPr>
      </p:pic>
      <p:sp>
        <p:nvSpPr>
          <p:cNvPr id="141" name="TextBox 140"/>
          <p:cNvSpPr txBox="1"/>
          <p:nvPr/>
        </p:nvSpPr>
        <p:spPr>
          <a:xfrm>
            <a:off x="2732870" y="6073914"/>
            <a:ext cx="1447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err="1" smtClean="0">
                <a:solidFill>
                  <a:srgbClr val="002060"/>
                </a:solidFill>
              </a:rPr>
              <a:t>MoLHSA</a:t>
            </a:r>
            <a:endParaRPr lang="en-US" sz="1000" b="1" dirty="0">
              <a:solidFill>
                <a:srgbClr val="002060"/>
              </a:solidFill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4152900" y="6107597"/>
            <a:ext cx="1066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SSA</a:t>
            </a:r>
            <a:endParaRPr lang="en-US" sz="1000" b="1" dirty="0">
              <a:solidFill>
                <a:srgbClr val="002060"/>
              </a:solidFill>
            </a:endParaRPr>
          </a:p>
        </p:txBody>
      </p:sp>
      <p:grpSp>
        <p:nvGrpSpPr>
          <p:cNvPr id="6" name="Group 142"/>
          <p:cNvGrpSpPr/>
          <p:nvPr/>
        </p:nvGrpSpPr>
        <p:grpSpPr>
          <a:xfrm>
            <a:off x="3886200" y="3505200"/>
            <a:ext cx="1295400" cy="871210"/>
            <a:chOff x="1219200" y="2514600"/>
            <a:chExt cx="1295400" cy="871210"/>
          </a:xfrm>
        </p:grpSpPr>
        <p:sp>
          <p:nvSpPr>
            <p:cNvPr id="144" name="TextBox 143"/>
            <p:cNvSpPr txBox="1"/>
            <p:nvPr/>
          </p:nvSpPr>
          <p:spPr>
            <a:xfrm>
              <a:off x="1219200" y="3124200"/>
              <a:ext cx="1295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Patient</a:t>
              </a:r>
              <a:endPara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pic>
          <p:nvPicPr>
            <p:cNvPr id="145" name="Picture 2" descr="http://t1.gstatic.com/images?q=tbn:ANd9GcQv5Qp_ys4GmckkTwwav_Ja13gkhFOonifgFEn56GmsYPH9fVHsUQ"/>
            <p:cNvPicPr>
              <a:picLocks noChangeAspect="1" noChangeArrowheads="1"/>
            </p:cNvPicPr>
            <p:nvPr/>
          </p:nvPicPr>
          <p:blipFill>
            <a:blip r:embed="rId10" cstate="print"/>
            <a:srcRect r="41869" b="8046"/>
            <a:stretch>
              <a:fillRect/>
            </a:stretch>
          </p:blipFill>
          <p:spPr bwMode="auto">
            <a:xfrm>
              <a:off x="1524000" y="2514600"/>
              <a:ext cx="720090" cy="685800"/>
            </a:xfrm>
            <a:prstGeom prst="rect">
              <a:avLst/>
            </a:prstGeom>
            <a:noFill/>
          </p:spPr>
        </p:pic>
      </p:grpSp>
      <p:pic>
        <p:nvPicPr>
          <p:cNvPr id="146" name="Picture 2" descr="http://t0.gstatic.com/images?q=tbn:ANd9GcTnzCcZHxfStxsKknCQO4ZSj_Zjv9oWwRs__b8svWEK7HP-tnItN3gtwj5w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620000" y="3962400"/>
            <a:ext cx="838200" cy="665299"/>
          </a:xfrm>
          <a:prstGeom prst="rect">
            <a:avLst/>
          </a:prstGeom>
          <a:noFill/>
        </p:spPr>
      </p:pic>
      <p:sp>
        <p:nvSpPr>
          <p:cNvPr id="147" name="Rectangle 146"/>
          <p:cNvSpPr/>
          <p:nvPr/>
        </p:nvSpPr>
        <p:spPr>
          <a:xfrm>
            <a:off x="7467600" y="4572000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E-Prescribing Registry </a:t>
            </a:r>
            <a:endParaRPr lang="en-US" sz="1000" b="1" dirty="0">
              <a:solidFill>
                <a:srgbClr val="002060"/>
              </a:solidFill>
            </a:endParaRPr>
          </a:p>
        </p:txBody>
      </p:sp>
      <p:sp>
        <p:nvSpPr>
          <p:cNvPr id="151" name="Rectangle 150"/>
          <p:cNvSpPr/>
          <p:nvPr/>
        </p:nvSpPr>
        <p:spPr>
          <a:xfrm>
            <a:off x="228600" y="3429000"/>
            <a:ext cx="8640960" cy="32766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5" name="Straight Arrow Connector 154"/>
          <p:cNvCxnSpPr/>
          <p:nvPr/>
        </p:nvCxnSpPr>
        <p:spPr>
          <a:xfrm rot="16200000" flipH="1">
            <a:off x="3467100" y="3162300"/>
            <a:ext cx="685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Folded Corner 157"/>
          <p:cNvSpPr/>
          <p:nvPr/>
        </p:nvSpPr>
        <p:spPr>
          <a:xfrm>
            <a:off x="1905000" y="838200"/>
            <a:ext cx="2209800" cy="1219200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TextBox 158"/>
          <p:cNvSpPr txBox="1"/>
          <p:nvPr/>
        </p:nvSpPr>
        <p:spPr>
          <a:xfrm>
            <a:off x="1905000" y="838200"/>
            <a:ext cx="2286000" cy="140038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11125" lvl="0" indent="-111125"/>
            <a:r>
              <a:rPr lang="en-US" sz="11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on Healthcare Facilities</a:t>
            </a:r>
            <a:r>
              <a:rPr lang="ka-GE" sz="11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111125" lvl="0" indent="-111125">
              <a:buFont typeface="Arial" pitchFamily="34" charset="0"/>
              <a:buChar char="•"/>
            </a:pPr>
            <a:r>
              <a:rPr lang="en-US" sz="105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Location</a:t>
            </a:r>
          </a:p>
          <a:p>
            <a:pPr marL="111125" lvl="0" indent="-111125">
              <a:buFont typeface="Arial" pitchFamily="34" charset="0"/>
              <a:buChar char="•"/>
            </a:pPr>
            <a:r>
              <a:rPr lang="en-US" sz="105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Service</a:t>
            </a:r>
          </a:p>
          <a:p>
            <a:pPr marL="111125" lvl="0" indent="-111125">
              <a:buFont typeface="Arial" pitchFamily="34" charset="0"/>
              <a:buChar char="•"/>
            </a:pPr>
            <a:r>
              <a:rPr lang="en-US" sz="105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Profile </a:t>
            </a:r>
            <a:endParaRPr lang="ka-GE" sz="105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1125" lvl="0" indent="-111125">
              <a:buFont typeface="Arial" pitchFamily="34" charset="0"/>
              <a:buChar char="•"/>
            </a:pPr>
            <a:r>
              <a:rPr lang="en-US" sz="105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Resources (beds)</a:t>
            </a:r>
          </a:p>
          <a:p>
            <a:pPr marL="111125" lvl="0" indent="-111125">
              <a:buFont typeface="Arial" pitchFamily="34" charset="0"/>
              <a:buChar char="•"/>
            </a:pPr>
            <a:r>
              <a:rPr lang="en-US" sz="105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Medical staff</a:t>
            </a:r>
          </a:p>
          <a:p>
            <a:pPr marL="111125" lvl="0" indent="-111125">
              <a:buFont typeface="Arial" pitchFamily="34" charset="0"/>
              <a:buChar char="•"/>
            </a:pPr>
            <a:r>
              <a:rPr lang="en-US" sz="105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Price </a:t>
            </a:r>
          </a:p>
        </p:txBody>
      </p:sp>
      <p:sp>
        <p:nvSpPr>
          <p:cNvPr id="160" name="Down Arrow 159"/>
          <p:cNvSpPr/>
          <p:nvPr/>
        </p:nvSpPr>
        <p:spPr>
          <a:xfrm>
            <a:off x="2895600" y="1981200"/>
            <a:ext cx="228600" cy="228600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Folded Corner 160"/>
          <p:cNvSpPr/>
          <p:nvPr/>
        </p:nvSpPr>
        <p:spPr>
          <a:xfrm>
            <a:off x="5105400" y="838200"/>
            <a:ext cx="2209800" cy="1219200"/>
          </a:xfrm>
          <a:prstGeom prst="foldedCorne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TextBox 161"/>
          <p:cNvSpPr txBox="1"/>
          <p:nvPr/>
        </p:nvSpPr>
        <p:spPr>
          <a:xfrm>
            <a:off x="5257800" y="838200"/>
            <a:ext cx="1981200" cy="746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lvl="0" indent="-111125"/>
            <a:r>
              <a:rPr lang="en-US" sz="11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on Pharmacies</a:t>
            </a:r>
            <a:r>
              <a:rPr lang="ka-GE" sz="11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05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Location 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05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Drugs in the network </a:t>
            </a:r>
            <a:endParaRPr lang="ka-GE" sz="105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1125" indent="-111125">
              <a:buFont typeface="Arial" pitchFamily="34" charset="0"/>
              <a:buChar char="•"/>
            </a:pPr>
            <a:r>
              <a:rPr lang="en-US" sz="105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Price</a:t>
            </a:r>
          </a:p>
        </p:txBody>
      </p:sp>
      <p:sp>
        <p:nvSpPr>
          <p:cNvPr id="121" name="Down Arrow 120"/>
          <p:cNvSpPr/>
          <p:nvPr/>
        </p:nvSpPr>
        <p:spPr>
          <a:xfrm>
            <a:off x="6096000" y="1981200"/>
            <a:ext cx="228600" cy="228600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TextBox 166"/>
          <p:cNvSpPr txBox="1"/>
          <p:nvPr/>
        </p:nvSpPr>
        <p:spPr>
          <a:xfrm>
            <a:off x="3962400" y="487680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Insurance Companies</a:t>
            </a:r>
            <a:endParaRPr lang="en-US" sz="1000" b="1" dirty="0">
              <a:solidFill>
                <a:srgbClr val="002060"/>
              </a:solidFill>
            </a:endParaRPr>
          </a:p>
        </p:txBody>
      </p:sp>
      <p:pic>
        <p:nvPicPr>
          <p:cNvPr id="168" name="Picture 10" descr="http://ts1.mm.bing.net/th?id=I4592248331895344&amp;pid=1.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248050" y="4419600"/>
            <a:ext cx="552550" cy="509841"/>
          </a:xfrm>
          <a:prstGeom prst="rect">
            <a:avLst/>
          </a:prstGeom>
          <a:noFill/>
        </p:spPr>
      </p:pic>
      <p:cxnSp>
        <p:nvCxnSpPr>
          <p:cNvPr id="170" name="Straight Arrow Connector 169"/>
          <p:cNvCxnSpPr>
            <a:stCxn id="103" idx="2"/>
          </p:cNvCxnSpPr>
          <p:nvPr/>
        </p:nvCxnSpPr>
        <p:spPr>
          <a:xfrm>
            <a:off x="3086100" y="2747665"/>
            <a:ext cx="952501" cy="1900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Arrow Connector 177"/>
          <p:cNvCxnSpPr/>
          <p:nvPr/>
        </p:nvCxnSpPr>
        <p:spPr>
          <a:xfrm rot="16200000" flipH="1">
            <a:off x="1981200" y="3962400"/>
            <a:ext cx="22098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Arrow Connector 178"/>
          <p:cNvCxnSpPr/>
          <p:nvPr/>
        </p:nvCxnSpPr>
        <p:spPr>
          <a:xfrm rot="5400000">
            <a:off x="4914900" y="3162300"/>
            <a:ext cx="685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/>
          <p:nvPr/>
        </p:nvCxnSpPr>
        <p:spPr>
          <a:xfrm rot="5400000">
            <a:off x="4762500" y="3467100"/>
            <a:ext cx="14478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 rot="5400000">
            <a:off x="5029200" y="3962400"/>
            <a:ext cx="2057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>
            <a:endCxn id="146" idx="0"/>
          </p:cNvCxnSpPr>
          <p:nvPr/>
        </p:nvCxnSpPr>
        <p:spPr>
          <a:xfrm>
            <a:off x="6934200" y="2895600"/>
            <a:ext cx="11049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400"/>
            <a:ext cx="91440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Functional Characteristics of Module</a:t>
            </a:r>
            <a:endParaRPr lang="en-US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54642614"/>
              </p:ext>
            </p:extLst>
          </p:nvPr>
        </p:nvGraphicFramePr>
        <p:xfrm>
          <a:off x="381000" y="990600"/>
          <a:ext cx="8381999" cy="370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8751"/>
                <a:gridCol w="908050"/>
                <a:gridCol w="838200"/>
                <a:gridCol w="634999"/>
                <a:gridCol w="761999"/>
              </a:tblGrid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Providers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MoLHSA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Patient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Access to medical</a:t>
                      </a:r>
                      <a:r>
                        <a:rPr lang="en-US" sz="1400" b="1" baseline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 services</a:t>
                      </a:r>
                      <a:endParaRPr lang="en-US" sz="14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Affordability of medical</a:t>
                      </a:r>
                      <a:r>
                        <a:rPr lang="en-US" sz="1400" b="1" baseline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 services</a:t>
                      </a:r>
                      <a:endParaRPr lang="en-US" sz="1400" b="1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Access to pharmaceutical products</a:t>
                      </a:r>
                      <a:endParaRPr lang="en-US" sz="1400" b="1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Affordability of pharmaceutical products</a:t>
                      </a:r>
                      <a:endParaRPr lang="en-US" sz="1400" b="1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Advantageous</a:t>
                      </a:r>
                      <a:r>
                        <a:rPr lang="en-US" sz="1400" b="1" kern="1200" baseline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 selection of clinic and pharmacy</a:t>
                      </a:r>
                      <a:endParaRPr lang="en-US" sz="1400" b="1" kern="12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Transparency in terms of prices</a:t>
                      </a:r>
                      <a:endParaRPr lang="en-US" sz="1400" b="1" kern="12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Collection of information in one place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Administrative resource saving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Times New Roman"/>
                        </a:rPr>
                        <a:t>Analyzing information from different angles </a:t>
                      </a:r>
                      <a:endParaRPr lang="ka-GE" sz="1400" b="1" kern="1200" dirty="0" smtClean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40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Electronic Drug </a:t>
            </a:r>
            <a:r>
              <a:rPr lang="en-US" sz="4000" b="1" dirty="0" err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Prescriptioni</a:t>
            </a:r>
            <a:r>
              <a:rPr lang="en-US" sz="40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/>
          <p:cNvGrpSpPr/>
          <p:nvPr/>
        </p:nvGrpSpPr>
        <p:grpSpPr>
          <a:xfrm>
            <a:off x="6553200" y="4953000"/>
            <a:ext cx="2209800" cy="1547589"/>
            <a:chOff x="6553200" y="3714676"/>
            <a:chExt cx="2209800" cy="1547589"/>
          </a:xfrm>
        </p:grpSpPr>
        <p:pic>
          <p:nvPicPr>
            <p:cNvPr id="6" name="Picture 5" descr="http://t2.gstatic.com/images?q=tbn:ANd9GcT9VZJO1l7EjuWMZxFXaCkto5XGqGWcTTaAz7ERcgtD7krCR--B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934200" y="3714676"/>
              <a:ext cx="1449764" cy="1085924"/>
            </a:xfrm>
            <a:prstGeom prst="rect">
              <a:avLst/>
            </a:prstGeom>
            <a:noFill/>
          </p:spPr>
        </p:pic>
        <p:sp>
          <p:nvSpPr>
            <p:cNvPr id="7" name="TextBox 6"/>
            <p:cNvSpPr txBox="1"/>
            <p:nvPr/>
          </p:nvSpPr>
          <p:spPr>
            <a:xfrm>
              <a:off x="6553200" y="4800600"/>
              <a:ext cx="2209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</a:rPr>
                <a:t>Database of Medical Electronic System</a:t>
              </a:r>
              <a:endParaRPr lang="en-US" sz="12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304800" y="1600200"/>
            <a:ext cx="1219200" cy="1447800"/>
            <a:chOff x="228600" y="1295400"/>
            <a:chExt cx="1219200" cy="1447800"/>
          </a:xfrm>
        </p:grpSpPr>
        <p:pic>
          <p:nvPicPr>
            <p:cNvPr id="17410" name="Picture 2" descr="http://t1.gstatic.com/images?q=tbn:ANd9GcQDAye1aPVyGOD40dMpYtxWEQPuYec-RLZmqgP1CRP30sk_zKLX0PkRyWT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8600" y="1524000"/>
              <a:ext cx="1219200" cy="1219200"/>
            </a:xfrm>
            <a:prstGeom prst="rect">
              <a:avLst/>
            </a:prstGeom>
            <a:noFill/>
          </p:spPr>
        </p:pic>
        <p:sp>
          <p:nvSpPr>
            <p:cNvPr id="9" name="TextBox 8"/>
            <p:cNvSpPr txBox="1"/>
            <p:nvPr/>
          </p:nvSpPr>
          <p:spPr>
            <a:xfrm>
              <a:off x="228600" y="1295400"/>
              <a:ext cx="1219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</a:rPr>
                <a:t>Patients </a:t>
              </a:r>
              <a:endParaRPr lang="en-US" sz="12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6858000" y="1600200"/>
            <a:ext cx="1600200" cy="1509472"/>
            <a:chOff x="6781800" y="1066800"/>
            <a:chExt cx="1600200" cy="1509472"/>
          </a:xfrm>
        </p:grpSpPr>
        <p:pic>
          <p:nvPicPr>
            <p:cNvPr id="17414" name="Picture 6" descr="http://t3.gstatic.com/images?q=tbn:ANd9GcRH5dAIg70pgrxASJfd988NO9D1jRpemYqJsmUZwgy-5LjDUC_OeCQPWfUt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858000" y="1443335"/>
              <a:ext cx="1507743" cy="1132937"/>
            </a:xfrm>
            <a:prstGeom prst="rect">
              <a:avLst/>
            </a:prstGeom>
            <a:noFill/>
          </p:spPr>
        </p:pic>
        <p:sp>
          <p:nvSpPr>
            <p:cNvPr id="13" name="TextBox 12"/>
            <p:cNvSpPr txBox="1"/>
            <p:nvPr/>
          </p:nvSpPr>
          <p:spPr>
            <a:xfrm>
              <a:off x="6781800" y="1066800"/>
              <a:ext cx="1600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</a:rPr>
                <a:t>Pharmacy </a:t>
              </a:r>
              <a:endParaRPr lang="en-US" sz="1200" b="1" dirty="0">
                <a:solidFill>
                  <a:srgbClr val="002060"/>
                </a:solidFill>
              </a:endParaRPr>
            </a:p>
          </p:txBody>
        </p:sp>
      </p:grpSp>
      <p:cxnSp>
        <p:nvCxnSpPr>
          <p:cNvPr id="19" name="Straight Arrow Connector 18"/>
          <p:cNvCxnSpPr/>
          <p:nvPr/>
        </p:nvCxnSpPr>
        <p:spPr>
          <a:xfrm rot="5400000">
            <a:off x="7163594" y="4037806"/>
            <a:ext cx="1676400" cy="1588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 rot="16200000">
            <a:off x="6273919" y="3838545"/>
            <a:ext cx="198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on prescription and payment terms</a:t>
            </a:r>
            <a:endParaRPr lang="en-US" sz="1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7400955" y="3800445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on provided services</a:t>
            </a:r>
            <a:endParaRPr lang="en-US" sz="1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1676400" y="2362200"/>
            <a:ext cx="5105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3" name="Cloud Callout 42"/>
          <p:cNvSpPr/>
          <p:nvPr/>
        </p:nvSpPr>
        <p:spPr>
          <a:xfrm>
            <a:off x="3124200" y="228600"/>
            <a:ext cx="2667000" cy="1371600"/>
          </a:xfrm>
          <a:prstGeom prst="cloudCallout">
            <a:avLst>
              <a:gd name="adj1" fmla="val -78163"/>
              <a:gd name="adj2" fmla="val -2534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3352800" y="381000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Pharmacy Information Portal </a:t>
            </a:r>
          </a:p>
          <a:p>
            <a:pPr algn="ctr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V="1">
            <a:off x="1676400" y="1066800"/>
            <a:ext cx="1371600" cy="68580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365304" y="152400"/>
            <a:ext cx="1920696" cy="914400"/>
            <a:chOff x="2498904" y="2743200"/>
            <a:chExt cx="1920696" cy="914400"/>
          </a:xfrm>
        </p:grpSpPr>
        <p:sp>
          <p:nvSpPr>
            <p:cNvPr id="46" name="Folded Corner 45"/>
            <p:cNvSpPr/>
            <p:nvPr/>
          </p:nvSpPr>
          <p:spPr>
            <a:xfrm>
              <a:off x="2514600" y="2743200"/>
              <a:ext cx="1905000" cy="914400"/>
            </a:xfrm>
            <a:prstGeom prst="foldedCorner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498904" y="2819400"/>
              <a:ext cx="1804532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Drugs in the network</a:t>
              </a:r>
            </a:p>
            <a:p>
              <a:pPr algn="ctr"/>
              <a:r>
                <a:rPr lang="en-US" sz="14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Cheap prices </a:t>
              </a:r>
            </a:p>
            <a:p>
              <a:pPr algn="ctr"/>
              <a:r>
                <a:rPr lang="en-US" sz="14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Nearest pharmacy</a:t>
              </a:r>
              <a:endParaRPr lang="en-US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56" name="Straight Arrow Connector 55"/>
          <p:cNvCxnSpPr/>
          <p:nvPr/>
        </p:nvCxnSpPr>
        <p:spPr>
          <a:xfrm rot="5400000">
            <a:off x="6857206" y="4038600"/>
            <a:ext cx="1676400" cy="1588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9" name="Group 68"/>
          <p:cNvGrpSpPr/>
          <p:nvPr/>
        </p:nvGrpSpPr>
        <p:grpSpPr>
          <a:xfrm>
            <a:off x="1676400" y="5562600"/>
            <a:ext cx="2118357" cy="838200"/>
            <a:chOff x="2819400" y="4419600"/>
            <a:chExt cx="2118357" cy="838200"/>
          </a:xfrm>
        </p:grpSpPr>
        <p:pic>
          <p:nvPicPr>
            <p:cNvPr id="57" name="Picture 10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267200" y="4419600"/>
              <a:ext cx="670557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60" name="TextBox 59"/>
            <p:cNvSpPr txBox="1"/>
            <p:nvPr/>
          </p:nvSpPr>
          <p:spPr>
            <a:xfrm>
              <a:off x="2819400" y="4648200"/>
              <a:ext cx="1447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 smtClean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Policyholder Database</a:t>
              </a:r>
              <a:endParaRPr lang="en-US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1752600" y="3962400"/>
            <a:ext cx="1905000" cy="838200"/>
            <a:chOff x="2971800" y="2971800"/>
            <a:chExt cx="1905000" cy="838200"/>
          </a:xfrm>
        </p:grpSpPr>
        <p:pic>
          <p:nvPicPr>
            <p:cNvPr id="61" name="Picture 4" descr="http://t1.gstatic.com/images?q=tbn:ANd9GcTQjBgwcqmZOb395k8M_ur75yOQJI91rkgAUbBLukI44ERBdpkV6TfDxpoxbw"/>
            <p:cNvPicPr>
              <a:picLocks noChangeAspect="1" noChangeArrowheads="1"/>
            </p:cNvPicPr>
            <p:nvPr/>
          </p:nvPicPr>
          <p:blipFill>
            <a:blip r:embed="rId6" cstate="print"/>
            <a:srcRect l="16667" r="16667" b="8333"/>
            <a:stretch>
              <a:fillRect/>
            </a:stretch>
          </p:blipFill>
          <p:spPr bwMode="auto">
            <a:xfrm>
              <a:off x="4267200" y="2971800"/>
              <a:ext cx="609600" cy="838200"/>
            </a:xfrm>
            <a:prstGeom prst="rect">
              <a:avLst/>
            </a:prstGeom>
            <a:noFill/>
          </p:spPr>
        </p:pic>
        <p:sp>
          <p:nvSpPr>
            <p:cNvPr id="59" name="TextBox 58"/>
            <p:cNvSpPr txBox="1"/>
            <p:nvPr/>
          </p:nvSpPr>
          <p:spPr>
            <a:xfrm>
              <a:off x="2971800" y="3048000"/>
              <a:ext cx="1295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 smtClean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Civil Registry Database</a:t>
              </a:r>
              <a:endParaRPr lang="en-US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71" name="Straight Arrow Connector 70"/>
          <p:cNvCxnSpPr/>
          <p:nvPr/>
        </p:nvCxnSpPr>
        <p:spPr>
          <a:xfrm rot="5400000" flipH="1" flipV="1">
            <a:off x="3771900" y="2781300"/>
            <a:ext cx="3124200" cy="2895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3810000" y="2514600"/>
            <a:ext cx="2971800" cy="1752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 rot="19740381">
            <a:off x="3779132" y="3223897"/>
            <a:ext cx="19864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Identification of individuals’ statuses</a:t>
            </a:r>
            <a:endParaRPr lang="en-US" sz="11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" name="TextBox 74"/>
          <p:cNvSpPr txBox="1"/>
          <p:nvPr/>
        </p:nvSpPr>
        <p:spPr>
          <a:xfrm rot="18863737">
            <a:off x="4398288" y="4401838"/>
            <a:ext cx="1981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Identification of insurance status</a:t>
            </a:r>
            <a:endParaRPr lang="en-US" sz="11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81" name="Straight Arrow Connector 80"/>
          <p:cNvCxnSpPr/>
          <p:nvPr/>
        </p:nvCxnSpPr>
        <p:spPr>
          <a:xfrm>
            <a:off x="1676400" y="2057400"/>
            <a:ext cx="5105400" cy="1588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3347539" y="1795790"/>
            <a:ext cx="19864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Dispensing drugs</a:t>
            </a:r>
            <a:endParaRPr lang="en-US" sz="11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3271339" y="2329190"/>
            <a:ext cx="19864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Purchasing drugs </a:t>
            </a:r>
            <a:endParaRPr lang="en-US" sz="11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TextBox 369"/>
          <p:cNvSpPr txBox="1"/>
          <p:nvPr/>
        </p:nvSpPr>
        <p:spPr>
          <a:xfrm>
            <a:off x="3048000" y="5029200"/>
            <a:ext cx="259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Automated result notification</a:t>
            </a:r>
            <a:endParaRPr lang="en-US" sz="1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76200"/>
            <a:ext cx="8229600" cy="487362"/>
          </a:xfrm>
        </p:spPr>
        <p:txBody>
          <a:bodyPr>
            <a:normAutofit/>
          </a:bodyPr>
          <a:lstStyle/>
          <a:p>
            <a:r>
              <a:rPr lang="en-US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Description of Medical Electronic System</a:t>
            </a:r>
            <a:r>
              <a:rPr lang="ka-GE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1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457200"/>
            <a:ext cx="8640960" cy="9906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95"/>
          <p:cNvGrpSpPr/>
          <p:nvPr/>
        </p:nvGrpSpPr>
        <p:grpSpPr>
          <a:xfrm>
            <a:off x="381000" y="457200"/>
            <a:ext cx="838200" cy="964927"/>
            <a:chOff x="7543800" y="457200"/>
            <a:chExt cx="838200" cy="964927"/>
          </a:xfrm>
        </p:grpSpPr>
        <p:pic>
          <p:nvPicPr>
            <p:cNvPr id="4" name="Picture 3" descr="C:\Users\TATA\AppData\Local\Microsoft\Windows\Temporary Internet Files\Content.IE5\XGABZWW1\MC900447140[1]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43800" y="457200"/>
              <a:ext cx="838200" cy="7910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TextBox 34"/>
            <p:cNvSpPr txBox="1"/>
            <p:nvPr/>
          </p:nvSpPr>
          <p:spPr>
            <a:xfrm>
              <a:off x="7561531" y="1145128"/>
              <a:ext cx="74129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</a:rPr>
                <a:t>Patients </a:t>
              </a:r>
              <a:endParaRPr lang="en-US" sz="12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68" name="Rectangle 67"/>
          <p:cNvSpPr/>
          <p:nvPr/>
        </p:nvSpPr>
        <p:spPr>
          <a:xfrm>
            <a:off x="228600" y="2133600"/>
            <a:ext cx="5715000" cy="35052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304800" y="2438400"/>
            <a:ext cx="2590800" cy="2590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381000" y="2743200"/>
            <a:ext cx="2438400" cy="304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Patient’s personal data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381000" y="3048000"/>
            <a:ext cx="2438400" cy="3810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Insurance status and limits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381000" y="3429000"/>
            <a:ext cx="2438400" cy="381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Identification of healthcare facilities and doctors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228600" y="2438400"/>
            <a:ext cx="22942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Elements of  Medical Electronic System </a:t>
            </a:r>
            <a:endParaRPr lang="en-US" sz="1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381000" y="4648200"/>
            <a:ext cx="2438400" cy="304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45720" tIns="0" rIns="45720" bIns="0" rtlCol="0" anchor="ctr"/>
          <a:lstStyle/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necessary information</a:t>
            </a:r>
            <a:r>
              <a:rPr lang="ka-GE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" name="Group 106"/>
          <p:cNvGrpSpPr/>
          <p:nvPr/>
        </p:nvGrpSpPr>
        <p:grpSpPr>
          <a:xfrm>
            <a:off x="3124200" y="457200"/>
            <a:ext cx="3124200" cy="914400"/>
            <a:chOff x="457200" y="381000"/>
            <a:chExt cx="3124200" cy="914400"/>
          </a:xfrm>
        </p:grpSpPr>
        <p:pic>
          <p:nvPicPr>
            <p:cNvPr id="62" name="Picture 4" descr="http://t1.gstatic.com/images?q=tbn:ANd9GcRDWbCQCa68X1SLjPh0s2ncfYAtLYNlYZnl9hLbDHhFHbyyeA9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28800" y="838200"/>
              <a:ext cx="677333" cy="457200"/>
            </a:xfrm>
            <a:prstGeom prst="rect">
              <a:avLst/>
            </a:prstGeom>
            <a:noFill/>
          </p:spPr>
        </p:pic>
        <p:sp>
          <p:nvSpPr>
            <p:cNvPr id="63" name="TextBox 62"/>
            <p:cNvSpPr txBox="1"/>
            <p:nvPr/>
          </p:nvSpPr>
          <p:spPr>
            <a:xfrm>
              <a:off x="2057400" y="883920"/>
              <a:ext cx="387668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b="1" dirty="0" smtClean="0">
                  <a:solidFill>
                    <a:srgbClr val="99003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PHC</a:t>
              </a:r>
              <a:endParaRPr lang="en-US" sz="7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8" name="Group 76"/>
            <p:cNvGrpSpPr/>
            <p:nvPr/>
          </p:nvGrpSpPr>
          <p:grpSpPr>
            <a:xfrm>
              <a:off x="990600" y="762000"/>
              <a:ext cx="685800" cy="533400"/>
              <a:chOff x="3429000" y="533400"/>
              <a:chExt cx="762000" cy="696468"/>
            </a:xfrm>
          </p:grpSpPr>
          <p:pic>
            <p:nvPicPr>
              <p:cNvPr id="60" name="Picture 16" descr="http://t0.gstatic.com/images?q=tbn:ANd9GcRebp6nJARBgjUGencA2GABJI6V6JxliUKqS8RTysjNoX4plyi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6667" t="13333" r="6667" b="13333"/>
              <a:stretch>
                <a:fillRect/>
              </a:stretch>
            </p:blipFill>
            <p:spPr bwMode="auto">
              <a:xfrm>
                <a:off x="3429000" y="533400"/>
                <a:ext cx="762000" cy="653143"/>
              </a:xfrm>
              <a:prstGeom prst="rect">
                <a:avLst/>
              </a:prstGeom>
              <a:noFill/>
            </p:spPr>
          </p:pic>
          <p:sp>
            <p:nvSpPr>
              <p:cNvPr id="61" name="TextBox 60"/>
              <p:cNvSpPr txBox="1"/>
              <p:nvPr/>
            </p:nvSpPr>
            <p:spPr>
              <a:xfrm>
                <a:off x="3523715" y="609600"/>
                <a:ext cx="492443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7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Hospital</a:t>
                </a:r>
                <a:endParaRPr lang="en-US" sz="7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pic>
            <p:nvPicPr>
              <p:cNvPr id="64" name="Picture 2" descr="http://www.carclipart.com/free_car_clipart/ambulance_van_with_red_cross_symbol_0515-1005-3104-3359_SMU.jp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3810000" y="1066800"/>
                <a:ext cx="228600" cy="163068"/>
              </a:xfrm>
              <a:prstGeom prst="rect">
                <a:avLst/>
              </a:prstGeom>
              <a:noFill/>
            </p:spPr>
          </p:pic>
        </p:grpSp>
        <p:pic>
          <p:nvPicPr>
            <p:cNvPr id="78" name="Picture 2" descr="C:\Users\TATA\AppData\Local\Microsoft\Windows\Temporary Internet Files\Content.IE5\50F0CZZJ\MC900438706[1].jp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7000" y="762000"/>
              <a:ext cx="418084" cy="533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5" name="TextBox 64"/>
            <p:cNvSpPr txBox="1"/>
            <p:nvPr/>
          </p:nvSpPr>
          <p:spPr>
            <a:xfrm>
              <a:off x="457200" y="381000"/>
              <a:ext cx="3124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</a:rPr>
                <a:t>Healthcare Providers/Family Doctors</a:t>
              </a:r>
              <a:endParaRPr lang="en-US" sz="12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4100" name="AutoShape 4" descr="data:image/jpeg;base64,/9j/4AAQSkZJRgABAQAAAQABAAD/2wBDAAkGBwgHBgkIBwgKCgkLDRYPDQwMDRsUFRAWIB0iIiAdHx8kKDQsJCYxJx8fLT0tMTU3Ojo6Iys/RD84QzQ5Ojf/2wBDAQoKCg0MDRoPDxo3JR8lNzc3Nzc3Nzc3Nzc3Nzc3Nzc3Nzc3Nzc3Nzc3Nzc3Nzc3Nzc3Nzc3Nzc3Nzc3Nzc3Nzf/wAARCACdAKUDASIAAhEBAxEB/8QAGgAAAgMBAQAAAAAAAAAAAAAABAUAAgMBB//EAEAQAAEDAwIDBAcGBAUEAwAAAAECAxEABCESMQUTUSJBYYEUFSMycZGSU6GxwdHwJULh8SQ1Q1JzBjOC8jRUo//EABgBAQEBAQEAAAAAAAAAAAAAAAABAgME/8QAIREBAAIDAQACAgMAAAAAAAAAAAExAhJREVJhEyEDMkH/2gAMAwEAAhEDEQA/APRmnLdSlJLtqkpWoAPM8syBmJiQPCrzbpb5vNtFtpKZ0NBRMkREdZgQM1Lqw4e8pLlyIUCtYSXoypMkxOTFRFtYN27oS7DbqQlazcagSkAZUTvkb5ON67bz1w0hQLtw62yXrIPLnShTUKmAYInBggwc1oXLAuIQh6yKnAVoACSFIkDf4mJnNYt8N4U02hlAhCQXEo58gAkKUYnqgE/A1UcJ4UhIY5mnok3cEkkGd9zAz+tN56aQJaSw+rQyuzUtOrUnljVhRG0z3RWoszqyi2joGYrG1tOH294u5t1IDywon2wMydRMTj+lG+kskoAdalcaRzEgmdsTNWMuyTjyE9Ft/sWvpFT0W3+xa+kfpXE3bCwSl5qANWXEjGwO9W57ZmHGTCdR9qnAmJ361reOprPHPRbf7Fr6R+lT0W3+xa+kfpXDdW6RKn2QOpdR0k99Q3VuNIL7MqyBzkZHhnNTeOppPE9GY+xa+gVPRmPsGvoFc9IbKdSXGiImeamIO3fWXpjalBKbi01HYc5Jn761vHV1+m3ozH2LX0CuejMd7Lf0Crm2vT/InyIqhsr0/wAo+urtj08nici2G7TX0Cqlq1H+k39AqegXh3Qn6qnoF3/sT9Qq7Y9TyeK6LX7Fs/8AgKnLt+5hr6RV/QLrvbH1Cuiwufsh9Qq7YdTXLjPlsfYtfQP0qcq3+xa+gVsLG5+z+8V30G5/2feKm+PV1njHksfYtfQP0qVd1l5nTqb38R+tSm2PU1+gSuIqbcQlNqXU6B7TmpEHOIOa3N40pRSQnTvOsH44ij7O0Mc4rBQttGlspwggZM98/vw6lltuxlx5Kk6Z5xjAjeuG2HHWMMvLJzxJYWQLIkAwFB5IkT+H9fPZF4laQVtJQYSQCsEg9Djuo1h20aSEu3rDhUrs6lJn4Y+Irb0ixhJ51vCiQO2M/uR86bY8NMuk73EnEPFLVnzUHGvnJGI+dXY4jze0u3U0QqDqcBO24jxxTU3FgNUvW40+9K04xP4VOdZaw2pxlKyYCVEAnMbGm+HDWegDdM5nv3yKgu2RtjzH6U35CPs01PR0fZp+6r+TD4rpl0o9KY06caemoR+FQ3TJGe4R7wxTf0dPc2n5Ch7u3QhJcU8hhKRlRAgZ757qfkw+Jrl0B6WzETjaNQrguWJkRJzuP0opq1U8Fcu+QtMY0oSY/f5UW3alClFRSsKMgFIxTfD4mmXS4cRGwdX9dQ8RSN3VfXUWbdsJ1cTaTiRr0Z8fHb7qZNttOIC20tqQoSlQjIpvh8U0y6W+sRP/AHF/XVV8RIQShSlKjCS5E+cVq4WA46fWLKQiSpPZOjYGfhP30Qh+yUUoS9bqWYAAWJJ2pvh8V0y6WDiz6mlq5TiVpSVJQX09owezO3metDo41xDkBbtkrUor9mi9bJTCjpmcZEHwp1etNpKJuEW5gmCB2hicHp+dDKXbJg+sWgEmFSE5IwZ864ZxGU+xMw3jExH7Y2PE3X2ZudVssQClVwhU4BkEd0kjyoj0xH/2v/1FFOpZctOYhxCG1AKDqYiPjQbirdEFzibKSciQgCK4z/DPv95ajL6gNd3s6RzgYn/VB7/hUo65bBYYKS24CmdYA7W2alenDHzGIc8vfR1of8EyYk8sGPKqKn1eYtEk8vFviDj3enhVrPFgzmPZDPlWepJ4Zq9LGktT6RM4j3qk21FAyFB3HAgST2nJaj3RPfJ6bd3StEDDaVcGCQVbQ2dGBn8v/GsFKSSknj0JJGlPYzgQD3nr51YqSoISONgGTB7Mq92R+/8AdQRaCHNPqJCk6Y1+yxGAImdsUQHHCjX6rIWJISSiSd9560OoLOkjjoxEjSgyTA+U/jV+YkLk8XQAIlK9ImDmelPAULi6DwbNmpSD/qJWmBnpM7UZSpCmkXKZ4ooDuYWUwrJHeJIkj5U2BEVmCHKH4hPoy4tBdz/onT2vqxRMihr9aEWyiq4FuJHtSYjNVWdgo5mwNrI2JR8uyfGjDtQvD3EFvR6am6WCSVgifuoome+gSLb5jfLc4ClxtQAUmUYAmN4/Z+NMLJ55altuWK7ZCUjSVKQQd5ACSf2aCbnSSOMAYTJIGPhPWmjJhpA1hzA7eO1jegWLCuZcEcDSome2S37bI8fx/wBtS2SEOs6OAhkasLhocvtZODInfFUWpIXczxyB2oTCfY5T+G2etdYPtmgeOB06xKAEDXkYxnoKAziE+zixFyYJBgdk4gZ6n8M0BpcIUT/0+2olWQS3nxzR3E5Jbi9NqACVQPeGJPl+dAuKBCieNBA1EakjAzkZMb0DEjVw5Ids0iUCbaAY8OmPypeQsq1eoEFZUNRJbweoJ/GmDZnhqCi6CjyxD6tlY3PxpXqToSr1+eWcpIjbvkzQH3U8i3lHKOnKBHZ2xjpUqXMci37ZX2ffP82BmpWopmbEWc+gMwJPKTA8hVFajw8n0Ycwt/8AYnEx7tWspPD2IMeyTnpgVXs+rc3R08rNwcHb3vjUm1igR5nMMcFTJnUvUjPZE+OdvKraVqSkK4S3oJ7SSpJj3Y7v7aa4pxrUgq40AmZSkFvOBAOJPXzq2tBQFDi6YEysFEbAfDeN+tBm4XGi3yuCJOr3iko7MSc+YFQM+kABzgzbZIGVaTAkYx4fhVluN81oq4yAtOdILfaBjuj9zVlL0Ep9boSpIHvBvEd576SN7VsuEl+wQzpjSSUq7/D4TR4GKUpLYfQj1qpK5PsSUAqM9CJzBGPKmoGMmswQ7FD3iZZUAwl849mrYic/dREUNxAD0VZVcm2AiXRHZ+eKqq2CAUBxVoLZeRpkHGOnl8qKUP70JYkqMi+FyAIIGjB69n4GiyKBHCwEn1GlYO4lMpwevw+/5MLJ15xa23LJVshCRpJUCDuIEfAfOgCUI0E8c5ZjElMKEHPa/ePjTCyQpSi96aq4bcSCgaUgDxEDP9KAJzXzLnTwZBMntFSfbZHh3+PSuMA81mOCJZAUIVKOx2t8eZrri2puQeNADONSJZykHbptnrVmXEc1seukOkr9yW+0dWBjPQY86AjiSSVN6bJNyYJBMdk4/H8qCcSvUvTwVtRnYlPa8dqO4jpBRqvFW4AVIB94Yk+X50uloDSrjiwQYnUAf0yaBmQfVw1WkEtiWAQY6il2hxKxp4I0pWoFRkAT1Bimam1N2XLXcK1JSEl5feeppTrZKUqPHlaTlJ1JEigPuQeRbygNnTlA/lwMVKlxHo9vpcLg04Wf5sDNStxTE23siRw63IEnkpgdcVXUtXD5VagrLf8A8cqEbe7O3hVrHPD7fJHsU5HwrIKbVwrs3ay2G49J1ZxjVNZm2ooJK+ZI4EnWT216kQeyJg7+G3d8KjgUbcBXBEqH2ZUk7BMeH/rVFLZ1p/jy4kaUam590ROJPXPXOKtzGihCE8cUComFyglWE7Yj/wBqo5EdtHAU605ElE9w7u+PwrriJCJ4GlSSDIKm5SRtVQttRH8fntdjSW+mx671bmWwacSvjaivUUlwKQCgxtER/Ke7rUkapfdU6meDqQZ98qQYzvv50SxcXheS27ZlKIEuhYifhVGr+zZZOu/Q4lMkuqWmAJ7yMDcUWw82+gLacS4mfeSZEis/6Q1obiGbRz/DC5x/2jHb8M4+dEzQvEYNsoG5Xb7DmoiUzjvBG5qq5YGQr/B+jHGMZ36fvNFE9aC4cCfaJv1XbcETCSJ+KQP2aNPWkhG5qWgIXwJDqFAakynG/cr95phZPvLWttdiq3QgDSSpJCpnaKWPqbCAkcfLCykaVEpg4Oc7/dtTWxuLdaAyxdJuVtpGohYUY6mPgflQArLnMuSOCpmT2itI52R+O+elctSrmM6eBhmFe8VI9mNWTjzNUWpjXdfx1wAapSFp9jlM7CcbZ6123W2Xmo/6gU+QsS3qb7Z1YGB5Y86A3iMy2fQU3JAVBUfdMj7j+VBLCwVaOBtrheO2kT47UZxLTqbCr1VthWBjUMTsdx+dLZtg1J489o7lhW3xO396Buta3LDW9bSspBWxIPxE99Kwp4mfUTesqyS4kCeoMZ/vTJBB4ajRdkgoGm4VmdoPnSta7WUn146lEjSA5MjxPf30DC5nkW+psNHT7g/l2xUrj5Sba20OF0aMLJyrAzUrUUxNiLAfw63/AOFP4VRAWLBQ9CQhekxbSmD0HTNX4f8A5dbf8KfwFYp0p4Y4FXiiNKpfyCMb1JuWopgVPa5HBUlRnUvW3kaRPfJ6ZHdmBFXCnoR/B0hJ3GtHZ2g/j8qFUpkOJnjyxJASgrRvpETiT186jhYKWirjq0nWQlYcSJwmRtB7vqqjdIXqn1IlJ1b6mseO9WQt9T2lzhCUjVBc1oOJOevj51ipbA0/xwpVpElSkdrsgg5HnjrXRyFJITxd1S0RqUhadUEiJEbZqT+gVapdCkNuWDTaSkaloKYBjaKPSlKRCQAOgoexdadZAZuRcaMFeoEn4xROakLCRQ96VBhXLtxcK+zJA1fPFEZoXiKm02yi7c+jJBHtdUR3/lQVsVOHsqsjbJiYlMD6T+4osig+HOtqRy03wu1iTq1JJjyow476BM7zG2gU8CQ4AASlBbkHOwMSf1+NMrRpKUBw26GXVgawgDf4jelIQkgEcccb0gTkQQQd9U/HyphY27jaluqvnblC0gICwmE7mRAzMj5UA6+drf08FbPRZW2OblPn45/21y3LmtkDgaWRq97U17Mas7HzxWSy0V3U8bVHalMp9jlP4bZ61GFI57Q9el5WsS2NPaOoQMd2w/GgPvwvU3osU3OCdRKRoMiN+u/lQSkupKuXwFlR1GO22JHWi+JCVIm8Nv2VSBPaGJODuPzpcstKSpXrtaUEyFJOBMY3/c0DQgnh6ddoJKBqtpBA6p6Gl6Q+FavUDGsntEONxM7gxJ+VHpj1ajRdlQ0Jh85nbPnSxfJEH126hG4Goz4yTQMLqeRb62w2rTlA/lOMeVSqvx6NbaXC6NGFnJVgZqVqKYmxHD/8utv+JP4Cs2+aLFYNo2lYSYYBGlWNtq04ef4dbZj2SfwFYtqa9Wr/AMYpbeky/qMjxme6pNy1FMJuEqxwdkE4UrWnPZExjy8q4v0kJQRwZkwSdOpPZ93bHx+kVQu22pM8cIyNKAtE7CJxPjnrWmtlQQscYMJJ7QUmDhMg9396DriX9I1cJZWrlmBqTAV027660LjSVDhjLa91CU9o5jPx69aql1rXq9dhSU5ITy4jxxtg5qoW0pRLPGVkJAlKChWCYk4Pf37YqTQYWRcLZ5tulhc+6lQM+OPGaJpay01dDXbcRcWEqlXLWkgnG+PD7zTIGBUghKHvioWzhSwH1AYbMdrwziiJpfxO4Sghpx8WyFIKufqAKCCnacd9VWtkDJKrRNuoCBBBn5fAUUqg7F1paiEX6bo9ApJj5UYT86BKPSBo08FaUnEjUkFPTf8AeaPs3rlxxaHbTkISkaTrCp32jbYfOlzi2QhKTxtTK9PZUspAO8khW4/SmVlc27qeWzcofUgDUUrCjHjHw+6gDX6TruCODtE5hRUn2uRHd3+PSoyXuYyBwZppIV72pHsxqyceZxVHHLfXcg8ZXOZTrTLOUztnGN+tdYdYL7Y9dh1RVlAU32zq2wJ6DHnQF8QSslsps27iJyqOycRv4/hQIFxpJHA2NU+6Sj8aN4joBb13imISqQn+YYk+X50E6pgKXq4w+jtZ8D06UDDtHh4C7VOrQNTAIIHUUvm6KgocFZ1yNSlKTv1mJimCCk8NRouSU6Bpf3noqlhNumNXGX0pnAJIPwJP78qA66KuRb8xAbVpyhOydsVKlwU+j2+hZdTpws7qwM1K1FMzbfh/+XW3/Cn8BWaNfq9em0QFaTDAOD4VpYD+HW//AAp/AUOg26eFOKN64poBU3CidQ8ZqTaxTEquNf8Ak7cn3llxOcCe6c7eVd9toSo8HbnPZ5qZSIHh37eVYcy0KhP/AFAvSk4SHUYgDcxOIJycyamq2UhPL42/GtTeoKBkkDviMRPmaDZvnElDnB2wlUTpcSfn+++upcuUKJHCUQoT2XEgzJwfuPnWAfsOZr9dqUkI7YDydJ1AAGRse/HWrI9GbbcaVxh5atOrWVDUgRJMx3xOfKgKQ7eNiW7BvtGSlLoTHZB6ZzI7qZDIBNLLfiXDmUaF8UYWd9TjyZgnHl+lbq4nYoWEOXTSSfdBVE/D5is1ZQyKHvEeyUpLCHV7aVd4nP3TRAzQvEQn0ZWu5XbpJALqN0yYHcetVUsUy3rVapt15GlJBx8RRKhQPDEhaea3xBd22REkpIn4gUcfHagSOqfbZ1I4Kh0CDoC0ggwdpGf600tGkpQHVMIadWkawnP39+5+dKA7aNhIVxtbWoCCtQExORqH7imdnd2z4LTF23cLbSCspUFHpJjvwaANRfC7gJ4Q0cmF8we1yPD479KjBeU40DwZDSQqdQcSdA1bwB8T+zWLi7TmXYPHHsatSEuD2OU9BIjG/WuWztop9kDj67hWvCOYg8w6sCAJxgY86BjxEKJb5dmi4MHKiBpOI+f5UE7zwpejg7S4OJIGrxorinKlvmXjlv2VYQT2hidv3ml7yrQa9fGLpEK3BI0+GBH96Br2vVwKrVOrQJYBEfCgVG5144QytciVagBPXajG+WeGILd2ooLaSl8mSRiDSnmWWhBVxu50/wAvaIMdDjf79qBndTyLfUgNnTlA2TtipXHwn0a2Lay4nRhZ3VgZqVqKYmxFh/ltvifYpx5Cs0qeVw9RVZtpdgxb6wQfCYitLAxw23zHsU58hWCOWOFOAXbqm9KpfM6kj+lSblqKZKXclUeqWjG5LiY2G2O+Y7tqulVwrlg8NaSCqFe0T2BG+3iR5UIpy11oHrx6ZhLetMzpETifHPXNdK7ZQbHrp6TMK1pGo9jwjp9RqjdLl1BPqlqEhOlIdTJx8IEQAP6VqFPlZT6C2jaF6kqByJHXaaCQu0aVK+NPqlspCVuDrBVsDM/0iurcYABVxt5KInVqRpMkjeN/0qSDrZrmrK7mwYaUBCVAhZIz4D9miw0j/aPlQjVuXWUqTfPLSo6gsKGRMju2qzNkWXULF3clCYhoqGnaOk/fUBgEVheqcSwotsB9X2alBIPmaImhOKKQLNzm3SrVED2ySAUfPFFSyceV2XLQMACcKBz0xRSiaC4c6yoqDd96UfEgkfL40aTQKHF3DTUtcGbWQAShLiAe/aRHT50xtkwgLWwhp1QGsJg+U99JVKtkFvVxx9kxglQGoQc9oEf2+NHcMW0q4eLXEnLxWkShSkkNiT0A+/pQVWu61vgcKaVvpUXk+1yN8Y7znpUZcuStoHhDbQ1QVc1HYE+HzxQy1W2u7njVwANWpIcHse0mYgSI2zO9dtl25eZHrx19RWOxqR2zq2gDaceXxoGF/wAyW+XYoud8qIGgyI3+flQYXdxq9Ss6zuOcn8Y/cUTxTl+z13jluNKsIPvDE7dO740tPoqUK1cbudKFaSvXMEQCCdpmgbqLhsAVWqSsoGpgKBHiATg0EVXaVnl8HYJJkrDqQCeu00Wgp9Vo5Vyso5adNwTJIxBpSpdl2FHjdwlBjSEuHPgTQMrsqLLBUgNq05QDIScYqVV8pNralt1TiNGHDuoQMmpWopmbE2A/htvifYpx1wKzbS4nh6gLNtC9JhgQAT0xir8PE8NthMSynPkK6m0KbRxgvvKKgRzCrtCehqTcrFAiq9kxwpjopXNSJGkT3d+2eldV6SUpJ4UwVZ7OtOPdjMfH6fhWvq1Ug+nXcDITzMbAdPOunhqy2kJv7tJSZ1BQJO28jw+80PGQXdKlK+FNhA2GtB7wNvhJrrbt3GlXC0IH8pDiYAic+dXPDXC2B6wup1E6pE7kxt4/cKjfD3EFWu/uXNQPvEYFDx1b18Cvl2zZAMJSpYE+Pf8AKi7dTimwXm0oX3pSrUB50I3YLSoKN9dKGrVClCM9222K0Ys+StJFw+pKRAQpQKdo6VkGRWF2F8pXLaS6cdhWxE5+6a2rG7ZL7RbDrjRP87ZgiqqtilRbC3rZNu5sUpUDj4iiDQ1raKt1km5edEbOKn9/1og7xQKkC4CY9VM90AKSM/0/OmDDaUpCuShpxQBWEgfKRvQb3DXVoCU8Qum1RAUhQEROT13+6jmGuU0lGpS9IjUoyT8aBav0srfjhTBiShRcT7TIiemJ36V1k3XManhDLadXvcxB0DV0HzxWvq5S1Oq9Ou4ckAax2JIPZx4eO5qNcMW2tClX925pVqIUsQrM5xt3fCgvxFKyprl2bb8SdS47BxG/5dKEX6UVqKeEMKIPZKlJEj40fc26nynS+40ACCEd8x+n30O5wxayom/ugSSZSoCP3FBtCzw8By2QVlA1MCCJ7x0oBPpoMjg1tr1dpWtIBPXrTNDBFqGUurCgkJDhyrHfQg4WpShF9dpSDgBew6UF7vVyWOYkIXp7SUmQDjFSuXqeU2wjUpWkEalGSYjJqVuKYm3/2Q=="/>
          <p:cNvSpPr>
            <a:spLocks noChangeAspect="1" noChangeArrowheads="1"/>
          </p:cNvSpPr>
          <p:nvPr/>
        </p:nvSpPr>
        <p:spPr bwMode="auto">
          <a:xfrm>
            <a:off x="63500" y="-566738"/>
            <a:ext cx="1228725" cy="11715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21" name="Straight Arrow Connector 120"/>
          <p:cNvCxnSpPr>
            <a:stCxn id="62" idx="2"/>
          </p:cNvCxnSpPr>
          <p:nvPr/>
        </p:nvCxnSpPr>
        <p:spPr>
          <a:xfrm rot="16200000" flipH="1">
            <a:off x="5655733" y="550333"/>
            <a:ext cx="762000" cy="24045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5" name="Rectangle 84"/>
          <p:cNvSpPr/>
          <p:nvPr/>
        </p:nvSpPr>
        <p:spPr>
          <a:xfrm>
            <a:off x="381000" y="3810001"/>
            <a:ext cx="2438400" cy="30479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Diagnosis (major and co-diagnosis)</a:t>
            </a:r>
            <a:endParaRPr lang="ka-GE" sz="1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381000" y="4114800"/>
            <a:ext cx="2438400" cy="5334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pPr algn="ctr"/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list of drugs 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6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10000" y="2667000"/>
            <a:ext cx="243839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7" name="Picture 22" descr="http://marakana.com/static/images/logos/logo-db-300x300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33800" y="3484602"/>
            <a:ext cx="457200" cy="342900"/>
          </a:xfrm>
          <a:prstGeom prst="rect">
            <a:avLst/>
          </a:prstGeom>
          <a:noFill/>
        </p:spPr>
      </p:pic>
      <p:sp>
        <p:nvSpPr>
          <p:cNvPr id="138" name="TextBox 137"/>
          <p:cNvSpPr txBox="1"/>
          <p:nvPr/>
        </p:nvSpPr>
        <p:spPr>
          <a:xfrm>
            <a:off x="4038600" y="2266890"/>
            <a:ext cx="1752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Civil Registry Database</a:t>
            </a:r>
            <a:endParaRPr lang="en-US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4038600" y="264789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SSA Policyholder Database</a:t>
            </a:r>
            <a:endParaRPr lang="en-US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4038600" y="3465492"/>
            <a:ext cx="1295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Regulation Database</a:t>
            </a:r>
            <a:endParaRPr lang="en-US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3" name="Picture 20" descr="http://t0.gstatic.com/images?q=tbn:ANd9GcSMlO3mgFrWwnAnb7D-OhDc3ro2rT5jE0bdUOfFiSnxgL95wqX-zA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657600" y="3789402"/>
            <a:ext cx="533400" cy="331270"/>
          </a:xfrm>
          <a:prstGeom prst="rect">
            <a:avLst/>
          </a:prstGeom>
          <a:noFill/>
        </p:spPr>
      </p:pic>
      <p:sp>
        <p:nvSpPr>
          <p:cNvPr id="144" name="TextBox 143"/>
          <p:cNvSpPr txBox="1"/>
          <p:nvPr/>
        </p:nvSpPr>
        <p:spPr>
          <a:xfrm>
            <a:off x="4117285" y="3789402"/>
            <a:ext cx="5309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EMR</a:t>
            </a:r>
            <a:endParaRPr lang="en-US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6" name="Picture 4" descr="http://t1.gstatic.com/images?q=tbn:ANd9GcTQjBgwcqmZOb395k8M_ur75yOQJI91rkgAUbBLukI44ERBdpkV6TfDxpoxbw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33800" y="2286000"/>
            <a:ext cx="381000" cy="381000"/>
          </a:xfrm>
          <a:prstGeom prst="rect">
            <a:avLst/>
          </a:prstGeom>
          <a:noFill/>
        </p:spPr>
      </p:pic>
      <p:pic>
        <p:nvPicPr>
          <p:cNvPr id="3078" name="Picture 6" descr="http://files.softicons.com/download/application-icons/programmers-pack-icons-by-iconshock/png/512/database.png"/>
          <p:cNvPicPr>
            <a:picLocks noChangeAspect="1" noChangeArrowheads="1"/>
          </p:cNvPicPr>
          <p:nvPr/>
        </p:nvPicPr>
        <p:blipFill>
          <a:blip r:embed="rId11" cstate="print"/>
          <a:srcRect l="39063" t="1562" r="4687" b="4688"/>
          <a:stretch>
            <a:fillRect/>
          </a:stretch>
        </p:blipFill>
        <p:spPr bwMode="auto">
          <a:xfrm>
            <a:off x="3810000" y="3067110"/>
            <a:ext cx="240632" cy="304800"/>
          </a:xfrm>
          <a:prstGeom prst="rect">
            <a:avLst/>
          </a:prstGeom>
          <a:noFill/>
        </p:spPr>
      </p:pic>
      <p:sp>
        <p:nvSpPr>
          <p:cNvPr id="148" name="TextBox 147"/>
          <p:cNvSpPr txBox="1"/>
          <p:nvPr/>
        </p:nvSpPr>
        <p:spPr>
          <a:xfrm>
            <a:off x="4038600" y="304800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Policyholder Database of Insurance Companies</a:t>
            </a:r>
            <a:endParaRPr lang="en-US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4191000" y="4114800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Drug Database (scientific information)</a:t>
            </a:r>
            <a:endParaRPr lang="en-US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13" name="Straight Arrow Connector 212"/>
          <p:cNvCxnSpPr/>
          <p:nvPr/>
        </p:nvCxnSpPr>
        <p:spPr>
          <a:xfrm>
            <a:off x="3505200" y="2819400"/>
            <a:ext cx="304800" cy="1588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/>
          <p:nvPr/>
        </p:nvCxnSpPr>
        <p:spPr>
          <a:xfrm>
            <a:off x="2819400" y="3276600"/>
            <a:ext cx="990600" cy="2117"/>
          </a:xfrm>
          <a:prstGeom prst="line">
            <a:avLst/>
          </a:prstGeom>
          <a:ln>
            <a:head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>
            <a:off x="2819400" y="3141193"/>
            <a:ext cx="685800" cy="2117"/>
          </a:xfrm>
          <a:prstGeom prst="line">
            <a:avLst/>
          </a:prstGeom>
          <a:ln>
            <a:head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/>
          <p:nvPr/>
        </p:nvCxnSpPr>
        <p:spPr>
          <a:xfrm rot="5400000">
            <a:off x="3353594" y="2971006"/>
            <a:ext cx="3048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/>
        </p:nvCxnSpPr>
        <p:spPr>
          <a:xfrm>
            <a:off x="2819400" y="2819400"/>
            <a:ext cx="381000" cy="1588"/>
          </a:xfrm>
          <a:prstGeom prst="line">
            <a:avLst/>
          </a:prstGeom>
          <a:ln>
            <a:head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 rot="5400000">
            <a:off x="3047206" y="2667000"/>
            <a:ext cx="305594" cy="7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5" name="Rectangle 234"/>
          <p:cNvSpPr/>
          <p:nvPr/>
        </p:nvSpPr>
        <p:spPr>
          <a:xfrm>
            <a:off x="6324600" y="2133600"/>
            <a:ext cx="2514600" cy="28194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7" name="Straight Arrow Connector 236"/>
          <p:cNvCxnSpPr/>
          <p:nvPr/>
        </p:nvCxnSpPr>
        <p:spPr>
          <a:xfrm>
            <a:off x="5943600" y="4094202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6477000" y="41910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2060"/>
                </a:solidFill>
              </a:rPr>
              <a:t>Database of Medical Electronic System</a:t>
            </a:r>
            <a:endParaRPr lang="en-US" sz="1200" b="1" dirty="0">
              <a:solidFill>
                <a:srgbClr val="002060"/>
              </a:solidFill>
            </a:endParaRPr>
          </a:p>
        </p:txBody>
      </p:sp>
      <p:cxnSp>
        <p:nvCxnSpPr>
          <p:cNvPr id="336" name="Straight Connector 335"/>
          <p:cNvCxnSpPr/>
          <p:nvPr/>
        </p:nvCxnSpPr>
        <p:spPr>
          <a:xfrm>
            <a:off x="1600200" y="1066800"/>
            <a:ext cx="1981200" cy="1588"/>
          </a:xfrm>
          <a:prstGeom prst="line">
            <a:avLst/>
          </a:prstGeom>
          <a:ln>
            <a:headEnd type="none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49" name="Straight Connector 348"/>
          <p:cNvCxnSpPr/>
          <p:nvPr/>
        </p:nvCxnSpPr>
        <p:spPr>
          <a:xfrm>
            <a:off x="3200400" y="2514600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7" name="Straight Connector 356"/>
          <p:cNvCxnSpPr/>
          <p:nvPr/>
        </p:nvCxnSpPr>
        <p:spPr>
          <a:xfrm>
            <a:off x="2819400" y="3886200"/>
            <a:ext cx="990600" cy="2117"/>
          </a:xfrm>
          <a:prstGeom prst="line">
            <a:avLst/>
          </a:prstGeom>
          <a:ln>
            <a:prstDash val="dashDot"/>
            <a:head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8" name="Straight Connector 357"/>
          <p:cNvCxnSpPr/>
          <p:nvPr/>
        </p:nvCxnSpPr>
        <p:spPr>
          <a:xfrm>
            <a:off x="2819400" y="4114800"/>
            <a:ext cx="533400" cy="1588"/>
          </a:xfrm>
          <a:prstGeom prst="line">
            <a:avLst/>
          </a:prstGeom>
          <a:ln>
            <a:head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grpSp>
        <p:nvGrpSpPr>
          <p:cNvPr id="9" name="Group 93"/>
          <p:cNvGrpSpPr/>
          <p:nvPr/>
        </p:nvGrpSpPr>
        <p:grpSpPr>
          <a:xfrm>
            <a:off x="7696200" y="457200"/>
            <a:ext cx="1104252" cy="914400"/>
            <a:chOff x="381000" y="457200"/>
            <a:chExt cx="1104252" cy="914400"/>
          </a:xfrm>
        </p:grpSpPr>
        <p:pic>
          <p:nvPicPr>
            <p:cNvPr id="89" name="Picture 20" descr="http://t0.gstatic.com/images?q=tbn:ANd9GcSMlO3mgFrWwnAnb7D-OhDc3ro2rT5jE0bdUOfFiSnxgL95wqX-zA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381000" y="685800"/>
              <a:ext cx="1104252" cy="685800"/>
            </a:xfrm>
            <a:prstGeom prst="rect">
              <a:avLst/>
            </a:prstGeom>
            <a:noFill/>
          </p:spPr>
        </p:pic>
        <p:sp>
          <p:nvSpPr>
            <p:cNvPr id="91" name="TextBox 90"/>
            <p:cNvSpPr txBox="1"/>
            <p:nvPr/>
          </p:nvSpPr>
          <p:spPr>
            <a:xfrm>
              <a:off x="609600" y="457200"/>
              <a:ext cx="5309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EMR</a:t>
              </a:r>
              <a:endParaRPr lang="en-US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3" name="Picture 2" descr="http://t2.gstatic.com/images?q=tbn:ANd9GcT9VZJO1l7EjuWMZxFXaCkto5XGqGWcTTaAz7ERcgtD7krCR--B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629400" y="2667000"/>
            <a:ext cx="2034619" cy="1524000"/>
          </a:xfrm>
          <a:prstGeom prst="rect">
            <a:avLst/>
          </a:prstGeom>
          <a:noFill/>
        </p:spPr>
      </p:pic>
      <p:sp>
        <p:nvSpPr>
          <p:cNvPr id="66" name="TextBox 65"/>
          <p:cNvSpPr txBox="1"/>
          <p:nvPr/>
        </p:nvSpPr>
        <p:spPr>
          <a:xfrm>
            <a:off x="4191000" y="4475202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Pharmacy Information Portal</a:t>
            </a:r>
            <a:endParaRPr lang="en-US" sz="1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>
            <a:off x="2819400" y="4419600"/>
            <a:ext cx="533400" cy="1588"/>
          </a:xfrm>
          <a:prstGeom prst="line">
            <a:avLst/>
          </a:prstGeom>
          <a:ln>
            <a:head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72" name="Picture 12" descr="http://www.indiaafricaconnect.in/upload/Multimedia/med_l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733800" y="4170402"/>
            <a:ext cx="460075" cy="304800"/>
          </a:xfrm>
          <a:prstGeom prst="rect">
            <a:avLst/>
          </a:prstGeom>
          <a:noFill/>
        </p:spPr>
      </p:pic>
      <p:pic>
        <p:nvPicPr>
          <p:cNvPr id="3074" name="Picture 2" descr="http://t1.gstatic.com/images?q=tbn:ANd9GcRSf3-70OIz3-ZBngSzCmqbT8yqQJW3tZX-43FCtAc3Q-hBwr_n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733800" y="4551402"/>
            <a:ext cx="501521" cy="381000"/>
          </a:xfrm>
          <a:prstGeom prst="rect">
            <a:avLst/>
          </a:prstGeom>
          <a:noFill/>
        </p:spPr>
      </p:pic>
      <p:cxnSp>
        <p:nvCxnSpPr>
          <p:cNvPr id="74" name="Straight Connector 73"/>
          <p:cNvCxnSpPr/>
          <p:nvPr/>
        </p:nvCxnSpPr>
        <p:spPr>
          <a:xfrm>
            <a:off x="2819400" y="3581400"/>
            <a:ext cx="990600" cy="2117"/>
          </a:xfrm>
          <a:prstGeom prst="line">
            <a:avLst/>
          </a:prstGeom>
          <a:ln>
            <a:head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5400000">
            <a:off x="3200400" y="4572000"/>
            <a:ext cx="3048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3352800" y="4724400"/>
            <a:ext cx="3048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3352800" y="4267200"/>
            <a:ext cx="3048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rot="5400000">
            <a:off x="3276600" y="4191000"/>
            <a:ext cx="1524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867400" y="1066800"/>
            <a:ext cx="1981200" cy="1588"/>
          </a:xfrm>
          <a:prstGeom prst="line">
            <a:avLst/>
          </a:prstGeom>
          <a:ln>
            <a:prstDash val="dashDot"/>
            <a:headEnd type="none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5400000">
            <a:off x="7849394" y="1675606"/>
            <a:ext cx="914400" cy="1588"/>
          </a:xfrm>
          <a:prstGeom prst="line">
            <a:avLst/>
          </a:prstGeom>
          <a:ln>
            <a:prstDash val="dashDot"/>
            <a:headEnd type="none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400"/>
            <a:ext cx="91440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Functional Characteristics of Module</a:t>
            </a:r>
            <a:endParaRPr lang="en-US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27723836"/>
              </p:ext>
            </p:extLst>
          </p:nvPr>
        </p:nvGraphicFramePr>
        <p:xfrm>
          <a:off x="381000" y="762000"/>
          <a:ext cx="8381998" cy="486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8372"/>
                <a:gridCol w="1014228"/>
                <a:gridCol w="914400"/>
                <a:gridCol w="914400"/>
                <a:gridCol w="990598"/>
              </a:tblGrid>
              <a:tr h="370840"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Providers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>
                          <a:solidFill>
                            <a:schemeClr val="bg1"/>
                          </a:solidFill>
                        </a:rPr>
                        <a:t>MoLHSA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IC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200" dirty="0" smtClean="0"/>
                        <a:t>Patient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Mobilization of information, keeping reliable statistics and doing analysis</a:t>
                      </a:r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Ensuring cost-effective care </a:t>
                      </a:r>
                      <a:endParaRPr lang="en-US" sz="1200" b="1" kern="1200" dirty="0">
                        <a:solidFill>
                          <a:schemeClr val="accent4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Speed, comfort and</a:t>
                      </a:r>
                      <a:r>
                        <a:rPr lang="en-US" sz="1200" b="1" kern="1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safety</a:t>
                      </a:r>
                      <a:endParaRPr lang="en-US" sz="1200" b="1" kern="1200" dirty="0">
                        <a:solidFill>
                          <a:schemeClr val="accent4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Control of drug limit under government-funded health insurance program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Eradication of fraud and duplication of care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Automated e-Prescribing</a:t>
                      </a:r>
                      <a:endParaRPr lang="ka-GE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Ensuring</a:t>
                      </a:r>
                      <a:r>
                        <a:rPr lang="en-US" sz="1200" b="1" kern="1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i</a:t>
                      </a:r>
                      <a:r>
                        <a:rPr lang="en-US" sz="12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nformed decisions and/or corrections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Electronic document archive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Software</a:t>
                      </a:r>
                      <a:r>
                        <a:rPr lang="en-US" sz="1200" b="1" kern="1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to ensure access to necessary resources while rendering medical services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Renewal of prescriptions for patients with chronic diseases without</a:t>
                      </a:r>
                      <a:r>
                        <a:rPr lang="en-US" sz="1200" b="1" kern="1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visiting doctors</a:t>
                      </a: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Dispensing</a:t>
                      </a:r>
                      <a:r>
                        <a:rPr lang="en-US" sz="1200" b="1" kern="1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d</a:t>
                      </a:r>
                      <a:r>
                        <a:rPr lang="en-US" sz="12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rugs only based upon presentation on ID</a:t>
                      </a:r>
                      <a:endParaRPr lang="ka-GE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Drug pricing information and purchasing</a:t>
                      </a:r>
                      <a:r>
                        <a:rPr lang="en-US" sz="1200" b="1" kern="120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locations </a:t>
                      </a: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Full eradication of risks related to indecipherable handwriting on prescriptions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2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990033"/>
                </a:solidFill>
              </a:rPr>
              <a:t>E-Health Portal to Access Different HMIS Products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Teona Please put the </a:t>
            </a:r>
            <a:r>
              <a:rPr lang="en-US" smtClean="0">
                <a:solidFill>
                  <a:srgbClr val="FF0000"/>
                </a:solidFill>
              </a:rPr>
              <a:t>necessary link!!!!!!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082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gray">
          <a:xfrm>
            <a:off x="3581400" y="3581400"/>
            <a:ext cx="49069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pPr eaLnBrk="0" hangingPunct="0">
              <a:lnSpc>
                <a:spcPct val="95000"/>
              </a:lnSpc>
            </a:pPr>
            <a:r>
              <a:rPr lang="en-US" sz="4400" b="1" noProof="1" smtClean="0"/>
              <a:t>Thank you for your attention!</a:t>
            </a:r>
            <a:endParaRPr lang="ka-GE" sz="4400" b="1" noProof="1"/>
          </a:p>
        </p:txBody>
      </p:sp>
      <p:pic>
        <p:nvPicPr>
          <p:cNvPr id="6" name="სურათი 8" descr="e-Health g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4788" y="777875"/>
            <a:ext cx="3759200" cy="404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90" name="Picture 22" descr="http://marakana.com/static/images/logos/logo-db-300x3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2286000"/>
            <a:ext cx="1066800" cy="8001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487362"/>
          </a:xfrm>
        </p:spPr>
        <p:txBody>
          <a:bodyPr>
            <a:normAutofit/>
          </a:bodyPr>
          <a:lstStyle/>
          <a:p>
            <a:r>
              <a:rPr lang="en-US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Medical Case Registration</a:t>
            </a:r>
            <a:endParaRPr lang="en-US" sz="1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457200"/>
            <a:ext cx="8640960" cy="11430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376105" y="457200"/>
            <a:ext cx="926947" cy="1048308"/>
            <a:chOff x="381000" y="762000"/>
            <a:chExt cx="990600" cy="1290225"/>
          </a:xfrm>
        </p:grpSpPr>
        <p:pic>
          <p:nvPicPr>
            <p:cNvPr id="4" name="Picture 3" descr="C:\Users\TATA\AppData\Local\Microsoft\Windows\Temporary Internet Files\Content.IE5\XGABZWW1\MC900447140[1]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000" y="762000"/>
              <a:ext cx="990600" cy="10111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TextBox 34"/>
            <p:cNvSpPr txBox="1"/>
            <p:nvPr/>
          </p:nvSpPr>
          <p:spPr>
            <a:xfrm>
              <a:off x="452624" y="1673423"/>
              <a:ext cx="844412" cy="37880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2060"/>
                  </a:solidFill>
                </a:rPr>
                <a:t>Patients</a:t>
              </a:r>
              <a:endParaRPr lang="en-US" sz="1400" b="1" dirty="0">
                <a:solidFill>
                  <a:srgbClr val="002060"/>
                </a:solidFill>
              </a:endParaRPr>
            </a:p>
          </p:txBody>
        </p:sp>
      </p:grpSp>
      <p:cxnSp>
        <p:nvCxnSpPr>
          <p:cNvPr id="43" name="Straight Arrow Connector 42"/>
          <p:cNvCxnSpPr/>
          <p:nvPr/>
        </p:nvCxnSpPr>
        <p:spPr>
          <a:xfrm>
            <a:off x="1524000" y="1447800"/>
            <a:ext cx="5486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48" name="Picture 8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5943600"/>
            <a:ext cx="720080" cy="735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52" name="Straight Arrow Connector 51"/>
          <p:cNvCxnSpPr/>
          <p:nvPr/>
        </p:nvCxnSpPr>
        <p:spPr>
          <a:xfrm>
            <a:off x="2135560" y="6629400"/>
            <a:ext cx="44176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228600" y="5486400"/>
            <a:ext cx="8640960" cy="12954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5" name="Picture 8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562600"/>
            <a:ext cx="720080" cy="735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86" name="Picture 18" descr="http://3.bp.blogspot.com/-1aMMGqkEWT0/Tibiz_gD8EI/AAAAAAAAADM/1hWEocQ-l3Q/s1600/oracl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36190" y="5715000"/>
            <a:ext cx="1539066" cy="990599"/>
          </a:xfrm>
          <a:prstGeom prst="rect">
            <a:avLst/>
          </a:prstGeom>
          <a:noFill/>
        </p:spPr>
      </p:pic>
      <p:sp>
        <p:nvSpPr>
          <p:cNvPr id="53" name="TextBox 52"/>
          <p:cNvSpPr txBox="1"/>
          <p:nvPr/>
        </p:nvSpPr>
        <p:spPr>
          <a:xfrm>
            <a:off x="6979568" y="5486400"/>
            <a:ext cx="1859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2060"/>
                </a:solidFill>
              </a:rPr>
              <a:t>Case Registration Database</a:t>
            </a:r>
            <a:endParaRPr lang="en-US" sz="1400" b="1" dirty="0">
              <a:solidFill>
                <a:srgbClr val="002060"/>
              </a:solidFill>
            </a:endParaRPr>
          </a:p>
        </p:txBody>
      </p:sp>
      <p:grpSp>
        <p:nvGrpSpPr>
          <p:cNvPr id="75" name="Group 74"/>
          <p:cNvGrpSpPr/>
          <p:nvPr/>
        </p:nvGrpSpPr>
        <p:grpSpPr>
          <a:xfrm>
            <a:off x="2743200" y="5572780"/>
            <a:ext cx="3094254" cy="1056620"/>
            <a:chOff x="2895600" y="5029200"/>
            <a:chExt cx="3094254" cy="1056620"/>
          </a:xfrm>
        </p:grpSpPr>
        <p:pic>
          <p:nvPicPr>
            <p:cNvPr id="58" name="Picture 57" descr="http://t0.gstatic.com/images?q=tbn:ANd9GcQCH17DHO9oDodm-6y2kWgI8xJkSi-WQRk-bsf5ifrabQQ86MWi"/>
            <p:cNvPicPr>
              <a:picLocks noChangeAspect="1" noChangeArrowheads="1"/>
            </p:cNvPicPr>
            <p:nvPr/>
          </p:nvPicPr>
          <p:blipFill>
            <a:blip r:embed="rId6" cstate="print"/>
            <a:srcRect t="9818" b="11637"/>
            <a:stretch>
              <a:fillRect/>
            </a:stretch>
          </p:blipFill>
          <p:spPr bwMode="auto">
            <a:xfrm>
              <a:off x="4191000" y="5029200"/>
              <a:ext cx="763262" cy="609600"/>
            </a:xfrm>
            <a:prstGeom prst="rect">
              <a:avLst/>
            </a:prstGeom>
            <a:noFill/>
          </p:spPr>
        </p:pic>
        <p:sp>
          <p:nvSpPr>
            <p:cNvPr id="49" name="TextBox 48"/>
            <p:cNvSpPr txBox="1"/>
            <p:nvPr/>
          </p:nvSpPr>
          <p:spPr>
            <a:xfrm>
              <a:off x="2895600" y="5562600"/>
              <a:ext cx="309425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2060"/>
                  </a:solidFill>
                </a:rPr>
                <a:t>Ministry of Labor, Health and Social Affairs of Georgia (</a:t>
              </a:r>
              <a:r>
                <a:rPr lang="en-US" sz="1400" b="1" dirty="0" err="1" smtClean="0">
                  <a:solidFill>
                    <a:srgbClr val="002060"/>
                  </a:solidFill>
                </a:rPr>
                <a:t>MoLHSA</a:t>
              </a:r>
              <a:r>
                <a:rPr lang="en-US" sz="1400" b="1" dirty="0" smtClean="0">
                  <a:solidFill>
                    <a:srgbClr val="002060"/>
                  </a:solidFill>
                </a:rPr>
                <a:t>)</a:t>
              </a:r>
              <a:endParaRPr lang="en-US" sz="14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2590800" y="533400"/>
            <a:ext cx="3429000" cy="914400"/>
            <a:chOff x="2971800" y="2895600"/>
            <a:chExt cx="3429000" cy="914400"/>
          </a:xfrm>
        </p:grpSpPr>
        <p:pic>
          <p:nvPicPr>
            <p:cNvPr id="60" name="Picture 16" descr="http://t0.gstatic.com/images?q=tbn:ANd9GcRebp6nJARBgjUGencA2GABJI6V6JxliUKqS8RTysjNoX4plyi6"/>
            <p:cNvPicPr>
              <a:picLocks noChangeAspect="1" noChangeArrowheads="1"/>
            </p:cNvPicPr>
            <p:nvPr/>
          </p:nvPicPr>
          <p:blipFill>
            <a:blip r:embed="rId7" cstate="print"/>
            <a:srcRect l="6667" t="13333" r="6667" b="13333"/>
            <a:stretch>
              <a:fillRect/>
            </a:stretch>
          </p:blipFill>
          <p:spPr bwMode="auto">
            <a:xfrm>
              <a:off x="3810000" y="2895600"/>
              <a:ext cx="762000" cy="653143"/>
            </a:xfrm>
            <a:prstGeom prst="rect">
              <a:avLst/>
            </a:prstGeom>
            <a:noFill/>
          </p:spPr>
        </p:pic>
        <p:sp>
          <p:nvSpPr>
            <p:cNvPr id="61" name="TextBox 60"/>
            <p:cNvSpPr txBox="1"/>
            <p:nvPr/>
          </p:nvSpPr>
          <p:spPr>
            <a:xfrm>
              <a:off x="3904715" y="2971800"/>
              <a:ext cx="492443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Hospital</a:t>
              </a:r>
              <a:endParaRPr lang="en-US" sz="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pic>
          <p:nvPicPr>
            <p:cNvPr id="62" name="Picture 4" descr="http://t1.gstatic.com/images?q=tbn:ANd9GcRDWbCQCa68X1SLjPh0s2ncfYAtLYNlYZnl9hLbDHhFHbyyeA9b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648200" y="2971800"/>
              <a:ext cx="762000" cy="514350"/>
            </a:xfrm>
            <a:prstGeom prst="rect">
              <a:avLst/>
            </a:prstGeom>
            <a:noFill/>
          </p:spPr>
        </p:pic>
        <p:sp>
          <p:nvSpPr>
            <p:cNvPr id="63" name="TextBox 62"/>
            <p:cNvSpPr txBox="1"/>
            <p:nvPr/>
          </p:nvSpPr>
          <p:spPr>
            <a:xfrm>
              <a:off x="4928616" y="3017520"/>
              <a:ext cx="387668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b="1" dirty="0" smtClean="0">
                  <a:solidFill>
                    <a:srgbClr val="99003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PHC</a:t>
              </a:r>
              <a:endParaRPr lang="en-US" sz="7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pic>
          <p:nvPicPr>
            <p:cNvPr id="64" name="Picture 2" descr="http://www.carclipart.com/free_car_clipart/ambulance_van_with_red_cross_symbol_0515-1005-3104-3359_SMU.jp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4191000" y="3429000"/>
              <a:ext cx="228600" cy="163068"/>
            </a:xfrm>
            <a:prstGeom prst="rect">
              <a:avLst/>
            </a:prstGeom>
            <a:noFill/>
          </p:spPr>
        </p:pic>
        <p:sp>
          <p:nvSpPr>
            <p:cNvPr id="65" name="TextBox 64"/>
            <p:cNvSpPr txBox="1"/>
            <p:nvPr/>
          </p:nvSpPr>
          <p:spPr>
            <a:xfrm>
              <a:off x="2971800" y="3502223"/>
              <a:ext cx="3429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2060"/>
                  </a:solidFill>
                </a:rPr>
                <a:t>Healthcare Facilities</a:t>
              </a:r>
              <a:endParaRPr lang="en-US" sz="14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68" name="Rectangle 67"/>
          <p:cNvSpPr/>
          <p:nvPr/>
        </p:nvSpPr>
        <p:spPr>
          <a:xfrm>
            <a:off x="228600" y="2286000"/>
            <a:ext cx="8610600" cy="25146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3" name="Straight Arrow Connector 72"/>
          <p:cNvCxnSpPr/>
          <p:nvPr/>
        </p:nvCxnSpPr>
        <p:spPr>
          <a:xfrm rot="5400000">
            <a:off x="7658100" y="19431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7315200" y="543580"/>
            <a:ext cx="1066800" cy="599420"/>
            <a:chOff x="7166106" y="685800"/>
            <a:chExt cx="1638260" cy="1304729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166106" y="685800"/>
              <a:ext cx="1263244" cy="8382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635198" y="1164382"/>
              <a:ext cx="1169168" cy="826147"/>
            </a:xfrm>
            <a:prstGeom prst="rect">
              <a:avLst/>
            </a:prstGeom>
          </p:spPr>
        </p:pic>
      </p:grpSp>
      <p:sp>
        <p:nvSpPr>
          <p:cNvPr id="92" name="TextBox 91"/>
          <p:cNvSpPr txBox="1"/>
          <p:nvPr/>
        </p:nvSpPr>
        <p:spPr>
          <a:xfrm>
            <a:off x="7086600" y="990600"/>
            <a:ext cx="16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Registration</a:t>
            </a:r>
            <a:endParaRPr lang="en-US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95" name="Straight Arrow Connector 94"/>
          <p:cNvCxnSpPr/>
          <p:nvPr/>
        </p:nvCxnSpPr>
        <p:spPr>
          <a:xfrm rot="5400000">
            <a:off x="7658100" y="51435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2" name="Rectangle 111"/>
          <p:cNvSpPr/>
          <p:nvPr/>
        </p:nvSpPr>
        <p:spPr>
          <a:xfrm>
            <a:off x="6400800" y="2441377"/>
            <a:ext cx="2286000" cy="220682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6477000" y="2743200"/>
            <a:ext cx="2133600" cy="225623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Patient’s personal data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6477000" y="3050977"/>
            <a:ext cx="2133600" cy="2256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45720" tIns="0" rIns="45720" bIns="0" rtlCol="0" anchor="ctr"/>
          <a:lstStyle/>
          <a:p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Insurance status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6477000" y="3352800"/>
            <a:ext cx="2133600" cy="22562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Diagnosis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6477000" y="3660577"/>
            <a:ext cx="2133600" cy="22562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Identification of healthcare facilities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6477000" y="3962400"/>
            <a:ext cx="2133600" cy="2286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Identification of medical staff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6324600" y="2438400"/>
            <a:ext cx="14710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Registration Data</a:t>
            </a:r>
            <a:endParaRPr lang="en-US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6477000" y="4267200"/>
            <a:ext cx="2133600" cy="228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45720" tIns="0" rIns="45720" bIns="0" rtlCol="0" anchor="ctr"/>
          <a:lstStyle/>
          <a:p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necessary information</a:t>
            </a:r>
            <a:r>
              <a:rPr lang="ka-GE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4648200" y="2738735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Civil Registry Database</a:t>
            </a:r>
            <a:endParaRPr lang="en-US" sz="1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8" name="Picture 4" descr="http://t1.gstatic.com/images?q=tbn:ANd9GcRSsIbBK2G6iPl2HJ4mLAn3NZeIo3OFg32zVdYohmnlphWdqi0tCA"/>
          <p:cNvPicPr>
            <a:picLocks noChangeAspect="1" noChangeArrowheads="1"/>
          </p:cNvPicPr>
          <p:nvPr/>
        </p:nvPicPr>
        <p:blipFill>
          <a:blip r:embed="rId12" cstate="print"/>
          <a:srcRect l="15936" t="3980" r="17131" b="8458"/>
          <a:stretch>
            <a:fillRect/>
          </a:stretch>
        </p:blipFill>
        <p:spPr bwMode="auto">
          <a:xfrm>
            <a:off x="3733800" y="2357735"/>
            <a:ext cx="685800" cy="718457"/>
          </a:xfrm>
          <a:prstGeom prst="rect">
            <a:avLst/>
          </a:prstGeom>
          <a:noFill/>
        </p:spPr>
      </p:pic>
      <p:sp>
        <p:nvSpPr>
          <p:cNvPr id="129" name="TextBox 128"/>
          <p:cNvSpPr txBox="1"/>
          <p:nvPr/>
        </p:nvSpPr>
        <p:spPr>
          <a:xfrm>
            <a:off x="3352800" y="2662535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Database of Policy Holders</a:t>
            </a:r>
            <a:endParaRPr lang="en-US" sz="1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41" name="Group 140"/>
          <p:cNvGrpSpPr/>
          <p:nvPr/>
        </p:nvGrpSpPr>
        <p:grpSpPr>
          <a:xfrm>
            <a:off x="1295400" y="2362200"/>
            <a:ext cx="1295400" cy="688975"/>
            <a:chOff x="1295400" y="2743200"/>
            <a:chExt cx="1295400" cy="688975"/>
          </a:xfrm>
        </p:grpSpPr>
        <p:pic>
          <p:nvPicPr>
            <p:cNvPr id="7192" name="Picture 24" descr="http://www.awicons.com/stock-icons/aero-icons/preview/database.png"/>
            <p:cNvPicPr>
              <a:picLocks noChangeAspect="1" noChangeArrowheads="1"/>
            </p:cNvPicPr>
            <p:nvPr/>
          </p:nvPicPr>
          <p:blipFill>
            <a:blip r:embed="rId13" cstate="print"/>
            <a:srcRect l="6916" t="2899" r="37752" b="7246"/>
            <a:stretch>
              <a:fillRect/>
            </a:stretch>
          </p:blipFill>
          <p:spPr bwMode="auto">
            <a:xfrm>
              <a:off x="1600200" y="2743200"/>
              <a:ext cx="685800" cy="688975"/>
            </a:xfrm>
            <a:prstGeom prst="rect">
              <a:avLst/>
            </a:prstGeom>
            <a:noFill/>
          </p:spPr>
        </p:pic>
        <p:sp>
          <p:nvSpPr>
            <p:cNvPr id="132" name="TextBox 131"/>
            <p:cNvSpPr txBox="1"/>
            <p:nvPr/>
          </p:nvSpPr>
          <p:spPr>
            <a:xfrm>
              <a:off x="1295400" y="3015343"/>
              <a:ext cx="12954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Classifications</a:t>
              </a:r>
              <a:endParaRPr lang="en-US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2438400" y="2362200"/>
            <a:ext cx="1038225" cy="764977"/>
            <a:chOff x="2438400" y="2667000"/>
            <a:chExt cx="1038225" cy="764977"/>
          </a:xfrm>
        </p:grpSpPr>
        <p:pic>
          <p:nvPicPr>
            <p:cNvPr id="136" name="Picture 20" descr="http://t0.gstatic.com/images?q=tbn:ANd9GcSMlO3mgFrWwnAnb7D-OhDc3ro2rT5jE0bdUOfFiSnxgL95wqX-zA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2438400" y="2667000"/>
              <a:ext cx="1038225" cy="644793"/>
            </a:xfrm>
            <a:prstGeom prst="rect">
              <a:avLst/>
            </a:prstGeom>
            <a:noFill/>
          </p:spPr>
        </p:pic>
        <p:sp>
          <p:nvSpPr>
            <p:cNvPr id="137" name="TextBox 136"/>
            <p:cNvSpPr txBox="1"/>
            <p:nvPr/>
          </p:nvSpPr>
          <p:spPr>
            <a:xfrm>
              <a:off x="2667000" y="3124200"/>
              <a:ext cx="5309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EMR</a:t>
              </a:r>
              <a:endParaRPr lang="en-US" sz="1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152400" y="2357735"/>
            <a:ext cx="1295400" cy="842665"/>
            <a:chOff x="838200" y="3581400"/>
            <a:chExt cx="1295400" cy="842665"/>
          </a:xfrm>
        </p:grpSpPr>
        <p:pic>
          <p:nvPicPr>
            <p:cNvPr id="7194" name="Picture 26" descr="http://t1.gstatic.com/images?q=tbn:ANd9GcSUnO7UwhgMrAiTqXgLN_sQyyfTn6mXYUOVHFqJwgDTzqkl4qpa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990600" y="3581400"/>
              <a:ext cx="990600" cy="762000"/>
            </a:xfrm>
            <a:prstGeom prst="rect">
              <a:avLst/>
            </a:prstGeom>
            <a:noFill/>
          </p:spPr>
        </p:pic>
        <p:sp>
          <p:nvSpPr>
            <p:cNvPr id="123" name="TextBox 122"/>
            <p:cNvSpPr txBox="1"/>
            <p:nvPr/>
          </p:nvSpPr>
          <p:spPr>
            <a:xfrm>
              <a:off x="838200" y="3962400"/>
              <a:ext cx="1295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Regulation Database</a:t>
              </a:r>
              <a:endParaRPr lang="en-US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149" name="Straight Arrow Connector 148"/>
          <p:cNvCxnSpPr/>
          <p:nvPr/>
        </p:nvCxnSpPr>
        <p:spPr>
          <a:xfrm>
            <a:off x="5867400" y="28956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 flipH="1">
            <a:off x="914400" y="4114800"/>
            <a:ext cx="5410200" cy="0"/>
          </a:xfrm>
          <a:prstGeom prst="line">
            <a:avLst/>
          </a:prstGeom>
          <a:ln>
            <a:head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 flipH="1">
            <a:off x="914400" y="3810000"/>
            <a:ext cx="5410200" cy="0"/>
          </a:xfrm>
          <a:prstGeom prst="line">
            <a:avLst/>
          </a:prstGeom>
          <a:ln>
            <a:head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 flipH="1">
            <a:off x="1905000" y="3505200"/>
            <a:ext cx="4419600" cy="0"/>
          </a:xfrm>
          <a:prstGeom prst="line">
            <a:avLst/>
          </a:prstGeom>
          <a:ln>
            <a:head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/>
          <p:nvPr/>
        </p:nvCxnSpPr>
        <p:spPr>
          <a:xfrm flipH="1">
            <a:off x="4038600" y="3200400"/>
            <a:ext cx="2286000" cy="0"/>
          </a:xfrm>
          <a:prstGeom prst="line">
            <a:avLst/>
          </a:prstGeom>
          <a:ln>
            <a:headEnd type="arrow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/>
          <p:nvPr/>
        </p:nvCxnSpPr>
        <p:spPr>
          <a:xfrm>
            <a:off x="4038600" y="3048000"/>
            <a:ext cx="0" cy="1524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/>
          <p:nvPr/>
        </p:nvCxnSpPr>
        <p:spPr>
          <a:xfrm>
            <a:off x="2895600" y="3048000"/>
            <a:ext cx="0" cy="4572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/>
          <p:nvPr/>
        </p:nvCxnSpPr>
        <p:spPr>
          <a:xfrm>
            <a:off x="1905000" y="3048000"/>
            <a:ext cx="0" cy="4572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/>
          <p:nvPr/>
        </p:nvCxnSpPr>
        <p:spPr>
          <a:xfrm>
            <a:off x="914400" y="3124200"/>
            <a:ext cx="0" cy="9906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916424" y="4201709"/>
            <a:ext cx="3198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Automated provision/validation of data</a:t>
            </a:r>
            <a:endParaRPr lang="en-US" sz="1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72" name="Straight Arrow Connector 71"/>
          <p:cNvCxnSpPr/>
          <p:nvPr/>
        </p:nvCxnSpPr>
        <p:spPr>
          <a:xfrm rot="5400000">
            <a:off x="800894" y="5142706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71" name="Picture 19" descr="C:\Users\TATA\AppData\Local\Microsoft\Windows\Temporary Internet Files\Content.IE5\GSRSZZAI\MC900431507[1]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0600" y="4953000"/>
            <a:ext cx="347508" cy="347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7" name="TextBox 66"/>
          <p:cNvSpPr txBox="1"/>
          <p:nvPr/>
        </p:nvSpPr>
        <p:spPr>
          <a:xfrm>
            <a:off x="329648" y="5496580"/>
            <a:ext cx="7328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2060"/>
                </a:solidFill>
              </a:rPr>
              <a:t>Hotline</a:t>
            </a:r>
            <a:endParaRPr lang="en-US" sz="1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oup 52"/>
          <p:cNvGrpSpPr/>
          <p:nvPr/>
        </p:nvGrpSpPr>
        <p:grpSpPr>
          <a:xfrm>
            <a:off x="7631832" y="2701164"/>
            <a:ext cx="1207368" cy="1261236"/>
            <a:chOff x="7543800" y="2243964"/>
            <a:chExt cx="1207368" cy="1261236"/>
          </a:xfrm>
        </p:grpSpPr>
        <p:pic>
          <p:nvPicPr>
            <p:cNvPr id="2050" name="Picture 2" descr="C:\Users\TATA\AppData\Local\Microsoft\Windows\Temporary Internet Files\Content.IE5\50F0CZZJ\MC900438706[1]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96200" y="2243964"/>
              <a:ext cx="749664" cy="956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/>
            <p:cNvSpPr txBox="1"/>
            <p:nvPr/>
          </p:nvSpPr>
          <p:spPr>
            <a:xfrm>
              <a:off x="7543800" y="3105090"/>
              <a:ext cx="120736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Healthcare Facilities</a:t>
              </a:r>
              <a:endParaRPr lang="en-US" sz="1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21" name="Picture 18" descr="http://3.bp.blogspot.com/-1aMMGqkEWT0/Tibiz_gD8EI/AAAAAAAAADM/1hWEocQ-l3Q/s1600/oracle.jpg"/>
          <p:cNvPicPr>
            <a:picLocks noChangeAspect="1" noChangeArrowheads="1"/>
          </p:cNvPicPr>
          <p:nvPr/>
        </p:nvPicPr>
        <p:blipFill>
          <a:blip r:embed="rId3" cstate="print"/>
          <a:srcRect t="8830"/>
          <a:stretch>
            <a:fillRect/>
          </a:stretch>
        </p:blipFill>
        <p:spPr bwMode="auto">
          <a:xfrm>
            <a:off x="3917032" y="990600"/>
            <a:ext cx="1340768" cy="786767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3657600" y="533400"/>
            <a:ext cx="1859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2060"/>
                </a:solidFill>
              </a:rPr>
              <a:t>Case Registration Database</a:t>
            </a:r>
            <a:endParaRPr lang="en-US" sz="1400" b="1" dirty="0">
              <a:solidFill>
                <a:srgbClr val="002060"/>
              </a:solidFill>
            </a:endParaRPr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487362"/>
          </a:xfrm>
        </p:spPr>
        <p:txBody>
          <a:bodyPr>
            <a:normAutofit/>
          </a:bodyPr>
          <a:lstStyle/>
          <a:p>
            <a:r>
              <a:rPr lang="en-US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Receipt of Case Data and Case Inspection</a:t>
            </a:r>
            <a:endParaRPr lang="en-US" sz="1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5" name="Group 84"/>
          <p:cNvGrpSpPr/>
          <p:nvPr/>
        </p:nvGrpSpPr>
        <p:grpSpPr>
          <a:xfrm>
            <a:off x="159798" y="2667000"/>
            <a:ext cx="1600200" cy="1141511"/>
            <a:chOff x="159798" y="2667000"/>
            <a:chExt cx="1600200" cy="1141511"/>
          </a:xfrm>
        </p:grpSpPr>
        <p:pic>
          <p:nvPicPr>
            <p:cNvPr id="84" name="Picture 2" descr="http://ts4.mm.bing.net/th?id=I4726564838244875&amp;pid=1.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85800" y="2667000"/>
              <a:ext cx="533400" cy="869674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/>
          </p:nvSpPr>
          <p:spPr>
            <a:xfrm>
              <a:off x="159798" y="3562290"/>
              <a:ext cx="1600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err="1" smtClean="0">
                  <a:solidFill>
                    <a:srgbClr val="002060"/>
                  </a:solidFill>
                </a:rPr>
                <a:t>MoLHSA</a:t>
              </a:r>
              <a:endParaRPr lang="en-US" sz="10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1752600" y="2646402"/>
            <a:ext cx="1066800" cy="1239798"/>
            <a:chOff x="1752600" y="2646402"/>
            <a:chExt cx="1066800" cy="1239798"/>
          </a:xfrm>
        </p:grpSpPr>
        <p:pic>
          <p:nvPicPr>
            <p:cNvPr id="11266" name="Picture 2" descr="http://ts4.mm.bing.net/th?id=I4726564838244875&amp;pid=1.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057400" y="2646402"/>
              <a:ext cx="533400" cy="869674"/>
            </a:xfrm>
            <a:prstGeom prst="rect">
              <a:avLst/>
            </a:prstGeom>
            <a:noFill/>
          </p:spPr>
        </p:pic>
        <p:sp>
          <p:nvSpPr>
            <p:cNvPr id="37" name="TextBox 36"/>
            <p:cNvSpPr txBox="1"/>
            <p:nvPr/>
          </p:nvSpPr>
          <p:spPr>
            <a:xfrm>
              <a:off x="1752600" y="348609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smtClean="0">
                  <a:solidFill>
                    <a:srgbClr val="002060"/>
                  </a:solidFill>
                </a:rPr>
                <a:t>Social Service Agency (SSA)</a:t>
              </a:r>
              <a:endParaRPr lang="en-US" sz="10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3124200" y="2667000"/>
            <a:ext cx="1371600" cy="1295400"/>
            <a:chOff x="3276600" y="3124200"/>
            <a:chExt cx="1371600" cy="1295400"/>
          </a:xfrm>
        </p:grpSpPr>
        <p:pic>
          <p:nvPicPr>
            <p:cNvPr id="11268" name="Picture 4" descr="http://ts4.mm.bing.net/th?id=I4704836604461467&amp;pid=1.1"/>
            <p:cNvPicPr>
              <a:picLocks noChangeAspect="1" noChangeArrowheads="1"/>
            </p:cNvPicPr>
            <p:nvPr/>
          </p:nvPicPr>
          <p:blipFill>
            <a:blip r:embed="rId5" cstate="print"/>
            <a:srcRect l="18182" t="6061" r="18182" b="6061"/>
            <a:stretch>
              <a:fillRect/>
            </a:stretch>
          </p:blipFill>
          <p:spPr bwMode="auto">
            <a:xfrm>
              <a:off x="3581400" y="3124200"/>
              <a:ext cx="630621" cy="870858"/>
            </a:xfrm>
            <a:prstGeom prst="rect">
              <a:avLst/>
            </a:prstGeom>
            <a:noFill/>
          </p:spPr>
        </p:pic>
        <p:sp>
          <p:nvSpPr>
            <p:cNvPr id="46" name="TextBox 45"/>
            <p:cNvSpPr txBox="1"/>
            <p:nvPr/>
          </p:nvSpPr>
          <p:spPr>
            <a:xfrm>
              <a:off x="3276600" y="3865602"/>
              <a:ext cx="13716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smtClean="0">
                  <a:solidFill>
                    <a:srgbClr val="002060"/>
                  </a:solidFill>
                </a:rPr>
                <a:t>National  Center for Disease Control (NCDC)</a:t>
              </a:r>
              <a:endParaRPr lang="en-US" sz="10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6248400" y="2667000"/>
            <a:ext cx="1143000" cy="1295400"/>
            <a:chOff x="6248400" y="2209800"/>
            <a:chExt cx="1143000" cy="1295400"/>
          </a:xfrm>
        </p:grpSpPr>
        <p:sp>
          <p:nvSpPr>
            <p:cNvPr id="34" name="TextBox 33"/>
            <p:cNvSpPr txBox="1"/>
            <p:nvPr/>
          </p:nvSpPr>
          <p:spPr>
            <a:xfrm>
              <a:off x="6248400" y="3105090"/>
              <a:ext cx="1143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smtClean="0">
                  <a:solidFill>
                    <a:srgbClr val="002060"/>
                  </a:solidFill>
                </a:rPr>
                <a:t>Insurance Companies</a:t>
              </a:r>
              <a:endParaRPr lang="en-US" sz="1000" b="1" dirty="0">
                <a:solidFill>
                  <a:srgbClr val="002060"/>
                </a:solidFill>
              </a:endParaRPr>
            </a:p>
          </p:txBody>
        </p:sp>
        <p:pic>
          <p:nvPicPr>
            <p:cNvPr id="11274" name="Picture 10" descr="http://ts1.mm.bing.net/th?id=I4592248331895344&amp;pid=1.1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248400" y="2209800"/>
              <a:ext cx="1009750" cy="931702"/>
            </a:xfrm>
            <a:prstGeom prst="rect">
              <a:avLst/>
            </a:prstGeom>
            <a:noFill/>
          </p:spPr>
        </p:pic>
      </p:grpSp>
      <p:grpSp>
        <p:nvGrpSpPr>
          <p:cNvPr id="54" name="Group 53"/>
          <p:cNvGrpSpPr/>
          <p:nvPr/>
        </p:nvGrpSpPr>
        <p:grpSpPr>
          <a:xfrm>
            <a:off x="251520" y="4578360"/>
            <a:ext cx="8397180" cy="2175639"/>
            <a:chOff x="251520" y="4578360"/>
            <a:chExt cx="8397180" cy="2175639"/>
          </a:xfrm>
        </p:grpSpPr>
        <p:cxnSp>
          <p:nvCxnSpPr>
            <p:cNvPr id="55" name="Straight Arrow Connector 54"/>
            <p:cNvCxnSpPr/>
            <p:nvPr/>
          </p:nvCxnSpPr>
          <p:spPr>
            <a:xfrm flipV="1">
              <a:off x="2057400" y="4883160"/>
              <a:ext cx="2133600" cy="908040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 rot="1389718">
              <a:off x="5010600" y="4878228"/>
              <a:ext cx="241400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Case inspection in accordance with the set protocol</a:t>
              </a:r>
              <a:endParaRPr lang="en-US" sz="1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 rot="20226702">
              <a:off x="1977558" y="5081434"/>
              <a:ext cx="206898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Access to registered cases</a:t>
              </a:r>
              <a:endParaRPr lang="en-US" sz="1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2133600" y="5638800"/>
              <a:ext cx="51054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Results of inspection</a:t>
              </a:r>
              <a:endParaRPr lang="en-US" sz="1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59" name="Group 21"/>
            <p:cNvGrpSpPr/>
            <p:nvPr/>
          </p:nvGrpSpPr>
          <p:grpSpPr>
            <a:xfrm>
              <a:off x="251520" y="4883160"/>
              <a:ext cx="2057400" cy="1441439"/>
              <a:chOff x="373088" y="2978160"/>
              <a:chExt cx="2057400" cy="1441439"/>
            </a:xfrm>
          </p:grpSpPr>
          <p:pic>
            <p:nvPicPr>
              <p:cNvPr id="67" name="Picture 18" descr="http://3.bp.blogspot.com/-1aMMGqkEWT0/Tibiz_gD8EI/AAAAAAAAADM/1hWEocQ-l3Q/s1600/oracle.jpg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533400" y="3429000"/>
                <a:ext cx="1539066" cy="990599"/>
              </a:xfrm>
              <a:prstGeom prst="rect">
                <a:avLst/>
              </a:prstGeom>
              <a:noFill/>
            </p:spPr>
          </p:pic>
          <p:sp>
            <p:nvSpPr>
              <p:cNvPr id="68" name="TextBox 67"/>
              <p:cNvSpPr txBox="1"/>
              <p:nvPr/>
            </p:nvSpPr>
            <p:spPr>
              <a:xfrm>
                <a:off x="373088" y="2978160"/>
                <a:ext cx="20574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 smtClean="0">
                    <a:solidFill>
                      <a:srgbClr val="002060"/>
                    </a:solidFill>
                  </a:rPr>
                  <a:t>Case Registration Database</a:t>
                </a:r>
                <a:endParaRPr lang="en-US" sz="1400" b="1" dirty="0">
                  <a:solidFill>
                    <a:srgbClr val="002060"/>
                  </a:solidFill>
                </a:endParaRPr>
              </a:p>
            </p:txBody>
          </p:sp>
        </p:grpSp>
        <p:pic>
          <p:nvPicPr>
            <p:cNvPr id="60" name="Picture 2" descr="http://t1.gstatic.com/images?q=tbn:ANd9GcRhO8E8L_d5aZF5hCcgDNAdGY1i-3tYyO0TTKVOUJajbCjq1U-h"/>
            <p:cNvPicPr>
              <a:picLocks noChangeAspect="1" noChangeArrowheads="1"/>
            </p:cNvPicPr>
            <p:nvPr/>
          </p:nvPicPr>
          <p:blipFill>
            <a:blip r:embed="rId8" cstate="print"/>
            <a:srcRect l="19691" t="12371" r="49421" b="1031"/>
            <a:stretch>
              <a:fillRect/>
            </a:stretch>
          </p:blipFill>
          <p:spPr bwMode="auto">
            <a:xfrm flipH="1">
              <a:off x="4419600" y="4578360"/>
              <a:ext cx="471714" cy="990600"/>
            </a:xfrm>
            <a:prstGeom prst="rect">
              <a:avLst/>
            </a:prstGeom>
            <a:noFill/>
          </p:spPr>
        </p:pic>
        <p:pic>
          <p:nvPicPr>
            <p:cNvPr id="61" name="Picture 2" descr="http://t3.gstatic.com/images?q=tbn:ANd9GcRakhHzHm6ifumgP96FHl8yUh-5mhPyNKXeYKWgdlo97qFgYOyCcm-mF3V4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391400" y="5105400"/>
              <a:ext cx="1257300" cy="1257300"/>
            </a:xfrm>
            <a:prstGeom prst="rect">
              <a:avLst/>
            </a:prstGeom>
            <a:noFill/>
          </p:spPr>
        </p:pic>
        <p:cxnSp>
          <p:nvCxnSpPr>
            <p:cNvPr id="62" name="Straight Arrow Connector 61"/>
            <p:cNvCxnSpPr/>
            <p:nvPr/>
          </p:nvCxnSpPr>
          <p:spPr>
            <a:xfrm>
              <a:off x="2057400" y="6248400"/>
              <a:ext cx="5181600" cy="1588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63" name="Picture 5" descr="C:\Users\TATA\AppData\Local\Microsoft\Windows\Temporary Internet Files\Content.IE5\DT5I4WKP\MC900432681[1]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1000" y="5943600"/>
              <a:ext cx="635952" cy="6359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64" name="Straight Arrow Connector 63"/>
            <p:cNvCxnSpPr/>
            <p:nvPr/>
          </p:nvCxnSpPr>
          <p:spPr>
            <a:xfrm>
              <a:off x="2057400" y="5865812"/>
              <a:ext cx="5181600" cy="1588"/>
            </a:xfrm>
            <a:prstGeom prst="straightConnector1">
              <a:avLst/>
            </a:prstGeom>
            <a:ln>
              <a:prstDash val="sysDash"/>
              <a:headEnd type="arrow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3415683" y="6477000"/>
              <a:ext cx="3276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Automated result notification</a:t>
              </a:r>
              <a:endParaRPr lang="en-US" sz="1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66" name="Straight Arrow Connector 65"/>
            <p:cNvCxnSpPr/>
            <p:nvPr/>
          </p:nvCxnSpPr>
          <p:spPr>
            <a:xfrm>
              <a:off x="5105400" y="4806960"/>
              <a:ext cx="2133600" cy="908040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69" name="Rectangle 68"/>
          <p:cNvSpPr/>
          <p:nvPr/>
        </p:nvSpPr>
        <p:spPr>
          <a:xfrm>
            <a:off x="251520" y="4495800"/>
            <a:ext cx="8640960" cy="236220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228600" y="533400"/>
            <a:ext cx="8640960" cy="350520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Straight Arrow Connector 71"/>
          <p:cNvCxnSpPr/>
          <p:nvPr/>
        </p:nvCxnSpPr>
        <p:spPr>
          <a:xfrm rot="10800000" flipV="1">
            <a:off x="1066800" y="1981200"/>
            <a:ext cx="28956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rot="10800000" flipH="1" flipV="1">
            <a:off x="4876800" y="1981201"/>
            <a:ext cx="1600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rot="10800000" flipV="1">
            <a:off x="3733800" y="1981200"/>
            <a:ext cx="6858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rot="10800000" flipH="1" flipV="1">
            <a:off x="4572000" y="1981200"/>
            <a:ext cx="6858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rot="10800000" flipV="1">
            <a:off x="2590800" y="1981200"/>
            <a:ext cx="16002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rot="10800000" flipH="1" flipV="1">
            <a:off x="5257800" y="1981200"/>
            <a:ext cx="28956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7" name="Group 86"/>
          <p:cNvGrpSpPr/>
          <p:nvPr/>
        </p:nvGrpSpPr>
        <p:grpSpPr>
          <a:xfrm>
            <a:off x="4800600" y="2667000"/>
            <a:ext cx="1066800" cy="1295400"/>
            <a:chOff x="4800600" y="2667000"/>
            <a:chExt cx="1066800" cy="1295400"/>
          </a:xfrm>
        </p:grpSpPr>
        <p:sp>
          <p:nvSpPr>
            <p:cNvPr id="47" name="TextBox 46"/>
            <p:cNvSpPr txBox="1"/>
            <p:nvPr/>
          </p:nvSpPr>
          <p:spPr>
            <a:xfrm>
              <a:off x="4800600" y="356229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smtClean="0">
                  <a:solidFill>
                    <a:srgbClr val="002060"/>
                  </a:solidFill>
                </a:rPr>
                <a:t>Mediation Service </a:t>
              </a:r>
              <a:endParaRPr lang="en-US" sz="1000" b="1" dirty="0">
                <a:solidFill>
                  <a:srgbClr val="002060"/>
                </a:solidFill>
              </a:endParaRPr>
            </a:p>
          </p:txBody>
        </p:sp>
        <p:pic>
          <p:nvPicPr>
            <p:cNvPr id="83" name="Picture 2" descr="http://ts4.mm.bing.net/th?id=I4726564838244875&amp;pid=1.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029200" y="2667000"/>
              <a:ext cx="533400" cy="869674"/>
            </a:xfrm>
            <a:prstGeom prst="rect">
              <a:avLst/>
            </a:prstGeom>
            <a:noFill/>
          </p:spPr>
        </p:pic>
      </p:grpSp>
      <p:sp>
        <p:nvSpPr>
          <p:cNvPr id="88" name="TextBox 87"/>
          <p:cNvSpPr txBox="1"/>
          <p:nvPr/>
        </p:nvSpPr>
        <p:spPr>
          <a:xfrm>
            <a:off x="4217576" y="1734977"/>
            <a:ext cx="7088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Data</a:t>
            </a:r>
            <a:endParaRPr lang="en-US" sz="1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91" name="Straight Arrow Connector 90"/>
          <p:cNvCxnSpPr/>
          <p:nvPr/>
        </p:nvCxnSpPr>
        <p:spPr>
          <a:xfrm rot="5400000">
            <a:off x="610394" y="4190206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 rot="5400000">
            <a:off x="1981994" y="4190206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 rot="5400000">
            <a:off x="3505994" y="4190206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 rot="5400000">
            <a:off x="5029994" y="4190206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rot="5400000">
            <a:off x="6477794" y="4190206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7740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533400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Functional Characteristics of </a:t>
            </a:r>
            <a:r>
              <a:rPr lang="en-US" sz="20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Module </a:t>
            </a:r>
            <a:r>
              <a:rPr lang="ka-GE" sz="20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(1)</a:t>
            </a:r>
            <a:endParaRPr lang="en-US" sz="2000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080778634"/>
              </p:ext>
            </p:extLst>
          </p:nvPr>
        </p:nvGraphicFramePr>
        <p:xfrm>
          <a:off x="152400" y="487680"/>
          <a:ext cx="8839201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0200"/>
                <a:gridCol w="1219200"/>
                <a:gridCol w="1143000"/>
                <a:gridCol w="1066801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200" u="none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Providers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MoLHSA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IC</a:t>
                      </a:r>
                      <a:endParaRPr lang="en-US" sz="1400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Timely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management of medical cases</a:t>
                      </a:r>
                      <a:endParaRPr lang="en-US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3688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Real-time case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registration</a:t>
                      </a:r>
                      <a:endParaRPr lang="en-US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Provision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of  t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imely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case data in electronic format</a:t>
                      </a:r>
                      <a:endParaRPr lang="en-US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Registration of cases under government-funded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health 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programs and private health insurance plans </a:t>
                      </a:r>
                      <a:endParaRPr lang="en-US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Examination of cases/person’s eligibility to participate in government-funded programs</a:t>
                      </a:r>
                      <a:endParaRPr lang="en-US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Avoid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ance of registration of individuals at different healthcare facilities at the same time</a:t>
                      </a: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Filling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out patients’ personal data  automatically </a:t>
                      </a:r>
                      <a:endParaRPr lang="en-US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Identification of person’s status with the Civil Registry Agency</a:t>
                      </a:r>
                      <a:endParaRPr lang="en-US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Identification of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insurance status</a:t>
                      </a:r>
                      <a:endParaRPr lang="en-US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Automatic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identification of healthcare providers and medical staff</a:t>
                      </a:r>
                      <a:endParaRPr lang="en-US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Automatic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exchange of  information with  EMR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Conduction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of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case inspection by 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insurance companies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4384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Reflection of results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of inspection  in the system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533400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Functional Characteristics of Module</a:t>
            </a:r>
            <a:r>
              <a:rPr lang="ka-GE" sz="20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(2)</a:t>
            </a:r>
            <a:endParaRPr lang="en-US" sz="2000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046106779"/>
              </p:ext>
            </p:extLst>
          </p:nvPr>
        </p:nvGraphicFramePr>
        <p:xfrm>
          <a:off x="152400" y="487680"/>
          <a:ext cx="8839201" cy="61417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0200"/>
                <a:gridCol w="1219200"/>
                <a:gridCol w="1066800"/>
                <a:gridCol w="1143001"/>
              </a:tblGrid>
              <a:tr h="3806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200" u="none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Providers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MoLHSA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IC</a:t>
                      </a:r>
                      <a:endParaRPr lang="en-US" sz="1400" dirty="0"/>
                    </a:p>
                  </a:txBody>
                  <a:tcPr anchor="ctr"/>
                </a:tc>
              </a:tr>
              <a:tr h="370211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Administrative cost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saving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9106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Effective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utilization of governmental funds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9106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Integration of insurance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companies with hotline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9106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Registration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of i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nformation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in accordance with the common standard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0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9106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Interface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for administration/analysis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9106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Analysis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of i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nformation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from different angles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69281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Comparison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and analysis of data regarding different healthcare providers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69281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Avoid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ance of provision of information in different formats and ways to various payers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9106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Real-time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c</a:t>
                      </a: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ollection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of aggregated data and statistics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9106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Business processes simplification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9106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Forecasting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amount s of payables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en-US" sz="1400" dirty="0"/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en-US" sz="1400" dirty="0"/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91068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Forecasting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amounts of receivables for providers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en-US" sz="1400" dirty="0"/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en-US" sz="1400" dirty="0"/>
                    </a:p>
                  </a:txBody>
                  <a:tcPr anchor="ctr"/>
                </a:tc>
              </a:tr>
              <a:tr h="547495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Real-time control of patient flow in healthcare facilities 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endParaRPr lang="en-US" sz="1400" dirty="0"/>
                    </a:p>
                  </a:txBody>
                  <a:tcPr anchor="ctr"/>
                </a:tc>
              </a:tr>
              <a:tr h="385202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Independent</a:t>
                      </a:r>
                      <a:r>
                        <a:rPr lang="en-US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control of opening/giving usernames to users</a:t>
                      </a:r>
                      <a:endParaRPr lang="ka-GE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400" b="1" kern="1200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Beneficiary Registration Module</a:t>
            </a:r>
            <a:r>
              <a:rPr lang="en-US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2819399"/>
            <a:ext cx="688932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2819398"/>
            <a:ext cx="609600" cy="762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90" name="Picture 22" descr="http://marakana.com/static/images/logos/logo-db-300x30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2743199"/>
            <a:ext cx="1066800" cy="8001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487362"/>
          </a:xfrm>
        </p:spPr>
        <p:txBody>
          <a:bodyPr>
            <a:normAutofit/>
          </a:bodyPr>
          <a:lstStyle/>
          <a:p>
            <a:r>
              <a:rPr lang="en-US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Registration of Beneficiaries and Information Transfer </a:t>
            </a:r>
            <a:endParaRPr lang="en-US" sz="1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457200"/>
            <a:ext cx="8640960" cy="20574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:\Users\TATA\AppData\Local\Microsoft\Windows\Temporary Internet Files\Content.IE5\XGABZWW1\MC900447140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914400"/>
            <a:ext cx="1310072" cy="1161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Box 34"/>
          <p:cNvSpPr txBox="1"/>
          <p:nvPr/>
        </p:nvSpPr>
        <p:spPr>
          <a:xfrm>
            <a:off x="595525" y="2035931"/>
            <a:ext cx="790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2060"/>
                </a:solidFill>
              </a:rPr>
              <a:t>Patients</a:t>
            </a:r>
            <a:endParaRPr lang="en-US" sz="1400" b="1" dirty="0">
              <a:solidFill>
                <a:srgbClr val="002060"/>
              </a:solidFill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1676400" y="2209800"/>
            <a:ext cx="5486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228600" y="2743199"/>
            <a:ext cx="8610600" cy="20574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39"/>
          <p:cNvGrpSpPr/>
          <p:nvPr/>
        </p:nvGrpSpPr>
        <p:grpSpPr>
          <a:xfrm>
            <a:off x="7239000" y="762000"/>
            <a:ext cx="1371600" cy="990600"/>
            <a:chOff x="7166106" y="685800"/>
            <a:chExt cx="1638260" cy="1304729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166106" y="685800"/>
              <a:ext cx="1263244" cy="8382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635198" y="1164382"/>
              <a:ext cx="1169168" cy="826147"/>
            </a:xfrm>
            <a:prstGeom prst="rect">
              <a:avLst/>
            </a:prstGeom>
          </p:spPr>
        </p:pic>
      </p:grpSp>
      <p:sp>
        <p:nvSpPr>
          <p:cNvPr id="92" name="TextBox 91"/>
          <p:cNvSpPr txBox="1"/>
          <p:nvPr/>
        </p:nvSpPr>
        <p:spPr>
          <a:xfrm>
            <a:off x="7086600" y="18288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Registration </a:t>
            </a:r>
            <a:r>
              <a:rPr lang="en-US" sz="14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Beneficiaries</a:t>
            </a:r>
            <a:endParaRPr lang="en-US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6400800" y="2895599"/>
            <a:ext cx="2286000" cy="18287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6477000" y="3200399"/>
            <a:ext cx="2133600" cy="22562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Patient’s personal data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6477000" y="3584376"/>
            <a:ext cx="2133600" cy="22562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Insurance status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6477000" y="3962399"/>
            <a:ext cx="2133600" cy="22562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45720" tIns="0" rIns="45720" bIns="0" rtlCol="0" anchor="ctr"/>
          <a:lstStyle/>
          <a:p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Identification of healthcare facilities 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6324600" y="2895599"/>
            <a:ext cx="14710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Registration Data</a:t>
            </a:r>
            <a:endParaRPr lang="en-US" sz="1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6477000" y="4343399"/>
            <a:ext cx="2133600" cy="228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45720" tIns="0" rIns="45720" bIns="0" rtlCol="0" anchor="ctr"/>
          <a:lstStyle/>
          <a:p>
            <a:r>
              <a:rPr lang="en-US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necessary information </a:t>
            </a:r>
            <a:r>
              <a:rPr lang="ka-GE" sz="1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</a:t>
            </a:r>
            <a:endParaRPr 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4648200" y="3047999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Civil Registry Database</a:t>
            </a:r>
            <a:endParaRPr lang="en-US" sz="1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2895600" y="3119734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Database of Policy Holders</a:t>
            </a:r>
            <a:endParaRPr lang="en-US" sz="1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685800" y="3195934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Regulation Database</a:t>
            </a:r>
            <a:endParaRPr lang="en-US" sz="1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49" name="Straight Arrow Connector 148"/>
          <p:cNvCxnSpPr/>
          <p:nvPr/>
        </p:nvCxnSpPr>
        <p:spPr>
          <a:xfrm>
            <a:off x="5867400" y="3352799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 rot="10800000" flipV="1">
            <a:off x="1371600" y="4038598"/>
            <a:ext cx="4953000" cy="1"/>
          </a:xfrm>
          <a:prstGeom prst="line">
            <a:avLst/>
          </a:prstGeom>
          <a:ln>
            <a:head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/>
          <p:nvPr/>
        </p:nvCxnSpPr>
        <p:spPr>
          <a:xfrm rot="10800000" flipV="1">
            <a:off x="3505200" y="3733798"/>
            <a:ext cx="2819400" cy="1"/>
          </a:xfrm>
          <a:prstGeom prst="line">
            <a:avLst/>
          </a:prstGeom>
          <a:ln>
            <a:headEnd type="arrow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/>
          <p:nvPr/>
        </p:nvCxnSpPr>
        <p:spPr>
          <a:xfrm rot="5400000">
            <a:off x="3429265" y="3657070"/>
            <a:ext cx="152400" cy="1059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/>
          <p:nvPr/>
        </p:nvCxnSpPr>
        <p:spPr>
          <a:xfrm>
            <a:off x="1371600" y="3581399"/>
            <a:ext cx="0" cy="4572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1524000" y="4038599"/>
            <a:ext cx="2726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Automated provision/validation of data</a:t>
            </a:r>
          </a:p>
          <a:p>
            <a:endParaRPr lang="en-US" sz="1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00" name="AutoShape 4" descr="data:image/jpeg;base64,/9j/4AAQSkZJRgABAQAAAQABAAD/2wBDAAkGBwgHBgkIBwgKCgkLDRYPDQwMDRsUFRAWIB0iIiAdHx8kKDQsJCYxJx8fLT0tMTU3Ojo6Iys/RD84QzQ5Ojf/2wBDAQoKCg0MDRoPDxo3JR8lNzc3Nzc3Nzc3Nzc3Nzc3Nzc3Nzc3Nzc3Nzc3Nzc3Nzc3Nzc3Nzc3Nzc3Nzc3Nzc3Nzf/wAARCACdAKUDASIAAhEBAxEB/8QAGgAAAgMBAQAAAAAAAAAAAAAABAUAAgMBB//EAEAQAAEDAwIDBAcGBAUEAwAAAAECAxEABCESMQUTUSJBYYEUFSMycZGSU6GxwdHwJULh8SQ1Q1JzBjOC8jRUo//EABgBAQEBAQEAAAAAAAAAAAAAAAABAgME/8QAIREBAAIDAQACAgMAAAAAAAAAAAExAhJREVJhEyEDMkH/2gAMAwEAAhEDEQA/APRmnLdSlJLtqkpWoAPM8syBmJiQPCrzbpb5vNtFtpKZ0NBRMkREdZgQM1Lqw4e8pLlyIUCtYSXoypMkxOTFRFtYN27oS7DbqQlazcagSkAZUTvkb5ON67bz1w0hQLtw62yXrIPLnShTUKmAYInBggwc1oXLAuIQh6yKnAVoACSFIkDf4mJnNYt8N4U02hlAhCQXEo58gAkKUYnqgE/A1UcJ4UhIY5mnok3cEkkGd9zAz+tN56aQJaSw+rQyuzUtOrUnljVhRG0z3RWoszqyi2joGYrG1tOH294u5t1IDywon2wMydRMTj+lG+kskoAdalcaRzEgmdsTNWMuyTjyE9Ft/sWvpFT0W3+xa+kfpXE3bCwSl5qANWXEjGwO9W57ZmHGTCdR9qnAmJ361reOprPHPRbf7Fr6R+lT0W3+xa+kfpXDdW6RKn2QOpdR0k99Q3VuNIL7MqyBzkZHhnNTeOppPE9GY+xa+gVPRmPsGvoFc9IbKdSXGiImeamIO3fWXpjalBKbi01HYc5Jn761vHV1+m3ozH2LX0CuejMd7Lf0Crm2vT/InyIqhsr0/wAo+urtj08nici2G7TX0Cqlq1H+k39AqegXh3Qn6qnoF3/sT9Qq7Y9TyeK6LX7Fs/8AgKnLt+5hr6RV/QLrvbH1Cuiwufsh9Qq7YdTXLjPlsfYtfQP0qcq3+xa+gVsLG5+z+8V30G5/2feKm+PV1njHksfYtfQP0qVd1l5nTqb38R+tSm2PU1+gSuIqbcQlNqXU6B7TmpEHOIOa3N40pRSQnTvOsH44ij7O0Mc4rBQttGlspwggZM98/vw6lltuxlx5Kk6Z5xjAjeuG2HHWMMvLJzxJYWQLIkAwFB5IkT+H9fPZF4laQVtJQYSQCsEg9Djuo1h20aSEu3rDhUrs6lJn4Y+Irb0ixhJ51vCiQO2M/uR86bY8NMuk73EnEPFLVnzUHGvnJGI+dXY4jze0u3U0QqDqcBO24jxxTU3FgNUvW40+9K04xP4VOdZaw2pxlKyYCVEAnMbGm+HDWegDdM5nv3yKgu2RtjzH6U35CPs01PR0fZp+6r+TD4rpl0o9KY06caemoR+FQ3TJGe4R7wxTf0dPc2n5Ch7u3QhJcU8hhKRlRAgZ757qfkw+Jrl0B6WzETjaNQrguWJkRJzuP0opq1U8Fcu+QtMY0oSY/f5UW3alClFRSsKMgFIxTfD4mmXS4cRGwdX9dQ8RSN3VfXUWbdsJ1cTaTiRr0Z8fHb7qZNttOIC20tqQoSlQjIpvh8U0y6W+sRP/AHF/XVV8RIQShSlKjCS5E+cVq4WA46fWLKQiSpPZOjYGfhP30Qh+yUUoS9bqWYAAWJJ2pvh8V0y6WDiz6mlq5TiVpSVJQX09owezO3metDo41xDkBbtkrUor9mi9bJTCjpmcZEHwp1etNpKJuEW5gmCB2hicHp+dDKXbJg+sWgEmFSE5IwZ864ZxGU+xMw3jExH7Y2PE3X2ZudVssQClVwhU4BkEd0kjyoj0xH/2v/1FFOpZctOYhxCG1AKDqYiPjQbirdEFzibKSciQgCK4z/DPv95ajL6gNd3s6RzgYn/VB7/hUo65bBYYKS24CmdYA7W2alenDHzGIc8vfR1of8EyYk8sGPKqKn1eYtEk8vFviDj3enhVrPFgzmPZDPlWepJ4Zq9LGktT6RM4j3qk21FAyFB3HAgST2nJaj3RPfJ6bd3StEDDaVcGCQVbQ2dGBn8v/GsFKSSknj0JJGlPYzgQD3nr51YqSoISONgGTB7Mq92R+/8AdQRaCHNPqJCk6Y1+yxGAImdsUQHHCjX6rIWJISSiSd9560OoLOkjjoxEjSgyTA+U/jV+YkLk8XQAIlK9ImDmelPAULi6DwbNmpSD/qJWmBnpM7UZSpCmkXKZ4ooDuYWUwrJHeJIkj5U2BEVmCHKH4hPoy4tBdz/onT2vqxRMihr9aEWyiq4FuJHtSYjNVWdgo5mwNrI2JR8uyfGjDtQvD3EFvR6am6WCSVgifuoome+gSLb5jfLc4ClxtQAUmUYAmN4/Z+NMLJ55altuWK7ZCUjSVKQQd5ACSf2aCbnSSOMAYTJIGPhPWmjJhpA1hzA7eO1jegWLCuZcEcDSome2S37bI8fx/wBtS2SEOs6OAhkasLhocvtZODInfFUWpIXczxyB2oTCfY5T+G2etdYPtmgeOB06xKAEDXkYxnoKAziE+zixFyYJBgdk4gZ6n8M0BpcIUT/0+2olWQS3nxzR3E5Jbi9NqACVQPeGJPl+dAuKBCieNBA1EakjAzkZMb0DEjVw5Ids0iUCbaAY8OmPypeQsq1eoEFZUNRJbweoJ/GmDZnhqCi6CjyxD6tlY3PxpXqToSr1+eWcpIjbvkzQH3U8i3lHKOnKBHZ2xjpUqXMci37ZX2ffP82BmpWopmbEWc+gMwJPKTA8hVFajw8n0Ycwt/8AYnEx7tWspPD2IMeyTnpgVXs+rc3R08rNwcHb3vjUm1igR5nMMcFTJnUvUjPZE+OdvKraVqSkK4S3oJ7SSpJj3Y7v7aa4pxrUgq40AmZSkFvOBAOJPXzq2tBQFDi6YEysFEbAfDeN+tBm4XGi3yuCJOr3iko7MSc+YFQM+kABzgzbZIGVaTAkYx4fhVluN81oq4yAtOdILfaBjuj9zVlL0Ep9boSpIHvBvEd576SN7VsuEl+wQzpjSSUq7/D4TR4GKUpLYfQj1qpK5PsSUAqM9CJzBGPKmoGMmswQ7FD3iZZUAwl849mrYic/dREUNxAD0VZVcm2AiXRHZ+eKqq2CAUBxVoLZeRpkHGOnl8qKUP70JYkqMi+FyAIIGjB69n4GiyKBHCwEn1GlYO4lMpwevw+/5MLJ15xa23LJVshCRpJUCDuIEfAfOgCUI0E8c5ZjElMKEHPa/ePjTCyQpSi96aq4bcSCgaUgDxEDP9KAJzXzLnTwZBMntFSfbZHh3+PSuMA81mOCJZAUIVKOx2t8eZrri2puQeNADONSJZykHbptnrVmXEc1seukOkr9yW+0dWBjPQY86AjiSSVN6bJNyYJBMdk4/H8qCcSvUvTwVtRnYlPa8dqO4jpBRqvFW4AVIB94Yk+X50uloDSrjiwQYnUAf0yaBmQfVw1WkEtiWAQY6il2hxKxp4I0pWoFRkAT1Bimam1N2XLXcK1JSEl5feeppTrZKUqPHlaTlJ1JEigPuQeRbygNnTlA/lwMVKlxHo9vpcLg04Wf5sDNStxTE23siRw63IEnkpgdcVXUtXD5VagrLf8A8cqEbe7O3hVrHPD7fJHsU5HwrIKbVwrs3ay2G49J1ZxjVNZm2ooJK+ZI4EnWT216kQeyJg7+G3d8KjgUbcBXBEqH2ZUk7BMeH/rVFLZ1p/jy4kaUam590ROJPXPXOKtzGihCE8cUComFyglWE7Yj/wBqo5EdtHAU605ElE9w7u+PwrriJCJ4GlSSDIKm5SRtVQttRH8fntdjSW+mx671bmWwacSvjaivUUlwKQCgxtER/Ke7rUkapfdU6meDqQZ98qQYzvv50SxcXheS27ZlKIEuhYifhVGr+zZZOu/Q4lMkuqWmAJ7yMDcUWw82+gLacS4mfeSZEis/6Q1obiGbRz/DC5x/2jHb8M4+dEzQvEYNsoG5Xb7DmoiUzjvBG5qq5YGQr/B+jHGMZ36fvNFE9aC4cCfaJv1XbcETCSJ+KQP2aNPWkhG5qWgIXwJDqFAakynG/cr95phZPvLWttdiq3QgDSSpJCpnaKWPqbCAkcfLCykaVEpg4Oc7/dtTWxuLdaAyxdJuVtpGohYUY6mPgflQArLnMuSOCpmT2itI52R+O+elctSrmM6eBhmFe8VI9mNWTjzNUWpjXdfx1wAapSFp9jlM7CcbZ6123W2Xmo/6gU+QsS3qb7Z1YGB5Y86A3iMy2fQU3JAVBUfdMj7j+VBLCwVaOBtrheO2kT47UZxLTqbCr1VthWBjUMTsdx+dLZtg1J489o7lhW3xO396Buta3LDW9bSspBWxIPxE99Kwp4mfUTesqyS4kCeoMZ/vTJBB4ajRdkgoGm4VmdoPnSta7WUn146lEjSA5MjxPf30DC5nkW+psNHT7g/l2xUrj5Sba20OF0aMLJyrAzUrUUxNiLAfw63/AOFP4VRAWLBQ9CQhekxbSmD0HTNX4f8A5dbf8KfwFYp0p4Y4FXiiNKpfyCMb1JuWopgVPa5HBUlRnUvW3kaRPfJ6ZHdmBFXCnoR/B0hJ3GtHZ2g/j8qFUpkOJnjyxJASgrRvpETiT186jhYKWirjq0nWQlYcSJwmRtB7vqqjdIXqn1IlJ1b6mseO9WQt9T2lzhCUjVBc1oOJOevj51ipbA0/xwpVpElSkdrsgg5HnjrXRyFJITxd1S0RqUhadUEiJEbZqT+gVapdCkNuWDTaSkaloKYBjaKPSlKRCQAOgoexdadZAZuRcaMFeoEn4xROakLCRQ96VBhXLtxcK+zJA1fPFEZoXiKm02yi7c+jJBHtdUR3/lQVsVOHsqsjbJiYlMD6T+4osig+HOtqRy03wu1iTq1JJjyow476BM7zG2gU8CQ4AASlBbkHOwMSf1+NMrRpKUBw26GXVgawgDf4jelIQkgEcccb0gTkQQQd9U/HyphY27jaluqvnblC0gICwmE7mRAzMj5UA6+drf08FbPRZW2OblPn45/21y3LmtkDgaWRq97U17Mas7HzxWSy0V3U8bVHalMp9jlP4bZ61GFI57Q9el5WsS2NPaOoQMd2w/GgPvwvU3osU3OCdRKRoMiN+u/lQSkupKuXwFlR1GO22JHWi+JCVIm8Nv2VSBPaGJODuPzpcstKSpXrtaUEyFJOBMY3/c0DQgnh6ddoJKBqtpBA6p6Gl6Q+FavUDGsntEONxM7gxJ+VHpj1ajRdlQ0Jh85nbPnSxfJEH126hG4Goz4yTQMLqeRb62w2rTlA/lOMeVSqvx6NbaXC6NGFnJVgZqVqKYmxHD/8utv+JP4Cs2+aLFYNo2lYSYYBGlWNtq04ef4dbZj2SfwFYtqa9Wr/AMYpbeky/qMjxme6pNy1FMJuEqxwdkE4UrWnPZExjy8q4v0kJQRwZkwSdOpPZ93bHx+kVQu22pM8cIyNKAtE7CJxPjnrWmtlQQscYMJJ7QUmDhMg9396DriX9I1cJZWrlmBqTAV027660LjSVDhjLa91CU9o5jPx69aql1rXq9dhSU5ITy4jxxtg5qoW0pRLPGVkJAlKChWCYk4Pf37YqTQYWRcLZ5tulhc+6lQM+OPGaJpay01dDXbcRcWEqlXLWkgnG+PD7zTIGBUghKHvioWzhSwH1AYbMdrwziiJpfxO4Sghpx8WyFIKufqAKCCnacd9VWtkDJKrRNuoCBBBn5fAUUqg7F1paiEX6bo9ApJj5UYT86BKPSBo08FaUnEjUkFPTf8AeaPs3rlxxaHbTkISkaTrCp32jbYfOlzi2QhKTxtTK9PZUspAO8khW4/SmVlc27qeWzcofUgDUUrCjHjHw+6gDX6TruCODtE5hRUn2uRHd3+PSoyXuYyBwZppIV72pHsxqyceZxVHHLfXcg8ZXOZTrTLOUztnGN+tdYdYL7Y9dh1RVlAU32zq2wJ6DHnQF8QSslsps27iJyqOycRv4/hQIFxpJHA2NU+6Sj8aN4joBb13imISqQn+YYk+X50E6pgKXq4w+jtZ8D06UDDtHh4C7VOrQNTAIIHUUvm6KgocFZ1yNSlKTv1mJimCCk8NRouSU6Bpf3noqlhNumNXGX0pnAJIPwJP78qA66KuRb8xAbVpyhOydsVKlwU+j2+hZdTpws7qwM1K1FMzbfh/+XW3/Cn8BWaNfq9em0QFaTDAOD4VpYD+HW//AAp/AUOg26eFOKN64poBU3CidQ8ZqTaxTEquNf8Ak7cn3llxOcCe6c7eVd9toSo8HbnPZ5qZSIHh37eVYcy0KhP/AFAvSk4SHUYgDcxOIJycyamq2UhPL42/GtTeoKBkkDviMRPmaDZvnElDnB2wlUTpcSfn+++upcuUKJHCUQoT2XEgzJwfuPnWAfsOZr9dqUkI7YDydJ1AAGRse/HWrI9GbbcaVxh5atOrWVDUgRJMx3xOfKgKQ7eNiW7BvtGSlLoTHZB6ZzI7qZDIBNLLfiXDmUaF8UYWd9TjyZgnHl+lbq4nYoWEOXTSSfdBVE/D5is1ZQyKHvEeyUpLCHV7aVd4nP3TRAzQvEQn0ZWu5XbpJALqN0yYHcetVUsUy3rVapt15GlJBx8RRKhQPDEhaea3xBd22REkpIn4gUcfHagSOqfbZ1I4Kh0CDoC0ggwdpGf600tGkpQHVMIadWkawnP39+5+dKA7aNhIVxtbWoCCtQExORqH7imdnd2z4LTF23cLbSCspUFHpJjvwaANRfC7gJ4Q0cmF8we1yPD479KjBeU40DwZDSQqdQcSdA1bwB8T+zWLi7TmXYPHHsatSEuD2OU9BIjG/WuWztop9kDj67hWvCOYg8w6sCAJxgY86BjxEKJb5dmi4MHKiBpOI+f5UE7zwpejg7S4OJIGrxorinKlvmXjlv2VYQT2hidv3ml7yrQa9fGLpEK3BI0+GBH96Br2vVwKrVOrQJYBEfCgVG5144QytciVagBPXajG+WeGILd2ooLaSl8mSRiDSnmWWhBVxu50/wAvaIMdDjf79qBndTyLfUgNnTlA2TtipXHwn0a2Lay4nRhZ3VgZqVqKYmxFh/ltvifYpx5Cs0qeVw9RVZtpdgxb6wQfCYitLAxw23zHsU58hWCOWOFOAXbqm9KpfM6kj+lSblqKZKXclUeqWjG5LiY2G2O+Y7tqulVwrlg8NaSCqFe0T2BG+3iR5UIpy11oHrx6ZhLetMzpETifHPXNdK7ZQbHrp6TMK1pGo9jwjp9RqjdLl1BPqlqEhOlIdTJx8IEQAP6VqFPlZT6C2jaF6kqByJHXaaCQu0aVK+NPqlspCVuDrBVsDM/0iurcYABVxt5KInVqRpMkjeN/0qSDrZrmrK7mwYaUBCVAhZIz4D9miw0j/aPlQjVuXWUqTfPLSo6gsKGRMju2qzNkWXULF3clCYhoqGnaOk/fUBgEVheqcSwotsB9X2alBIPmaImhOKKQLNzm3SrVED2ySAUfPFFSyceV2XLQMACcKBz0xRSiaC4c6yoqDd96UfEgkfL40aTQKHF3DTUtcGbWQAShLiAe/aRHT50xtkwgLWwhp1QGsJg+U99JVKtkFvVxx9kxglQGoQc9oEf2+NHcMW0q4eLXEnLxWkShSkkNiT0A+/pQVWu61vgcKaVvpUXk+1yN8Y7znpUZcuStoHhDbQ1QVc1HYE+HzxQy1W2u7njVwANWpIcHse0mYgSI2zO9dtl25eZHrx19RWOxqR2zq2gDaceXxoGF/wAyW+XYoud8qIGgyI3+flQYXdxq9Ss6zuOcn8Y/cUTxTl+z13jluNKsIPvDE7dO740tPoqUK1cbudKFaSvXMEQCCdpmgbqLhsAVWqSsoGpgKBHiATg0EVXaVnl8HYJJkrDqQCeu00Wgp9Vo5Vyso5adNwTJIxBpSpdl2FHjdwlBjSEuHPgTQMrsqLLBUgNq05QDIScYqVV8pNralt1TiNGHDuoQMmpWopmbE2A/htvifYpx1wKzbS4nh6gLNtC9JhgQAT0xir8PE8NthMSynPkK6m0KbRxgvvKKgRzCrtCehqTcrFAiq9kxwpjopXNSJGkT3d+2eldV6SUpJ4UwVZ7OtOPdjMfH6fhWvq1Ug+nXcDITzMbAdPOunhqy2kJv7tJSZ1BQJO28jw+80PGQXdKlK+FNhA2GtB7wNvhJrrbt3GlXC0IH8pDiYAic+dXPDXC2B6wup1E6pE7kxt4/cKjfD3EFWu/uXNQPvEYFDx1b18Cvl2zZAMJSpYE+Pf8AKi7dTimwXm0oX3pSrUB50I3YLSoKN9dKGrVClCM9222K0Ys+StJFw+pKRAQpQKdo6VkGRWF2F8pXLaS6cdhWxE5+6a2rG7ZL7RbDrjRP87ZgiqqtilRbC3rZNu5sUpUDj4iiDQ1raKt1km5edEbOKn9/1og7xQKkC4CY9VM90AKSM/0/OmDDaUpCuShpxQBWEgfKRvQb3DXVoCU8Qum1RAUhQEROT13+6jmGuU0lGpS9IjUoyT8aBav0srfjhTBiShRcT7TIiemJ36V1k3XManhDLadXvcxB0DV0HzxWvq5S1Oq9Ou4ckAax2JIPZx4eO5qNcMW2tClX925pVqIUsQrM5xt3fCgvxFKyprl2bb8SdS47BxG/5dKEX6UVqKeEMKIPZKlJEj40fc26nynS+40ACCEd8x+n30O5wxayom/ugSSZSoCP3FBtCzw8By2QVlA1MCCJ7x0oBPpoMjg1tr1dpWtIBPXrTNDBFqGUurCgkJDhyrHfQg4WpShF9dpSDgBew6UF7vVyWOYkIXp7SUmQDjFSuXqeU2wjUpWkEalGSYjJqVuKYm3/2Q=="/>
          <p:cNvSpPr>
            <a:spLocks noChangeAspect="1" noChangeArrowheads="1"/>
          </p:cNvSpPr>
          <p:nvPr/>
        </p:nvSpPr>
        <p:spPr bwMode="auto">
          <a:xfrm>
            <a:off x="63500" y="-566738"/>
            <a:ext cx="1228725" cy="11715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" name="Group 52"/>
          <p:cNvGrpSpPr/>
          <p:nvPr/>
        </p:nvGrpSpPr>
        <p:grpSpPr>
          <a:xfrm>
            <a:off x="6781800" y="5029200"/>
            <a:ext cx="1905000" cy="1219200"/>
            <a:chOff x="6629400" y="4343400"/>
            <a:chExt cx="1905000" cy="1219200"/>
          </a:xfrm>
        </p:grpSpPr>
        <p:sp>
          <p:nvSpPr>
            <p:cNvPr id="54" name="Rectangle 53"/>
            <p:cNvSpPr/>
            <p:nvPr/>
          </p:nvSpPr>
          <p:spPr>
            <a:xfrm>
              <a:off x="7620000" y="4572000"/>
              <a:ext cx="9144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629400" y="4572000"/>
              <a:ext cx="9906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6" name="Picture 4" descr="http://www.sharepointboost.com/images/filter/Task_Schedule%20.jp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6705600" y="4648200"/>
              <a:ext cx="881662" cy="838200"/>
            </a:xfrm>
            <a:prstGeom prst="rect">
              <a:avLst/>
            </a:prstGeom>
            <a:noFill/>
          </p:spPr>
        </p:pic>
        <p:pic>
          <p:nvPicPr>
            <p:cNvPr id="57" name="Picture 6" descr="http://t2.gstatic.com/images?q=tbn:ANd9GcTI7nfcX47l3JNk7h-od5SHMFpfeyytASdr-luD36iXbI_4cHnmY59iAYo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696200" y="4648200"/>
              <a:ext cx="704851" cy="838200"/>
            </a:xfrm>
            <a:prstGeom prst="rect">
              <a:avLst/>
            </a:prstGeom>
            <a:noFill/>
          </p:spPr>
        </p:pic>
        <p:sp>
          <p:nvSpPr>
            <p:cNvPr id="58" name="TextBox 57"/>
            <p:cNvSpPr txBox="1"/>
            <p:nvPr/>
          </p:nvSpPr>
          <p:spPr>
            <a:xfrm>
              <a:off x="6629400" y="4343400"/>
              <a:ext cx="64947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Active</a:t>
              </a:r>
              <a:endParaRPr lang="en-US" sz="1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7636397" y="4343400"/>
              <a:ext cx="72770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Passive</a:t>
              </a:r>
              <a:endPara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239000" y="4572000"/>
              <a:ext cx="50969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Lists</a:t>
              </a:r>
              <a:endParaRPr lang="en-US" sz="14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67" name="Rectangle 66"/>
          <p:cNvSpPr/>
          <p:nvPr/>
        </p:nvSpPr>
        <p:spPr>
          <a:xfrm>
            <a:off x="228600" y="5029200"/>
            <a:ext cx="8610600" cy="1752600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0" name="Picture 2" descr="C:\Users\TATA\AppData\Local\Microsoft\Windows\Temporary Internet Files\Content.IE5\50F0CZZJ\MC900438706[1]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26346" y="5181600"/>
            <a:ext cx="581118" cy="741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TextBox 70"/>
          <p:cNvSpPr txBox="1"/>
          <p:nvPr/>
        </p:nvSpPr>
        <p:spPr>
          <a:xfrm>
            <a:off x="5181600" y="5827692"/>
            <a:ext cx="1207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Healthcare Facilities</a:t>
            </a:r>
            <a:endParaRPr lang="en-US" sz="1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4" name="Picture 2" descr="http://ts4.mm.bing.net/th?id=I4726564838244875&amp;pid=1.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85800" y="5181600"/>
            <a:ext cx="457200" cy="745434"/>
          </a:xfrm>
          <a:prstGeom prst="rect">
            <a:avLst/>
          </a:prstGeom>
          <a:noFill/>
        </p:spPr>
      </p:pic>
      <p:sp>
        <p:nvSpPr>
          <p:cNvPr id="75" name="TextBox 74"/>
          <p:cNvSpPr txBox="1"/>
          <p:nvPr/>
        </p:nvSpPr>
        <p:spPr>
          <a:xfrm>
            <a:off x="227806" y="5945088"/>
            <a:ext cx="13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err="1" smtClean="0">
                <a:solidFill>
                  <a:srgbClr val="002060"/>
                </a:solidFill>
              </a:rPr>
              <a:t>MoLHSA</a:t>
            </a:r>
            <a:endParaRPr lang="en-US" sz="1000" b="1" dirty="0">
              <a:solidFill>
                <a:srgbClr val="002060"/>
              </a:solidFill>
            </a:endParaRPr>
          </a:p>
        </p:txBody>
      </p:sp>
      <p:pic>
        <p:nvPicPr>
          <p:cNvPr id="79" name="Picture 2" descr="http://ts4.mm.bing.net/th?id=I4726564838244875&amp;pid=1.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981200" y="5181600"/>
            <a:ext cx="457200" cy="745435"/>
          </a:xfrm>
          <a:prstGeom prst="rect">
            <a:avLst/>
          </a:prstGeom>
          <a:noFill/>
        </p:spPr>
      </p:pic>
      <p:sp>
        <p:nvSpPr>
          <p:cNvPr id="80" name="TextBox 79"/>
          <p:cNvSpPr txBox="1"/>
          <p:nvPr/>
        </p:nvSpPr>
        <p:spPr>
          <a:xfrm>
            <a:off x="1628258" y="5938538"/>
            <a:ext cx="1066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SSA </a:t>
            </a:r>
            <a:endParaRPr lang="en-US" sz="1000" b="1" dirty="0">
              <a:solidFill>
                <a:srgbClr val="002060"/>
              </a:solidFill>
            </a:endParaRPr>
          </a:p>
        </p:txBody>
      </p:sp>
      <p:pic>
        <p:nvPicPr>
          <p:cNvPr id="82" name="Picture 4" descr="http://ts4.mm.bing.net/th?id=I4704836604461467&amp;pid=1.1"/>
          <p:cNvPicPr>
            <a:picLocks noChangeAspect="1" noChangeArrowheads="1"/>
          </p:cNvPicPr>
          <p:nvPr/>
        </p:nvPicPr>
        <p:blipFill>
          <a:blip r:embed="rId12" cstate="print"/>
          <a:srcRect l="18182" t="6061" r="18182" b="6061"/>
          <a:stretch>
            <a:fillRect/>
          </a:stretch>
        </p:blipFill>
        <p:spPr bwMode="auto">
          <a:xfrm>
            <a:off x="3048000" y="5181600"/>
            <a:ext cx="533400" cy="736600"/>
          </a:xfrm>
          <a:prstGeom prst="rect">
            <a:avLst/>
          </a:prstGeom>
          <a:noFill/>
        </p:spPr>
      </p:pic>
      <p:sp>
        <p:nvSpPr>
          <p:cNvPr id="83" name="TextBox 82"/>
          <p:cNvSpPr txBox="1"/>
          <p:nvPr/>
        </p:nvSpPr>
        <p:spPr>
          <a:xfrm>
            <a:off x="2743200" y="5945088"/>
            <a:ext cx="13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NCDC</a:t>
            </a:r>
            <a:endParaRPr lang="en-US" sz="1000" b="1" dirty="0">
              <a:solidFill>
                <a:srgbClr val="002060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4038600" y="592449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002060"/>
                </a:solidFill>
              </a:rPr>
              <a:t>Insurance Companies</a:t>
            </a:r>
            <a:endParaRPr lang="en-US" sz="1000" b="1" dirty="0">
              <a:solidFill>
                <a:srgbClr val="002060"/>
              </a:solidFill>
            </a:endParaRPr>
          </a:p>
        </p:txBody>
      </p:sp>
      <p:pic>
        <p:nvPicPr>
          <p:cNvPr id="88" name="Picture 10" descr="http://ts1.mm.bing.net/th?id=I4592248331895344&amp;pid=1.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080952" y="5178871"/>
            <a:ext cx="838200" cy="773412"/>
          </a:xfrm>
          <a:prstGeom prst="rect">
            <a:avLst/>
          </a:prstGeom>
          <a:noFill/>
        </p:spPr>
      </p:pic>
      <p:cxnSp>
        <p:nvCxnSpPr>
          <p:cNvPr id="91" name="Straight Arrow Connector 90"/>
          <p:cNvCxnSpPr/>
          <p:nvPr/>
        </p:nvCxnSpPr>
        <p:spPr>
          <a:xfrm rot="5400000">
            <a:off x="7734301" y="4838699"/>
            <a:ext cx="381000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914400" y="6551612"/>
            <a:ext cx="68580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 rot="5400000" flipH="1" flipV="1">
            <a:off x="762000" y="64000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 rot="5400000" flipH="1" flipV="1">
            <a:off x="2058194" y="64000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rot="5400000" flipH="1" flipV="1">
            <a:off x="3277394" y="64000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 rot="5400000" flipH="1" flipV="1">
            <a:off x="4496594" y="64000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 rot="5400000" flipH="1" flipV="1">
            <a:off x="5639594" y="64000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5400000">
            <a:off x="7620794" y="6400006"/>
            <a:ext cx="3048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 rot="5400000">
            <a:off x="7734300" y="24765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2" name="TextBox 121"/>
          <p:cNvSpPr txBox="1"/>
          <p:nvPr/>
        </p:nvSpPr>
        <p:spPr>
          <a:xfrm>
            <a:off x="1981200" y="6504801"/>
            <a:ext cx="41995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1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 on beneficiaries </a:t>
            </a:r>
            <a:endParaRPr lang="ka-GE" sz="1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30" name="Group 129"/>
          <p:cNvGrpSpPr/>
          <p:nvPr/>
        </p:nvGrpSpPr>
        <p:grpSpPr>
          <a:xfrm>
            <a:off x="2514600" y="533400"/>
            <a:ext cx="3200400" cy="1524000"/>
            <a:chOff x="2819400" y="609600"/>
            <a:chExt cx="3200400" cy="1524000"/>
          </a:xfrm>
        </p:grpSpPr>
        <p:pic>
          <p:nvPicPr>
            <p:cNvPr id="85" name="Picture 4" descr="http://t1.gstatic.com/images?q=tbn:ANd9GcRDWbCQCa68X1SLjPh0s2ncfYAtLYNlYZnl9hLbDHhFHbyyeA9b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4191000" y="1066800"/>
              <a:ext cx="762000" cy="514350"/>
            </a:xfrm>
            <a:prstGeom prst="rect">
              <a:avLst/>
            </a:prstGeom>
            <a:noFill/>
          </p:spPr>
        </p:pic>
        <p:sp>
          <p:nvSpPr>
            <p:cNvPr id="90" name="TextBox 89"/>
            <p:cNvSpPr txBox="1"/>
            <p:nvPr/>
          </p:nvSpPr>
          <p:spPr>
            <a:xfrm>
              <a:off x="4471416" y="1112520"/>
              <a:ext cx="387668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b="1" dirty="0" smtClean="0">
                  <a:solidFill>
                    <a:srgbClr val="99003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PHC</a:t>
              </a:r>
              <a:endParaRPr lang="en-US" sz="7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93" name="Group 76"/>
            <p:cNvGrpSpPr/>
            <p:nvPr/>
          </p:nvGrpSpPr>
          <p:grpSpPr>
            <a:xfrm>
              <a:off x="3352800" y="990600"/>
              <a:ext cx="762000" cy="696468"/>
              <a:chOff x="3429000" y="533400"/>
              <a:chExt cx="762000" cy="696468"/>
            </a:xfrm>
          </p:grpSpPr>
          <p:pic>
            <p:nvPicPr>
              <p:cNvPr id="125" name="Picture 16" descr="http://t0.gstatic.com/images?q=tbn:ANd9GcRebp6nJARBgjUGencA2GABJI6V6JxliUKqS8RTysjNoX4plyi6"/>
              <p:cNvPicPr>
                <a:picLocks noChangeAspect="1" noChangeArrowheads="1"/>
              </p:cNvPicPr>
              <p:nvPr/>
            </p:nvPicPr>
            <p:blipFill>
              <a:blip r:embed="rId15" cstate="print"/>
              <a:srcRect l="6667" t="13333" r="6667" b="13333"/>
              <a:stretch>
                <a:fillRect/>
              </a:stretch>
            </p:blipFill>
            <p:spPr bwMode="auto">
              <a:xfrm>
                <a:off x="3429000" y="533400"/>
                <a:ext cx="762000" cy="653143"/>
              </a:xfrm>
              <a:prstGeom prst="rect">
                <a:avLst/>
              </a:prstGeom>
              <a:noFill/>
            </p:spPr>
          </p:pic>
          <p:sp>
            <p:nvSpPr>
              <p:cNvPr id="127" name="TextBox 7"/>
              <p:cNvSpPr txBox="1"/>
              <p:nvPr/>
            </p:nvSpPr>
            <p:spPr>
              <a:xfrm>
                <a:off x="3523715" y="609600"/>
                <a:ext cx="492443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7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Hospital</a:t>
                </a:r>
                <a:endParaRPr lang="en-US" sz="7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pic>
            <p:nvPicPr>
              <p:cNvPr id="128" name="Picture 127" descr="http://www.carclipart.com/free_car_clipart/ambulance_van_with_red_cross_symbol_0515-1005-3104-3359_SMU.jpg"/>
              <p:cNvPicPr>
                <a:picLocks noChangeAspect="1" noChangeArrowheads="1"/>
              </p:cNvPicPr>
              <p:nvPr/>
            </p:nvPicPr>
            <p:blipFill>
              <a:blip r:embed="rId16" cstate="print"/>
              <a:srcRect/>
              <a:stretch>
                <a:fillRect/>
              </a:stretch>
            </p:blipFill>
            <p:spPr bwMode="auto">
              <a:xfrm>
                <a:off x="3810000" y="1066800"/>
                <a:ext cx="228600" cy="163068"/>
              </a:xfrm>
              <a:prstGeom prst="rect">
                <a:avLst/>
              </a:prstGeom>
              <a:noFill/>
            </p:spPr>
          </p:pic>
        </p:grpSp>
        <p:pic>
          <p:nvPicPr>
            <p:cNvPr id="95" name="Picture 2"/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3505200" y="1600200"/>
              <a:ext cx="32600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99" name="Picture 2" descr="C:\Users\TATA\AppData\Local\Microsoft\Windows\Temporary Internet Files\Content.IE5\50F0CZZJ\MC900438706[1].jpg"/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9200" y="990600"/>
              <a:ext cx="521063" cy="6647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00" name="Group 89"/>
            <p:cNvGrpSpPr/>
            <p:nvPr/>
          </p:nvGrpSpPr>
          <p:grpSpPr>
            <a:xfrm>
              <a:off x="4419600" y="1600200"/>
              <a:ext cx="326003" cy="457200"/>
              <a:chOff x="2209800" y="5410200"/>
              <a:chExt cx="326003" cy="457200"/>
            </a:xfrm>
          </p:grpSpPr>
          <p:pic>
            <p:nvPicPr>
              <p:cNvPr id="117" name="Picture 2"/>
              <p:cNvPicPr>
                <a:picLocks noChangeAspect="1" noChangeArrowheads="1"/>
              </p:cNvPicPr>
              <p:nvPr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>
                <a:off x="2209800" y="5410200"/>
                <a:ext cx="326003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cxnSp>
            <p:nvCxnSpPr>
              <p:cNvPr id="120" name="Straight Connector 119"/>
              <p:cNvCxnSpPr/>
              <p:nvPr/>
            </p:nvCxnSpPr>
            <p:spPr>
              <a:xfrm rot="10800000" flipV="1">
                <a:off x="2209800" y="5562600"/>
                <a:ext cx="304800" cy="15240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 rot="10800000" flipH="1" flipV="1">
                <a:off x="2209800" y="5562600"/>
                <a:ext cx="304800" cy="15240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02" name="Group 92"/>
            <p:cNvGrpSpPr/>
            <p:nvPr/>
          </p:nvGrpSpPr>
          <p:grpSpPr>
            <a:xfrm>
              <a:off x="5181600" y="1600200"/>
              <a:ext cx="326003" cy="457200"/>
              <a:chOff x="2209800" y="5410200"/>
              <a:chExt cx="326003" cy="457200"/>
            </a:xfrm>
          </p:grpSpPr>
          <p:pic>
            <p:nvPicPr>
              <p:cNvPr id="110" name="Picture 2"/>
              <p:cNvPicPr>
                <a:picLocks noChangeAspect="1" noChangeArrowheads="1"/>
              </p:cNvPicPr>
              <p:nvPr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>
                <a:off x="2209800" y="5410200"/>
                <a:ext cx="326003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cxnSp>
            <p:nvCxnSpPr>
              <p:cNvPr id="111" name="Straight Connector 110"/>
              <p:cNvCxnSpPr/>
              <p:nvPr/>
            </p:nvCxnSpPr>
            <p:spPr>
              <a:xfrm rot="10800000" flipV="1">
                <a:off x="2209800" y="5562600"/>
                <a:ext cx="304800" cy="15240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 rot="10800000" flipH="1" flipV="1">
                <a:off x="2209800" y="5562600"/>
                <a:ext cx="304800" cy="15240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107" name="TextBox 106"/>
            <p:cNvSpPr txBox="1"/>
            <p:nvPr/>
          </p:nvSpPr>
          <p:spPr>
            <a:xfrm>
              <a:off x="3048000" y="762000"/>
              <a:ext cx="2819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2060"/>
                  </a:solidFill>
                </a:rPr>
                <a:t>Healthcare Facilities</a:t>
              </a:r>
              <a:endParaRPr lang="en-US" sz="1400" b="1" dirty="0">
                <a:solidFill>
                  <a:srgbClr val="002060"/>
                </a:solidFill>
              </a:endParaRPr>
            </a:p>
          </p:txBody>
        </p:sp>
        <p:sp>
          <p:nvSpPr>
            <p:cNvPr id="109" name="Oval 108"/>
            <p:cNvSpPr/>
            <p:nvPr/>
          </p:nvSpPr>
          <p:spPr>
            <a:xfrm>
              <a:off x="2819400" y="609600"/>
              <a:ext cx="3200400" cy="1524000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3" name="Title 1"/>
          <p:cNvSpPr txBox="1">
            <a:spLocks/>
          </p:cNvSpPr>
          <p:nvPr/>
        </p:nvSpPr>
        <p:spPr>
          <a:xfrm>
            <a:off x="5638800" y="381000"/>
            <a:ext cx="1219200" cy="10969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ylfaen" pitchFamily="18" charset="0"/>
                <a:ea typeface="+mj-ea"/>
                <a:cs typeface="Arial" pitchFamily="34" charset="0"/>
              </a:rPr>
              <a:t>Eradicate duplications</a:t>
            </a:r>
            <a:r>
              <a:rPr kumimoji="0" lang="ka-GE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ylfaen" pitchFamily="18" charset="0"/>
                <a:ea typeface="+mj-ea"/>
                <a:cs typeface="Arial" pitchFamily="34" charset="0"/>
              </a:rPr>
              <a:t>!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Sylfaen" pitchFamily="18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304800"/>
            <a:ext cx="9144000" cy="11430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Functional Characteristics of Module</a:t>
            </a:r>
            <a:endParaRPr lang="en-US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69329934"/>
              </p:ext>
            </p:extLst>
          </p:nvPr>
        </p:nvGraphicFramePr>
        <p:xfrm>
          <a:off x="228600" y="762000"/>
          <a:ext cx="8610599" cy="4930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0864"/>
                <a:gridCol w="1017616"/>
                <a:gridCol w="939338"/>
                <a:gridCol w="782781"/>
              </a:tblGrid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Providers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MoLHSA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IC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Sylfaen"/>
                        </a:rPr>
                        <a:t>Lists of beneficiaries kept by all healthcare facilities and rural doctors</a:t>
                      </a:r>
                      <a:endParaRPr lang="en-US" sz="1400" b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Sylfaen"/>
                        </a:rPr>
                        <a:t>Registration of one person only</a:t>
                      </a:r>
                      <a:r>
                        <a:rPr lang="en-US" sz="1400" b="1" baseline="0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Sylfaen"/>
                        </a:rPr>
                        <a:t> at one healthcare facility  (duplication is eradicated)</a:t>
                      </a:r>
                      <a:endParaRPr lang="en-US" sz="1400" b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Sylfaen"/>
                        </a:rPr>
                        <a:t>Identification of person’s status </a:t>
                      </a:r>
                      <a:endParaRPr lang="en-US" sz="1400" b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Sylfaen"/>
                        </a:rPr>
                        <a:t>Identification of insurance status</a:t>
                      </a:r>
                      <a:endParaRPr lang="en-US" sz="1400" b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Sylfaen"/>
                        </a:rPr>
                        <a:t>Keeping  medical records i.e. out-patient cards</a:t>
                      </a:r>
                      <a:r>
                        <a:rPr lang="en-US" sz="1400" b="1" baseline="0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Sylfaen"/>
                        </a:rPr>
                        <a:t> (planned)</a:t>
                      </a:r>
                      <a:endParaRPr lang="en-US" sz="1400" b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Sylfaen"/>
                        </a:rPr>
                        <a:t>Transparency in terms of funds</a:t>
                      </a:r>
                      <a:endParaRPr lang="en-US" sz="1400" b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Sylfaen"/>
                        </a:rPr>
                        <a:t>Administration simplification and cost saving</a:t>
                      </a:r>
                      <a:endParaRPr lang="en-US" sz="1400" b="1" dirty="0" smtClean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Sylfaen"/>
                        </a:rPr>
                        <a:t>Forecasting</a:t>
                      </a:r>
                      <a:r>
                        <a:rPr lang="en-US" sz="1400" b="1" baseline="0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Sylfaen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Sylfaen"/>
                        </a:rPr>
                        <a:t>incomes receivable</a:t>
                      </a:r>
                      <a:r>
                        <a:rPr lang="en-US" sz="1400" b="1" baseline="0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Sylfaen"/>
                        </a:rPr>
                        <a:t> for healthcare facilities </a:t>
                      </a:r>
                      <a:endParaRPr lang="en-US" sz="1400" b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Sylfaen"/>
                        </a:rPr>
                        <a:t>Forecasting</a:t>
                      </a:r>
                      <a:r>
                        <a:rPr lang="en-US" sz="1400" b="1" baseline="0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Sylfaen"/>
                        </a:rPr>
                        <a:t> amounts transferrable  to accounts of insurance companies</a:t>
                      </a:r>
                      <a:endParaRPr lang="en-US" sz="1400" b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Sylfaen"/>
                        </a:rPr>
                        <a:t>Effective utilization</a:t>
                      </a:r>
                      <a:r>
                        <a:rPr lang="en-US" sz="1400" b="1" kern="1200" baseline="0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Sylfaen"/>
                        </a:rPr>
                        <a:t> of </a:t>
                      </a:r>
                      <a:r>
                        <a:rPr lang="en-US" sz="1400" b="1" kern="1200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Sylfaen"/>
                        </a:rPr>
                        <a:t>governmental funds</a:t>
                      </a:r>
                      <a:endParaRPr lang="ka-GE" sz="1400" b="1" kern="1200" dirty="0" smtClean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Sylfaen"/>
                        </a:rPr>
                        <a:t>Registration</a:t>
                      </a:r>
                      <a:r>
                        <a:rPr lang="en-US" sz="1400" b="1" kern="1200" baseline="0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Sylfaen"/>
                        </a:rPr>
                        <a:t> of i</a:t>
                      </a:r>
                      <a:r>
                        <a:rPr lang="en-US" sz="1400" b="1" kern="1200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  <a:ea typeface="Calibri"/>
                          <a:cs typeface="Sylfaen"/>
                        </a:rPr>
                        <a:t>nformation in accordance with the common standard </a:t>
                      </a:r>
                      <a:endParaRPr lang="ka-GE" sz="1400" b="1" kern="1200" dirty="0" smtClean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pPr algn="l" fontAlgn="b">
                        <a:spcBef>
                          <a:spcPts val="600"/>
                        </a:spcBef>
                      </a:pPr>
                      <a:r>
                        <a:rPr lang="en-US" sz="14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Analysis of information</a:t>
                      </a:r>
                      <a:r>
                        <a:rPr lang="en-US" sz="14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ylfaen"/>
                        </a:rPr>
                        <a:t> from different angles</a:t>
                      </a:r>
                      <a:endParaRPr lang="ka-GE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ylfae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</a:t>
                      </a:r>
                      <a:endParaRPr lang="en-US" sz="1800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1100</TotalTime>
  <Words>1412</Words>
  <Application>Microsoft Office PowerPoint</Application>
  <PresentationFormat>On-screen Show (4:3)</PresentationFormat>
  <Paragraphs>556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Presentation Components</vt:lpstr>
      <vt:lpstr>Medical Case Registration System</vt:lpstr>
      <vt:lpstr>Medical Case Registration</vt:lpstr>
      <vt:lpstr>Receipt of Case Data and Case Inspection</vt:lpstr>
      <vt:lpstr>Functional Characteristics of Module (1)</vt:lpstr>
      <vt:lpstr>Functional Characteristics of Module(2)</vt:lpstr>
      <vt:lpstr>Beneficiary Registration Module </vt:lpstr>
      <vt:lpstr>Registration of Beneficiaries and Information Transfer </vt:lpstr>
      <vt:lpstr>Functional Characteristics of Module</vt:lpstr>
      <vt:lpstr> Reporting Module </vt:lpstr>
      <vt:lpstr>Receipt  and Transfer of Data Needed for Reporting</vt:lpstr>
      <vt:lpstr>Functional Characteristics of Module</vt:lpstr>
      <vt:lpstr>Pharmaceutical Module</vt:lpstr>
      <vt:lpstr>Slide 14</vt:lpstr>
      <vt:lpstr>Pharmacy Registry </vt:lpstr>
      <vt:lpstr>Slide 16</vt:lpstr>
      <vt:lpstr>Slide 17</vt:lpstr>
      <vt:lpstr>Slide 18</vt:lpstr>
      <vt:lpstr>Medical Portal for Pharmacies and Healthcare Facilities</vt:lpstr>
      <vt:lpstr>Information Portal for Pharmacies and Healthcare Facilities </vt:lpstr>
      <vt:lpstr>Functional Characteristics of Module</vt:lpstr>
      <vt:lpstr>Electronic Drug Prescriptioni System</vt:lpstr>
      <vt:lpstr>Slide 23</vt:lpstr>
      <vt:lpstr>Description of Medical Electronic System </vt:lpstr>
      <vt:lpstr>Functional Characteristics of Module</vt:lpstr>
      <vt:lpstr>E-Health Portal to Access Different HMIS Products </vt:lpstr>
      <vt:lpstr>Slide 27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შეტყობინებების მართვის მოდული</dc:title>
  <dc:creator>kgoginashvili</dc:creator>
  <cp:lastModifiedBy>Aleko Turdziladze</cp:lastModifiedBy>
  <cp:revision>166</cp:revision>
  <dcterms:created xsi:type="dcterms:W3CDTF">2012-05-18T09:04:03Z</dcterms:created>
  <dcterms:modified xsi:type="dcterms:W3CDTF">2012-05-30T16:04:23Z</dcterms:modified>
</cp:coreProperties>
</file>