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5" r:id="rId2"/>
    <p:sldId id="296" r:id="rId3"/>
    <p:sldId id="256" r:id="rId4"/>
    <p:sldId id="263" r:id="rId5"/>
    <p:sldId id="268" r:id="rId6"/>
    <p:sldId id="278" r:id="rId7"/>
    <p:sldId id="279" r:id="rId8"/>
    <p:sldId id="297" r:id="rId9"/>
    <p:sldId id="281" r:id="rId10"/>
    <p:sldId id="282" r:id="rId11"/>
    <p:sldId id="298" r:id="rId12"/>
    <p:sldId id="284" r:id="rId13"/>
    <p:sldId id="285" r:id="rId14"/>
    <p:sldId id="299" r:id="rId15"/>
    <p:sldId id="287" r:id="rId16"/>
    <p:sldId id="302" r:id="rId17"/>
    <p:sldId id="305" r:id="rId18"/>
    <p:sldId id="306" r:id="rId19"/>
    <p:sldId id="307" r:id="rId20"/>
    <p:sldId id="301" r:id="rId21"/>
    <p:sldId id="289" r:id="rId22"/>
    <p:sldId id="290" r:id="rId23"/>
    <p:sldId id="300" r:id="rId24"/>
    <p:sldId id="293" r:id="rId25"/>
    <p:sldId id="292" r:id="rId26"/>
    <p:sldId id="294" r:id="rId27"/>
    <p:sldId id="309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107" d="100"/>
          <a:sy n="107" d="100"/>
        </p:scale>
        <p:origin x="-492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58D02-0B9E-428D-B76B-1D270C504F4E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F19F1-E130-40B3-B5BC-0861B3060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AF59-9DDD-47E9-A47F-9B6D08B5E7BA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7055" y="8689286"/>
            <a:ext cx="2970945" cy="45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398E89-D11D-46E1-8BB5-1CDE56E1616E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B4C9-86BE-449F-964C-CEAB3CFA4B7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E2722-C371-4A1A-AD5A-7C129F3CE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8.jpeg"/><Relationship Id="rId18" Type="http://schemas.openxmlformats.org/officeDocument/2006/relationships/image" Target="../media/image44.jpeg"/><Relationship Id="rId3" Type="http://schemas.openxmlformats.org/officeDocument/2006/relationships/image" Target="../media/image8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3.jpeg"/><Relationship Id="rId2" Type="http://schemas.openxmlformats.org/officeDocument/2006/relationships/image" Target="../media/image33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21.jpeg"/><Relationship Id="rId10" Type="http://schemas.openxmlformats.org/officeDocument/2006/relationships/image" Target="../media/image39.jpeg"/><Relationship Id="rId19" Type="http://schemas.openxmlformats.org/officeDocument/2006/relationships/image" Target="../media/image45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8.jpeg"/><Relationship Id="rId7" Type="http://schemas.openxmlformats.org/officeDocument/2006/relationships/image" Target="../media/image20.jpeg"/><Relationship Id="rId12" Type="http://schemas.openxmlformats.org/officeDocument/2006/relationships/image" Target="../media/image2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50.jpeg"/><Relationship Id="rId5" Type="http://schemas.openxmlformats.org/officeDocument/2006/relationships/image" Target="../media/image7.jpeg"/><Relationship Id="rId10" Type="http://schemas.openxmlformats.org/officeDocument/2006/relationships/image" Target="../media/image49.jpeg"/><Relationship Id="rId4" Type="http://schemas.openxmlformats.org/officeDocument/2006/relationships/image" Target="../media/image8.jpeg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4.jpeg"/><Relationship Id="rId3" Type="http://schemas.openxmlformats.org/officeDocument/2006/relationships/image" Target="../media/image8.jpeg"/><Relationship Id="rId7" Type="http://schemas.openxmlformats.org/officeDocument/2006/relationships/image" Target="../media/image36.jpeg"/><Relationship Id="rId12" Type="http://schemas.openxmlformats.org/officeDocument/2006/relationships/image" Target="../media/image5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wm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1.jpeg"/><Relationship Id="rId18" Type="http://schemas.openxmlformats.org/officeDocument/2006/relationships/image" Target="../media/image32.jpe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20.jpeg"/><Relationship Id="rId17" Type="http://schemas.openxmlformats.org/officeDocument/2006/relationships/image" Target="../media/image31.png"/><Relationship Id="rId2" Type="http://schemas.openxmlformats.org/officeDocument/2006/relationships/image" Target="../media/image25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19.jpeg"/><Relationship Id="rId5" Type="http://schemas.openxmlformats.org/officeDocument/2006/relationships/image" Target="../media/image3.jpeg"/><Relationship Id="rId15" Type="http://schemas.openxmlformats.org/officeDocument/2006/relationships/image" Target="../media/image7.jpeg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image" Target="../media/image29.jpe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889" r="8889"/>
          <a:stretch>
            <a:fillRect/>
          </a:stretch>
        </p:blipFill>
        <p:spPr bwMode="auto">
          <a:xfrm>
            <a:off x="0" y="-46338"/>
            <a:ext cx="9144000" cy="69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Characteristics of Module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329934"/>
              </p:ext>
            </p:extLst>
          </p:nvPr>
        </p:nvGraphicFramePr>
        <p:xfrm>
          <a:off x="228600" y="762000"/>
          <a:ext cx="8610599" cy="4918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0864"/>
                <a:gridCol w="1017616"/>
                <a:gridCol w="939338"/>
                <a:gridCol w="78278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MoLHSA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Lists of beneficiaries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kept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by all healthcare facilities and rural doctors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Registration of one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person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only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at one healthcare facility  (duplication is eradicated)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Identification of person’s status 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Identification of insurance status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Keeping  medical records i.e. out-patient cards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(planned)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Transparency in terms of funds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Administration simplification and cost saving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Forecasting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incomes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receivable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for healthcare facilities 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Forecasting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amounts transferrable  to accounts of insurance companies</a:t>
                      </a:r>
                      <a:endParaRPr lang="en-US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Effective utilization</a:t>
                      </a:r>
                      <a:r>
                        <a:rPr lang="en-US" sz="1400" b="1" kern="1200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of </a:t>
                      </a: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governmental funds</a:t>
                      </a:r>
                      <a:endParaRPr lang="ka-GE" sz="1400" b="1" kern="120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Registration</a:t>
                      </a:r>
                      <a:r>
                        <a:rPr lang="en-US" sz="1400" b="1" kern="1200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 of i</a:t>
                      </a:r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Sylfaen"/>
                        </a:rPr>
                        <a:t>nformation in accordance with the common standard </a:t>
                      </a:r>
                      <a:endParaRPr lang="ka-GE" sz="1400" b="1" kern="120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Analysis of information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from different angles</a:t>
                      </a:r>
                      <a:endParaRPr lang="ka-G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of Reports Submitted under </a:t>
            </a: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Government-funded </a:t>
            </a:r>
            <a:r>
              <a:rPr lang="en-US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Programs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Box 369"/>
          <p:cNvSpPr txBox="1"/>
          <p:nvPr/>
        </p:nvSpPr>
        <p:spPr>
          <a:xfrm rot="16200000">
            <a:off x="2055167" y="281716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notification of results</a:t>
            </a: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  and Transfer of Data Needed for Reporting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990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TATA\AppData\Local\Microsoft\Windows\Temporary Internet Files\Content.IE5\XGABZWW1\MC9004471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838200" cy="7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581474" y="1145128"/>
            <a:ext cx="701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Patients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096000" y="990600"/>
            <a:ext cx="12954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8600" y="1676400"/>
            <a:ext cx="5715000" cy="2819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" y="1981200"/>
            <a:ext cx="25908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381000" y="2286000"/>
            <a:ext cx="2438400" cy="228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Patient’s personal data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81000" y="2514600"/>
            <a:ext cx="24384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Insurance status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81000" y="2743200"/>
            <a:ext cx="2438400" cy="228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healthcare facilities 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33400" y="1981200"/>
            <a:ext cx="2185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Concerning Reporting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114800"/>
            <a:ext cx="24384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necessary data</a:t>
            </a:r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06"/>
          <p:cNvGrpSpPr/>
          <p:nvPr/>
        </p:nvGrpSpPr>
        <p:grpSpPr>
          <a:xfrm>
            <a:off x="3505200" y="609600"/>
            <a:ext cx="2438400" cy="762000"/>
            <a:chOff x="838200" y="533400"/>
            <a:chExt cx="2438400" cy="762000"/>
          </a:xfrm>
        </p:grpSpPr>
        <p:pic>
          <p:nvPicPr>
            <p:cNvPr id="62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838200"/>
              <a:ext cx="677333" cy="45720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2057400" y="8839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76"/>
            <p:cNvGrpSpPr/>
            <p:nvPr/>
          </p:nvGrpSpPr>
          <p:grpSpPr>
            <a:xfrm>
              <a:off x="990600" y="762000"/>
              <a:ext cx="685800" cy="533400"/>
              <a:chOff x="3429000" y="533400"/>
              <a:chExt cx="762000" cy="696468"/>
            </a:xfrm>
          </p:grpSpPr>
          <p:pic>
            <p:nvPicPr>
              <p:cNvPr id="60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4" name="Picture 2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pic>
          <p:nvPicPr>
            <p:cNvPr id="78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762000"/>
              <a:ext cx="418084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838200" y="533400"/>
              <a:ext cx="2438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Healthcare Facilities 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1" name="Straight Arrow Connector 120"/>
          <p:cNvCxnSpPr/>
          <p:nvPr/>
        </p:nvCxnSpPr>
        <p:spPr>
          <a:xfrm rot="5400000">
            <a:off x="1181100" y="14859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81000" y="3200400"/>
            <a:ext cx="2438400" cy="6857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(major, co-diagnosis)</a:t>
            </a:r>
          </a:p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</a:t>
            </a:r>
          </a:p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Clinical/diagnostic examinations</a:t>
            </a:r>
          </a:p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81000" y="2971800"/>
            <a:ext cx="2438400" cy="228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registration code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81000" y="3886200"/>
            <a:ext cx="2438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cost 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209800"/>
            <a:ext cx="2438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2590800"/>
            <a:ext cx="457200" cy="342900"/>
          </a:xfrm>
          <a:prstGeom prst="rect">
            <a:avLst/>
          </a:prstGeom>
          <a:noFill/>
        </p:spPr>
      </p:pic>
      <p:sp>
        <p:nvSpPr>
          <p:cNvPr id="138" name="TextBox 137"/>
          <p:cNvSpPr txBox="1"/>
          <p:nvPr/>
        </p:nvSpPr>
        <p:spPr>
          <a:xfrm>
            <a:off x="4038600" y="180969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Registry Database 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038600" y="2190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Policyholder Database 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38600" y="257169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Database 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" name="Picture 20" descr="http://t0.gstatic.com/images?q=tbn:ANd9GcSMlO3mgFrWwnAnb7D-OhDc3ro2rT5jE0bdUOfFiSnxgL95wqX-z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352800"/>
            <a:ext cx="533400" cy="331270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4117285" y="335280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t1.gstatic.com/images?q=tbn:ANd9GcTQjBgwcqmZOb395k8M_ur75yOQJI91rkgAUbBLukI44ERBdpkV6TfDxpoxb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1828800"/>
            <a:ext cx="381000" cy="381000"/>
          </a:xfrm>
          <a:prstGeom prst="rect">
            <a:avLst/>
          </a:prstGeom>
          <a:noFill/>
        </p:spPr>
      </p:pic>
      <p:pic>
        <p:nvPicPr>
          <p:cNvPr id="3078" name="Picture 6" descr="http://files.softicons.com/download/application-icons/programmers-pack-icons-by-iconshock/png/512/database.png"/>
          <p:cNvPicPr>
            <a:picLocks noChangeAspect="1" noChangeArrowheads="1"/>
          </p:cNvPicPr>
          <p:nvPr/>
        </p:nvPicPr>
        <p:blipFill>
          <a:blip r:embed="rId11" cstate="print"/>
          <a:srcRect l="39063" t="1562" r="4687" b="4688"/>
          <a:stretch>
            <a:fillRect/>
          </a:stretch>
        </p:blipFill>
        <p:spPr bwMode="auto">
          <a:xfrm>
            <a:off x="3810000" y="2971800"/>
            <a:ext cx="240632" cy="304800"/>
          </a:xfrm>
          <a:prstGeom prst="rect">
            <a:avLst/>
          </a:prstGeom>
          <a:noFill/>
        </p:spPr>
      </p:pic>
      <p:grpSp>
        <p:nvGrpSpPr>
          <p:cNvPr id="6" name="Group 144"/>
          <p:cNvGrpSpPr/>
          <p:nvPr/>
        </p:nvGrpSpPr>
        <p:grpSpPr>
          <a:xfrm>
            <a:off x="3733800" y="3733800"/>
            <a:ext cx="533400" cy="381000"/>
            <a:chOff x="7821499" y="2667000"/>
            <a:chExt cx="1474901" cy="990600"/>
          </a:xfrm>
        </p:grpSpPr>
        <p:pic>
          <p:nvPicPr>
            <p:cNvPr id="146" name="Picture 2" descr="http://t3.gstatic.com/images?q=tbn:ANd9GcQjEfZ54WNTEi8zCgE1wTlsuNtuXuPmgfTvmGoWMWp_ASlEdpTA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821499" y="2667000"/>
              <a:ext cx="1322501" cy="990600"/>
            </a:xfrm>
            <a:prstGeom prst="rect">
              <a:avLst/>
            </a:prstGeom>
            <a:noFill/>
          </p:spPr>
        </p:pic>
        <p:sp>
          <p:nvSpPr>
            <p:cNvPr id="147" name="TextBox 146"/>
            <p:cNvSpPr txBox="1"/>
            <p:nvPr/>
          </p:nvSpPr>
          <p:spPr>
            <a:xfrm>
              <a:off x="7832725" y="3299936"/>
              <a:ext cx="1463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a-GE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038600" y="295269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Registration Database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191000" y="37338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Billing Module 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3505200" y="2362200"/>
            <a:ext cx="3048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endCxn id="3078" idx="1"/>
          </p:cNvCxnSpPr>
          <p:nvPr/>
        </p:nvCxnSpPr>
        <p:spPr>
          <a:xfrm>
            <a:off x="2819400" y="3122083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2819400" y="2893483"/>
            <a:ext cx="3810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3163094" y="2856706"/>
            <a:ext cx="762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819400" y="2664883"/>
            <a:ext cx="6858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3353594" y="2513806"/>
            <a:ext cx="304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2819400" y="2362200"/>
            <a:ext cx="3810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3047206" y="2209800"/>
            <a:ext cx="3055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6324600" y="1676400"/>
            <a:ext cx="2514600" cy="2819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5943600" y="3048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0" name="Picture 18" descr="http://3.bp.blogspot.com/-1aMMGqkEWT0/Tibiz_gD8EI/AAAAAAAAADM/1hWEocQ-l3Q/s1600/oracle.jpg"/>
          <p:cNvPicPr>
            <a:picLocks noChangeAspect="1" noChangeArrowheads="1"/>
          </p:cNvPicPr>
          <p:nvPr/>
        </p:nvPicPr>
        <p:blipFill>
          <a:blip r:embed="rId13" cstate="print"/>
          <a:srcRect t="23225"/>
          <a:stretch>
            <a:fillRect/>
          </a:stretch>
        </p:blipFill>
        <p:spPr bwMode="auto">
          <a:xfrm>
            <a:off x="6629400" y="1981200"/>
            <a:ext cx="1947842" cy="1676400"/>
          </a:xfrm>
          <a:prstGeom prst="rect">
            <a:avLst/>
          </a:prstGeom>
          <a:noFill/>
        </p:spPr>
      </p:pic>
      <p:sp>
        <p:nvSpPr>
          <p:cNvPr id="241" name="TextBox 240"/>
          <p:cNvSpPr txBox="1"/>
          <p:nvPr/>
        </p:nvSpPr>
        <p:spPr>
          <a:xfrm>
            <a:off x="6705600" y="3810000"/>
            <a:ext cx="18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Reporting Database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245" name="Picture 4" descr="http://ts4.mm.bing.net/th?id=I4704836604461467&amp;pid=1.1"/>
          <p:cNvPicPr>
            <a:picLocks noChangeAspect="1" noChangeArrowheads="1"/>
          </p:cNvPicPr>
          <p:nvPr/>
        </p:nvPicPr>
        <p:blipFill>
          <a:blip r:embed="rId14" cstate="print"/>
          <a:srcRect l="18182" t="6061" r="18182" b="6061"/>
          <a:stretch>
            <a:fillRect/>
          </a:stretch>
        </p:blipFill>
        <p:spPr bwMode="auto">
          <a:xfrm>
            <a:off x="4800600" y="5721942"/>
            <a:ext cx="457200" cy="631372"/>
          </a:xfrm>
          <a:prstGeom prst="rect">
            <a:avLst/>
          </a:prstGeom>
          <a:noFill/>
        </p:spPr>
      </p:pic>
      <p:sp>
        <p:nvSpPr>
          <p:cNvPr id="246" name="TextBox 245"/>
          <p:cNvSpPr txBox="1"/>
          <p:nvPr/>
        </p:nvSpPr>
        <p:spPr>
          <a:xfrm>
            <a:off x="4423299" y="633570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NCDC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7662789" y="627185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Insurance Companies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248" name="Picture 10" descr="http://ts1.mm.bing.net/th?id=I4592248331895344&amp;pid=1.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5715000"/>
            <a:ext cx="552550" cy="509841"/>
          </a:xfrm>
          <a:prstGeom prst="rect">
            <a:avLst/>
          </a:prstGeom>
          <a:noFill/>
        </p:spPr>
      </p:pic>
      <p:sp>
        <p:nvSpPr>
          <p:cNvPr id="249" name="TextBox 248"/>
          <p:cNvSpPr txBox="1"/>
          <p:nvPr/>
        </p:nvSpPr>
        <p:spPr>
          <a:xfrm>
            <a:off x="5646568" y="641842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Tbilisi City Hall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250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1400" y="5638800"/>
            <a:ext cx="381000" cy="621197"/>
          </a:xfrm>
          <a:prstGeom prst="rect">
            <a:avLst/>
          </a:prstGeom>
          <a:noFill/>
        </p:spPr>
      </p:pic>
      <p:pic>
        <p:nvPicPr>
          <p:cNvPr id="251" name="Picture 28" descr="http://t0.gstatic.com/images?q=tbn:ANd9GcSDTqatntsIrNv5XqVKtT5BE4NR6Hizb-0m5FIu3mEqiZH4YE8_"/>
          <p:cNvPicPr>
            <a:picLocks noChangeAspect="1" noChangeArrowheads="1"/>
          </p:cNvPicPr>
          <p:nvPr/>
        </p:nvPicPr>
        <p:blipFill>
          <a:blip r:embed="rId17" cstate="print"/>
          <a:srcRect l="38095" t="11347" r="39496" b="43263"/>
          <a:stretch>
            <a:fillRect/>
          </a:stretch>
        </p:blipFill>
        <p:spPr bwMode="auto">
          <a:xfrm>
            <a:off x="6858000" y="5715000"/>
            <a:ext cx="533400" cy="568960"/>
          </a:xfrm>
          <a:prstGeom prst="rect">
            <a:avLst/>
          </a:prstGeom>
          <a:noFill/>
        </p:spPr>
      </p:pic>
      <p:sp>
        <p:nvSpPr>
          <p:cNvPr id="252" name="Rectangle 251"/>
          <p:cNvSpPr/>
          <p:nvPr/>
        </p:nvSpPr>
        <p:spPr>
          <a:xfrm>
            <a:off x="6705600" y="6172200"/>
            <a:ext cx="91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Ministry of Health of </a:t>
            </a:r>
            <a:r>
              <a:rPr lang="en-US" sz="1000" b="1" dirty="0" err="1" smtClean="0">
                <a:solidFill>
                  <a:srgbClr val="002060"/>
                </a:solidFill>
              </a:rPr>
              <a:t>Adjara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253" name="Picture 2" descr="http://i1.trekearth.com/photos/15516/tbilisigovernment.jpg"/>
          <p:cNvPicPr>
            <a:picLocks noChangeAspect="1" noChangeArrowheads="1"/>
          </p:cNvPicPr>
          <p:nvPr/>
        </p:nvPicPr>
        <p:blipFill>
          <a:blip r:embed="rId18" cstate="print"/>
          <a:srcRect l="28750" t="5000" r="35000" b="28333"/>
          <a:stretch>
            <a:fillRect/>
          </a:stretch>
        </p:blipFill>
        <p:spPr bwMode="auto">
          <a:xfrm>
            <a:off x="6019800" y="5791200"/>
            <a:ext cx="381000" cy="525518"/>
          </a:xfrm>
          <a:prstGeom prst="rect">
            <a:avLst/>
          </a:prstGeom>
          <a:noFill/>
        </p:spPr>
      </p:pic>
      <p:pic>
        <p:nvPicPr>
          <p:cNvPr id="254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0" y="5638800"/>
            <a:ext cx="360341" cy="587514"/>
          </a:xfrm>
          <a:prstGeom prst="rect">
            <a:avLst/>
          </a:prstGeom>
          <a:noFill/>
        </p:spPr>
      </p:pic>
      <p:cxnSp>
        <p:nvCxnSpPr>
          <p:cNvPr id="268" name="Straight Arrow Connector 267"/>
          <p:cNvCxnSpPr/>
          <p:nvPr/>
        </p:nvCxnSpPr>
        <p:spPr>
          <a:xfrm rot="5400000">
            <a:off x="7620000" y="5029200"/>
            <a:ext cx="1143000" cy="762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endCxn id="254" idx="0"/>
          </p:cNvCxnSpPr>
          <p:nvPr/>
        </p:nvCxnSpPr>
        <p:spPr>
          <a:xfrm rot="10800000" flipV="1">
            <a:off x="2466172" y="4495800"/>
            <a:ext cx="5687229" cy="11430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endCxn id="251" idx="0"/>
          </p:cNvCxnSpPr>
          <p:nvPr/>
        </p:nvCxnSpPr>
        <p:spPr>
          <a:xfrm rot="5400000">
            <a:off x="7086600" y="4533900"/>
            <a:ext cx="1219200" cy="11430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rot="10800000" flipV="1">
            <a:off x="3657600" y="4495800"/>
            <a:ext cx="4572000" cy="12192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 rot="10800000" flipV="1">
            <a:off x="6172200" y="4495800"/>
            <a:ext cx="1981200" cy="12954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 rot="10800000" flipV="1">
            <a:off x="4953000" y="4495800"/>
            <a:ext cx="3276600" cy="1219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457200" y="5638800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governmental programs </a:t>
            </a:r>
            <a:endParaRPr lang="en-US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533401" y="4953000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claims and governmental programs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1714500" y="634880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rgbClr val="002060"/>
                </a:solidFill>
              </a:rPr>
              <a:t>MoLHSA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276600" y="6342999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SSA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228600" y="4724400"/>
            <a:ext cx="8640960" cy="2057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extBox 324"/>
          <p:cNvSpPr txBox="1"/>
          <p:nvPr/>
        </p:nvSpPr>
        <p:spPr>
          <a:xfrm>
            <a:off x="457200" y="61722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claims </a:t>
            </a:r>
            <a:endParaRPr lang="en-US" sz="9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8" name="Straight Connector 327"/>
          <p:cNvCxnSpPr/>
          <p:nvPr/>
        </p:nvCxnSpPr>
        <p:spPr>
          <a:xfrm>
            <a:off x="304800" y="5855732"/>
            <a:ext cx="2286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04800" y="5181600"/>
            <a:ext cx="304800" cy="1588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04800" y="6399212"/>
            <a:ext cx="22860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1600200" y="1066800"/>
            <a:ext cx="1981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114"/>
          <p:cNvGrpSpPr/>
          <p:nvPr/>
        </p:nvGrpSpPr>
        <p:grpSpPr>
          <a:xfrm>
            <a:off x="1981200" y="762000"/>
            <a:ext cx="676397" cy="609600"/>
            <a:chOff x="1228603" y="1752600"/>
            <a:chExt cx="676397" cy="609600"/>
          </a:xfrm>
        </p:grpSpPr>
        <p:pic>
          <p:nvPicPr>
            <p:cNvPr id="3074" name="Picture 2" descr="http://t0.gstatic.com/images?q=tbn:ANd9GcQFifhZKb6_Fq7pDcd3Th0MDeh6ALMDHs-53qbTVUXfuCGMEIEZFQ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95400" y="17526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11" name="TextBox 110"/>
            <p:cNvSpPr txBox="1"/>
            <p:nvPr/>
          </p:nvSpPr>
          <p:spPr>
            <a:xfrm rot="21156772">
              <a:off x="1228603" y="1790087"/>
              <a:ext cx="59503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კალენდარი</a:t>
              </a:r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49" name="Straight Connector 348"/>
          <p:cNvCxnSpPr/>
          <p:nvPr/>
        </p:nvCxnSpPr>
        <p:spPr>
          <a:xfrm>
            <a:off x="3200400" y="20574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3200400" y="2819400"/>
            <a:ext cx="6096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819400" y="35814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819400" y="40386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Characteristics of Module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733741"/>
              </p:ext>
            </p:extLst>
          </p:nvPr>
        </p:nvGraphicFramePr>
        <p:xfrm>
          <a:off x="381000" y="762000"/>
          <a:ext cx="8381999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990600"/>
                <a:gridCol w="914400"/>
                <a:gridCol w="761999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MoLHSA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Common standard for information exchange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Highly reliable information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Minimum (almost null) error probability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Identification of medical staff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Identification of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healthcare facilities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Identification of insurance status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Automatic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i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nformation exchange with</a:t>
                      </a:r>
                      <a:r>
                        <a:rPr lang="ka-GE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EMR</a:t>
                      </a:r>
                      <a:endParaRPr lang="ka-GE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Common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registration forms and invoices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Quality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information needed for actuarial calculation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Collection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of i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nformation in one place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Saving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human resources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Saving administrative resources 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Transparency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in terms of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funds 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Analysis of information from different angles </a:t>
                      </a:r>
                      <a:endParaRPr lang="ka-GE" sz="1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Effective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utilization of governmental funds</a:t>
                      </a:r>
                      <a:endParaRPr lang="ka-GE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AutoShape 24" descr="data:image/jpeg;base64,/9j/4AAQSkZJRgABAQAAAQABAAD/2wCEAAkGBhQREBQSExQVFRUWFBQVFBUVFxQYGBUVGBQWFBUXGhYXHSYeGBkjGhcUHy8gJCcpLCwsFx4xNTAqNSYrLCkBCQoKDgwOGg8PGikcHBwsKSwsKSksLCksKSkpKSkpKSwpKSkpKSkpKSwsKSkpKSkpKSksLCkpKSksKSwsKSwsLP/AABEIAL4BCgMBIgACEQEDEQH/xAAbAAEAAgMBAQAAAAAAAAAAAAAABAUCAwYBB//EAD8QAAEDAgIHBQUFBgcBAAAAAAEAAhEDIQQxBRJBUWFxkQYigaHREzKxwfBCUmKS4RQVQ3KC8QcWIzOTosJj/8QAFwEBAQEBAAAAAAAAAAAAAAAAAAECA//EABwRAQEBAQEBAQEBAAAAAAAAAAABESECEjFhQf/aAAwDAQACEQMRAD8A+4oiICIiAiIgIiICLF7wBJMBV79Ld6Gi28qauLJFB/bzuAUjDYjW5hNMbkRFUEREBERAREQEREBERAREQEREBERAREQEREBERAREQEREBEXhKCh01iTr6swAJ8N/NV4ravHh6rLTOkNaq6MmiCbDflPx6b1TvqOeWtZDQ5wEnjtO4Lna6ycXf7dMEfr9fUK10ZiREkgHKJ+e3wUfD9l2ao/1HzFyCBPhFhwUgaAA+248DBCslZtiyD0qVQ0STAVRiMBVZJY4xGQJB8NnwVTXc+Yc+pycXfNW1J5dONIUz9r4qQCuTpVzlmApeHxpabWvcbDzT6Pl0SLxrpEr1aZEREBERAREQEREBERAREQEREBERAREQEREBERAWjFVYHFbiVEqNLjs2/Hog5XF4F7nVHlsC/C1htiSfrctOhRTfWeHugtjVGyNXz2ro9Ls/wBJwnOB6qt0PoljgNYTcmdt72OY2LnnXWXi+w4c3iLZKWx0qsGj6tP/AGn6wv3X/JwWDtOezMVWOZxItzkWW9c8WxUavhgQZE+aiO0gypBa8Dn0zCh46vVZJa0uFvd70D+m6lqyIuJYGu7oLRxBEch6LOjRcXtbF5B3AtuZ5RdQq3a51PNrh/MHCOostOhtK1Kj31nS063cBFy0CLA7DdY2N5XdNWS0YLW1AX+8bnhOxb11chERAREQEREBERAREQEREBERAREQEREBERAREQYOatZb8fmssRXDGlxyFyq5mmWuEwRYkZQbFS1WvSGKDtZgMn3SOcT5SPFSdFUICoMCwuqEndnxOfnC6vDsgKTrV5xsJWl7rfX1n8Ftco1T06Zn5rTCvxmjaJnuAGwlvdv4WJzzVDpHBmiJZWeIykSMic2wrjGVoPU9bDoL+C5/SdeLnl/6PkAFz9OvlW4/tniqRgkOtvkW4Eb5XS6D0NWcRVrGXEtc4mbRB1QDc7pgLh8Bhv2nH0qefeBP8re8fTxX2UBTzN/T1c/HqIi6uQiIgIiICIiAiIgIiICIiAiIgIiICIiAiIgLFx2fQXpKwy+aCk7SYj3KQMAy4/ig2HWeiqhUHDaY3bR9cVO7UUCC2qPulnBt7HzPRUupbnad5c4DrEFc7+uvn8XmgsPInjPhmujaoGjKOqweHqp4W4529eOUauPT1+SklVmkq/2Rt+f6JSKzSVQQ53P0A81y2kcVLYm4G0ZzBcZ5hW2kK4BJJhovv22636Lna0Vh3SRrEMbYZkkud0C5Wu3lP/w3oB2Jr1j9gCmDAzdLnX5ag8V9JbXC4TRGgauGpAUDaS6LEkmBJm/9lb4fTj6dqlONkt9HX6LXm5GPU2upRUuF7T0Xu1A8a2rrEGRqtmJM5BWtPEtcJa4EbwZHVb1jG1FiHg7VkqgiIgIiICIiAiIgIiICIiAiIgIiICIiDwrD6HqsnLwlBF0m4Ck7WiIMztXH4ClNWmwzF6rjwBLWz/2P9PBdXptk0s9onkbQqTstUY4VGOgVRUfrbzeB4asALF/W/P46TDZDl8VIUWi3VkfW5bzVWmHj3qg0riNW+3ZzOXQSrWrUz4/XquX09idZwAy2fXRT035jl+0GPIEfeMkbgLD4lVlV73VKFOnAOvaeIgzwAlSse0PqcG35QpHZXDe0xLqpu1gIb/M63CYE/mXH/Xb8i7GkcVQiWmBnq94HqrPD9saNRsVWjWjLIz4qxosttUXH6GpVWkPYDutBHEFb7HPiLoulRrurVIgPLKQ36obLv/S04ahXc+o7Dub7M1H6rXRYC0jI3WtnZqqxjaVKr3RrSSO9fMyJ1nZ7vBa8JoPEYe7XB4HEg57jI80VfUK2JZ7zWnf3o4ZEFT6OknfbY9vEQ7xt6KuwnaCHBlSGnc4EfH5K5ZWYcxHEZLUYrZQx7HWDgTxsehUkFRX4FrtxC1DBuZdjiOBuD8wtMrBFW/vYt/3GxxF1Kw+PY/3XA8NvRNMSESV4HSqj1ERAREQEREBERAREQEREHhXgCyRBi5tlx+BwAZVdRqWcHOLXiRIcS8EHfBiOBXZKDpLRTawBycMj8iNo+ClmtS4j06lSmLj2jd4HeHMbfBZsrsf7r4O4mfLYsqDalMQe8B9Z+q1Yt1Kp77YO8iDvzF1Bji6NQNOqNa2w7fFcJpzF1KesXMIEzMHLZs3fFdXisIW3pV3fyuh438Cq6t2ixVOzvZOHMjjBBBG1Y9N+XA0caXsdY3gW239V1nZjChlBjh9qXExJknpYW8FX6U7V1q5bh202Mc+0giIzJMDIC6utFYA06bWSLCJzJuSTHX1WZ+t1e4Sqf7n6CuKGBEd7M+SpKI3DxU7DY/UMG43bl0jlVpSwzW5DxXlXCNdw5La10iQvVthV4nQbX5wRucJUP/K5belVdT2wJ1Z5SugRTIu1y+Jfi6QHcDr+9Tz/ACnP4qKO1lRph4c0/jaQOsBdksKtBrhDgCNxE/FTF+v45yh2oa+z2gjeIO/wKzdQpVADScA6eW2TbZeclIxvZDD1Lhmod7CR5KpqdiXMM06rhGUw75Kda4kYirXpCXAvblt+tnHmomF7bEGoTh3arfZts4FznVCYtEAQ07yomL0XjqYlrg8DcXMJznORKp8J2jpsZ3r1Hy8iJ75Z7Ok2BtEuMcFnWs19FwHaLD1gCyqySAdUuaHCQDEE53ViCuK0bgsMGi82Am17+avsJowC7Hub426C3kty1zsi4RRmuqNzhw8/rwWs6XYDBlp4iJ5HJXUxNRaWYtp29Vn7VVGaLFrpWSAiIgJKLRWqbvBBkat4Hjw/VemqAFCdiWtEAgxnfM/XzXlGtrmxniMgOHHd13TNXFgx0rJag4C3kFkHKozWt9BrswCstZeF/wBBBz2nOyza1xVewnZAcOhgjquX0h/h6TJGJeOTSJtsl5vZfQsRfaARyJ9FWYisBm7bf+5/RYvmNz1Xz7Adnm0H6w1i7LWdc33E2nl1XQYepqWIy5En5KyxVam+zgD+KCTwuHDoD6KKMNT1u7UIbF9a55jVEDx9JxmN6l4fGhwyM8VNpYYuzstejW0KeUnfMn4C/irylVacluRi1lh2Q0BbF4vVtgRYlywL/ooNkr1awV6H/QugzRY6y9aUCFGfoykajappt12yGugSJzgqUiCDidC0nmSwA722Pko40Q5nuPPJ3qLeStkUxdU1fH1aXvNkb7R5FYfvujUGqYvsz+it+PbLpz3KBVw7D7zQfAFZrUkQNPURSoONOoW2ktDoMZ2jw6qD2a0k9lY0XA6sMG0lr3CY4TnlmV7p3Rjn6vsgLGSwkgO2tmxmDussdBdnaoe573Bzi4uMDJxAziTYQBPG0rPdb5jucK4mZHWM/r4qStOFparAPPety6uIiLFz4QekrnO0GkX0wdQjKJhsAZuNzZW+Ix4aCeBj9V827UdoH0qjCNV7iC4tfJb+DIiwMniRKx6uN+Zq1wWCxlbvAd38Tg0flafIq9wui8S0QSP+Q5+AXK6P7b43Us3D2G0VD4mHKbT7VY92yjnFmPv1KzLG7K6Nui6+1w/5KnyAUujhaoz1T/U75grjXdsMbJA9m452Y6B8F5/nnFbfYjIRqVDcgnY7l1V+oz813LmVNzes+ULB1GtsLQuPb21xUfwpmI1H7pudeFMp9rsQB3m0uMB9rx97yV+onzV6cDWO1nmoWJ0BVcZBZO2Z+QWl/aitqyGsm8S19+OeXqN6m4HS9ao0HUbziAeIlycp2IH+Wq//AMyObvkF7V7P1AJIpZ2u7M/05qXitOVm2DGk7oJ8w5UOmu0eKEHVaIDrariBMAOMnn1KlyNTazokU67qLnN1g2ZaTAP3TI3X8Fb4PS7acgmZuCL329V827N42pXxOoRLi91SsSJjVMbcpJhXeP0qBinUxZrQGGPvRJyyjKTxWZVsd7T0y2Jv0z5Le3SzD9qOYcOgXGYXGwGuaZBHd5ct6kft7h3sp4ST6c1r6Z+HW/ttP7zRzMeS2iq0/aHUKjwOHLiOO0mdmzf4K6p4No48/qFuXWbMbQJvn5rIMXoEL1VliGBZIiAiIg8JVS/2k3177NnLcrdFFQXUCQo9XCwCcz5T6q1heagTDVRQ0WTd1ue3w9eisqWFAHr6ZBb0TDRERVBVukMVFhmSfBrTf/sQOXJT6z4BPBclp7SRo0alXNw1aTBOZmPiXSpa1JrPD4huKq1GaxDaZbrQQCSRrBg5DM8elFprsdWxOJ9tTbSFLVa1gNQjujMxqm5JJuudpaGe+o55cwucS463tmm87Azip9LQIEa3sztzqx01Vy3XXMdDhuxtVoHeojgHO3W2fRKnDs5iA0gGkJzguy2gWsqOjoqjtDBtHef82fDqpTcFhwILaX9TneH2QrxOpJ7K1/we7qmKm3fdvjHJRB2GxAuHMzP2thERGqsKrKU92nQGX8Rs/DksmNpR7tO2X+qxTh1sodjcSyADTt9597m5nU5KS7sviCZ16d/x9P4exRvbgC1Jvg+ne38v1CyZUcR/tOA/C+n9bleHU09mK5Al1P8AO62eXcUqnoPEAAa1OOZ+bFXsrRmyrHB7cvBy1vGtdragA+89skbZl/14XvE66HDaNqgQ40+Ma3ooukOzoeDL6bZEEkGwiMpz8VSwfuyI2vpH4Hko1epSm9IEbSTT+MqbDE7D6PwmjqVeo2ox9R5n3m6znhoDWASTEyf6juXAVXHVqGZc4loO0vfd3kT+YK30w6mWujVblBLndyNp1WHj1VVomsK1VhaCW0pMn+JUcfejZy3MbvWLW5MXejmuFJoFtUQNpNhNtt/irHDYouEAAluc5CfjlnfwUTR1CpkGa24zA5naRnZXGhsC8F2tGtrSciAIAAvHTirCuh0VgyGMc4yePlzVyFDwrYNyXHefTYOamyu0cK9REVQREQEREBERAREQEREBERBjUbIVO/R9M09Wo0PBuQ4TmZ27cla4gGLbFAqOlSrFQ7s/Q2MjbZzx80p6DpnY7xc4/Eq2bTC3UKU5C29ZxrVP+5WsuBnvj0Wt1UNeWkEAZD2hHH7q6Gpg52xuhe08C2O8A47yB0Vw+lNr0rE+0B/mJ89YKVTE5NrHxj4uurGngmNMtY0HeAAt6YmoLcAHCTrtnZrD5SsDoRkzrVPzFWKK4mq/9zj7zvzO9Vg/QbTm53VWaxc1MhtU50Cza6oeExPlYKuxegaOXee7bLgfM5fBdK4fqVF/Z9YyBGzZs47+Kliy1x2K0RSaD3BbpPCbk+AjMrVovRDRkyJMhoAE7T4bzlBzXSY7BBvvATYNaMgJtANp3uN5J3rPB6Odm4QDmCZtbM7TwNrZFYzrf1xjhMOBA3x7oknlsA4nwG1WVDCgCwA4DKeO88StlLDgZCPn8zysFIaxdJHO1qZIyHXL68Fua3qvQF6qgiIgIiICIiAiIgIiICIiAiIgLRUwbXbOi3og1MwrRs63W1EQEREBERAREQEREHhC9REGl+HBcHESRlwWzVWSIPIXqIgIiICIiAiIgIiICIiAiIgIiICIiD//2Q=="/>
          <p:cNvSpPr>
            <a:spLocks noChangeAspect="1" noChangeArrowheads="1"/>
          </p:cNvSpPr>
          <p:nvPr/>
        </p:nvSpPr>
        <p:spPr bwMode="auto">
          <a:xfrm>
            <a:off x="63500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438400" y="414338"/>
            <a:ext cx="4343400" cy="88106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 Registry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438400" y="2895600"/>
            <a:ext cx="43434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Electronic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438400" y="4114800"/>
            <a:ext cx="43434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Drug Registration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ECTD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438400" y="5334000"/>
            <a:ext cx="43434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E-Services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IAMADASIAAhEBAxEB/8QAHAAAAQQDAQAAAAAAAAAAAAAAAAEDBQYCBAcI/8QAPBAAAQMCAwUGBAUCBQUAAAAAAQACAwQRBRIhBhMxQVEHIjJhcYGRobHBFBVC0eEjJBYlYpLwQ1JygvH/xAAaAQACAwEBAAAAAAAAAAAAAAAABAECBQMG/8QAKhEAAgIBBAEDBAIDAQAAAAAAAAECAxEEEiExQQUTUSIjYXEkMoGhwZH/2gAMAwEAAhEDEQA/AO4oQhAAhCEACEIQAIQhAAhCEACEIQAIQhAAhCEACRKkKAKHtv2iwbN1rsNo6UVlc1gdIHPysivqA49SDew5W6hYdn3aC/aWtfh2IUbYKwMMjHw3LHtFr3ubg6jr9ly3baaSr2vxeoliMTn1Ft246gNa1gPvkv7qf7G2N/xe5xZI5wpH5XNHdbq29/ktGWmrjRu8iKvk7dvg7kOASoQs4eBCEIAEIQgAQsSbIBugDJCZqqqCkidNVTRwxN4ySODWj3KSkq6eshbNSzRzRO8L43BzT7hGHjJG5Zx5H0ISHRBIqFqUmJUVY5zaSrgnczRwjkDsvrYraupaa7IUlLlMVCEhUEioWN1kgAQtLFMUosKhbNXzshY45QXcz0ATtFV09dTsqKSQSxPF2ubzU4eMld8d23PJsJDxQuY9oG3WIYfis2E4O5kBiDd7UFoc7MQDZoOgsCNTdXrqlbLbEpbbGqO6RW+1t9LLtc78O7NLHAxlQLaNdq4epyuHyVg7EZqYR4pT7travMyQvNrujIIA9iD/ALlzaplmq6iSpqpXSzyuzPkfxcepWMEktNK2amlfFK0918bi0j3C15afNPt55MpajFvuY4PToOiVcf2N7QcSixGCkxyY1VNM4RiUtaHxE6DgBcX6687rr4KybaZVSxI1abo2rMRUIQuR1BITZKsJXtjY573BrWgkk8AAgCndoOM1+HGkp6Ccw70Pc97WguNraC481K7FV09fs9BNVPc+Zpcxz3cXWOh+FlUtsccixl8UFK3+hC8uEhGrza2nQfVWXYWupJcLZQ07XskpmjeBw4lxOo97p2yvbp19PJkUahT1ssSzHHBEdqMzy3D6YX3RL5HDkSMoH1K1+zXEXQ1k2GyHuSgyxg8nAaj3Fj7JrbbE/wAwxE0rYg2OleW5/wBTnfYKuw7yCVssMj45Gm7XscQR6EJmurdp9jEL9Ts1rti8pHbLpqpj31PLHcjOwtuOIuFW9kNoX4g38FXn+7YO64i28A8uoUltDjDcGohPujK97sjGZrXNr3JWa65xntxybq1Fc6nZnjyc12QgqKfaeija3dyseWSNJtoAcw+S7AOC45VVlRU4k/EARFUOfnBZoGnlZWfANr6o1cdPipY6J5yiYCxaeV+Vk7qqZzxJfBk+nauqnNbfb4ZfVBbY4w7B8IdJC7LUyndw6XseZ9gpSurYKGjkqal4ZExtyf2XLtpcZlx2oic+IRRQ5hG29zrbU+eiX01Lsnl9D+v1apqaT+p9Fg7P8frq+rno8RndOQzPHI5oBFuI0AvxCvS5fsJPTUeNk1L8jpGZIyRoSTw8lfdoMWbg9Aand7x5cGsZe1yfNTqq/vYiuynp9/8AG3TfWSs9qEMj4KCUMvE17g51+BI0HyK3OzWCWHApHSCzJahz49eVgPqCqpjWOV2MAMqnMETXZmxsboD90YRj2I4VGIqeVroQTaOQXAv0TTom6FX5yILV1LWO7nGDqk8jYYXyvNmsaXOPkF5yxOtfimI1OISNs6okMlugPAewsu2RY7T4lszVTVEsUEhhkZI0u4Oy8viFw5je43S2ijQwcXLK5GtfcpKG18Mbyoyp3KjKtEzdw0A5pDmEtcNQRyPJegNlcehx2g3jGmOaKzZYnG5aeRvzBXBcq6T2bh7cYms/KwwWLb+I3FvhqlNbWpV5faGdHqJQujFdSOmIWN1ksY9CCitp5d1gVYb2zRlnx0UqoDbRr3YS0M8O9aX+mtvnZXrWZo4amTjTJr4OdbrqFaOz9uTEarzhHyP8qE3SsOxTcmJTDrF9wtTUP7TPO6FY1ECu4nEZa2sqNMpqnj4kn7Jmjg3tXBHbxSNHzUlicMsFTNSytsGTOeLcyeB+FviVrwXhnjlaASx4cL+RVov6ODnOKVvPzyTG09IKTaCkmw+4qpbOLAODr2Bv56rY7QHFwoov/J3voPusqV0rquXaDEInbhg/ot56mwsOmvFRmP4l+bVMcm7LGRtLQCb8+P0S1ak5x/A/fOMap443Phf9K/u/JPRUb5KaacZckJaHA/6rjRPbsKTosLrq2GOlihcyFzxI6UiwOlr+w4BNzs2rJnVVOcsJGvFLW49JQYXLKQyPTM53itzPUgaBMbQ0EdFjFRBCzLEMpYPLKPvdWfF8KGFNoqvDWF76V3f5kjiSfmPdQWO1LMQxOWpivkcGgX8gPvdcKp7p5j0NaivZBqx5nlf+EVSQO38clu5HIwuPTUWU9tjUTV2LikYCWwgBjQeLiLk/RRsOYRSwhmczBrW25OB0+pCsW0VI+grqbEomXu3LJfhmy219R9Fayf3U2RTBuiSXWVn/AGU3d3FwtHGC1lJlIddzhYjqFNbscr2UfjkBfQlwGrHNP2+6Yi+RLGCrllzci56nVGVPZUZV3J3DOXyRl8k9lRlQG4ZLdCrXRPfTTQ1MWj4iHhQ2FUn4mqFxdkfed9v+eStVDQPraqOmjcxr36DPw6rlZJJckx3Sa29lzwPE8QxaqdUCnZDh7QWtzave7qD0VhWnhVIaLD4KZzw8xtylwFrrcWDNpy46PWUxlGC3PLBMVtOyqppIJRdj2kFPpDxVc45OjSawznlXROpamSCS2Zhtpz80tFPLQ1Angy5wLd4XFlM4/C04mSLXe1t/I/8ALLOrwCRhBpnCQcwTYrS92LglLyeeemsVkva8MjMb3lS+mrJGBpmi1A4aE/wo0Q5iGgcTZWzGKItwemDrB8AAPuLH5qEpYv7qG40zj6oqnmAampq7nzgtmJU4mwqaDKLGLugeXBUER3F9PZdLIBVX2lp446qIRRtaCy5yi19Vw0tmHt+R31GjMVZ8Fc3SveBE/k9MXcRHb4Kougc1rXOBs4Eg+9vsrbgZz4TC0cgW/NX1XMUcPTVtsa/BSJwX1EsnNzyb8+KwMSs79mni+7qGkcg5qi6uifSTuhe5rnDm3gu0LYS4QtdprYfVNGGz1NvMXp9AWsJcfYfvZXephbPBJC/wvaWm3FQWy1NaSac8rMH1P2ViKT1Es2fo1fT6lGjnyc0fDle5vGxsteup97RzMtqWG3wUtuS+oLbeJ9viVlW0ppaqWIX7jtD5ck+rMNIxHU2m110UOkwfEawD8LQ1EoI0cIyAffgtR8Lo3uZI0te0lrgeRC9AAaBcW2mhbHtDiLGCzRO4/HVW02qd0nFrB012iWmgpJ5yyHyIyJ7KjKnTL3k9guHyU1NvJmZXThr2637lrg/NTOHu/DV0E/JjwT6c07h1MZNn6GtLh3mCItta2UFo+i3a3CjTUtPPmLhIO8LWyki/7rPnapcP9GnCmcfqS6wy5NNxfkVmtXDnZ6CnceJjbf4LaWS1h4PTReUmCQpUiCxW8RppIqt0khzZjcH7KwxOzxtcOYBWtiUO9jbY95puE5Qhwpo2uBuBbVdZy3RTfgTpr9u6S8MaxiMSYfKDyAd8CqyIyLOHXQq0YmCaOQDnb6qFEV49Bwdf4/8AxdaHiLFNfHNix8FgpZN9AyQfqAJ9VC7RMvUwm36T9VvYTJlpntcDZhv8Vq4hnrZGmKGSzBa5CpWttgxfP3NOsdsZr6Rowqle0assD7/yt3Z/Sjc3o/8AZOTRO/KhG5vea0aLDBG5YpOhcpcs1v8AZEIbdRFryiSNgLqp1p/EVUsvIn5BWWueWUkhbxy2HuoJsXde61wAAijjMimve5xgv2SOz8YZSPP/AHPUpyUfg4tA5v8Aqut6Q5Y3HoCuVn92N6fimJVaWLe4jFp4pc1vmncdh/zB55OaD9lt4PDeqLyPC1OY3Fd8TwNbEJnf9xIzva/jSl+STgdngjf1aCuS7YQGHaWvB/U8PHu0FdWw8/2cV+i552hRAbQNdbR9O0n1Bcr6F4ua/ZHq63aSMvhorlNStmpauQg5oWNc0/8AsAflda5arDgTBPhmJ0wZ3zHmDuuhsPiFB5VrRf1NfB5qfEYs6DgUYm2Kpsv/AE3Ov/uP7qZxoF+Gw2HEt+i09lmiLZGC4vma7T1cVu1Ad+X07XAkaEnosSb+4/2z1VcfsL8xRJ0zBHBEwcGsATqwjcHMBbwWaVfZqRxjgEhSoQSa73ZzbldPgWTLiN7fzWTpbHQKzWSifyE7GvZZ7A4eaayxbosDG26FPv1jKYvopj0RJLPQlJA2PMQTryWbgWHRx1TsQsweawm4hRnLBRUVwEoLoCL6kW1TNBEYWOBN7lPPP9NqWHwn1U5wsBtTmpGNTGJIS1xsOdlhE1rGFrWghbJFxZaw0uEJ5WAlFZzjkzgY1oJawN9Akq85hIj4805D4fdZu1aQq55JcU44Naip2ws01c7iUtZCJoSDxGoPmsoT3iFlMbABWbe7JTZH29vgbomOZAGvtpwXPtvXiXHsgN93C0EdCbn9l0VnhC5dtJeTHq1zuO8t8AAnNAt1zf4Mf1yXt6WMV5f/AAndjKBkmFTTMIzuls4HoB/KpssQZJIwWs1xaPYroGxTQMDJHidI66osrCJZARYhxB+Ke08m7rEzH10Iw0tMl5R0rZrI/ZqjGW7d0AR6cVKvyGPvC7SLWUHsXJfZ2MO/Q9zfn/KnHaRtWPasWSX5Z6vSSUtPCXykEEQiaQBYHknkg1CVcnyxpLCwgSONhdKm5uAQgbwhpxuSUgaXHTihORcSunSOKe5ivuI7FNAahOzHgE2OIULomT5NgaBMzauFk4490phREtOWOAPADon4h3B5phPx+AeimRFYpcOZCZkAzmx4rE8UISwRKeR2HgU4UzEbOTyrLsvB5QwzR49Us2rgseaV5u89FbyUzwV3GX7RGdzKBjDTnwGMtDh65ioSPZXFJSXzGJhOpL5Mzj62XQSy44Jk6GyZr1UoLEEjM1Hpdd091sm/xnhEZs9hkuGUZp5ZGvJeXXaLW4fsqXtBA2DG62NnDeZvS4B+66THo6/kqbtnTRsrYZmAB8wOaw42tr8120djd7z5E/WNNGOiiodRf+uje2KqonYdJStuJY35nA8weBVmk8AVQ2Lpu/PVB+jf6eS3obq13J5rhq4pXPA76TZKWjhu/wAfo2GG7QVkkaO6EqUNdAsJfChClBLoYTsPFyEKzOFf9jGQ3cVghCldES7HwczU05paUIVV2dJLMcmNlkHOGt9OiEKzOSeAI0ukshCETIBoQVscroQqyOlfTNc8UWQhWOXk2OS13eI+qEKsTrZ0hW8VA7QYRUYjNFJTvYMjbEPv1Qhda5yrluj2J6nTw1FTrn0beCYWcLpi1788khzPI4eyk2C7gEIVZTc25Ps7VUQpUa4LhD44JUIXIbP/2Q=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IAMADASIAAhEBAxEB/8QAHAAAAQQDAQAAAAAAAAAAAAAAAAEDBQYCBAcI/8QAPBAAAQMCAwUGBAUCBQUAAAAAAQACAwQRBRIhBhMxQVEHIjJhcYGRobHBFBVC0eEjJBYlYpLwQ1JygvH/xAAaAQACAwEBAAAAAAAAAAAAAAAABAECBQMG/8QAKhEAAgIBBAEDBAIDAQAAAAAAAAECAxEEEiExQQUTUSIjYXEkMoGhwZH/2gAMAwEAAhEDEQA/AO4oQhAAhCEACEIQAIQhAAhCEACEIQAIQhAAhCEACRKkKAKHtv2iwbN1rsNo6UVlc1gdIHPysivqA49SDew5W6hYdn3aC/aWtfh2IUbYKwMMjHw3LHtFr3ubg6jr9ly3baaSr2vxeoliMTn1Ft246gNa1gPvkv7qf7G2N/xe5xZI5wpH5XNHdbq29/ktGWmrjRu8iKvk7dvg7kOASoQs4eBCEIAEIQgAQsSbIBugDJCZqqqCkidNVTRwxN4ySODWj3KSkq6eshbNSzRzRO8L43BzT7hGHjJG5Zx5H0ISHRBIqFqUmJUVY5zaSrgnczRwjkDsvrYraupaa7IUlLlMVCEhUEioWN1kgAQtLFMUosKhbNXzshY45QXcz0ATtFV09dTsqKSQSxPF2ubzU4eMld8d23PJsJDxQuY9oG3WIYfis2E4O5kBiDd7UFoc7MQDZoOgsCNTdXrqlbLbEpbbGqO6RW+1t9LLtc78O7NLHAxlQLaNdq4epyuHyVg7EZqYR4pT7travMyQvNrujIIA9iD/ALlzaplmq6iSpqpXSzyuzPkfxcepWMEktNK2amlfFK0918bi0j3C15afNPt55MpajFvuY4PToOiVcf2N7QcSixGCkxyY1VNM4RiUtaHxE6DgBcX6687rr4KybaZVSxI1abo2rMRUIQuR1BITZKsJXtjY573BrWgkk8AAgCndoOM1+HGkp6Ccw70Pc97WguNraC481K7FV09fs9BNVPc+Zpcxz3cXWOh+FlUtsccixl8UFK3+hC8uEhGrza2nQfVWXYWupJcLZQ07XskpmjeBw4lxOo97p2yvbp19PJkUahT1ssSzHHBEdqMzy3D6YX3RL5HDkSMoH1K1+zXEXQ1k2GyHuSgyxg8nAaj3Fj7JrbbE/wAwxE0rYg2OleW5/wBTnfYKuw7yCVssMj45Gm7XscQR6EJmurdp9jEL9Ts1rti8pHbLpqpj31PLHcjOwtuOIuFW9kNoX4g38FXn+7YO64i28A8uoUltDjDcGohPujK97sjGZrXNr3JWa65xntxybq1Fc6nZnjyc12QgqKfaeija3dyseWSNJtoAcw+S7AOC45VVlRU4k/EARFUOfnBZoGnlZWfANr6o1cdPipY6J5yiYCxaeV+Vk7qqZzxJfBk+nauqnNbfb4ZfVBbY4w7B8IdJC7LUyndw6XseZ9gpSurYKGjkqal4ZExtyf2XLtpcZlx2oic+IRRQ5hG29zrbU+eiX01Lsnl9D+v1apqaT+p9Fg7P8frq+rno8RndOQzPHI5oBFuI0AvxCvS5fsJPTUeNk1L8jpGZIyRoSTw8lfdoMWbg9Aand7x5cGsZe1yfNTqq/vYiuynp9/8AG3TfWSs9qEMj4KCUMvE17g51+BI0HyK3OzWCWHApHSCzJahz49eVgPqCqpjWOV2MAMqnMETXZmxsboD90YRj2I4VGIqeVroQTaOQXAv0TTom6FX5yILV1LWO7nGDqk8jYYXyvNmsaXOPkF5yxOtfimI1OISNs6okMlugPAewsu2RY7T4lszVTVEsUEhhkZI0u4Oy8viFw5je43S2ijQwcXLK5GtfcpKG18Mbyoyp3KjKtEzdw0A5pDmEtcNQRyPJegNlcehx2g3jGmOaKzZYnG5aeRvzBXBcq6T2bh7cYms/KwwWLb+I3FvhqlNbWpV5faGdHqJQujFdSOmIWN1ksY9CCitp5d1gVYb2zRlnx0UqoDbRr3YS0M8O9aX+mtvnZXrWZo4amTjTJr4OdbrqFaOz9uTEarzhHyP8qE3SsOxTcmJTDrF9wtTUP7TPO6FY1ECu4nEZa2sqNMpqnj4kn7Jmjg3tXBHbxSNHzUlicMsFTNSytsGTOeLcyeB+FviVrwXhnjlaASx4cL+RVov6ODnOKVvPzyTG09IKTaCkmw+4qpbOLAODr2Bv56rY7QHFwoov/J3voPusqV0rquXaDEInbhg/ot56mwsOmvFRmP4l+bVMcm7LGRtLQCb8+P0S1ak5x/A/fOMap443Phf9K/u/JPRUb5KaacZckJaHA/6rjRPbsKTosLrq2GOlihcyFzxI6UiwOlr+w4BNzs2rJnVVOcsJGvFLW49JQYXLKQyPTM53itzPUgaBMbQ0EdFjFRBCzLEMpYPLKPvdWfF8KGFNoqvDWF76V3f5kjiSfmPdQWO1LMQxOWpivkcGgX8gPvdcKp7p5j0NaivZBqx5nlf+EVSQO38clu5HIwuPTUWU9tjUTV2LikYCWwgBjQeLiLk/RRsOYRSwhmczBrW25OB0+pCsW0VI+grqbEomXu3LJfhmy219R9Fayf3U2RTBuiSXWVn/AGU3d3FwtHGC1lJlIddzhYjqFNbscr2UfjkBfQlwGrHNP2+6Yi+RLGCrllzci56nVGVPZUZV3J3DOXyRl8k9lRlQG4ZLdCrXRPfTTQ1MWj4iHhQ2FUn4mqFxdkfed9v+eStVDQPraqOmjcxr36DPw6rlZJJckx3Sa29lzwPE8QxaqdUCnZDh7QWtzave7qD0VhWnhVIaLD4KZzw8xtylwFrrcWDNpy46PWUxlGC3PLBMVtOyqppIJRdj2kFPpDxVc45OjSawznlXROpamSCS2Zhtpz80tFPLQ1Angy5wLd4XFlM4/C04mSLXe1t/I/8ALLOrwCRhBpnCQcwTYrS92LglLyeeemsVkva8MjMb3lS+mrJGBpmi1A4aE/wo0Q5iGgcTZWzGKItwemDrB8AAPuLH5qEpYv7qG40zj6oqnmAampq7nzgtmJU4mwqaDKLGLugeXBUER3F9PZdLIBVX2lp446qIRRtaCy5yi19Vw0tmHt+R31GjMVZ8Fc3SveBE/k9MXcRHb4Kougc1rXOBs4Eg+9vsrbgZz4TC0cgW/NX1XMUcPTVtsa/BSJwX1EsnNzyb8+KwMSs79mni+7qGkcg5qi6uifSTuhe5rnDm3gu0LYS4QtdprYfVNGGz1NvMXp9AWsJcfYfvZXephbPBJC/wvaWm3FQWy1NaSac8rMH1P2ViKT1Es2fo1fT6lGjnyc0fDle5vGxsteup97RzMtqWG3wUtuS+oLbeJ9viVlW0ppaqWIX7jtD5ck+rMNIxHU2m110UOkwfEawD8LQ1EoI0cIyAffgtR8Lo3uZI0te0lrgeRC9AAaBcW2mhbHtDiLGCzRO4/HVW02qd0nFrB012iWmgpJ5yyHyIyJ7KjKnTL3k9guHyU1NvJmZXThr2637lrg/NTOHu/DV0E/JjwT6c07h1MZNn6GtLh3mCItta2UFo+i3a3CjTUtPPmLhIO8LWyki/7rPnapcP9GnCmcfqS6wy5NNxfkVmtXDnZ6CnceJjbf4LaWS1h4PTReUmCQpUiCxW8RppIqt0khzZjcH7KwxOzxtcOYBWtiUO9jbY95puE5Qhwpo2uBuBbVdZy3RTfgTpr9u6S8MaxiMSYfKDyAd8CqyIyLOHXQq0YmCaOQDnb6qFEV49Bwdf4/8AxdaHiLFNfHNix8FgpZN9AyQfqAJ9VC7RMvUwm36T9VvYTJlpntcDZhv8Vq4hnrZGmKGSzBa5CpWttgxfP3NOsdsZr6Rowqle0assD7/yt3Z/Sjc3o/8AZOTRO/KhG5vea0aLDBG5YpOhcpcs1v8AZEIbdRFryiSNgLqp1p/EVUsvIn5BWWueWUkhbxy2HuoJsXde61wAAijjMimve5xgv2SOz8YZSPP/AHPUpyUfg4tA5v8Aqut6Q5Y3HoCuVn92N6fimJVaWLe4jFp4pc1vmncdh/zB55OaD9lt4PDeqLyPC1OY3Fd8TwNbEJnf9xIzva/jSl+STgdngjf1aCuS7YQGHaWvB/U8PHu0FdWw8/2cV+i552hRAbQNdbR9O0n1Bcr6F4ua/ZHq63aSMvhorlNStmpauQg5oWNc0/8AsAflda5arDgTBPhmJ0wZ3zHmDuuhsPiFB5VrRf1NfB5qfEYs6DgUYm2Kpsv/AE3Ov/uP7qZxoF+Gw2HEt+i09lmiLZGC4vma7T1cVu1Ad+X07XAkaEnosSb+4/2z1VcfsL8xRJ0zBHBEwcGsATqwjcHMBbwWaVfZqRxjgEhSoQSa73ZzbldPgWTLiN7fzWTpbHQKzWSifyE7GvZZ7A4eaayxbosDG26FPv1jKYvopj0RJLPQlJA2PMQTryWbgWHRx1TsQsweawm4hRnLBRUVwEoLoCL6kW1TNBEYWOBN7lPPP9NqWHwn1U5wsBtTmpGNTGJIS1xsOdlhE1rGFrWghbJFxZaw0uEJ5WAlFZzjkzgY1oJawN9Akq85hIj4805D4fdZu1aQq55JcU44Naip2ws01c7iUtZCJoSDxGoPmsoT3iFlMbABWbe7JTZH29vgbomOZAGvtpwXPtvXiXHsgN93C0EdCbn9l0VnhC5dtJeTHq1zuO8t8AAnNAt1zf4Mf1yXt6WMV5f/AAndjKBkmFTTMIzuls4HoB/KpssQZJIwWs1xaPYroGxTQMDJHidI66osrCJZARYhxB+Ke08m7rEzH10Iw0tMl5R0rZrI/ZqjGW7d0AR6cVKvyGPvC7SLWUHsXJfZ2MO/Q9zfn/KnHaRtWPasWSX5Z6vSSUtPCXykEEQiaQBYHknkg1CVcnyxpLCwgSONhdKm5uAQgbwhpxuSUgaXHTihORcSunSOKe5ivuI7FNAahOzHgE2OIULomT5NgaBMzauFk4490phREtOWOAPADon4h3B5phPx+AeimRFYpcOZCZkAzmx4rE8UISwRKeR2HgU4UzEbOTyrLsvB5QwzR49Us2rgseaV5u89FbyUzwV3GX7RGdzKBjDTnwGMtDh65ioSPZXFJSXzGJhOpL5Mzj62XQSy44Jk6GyZr1UoLEEjM1Hpdd091sm/xnhEZs9hkuGUZp5ZGvJeXXaLW4fsqXtBA2DG62NnDeZvS4B+66THo6/kqbtnTRsrYZmAB8wOaw42tr8120djd7z5E/WNNGOiiodRf+uje2KqonYdJStuJY35nA8weBVmk8AVQ2Lpu/PVB+jf6eS3obq13J5rhq4pXPA76TZKWjhu/wAfo2GG7QVkkaO6EqUNdAsJfChClBLoYTsPFyEKzOFf9jGQ3cVghCldES7HwczU05paUIVV2dJLMcmNlkHOGt9OiEKzOSeAI0ukshCETIBoQVscroQqyOlfTNc8UWQhWOXk2OS13eI+qEKsTrZ0hW8VA7QYRUYjNFJTvYMjbEPv1Qhda5yrluj2J6nTw1FTrn0beCYWcLpi1788khzPI4eyk2C7gEIVZTc25Ps7VUQpUa4LhD44JUIXIbP/2Q=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438400" y="1676400"/>
            <a:ext cx="4343400" cy="838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Database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 Registry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232608"/>
              </p:ext>
            </p:extLst>
          </p:nvPr>
        </p:nvGraphicFramePr>
        <p:xfrm>
          <a:off x="533400" y="1905000"/>
          <a:ext cx="8381999" cy="333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/>
                <a:gridCol w="1066800"/>
                <a:gridCol w="914400"/>
                <a:gridCol w="914400"/>
                <a:gridCol w="914399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MoLHSA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Provider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Patient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Pharmacies operating countrywide</a:t>
                      </a:r>
                      <a:endParaRPr lang="en-US" sz="1600" b="1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Location </a:t>
                      </a: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Identification of right</a:t>
                      </a:r>
                      <a:r>
                        <a:rPr lang="en-US" sz="1600" b="1" kern="1200" baseline="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to operate </a:t>
                      </a: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Information</a:t>
                      </a:r>
                      <a:r>
                        <a:rPr lang="en-US" sz="1600" b="1" kern="1200" baseline="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exchange with different systems </a:t>
                      </a: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sym typeface="Wingdings"/>
                        </a:rPr>
                        <a:t>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ka-GE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893682"/>
              </p:ext>
            </p:extLst>
          </p:nvPr>
        </p:nvGraphicFramePr>
        <p:xfrm>
          <a:off x="381000" y="2590800"/>
          <a:ext cx="8381999" cy="423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7200"/>
                <a:gridCol w="914400"/>
                <a:gridCol w="727023"/>
                <a:gridCol w="824459"/>
                <a:gridCol w="824459"/>
                <a:gridCol w="82445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Business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Provider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Patient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 l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ist of drugs permitted in the country</a:t>
                      </a:r>
                      <a:endParaRPr lang="en-US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Standardized</a:t>
                      </a:r>
                      <a:r>
                        <a:rPr lang="en-US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registry 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Synchronization with different international standards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GS1</a:t>
                      </a:r>
                      <a:r>
                        <a:rPr lang="ka-GE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…)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Real-time import and export data exchange with the Revenue Service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Annotations of drugs and different medical information </a:t>
                      </a:r>
                      <a:r>
                        <a:rPr lang="en-US" sz="1400" b="1" kern="1200" baseline="0" dirty="0" smtClean="0"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for individuals and medical staff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ka-GE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752600" y="152400"/>
            <a:ext cx="5715000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Database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2209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Registry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1219200"/>
            <a:ext cx="2209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Types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Information on Drugs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1219200"/>
            <a:ext cx="2209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Drug Code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981200" y="838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 flipV="1">
            <a:off x="6705600" y="838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611092" y="1027708"/>
            <a:ext cx="381000" cy="1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606895"/>
              </p:ext>
            </p:extLst>
          </p:nvPr>
        </p:nvGraphicFramePr>
        <p:xfrm>
          <a:off x="381000" y="1600200"/>
          <a:ext cx="8381999" cy="3703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67200"/>
                <a:gridCol w="914400"/>
                <a:gridCol w="727023"/>
                <a:gridCol w="824459"/>
                <a:gridCol w="824459"/>
                <a:gridCol w="82445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Business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Provider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Patient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Drug registration process simplification</a:t>
                      </a:r>
                      <a:endParaRPr lang="en-US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Standardization of process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Compliance of registration process with international standards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Registration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high-quality drugs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ka-GE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85800" y="228600"/>
            <a:ext cx="75438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Drug Registration System</a:t>
            </a: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ECTD</a:t>
            </a: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1507"/>
              </p:ext>
            </p:extLst>
          </p:nvPr>
        </p:nvGraphicFramePr>
        <p:xfrm>
          <a:off x="381000" y="1447800"/>
          <a:ext cx="8381999" cy="42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7200"/>
                <a:gridCol w="914400"/>
                <a:gridCol w="727023"/>
                <a:gridCol w="824459"/>
                <a:gridCol w="824459"/>
                <a:gridCol w="82445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Business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Provider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Patient</a:t>
                      </a:r>
                      <a:endParaRPr lang="en-US" sz="1400" dirty="0"/>
                    </a:p>
                  </a:txBody>
                  <a:tcPr/>
                </a:tc>
              </a:tr>
              <a:tr h="848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Simplification of relations between the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MoLHSA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and different parties (business, pharmacies</a:t>
                      </a:r>
                      <a:r>
                        <a:rPr lang="ka-GE" sz="1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...)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Granting permits electronically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endParaRPr lang="ka-GE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81000" y="152400"/>
            <a:ext cx="8305800" cy="685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E-Servic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Case Registration Database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of Beneficiaries of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Government-funded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Programs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of Reports Submitted under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Government-funded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Programs 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Module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Portal for Pharmacies and Healthcare Facilities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Electronic System</a:t>
            </a: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Components</a:t>
            </a:r>
            <a:endParaRPr lang="ka-GE" b="1" noProof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Portal for Pharmacies and Healthcare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>
          <a:xfrm>
            <a:off x="2695525" y="5342211"/>
            <a:ext cx="3657600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Information Portal for Pharmacies and Healthcare Facilities </a:t>
            </a:r>
            <a:endParaRPr lang="en-US" sz="2000" dirty="0"/>
          </a:p>
        </p:txBody>
      </p:sp>
      <p:sp>
        <p:nvSpPr>
          <p:cNvPr id="1038" name="AutoShape 14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data:image/jpeg;base64,/9j/4AAQSkZJRgABAQAAAQABAAD/2wCEAAkGBggGERAIBw4SEBMWERMQGBcUFRISFRAWFxkXFx8WFBYYJyceIxwvGRIUHy8gIycuLzgsFSAxNTwqOikrLikBCQoKBQUFDQUFDSkYEhgpKSkpKSkpKSkpKSkpKSkpKSkpKSkpKSkpKSkpKSkpKSkpKSkpKSkpKSkpKSkpKSkpKf/AABEIAOEA4QMBIgACEQEDEQH/xAAcAAEAAwEAAwEAAAAAAAAAAAAABgcIBQIDBAH/xABJEAACAQIDBAMIDggGAwAAAAAAAQIDBAUGEQcSITFBUWEIEyI1cXKBsxcYMlJTVYKRk6GiwdHSFTRCc4OSsbIUIyRiY3QWJUP/xAAUAQEAAAAAAAAAAAAAAAAAAAAA/8QAFBEBAAAAAAAAAAAAAAAAAAAAAP/aAAwDAQACEQMRAD8AvEAAAAAAAAAAAAAAAAAAAAAAAAAAAAAAAAAAAAAAAAAAAAAAAAAAAAAAAAAAAAAAAAAAAAAAAAAAAAAAAAAAAAAAAAAAAAAAAAAAAAAAAAAAAAAAAAAAAAAAAAAAAAAAAAAAAAAAAAAAAAAAAAAAAAAAAAAAAAAAAAAAAAAAAAAAAAAAAAAAAAAAAAAAAAAAAAAAAAAAAAAAUhtC20ZgytiNzhNhTt3TpumoucJuXhU4TerUl0yZHPbEZq+CtPo5/mOJtn8dX/nUfU0iEgWj7YjNXwVp9HP8x9OHd0Vj8atN4jRt5Ut9b6hCam4a8d1uWmunLUqUAbcsr23xGnC7s5qdOcVOMlylGS1TXoZX+2LaFiuQlZywmNKXfXWUu+RlLTcVPTTRr37Iv3P2e3NSyrfz5b1S3b6V7qdJfXNfK6kfvdMe5w3zrr+lECN+2IzV8FafRz/MPbEZq+CtPo5/mKuAFo+2IzV8FafRz/MfTh+3bO2LVI2mH2tCtUlyjCjVnJ+hSITkTI9/nu5VjZ+BCOkqtVpuNGH3yejSXT5E2tRZTyZhGTKKtMJpKPBb03xqVX1zl93JdAEdwOW07EN2pin6PtIvmnCpWqL5MJ7v2iWWtlikV/q7xSl106Maa+aTm/rOmAK72r50xfIFChd4dKFV1KrptVYJpJRctVu6ceBWPtiM1fBWn0c/zEy7pL9Ts/8Asy9WzPgFo+2IzV8FafRz/Me+l3R2ZIpKpa2ku3drLX5plTgC7cP7pWstI4jhsXx4ulWcdF2RlF6/zIn+V9sWVs0SVvTrO3qvgoV0qbk+WkZ6uDfZrrxMpgDcYM27MNst7lucMMx6cq1q2oqUm5TtujVPm4dcehcup6ExDG7DDLeeLXdaMaEaffXPXWLi9NHHTnrqtNOeq05gfZOcaacptJJatvgkutkAzDtxypgTdGjVldzT00oJSiv4jai/Q2UvtE2rYpnacrejKVC0T0jST0dRe+rNc3/t5Lt5uCgXRiHdKX03/wCtw6lBf8tSdRv0RUdPrPuyPtxxvM9/bYTdW1tCFWbi3BVd5JRlLhrJrnHqKJJhsi8c4f8AvZf2TA1mAAAAAAADKW2fx1f+dR9TSISTbbP46v8AzqPqaRCQAAA+jDr+4wqrTvbOThUpzjUjJfsyi9UyztsGa7fOdhg+K2+ibd1GpH4OrFUN6Pk14rsaKpPPvs3HvTk93Vy014JvRa6deiXzIDwP2EXNqMVq3wSXN+Q/CR7OsPjieKWFtUScXc05NPpUHvtfNEDSuzTJtPJVjSs2l36aVWs+upJLVa9UVpFeTXpJWEABw8x53wDKaTxq7hSb4qPhTqPtUIJy07dND3Zsxv8A8csrrFdE3Sozmk+UpaaRT+U0jHeJYld4vVqXt/UlUqTk5ylLnJv7uxcEBaG2XaTgedaFvaYNKpKVOs6jcoOCacGuGr15vqKmAAE5wHY5mTMlpTxnDVQlCopOMXU3Zvdk48mtOcX0kGNW7GPEth5tb11UDM+YMr4xlaorbGradCT4re0cZ+ZOOsX6Gco2HnzLdrmqwuLC5gm+9ynTemrp1IpuMo9uvDtTa6THr4Afh37/ADriuI2Nvl2vP/JozlNc9Za+5jLrUdZ6ed2I4AAAAD78HwLEswVFaYTQnXm+iC10XXJ8ku18C19nGx/NOB39pi2JUqdOFOblJd9hKejjKPBQ1XSunpLU2b5Stco2FC2pU0qs4Qq1pNaSnUktWm+pa7qXZ5SUgAAAAAAAAZS2z+Or/wA6j6mkQkm22fx1f+dR9TSISAJDnbKNxk+4VtU1lTqU4VqU3+3CST46dKesX5NelEeNS58yNHO+FUqNCK/xFKjCrRfBay3FrT1fRJLTyqL6AMtA8qlOdFunUTi02mmtGmuDTXWeIAlGzC9/R+L4fWb0/wBRGnz04VNafP5ZFzzo1p28o1qT0lFqSfU09U/nQG4EDg5IzTb5xsqGKUGtZRUakV/86qWkov08V2NPpO8Bw874NUzDh95htD3dShKMejWa8KK/mSRjuvRqW8pUa0XGUZOMoyTTi09GmnyevDQ3AQ3N+yfLmc5O6vacqVZ6a1aLUJT04eGmnF8lxa17QMnAszapsrsMgUKF1Z3FWq6lZ09JqCSSi5fs9OqKzAGrdjHiWw82t66qZSLRyltzuMpWNHBaFjCo6SmlOVWS3t6cp8YKP+/Tn0AX7mrF6OBWd1iNzJKNOjOXHplppGPlcmkl1sxk3rxJRnHaRj2eNIYpUjGknvKlTThTT5atNtt8+Mm+b0IsAAOhcYDiFpbUcXr0pRoVZzpwnpwk4aa/1aXXuy6gOeAANjZIzDQzRY22JUJKTlTjGaWmsKkUlKLXR4WvoafSd0xzlXO2N5Nm62DV3BNreg0pU6mnvov+q0faW5kbbli+Z721wi8tbeKqzcZTh31NaRlLwYtv3q5sC6gAAAAAAAZS2z+Or/zqPqaRCS2dqezvM+N4reX+G2NSrSnKk4yjuaS0pU4vTV9cWvQRT2Js6fFtb7H4gRE2vg/6vQ/c0/7UZW9ibOnxbW+x+JqzDKc6NGjTqLRqlCLXU1FJoCg9vmQv0XWWZLCP+VWlu1klwp1vf+SSX8yfvioTauN4Pa4/b1sMv471OpBwkvLya7U0mn1pGYcT2OZvsa1W3t7KpWhGbjGpDc3akeiSTfStOHoAhAJd7E2dPi2t9j8R7E2dPi2t9j8QPdsy2j3OQa7c1KpbVGlVprTXhynDXhvLX0rg+hrUGCY7h+YqMb/Cq0atOXJxfJ9UlzT7HxMs+xNnT4trfY/E62XcobS8qVP8VgtrcUpdKTpuE11Tg3uv0oDT4K7wDPGc0lTzDgFd9c7eVPj/AA5yX95LbfMSrpOpaXdN9UqMtV6Y6r6wK27pL9Ts/wDsy9WzPho3bZhGKZwt7a1wS0r1ZQrynLwHBJbjWqctE+LKg9ibOnxbW+x+IERBNLbY5na6bjHD5x8+dKC+dyPp9g3O/TZx+nt/zAQIFo2Hc8ZpudHdVLWgteOtSc5JdaUItP8AmRPMs9z3geFSjcY1VneST13dO9UvlRTcn0cHLTrTAqzZrsuv881I16ylStIy8OpydTTnClrzl28l8yejcXyZg+MWTy9WoqNBQUIKPB0XH3MoP3y6+njrrq9exb29G0jGjbwjCMVooxSjGKXQkuCR7AMhZ4yBi2RqzoX8HKk2+91op7lVfdLri/rXEjJtu+sLXE4Stb6lCrTktJRnFSjJdqZVOZe52wq+cq2AXErVvj3uadWn5E9d9elsDPRMNkXjnD/3sv7JnYv9gWcbR7tCFCuuunWUfWKLOvs62UZswHE7TEMRtVClTqNyl32jLROElwUZNvjJcgNC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67600" y="2133600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Pharmacy Registry </a:t>
            </a:r>
            <a:endParaRPr lang="en-US" sz="1100" b="1" dirty="0">
              <a:solidFill>
                <a:srgbClr val="002060"/>
              </a:solidFill>
            </a:endParaRPr>
          </a:p>
        </p:txBody>
      </p:sp>
      <p:grpSp>
        <p:nvGrpSpPr>
          <p:cNvPr id="3" name="Group 104"/>
          <p:cNvGrpSpPr/>
          <p:nvPr/>
        </p:nvGrpSpPr>
        <p:grpSpPr>
          <a:xfrm>
            <a:off x="7696200" y="2514600"/>
            <a:ext cx="1066800" cy="685800"/>
            <a:chOff x="8432396" y="3048000"/>
            <a:chExt cx="1423208" cy="1066800"/>
          </a:xfrm>
        </p:grpSpPr>
        <p:pic>
          <p:nvPicPr>
            <p:cNvPr id="65" name="Picture 8" descr="http://www.kaj18.com/images/thumbnails/71FD3D51B7A053DA5F29385A5659435F_588_58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32396" y="3048000"/>
              <a:ext cx="1423208" cy="1066800"/>
            </a:xfrm>
            <a:prstGeom prst="rect">
              <a:avLst/>
            </a:prstGeom>
            <a:noFill/>
          </p:spPr>
        </p:pic>
        <p:pic>
          <p:nvPicPr>
            <p:cNvPr id="67" name="Picture 8" descr="http://t2.gstatic.com/images?q=tbn:ANd9GcQvigpVJ0Yot_081jf3-lmapmPafhkDxp_5w1xT9Hb-cwvJRtAEow"/>
            <p:cNvPicPr>
              <a:picLocks noChangeAspect="1" noChangeArrowheads="1"/>
            </p:cNvPicPr>
            <p:nvPr/>
          </p:nvPicPr>
          <p:blipFill>
            <a:blip r:embed="rId3" cstate="print"/>
            <a:srcRect l="16939" t="16872" r="16336" b="26337"/>
            <a:stretch>
              <a:fillRect/>
            </a:stretch>
          </p:blipFill>
          <p:spPr bwMode="auto">
            <a:xfrm>
              <a:off x="8877300" y="3352800"/>
              <a:ext cx="533400" cy="457200"/>
            </a:xfrm>
            <a:prstGeom prst="rect">
              <a:avLst/>
            </a:prstGeom>
            <a:noFill/>
          </p:spPr>
        </p:pic>
      </p:grpSp>
      <p:sp>
        <p:nvSpPr>
          <p:cNvPr id="68" name="Rectangle 67"/>
          <p:cNvSpPr/>
          <p:nvPr/>
        </p:nvSpPr>
        <p:spPr>
          <a:xfrm>
            <a:off x="228600" y="762000"/>
            <a:ext cx="8640960" cy="2514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0"/>
          <p:cNvGrpSpPr/>
          <p:nvPr/>
        </p:nvGrpSpPr>
        <p:grpSpPr>
          <a:xfrm>
            <a:off x="76200" y="2057400"/>
            <a:ext cx="1828800" cy="1066800"/>
            <a:chOff x="228600" y="457200"/>
            <a:chExt cx="1828800" cy="1066800"/>
          </a:xfrm>
        </p:grpSpPr>
        <p:pic>
          <p:nvPicPr>
            <p:cNvPr id="75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990600"/>
              <a:ext cx="677333" cy="457200"/>
            </a:xfrm>
            <a:prstGeom prst="rect">
              <a:avLst/>
            </a:prstGeom>
            <a:noFill/>
          </p:spPr>
        </p:pic>
        <p:sp>
          <p:nvSpPr>
            <p:cNvPr id="76" name="TextBox 75"/>
            <p:cNvSpPr txBox="1"/>
            <p:nvPr/>
          </p:nvSpPr>
          <p:spPr>
            <a:xfrm>
              <a:off x="1447800" y="11125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76"/>
            <p:cNvGrpSpPr/>
            <p:nvPr/>
          </p:nvGrpSpPr>
          <p:grpSpPr>
            <a:xfrm>
              <a:off x="381000" y="990600"/>
              <a:ext cx="685800" cy="533400"/>
              <a:chOff x="3429000" y="533400"/>
              <a:chExt cx="762000" cy="696468"/>
            </a:xfrm>
          </p:grpSpPr>
          <p:pic>
            <p:nvPicPr>
              <p:cNvPr id="83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7" name="Picture 2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sp>
          <p:nvSpPr>
            <p:cNvPr id="81" name="TextBox 80"/>
            <p:cNvSpPr txBox="1"/>
            <p:nvPr/>
          </p:nvSpPr>
          <p:spPr>
            <a:xfrm>
              <a:off x="228600" y="457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Registry of Healthcare Facilities 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5" name="Cloud Callout 94"/>
          <p:cNvSpPr/>
          <p:nvPr/>
        </p:nvSpPr>
        <p:spPr>
          <a:xfrm>
            <a:off x="2209800" y="2133600"/>
            <a:ext cx="1752600" cy="1066800"/>
          </a:xfrm>
          <a:prstGeom prst="cloudCallout">
            <a:avLst>
              <a:gd name="adj1" fmla="val -31944"/>
              <a:gd name="adj2" fmla="val 34217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Cloud Callout 97"/>
          <p:cNvSpPr/>
          <p:nvPr/>
        </p:nvSpPr>
        <p:spPr>
          <a:xfrm>
            <a:off x="5181600" y="2209800"/>
            <a:ext cx="1905000" cy="990600"/>
          </a:xfrm>
          <a:prstGeom prst="cloudCallout">
            <a:avLst>
              <a:gd name="adj1" fmla="val -31944"/>
              <a:gd name="adj2" fmla="val 3421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 Information Portal 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86000" y="2286000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Portal for Healthcare Facilities 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>
            <a:off x="4419600" y="2743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9" name="Down Arrow 118"/>
          <p:cNvSpPr/>
          <p:nvPr/>
        </p:nvSpPr>
        <p:spPr>
          <a:xfrm>
            <a:off x="3048000" y="182880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ight Arrow 121"/>
          <p:cNvSpPr/>
          <p:nvPr/>
        </p:nvSpPr>
        <p:spPr>
          <a:xfrm>
            <a:off x="1752600" y="2590800"/>
            <a:ext cx="381000" cy="3048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/>
          <p:cNvSpPr/>
          <p:nvPr/>
        </p:nvSpPr>
        <p:spPr>
          <a:xfrm flipH="1">
            <a:off x="7162800" y="2590800"/>
            <a:ext cx="381000" cy="3048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4" descr="http://ts4.mm.bing.net/th?id=I4704836604461467&amp;pid=1.1"/>
          <p:cNvPicPr>
            <a:picLocks noChangeAspect="1" noChangeArrowheads="1"/>
          </p:cNvPicPr>
          <p:nvPr/>
        </p:nvPicPr>
        <p:blipFill>
          <a:blip r:embed="rId7" cstate="print"/>
          <a:srcRect l="18182" t="6061" r="18182" b="6061"/>
          <a:stretch>
            <a:fillRect/>
          </a:stretch>
        </p:blipFill>
        <p:spPr bwMode="auto">
          <a:xfrm>
            <a:off x="5562600" y="5569542"/>
            <a:ext cx="457200" cy="631372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/>
        </p:nvSpPr>
        <p:spPr>
          <a:xfrm>
            <a:off x="5181600" y="6158966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NCDC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131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5486400"/>
            <a:ext cx="381000" cy="621197"/>
          </a:xfrm>
          <a:prstGeom prst="rect">
            <a:avLst/>
          </a:prstGeom>
          <a:noFill/>
        </p:spPr>
      </p:pic>
      <p:pic>
        <p:nvPicPr>
          <p:cNvPr id="138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486400"/>
            <a:ext cx="360341" cy="587514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2732870" y="6073914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rgbClr val="002060"/>
                </a:solidFill>
              </a:rPr>
              <a:t>MoLHSA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152900" y="6107597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SSA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pSp>
        <p:nvGrpSpPr>
          <p:cNvPr id="6" name="Group 142"/>
          <p:cNvGrpSpPr/>
          <p:nvPr/>
        </p:nvGrpSpPr>
        <p:grpSpPr>
          <a:xfrm>
            <a:off x="3886200" y="3505200"/>
            <a:ext cx="1295400" cy="871210"/>
            <a:chOff x="1219200" y="2514600"/>
            <a:chExt cx="1295400" cy="871210"/>
          </a:xfrm>
        </p:grpSpPr>
        <p:sp>
          <p:nvSpPr>
            <p:cNvPr id="144" name="TextBox 143"/>
            <p:cNvSpPr txBox="1"/>
            <p:nvPr/>
          </p:nvSpPr>
          <p:spPr>
            <a:xfrm>
              <a:off x="1219200" y="3124200"/>
              <a:ext cx="1295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Patient</a:t>
              </a:r>
              <a:endParaRPr lang="en-US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5" name="Picture 2" descr="http://t1.gstatic.com/images?q=tbn:ANd9GcQv5Qp_ys4GmckkTwwav_Ja13gkhFOonifgFEn56GmsYPH9fVHsUQ"/>
            <p:cNvPicPr>
              <a:picLocks noChangeAspect="1" noChangeArrowheads="1"/>
            </p:cNvPicPr>
            <p:nvPr/>
          </p:nvPicPr>
          <p:blipFill>
            <a:blip r:embed="rId10" cstate="print"/>
            <a:srcRect r="41869" b="8046"/>
            <a:stretch>
              <a:fillRect/>
            </a:stretch>
          </p:blipFill>
          <p:spPr bwMode="auto">
            <a:xfrm>
              <a:off x="1524000" y="2514600"/>
              <a:ext cx="720090" cy="685800"/>
            </a:xfrm>
            <a:prstGeom prst="rect">
              <a:avLst/>
            </a:prstGeom>
            <a:noFill/>
          </p:spPr>
        </p:pic>
      </p:grpSp>
      <p:pic>
        <p:nvPicPr>
          <p:cNvPr id="146" name="Picture 2" descr="http://t0.gstatic.com/images?q=tbn:ANd9GcTnzCcZHxfStxsKknCQO4ZSj_Zjv9oWwRs__b8svWEK7HP-tnItN3gtwj5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0" y="3962400"/>
            <a:ext cx="838200" cy="665299"/>
          </a:xfrm>
          <a:prstGeom prst="rect">
            <a:avLst/>
          </a:prstGeom>
          <a:noFill/>
        </p:spPr>
      </p:pic>
      <p:sp>
        <p:nvSpPr>
          <p:cNvPr id="147" name="Rectangle 146"/>
          <p:cNvSpPr/>
          <p:nvPr/>
        </p:nvSpPr>
        <p:spPr>
          <a:xfrm>
            <a:off x="7467600" y="45720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E-Prescribing Registry 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28600" y="3429000"/>
            <a:ext cx="8640960" cy="3276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Arrow Connector 154"/>
          <p:cNvCxnSpPr/>
          <p:nvPr/>
        </p:nvCxnSpPr>
        <p:spPr>
          <a:xfrm rot="16200000" flipH="1">
            <a:off x="3467100" y="31623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olded Corner 157"/>
          <p:cNvSpPr/>
          <p:nvPr/>
        </p:nvSpPr>
        <p:spPr>
          <a:xfrm>
            <a:off x="1905000" y="838200"/>
            <a:ext cx="2209800" cy="121920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1905000" y="838200"/>
            <a:ext cx="2286000" cy="14003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1125" lvl="0" indent="-111125"/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Healthcare Facilities</a:t>
            </a:r>
            <a:r>
              <a:rPr lang="ka-GE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ka-GE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</a:t>
            </a:r>
            <a:endParaRPr lang="ka-GE" sz="105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(beds)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staff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</a:t>
            </a:r>
          </a:p>
        </p:txBody>
      </p:sp>
      <p:sp>
        <p:nvSpPr>
          <p:cNvPr id="160" name="Down Arrow 159"/>
          <p:cNvSpPr/>
          <p:nvPr/>
        </p:nvSpPr>
        <p:spPr>
          <a:xfrm>
            <a:off x="2895600" y="198120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olded Corner 160"/>
          <p:cNvSpPr/>
          <p:nvPr/>
        </p:nvSpPr>
        <p:spPr>
          <a:xfrm>
            <a:off x="5105400" y="838200"/>
            <a:ext cx="2209800" cy="121920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5257800" y="838200"/>
            <a:ext cx="19812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lvl="0" indent="-111125"/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Pharmacies</a:t>
            </a:r>
            <a:r>
              <a:rPr lang="ka-GE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ka-GE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indent="-111125">
              <a:buFont typeface="Arial" pitchFamily="34" charset="0"/>
              <a:buChar char="•"/>
            </a:pP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 in the network </a:t>
            </a:r>
            <a:endParaRPr lang="ka-GE" sz="105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indent="-111125">
              <a:buFont typeface="Arial" pitchFamily="34" charset="0"/>
              <a:buChar char="•"/>
            </a:pPr>
            <a:r>
              <a:rPr lang="en-US" sz="1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endParaRPr lang="en-US" sz="105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Down Arrow 120"/>
          <p:cNvSpPr/>
          <p:nvPr/>
        </p:nvSpPr>
        <p:spPr>
          <a:xfrm>
            <a:off x="6096000" y="198120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3962400" y="4876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Insurance Companies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168" name="Picture 10" descr="http://ts1.mm.bing.net/th?id=I4592248331895344&amp;pid=1.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48050" y="4419600"/>
            <a:ext cx="552550" cy="509841"/>
          </a:xfrm>
          <a:prstGeom prst="rect">
            <a:avLst/>
          </a:prstGeom>
          <a:noFill/>
        </p:spPr>
      </p:pic>
      <p:cxnSp>
        <p:nvCxnSpPr>
          <p:cNvPr id="170" name="Straight Arrow Connector 169"/>
          <p:cNvCxnSpPr>
            <a:stCxn id="103" idx="2"/>
          </p:cNvCxnSpPr>
          <p:nvPr/>
        </p:nvCxnSpPr>
        <p:spPr>
          <a:xfrm>
            <a:off x="3086100" y="2747665"/>
            <a:ext cx="952501" cy="1900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rot="16200000" flipH="1">
            <a:off x="1981200" y="3962400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rot="5400000">
            <a:off x="4914900" y="31623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rot="5400000">
            <a:off x="4762500" y="34671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rot="5400000">
            <a:off x="5029200" y="3962400"/>
            <a:ext cx="2057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endCxn id="146" idx="0"/>
          </p:cNvCxnSpPr>
          <p:nvPr/>
        </p:nvCxnSpPr>
        <p:spPr>
          <a:xfrm>
            <a:off x="6934200" y="2895600"/>
            <a:ext cx="11049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Characteristics of Module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642614"/>
              </p:ext>
            </p:extLst>
          </p:nvPr>
        </p:nvGraphicFramePr>
        <p:xfrm>
          <a:off x="381000" y="990600"/>
          <a:ext cx="8381999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1"/>
                <a:gridCol w="908050"/>
                <a:gridCol w="838200"/>
                <a:gridCol w="634999"/>
                <a:gridCol w="761999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Providers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Patient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Access to medical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services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Affordability of medical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services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Access to pharmaceutical products</a:t>
                      </a:r>
                      <a:endParaRPr lang="en-US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Affordability of pharmaceutical products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Advantageous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 selection of clinic and pharmacy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Transparency in terms of prices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Collection of information in one place 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Administrative resource saving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  <a:ea typeface="Calibri"/>
                          <a:cs typeface="Times New Roman"/>
                        </a:rPr>
                        <a:t>Analyzing information from different angles </a:t>
                      </a:r>
                      <a:endParaRPr lang="ka-GE" sz="14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Electronic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553200" y="4953000"/>
            <a:ext cx="2209800" cy="1547589"/>
            <a:chOff x="6553200" y="3714676"/>
            <a:chExt cx="2209800" cy="1547589"/>
          </a:xfrm>
        </p:grpSpPr>
        <p:pic>
          <p:nvPicPr>
            <p:cNvPr id="6" name="Picture 5" descr="http://t2.gstatic.com/images?q=tbn:ANd9GcT9VZJO1l7EjuWMZxFXaCkto5XGqGWcTTaAz7ERcgtD7krCR--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3714676"/>
              <a:ext cx="1449764" cy="108592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553200" y="48006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Database of Medical Electronic System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4800" y="1600200"/>
            <a:ext cx="1219200" cy="1447800"/>
            <a:chOff x="228600" y="1295400"/>
            <a:chExt cx="1219200" cy="1447800"/>
          </a:xfrm>
        </p:grpSpPr>
        <p:pic>
          <p:nvPicPr>
            <p:cNvPr id="17410" name="Picture 2" descr="http://t1.gstatic.com/images?q=tbn:ANd9GcQDAye1aPVyGOD40dMpYtxWEQPuYec-RLZmqgP1CRP30sk_zKLX0PkRyWT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524000"/>
              <a:ext cx="1219200" cy="12192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28600" y="12954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Patients 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1600200"/>
            <a:ext cx="1600200" cy="1509472"/>
            <a:chOff x="6781800" y="1066800"/>
            <a:chExt cx="1600200" cy="1509472"/>
          </a:xfrm>
        </p:grpSpPr>
        <p:pic>
          <p:nvPicPr>
            <p:cNvPr id="17414" name="Picture 6" descr="http://t3.gstatic.com/images?q=tbn:ANd9GcRH5dAIg70pgrxASJfd988NO9D1jRpemYqJsmUZwgy-5LjDUC_OeCQPWfU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1443335"/>
              <a:ext cx="1507743" cy="1132937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781800" y="1066800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Pharmacy 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5400000">
            <a:off x="7163594" y="4037806"/>
            <a:ext cx="1676400" cy="15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6273919" y="38385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prescription and payment terms</a:t>
            </a:r>
            <a:endParaRPr lang="en-US" sz="1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400955" y="38004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provided services</a:t>
            </a:r>
            <a:endParaRPr 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676400" y="2362200"/>
            <a:ext cx="510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Cloud Callout 42"/>
          <p:cNvSpPr/>
          <p:nvPr/>
        </p:nvSpPr>
        <p:spPr>
          <a:xfrm>
            <a:off x="3124200" y="228600"/>
            <a:ext cx="2667000" cy="1371600"/>
          </a:xfrm>
          <a:prstGeom prst="cloudCallout">
            <a:avLst>
              <a:gd name="adj1" fmla="val -78163"/>
              <a:gd name="adj2" fmla="val -2534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52800" y="3810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 Information Portal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676400" y="1066800"/>
            <a:ext cx="1371600" cy="685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65304" y="152400"/>
            <a:ext cx="1920696" cy="914400"/>
            <a:chOff x="2498904" y="2743200"/>
            <a:chExt cx="1920696" cy="914400"/>
          </a:xfrm>
        </p:grpSpPr>
        <p:sp>
          <p:nvSpPr>
            <p:cNvPr id="46" name="Folded Corner 45"/>
            <p:cNvSpPr/>
            <p:nvPr/>
          </p:nvSpPr>
          <p:spPr>
            <a:xfrm>
              <a:off x="2514600" y="2743200"/>
              <a:ext cx="1905000" cy="914400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98904" y="2819400"/>
              <a:ext cx="180453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Drugs in the network</a:t>
              </a:r>
            </a:p>
            <a:p>
              <a:pPr algn="ctr"/>
              <a:r>
                <a:rPr lang="en-US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Cheap prices </a:t>
              </a:r>
            </a:p>
            <a:p>
              <a:pPr algn="ctr"/>
              <a:r>
                <a:rPr lang="en-US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Nearest pharmacy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rot="5400000">
            <a:off x="6857206" y="4038600"/>
            <a:ext cx="16764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676400" y="5562600"/>
            <a:ext cx="2118357" cy="838200"/>
            <a:chOff x="2819400" y="4419600"/>
            <a:chExt cx="2118357" cy="838200"/>
          </a:xfrm>
        </p:grpSpPr>
        <p:pic>
          <p:nvPicPr>
            <p:cNvPr id="57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4419600"/>
              <a:ext cx="670557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819400" y="46482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Policyholder Database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752600" y="3962400"/>
            <a:ext cx="1905000" cy="838200"/>
            <a:chOff x="2971800" y="2971800"/>
            <a:chExt cx="1905000" cy="838200"/>
          </a:xfrm>
        </p:grpSpPr>
        <p:pic>
          <p:nvPicPr>
            <p:cNvPr id="61" name="Picture 4" descr="http://t1.gstatic.com/images?q=tbn:ANd9GcTQjBgwcqmZOb395k8M_ur75yOQJI91rkgAUbBLukI44ERBdpkV6TfDxpoxbw"/>
            <p:cNvPicPr>
              <a:picLocks noChangeAspect="1" noChangeArrowheads="1"/>
            </p:cNvPicPr>
            <p:nvPr/>
          </p:nvPicPr>
          <p:blipFill>
            <a:blip r:embed="rId6" cstate="print"/>
            <a:srcRect l="16667" r="16667" b="8333"/>
            <a:stretch>
              <a:fillRect/>
            </a:stretch>
          </p:blipFill>
          <p:spPr bwMode="auto">
            <a:xfrm>
              <a:off x="4267200" y="2971800"/>
              <a:ext cx="609600" cy="838200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>
              <a:off x="2971800" y="30480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Civil Registry Database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 rot="5400000" flipH="1" flipV="1">
            <a:off x="3771900" y="2781300"/>
            <a:ext cx="3124200" cy="289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3810000" y="2514600"/>
            <a:ext cx="29718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9740381">
            <a:off x="3779132" y="3223897"/>
            <a:ext cx="1986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individuals’ statuses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 rot="18863737">
            <a:off x="4398288" y="4401838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insurance status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676400" y="2057400"/>
            <a:ext cx="51054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347539" y="1795790"/>
            <a:ext cx="1986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Dispensing drugs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271339" y="2329190"/>
            <a:ext cx="1986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Purchasing drugs </a:t>
            </a:r>
            <a:endParaRPr lang="en-US" sz="11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Box 369"/>
          <p:cNvSpPr txBox="1"/>
          <p:nvPr/>
        </p:nvSpPr>
        <p:spPr>
          <a:xfrm>
            <a:off x="3048000" y="50292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result notification</a:t>
            </a:r>
            <a:endParaRPr lang="en-US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Medical Electronic System</a:t>
            </a:r>
            <a:r>
              <a:rPr lang="ka-GE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990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95"/>
          <p:cNvGrpSpPr/>
          <p:nvPr/>
        </p:nvGrpSpPr>
        <p:grpSpPr>
          <a:xfrm>
            <a:off x="381000" y="457200"/>
            <a:ext cx="838200" cy="964927"/>
            <a:chOff x="7543800" y="457200"/>
            <a:chExt cx="838200" cy="964927"/>
          </a:xfrm>
        </p:grpSpPr>
        <p:pic>
          <p:nvPicPr>
            <p:cNvPr id="4" name="Picture 3" descr="C:\Users\TATA\AppData\Local\Microsoft\Windows\Temporary Internet Files\Content.IE5\XGABZWW1\MC900447140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57200"/>
              <a:ext cx="838200" cy="79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561531" y="1145128"/>
              <a:ext cx="7412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Patients 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28600" y="2133600"/>
            <a:ext cx="5715000" cy="35052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" y="2438400"/>
            <a:ext cx="2590800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381000" y="2743200"/>
            <a:ext cx="24384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Patient’s personal data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81000" y="3048000"/>
            <a:ext cx="24384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Insurance status and limits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81000" y="3429000"/>
            <a:ext cx="24384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healthcare facilities and doctors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28600" y="2438400"/>
            <a:ext cx="2294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 Medical Electronic System 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648200"/>
            <a:ext cx="24384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necessary information</a:t>
            </a:r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106"/>
          <p:cNvGrpSpPr/>
          <p:nvPr/>
        </p:nvGrpSpPr>
        <p:grpSpPr>
          <a:xfrm>
            <a:off x="3124200" y="457200"/>
            <a:ext cx="3124200" cy="914400"/>
            <a:chOff x="457200" y="381000"/>
            <a:chExt cx="3124200" cy="914400"/>
          </a:xfrm>
        </p:grpSpPr>
        <p:pic>
          <p:nvPicPr>
            <p:cNvPr id="62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838200"/>
              <a:ext cx="677333" cy="45720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2057400" y="8839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76"/>
            <p:cNvGrpSpPr/>
            <p:nvPr/>
          </p:nvGrpSpPr>
          <p:grpSpPr>
            <a:xfrm>
              <a:off x="990600" y="762000"/>
              <a:ext cx="685800" cy="533400"/>
              <a:chOff x="3429000" y="533400"/>
              <a:chExt cx="762000" cy="696468"/>
            </a:xfrm>
          </p:grpSpPr>
          <p:pic>
            <p:nvPicPr>
              <p:cNvPr id="60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4" name="Picture 2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pic>
          <p:nvPicPr>
            <p:cNvPr id="78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762000"/>
              <a:ext cx="418084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457200" y="381000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Healthcare Providers/Family Doctors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1" name="Straight Arrow Connector 120"/>
          <p:cNvCxnSpPr>
            <a:stCxn id="62" idx="2"/>
          </p:cNvCxnSpPr>
          <p:nvPr/>
        </p:nvCxnSpPr>
        <p:spPr>
          <a:xfrm rot="16200000" flipH="1">
            <a:off x="5655733" y="550333"/>
            <a:ext cx="762000" cy="240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81000" y="3810001"/>
            <a:ext cx="2438400" cy="3047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(major and co-diagnosis)</a:t>
            </a:r>
            <a:endParaRPr lang="ka-GE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81000" y="4114800"/>
            <a:ext cx="24384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list of drugs 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667000"/>
            <a:ext cx="2438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484602"/>
            <a:ext cx="457200" cy="342900"/>
          </a:xfrm>
          <a:prstGeom prst="rect">
            <a:avLst/>
          </a:prstGeom>
          <a:noFill/>
        </p:spPr>
      </p:pic>
      <p:sp>
        <p:nvSpPr>
          <p:cNvPr id="138" name="TextBox 137"/>
          <p:cNvSpPr txBox="1"/>
          <p:nvPr/>
        </p:nvSpPr>
        <p:spPr>
          <a:xfrm>
            <a:off x="4038600" y="226689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Registry Database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038600" y="2647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 Policyholder Database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38600" y="3465492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Database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" name="Picture 20" descr="http://t0.gstatic.com/images?q=tbn:ANd9GcSMlO3mgFrWwnAnb7D-OhDc3ro2rT5jE0bdUOfFiSnxgL95wqX-z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789402"/>
            <a:ext cx="533400" cy="331270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4117285" y="3789402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t1.gstatic.com/images?q=tbn:ANd9GcTQjBgwcqmZOb395k8M_ur75yOQJI91rkgAUbBLukI44ERBdpkV6TfDxpoxb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2286000"/>
            <a:ext cx="381000" cy="381000"/>
          </a:xfrm>
          <a:prstGeom prst="rect">
            <a:avLst/>
          </a:prstGeom>
          <a:noFill/>
        </p:spPr>
      </p:pic>
      <p:pic>
        <p:nvPicPr>
          <p:cNvPr id="3078" name="Picture 6" descr="http://files.softicons.com/download/application-icons/programmers-pack-icons-by-iconshock/png/512/database.png"/>
          <p:cNvPicPr>
            <a:picLocks noChangeAspect="1" noChangeArrowheads="1"/>
          </p:cNvPicPr>
          <p:nvPr/>
        </p:nvPicPr>
        <p:blipFill>
          <a:blip r:embed="rId11" cstate="print"/>
          <a:srcRect l="39063" t="1562" r="4687" b="4688"/>
          <a:stretch>
            <a:fillRect/>
          </a:stretch>
        </p:blipFill>
        <p:spPr bwMode="auto">
          <a:xfrm>
            <a:off x="3810000" y="3067110"/>
            <a:ext cx="240632" cy="304800"/>
          </a:xfrm>
          <a:prstGeom prst="rect">
            <a:avLst/>
          </a:prstGeom>
          <a:noFill/>
        </p:spPr>
      </p:pic>
      <p:sp>
        <p:nvSpPr>
          <p:cNvPr id="148" name="TextBox 147"/>
          <p:cNvSpPr txBox="1"/>
          <p:nvPr/>
        </p:nvSpPr>
        <p:spPr>
          <a:xfrm>
            <a:off x="4038600" y="3048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Policyholder Database of Insurance Companies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191000" y="4114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Database (scientific information)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3505200" y="2819400"/>
            <a:ext cx="3048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2819400" y="32766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819400" y="3141193"/>
            <a:ext cx="6858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3353594" y="2971006"/>
            <a:ext cx="304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2819400" y="2819400"/>
            <a:ext cx="3810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3047206" y="2667000"/>
            <a:ext cx="3055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6324600" y="2133600"/>
            <a:ext cx="2514600" cy="2819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5943600" y="409420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6477000" y="4191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Database of Medical Electronic System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336" name="Straight Connector 335"/>
          <p:cNvCxnSpPr/>
          <p:nvPr/>
        </p:nvCxnSpPr>
        <p:spPr>
          <a:xfrm>
            <a:off x="1600200" y="1066800"/>
            <a:ext cx="1981200" cy="1588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3200400" y="25146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819400" y="3886200"/>
            <a:ext cx="990600" cy="2117"/>
          </a:xfrm>
          <a:prstGeom prst="line">
            <a:avLst/>
          </a:prstGeom>
          <a:ln>
            <a:prstDash val="dashDot"/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819400" y="4114800"/>
            <a:ext cx="5334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9" name="Group 93"/>
          <p:cNvGrpSpPr/>
          <p:nvPr/>
        </p:nvGrpSpPr>
        <p:grpSpPr>
          <a:xfrm>
            <a:off x="7696200" y="457200"/>
            <a:ext cx="1104252" cy="914400"/>
            <a:chOff x="381000" y="457200"/>
            <a:chExt cx="1104252" cy="914400"/>
          </a:xfrm>
        </p:grpSpPr>
        <p:pic>
          <p:nvPicPr>
            <p:cNvPr id="89" name="Picture 20" descr="http://t0.gstatic.com/images?q=tbn:ANd9GcSMlO3mgFrWwnAnb7D-OhDc3ro2rT5jE0bdUOfFiSnxgL95wqX-z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" y="685800"/>
              <a:ext cx="1104252" cy="685800"/>
            </a:xfrm>
            <a:prstGeom prst="rect">
              <a:avLst/>
            </a:prstGeom>
            <a:noFill/>
          </p:spPr>
        </p:pic>
        <p:sp>
          <p:nvSpPr>
            <p:cNvPr id="91" name="TextBox 90"/>
            <p:cNvSpPr txBox="1"/>
            <p:nvPr/>
          </p:nvSpPr>
          <p:spPr>
            <a:xfrm>
              <a:off x="609600" y="457200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EMR</a:t>
              </a:r>
              <a:endPara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Picture 2" descr="http://t2.gstatic.com/images?q=tbn:ANd9GcT9VZJO1l7EjuWMZxFXaCkto5XGqGWcTTaAz7ERcgtD7krCR--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2667000"/>
            <a:ext cx="2034619" cy="1524000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4191000" y="4475202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 Information Portal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819400" y="4419600"/>
            <a:ext cx="533400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2" name="Picture 12" descr="http://www.indiaafricaconnect.in/upload/Multimedia/med_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3800" y="4170402"/>
            <a:ext cx="460075" cy="304800"/>
          </a:xfrm>
          <a:prstGeom prst="rect">
            <a:avLst/>
          </a:prstGeom>
          <a:noFill/>
        </p:spPr>
      </p:pic>
      <p:pic>
        <p:nvPicPr>
          <p:cNvPr id="3074" name="Picture 2" descr="http://t1.gstatic.com/images?q=tbn:ANd9GcRSf3-70OIz3-ZBngSzCmqbT8yqQJW3tZX-43FCtAc3Q-hBwr_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4551402"/>
            <a:ext cx="501521" cy="381000"/>
          </a:xfrm>
          <a:prstGeom prst="rect">
            <a:avLst/>
          </a:prstGeom>
          <a:noFill/>
        </p:spPr>
      </p:pic>
      <p:cxnSp>
        <p:nvCxnSpPr>
          <p:cNvPr id="74" name="Straight Connector 73"/>
          <p:cNvCxnSpPr/>
          <p:nvPr/>
        </p:nvCxnSpPr>
        <p:spPr>
          <a:xfrm>
            <a:off x="2819400" y="3581400"/>
            <a:ext cx="990600" cy="211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3200400" y="4572000"/>
            <a:ext cx="304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52800" y="4724400"/>
            <a:ext cx="304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352800" y="4267200"/>
            <a:ext cx="304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3276600" y="4191000"/>
            <a:ext cx="1524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867400" y="1066800"/>
            <a:ext cx="1981200" cy="1588"/>
          </a:xfrm>
          <a:prstGeom prst="line">
            <a:avLst/>
          </a:prstGeom>
          <a:ln>
            <a:prstDash val="dashDot"/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7849394" y="1675606"/>
            <a:ext cx="914400" cy="1588"/>
          </a:xfrm>
          <a:prstGeom prst="line">
            <a:avLst/>
          </a:prstGeom>
          <a:ln>
            <a:prstDash val="dashDot"/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Characteristics of Module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723836"/>
              </p:ext>
            </p:extLst>
          </p:nvPr>
        </p:nvGraphicFramePr>
        <p:xfrm>
          <a:off x="381000" y="762000"/>
          <a:ext cx="8381998" cy="479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372"/>
                <a:gridCol w="1014228"/>
                <a:gridCol w="914400"/>
                <a:gridCol w="914400"/>
                <a:gridCol w="990598"/>
              </a:tblGrid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Providers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MoLHSA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IC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smtClean="0"/>
                        <a:t>Patient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Mobilization of information, keeping reliable statistics and doing analysis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Ensuring cost-effective care </a:t>
                      </a:r>
                      <a:endParaRPr lang="en-US" sz="1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Speed, comfort and</a:t>
                      </a:r>
                      <a:r>
                        <a:rPr lang="en-US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safety</a:t>
                      </a:r>
                      <a:endParaRPr lang="en-US" sz="1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Control of drug limit under government-funded health insurance program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Eradication of fraud and duplication of care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Automated e-Prescribing</a:t>
                      </a:r>
                      <a:endParaRPr lang="ka-GE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Ensuring</a:t>
                      </a:r>
                      <a:r>
                        <a:rPr lang="en-US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nformed decisions and/or corrections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Electronic document archive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  <a:r>
                        <a:rPr lang="en-US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to ensure access to necessary resources while rendering medical services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Renewal of prescriptions for patients with chronic diseases without</a:t>
                      </a:r>
                      <a:r>
                        <a:rPr lang="en-US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visiting doctors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Dispensing</a:t>
                      </a:r>
                      <a:r>
                        <a:rPr lang="en-US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rugs only based upon presentation on ID</a:t>
                      </a:r>
                      <a:endParaRPr lang="ka-GE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Drug pricing information and purchasing</a:t>
                      </a:r>
                      <a:r>
                        <a:rPr lang="en-US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locations 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Full eradication of risks related to indecipherable handwriting on prescriptions</a:t>
                      </a: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990033"/>
                </a:solidFill>
              </a:rPr>
              <a:t>E-Health Portal to Access Different HMIS Products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3581400" y="3581400"/>
            <a:ext cx="4906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400" b="1" noProof="1" smtClean="0"/>
              <a:t>Thank you for your attention!</a:t>
            </a:r>
            <a:endParaRPr lang="ka-GE" sz="4400" b="1" noProof="1"/>
          </a:p>
        </p:txBody>
      </p:sp>
      <p:pic>
        <p:nvPicPr>
          <p:cNvPr id="6" name="სურათი 8" descr="e-Health 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88" y="777875"/>
            <a:ext cx="37592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Case Registration Database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0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1066800" cy="800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Case Registration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11430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76105" y="457200"/>
            <a:ext cx="926947" cy="1048308"/>
            <a:chOff x="381000" y="762000"/>
            <a:chExt cx="990600" cy="1290225"/>
          </a:xfrm>
        </p:grpSpPr>
        <p:pic>
          <p:nvPicPr>
            <p:cNvPr id="4" name="Picture 3" descr="C:\Users\TATA\AppData\Local\Microsoft\Windows\Temporary Internet Files\Content.IE5\XGABZWW1\MC9004471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762000"/>
              <a:ext cx="990600" cy="1011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52624" y="1673423"/>
              <a:ext cx="844412" cy="378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Patients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524000" y="1447800"/>
            <a:ext cx="5486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8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720080" cy="7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>
            <a:off x="2135560" y="6629400"/>
            <a:ext cx="4417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28600" y="5486400"/>
            <a:ext cx="8640960" cy="1295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62600"/>
            <a:ext cx="720080" cy="7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3.bp.blogspot.com/-1aMMGqkEWT0/Tibiz_gD8EI/AAAAAAAAADM/1hWEocQ-l3Q/s1600/ora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6190" y="5715000"/>
            <a:ext cx="1539066" cy="99059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6979568" y="5486400"/>
            <a:ext cx="18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Case Registration Database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743200" y="5572780"/>
            <a:ext cx="3094254" cy="1056620"/>
            <a:chOff x="2895600" y="5029200"/>
            <a:chExt cx="3094254" cy="1056620"/>
          </a:xfrm>
        </p:grpSpPr>
        <p:pic>
          <p:nvPicPr>
            <p:cNvPr id="58" name="Picture 57" descr="http://t0.gstatic.com/images?q=tbn:ANd9GcQCH17DHO9oDodm-6y2kWgI8xJkSi-WQRk-bsf5ifrabQQ86MWi"/>
            <p:cNvPicPr>
              <a:picLocks noChangeAspect="1" noChangeArrowheads="1"/>
            </p:cNvPicPr>
            <p:nvPr/>
          </p:nvPicPr>
          <p:blipFill>
            <a:blip r:embed="rId6" cstate="print"/>
            <a:srcRect t="9818" b="11637"/>
            <a:stretch>
              <a:fillRect/>
            </a:stretch>
          </p:blipFill>
          <p:spPr bwMode="auto">
            <a:xfrm>
              <a:off x="4191000" y="5029200"/>
              <a:ext cx="763262" cy="60960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2895600" y="5562600"/>
              <a:ext cx="30942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Ministry of Labor, Health and Social Affairs of Georgia (</a:t>
              </a:r>
              <a:r>
                <a:rPr lang="en-US" sz="1400" b="1" dirty="0" err="1" smtClean="0">
                  <a:solidFill>
                    <a:srgbClr val="002060"/>
                  </a:solidFill>
                </a:rPr>
                <a:t>MoLHSA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)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90800" y="533400"/>
            <a:ext cx="3429000" cy="914400"/>
            <a:chOff x="2971800" y="2895600"/>
            <a:chExt cx="3429000" cy="914400"/>
          </a:xfrm>
        </p:grpSpPr>
        <p:pic>
          <p:nvPicPr>
            <p:cNvPr id="60" name="Picture 16" descr="http://t0.gstatic.com/images?q=tbn:ANd9GcRebp6nJARBgjUGencA2GABJI6V6JxliUKqS8RTysjNoX4plyi6"/>
            <p:cNvPicPr>
              <a:picLocks noChangeAspect="1" noChangeArrowheads="1"/>
            </p:cNvPicPr>
            <p:nvPr/>
          </p:nvPicPr>
          <p:blipFill>
            <a:blip r:embed="rId7" cstate="print"/>
            <a:srcRect l="6667" t="13333" r="6667" b="13333"/>
            <a:stretch>
              <a:fillRect/>
            </a:stretch>
          </p:blipFill>
          <p:spPr bwMode="auto">
            <a:xfrm>
              <a:off x="3810000" y="2895600"/>
              <a:ext cx="762000" cy="653143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3904715" y="2971800"/>
              <a:ext cx="49244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Hospital</a:t>
              </a:r>
              <a:endParaRPr lang="en-US" sz="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2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8200" y="2971800"/>
              <a:ext cx="762000" cy="514350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4928616" y="30175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2" descr="http://www.carclipart.com/free_car_clipart/ambulance_van_with_red_cross_symbol_0515-1005-3104-3359_SMU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0" y="3429000"/>
              <a:ext cx="228600" cy="163068"/>
            </a:xfrm>
            <a:prstGeom prst="rect">
              <a:avLst/>
            </a:prstGeom>
            <a:noFill/>
          </p:spPr>
        </p:pic>
        <p:sp>
          <p:nvSpPr>
            <p:cNvPr id="65" name="TextBox 64"/>
            <p:cNvSpPr txBox="1"/>
            <p:nvPr/>
          </p:nvSpPr>
          <p:spPr>
            <a:xfrm>
              <a:off x="2971800" y="3502223"/>
              <a:ext cx="3429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Healthcare Facilities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28600" y="2286000"/>
            <a:ext cx="8610600" cy="2514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7658100" y="19431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7315200" y="543580"/>
            <a:ext cx="1066800" cy="599420"/>
            <a:chOff x="7166106" y="685800"/>
            <a:chExt cx="1638260" cy="13047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106" y="685800"/>
              <a:ext cx="1263244" cy="838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198" y="1164382"/>
              <a:ext cx="1169168" cy="826147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7086600" y="990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Registration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7658100" y="51435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400800" y="2441377"/>
            <a:ext cx="2286000" cy="22068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6477000" y="2743200"/>
            <a:ext cx="2133600" cy="2256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Patient’s personal data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477000" y="3050977"/>
            <a:ext cx="2133600" cy="2256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Insurance status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477000" y="3352800"/>
            <a:ext cx="2133600" cy="2256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3660577"/>
            <a:ext cx="2133600" cy="2256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healthcare facilities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477000" y="3962400"/>
            <a:ext cx="21336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</a:t>
            </a:r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staff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24600" y="2438400"/>
            <a:ext cx="1471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Data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77000" y="4267200"/>
            <a:ext cx="2133600" cy="22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necessary </a:t>
            </a:r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48200" y="27387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Registry Database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" name="Picture 4" descr="http://t1.gstatic.com/images?q=tbn:ANd9GcRSsIbBK2G6iPl2HJ4mLAn3NZeIo3OFg32zVdYohmnlphWdqi0tCA"/>
          <p:cNvPicPr>
            <a:picLocks noChangeAspect="1" noChangeArrowheads="1"/>
          </p:cNvPicPr>
          <p:nvPr/>
        </p:nvPicPr>
        <p:blipFill>
          <a:blip r:embed="rId12" cstate="print"/>
          <a:srcRect l="15936" t="3980" r="17131" b="8458"/>
          <a:stretch>
            <a:fillRect/>
          </a:stretch>
        </p:blipFill>
        <p:spPr bwMode="auto">
          <a:xfrm>
            <a:off x="3733800" y="2357735"/>
            <a:ext cx="685800" cy="718457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3352800" y="2662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of Policy Holders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1295400" y="2362200"/>
            <a:ext cx="1295400" cy="688975"/>
            <a:chOff x="1295400" y="2743200"/>
            <a:chExt cx="1295400" cy="688975"/>
          </a:xfrm>
        </p:grpSpPr>
        <p:pic>
          <p:nvPicPr>
            <p:cNvPr id="7192" name="Picture 24" descr="http://www.awicons.com/stock-icons/aero-icons/preview/database.png"/>
            <p:cNvPicPr>
              <a:picLocks noChangeAspect="1" noChangeArrowheads="1"/>
            </p:cNvPicPr>
            <p:nvPr/>
          </p:nvPicPr>
          <p:blipFill>
            <a:blip r:embed="rId13" cstate="print"/>
            <a:srcRect l="6916" t="2899" r="37752" b="7246"/>
            <a:stretch>
              <a:fillRect/>
            </a:stretch>
          </p:blipFill>
          <p:spPr bwMode="auto">
            <a:xfrm>
              <a:off x="1600200" y="2743200"/>
              <a:ext cx="685800" cy="688975"/>
            </a:xfrm>
            <a:prstGeom prst="rect">
              <a:avLst/>
            </a:prstGeom>
            <a:noFill/>
          </p:spPr>
        </p:pic>
        <p:sp>
          <p:nvSpPr>
            <p:cNvPr id="132" name="TextBox 131"/>
            <p:cNvSpPr txBox="1"/>
            <p:nvPr/>
          </p:nvSpPr>
          <p:spPr>
            <a:xfrm>
              <a:off x="1295400" y="301534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Classifications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438400" y="2362200"/>
            <a:ext cx="1038225" cy="764977"/>
            <a:chOff x="2438400" y="2667000"/>
            <a:chExt cx="1038225" cy="764977"/>
          </a:xfrm>
        </p:grpSpPr>
        <p:pic>
          <p:nvPicPr>
            <p:cNvPr id="136" name="Picture 20" descr="http://t0.gstatic.com/images?q=tbn:ANd9GcSMlO3mgFrWwnAnb7D-OhDc3ro2rT5jE0bdUOfFiSnxgL95wqX-z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38400" y="2667000"/>
              <a:ext cx="1038225" cy="644793"/>
            </a:xfrm>
            <a:prstGeom prst="rect">
              <a:avLst/>
            </a:prstGeom>
            <a:noFill/>
          </p:spPr>
        </p:pic>
        <p:sp>
          <p:nvSpPr>
            <p:cNvPr id="137" name="TextBox 136"/>
            <p:cNvSpPr txBox="1"/>
            <p:nvPr/>
          </p:nvSpPr>
          <p:spPr>
            <a:xfrm>
              <a:off x="2667000" y="3124200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EMR</a:t>
              </a:r>
              <a:endPara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52400" y="2357735"/>
            <a:ext cx="1295400" cy="842665"/>
            <a:chOff x="838200" y="3581400"/>
            <a:chExt cx="1295400" cy="842665"/>
          </a:xfrm>
        </p:grpSpPr>
        <p:pic>
          <p:nvPicPr>
            <p:cNvPr id="7194" name="Picture 26" descr="http://t1.gstatic.com/images?q=tbn:ANd9GcSUnO7UwhgMrAiTqXgLN_sQyyfTn6mXYUOVHFqJwgDTzqkl4qp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90600" y="3581400"/>
              <a:ext cx="990600" cy="762000"/>
            </a:xfrm>
            <a:prstGeom prst="rect">
              <a:avLst/>
            </a:prstGeom>
            <a:noFill/>
          </p:spPr>
        </p:pic>
        <p:sp>
          <p:nvSpPr>
            <p:cNvPr id="123" name="TextBox 122"/>
            <p:cNvSpPr txBox="1"/>
            <p:nvPr/>
          </p:nvSpPr>
          <p:spPr>
            <a:xfrm>
              <a:off x="838200" y="3962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Regulation Database</a:t>
              </a:r>
              <a:endPara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>
            <a:off x="5867400" y="2895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914400" y="4114800"/>
            <a:ext cx="5410200" cy="0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914400" y="3810000"/>
            <a:ext cx="5410200" cy="0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1905000" y="3505200"/>
            <a:ext cx="4419600" cy="0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4038600" y="3200400"/>
            <a:ext cx="2286000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038600" y="3048000"/>
            <a:ext cx="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2895600" y="304800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905000" y="304800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914400" y="3124200"/>
            <a:ext cx="0" cy="990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916424" y="4201709"/>
            <a:ext cx="3198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provision/validation of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800894" y="51427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" name="Picture 19" descr="C:\Users\TATA\AppData\Local\Microsoft\Windows\Temporary Internet Files\Content.IE5\GSRSZZAI\MC900431507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347508" cy="3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329648" y="54965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Hotline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631832" y="2701164"/>
            <a:ext cx="1207368" cy="1261236"/>
            <a:chOff x="7543800" y="2243964"/>
            <a:chExt cx="1207368" cy="1261236"/>
          </a:xfrm>
        </p:grpSpPr>
        <p:pic>
          <p:nvPicPr>
            <p:cNvPr id="2050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243964"/>
              <a:ext cx="749664" cy="95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543800" y="3105090"/>
              <a:ext cx="1207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Healthcare Facilities</a:t>
              </a:r>
              <a:endPara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18" descr="http://3.bp.blogspot.com/-1aMMGqkEWT0/Tibiz_gD8EI/AAAAAAAAADM/1hWEocQ-l3Q/s1600/oracle.jpg"/>
          <p:cNvPicPr>
            <a:picLocks noChangeAspect="1" noChangeArrowheads="1"/>
          </p:cNvPicPr>
          <p:nvPr/>
        </p:nvPicPr>
        <p:blipFill>
          <a:blip r:embed="rId3" cstate="print"/>
          <a:srcRect t="8830"/>
          <a:stretch>
            <a:fillRect/>
          </a:stretch>
        </p:blipFill>
        <p:spPr bwMode="auto">
          <a:xfrm>
            <a:off x="3917032" y="990600"/>
            <a:ext cx="1340768" cy="78676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657600" y="533400"/>
            <a:ext cx="18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Case Registration Database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 of Case Data and Case Inspection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59798" y="2667000"/>
            <a:ext cx="1600200" cy="1141511"/>
            <a:chOff x="159798" y="2667000"/>
            <a:chExt cx="1600200" cy="1141511"/>
          </a:xfrm>
        </p:grpSpPr>
        <p:pic>
          <p:nvPicPr>
            <p:cNvPr id="84" name="Picture 2" descr="http://ts4.mm.bing.net/th?id=I4726564838244875&amp;pid=1.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667000"/>
              <a:ext cx="533400" cy="869674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159798" y="356229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rgbClr val="002060"/>
                  </a:solidFill>
                </a:rPr>
                <a:t>MoLHSA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752600" y="2646402"/>
            <a:ext cx="1066800" cy="1239798"/>
            <a:chOff x="1752600" y="2646402"/>
            <a:chExt cx="1066800" cy="1239798"/>
          </a:xfrm>
        </p:grpSpPr>
        <p:pic>
          <p:nvPicPr>
            <p:cNvPr id="11266" name="Picture 2" descr="http://ts4.mm.bing.net/th?id=I4726564838244875&amp;pid=1.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2646402"/>
              <a:ext cx="533400" cy="869674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1752600" y="348609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2060"/>
                  </a:solidFill>
                </a:rPr>
                <a:t>Social Service Agency (SSA)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24200" y="2667000"/>
            <a:ext cx="1371600" cy="1295400"/>
            <a:chOff x="3276600" y="3124200"/>
            <a:chExt cx="1371600" cy="1295400"/>
          </a:xfrm>
        </p:grpSpPr>
        <p:pic>
          <p:nvPicPr>
            <p:cNvPr id="11268" name="Picture 4" descr="http://ts4.mm.bing.net/th?id=I4704836604461467&amp;pid=1.1"/>
            <p:cNvPicPr>
              <a:picLocks noChangeAspect="1" noChangeArrowheads="1"/>
            </p:cNvPicPr>
            <p:nvPr/>
          </p:nvPicPr>
          <p:blipFill>
            <a:blip r:embed="rId5" cstate="print"/>
            <a:srcRect l="18182" t="6061" r="18182" b="6061"/>
            <a:stretch>
              <a:fillRect/>
            </a:stretch>
          </p:blipFill>
          <p:spPr bwMode="auto">
            <a:xfrm>
              <a:off x="3581400" y="3124200"/>
              <a:ext cx="630621" cy="870858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3276600" y="3865602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2060"/>
                  </a:solidFill>
                </a:rPr>
                <a:t>National  Center for Disease Control (NCDC)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48400" y="2667000"/>
            <a:ext cx="1143000" cy="1295400"/>
            <a:chOff x="6248400" y="2209800"/>
            <a:chExt cx="1143000" cy="1295400"/>
          </a:xfrm>
        </p:grpSpPr>
        <p:sp>
          <p:nvSpPr>
            <p:cNvPr id="34" name="TextBox 33"/>
            <p:cNvSpPr txBox="1"/>
            <p:nvPr/>
          </p:nvSpPr>
          <p:spPr>
            <a:xfrm>
              <a:off x="6248400" y="310509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2060"/>
                  </a:solidFill>
                </a:rPr>
                <a:t>Insurance Companies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pic>
          <p:nvPicPr>
            <p:cNvPr id="11274" name="Picture 10" descr="http://ts1.mm.bing.net/th?id=I4592248331895344&amp;pid=1.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2209800"/>
              <a:ext cx="1009750" cy="931702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251520" y="4578360"/>
            <a:ext cx="8397180" cy="2175639"/>
            <a:chOff x="251520" y="4578360"/>
            <a:chExt cx="8397180" cy="2175639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2057400" y="4883160"/>
              <a:ext cx="2133600" cy="90804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389718">
              <a:off x="5010600" y="4878228"/>
              <a:ext cx="2414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Case inspection in accordance with the set protocol</a:t>
              </a:r>
              <a:endPara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20226702">
              <a:off x="1977558" y="5081434"/>
              <a:ext cx="20689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 to registered cases</a:t>
              </a:r>
              <a:endPara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33600" y="5638800"/>
              <a:ext cx="510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Results of inspection</a:t>
              </a:r>
              <a:endParaRPr 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9" name="Group 21"/>
            <p:cNvGrpSpPr/>
            <p:nvPr/>
          </p:nvGrpSpPr>
          <p:grpSpPr>
            <a:xfrm>
              <a:off x="251520" y="4883160"/>
              <a:ext cx="2057400" cy="1441439"/>
              <a:chOff x="373088" y="2978160"/>
              <a:chExt cx="2057400" cy="1441439"/>
            </a:xfrm>
          </p:grpSpPr>
          <p:pic>
            <p:nvPicPr>
              <p:cNvPr id="67" name="Picture 18" descr="http://3.bp.blogspot.com/-1aMMGqkEWT0/Tibiz_gD8EI/AAAAAAAAADM/1hWEocQ-l3Q/s1600/oracle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3400" y="3429000"/>
                <a:ext cx="1539066" cy="990599"/>
              </a:xfrm>
              <a:prstGeom prst="rect">
                <a:avLst/>
              </a:prstGeom>
              <a:noFill/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373088" y="2978160"/>
                <a:ext cx="2057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2060"/>
                    </a:solidFill>
                  </a:rPr>
                  <a:t>Case Registration Database</a:t>
                </a:r>
                <a:endParaRPr lang="en-US" sz="1400" b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60" name="Picture 2" descr="http://t1.gstatic.com/images?q=tbn:ANd9GcRhO8E8L_d5aZF5hCcgDNAdGY1i-3tYyO0TTKVOUJajbCjq1U-h"/>
            <p:cNvPicPr>
              <a:picLocks noChangeAspect="1" noChangeArrowheads="1"/>
            </p:cNvPicPr>
            <p:nvPr/>
          </p:nvPicPr>
          <p:blipFill>
            <a:blip r:embed="rId8" cstate="print"/>
            <a:srcRect l="19691" t="12371" r="49421" b="1031"/>
            <a:stretch>
              <a:fillRect/>
            </a:stretch>
          </p:blipFill>
          <p:spPr bwMode="auto">
            <a:xfrm flipH="1">
              <a:off x="4419600" y="4578360"/>
              <a:ext cx="471714" cy="990600"/>
            </a:xfrm>
            <a:prstGeom prst="rect">
              <a:avLst/>
            </a:prstGeom>
            <a:noFill/>
          </p:spPr>
        </p:pic>
        <p:pic>
          <p:nvPicPr>
            <p:cNvPr id="61" name="Picture 2" descr="http://t3.gstatic.com/images?q=tbn:ANd9GcRakhHzHm6ifumgP96FHl8yUh-5mhPyNKXeYKWgdlo97qFgYOyCcm-mF3V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91400" y="5105400"/>
              <a:ext cx="1257300" cy="1257300"/>
            </a:xfrm>
            <a:prstGeom prst="rect">
              <a:avLst/>
            </a:prstGeom>
            <a:noFill/>
          </p:spPr>
        </p:pic>
        <p:cxnSp>
          <p:nvCxnSpPr>
            <p:cNvPr id="62" name="Straight Arrow Connector 61"/>
            <p:cNvCxnSpPr/>
            <p:nvPr/>
          </p:nvCxnSpPr>
          <p:spPr>
            <a:xfrm>
              <a:off x="2057400" y="6248400"/>
              <a:ext cx="5181600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5" descr="C:\Users\TATA\AppData\Local\Microsoft\Windows\Temporary Internet Files\Content.IE5\DT5I4WKP\MC900432681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943600"/>
              <a:ext cx="635952" cy="63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Arrow Connector 63"/>
            <p:cNvCxnSpPr/>
            <p:nvPr/>
          </p:nvCxnSpPr>
          <p:spPr>
            <a:xfrm>
              <a:off x="2057400" y="5865812"/>
              <a:ext cx="5181600" cy="1588"/>
            </a:xfrm>
            <a:prstGeom prst="straightConnector1">
              <a:avLst/>
            </a:prstGeom>
            <a:ln>
              <a:prstDash val="sysDash"/>
              <a:headEnd type="arrow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415683" y="6477000"/>
              <a:ext cx="3276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Automated result notification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5105400" y="4806960"/>
              <a:ext cx="2133600" cy="90804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251520" y="4495800"/>
            <a:ext cx="8640960" cy="2362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28600" y="533400"/>
            <a:ext cx="8640960" cy="3505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 rot="10800000" flipV="1">
            <a:off x="1066800" y="1981200"/>
            <a:ext cx="2895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 flipH="1" flipV="1">
            <a:off x="4876800" y="1981201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 flipV="1">
            <a:off x="3733800" y="1981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 flipH="1" flipV="1">
            <a:off x="4572000" y="1981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 flipV="1">
            <a:off x="2590800" y="19812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 flipH="1" flipV="1">
            <a:off x="5257800" y="1981200"/>
            <a:ext cx="2895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4800600" y="2667000"/>
            <a:ext cx="1066800" cy="1295400"/>
            <a:chOff x="4800600" y="2667000"/>
            <a:chExt cx="1066800" cy="1295400"/>
          </a:xfrm>
        </p:grpSpPr>
        <p:sp>
          <p:nvSpPr>
            <p:cNvPr id="47" name="TextBox 46"/>
            <p:cNvSpPr txBox="1"/>
            <p:nvPr/>
          </p:nvSpPr>
          <p:spPr>
            <a:xfrm>
              <a:off x="4800600" y="356229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2060"/>
                  </a:solidFill>
                </a:rPr>
                <a:t>Mediation Service 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pic>
          <p:nvPicPr>
            <p:cNvPr id="83" name="Picture 2" descr="http://ts4.mm.bing.net/th?id=I4726564838244875&amp;pid=1.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2667000"/>
              <a:ext cx="533400" cy="869674"/>
            </a:xfrm>
            <a:prstGeom prst="rect">
              <a:avLst/>
            </a:prstGeom>
            <a:noFill/>
          </p:spPr>
        </p:pic>
      </p:grpSp>
      <p:sp>
        <p:nvSpPr>
          <p:cNvPr id="88" name="TextBox 87"/>
          <p:cNvSpPr txBox="1"/>
          <p:nvPr/>
        </p:nvSpPr>
        <p:spPr>
          <a:xfrm>
            <a:off x="4217576" y="1734977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Data</a:t>
            </a:r>
            <a:endParaRPr 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6103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19819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35059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50299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6477794" y="4190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Characteristics of </a:t>
            </a:r>
            <a:r>
              <a:rPr lang="en-US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ka-GE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ka-GE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778634"/>
              </p:ext>
            </p:extLst>
          </p:nvPr>
        </p:nvGraphicFramePr>
        <p:xfrm>
          <a:off x="152400" y="487680"/>
          <a:ext cx="8839201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219200"/>
                <a:gridCol w="1143000"/>
                <a:gridCol w="106680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Providers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Timely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management of medical cases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688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Real-time case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registration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Provision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of  t</a:t>
                      </a: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imely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case data in electronic format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Registration of cases under government-funded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health </a:t>
                      </a: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programs and private health insurance plans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Examination of cases/person’s eligibility to participate in government-funded programs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Avoid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ance of registration of individuals at different healthcare facilities at the same time</a:t>
                      </a: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Filling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out patients’ personal data  automatically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Identification of person’s status with the Civil Registry Agency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Identification of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insurance status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Automatic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identification of healthcare providers and medical staff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Automatic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exchange of  information with  EMR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Conduction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of</a:t>
                      </a: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case inspection by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insurance companies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Reflection of results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of inspection  in the system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Characteristics of Module</a:t>
            </a:r>
            <a:r>
              <a:rPr lang="ka-GE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ka-GE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106779"/>
              </p:ext>
            </p:extLst>
          </p:nvPr>
        </p:nvGraphicFramePr>
        <p:xfrm>
          <a:off x="152400" y="487680"/>
          <a:ext cx="8839201" cy="6141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219200"/>
                <a:gridCol w="1066800"/>
                <a:gridCol w="1143001"/>
              </a:tblGrid>
              <a:tr h="380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Providers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MoLHSA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IC</a:t>
                      </a:r>
                      <a:endParaRPr lang="en-US" sz="1400" dirty="0"/>
                    </a:p>
                  </a:txBody>
                  <a:tcPr anchor="ctr"/>
                </a:tc>
              </a:tr>
              <a:tr h="37021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Administrative cost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saving</a:t>
                      </a: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Effective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utilization of governmental funds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Integration of insurance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companies with hotline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Registration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of i</a:t>
                      </a: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nformation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in accordance with the common standard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Interface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for administration/analysis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Analysis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of i</a:t>
                      </a: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nformation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from different angles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928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Comparison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and analysis of data regarding different healthcare providers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928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Avoid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ance of provision of information in different formats and ways to various payers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Real-time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c</a:t>
                      </a: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ollection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of aggregated data and statistics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Business processes simplification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Forecasting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amount s of payables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1068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Forecasting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amounts of receivables for providers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/>
                </a:tc>
              </a:tr>
              <a:tr h="547495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Real-time control of patient flow in healthcare facilities 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dirty="0"/>
                    </a:p>
                  </a:txBody>
                  <a:tcPr anchor="ctr"/>
                </a:tc>
              </a:tr>
              <a:tr h="385202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Independent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/>
                        </a:rPr>
                        <a:t> control of opening/giving usernames to users</a:t>
                      </a:r>
                      <a:endParaRPr lang="ka-G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of Beneficiaries of </a:t>
            </a: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Government-funded </a:t>
            </a: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Programs</a:t>
            </a:r>
            <a:b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399"/>
            <a:ext cx="6889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19398"/>
            <a:ext cx="6096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0" name="Picture 2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199"/>
            <a:ext cx="1066800" cy="800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of Beneficiaries and Information Transfer 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40960" cy="2057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TATA\AppData\Local\Microsoft\Windows\Temporary Internet Files\Content.IE5\XGABZWW1\MC9004471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310072" cy="11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95525" y="2035931"/>
            <a:ext cx="790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Patients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676400" y="2209800"/>
            <a:ext cx="5486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8600" y="2743199"/>
            <a:ext cx="8610600" cy="20574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9"/>
          <p:cNvGrpSpPr/>
          <p:nvPr/>
        </p:nvGrpSpPr>
        <p:grpSpPr>
          <a:xfrm>
            <a:off x="7239000" y="762000"/>
            <a:ext cx="1371600" cy="990600"/>
            <a:chOff x="7166106" y="685800"/>
            <a:chExt cx="1638260" cy="13047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106" y="685800"/>
              <a:ext cx="1263244" cy="838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198" y="1164382"/>
              <a:ext cx="1169168" cy="826147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7086600" y="1828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</a:t>
            </a:r>
            <a:r>
              <a:rPr lang="en-US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Beneficiaries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00800" y="2895599"/>
            <a:ext cx="2286000" cy="1828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6477000" y="3200399"/>
            <a:ext cx="2133600" cy="2256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Patient’s personal data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477000" y="3584376"/>
            <a:ext cx="2133600" cy="2256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Insurance status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3962399"/>
            <a:ext cx="2133600" cy="2256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healthcare facilities 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324600" y="2895599"/>
            <a:ext cx="1471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Data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77000" y="4343399"/>
            <a:ext cx="21336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0" rIns="45720" bIns="0" rtlCol="0" anchor="ctr"/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necessary information </a:t>
            </a:r>
            <a:r>
              <a:rPr lang="ka-G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48200" y="304799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Registry Database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895600" y="311973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of Policy Holders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85800" y="319593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Database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5867400" y="335279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 flipV="1">
            <a:off x="1371600" y="4038598"/>
            <a:ext cx="4953000" cy="1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0800000" flipV="1">
            <a:off x="3505200" y="3733798"/>
            <a:ext cx="2819400" cy="1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3429265" y="3657070"/>
            <a:ext cx="152400" cy="10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371600" y="3581399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524000" y="4038599"/>
            <a:ext cx="272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provision/validation of data</a:t>
            </a:r>
          </a:p>
          <a:p>
            <a:endParaRPr 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52"/>
          <p:cNvGrpSpPr/>
          <p:nvPr/>
        </p:nvGrpSpPr>
        <p:grpSpPr>
          <a:xfrm>
            <a:off x="6781800" y="5029200"/>
            <a:ext cx="1905000" cy="1219200"/>
            <a:chOff x="6629400" y="4343400"/>
            <a:chExt cx="1905000" cy="1219200"/>
          </a:xfrm>
        </p:grpSpPr>
        <p:sp>
          <p:nvSpPr>
            <p:cNvPr id="54" name="Rectangle 53"/>
            <p:cNvSpPr/>
            <p:nvPr/>
          </p:nvSpPr>
          <p:spPr>
            <a:xfrm>
              <a:off x="7620000" y="4572000"/>
              <a:ext cx="9144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29400" y="4572000"/>
              <a:ext cx="9906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4" descr="http://www.sharepointboost.com/images/filter/Task_Schedule%2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05600" y="4648200"/>
              <a:ext cx="881662" cy="838200"/>
            </a:xfrm>
            <a:prstGeom prst="rect">
              <a:avLst/>
            </a:prstGeom>
            <a:noFill/>
          </p:spPr>
        </p:pic>
        <p:pic>
          <p:nvPicPr>
            <p:cNvPr id="57" name="Picture 6" descr="http://t2.gstatic.com/images?q=tbn:ANd9GcTI7nfcX47l3JNk7h-od5SHMFpfeyytASdr-luD36iXbI_4cHnmY59iAY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96200" y="4648200"/>
              <a:ext cx="704851" cy="838200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6629400" y="4343400"/>
              <a:ext cx="649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Active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36397" y="4343400"/>
              <a:ext cx="727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Passive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39000" y="4572000"/>
              <a:ext cx="509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Lists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28600" y="5029200"/>
            <a:ext cx="8610600" cy="175260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C:\Users\TATA\AppData\Local\Microsoft\Windows\Temporary Internet Files\Content.IE5\50F0CZZJ\MC900438706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46" y="5181600"/>
            <a:ext cx="581118" cy="7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181600" y="5827692"/>
            <a:ext cx="1207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Facilities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5181600"/>
            <a:ext cx="457200" cy="745434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27806" y="5945088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rgbClr val="002060"/>
                </a:solidFill>
              </a:rPr>
              <a:t>MoLHSA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79" name="Picture 2" descr="http://ts4.mm.bing.net/th?id=I4726564838244875&amp;pid=1.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5181600"/>
            <a:ext cx="457200" cy="745435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1628258" y="5938538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SSA 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82" name="Picture 4" descr="http://ts4.mm.bing.net/th?id=I4704836604461467&amp;pid=1.1"/>
          <p:cNvPicPr>
            <a:picLocks noChangeAspect="1" noChangeArrowheads="1"/>
          </p:cNvPicPr>
          <p:nvPr/>
        </p:nvPicPr>
        <p:blipFill>
          <a:blip r:embed="rId12" cstate="print"/>
          <a:srcRect l="18182" t="6061" r="18182" b="6061"/>
          <a:stretch>
            <a:fillRect/>
          </a:stretch>
        </p:blipFill>
        <p:spPr bwMode="auto">
          <a:xfrm>
            <a:off x="3048000" y="5181600"/>
            <a:ext cx="533400" cy="736600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2743200" y="5945088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NCDC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38600" y="5924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Insurance Companies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88" name="Picture 10" descr="http://ts1.mm.bing.net/th?id=I4592248331895344&amp;pid=1.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80952" y="5178871"/>
            <a:ext cx="838200" cy="773412"/>
          </a:xfrm>
          <a:prstGeom prst="rect">
            <a:avLst/>
          </a:prstGeom>
          <a:noFill/>
        </p:spPr>
      </p:pic>
      <p:cxnSp>
        <p:nvCxnSpPr>
          <p:cNvPr id="91" name="Straight Arrow Connector 90"/>
          <p:cNvCxnSpPr/>
          <p:nvPr/>
        </p:nvCxnSpPr>
        <p:spPr>
          <a:xfrm rot="5400000">
            <a:off x="7734301" y="4838699"/>
            <a:ext cx="3810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914400" y="6551612"/>
            <a:ext cx="6858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762000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20581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32773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44965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 flipH="1" flipV="1">
            <a:off x="5639594" y="640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7620794" y="6400006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77343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981200" y="6504801"/>
            <a:ext cx="4199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beneficiaries </a:t>
            </a:r>
            <a:endParaRPr lang="ka-GE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2514600" y="533400"/>
            <a:ext cx="3200400" cy="1524000"/>
            <a:chOff x="2819400" y="609600"/>
            <a:chExt cx="3200400" cy="1524000"/>
          </a:xfrm>
        </p:grpSpPr>
        <p:pic>
          <p:nvPicPr>
            <p:cNvPr id="85" name="Picture 4" descr="http://t1.gstatic.com/images?q=tbn:ANd9GcRDWbCQCa68X1SLjPh0s2ncfYAtLYNlYZnl9hLbDHhFHbyyeA9b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91000" y="1066800"/>
              <a:ext cx="762000" cy="514350"/>
            </a:xfrm>
            <a:prstGeom prst="rect">
              <a:avLst/>
            </a:prstGeom>
            <a:noFill/>
          </p:spPr>
        </p:pic>
        <p:sp>
          <p:nvSpPr>
            <p:cNvPr id="90" name="TextBox 89"/>
            <p:cNvSpPr txBox="1"/>
            <p:nvPr/>
          </p:nvSpPr>
          <p:spPr>
            <a:xfrm>
              <a:off x="4471416" y="1112520"/>
              <a:ext cx="3876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PHC</a:t>
              </a:r>
              <a:endParaRPr lang="en-US" sz="7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3" name="Group 76"/>
            <p:cNvGrpSpPr/>
            <p:nvPr/>
          </p:nvGrpSpPr>
          <p:grpSpPr>
            <a:xfrm>
              <a:off x="3352800" y="990600"/>
              <a:ext cx="762000" cy="696468"/>
              <a:chOff x="3429000" y="533400"/>
              <a:chExt cx="762000" cy="696468"/>
            </a:xfrm>
          </p:grpSpPr>
          <p:pic>
            <p:nvPicPr>
              <p:cNvPr id="125" name="Picture 16" descr="http://t0.gstatic.com/images?q=tbn:ANd9GcRebp6nJARBgjUGencA2GABJI6V6JxliUKqS8RTysjNoX4plyi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6667" t="13333" r="6667" b="13333"/>
              <a:stretch>
                <a:fillRect/>
              </a:stretch>
            </p:blipFill>
            <p:spPr bwMode="auto">
              <a:xfrm>
                <a:off x="3429000" y="533400"/>
                <a:ext cx="762000" cy="653143"/>
              </a:xfrm>
              <a:prstGeom prst="rect">
                <a:avLst/>
              </a:prstGeom>
              <a:noFill/>
            </p:spPr>
          </p:pic>
          <p:sp>
            <p:nvSpPr>
              <p:cNvPr id="127" name="TextBox 7"/>
              <p:cNvSpPr txBox="1"/>
              <p:nvPr/>
            </p:nvSpPr>
            <p:spPr>
              <a:xfrm>
                <a:off x="3523715" y="609600"/>
                <a:ext cx="4924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Hospital</a:t>
                </a:r>
                <a:endParaRPr lang="en-US" sz="7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8" name="Picture 127" descr="http://www.carclipart.com/free_car_clipart/ambulance_van_with_red_cross_symbol_0515-1005-3104-3359_SMU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810000" y="1066800"/>
                <a:ext cx="228600" cy="163068"/>
              </a:xfrm>
              <a:prstGeom prst="rect">
                <a:avLst/>
              </a:prstGeom>
              <a:noFill/>
            </p:spPr>
          </p:pic>
        </p:grpSp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05200" y="1600200"/>
              <a:ext cx="32600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2" descr="C:\Users\TATA\AppData\Local\Microsoft\Windows\Temporary Internet Files\Content.IE5\50F0CZZJ\MC900438706[1]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990600"/>
              <a:ext cx="521063" cy="66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0" name="Group 89"/>
            <p:cNvGrpSpPr/>
            <p:nvPr/>
          </p:nvGrpSpPr>
          <p:grpSpPr>
            <a:xfrm>
              <a:off x="4419600" y="1600200"/>
              <a:ext cx="326003" cy="457200"/>
              <a:chOff x="2209800" y="5410200"/>
              <a:chExt cx="326003" cy="457200"/>
            </a:xfrm>
          </p:grpSpPr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209800" y="5410200"/>
                <a:ext cx="32600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20" name="Straight Connector 119"/>
              <p:cNvCxnSpPr/>
              <p:nvPr/>
            </p:nvCxnSpPr>
            <p:spPr>
              <a:xfrm rot="10800000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 flipH="1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92"/>
            <p:cNvGrpSpPr/>
            <p:nvPr/>
          </p:nvGrpSpPr>
          <p:grpSpPr>
            <a:xfrm>
              <a:off x="5181600" y="1600200"/>
              <a:ext cx="326003" cy="457200"/>
              <a:chOff x="2209800" y="5410200"/>
              <a:chExt cx="326003" cy="457200"/>
            </a:xfrm>
          </p:grpSpPr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209800" y="5410200"/>
                <a:ext cx="32600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11" name="Straight Connector 110"/>
              <p:cNvCxnSpPr/>
              <p:nvPr/>
            </p:nvCxnSpPr>
            <p:spPr>
              <a:xfrm rot="10800000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 flipH="1" flipV="1">
                <a:off x="2209800" y="5562600"/>
                <a:ext cx="304800" cy="1524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/>
            <p:cNvSpPr txBox="1"/>
            <p:nvPr/>
          </p:nvSpPr>
          <p:spPr>
            <a:xfrm>
              <a:off x="3048000" y="762000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Healthcare Facilities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2819400" y="609600"/>
              <a:ext cx="3200400" cy="152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Title 1"/>
          <p:cNvSpPr txBox="1">
            <a:spLocks/>
          </p:cNvSpPr>
          <p:nvPr/>
        </p:nvSpPr>
        <p:spPr>
          <a:xfrm>
            <a:off x="5638800" y="381000"/>
            <a:ext cx="12192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lfaen" pitchFamily="18" charset="0"/>
                <a:ea typeface="+mj-ea"/>
                <a:cs typeface="Arial" pitchFamily="34" charset="0"/>
              </a:rPr>
              <a:t>Eradicate duplications</a:t>
            </a:r>
            <a:r>
              <a:rPr kumimoji="0" lang="ka-G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lfaen" pitchFamily="18" charset="0"/>
                <a:ea typeface="+mj-ea"/>
                <a:cs typeface="Arial" pitchFamily="34" charset="0"/>
              </a:rPr>
              <a:t>!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lfaen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1419</Words>
  <Application>Microsoft Office PowerPoint</Application>
  <PresentationFormat>On-screen Show (4:3)</PresentationFormat>
  <Paragraphs>557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Presentation Components</vt:lpstr>
      <vt:lpstr>Medical Case Registration Database</vt:lpstr>
      <vt:lpstr>Medical Case Registration</vt:lpstr>
      <vt:lpstr>Receipt of Case Data and Case Inspection</vt:lpstr>
      <vt:lpstr>Functional Characteristics of Module (1)</vt:lpstr>
      <vt:lpstr>Functional Characteristics of Module(2)</vt:lpstr>
      <vt:lpstr>Database of Beneficiaries of Government-funded Health Programs </vt:lpstr>
      <vt:lpstr>Registration of Beneficiaries and Information Transfer </vt:lpstr>
      <vt:lpstr>Functional Characteristics of Module</vt:lpstr>
      <vt:lpstr> Database of Reports Submitted under Government-funded Health Programs  </vt:lpstr>
      <vt:lpstr>Receipt  and Transfer of Data Needed for Reporting</vt:lpstr>
      <vt:lpstr>Functional Characteristics of Module</vt:lpstr>
      <vt:lpstr>Pharmaceutical Module</vt:lpstr>
      <vt:lpstr>PowerPoint Presentation</vt:lpstr>
      <vt:lpstr>Pharmacy Registry </vt:lpstr>
      <vt:lpstr>PowerPoint Presentation</vt:lpstr>
      <vt:lpstr>PowerPoint Presentation</vt:lpstr>
      <vt:lpstr>PowerPoint Presentation</vt:lpstr>
      <vt:lpstr>Medical Portal for Pharmacies and Healthcare Facilities</vt:lpstr>
      <vt:lpstr>Information Portal for Pharmacies and Healthcare Facilities </vt:lpstr>
      <vt:lpstr>Functional Characteristics of Module</vt:lpstr>
      <vt:lpstr>Medical Electronic System</vt:lpstr>
      <vt:lpstr>PowerPoint Presentation</vt:lpstr>
      <vt:lpstr>Description of Medical Electronic System </vt:lpstr>
      <vt:lpstr>Functional Characteristics of Module</vt:lpstr>
      <vt:lpstr>E-Health Portal to Access Different HMIS Products 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შეტყობინებების მართვის მოდული</dc:title>
  <dc:creator>kgoginashvili</dc:creator>
  <cp:lastModifiedBy>HSSP GUEST</cp:lastModifiedBy>
  <cp:revision>165</cp:revision>
  <dcterms:created xsi:type="dcterms:W3CDTF">2012-05-18T09:04:03Z</dcterms:created>
  <dcterms:modified xsi:type="dcterms:W3CDTF">2012-05-30T13:46:26Z</dcterms:modified>
</cp:coreProperties>
</file>