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9" r:id="rId2"/>
    <p:sldId id="420" r:id="rId3"/>
    <p:sldId id="390" r:id="rId4"/>
    <p:sldId id="416" r:id="rId5"/>
    <p:sldId id="393" r:id="rId6"/>
    <p:sldId id="399" r:id="rId7"/>
    <p:sldId id="414" r:id="rId8"/>
    <p:sldId id="413" r:id="rId9"/>
    <p:sldId id="421" r:id="rId10"/>
    <p:sldId id="422" r:id="rId11"/>
    <p:sldId id="424" r:id="rId12"/>
    <p:sldId id="401" r:id="rId13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96B69"/>
    <a:srgbClr val="245794"/>
    <a:srgbClr val="CC33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7718" autoAdjust="0"/>
  </p:normalViewPr>
  <p:slideViewPr>
    <p:cSldViewPr>
      <p:cViewPr>
        <p:scale>
          <a:sx n="80" d="100"/>
          <a:sy n="80" d="100"/>
        </p:scale>
        <p:origin x="-120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notesViewPr>
    <p:cSldViewPr>
      <p:cViewPr varScale="1">
        <p:scale>
          <a:sx n="52" d="100"/>
          <a:sy n="52" d="100"/>
        </p:scale>
        <p:origin x="-2820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image" Target="../media/image64.emf"/><Relationship Id="rId18" Type="http://schemas.openxmlformats.org/officeDocument/2006/relationships/image" Target="../media/image69.emf"/><Relationship Id="rId3" Type="http://schemas.openxmlformats.org/officeDocument/2006/relationships/image" Target="../media/image54.emf"/><Relationship Id="rId21" Type="http://schemas.openxmlformats.org/officeDocument/2006/relationships/image" Target="../media/image72.emf"/><Relationship Id="rId7" Type="http://schemas.openxmlformats.org/officeDocument/2006/relationships/image" Target="../media/image58.emf"/><Relationship Id="rId12" Type="http://schemas.openxmlformats.org/officeDocument/2006/relationships/image" Target="../media/image63.emf"/><Relationship Id="rId17" Type="http://schemas.openxmlformats.org/officeDocument/2006/relationships/image" Target="../media/image68.emf"/><Relationship Id="rId2" Type="http://schemas.openxmlformats.org/officeDocument/2006/relationships/image" Target="../media/image53.emf"/><Relationship Id="rId16" Type="http://schemas.openxmlformats.org/officeDocument/2006/relationships/image" Target="../media/image67.emf"/><Relationship Id="rId20" Type="http://schemas.openxmlformats.org/officeDocument/2006/relationships/image" Target="../media/image71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11" Type="http://schemas.openxmlformats.org/officeDocument/2006/relationships/image" Target="../media/image62.emf"/><Relationship Id="rId5" Type="http://schemas.openxmlformats.org/officeDocument/2006/relationships/image" Target="../media/image56.emf"/><Relationship Id="rId15" Type="http://schemas.openxmlformats.org/officeDocument/2006/relationships/image" Target="../media/image66.emf"/><Relationship Id="rId10" Type="http://schemas.openxmlformats.org/officeDocument/2006/relationships/image" Target="../media/image61.emf"/><Relationship Id="rId19" Type="http://schemas.openxmlformats.org/officeDocument/2006/relationships/image" Target="../media/image70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Relationship Id="rId14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654F80-DEC9-4C3D-904B-DCDEA7B31419}" type="datetimeFigureOut">
              <a:rPr lang="en-US"/>
              <a:pPr>
                <a:defRPr/>
              </a:pPr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E24B1F9-F3D0-4ED4-92D4-6CE1337D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2993C-70B2-4422-946F-9FDCE5158EC0}" type="datetimeFigureOut">
              <a:rPr lang="ru-RU"/>
              <a:pPr>
                <a:defRPr/>
              </a:pPr>
              <a:t>07.06.2012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BC8FF-004E-4A24-A72B-419E0259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2400" y="1306513"/>
            <a:ext cx="8991600" cy="555148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1154113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1306513"/>
            <a:ext cx="152400" cy="5551487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538"/>
            <a:ext cx="38401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363" y="204788"/>
            <a:ext cx="77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076825" y="304800"/>
            <a:ext cx="412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1400" b="1"/>
              <a:t>საქართველოს შრომის, ჯანმრთელობისა და სოციალური დაცვის სამინისტრო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5D49E2-9C89-4D94-A81B-D92CB4EDF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21DE6C-86EB-4CE2-AAA7-2D4A6E349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0962"/>
            <a:ext cx="41354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7" y="61890"/>
            <a:ext cx="57150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148263" y="80962"/>
            <a:ext cx="41227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1300" b="1" dirty="0">
                <a:solidFill>
                  <a:srgbClr val="CC3300"/>
                </a:solidFill>
              </a:rPr>
              <a:t>საქართველოს შრომის, ჯანმრთელობისა და სოციალური დაცვის სამინისტრო</a:t>
            </a:r>
            <a:endParaRPr lang="en-US" sz="1300" dirty="0">
              <a:solidFill>
                <a:srgbClr val="CC33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 rot="16200000">
            <a:off x="-2928963" y="3714755"/>
            <a:ext cx="6072206" cy="21428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704832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3F15FB-FE8A-4B8D-83FA-414843A5B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44E078-19CC-4F6E-A666-52A3DB2B1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54868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0" y="692696"/>
            <a:ext cx="179512" cy="6165304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915816" cy="35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Ketevan Tatoshvili\Desktop\KM\MA\MOH-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-27384"/>
            <a:ext cx="576709" cy="5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35689" y="0"/>
            <a:ext cx="2808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a-GE" sz="1000" b="1" dirty="0"/>
              <a:t>საქართველოს შრომის, ჯანმრთელობისა და სოციალური დაცვის სამინისტრო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71D57C-9B53-4991-953F-297A9CD95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8E8329-1503-47EF-9D7A-60A618DA0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DE6BFD-6D17-419E-B7AC-EC030AE0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BB5555-8852-4FAF-98EC-BD7E30DC8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18" Type="http://schemas.openxmlformats.org/officeDocument/2006/relationships/oleObject" Target="file:///F:\satamasho.vsd\Drawing\~Page-3\Sheet.85" TargetMode="External"/><Relationship Id="rId3" Type="http://schemas.openxmlformats.org/officeDocument/2006/relationships/image" Target="../media/image73.emf"/><Relationship Id="rId21" Type="http://schemas.openxmlformats.org/officeDocument/2006/relationships/oleObject" Target="file:///F:\satamasho.vsd\Drawing\~Page-3\Sheet.62" TargetMode="External"/><Relationship Id="rId7" Type="http://schemas.openxmlformats.org/officeDocument/2006/relationships/oleObject" Target="file:///F:\satamasho.vsd\Drawing\~Page-3\Sheet.240" TargetMode="External"/><Relationship Id="rId12" Type="http://schemas.openxmlformats.org/officeDocument/2006/relationships/image" Target="../media/image78.png"/><Relationship Id="rId17" Type="http://schemas.openxmlformats.org/officeDocument/2006/relationships/oleObject" Target="file:///F:\satamasho.vsd\Drawing\~Page-3\Sheet.75" TargetMode="External"/><Relationship Id="rId25" Type="http://schemas.openxmlformats.org/officeDocument/2006/relationships/oleObject" Target="satamasho.vsd/Drawing/~Page-3/Sheet.73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file:///F:\satamasho.vsd\Drawing\~Page-3\Sheet.74" TargetMode="External"/><Relationship Id="rId20" Type="http://schemas.openxmlformats.org/officeDocument/2006/relationships/oleObject" Target="file:///F:\satamasho.vsd\Drawing\~Page-3\Sheet.61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4.emf"/><Relationship Id="rId11" Type="http://schemas.openxmlformats.org/officeDocument/2006/relationships/image" Target="../media/image77.png"/><Relationship Id="rId24" Type="http://schemas.openxmlformats.org/officeDocument/2006/relationships/image" Target="../media/image81.png"/><Relationship Id="rId5" Type="http://schemas.openxmlformats.org/officeDocument/2006/relationships/oleObject" Target="file:///F:\satamasho.vsd\Drawing\~Page-3\Sheet.238" TargetMode="External"/><Relationship Id="rId15" Type="http://schemas.openxmlformats.org/officeDocument/2006/relationships/oleObject" Target="file:///F:\satamasho.vsd\Drawing\~Page-3\Sheet.72" TargetMode="External"/><Relationship Id="rId23" Type="http://schemas.openxmlformats.org/officeDocument/2006/relationships/image" Target="../media/image80.png"/><Relationship Id="rId10" Type="http://schemas.openxmlformats.org/officeDocument/2006/relationships/image" Target="../media/image76.png"/><Relationship Id="rId19" Type="http://schemas.openxmlformats.org/officeDocument/2006/relationships/oleObject" Target="file:///F:\satamasho.vsd\Drawing\~Page-3\Sheet.89" TargetMode="External"/><Relationship Id="rId4" Type="http://schemas.openxmlformats.org/officeDocument/2006/relationships/image" Target="../media/image48.png"/><Relationship Id="rId9" Type="http://schemas.openxmlformats.org/officeDocument/2006/relationships/oleObject" Target="file:///F:\satamasho.vsd\Drawing\~Page-4\Sheet.183" TargetMode="External"/><Relationship Id="rId14" Type="http://schemas.openxmlformats.org/officeDocument/2006/relationships/oleObject" Target="file:///F:\satamasho.vsd\Drawing\~Page-3\Sheet.71" TargetMode="External"/><Relationship Id="rId22" Type="http://schemas.openxmlformats.org/officeDocument/2006/relationships/oleObject" Target="file:///F:\satamasho.vsd\Drawing\~Page-3\Sheet.7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png"/><Relationship Id="rId7" Type="http://schemas.openxmlformats.org/officeDocument/2006/relationships/image" Target="../media/image40.wmf"/><Relationship Id="rId12" Type="http://schemas.openxmlformats.org/officeDocument/2006/relationships/image" Target="../media/image45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image" Target="../media/image44.jpeg"/><Relationship Id="rId5" Type="http://schemas.openxmlformats.org/officeDocument/2006/relationships/image" Target="../media/image38.wmf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 l="8854" r="8854"/>
          <a:stretch>
            <a:fillRect/>
          </a:stretch>
        </p:blipFill>
        <p:spPr bwMode="auto">
          <a:xfrm>
            <a:off x="714348" y="857233"/>
            <a:ext cx="7901065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2" cstate="print"/>
          <a:srcRect b="14402"/>
          <a:stretch>
            <a:fillRect/>
          </a:stretch>
        </p:blipFill>
        <p:spPr bwMode="auto">
          <a:xfrm>
            <a:off x="5429256" y="5907738"/>
            <a:ext cx="691954" cy="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Cloud Callout 66"/>
          <p:cNvSpPr/>
          <p:nvPr/>
        </p:nvSpPr>
        <p:spPr>
          <a:xfrm>
            <a:off x="5429256" y="2786058"/>
            <a:ext cx="1752600" cy="1066800"/>
          </a:xfrm>
          <a:prstGeom prst="cloudCallout">
            <a:avLst>
              <a:gd name="adj1" fmla="val -31944"/>
              <a:gd name="adj2" fmla="val 3421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Cloud Callout 65"/>
          <p:cNvSpPr/>
          <p:nvPr/>
        </p:nvSpPr>
        <p:spPr>
          <a:xfrm>
            <a:off x="2319334" y="2786058"/>
            <a:ext cx="1752600" cy="1066800"/>
          </a:xfrm>
          <a:prstGeom prst="cloudCallout">
            <a:avLst>
              <a:gd name="adj1" fmla="val -31944"/>
              <a:gd name="adj2" fmla="val 342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404" y="5133964"/>
            <a:ext cx="46434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 b="14402"/>
          <a:stretch>
            <a:fillRect/>
          </a:stretch>
        </p:blipFill>
        <p:spPr bwMode="auto">
          <a:xfrm>
            <a:off x="3156130" y="5857892"/>
            <a:ext cx="691954" cy="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b="14634"/>
          <a:stretch>
            <a:fillRect/>
          </a:stretch>
        </p:blipFill>
        <p:spPr bwMode="auto">
          <a:xfrm>
            <a:off x="428596" y="2928934"/>
            <a:ext cx="125593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4348146"/>
            <a:ext cx="666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000108"/>
            <a:ext cx="9144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აფთიაქებისა და დაწესებულებების საინფორაციო პორტალი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00958" y="2571744"/>
            <a:ext cx="1447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002060"/>
                </a:solidFill>
              </a:rPr>
              <a:t>აფთიაქების ერთიანი რეესტრი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356" y="1485928"/>
            <a:ext cx="8640960" cy="2443138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06" y="2500306"/>
            <a:ext cx="1828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002060"/>
                </a:solidFill>
              </a:rPr>
              <a:t>სამედიცინო </a:t>
            </a:r>
            <a:r>
              <a:rPr lang="en-US" sz="1100" b="1" dirty="0" smtClean="0">
                <a:solidFill>
                  <a:srgbClr val="002060"/>
                </a:solidFill>
              </a:rPr>
              <a:t> </a:t>
            </a:r>
            <a:r>
              <a:rPr lang="ka-GE" sz="1100" b="1" dirty="0" smtClean="0">
                <a:solidFill>
                  <a:srgbClr val="002060"/>
                </a:solidFill>
              </a:rPr>
              <a:t>დაწესებულებების რეესტრი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1756" y="2938490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დაწესებულებების საინფორმაციო პორტალი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4505356" y="339569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838356" y="3243290"/>
            <a:ext cx="381000" cy="3048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7248556" y="3243290"/>
            <a:ext cx="381000" cy="3048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14942" y="6500834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NCDC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3174" y="650001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002060"/>
                </a:solidFill>
                <a:latin typeface="Arial Black" pitchFamily="34" charset="0"/>
              </a:rPr>
              <a:t>MoLHSA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1956" y="4757742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პაციენტი</a:t>
            </a:r>
            <a:endParaRPr lang="en-US" sz="1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72396" y="5133964"/>
            <a:ext cx="1219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ელექტრონული რეცეპტის რეესტრი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356" y="4071942"/>
            <a:ext cx="8640960" cy="270507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6200000" flipH="1">
            <a:off x="3552856" y="3886228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olded Corner 36"/>
          <p:cNvSpPr/>
          <p:nvPr/>
        </p:nvSpPr>
        <p:spPr>
          <a:xfrm>
            <a:off x="1990756" y="1562128"/>
            <a:ext cx="2209800" cy="115249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90756" y="1545069"/>
            <a:ext cx="2286000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1125" lvl="0" indent="-111125"/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დაწესებულებაზე: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ადგილმდებარეობა</a:t>
            </a: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წარმოებული სერვისი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პროფილი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რესურსები </a:t>
            </a:r>
            <a:r>
              <a:rPr lang="en-US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საწოლები)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პერსონალი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1125" lvl="0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ფასი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2981356" y="263369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olded Corner 39"/>
          <p:cNvSpPr/>
          <p:nvPr/>
        </p:nvSpPr>
        <p:spPr>
          <a:xfrm>
            <a:off x="5191156" y="1562128"/>
            <a:ext cx="2209800" cy="115249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43556" y="1562128"/>
            <a:ext cx="198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lvl="0" indent="-111125"/>
            <a:r>
              <a:rPr lang="ka-GE" sz="1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ინფორმაცია აფთიაქებზე: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ადგილმდებარეობა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ქსელში არსებული მედიკამენტი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ka-GE" sz="1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ფასი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6181756" y="2633690"/>
            <a:ext cx="2286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048156" y="5519742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000" b="1" dirty="0" smtClean="0">
                <a:solidFill>
                  <a:srgbClr val="002060"/>
                </a:solidFill>
              </a:rPr>
              <a:t>სადაზღვევო კომპანიები</a:t>
            </a:r>
            <a:endParaRPr lang="en-US" sz="1000" b="1" dirty="0">
              <a:solidFill>
                <a:srgbClr val="002060"/>
              </a:solidFill>
            </a:endParaRPr>
          </a:p>
        </p:txBody>
      </p:sp>
      <p:cxnSp>
        <p:nvCxnSpPr>
          <p:cNvPr id="45" name="Straight Arrow Connector 44"/>
          <p:cNvCxnSpPr>
            <a:stCxn id="19" idx="2"/>
          </p:cNvCxnSpPr>
          <p:nvPr/>
        </p:nvCxnSpPr>
        <p:spPr>
          <a:xfrm rot="16200000" flipH="1">
            <a:off x="2882505" y="4058838"/>
            <a:ext cx="1531203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2066956" y="4686328"/>
            <a:ext cx="2209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000656" y="3886228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848256" y="4191028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019956" y="3619528"/>
            <a:ext cx="838192" cy="809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15008" y="2928934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აფთიაქების საინფორმაციო პორტალი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5114956" y="4686328"/>
            <a:ext cx="2057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 cstate="print"/>
          <a:srcRect t="10563" r="2173" b="10211"/>
          <a:stretch>
            <a:fillRect/>
          </a:stretch>
        </p:blipFill>
        <p:spPr bwMode="auto">
          <a:xfrm>
            <a:off x="7929586" y="2964653"/>
            <a:ext cx="714380" cy="89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 l="20000" r="30000" b="14948"/>
          <a:stretch>
            <a:fillRect/>
          </a:stretch>
        </p:blipFill>
        <p:spPr bwMode="auto">
          <a:xfrm flipH="1">
            <a:off x="4318720" y="4133832"/>
            <a:ext cx="3247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214810" y="6500834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  <a:latin typeface="Arial Black" pitchFamily="34" charset="0"/>
              </a:rPr>
              <a:t>SSA</a:t>
            </a:r>
            <a:endParaRPr lang="en-US" sz="1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7" cstate="print"/>
          <a:srcRect l="20000" r="30000" b="14948"/>
          <a:stretch>
            <a:fillRect/>
          </a:stretch>
        </p:blipFill>
        <p:spPr bwMode="auto">
          <a:xfrm flipH="1">
            <a:off x="4604472" y="4133832"/>
            <a:ext cx="3247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2" cstate="print"/>
          <a:srcRect b="14402"/>
          <a:stretch>
            <a:fillRect/>
          </a:stretch>
        </p:blipFill>
        <p:spPr bwMode="auto">
          <a:xfrm>
            <a:off x="4357686" y="5929330"/>
            <a:ext cx="691954" cy="66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2" grpId="0" animBg="1"/>
      <p:bldP spid="23" grpId="0" animBg="1"/>
      <p:bldP spid="25" grpId="0"/>
      <p:bldP spid="28" grpId="0"/>
      <p:bldP spid="31" grpId="0"/>
      <p:bldP spid="34" grpId="0"/>
      <p:bldP spid="43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28596" y="857232"/>
            <a:ext cx="698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ე</a:t>
            </a:r>
            <a:r>
              <a:rPr lang="ka-G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ლექტრონული რეცეპტი -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e-Prescription</a:t>
            </a:r>
            <a:endParaRPr lang="ka-G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 cstate="print"/>
          <a:srcRect l="54990" b="52091"/>
          <a:stretch>
            <a:fillRect/>
          </a:stretch>
        </p:blipFill>
        <p:spPr bwMode="auto">
          <a:xfrm>
            <a:off x="5141068" y="1500174"/>
            <a:ext cx="931130" cy="88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640738" y="1428737"/>
            <a:ext cx="1431196" cy="1000132"/>
            <a:chOff x="4071934" y="1714488"/>
            <a:chExt cx="1428760" cy="1014415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13414"/>
            <a:stretch>
              <a:fillRect/>
            </a:stretch>
          </p:blipFill>
          <p:spPr bwMode="auto">
            <a:xfrm>
              <a:off x="4071934" y="1714488"/>
              <a:ext cx="1352550" cy="101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602169" y="2357430"/>
            <a:ext cx="898525" cy="360363"/>
          </p:xfrm>
          <a:graphic>
            <a:graphicData uri="http://schemas.openxmlformats.org/presentationml/2006/ole">
              <p:oleObj spid="_x0000_s33796" name="Visio" r:id="rId5" imgW="898827" imgH="360474" progId="Visio.Drawing.11">
                <p:link updateAutomatic="1"/>
              </p:oleObj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1069102" y="1357299"/>
            <a:ext cx="645378" cy="1071570"/>
            <a:chOff x="1285852" y="1571612"/>
            <a:chExt cx="649288" cy="1200157"/>
          </a:xfrm>
        </p:grpSpPr>
        <p:pic>
          <p:nvPicPr>
            <p:cNvPr id="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r="77695" b="26797"/>
            <a:stretch>
              <a:fillRect/>
            </a:stretch>
          </p:blipFill>
          <p:spPr bwMode="auto">
            <a:xfrm>
              <a:off x="1285852" y="1571612"/>
              <a:ext cx="64294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>
            <a:off x="1357290" y="2571744"/>
            <a:ext cx="577850" cy="200025"/>
          </p:xfrm>
          <a:graphic>
            <a:graphicData uri="http://schemas.openxmlformats.org/presentationml/2006/ole">
              <p:oleObj spid="_x0000_s33797" name="Visio" r:id="rId7" imgW="577786" imgH="200168" progId="Visio.Drawing.11">
                <p:link updateAutomatic="1"/>
              </p:oleObj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571472" y="1357298"/>
            <a:ext cx="8141496" cy="114300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7143768" y="1357298"/>
            <a:ext cx="1143007" cy="1143008"/>
            <a:chOff x="7469284" y="3214686"/>
            <a:chExt cx="1033463" cy="1235080"/>
          </a:xfrm>
        </p:grpSpPr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469284" y="3214686"/>
              <a:ext cx="1027037" cy="815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540722" y="3929066"/>
            <a:ext cx="962025" cy="520700"/>
          </p:xfrm>
          <a:graphic>
            <a:graphicData uri="http://schemas.openxmlformats.org/presentationml/2006/ole">
              <p:oleObj spid="_x0000_s33800" name="Visio" r:id="rId9" imgW="962692" imgH="520779" progId="Visio.Drawing.11">
                <p:link updateAutomatic="1"/>
              </p:oleObj>
            </a:graphicData>
          </a:graphic>
        </p:graphicFrame>
      </p:grp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7" y="2713826"/>
            <a:ext cx="9347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571472" y="2785264"/>
            <a:ext cx="8141496" cy="1214446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71538" y="2856703"/>
            <a:ext cx="714380" cy="1143008"/>
            <a:chOff x="1285852" y="1571612"/>
            <a:chExt cx="649288" cy="1200157"/>
          </a:xfrm>
        </p:grpSpPr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r="77695" b="26797"/>
            <a:stretch>
              <a:fillRect/>
            </a:stretch>
          </p:blipFill>
          <p:spPr bwMode="auto">
            <a:xfrm>
              <a:off x="1285852" y="1571612"/>
              <a:ext cx="642942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" name="Object 5"/>
            <p:cNvGraphicFramePr>
              <a:graphicFrameLocks noChangeAspect="1"/>
            </p:cNvGraphicFramePr>
            <p:nvPr/>
          </p:nvGraphicFramePr>
          <p:xfrm>
            <a:off x="1357290" y="2571744"/>
            <a:ext cx="577850" cy="200025"/>
          </p:xfrm>
          <a:graphic>
            <a:graphicData uri="http://schemas.openxmlformats.org/presentationml/2006/ole">
              <p:oleObj spid="_x0000_s33802" name="Visio" r:id="rId7" imgW="577786" imgH="200168" progId="Visio.Drawing.11">
                <p:link updateAutomatic="1"/>
              </p:oleObj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3838604" y="2856702"/>
            <a:ext cx="1376338" cy="766802"/>
            <a:chOff x="3624290" y="3571876"/>
            <a:chExt cx="1376338" cy="766802"/>
          </a:xfrm>
        </p:grpSpPr>
        <p:sp>
          <p:nvSpPr>
            <p:cNvPr id="25" name="Cloud Callout 24"/>
            <p:cNvSpPr/>
            <p:nvPr/>
          </p:nvSpPr>
          <p:spPr>
            <a:xfrm>
              <a:off x="3624290" y="3571876"/>
              <a:ext cx="1376338" cy="766802"/>
            </a:xfrm>
            <a:prstGeom prst="cloudCallout">
              <a:avLst>
                <a:gd name="adj1" fmla="val -31944"/>
                <a:gd name="adj2" fmla="val 3421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5728" y="3624298"/>
              <a:ext cx="1285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აფთიაქების საინფორმაციო პორტალი</a:t>
              </a:r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3504" y="4357695"/>
            <a:ext cx="88011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96" y="4333890"/>
            <a:ext cx="684706" cy="96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Rectangle 32"/>
          <p:cNvSpPr/>
          <p:nvPr/>
        </p:nvSpPr>
        <p:spPr>
          <a:xfrm>
            <a:off x="571472" y="4286256"/>
            <a:ext cx="8141496" cy="1143008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1802" y="4381515"/>
            <a:ext cx="858963" cy="96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>
            <a:off x="1857356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286248" y="200024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29388" y="1928802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857356" y="3142454"/>
            <a:ext cx="1785950" cy="3571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857356" y="3713958"/>
            <a:ext cx="52864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2000232" y="1785926"/>
          <a:ext cx="217487" cy="217487"/>
        </p:xfrm>
        <a:graphic>
          <a:graphicData uri="http://schemas.openxmlformats.org/presentationml/2006/ole">
            <p:oleObj spid="_x0000_s33806" name="Visio" r:id="rId14" imgW="217742" imgH="217742" progId="Visio.Drawing.11">
              <p:link updateAutomatic="1"/>
            </p:oleObj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4429124" y="1782753"/>
          <a:ext cx="217487" cy="217487"/>
        </p:xfrm>
        <a:graphic>
          <a:graphicData uri="http://schemas.openxmlformats.org/presentationml/2006/ole">
            <p:oleObj spid="_x0000_s33807" name="Visio" r:id="rId15" imgW="217742" imgH="217742" progId="Visio.Drawing.11">
              <p:link updateAutomatic="1"/>
            </p:oleObj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2571736" y="3142454"/>
          <a:ext cx="217487" cy="217487"/>
        </p:xfrm>
        <a:graphic>
          <a:graphicData uri="http://schemas.openxmlformats.org/presentationml/2006/ole">
            <p:oleObj spid="_x0000_s33809" name="Visio" r:id="rId16" imgW="217742" imgH="217742" progId="Visio.Drawing.11">
              <p:link updateAutomatic="1"/>
            </p:oleObj>
          </a:graphicData>
        </a:graphic>
      </p:graphicFrame>
      <p:graphicFrame>
        <p:nvGraphicFramePr>
          <p:cNvPr id="33810" name="Object 18"/>
          <p:cNvGraphicFramePr>
            <a:graphicFrameLocks noChangeAspect="1"/>
          </p:cNvGraphicFramePr>
          <p:nvPr/>
        </p:nvGraphicFramePr>
        <p:xfrm>
          <a:off x="4429124" y="3713958"/>
          <a:ext cx="217487" cy="217487"/>
        </p:xfrm>
        <a:graphic>
          <a:graphicData uri="http://schemas.openxmlformats.org/presentationml/2006/ole">
            <p:oleObj spid="_x0000_s33810" name="Visio" r:id="rId17" imgW="217742" imgH="217742" progId="Visio.Drawing.11">
              <p:link updateAutomatic="1"/>
            </p:oleObj>
          </a:graphicData>
        </a:graphic>
      </p:graphicFrame>
      <p:graphicFrame>
        <p:nvGraphicFramePr>
          <p:cNvPr id="33811" name="Object 19"/>
          <p:cNvGraphicFramePr>
            <a:graphicFrameLocks noChangeAspect="1"/>
          </p:cNvGraphicFramePr>
          <p:nvPr/>
        </p:nvGraphicFramePr>
        <p:xfrm>
          <a:off x="7786710" y="2570950"/>
          <a:ext cx="217487" cy="217487"/>
        </p:xfrm>
        <a:graphic>
          <a:graphicData uri="http://schemas.openxmlformats.org/presentationml/2006/ole">
            <p:oleObj spid="_x0000_s33811" name="Visio" r:id="rId18" imgW="217742" imgH="217742" progId="Visio.Drawing.11">
              <p:link updateAutomatic="1"/>
            </p:oleObj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5400000">
            <a:off x="7537471" y="2678107"/>
            <a:ext cx="356396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7536677" y="417909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786446" y="4000504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3643306" y="4000504"/>
            <a:ext cx="357190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812" name="Object 20"/>
          <p:cNvGraphicFramePr>
            <a:graphicFrameLocks noChangeAspect="1"/>
          </p:cNvGraphicFramePr>
          <p:nvPr/>
        </p:nvGraphicFramePr>
        <p:xfrm>
          <a:off x="7786710" y="4071942"/>
          <a:ext cx="217487" cy="217487"/>
        </p:xfrm>
        <a:graphic>
          <a:graphicData uri="http://schemas.openxmlformats.org/presentationml/2006/ole">
            <p:oleObj spid="_x0000_s33812" name="Visio" r:id="rId19" imgW="217742" imgH="217742" progId="Visio.Drawing.11">
              <p:link updateAutomatic="1"/>
            </p:oleObj>
          </a:graphicData>
        </a:graphic>
      </p:graphicFrame>
      <p:graphicFrame>
        <p:nvGraphicFramePr>
          <p:cNvPr id="33813" name="Object 21"/>
          <p:cNvGraphicFramePr>
            <a:graphicFrameLocks noChangeAspect="1"/>
          </p:cNvGraphicFramePr>
          <p:nvPr/>
        </p:nvGraphicFramePr>
        <p:xfrm>
          <a:off x="6448439" y="4354521"/>
          <a:ext cx="195263" cy="217487"/>
        </p:xfrm>
        <a:graphic>
          <a:graphicData uri="http://schemas.openxmlformats.org/presentationml/2006/ole">
            <p:oleObj spid="_x0000_s33813" name="Visio" r:id="rId20" imgW="195882" imgH="217742" progId="Visio.Drawing.11">
              <p:link updateAutomatic="1"/>
            </p:oleObj>
          </a:graphicData>
        </a:graphic>
      </p:graphicFrame>
      <p:graphicFrame>
        <p:nvGraphicFramePr>
          <p:cNvPr id="33814" name="Object 22"/>
          <p:cNvGraphicFramePr>
            <a:graphicFrameLocks noChangeAspect="1"/>
          </p:cNvGraphicFramePr>
          <p:nvPr/>
        </p:nvGraphicFramePr>
        <p:xfrm>
          <a:off x="4500562" y="4357694"/>
          <a:ext cx="195263" cy="217487"/>
        </p:xfrm>
        <a:graphic>
          <a:graphicData uri="http://schemas.openxmlformats.org/presentationml/2006/ole">
            <p:oleObj spid="_x0000_s33814" name="Visio" r:id="rId21" imgW="195882" imgH="217742" progId="Visio.Drawing.11">
              <p:link updateAutomatic="1"/>
            </p:oleObj>
          </a:graphicData>
        </a:graphic>
      </p:graphicFrame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571472" y="5572140"/>
          <a:ext cx="217488" cy="217487"/>
        </p:xfrm>
        <a:graphic>
          <a:graphicData uri="http://schemas.openxmlformats.org/presentationml/2006/ole">
            <p:oleObj spid="_x0000_s33815" name="Visio" r:id="rId14" imgW="217742" imgH="217742" progId="Visio.Drawing.11">
              <p:link updateAutomatic="1"/>
            </p:oleObj>
          </a:graphicData>
        </a:graphic>
      </p:graphicFrame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571472" y="5786454"/>
          <a:ext cx="217488" cy="217487"/>
        </p:xfrm>
        <a:graphic>
          <a:graphicData uri="http://schemas.openxmlformats.org/presentationml/2006/ole">
            <p:oleObj spid="_x0000_s33816" name="Visio" r:id="rId15" imgW="217742" imgH="217742" progId="Visio.Drawing.11">
              <p:link updateAutomatic="1"/>
            </p:oleObj>
          </a:graphicData>
        </a:graphic>
      </p:graphicFrame>
      <p:graphicFrame>
        <p:nvGraphicFramePr>
          <p:cNvPr id="33817" name="Object 25"/>
          <p:cNvGraphicFramePr>
            <a:graphicFrameLocks noChangeAspect="1"/>
          </p:cNvGraphicFramePr>
          <p:nvPr/>
        </p:nvGraphicFramePr>
        <p:xfrm>
          <a:off x="571472" y="6000768"/>
          <a:ext cx="217488" cy="217488"/>
        </p:xfrm>
        <a:graphic>
          <a:graphicData uri="http://schemas.openxmlformats.org/presentationml/2006/ole">
            <p:oleObj spid="_x0000_s33817" name="Visio" r:id="rId22" imgW="217742" imgH="217742" progId="Visio.Drawing.11">
              <p:link updateAutomatic="1"/>
            </p:oleObj>
          </a:graphicData>
        </a:graphic>
      </p:graphicFrame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571472" y="6215082"/>
          <a:ext cx="217488" cy="217487"/>
        </p:xfrm>
        <a:graphic>
          <a:graphicData uri="http://schemas.openxmlformats.org/presentationml/2006/ole">
            <p:oleObj spid="_x0000_s33818" name="Visio" r:id="rId16" imgW="217742" imgH="217742" progId="Visio.Drawing.11">
              <p:link updateAutomatic="1"/>
            </p:oleObj>
          </a:graphicData>
        </a:graphic>
      </p:graphicFrame>
      <p:graphicFrame>
        <p:nvGraphicFramePr>
          <p:cNvPr id="33819" name="Object 27"/>
          <p:cNvGraphicFramePr>
            <a:graphicFrameLocks noChangeAspect="1"/>
          </p:cNvGraphicFramePr>
          <p:nvPr/>
        </p:nvGraphicFramePr>
        <p:xfrm>
          <a:off x="571472" y="6569098"/>
          <a:ext cx="217488" cy="217488"/>
        </p:xfrm>
        <a:graphic>
          <a:graphicData uri="http://schemas.openxmlformats.org/presentationml/2006/ole">
            <p:oleObj spid="_x0000_s33819" name="Visio" r:id="rId17" imgW="217742" imgH="217742" progId="Visio.Drawing.11">
              <p:link updateAutomatic="1"/>
            </p:oleObj>
          </a:graphicData>
        </a:graphic>
      </p:graphicFrame>
      <p:graphicFrame>
        <p:nvGraphicFramePr>
          <p:cNvPr id="33820" name="Object 28"/>
          <p:cNvGraphicFramePr>
            <a:graphicFrameLocks noChangeAspect="1"/>
          </p:cNvGraphicFramePr>
          <p:nvPr/>
        </p:nvGraphicFramePr>
        <p:xfrm>
          <a:off x="4786314" y="5588658"/>
          <a:ext cx="217487" cy="217487"/>
        </p:xfrm>
        <a:graphic>
          <a:graphicData uri="http://schemas.openxmlformats.org/presentationml/2006/ole">
            <p:oleObj spid="_x0000_s33820" name="Visio" r:id="rId18" imgW="217742" imgH="217742" progId="Visio.Drawing.11">
              <p:link updateAutomatic="1"/>
            </p:oleObj>
          </a:graphicData>
        </a:graphic>
      </p:graphicFrame>
      <p:graphicFrame>
        <p:nvGraphicFramePr>
          <p:cNvPr id="33821" name="Object 29"/>
          <p:cNvGraphicFramePr>
            <a:graphicFrameLocks noChangeAspect="1"/>
          </p:cNvGraphicFramePr>
          <p:nvPr/>
        </p:nvGraphicFramePr>
        <p:xfrm>
          <a:off x="4786314" y="5802972"/>
          <a:ext cx="217487" cy="217487"/>
        </p:xfrm>
        <a:graphic>
          <a:graphicData uri="http://schemas.openxmlformats.org/presentationml/2006/ole">
            <p:oleObj spid="_x0000_s33821" name="Visio" r:id="rId19" imgW="217742" imgH="217742" progId="Visio.Drawing.11">
              <p:link updateAutomatic="1"/>
            </p:oleObj>
          </a:graphicData>
        </a:graphic>
      </p:graphicFrame>
      <p:graphicFrame>
        <p:nvGraphicFramePr>
          <p:cNvPr id="33822" name="Object 30"/>
          <p:cNvGraphicFramePr>
            <a:graphicFrameLocks noChangeAspect="1"/>
          </p:cNvGraphicFramePr>
          <p:nvPr/>
        </p:nvGraphicFramePr>
        <p:xfrm>
          <a:off x="4786314" y="6017286"/>
          <a:ext cx="195263" cy="217487"/>
        </p:xfrm>
        <a:graphic>
          <a:graphicData uri="http://schemas.openxmlformats.org/presentationml/2006/ole">
            <p:oleObj spid="_x0000_s33822" name="Visio" r:id="rId20" imgW="195882" imgH="217742" progId="Visio.Drawing.11">
              <p:link updateAutomatic="1"/>
            </p:oleObj>
          </a:graphicData>
        </a:graphic>
      </p:graphicFrame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4786314" y="6231600"/>
          <a:ext cx="195262" cy="217487"/>
        </p:xfrm>
        <a:graphic>
          <a:graphicData uri="http://schemas.openxmlformats.org/presentationml/2006/ole">
            <p:oleObj spid="_x0000_s33823" name="Visio" r:id="rId21" imgW="195882" imgH="217742" progId="Visio.Drawing.11">
              <p:link updateAutomatic="1"/>
            </p:oleObj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714348" y="5555622"/>
            <a:ext cx="17219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900" b="1" dirty="0" smtClean="0"/>
              <a:t>პაციენტის  ვიზიტი  ექიმთან</a:t>
            </a:r>
            <a:endParaRPr lang="en-US" sz="9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714348" y="5769936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/>
              <a:t>ელ. სამედ. ისტორიის  შევსება</a:t>
            </a:r>
            <a:endParaRPr lang="en-US" sz="9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14348" y="5984250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/>
              <a:t>ელექტრონული  დანიშნულება</a:t>
            </a:r>
            <a:endParaRPr lang="en-US" sz="9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14348" y="61985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/>
              <a:t>მედიკამენტი ქსელში, უახლოესი აფთიაქის ნახვა</a:t>
            </a:r>
            <a:endParaRPr lang="en-US" sz="9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714348" y="6555754"/>
            <a:ext cx="30059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900" b="1" dirty="0" smtClean="0"/>
              <a:t>პაციენტის ვიზიტი აფთიაქში/მედიკამენტენის შეძენა</a:t>
            </a:r>
            <a:endParaRPr lang="en-US" sz="9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929190" y="5572140"/>
            <a:ext cx="2214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900" b="1" dirty="0" smtClean="0"/>
              <a:t>ელექტრონული  დანიშნულების ნახვა</a:t>
            </a:r>
            <a:endParaRPr lang="en-US" sz="9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929190" y="5786454"/>
            <a:ext cx="22252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900" b="1" dirty="0" smtClean="0"/>
              <a:t>მოქალაქის სტატუსის იდენტიფიკაცია</a:t>
            </a:r>
            <a:endParaRPr lang="en-US" sz="9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4929190" y="6000768"/>
            <a:ext cx="22797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900" b="1" dirty="0" smtClean="0"/>
              <a:t>დაზღვევის  სტატუსის იდენტიფიკაცია</a:t>
            </a:r>
            <a:endParaRPr lang="en-US" sz="9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4929190" y="6231600"/>
            <a:ext cx="17972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900" b="1" dirty="0" smtClean="0"/>
              <a:t>პერსონალის იდენტიფიკაცია</a:t>
            </a:r>
            <a:endParaRPr lang="en-US" sz="900" b="1" dirty="0"/>
          </a:p>
        </p:txBody>
      </p:sp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86314" y="6500834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" name="TextBox 92"/>
          <p:cNvSpPr txBox="1"/>
          <p:nvPr/>
        </p:nvSpPr>
        <p:spPr>
          <a:xfrm>
            <a:off x="4929191" y="6484316"/>
            <a:ext cx="2714644" cy="37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900" b="1" dirty="0" smtClean="0"/>
              <a:t>სადაზღვევო პაკეტის წამლის კომპონენტის მართვა (ლიმიტი, თანადაფინანსება...)</a:t>
            </a:r>
            <a:endParaRPr lang="en-US" sz="900" b="1" dirty="0"/>
          </a:p>
        </p:txBody>
      </p:sp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428728" y="4429132"/>
            <a:ext cx="111138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7" name="Straight Arrow Connector 96"/>
          <p:cNvCxnSpPr/>
          <p:nvPr/>
        </p:nvCxnSpPr>
        <p:spPr>
          <a:xfrm flipV="1">
            <a:off x="2214546" y="3929066"/>
            <a:ext cx="50006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Picture 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43174" y="4429132"/>
            <a:ext cx="1619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827" name="Object 35"/>
          <p:cNvGraphicFramePr>
            <a:graphicFrameLocks noChangeAspect="1"/>
          </p:cNvGraphicFramePr>
          <p:nvPr/>
        </p:nvGraphicFramePr>
        <p:xfrm>
          <a:off x="6572264" y="1714488"/>
          <a:ext cx="217488" cy="217488"/>
        </p:xfrm>
        <a:graphic>
          <a:graphicData uri="http://schemas.openxmlformats.org/presentationml/2006/ole">
            <p:oleObj spid="_x0000_s33827" name="Visio" r:id="rId25" imgW="217742" imgH="217742" progId="Visio.Drawing.11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gray">
          <a:xfrm>
            <a:off x="3357554" y="4714884"/>
            <a:ext cx="4906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</a:pPr>
            <a:r>
              <a:rPr lang="ka-GE" sz="4400" b="1" noProof="1"/>
              <a:t>გმადლობთ</a:t>
            </a:r>
          </a:p>
          <a:p>
            <a:pPr algn="ctr" eaLnBrk="0" hangingPunct="0">
              <a:lnSpc>
                <a:spcPct val="95000"/>
              </a:lnSpc>
            </a:pPr>
            <a:r>
              <a:rPr lang="ka-GE" sz="4400" b="1" noProof="1"/>
              <a:t>ყურადღებისთვის!</a:t>
            </a:r>
          </a:p>
        </p:txBody>
      </p:sp>
      <p:pic>
        <p:nvPicPr>
          <p:cNvPr id="3" name="სურათი 8" descr="e-Health 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285860"/>
            <a:ext cx="3759200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42908" y="3571876"/>
            <a:ext cx="864393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საქართველოს მთავრობის მიზანია,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3143272" cy="1735910"/>
          </a:xfrm>
          <a:prstGeom prst="rect">
            <a:avLst/>
          </a:prstGeom>
        </p:spPr>
      </p:pic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969" y="1071546"/>
            <a:ext cx="2502585" cy="1714512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14282" y="4000504"/>
            <a:ext cx="8643934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ქვეყანაში შექმნას ფართომასშტაბიანი ჯანდაცვის ერთიანი საინფორმაციო სისტემა,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2430" y="1214422"/>
            <a:ext cx="3126826" cy="1714512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357158" y="4786322"/>
            <a:ext cx="8643934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რომელიც დაეხმარება საქართველოს მოსახელობას, სახელმწიფოსა და ჯანდაცვის სფეროში ჩართულ მხარეებს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500174"/>
            <a:ext cx="2428892" cy="175775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85720" y="5643578"/>
            <a:ext cx="8643934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მარტივად, ეფექტურად და მცირე დროში მიიღონ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ინფორმაცია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და მოახდინონ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შესაბამისი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რეაგირება</a:t>
            </a:r>
          </a:p>
        </p:txBody>
      </p:sp>
      <p:pic>
        <p:nvPicPr>
          <p:cNvPr id="23" name="Picture 22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785926"/>
            <a:ext cx="2497418" cy="159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3286148" cy="2054708"/>
          </a:xfrm>
          <a:prstGeom prst="rect">
            <a:avLst/>
          </a:prstGeom>
        </p:spPr>
      </p:pic>
      <p:pic>
        <p:nvPicPr>
          <p:cNvPr id="9" name="Picture 8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857232"/>
            <a:ext cx="4136267" cy="203022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42844" y="3786166"/>
            <a:ext cx="8929718" cy="571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ჯანდაცვის საინფორმაციო სისტემა დააკავშირებს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406" y="4286256"/>
            <a:ext cx="8858248" cy="11430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სადაზღვევო კომპანიებს, სამედიცინო მომსახურების მიმწოდებლებლებს, ფარმაცევტულ დაწესებულებებს და მარეგულირებელ ორგანოებს,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ctr" eaLnBrk="0" hangingPunct="0">
              <a:spcBef>
                <a:spcPts val="1200"/>
              </a:spcBef>
            </a:pPr>
            <a:endParaRPr kumimoji="0" lang="ka-G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4282" y="5357826"/>
            <a:ext cx="892971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რათა გაცვალონ მნიშვნელოვანი ინფორმაცია,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14282" y="5857892"/>
            <a:ext cx="892975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გაზარდონ ინფორმაციის ხარისხი და </a:t>
            </a:r>
            <a:endParaRPr lang="en-US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4282" y="6357958"/>
            <a:ext cx="8858248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 algn="ctr" eaLnBrk="0" hangingPunct="0">
              <a:spcBef>
                <a:spcPts val="1200"/>
              </a:spcBef>
            </a:pPr>
            <a:r>
              <a:rPr lang="ka-GE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შეამცირონ მომსახურების ფასი</a:t>
            </a:r>
            <a:endParaRPr kumimoji="0" lang="ka-GE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921" y="1214422"/>
            <a:ext cx="2904839" cy="1785762"/>
          </a:xfrm>
          <a:prstGeom prst="rect">
            <a:avLst/>
          </a:prstGeom>
        </p:spPr>
      </p:pic>
      <p:pic>
        <p:nvPicPr>
          <p:cNvPr id="17" name="Picture 16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643050"/>
            <a:ext cx="3071802" cy="190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00034" y="1071546"/>
            <a:ext cx="8248430" cy="5484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</a:pPr>
            <a:r>
              <a:rPr lang="ka-G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სისტემის საშუალებით შესაძლებელი გახდება: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1714488"/>
            <a:ext cx="824843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ჯანდაცვის დაფინანსების გამჭვირვალობის გაზრდა</a:t>
            </a: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endParaRPr lang="ka-GE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14876" y="2928934"/>
            <a:ext cx="8248430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2214554"/>
            <a:ext cx="824843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ჯანდაცვის სახელმწიფო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პროგრამების სამთავრობო კონტროლის გაუმჯობესება</a:t>
            </a: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0034" y="3000372"/>
            <a:ext cx="824843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ბიზნეს პროცესების სტანდარტიზება და მომსახურების ხარისხის გაუმჯობესება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034" y="3786190"/>
            <a:ext cx="8248430" cy="1143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ინფორმაციის ერთიანი სტანდარტით აღრიცხვა და საერთაშორისო მონაცემებთან მათი შედარების შესაძლებლობა</a:t>
            </a: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0034" y="4929198"/>
            <a:ext cx="824843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გადაწყვეტილებათა მიღებისა და პოლიტიკის შემუშავებისათვის ეფექტური ინსტრუმენტების არსებობა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0034" y="5715016"/>
            <a:ext cx="824843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r>
              <a:rPr lang="ka-GE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სახელმწიფო ხარჯების ეფექტური გამოყენება</a:t>
            </a: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6075" indent="-346075">
              <a:spcBef>
                <a:spcPts val="1200"/>
              </a:spcBef>
            </a:pPr>
            <a:endParaRPr lang="en-US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6075" indent="-346075">
              <a:spcBef>
                <a:spcPts val="1200"/>
              </a:spcBef>
              <a:buFont typeface="Wingdings" pitchFamily="2" charset="2"/>
              <a:buChar char="§"/>
            </a:pPr>
            <a:endParaRPr lang="ka-GE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8697" t="16667" r="29722" b="25000"/>
          <a:stretch>
            <a:fillRect/>
          </a:stretch>
        </p:blipFill>
        <p:spPr bwMode="auto">
          <a:xfrm>
            <a:off x="1214414" y="1000108"/>
            <a:ext cx="2143140" cy="16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t0.gstatic.com/images?q=tbn:ANd9GcRPPNtjTmVnAzpYpOMNsQ2d1ZzpT1eanYt6DhGHTbEDNuWhzubd"/>
          <p:cNvPicPr>
            <a:picLocks noChangeAspect="1" noChangeArrowheads="1"/>
          </p:cNvPicPr>
          <p:nvPr/>
        </p:nvPicPr>
        <p:blipFill>
          <a:blip r:embed="rId3" cstate="print"/>
          <a:srcRect t="4255" r="6667" b="6383"/>
          <a:stretch>
            <a:fillRect/>
          </a:stretch>
        </p:blipFill>
        <p:spPr bwMode="auto">
          <a:xfrm>
            <a:off x="3286116" y="1214422"/>
            <a:ext cx="2133600" cy="1600200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QynuA9WJHDZqgdXR5JF7hlyosbbkuy9ID2DWH-74ExQEn74xd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736"/>
            <a:ext cx="2286016" cy="1521239"/>
          </a:xfrm>
          <a:prstGeom prst="rect">
            <a:avLst/>
          </a:prstGeom>
          <a:noFill/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57158" y="2974955"/>
            <a:ext cx="8229600" cy="11684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სისტემა იქნება პაციენტზე ორინეტირებული და დააკავშირებს პაციენტებს ჯანდაცვის მომსახურების მიმწოდებლებთან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158" y="4143380"/>
            <a:ext cx="8229600" cy="25717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1200"/>
              </a:spcAft>
              <a:buClr>
                <a:srgbClr val="002060"/>
              </a:buClr>
              <a:buFont typeface="Wingdings" pitchFamily="2" charset="2"/>
              <a:buChar char="ü"/>
            </a:pPr>
            <a:r>
              <a:rPr lang="ka-G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საქართველოს მოქალაქეებს შესაძლებლობა ექნებათ ერთი ფანჯრის პრინციპით, ერთიანი მონაცემთა ბაზიდან უწყვეტად და მარტივად მიიღონ ჯანმრთელობის მდგომარეობისა და სამკურნალწამლო საშუალებების შესახებ ინფორმაცია, რაც გაზრდის მათი ჯანმრთელობის დაცვის ხარისხს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857232"/>
            <a:ext cx="8524875" cy="60007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ინფორმაციული ნაკადები</a:t>
            </a:r>
            <a:endParaRPr kumimoji="0" lang="ka-GE" sz="3200" b="1" i="0" u="none" strike="noStrike" kern="1200" cap="none" spc="0" normalizeH="0" baseline="0" noProof="1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AutoShape 74"/>
          <p:cNvSpPr>
            <a:spLocks noChangeArrowheads="1"/>
          </p:cNvSpPr>
          <p:nvPr/>
        </p:nvSpPr>
        <p:spPr bwMode="gray">
          <a:xfrm rot="21587358" flipV="1">
            <a:off x="2508794" y="1981200"/>
            <a:ext cx="430212" cy="392113"/>
          </a:xfrm>
          <a:prstGeom prst="rightArrow">
            <a:avLst>
              <a:gd name="adj1" fmla="val 55000"/>
              <a:gd name="adj2" fmla="val 69787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4" name="AutoShape 75"/>
          <p:cNvSpPr>
            <a:spLocks noChangeArrowheads="1"/>
          </p:cNvSpPr>
          <p:nvPr/>
        </p:nvSpPr>
        <p:spPr bwMode="gray">
          <a:xfrm rot="21581400" flipV="1">
            <a:off x="2508794" y="3201988"/>
            <a:ext cx="430212" cy="390525"/>
          </a:xfrm>
          <a:prstGeom prst="rightArrow">
            <a:avLst>
              <a:gd name="adj1" fmla="val 55000"/>
              <a:gd name="adj2" fmla="val 70070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5" name="AutoShape 76"/>
          <p:cNvSpPr>
            <a:spLocks noChangeArrowheads="1"/>
          </p:cNvSpPr>
          <p:nvPr/>
        </p:nvSpPr>
        <p:spPr bwMode="gray">
          <a:xfrm rot="21581400" flipV="1">
            <a:off x="2508794" y="4438650"/>
            <a:ext cx="430212" cy="390525"/>
          </a:xfrm>
          <a:prstGeom prst="rightArrow">
            <a:avLst>
              <a:gd name="adj1" fmla="val 55000"/>
              <a:gd name="adj2" fmla="val 70070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500606" y="1600216"/>
            <a:ext cx="1719263" cy="534988"/>
          </a:xfrm>
          <a:prstGeom prst="rect">
            <a:avLst/>
          </a:prstGeom>
          <a:solidFill>
            <a:schemeClr val="tx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სახელმწიფო</a:t>
            </a:r>
          </a:p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უწყებები</a:t>
            </a:r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gray">
          <a:xfrm>
            <a:off x="500606" y="2181241"/>
            <a:ext cx="1719263" cy="5730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სადაზღვეო </a:t>
            </a:r>
          </a:p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კომპანიები</a:t>
            </a:r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gray">
          <a:xfrm>
            <a:off x="500606" y="2795604"/>
            <a:ext cx="1719263" cy="5730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აფთიაქები</a:t>
            </a:r>
          </a:p>
        </p:txBody>
      </p:sp>
      <p:sp>
        <p:nvSpPr>
          <p:cNvPr id="9" name="Rectangle 82"/>
          <p:cNvSpPr>
            <a:spLocks noChangeArrowheads="1"/>
          </p:cNvSpPr>
          <p:nvPr/>
        </p:nvSpPr>
        <p:spPr bwMode="gray">
          <a:xfrm>
            <a:off x="500606" y="3402029"/>
            <a:ext cx="1719263" cy="5730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ფარმაცევტული</a:t>
            </a:r>
          </a:p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კომპანიები</a:t>
            </a:r>
          </a:p>
        </p:txBody>
      </p:sp>
      <p:sp>
        <p:nvSpPr>
          <p:cNvPr id="10" name="Rectangle 108"/>
          <p:cNvSpPr>
            <a:spLocks noChangeArrowheads="1"/>
          </p:cNvSpPr>
          <p:nvPr/>
        </p:nvSpPr>
        <p:spPr bwMode="gray">
          <a:xfrm>
            <a:off x="500606" y="3995754"/>
            <a:ext cx="1719263" cy="573087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ჰოსპიტლები</a:t>
            </a:r>
          </a:p>
        </p:txBody>
      </p:sp>
      <p:sp>
        <p:nvSpPr>
          <p:cNvPr id="11" name="Rectangle 109"/>
          <p:cNvSpPr>
            <a:spLocks noChangeArrowheads="1"/>
          </p:cNvSpPr>
          <p:nvPr/>
        </p:nvSpPr>
        <p:spPr bwMode="gray">
          <a:xfrm>
            <a:off x="500606" y="5213366"/>
            <a:ext cx="1719263" cy="573088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ka-GE" sz="1200" b="1" noProof="1">
                <a:solidFill>
                  <a:schemeClr val="bg1"/>
                </a:solidFill>
              </a:rPr>
              <a:t>სხვა წყაროები</a:t>
            </a:r>
          </a:p>
        </p:txBody>
      </p:sp>
      <p:sp>
        <p:nvSpPr>
          <p:cNvPr id="12" name="Rectangle 110"/>
          <p:cNvSpPr>
            <a:spLocks noChangeArrowheads="1"/>
          </p:cNvSpPr>
          <p:nvPr/>
        </p:nvSpPr>
        <p:spPr bwMode="gray">
          <a:xfrm>
            <a:off x="500606" y="4619641"/>
            <a:ext cx="1719263" cy="573088"/>
          </a:xfrm>
          <a:prstGeom prst="rect">
            <a:avLst/>
          </a:prstGeom>
          <a:solidFill>
            <a:schemeClr val="hlink"/>
          </a:solidFill>
          <a:ln w="12700">
            <a:solidFill>
              <a:srgbClr val="C0C0C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eaLnBrk="0" hangingPunct="0"/>
            <a:r>
              <a:rPr lang="ka-GE" sz="1200" b="1" noProof="1">
                <a:solidFill>
                  <a:srgbClr val="FFFFFF"/>
                </a:solidFill>
              </a:rPr>
              <a:t>კლინიკები</a:t>
            </a:r>
          </a:p>
        </p:txBody>
      </p:sp>
      <p:grpSp>
        <p:nvGrpSpPr>
          <p:cNvPr id="13" name="Group 156"/>
          <p:cNvGrpSpPr>
            <a:grpSpLocks/>
          </p:cNvGrpSpPr>
          <p:nvPr/>
        </p:nvGrpSpPr>
        <p:grpSpPr bwMode="auto">
          <a:xfrm>
            <a:off x="5915025" y="3814778"/>
            <a:ext cx="2862263" cy="1828800"/>
            <a:chOff x="3891" y="1917"/>
            <a:chExt cx="1341" cy="724"/>
          </a:xfrm>
        </p:grpSpPr>
        <p:sp>
          <p:nvSpPr>
            <p:cNvPr id="14" name="AutoShape 120"/>
            <p:cNvSpPr>
              <a:spLocks noChangeArrowheads="1"/>
            </p:cNvSpPr>
            <p:nvPr/>
          </p:nvSpPr>
          <p:spPr bwMode="gray">
            <a:xfrm rot="10800000">
              <a:off x="3891" y="1917"/>
              <a:ext cx="1341" cy="7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72 w 21600"/>
                <a:gd name="T13" fmla="*/ 4177 h 21600"/>
                <a:gd name="T14" fmla="*/ 17428 w 21600"/>
                <a:gd name="T15" fmla="*/ 1742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750" y="21600"/>
                  </a:lnTo>
                  <a:lnTo>
                    <a:pt x="1685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23"/>
            <p:cNvSpPr txBox="1">
              <a:spLocks noChangeArrowheads="1"/>
            </p:cNvSpPr>
            <p:nvPr/>
          </p:nvSpPr>
          <p:spPr bwMode="gray">
            <a:xfrm>
              <a:off x="4302" y="2133"/>
              <a:ext cx="56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noProof="1">
                  <a:solidFill>
                    <a:srgbClr val="FFFFFF"/>
                  </a:solidFill>
                </a:rPr>
                <a:t>HMIS</a:t>
              </a:r>
            </a:p>
          </p:txBody>
        </p:sp>
      </p:grpSp>
      <p:sp>
        <p:nvSpPr>
          <p:cNvPr id="16" name="Rectangle 133"/>
          <p:cNvSpPr>
            <a:spLocks noChangeArrowheads="1"/>
          </p:cNvSpPr>
          <p:nvPr/>
        </p:nvSpPr>
        <p:spPr bwMode="auto">
          <a:xfrm>
            <a:off x="2829455" y="5565799"/>
            <a:ext cx="2549525" cy="129220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6917"/>
              <a:gd name="adj6" fmla="val -16938"/>
            </a:avLst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1600" b="1" u="sng" dirty="0"/>
              <a:t>STANDARDS</a:t>
            </a:r>
            <a:r>
              <a:rPr lang="en-US" sz="1600" b="1" dirty="0"/>
              <a:t>:</a:t>
            </a:r>
          </a:p>
          <a:p>
            <a:r>
              <a:rPr lang="en-US" sz="1200" dirty="0"/>
              <a:t>WEB SERVICES</a:t>
            </a:r>
            <a:endParaRPr lang="ka-GE" sz="1200" dirty="0"/>
          </a:p>
          <a:p>
            <a:r>
              <a:rPr lang="en-US" sz="1200" dirty="0"/>
              <a:t>HL7</a:t>
            </a:r>
            <a:endParaRPr lang="ka-GE" sz="1200" dirty="0"/>
          </a:p>
          <a:p>
            <a:r>
              <a:rPr lang="en-US" sz="1200" dirty="0"/>
              <a:t>DICOM</a:t>
            </a:r>
          </a:p>
          <a:p>
            <a:r>
              <a:rPr lang="en-US" sz="1200" dirty="0"/>
              <a:t>LOINC</a:t>
            </a:r>
          </a:p>
        </p:txBody>
      </p:sp>
      <p:sp>
        <p:nvSpPr>
          <p:cNvPr id="17" name="Freeform 140"/>
          <p:cNvSpPr>
            <a:spLocks/>
          </p:cNvSpPr>
          <p:nvPr/>
        </p:nvSpPr>
        <p:spPr bwMode="gray">
          <a:xfrm>
            <a:off x="3632744" y="3389313"/>
            <a:ext cx="588962" cy="595312"/>
          </a:xfrm>
          <a:custGeom>
            <a:avLst/>
            <a:gdLst>
              <a:gd name="T0" fmla="*/ 0 w 178"/>
              <a:gd name="T1" fmla="*/ 0 h 179"/>
              <a:gd name="T2" fmla="*/ 2147483647 w 178"/>
              <a:gd name="T3" fmla="*/ 2147483647 h 179"/>
              <a:gd name="T4" fmla="*/ 2147483647 w 178"/>
              <a:gd name="T5" fmla="*/ 2147483647 h 179"/>
              <a:gd name="T6" fmla="*/ 2147483647 w 178"/>
              <a:gd name="T7" fmla="*/ 0 h 179"/>
              <a:gd name="T8" fmla="*/ 0 w 178"/>
              <a:gd name="T9" fmla="*/ 0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0" y="0"/>
                </a:moveTo>
                <a:cubicBezTo>
                  <a:pt x="2" y="62"/>
                  <a:pt x="35" y="121"/>
                  <a:pt x="93" y="154"/>
                </a:cubicBezTo>
                <a:cubicBezTo>
                  <a:pt x="120" y="170"/>
                  <a:pt x="149" y="178"/>
                  <a:pt x="178" y="179"/>
                </a:cubicBezTo>
                <a:cubicBezTo>
                  <a:pt x="178" y="0"/>
                  <a:pt x="178" y="0"/>
                  <a:pt x="178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EEEE"/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41"/>
          <p:cNvSpPr>
            <a:spLocks/>
          </p:cNvSpPr>
          <p:nvPr/>
        </p:nvSpPr>
        <p:spPr bwMode="gray">
          <a:xfrm>
            <a:off x="4270919" y="2743200"/>
            <a:ext cx="588962" cy="598488"/>
          </a:xfrm>
          <a:custGeom>
            <a:avLst/>
            <a:gdLst>
              <a:gd name="T0" fmla="*/ 2147483647 w 178"/>
              <a:gd name="T1" fmla="*/ 2147483647 h 179"/>
              <a:gd name="T2" fmla="*/ 2147483647 w 178"/>
              <a:gd name="T3" fmla="*/ 2147483647 h 179"/>
              <a:gd name="T4" fmla="*/ 0 w 178"/>
              <a:gd name="T5" fmla="*/ 0 h 179"/>
              <a:gd name="T6" fmla="*/ 0 w 178"/>
              <a:gd name="T7" fmla="*/ 2147483647 h 179"/>
              <a:gd name="T8" fmla="*/ 2147483647 w 178"/>
              <a:gd name="T9" fmla="*/ 2147483647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178" y="179"/>
                </a:moveTo>
                <a:cubicBezTo>
                  <a:pt x="176" y="117"/>
                  <a:pt x="143" y="58"/>
                  <a:pt x="86" y="25"/>
                </a:cubicBezTo>
                <a:cubicBezTo>
                  <a:pt x="58" y="9"/>
                  <a:pt x="29" y="1"/>
                  <a:pt x="0" y="0"/>
                </a:cubicBezTo>
                <a:cubicBezTo>
                  <a:pt x="0" y="179"/>
                  <a:pt x="0" y="179"/>
                  <a:pt x="0" y="179"/>
                </a:cubicBezTo>
                <a:lnTo>
                  <a:pt x="178" y="179"/>
                </a:lnTo>
                <a:close/>
              </a:path>
            </a:pathLst>
          </a:custGeom>
          <a:solidFill>
            <a:schemeClr val="folHlink"/>
          </a:soli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42"/>
          <p:cNvSpPr>
            <a:spLocks/>
          </p:cNvSpPr>
          <p:nvPr/>
        </p:nvSpPr>
        <p:spPr bwMode="gray">
          <a:xfrm>
            <a:off x="3632744" y="2743200"/>
            <a:ext cx="588962" cy="598488"/>
          </a:xfrm>
          <a:custGeom>
            <a:avLst/>
            <a:gdLst>
              <a:gd name="T0" fmla="*/ 2147483647 w 178"/>
              <a:gd name="T1" fmla="*/ 0 h 179"/>
              <a:gd name="T2" fmla="*/ 2147483647 w 178"/>
              <a:gd name="T3" fmla="*/ 2147483647 h 179"/>
              <a:gd name="T4" fmla="*/ 0 w 178"/>
              <a:gd name="T5" fmla="*/ 2147483647 h 179"/>
              <a:gd name="T6" fmla="*/ 2147483647 w 178"/>
              <a:gd name="T7" fmla="*/ 2147483647 h 179"/>
              <a:gd name="T8" fmla="*/ 2147483647 w 178"/>
              <a:gd name="T9" fmla="*/ 0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178" y="0"/>
                </a:moveTo>
                <a:cubicBezTo>
                  <a:pt x="117" y="3"/>
                  <a:pt x="58" y="36"/>
                  <a:pt x="24" y="93"/>
                </a:cubicBezTo>
                <a:cubicBezTo>
                  <a:pt x="9" y="120"/>
                  <a:pt x="1" y="150"/>
                  <a:pt x="0" y="179"/>
                </a:cubicBezTo>
                <a:cubicBezTo>
                  <a:pt x="178" y="179"/>
                  <a:pt x="178" y="179"/>
                  <a:pt x="178" y="179"/>
                </a:cubicBezTo>
                <a:lnTo>
                  <a:pt x="178" y="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EEEEE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43"/>
          <p:cNvSpPr>
            <a:spLocks/>
          </p:cNvSpPr>
          <p:nvPr/>
        </p:nvSpPr>
        <p:spPr bwMode="gray">
          <a:xfrm>
            <a:off x="4270919" y="3389313"/>
            <a:ext cx="588962" cy="595312"/>
          </a:xfrm>
          <a:custGeom>
            <a:avLst/>
            <a:gdLst>
              <a:gd name="T0" fmla="*/ 0 w 178"/>
              <a:gd name="T1" fmla="*/ 2147483647 h 179"/>
              <a:gd name="T2" fmla="*/ 2147483647 w 178"/>
              <a:gd name="T3" fmla="*/ 2147483647 h 179"/>
              <a:gd name="T4" fmla="*/ 2147483647 w 178"/>
              <a:gd name="T5" fmla="*/ 0 h 179"/>
              <a:gd name="T6" fmla="*/ 0 w 178"/>
              <a:gd name="T7" fmla="*/ 0 h 179"/>
              <a:gd name="T8" fmla="*/ 0 w 178"/>
              <a:gd name="T9" fmla="*/ 2147483647 h 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8" h="179">
                <a:moveTo>
                  <a:pt x="0" y="179"/>
                </a:moveTo>
                <a:cubicBezTo>
                  <a:pt x="61" y="177"/>
                  <a:pt x="120" y="144"/>
                  <a:pt x="154" y="86"/>
                </a:cubicBezTo>
                <a:cubicBezTo>
                  <a:pt x="169" y="59"/>
                  <a:pt x="177" y="29"/>
                  <a:pt x="178" y="0"/>
                </a:cubicBezTo>
                <a:cubicBezTo>
                  <a:pt x="0" y="0"/>
                  <a:pt x="0" y="0"/>
                  <a:pt x="0" y="0"/>
                </a:cubicBezTo>
                <a:lnTo>
                  <a:pt x="0" y="179"/>
                </a:lnTo>
                <a:close/>
              </a:path>
            </a:pathLst>
          </a:custGeom>
          <a:gradFill rotWithShape="1">
            <a:gsLst>
              <a:gs pos="0">
                <a:srgbClr val="EEEEEE"/>
              </a:gs>
              <a:gs pos="100000">
                <a:srgbClr val="C0C0C0"/>
              </a:gs>
            </a:gsLst>
            <a:lin ang="5400000" scaled="1"/>
          </a:gradFill>
          <a:ln w="19050" cmpd="sng">
            <a:solidFill>
              <a:srgbClr val="FFFFFF"/>
            </a:solidFill>
            <a:miter lim="800000"/>
            <a:headEnd/>
            <a:tailEnd/>
          </a:ln>
          <a:effectLst>
            <a:outerShdw dist="45791" dir="2021404" algn="ctr" rotWithShape="0">
              <a:srgbClr val="292929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Line 149"/>
          <p:cNvSpPr>
            <a:spLocks noChangeShapeType="1"/>
          </p:cNvSpPr>
          <p:nvPr/>
        </p:nvSpPr>
        <p:spPr bwMode="gray">
          <a:xfrm flipH="1" flipV="1">
            <a:off x="5326605" y="1577977"/>
            <a:ext cx="3179" cy="349409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51"/>
          <p:cNvSpPr>
            <a:spLocks noChangeArrowheads="1"/>
          </p:cNvSpPr>
          <p:nvPr/>
        </p:nvSpPr>
        <p:spPr bwMode="gray">
          <a:xfrm rot="21581400" flipV="1">
            <a:off x="5640931" y="3201988"/>
            <a:ext cx="430213" cy="390525"/>
          </a:xfrm>
          <a:prstGeom prst="rightArrow">
            <a:avLst>
              <a:gd name="adj1" fmla="val 55000"/>
              <a:gd name="adj2" fmla="val 70071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FFFFFF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rot="10800000" lIns="324000" tIns="0" rIns="0" bIns="0" anchor="ctr"/>
          <a:lstStyle/>
          <a:p>
            <a:pPr algn="ctr" eaLnBrk="0" hangingPunct="0">
              <a:defRPr/>
            </a:pPr>
            <a:endParaRPr lang="en-US" sz="1800" noProof="1">
              <a:solidFill>
                <a:srgbClr val="000000"/>
              </a:solidFill>
            </a:endParaRPr>
          </a:p>
        </p:txBody>
      </p:sp>
      <p:sp>
        <p:nvSpPr>
          <p:cNvPr id="24" name="Rectangle 152"/>
          <p:cNvSpPr>
            <a:spLocks noChangeArrowheads="1"/>
          </p:cNvSpPr>
          <p:nvPr/>
        </p:nvSpPr>
        <p:spPr bwMode="auto">
          <a:xfrm>
            <a:off x="3400969" y="1827213"/>
            <a:ext cx="1754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sz="1200" b="1"/>
              <a:t>DEA</a:t>
            </a:r>
            <a:endParaRPr lang="ka-GE" sz="1200"/>
          </a:p>
          <a:p>
            <a:pPr algn="ctr"/>
            <a:r>
              <a:rPr lang="ka-GE" sz="1200"/>
              <a:t>მონაცემთა გაცვლის </a:t>
            </a:r>
          </a:p>
          <a:p>
            <a:pPr algn="ctr"/>
            <a:r>
              <a:rPr lang="ka-GE" sz="1200"/>
              <a:t>სააგენტო</a:t>
            </a:r>
          </a:p>
        </p:txBody>
      </p:sp>
      <p:pic>
        <p:nvPicPr>
          <p:cNvPr id="25" name="Picture 1" descr="http://www.versent.co.uk/siteVersent/assets/Image/Video_Demonstration_of_iDashboard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079"/>
          <a:stretch>
            <a:fillRect/>
          </a:stretch>
        </p:blipFill>
        <p:spPr bwMode="auto">
          <a:xfrm>
            <a:off x="5915025" y="1476371"/>
            <a:ext cx="26749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22"/>
          <p:cNvSpPr txBox="1">
            <a:spLocks noChangeArrowheads="1"/>
          </p:cNvSpPr>
          <p:nvPr/>
        </p:nvSpPr>
        <p:spPr bwMode="gray">
          <a:xfrm>
            <a:off x="6788150" y="3195638"/>
            <a:ext cx="927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a-GE" sz="1400" b="1" noProof="1">
                <a:solidFill>
                  <a:srgbClr val="C00000"/>
                </a:solidFill>
              </a:rPr>
              <a:t>ანალიზი</a:t>
            </a:r>
          </a:p>
        </p:txBody>
      </p:sp>
      <p:sp>
        <p:nvSpPr>
          <p:cNvPr id="28" name="Line 149"/>
          <p:cNvSpPr>
            <a:spLocks noChangeShapeType="1"/>
          </p:cNvSpPr>
          <p:nvPr/>
        </p:nvSpPr>
        <p:spPr bwMode="gray">
          <a:xfrm flipH="1" flipV="1">
            <a:off x="3329521" y="1577977"/>
            <a:ext cx="3179" cy="349409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/>
      <p:bldP spid="26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5"/>
          <p:cNvGrpSpPr/>
          <p:nvPr/>
        </p:nvGrpSpPr>
        <p:grpSpPr>
          <a:xfrm>
            <a:off x="3214678" y="1124174"/>
            <a:ext cx="1498488" cy="1519008"/>
            <a:chOff x="5572132" y="1285860"/>
            <a:chExt cx="1984383" cy="1984383"/>
          </a:xfrm>
        </p:grpSpPr>
        <p:grpSp>
          <p:nvGrpSpPr>
            <p:cNvPr id="5" name="Group 5"/>
            <p:cNvGrpSpPr/>
            <p:nvPr/>
          </p:nvGrpSpPr>
          <p:grpSpPr>
            <a:xfrm>
              <a:off x="5572132" y="1285860"/>
              <a:ext cx="1984383" cy="1984383"/>
              <a:chOff x="1571630" y="1746257"/>
              <a:chExt cx="1984383" cy="1984383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759071" y="1870377"/>
              <a:ext cx="1705106" cy="844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პროგრამების მოსარგებლეთა ბაზები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4348" y="5000636"/>
            <a:ext cx="1214446" cy="1357322"/>
            <a:chOff x="785786" y="3643314"/>
            <a:chExt cx="1428761" cy="1500198"/>
          </a:xfrm>
        </p:grpSpPr>
        <p:grpSp>
          <p:nvGrpSpPr>
            <p:cNvPr id="3" name="Group 11"/>
            <p:cNvGrpSpPr/>
            <p:nvPr/>
          </p:nvGrpSpPr>
          <p:grpSpPr>
            <a:xfrm>
              <a:off x="785786" y="3643314"/>
              <a:ext cx="1428761" cy="1500198"/>
              <a:chOff x="1571630" y="1746257"/>
              <a:chExt cx="1984383" cy="1984383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3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85787" y="4214818"/>
              <a:ext cx="1357322" cy="276999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ფარმაცია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26"/>
          <p:cNvGrpSpPr/>
          <p:nvPr/>
        </p:nvGrpSpPr>
        <p:grpSpPr>
          <a:xfrm>
            <a:off x="2686035" y="3929066"/>
            <a:ext cx="1885965" cy="1635743"/>
            <a:chOff x="7072330" y="2857496"/>
            <a:chExt cx="2071670" cy="1984383"/>
          </a:xfrm>
        </p:grpSpPr>
        <p:grpSp>
          <p:nvGrpSpPr>
            <p:cNvPr id="9" name="Group 8"/>
            <p:cNvGrpSpPr/>
            <p:nvPr/>
          </p:nvGrpSpPr>
          <p:grpSpPr>
            <a:xfrm>
              <a:off x="7072330" y="2857496"/>
              <a:ext cx="2071670" cy="1984383"/>
              <a:chOff x="1571630" y="1746257"/>
              <a:chExt cx="1984383" cy="198438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7150803" y="3409337"/>
              <a:ext cx="1838783" cy="1008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აფთიაქებისა და დაწესებულებების საინფორმაციო პორტალი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2071670" y="5429264"/>
            <a:ext cx="1428269" cy="1293294"/>
            <a:chOff x="6357950" y="4873617"/>
            <a:chExt cx="1984383" cy="1984383"/>
          </a:xfrm>
        </p:grpSpPr>
        <p:grpSp>
          <p:nvGrpSpPr>
            <p:cNvPr id="15" name="Group 14"/>
            <p:cNvGrpSpPr/>
            <p:nvPr/>
          </p:nvGrpSpPr>
          <p:grpSpPr>
            <a:xfrm>
              <a:off x="6357950" y="4873617"/>
              <a:ext cx="1984383" cy="1984383"/>
              <a:chOff x="1571630" y="1746257"/>
              <a:chExt cx="1984383" cy="1984383"/>
            </a:xfrm>
            <a:solidFill>
              <a:srgbClr val="C00000"/>
            </a:solidFill>
          </p:grpSpPr>
          <p:sp>
            <p:nvSpPr>
              <p:cNvPr id="16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645981" y="5480597"/>
              <a:ext cx="1500199" cy="70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დამხმარე მოდულები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>
          <a:xfrm rot="16200000">
            <a:off x="-2536070" y="3178955"/>
            <a:ext cx="6072206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2400" b="1" i="0" u="none" strike="noStrike" kern="1200" cap="none" spc="0" normalizeH="0" baseline="0" noProof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სისტემის  </a:t>
            </a:r>
            <a:r>
              <a:rPr kumimoji="0" lang="ka-G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კომპონენტები</a:t>
            </a:r>
            <a:endParaRPr kumimoji="0" lang="ka-GE" sz="2400" b="1" i="0" u="none" strike="noStrike" kern="1200" cap="none" spc="0" normalizeH="0" baseline="0" noProof="1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0" name="Group 28"/>
          <p:cNvGrpSpPr/>
          <p:nvPr/>
        </p:nvGrpSpPr>
        <p:grpSpPr>
          <a:xfrm>
            <a:off x="714348" y="3429000"/>
            <a:ext cx="1410599" cy="1428736"/>
            <a:chOff x="6357950" y="4873617"/>
            <a:chExt cx="1984383" cy="1984383"/>
          </a:xfrm>
          <a:solidFill>
            <a:schemeClr val="accent2">
              <a:lumMod val="75000"/>
            </a:schemeClr>
          </a:solidFill>
        </p:grpSpPr>
        <p:grpSp>
          <p:nvGrpSpPr>
            <p:cNvPr id="26" name="Group 14"/>
            <p:cNvGrpSpPr/>
            <p:nvPr/>
          </p:nvGrpSpPr>
          <p:grpSpPr>
            <a:xfrm>
              <a:off x="6357950" y="4873617"/>
              <a:ext cx="1984383" cy="1984383"/>
              <a:chOff x="1571630" y="1746257"/>
              <a:chExt cx="1984383" cy="1984383"/>
            </a:xfrm>
            <a:grpFill/>
          </p:grpSpPr>
          <p:sp>
            <p:nvSpPr>
              <p:cNvPr id="32" name=" 3"/>
              <p:cNvSpPr/>
              <p:nvPr/>
            </p:nvSpPr>
            <p:spPr>
              <a:xfrm>
                <a:off x="1571630" y="1746257"/>
                <a:ext cx="1984383" cy="1984383"/>
              </a:xfrm>
              <a:prstGeom prst="gear6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 4"/>
              <p:cNvSpPr/>
              <p:nvPr/>
            </p:nvSpPr>
            <p:spPr>
              <a:xfrm>
                <a:off x="2071203" y="2248852"/>
                <a:ext cx="985237" cy="9791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900" kern="1200" dirty="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573974" y="5665705"/>
              <a:ext cx="1572206" cy="2880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რეგულირება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" name="Rectangle 3"/>
          <p:cNvSpPr>
            <a:spLocks noChangeArrowheads="1"/>
          </p:cNvSpPr>
          <p:nvPr/>
        </p:nvSpPr>
        <p:spPr bwMode="gray">
          <a:xfrm>
            <a:off x="4929190" y="785794"/>
            <a:ext cx="4143404" cy="84610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1400" b="1" noProof="1" smtClean="0">
                <a:solidFill>
                  <a:srgbClr val="002060"/>
                </a:solidFill>
                <a:latin typeface="Arial" pitchFamily="34" charset="0"/>
              </a:rPr>
              <a:t>EMR</a:t>
            </a:r>
            <a:endParaRPr lang="ka-GE" sz="1400" b="1" noProof="1" smtClean="0">
              <a:solidFill>
                <a:srgbClr val="002060"/>
              </a:solidFill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ელექტრონული სამედიცინო ისტორიები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მონაცემთა ცენტრალიზებული საცავი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28794" y="2214554"/>
            <a:ext cx="1925254" cy="1925254"/>
            <a:chOff x="2325306" y="1575207"/>
            <a:chExt cx="1925254" cy="1925254"/>
          </a:xfrm>
        </p:grpSpPr>
        <p:sp>
          <p:nvSpPr>
            <p:cNvPr id="36" name=" 3"/>
            <p:cNvSpPr/>
            <p:nvPr/>
          </p:nvSpPr>
          <p:spPr>
            <a:xfrm>
              <a:off x="2325306" y="1575207"/>
              <a:ext cx="1925254" cy="1925254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 4"/>
            <p:cNvSpPr/>
            <p:nvPr/>
          </p:nvSpPr>
          <p:spPr>
            <a:xfrm>
              <a:off x="2712367" y="2026190"/>
              <a:ext cx="1151132" cy="989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EMR</a:t>
              </a:r>
              <a:endParaRPr lang="en-US" sz="3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42910" y="1928802"/>
            <a:ext cx="1400184" cy="1400184"/>
            <a:chOff x="4714876" y="3714752"/>
            <a:chExt cx="1400184" cy="1400184"/>
          </a:xfrm>
        </p:grpSpPr>
        <p:grpSp>
          <p:nvGrpSpPr>
            <p:cNvPr id="38" name="Group 37"/>
            <p:cNvGrpSpPr/>
            <p:nvPr/>
          </p:nvGrpSpPr>
          <p:grpSpPr>
            <a:xfrm>
              <a:off x="4714876" y="3714752"/>
              <a:ext cx="1400184" cy="1400184"/>
              <a:chOff x="1071567" y="1071575"/>
              <a:chExt cx="1400184" cy="1400184"/>
            </a:xfrm>
          </p:grpSpPr>
          <p:sp>
            <p:nvSpPr>
              <p:cNvPr id="39" name=" 3"/>
              <p:cNvSpPr/>
              <p:nvPr/>
            </p:nvSpPr>
            <p:spPr>
              <a:xfrm>
                <a:off x="1071567" y="1071575"/>
                <a:ext cx="1400184" cy="1400184"/>
              </a:xfrm>
              <a:prstGeom prst="gear6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 4"/>
              <p:cNvSpPr/>
              <p:nvPr/>
            </p:nvSpPr>
            <p:spPr>
              <a:xfrm>
                <a:off x="1424067" y="1426207"/>
                <a:ext cx="695184" cy="690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70" tIns="52070" rIns="52070" bIns="52070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100" kern="12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786314" y="4286256"/>
              <a:ext cx="12144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ბილინგი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14480" y="928670"/>
            <a:ext cx="1500198" cy="1371895"/>
            <a:chOff x="7143768" y="4643446"/>
            <a:chExt cx="1500198" cy="1371895"/>
          </a:xfrm>
        </p:grpSpPr>
        <p:grpSp>
          <p:nvGrpSpPr>
            <p:cNvPr id="43" name="Group 42"/>
            <p:cNvGrpSpPr/>
            <p:nvPr/>
          </p:nvGrpSpPr>
          <p:grpSpPr>
            <a:xfrm>
              <a:off x="7143768" y="4643446"/>
              <a:ext cx="1500198" cy="1371895"/>
              <a:chOff x="2007619" y="154163"/>
              <a:chExt cx="1371895" cy="1371895"/>
            </a:xfrm>
          </p:grpSpPr>
          <p:sp>
            <p:nvSpPr>
              <p:cNvPr id="44" name=" 3"/>
              <p:cNvSpPr/>
              <p:nvPr/>
            </p:nvSpPr>
            <p:spPr>
              <a:xfrm rot="20700000">
                <a:off x="2007619" y="154163"/>
                <a:ext cx="1371895" cy="1371895"/>
              </a:xfrm>
              <a:prstGeom prst="gear6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 4"/>
              <p:cNvSpPr/>
              <p:nvPr/>
            </p:nvSpPr>
            <p:spPr>
              <a:xfrm>
                <a:off x="2308515" y="455060"/>
                <a:ext cx="770101" cy="7701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8420" tIns="58420" rIns="58420" bIns="58420" numCol="1" spcCol="1270" anchor="ctr" anchorCtr="0">
                <a:noAutofit/>
              </a:bodyPr>
              <a:lstStyle/>
              <a:p>
                <a:pPr lvl="0"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4600" kern="12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7286644" y="5072074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სამედიცინო შემთხვევების ბაზა</a:t>
              </a:r>
              <a:endPara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" name="Rectangle 3"/>
          <p:cNvSpPr>
            <a:spLocks noChangeArrowheads="1"/>
          </p:cNvSpPr>
          <p:nvPr/>
        </p:nvSpPr>
        <p:spPr bwMode="gray">
          <a:xfrm>
            <a:off x="4929190" y="1500174"/>
            <a:ext cx="4143404" cy="106041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ka-GE" sz="1400" b="1" noProof="1" smtClean="0">
                <a:solidFill>
                  <a:srgbClr val="002060"/>
                </a:solidFill>
                <a:latin typeface="Arial" pitchFamily="34" charset="0"/>
              </a:rPr>
              <a:t>ბილინგი</a:t>
            </a:r>
            <a:endParaRPr lang="ka-GE" sz="1400" b="1" noProof="1">
              <a:solidFill>
                <a:srgbClr val="002060"/>
              </a:solidFill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>
                <a:latin typeface="Arial" pitchFamily="34" charset="0"/>
              </a:rPr>
              <a:t>ანგარიშგება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ვალდებულებების </a:t>
            </a:r>
            <a:r>
              <a:rPr lang="ka-GE" sz="1400" noProof="1">
                <a:latin typeface="Arial" pitchFamily="34" charset="0"/>
              </a:rPr>
              <a:t>მართვა </a:t>
            </a:r>
            <a:endParaRPr lang="en-US" sz="1400" noProof="1" smtClean="0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საგადახდო დავალებები და ა.შ.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>
            <a:off x="4929190" y="2571744"/>
            <a:ext cx="4143404" cy="28575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ka-GE" sz="1400" b="1" noProof="1" smtClean="0">
                <a:solidFill>
                  <a:srgbClr val="002060"/>
                </a:solidFill>
                <a:latin typeface="Arial" pitchFamily="34" charset="0"/>
              </a:rPr>
              <a:t>სამედიცინო შემთხვევების ბაზა</a:t>
            </a: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gray">
          <a:xfrm>
            <a:off x="4929190" y="2786058"/>
            <a:ext cx="4143404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ka-GE" sz="1400" b="1" dirty="0" smtClean="0">
                <a:solidFill>
                  <a:srgbClr val="002060"/>
                </a:solidFill>
              </a:rPr>
              <a:t>აფთიაქებისა და დაწესებულებების საინფორმაციო პორტალი</a:t>
            </a:r>
            <a:endParaRPr lang="en-US" sz="1400" b="1" dirty="0" smtClean="0">
              <a:solidFill>
                <a:srgbClr val="002060"/>
              </a:solidFill>
            </a:endParaRP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gray">
          <a:xfrm>
            <a:off x="4929190" y="3214686"/>
            <a:ext cx="4143404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ka-GE" sz="1400" b="1" noProof="1" smtClean="0">
                <a:solidFill>
                  <a:srgbClr val="002060"/>
                </a:solidFill>
                <a:latin typeface="Arial" pitchFamily="34" charset="0"/>
              </a:rPr>
              <a:t>ფარმაცია</a:t>
            </a:r>
            <a:endParaRPr lang="ka-GE" sz="1400" b="1" noProof="1">
              <a:solidFill>
                <a:srgbClr val="002060"/>
              </a:solidFill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წამლის მონაცემთა ბაზა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აფთიაქების რეესტრი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ელექტრონული </a:t>
            </a:r>
            <a:r>
              <a:rPr lang="ka-GE" sz="1400" noProof="1">
                <a:latin typeface="Arial" pitchFamily="34" charset="0"/>
              </a:rPr>
              <a:t>დანიშნულებები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>
                <a:latin typeface="Arial" pitchFamily="34" charset="0"/>
              </a:rPr>
              <a:t>ეროვნული კოდი </a:t>
            </a:r>
            <a:endParaRPr lang="ka-GE" sz="1400" noProof="1" smtClean="0">
              <a:latin typeface="Arial" pitchFamily="34" charset="0"/>
            </a:endParaRP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dirty="0" smtClean="0"/>
              <a:t>წამლის ელ. რეგისტრაციის სისტემა (</a:t>
            </a:r>
            <a:r>
              <a:rPr lang="en-US" sz="1400" dirty="0" smtClean="0"/>
              <a:t>ECTD</a:t>
            </a:r>
            <a:r>
              <a:rPr lang="ka-GE" sz="1400" dirty="0" smtClean="0"/>
              <a:t>)</a:t>
            </a:r>
          </a:p>
          <a:p>
            <a:pPr marL="381000" lvl="1" indent="-188913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dirty="0" smtClean="0"/>
              <a:t>ელექტრონული სერვისები </a:t>
            </a:r>
            <a:r>
              <a:rPr lang="ka-GE" sz="1400" noProof="1" smtClean="0">
                <a:latin typeface="Arial" pitchFamily="34" charset="0"/>
              </a:rPr>
              <a:t>და ა.შ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gray">
          <a:xfrm>
            <a:off x="4929190" y="5000636"/>
            <a:ext cx="4143404" cy="84610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lvl="1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ka-GE" sz="1400" b="1" noProof="1" smtClean="0">
                <a:solidFill>
                  <a:srgbClr val="002060"/>
                </a:solidFill>
                <a:latin typeface="Arial" pitchFamily="34" charset="0"/>
              </a:rPr>
              <a:t>რეგულირება</a:t>
            </a:r>
            <a:endParaRPr lang="ka-GE" sz="1400" b="1" noProof="1">
              <a:solidFill>
                <a:srgbClr val="002060"/>
              </a:solidFill>
              <a:latin typeface="Arial" pitchFamily="34" charset="0"/>
            </a:endParaRPr>
          </a:p>
          <a:p>
            <a:pPr marL="477837" lvl="1" indent="-28575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სერტიფიცირება, ლიცენზირება/ნებართვები</a:t>
            </a:r>
            <a:endParaRPr lang="ka-GE" sz="1400" noProof="1">
              <a:latin typeface="Arial" pitchFamily="34" charset="0"/>
            </a:endParaRPr>
          </a:p>
          <a:p>
            <a:pPr marL="477837" lvl="1" indent="-28575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 smtClean="0">
                <a:latin typeface="Arial" pitchFamily="34" charset="0"/>
              </a:rPr>
              <a:t>ელ.სერვისები</a:t>
            </a:r>
            <a:endParaRPr lang="ka-GE" sz="1400" noProof="1">
              <a:latin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gray">
          <a:xfrm>
            <a:off x="4929190" y="6072206"/>
            <a:ext cx="4143404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lvl="1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ka-GE" sz="1400" b="1" noProof="1" smtClean="0">
                <a:solidFill>
                  <a:srgbClr val="002060"/>
                </a:solidFill>
                <a:latin typeface="Arial" pitchFamily="34" charset="0"/>
              </a:rPr>
              <a:t>დამხმარე </a:t>
            </a:r>
            <a:r>
              <a:rPr lang="ka-GE" sz="1400" b="1" noProof="1">
                <a:solidFill>
                  <a:srgbClr val="002060"/>
                </a:solidFill>
                <a:latin typeface="Arial" pitchFamily="34" charset="0"/>
              </a:rPr>
              <a:t>მოდულები</a:t>
            </a:r>
          </a:p>
          <a:p>
            <a:pPr marL="477837" lvl="1" indent="-28575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>
                <a:latin typeface="Arial" pitchFamily="34" charset="0"/>
              </a:rPr>
              <a:t>კლასიფიკატორები</a:t>
            </a:r>
          </a:p>
          <a:p>
            <a:pPr marL="477837" lvl="1" indent="-28575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Tx/>
              <a:buChar char="-"/>
              <a:defRPr/>
            </a:pPr>
            <a:r>
              <a:rPr lang="ka-GE" sz="1400" noProof="1">
                <a:latin typeface="Arial" pitchFamily="34" charset="0"/>
              </a:rPr>
              <a:t>მოდულთა მართვის სისტემა და </a:t>
            </a:r>
            <a:r>
              <a:rPr lang="ka-GE" sz="1400" noProof="1" smtClean="0">
                <a:latin typeface="Arial" pitchFamily="34" charset="0"/>
              </a:rPr>
              <a:t>ა.შ</a:t>
            </a:r>
            <a:endParaRPr lang="en-US" sz="1400" noProof="1">
              <a:latin typeface="Arial" pitchFamily="34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gray">
          <a:xfrm>
            <a:off x="4929190" y="5786454"/>
            <a:ext cx="4143404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/>
          <a:lstStyle/>
          <a:p>
            <a:pPr marL="190500" indent="-190500" eaLnBrk="0" hangingPunct="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ka-GE" sz="1400" b="1" dirty="0" smtClean="0">
                <a:solidFill>
                  <a:srgbClr val="002060"/>
                </a:solidFill>
              </a:rPr>
              <a:t>პროგრამების მოსარგებლეთა ბაზები</a:t>
            </a:r>
            <a:endParaRPr lang="en-US" sz="1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71" y="1000108"/>
            <a:ext cx="8172471" cy="108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348880"/>
            <a:ext cx="1152128" cy="141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211960" y="2636912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E-Health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804495"/>
            <a:ext cx="1924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357" y="2554982"/>
            <a:ext cx="26574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768" y="6046043"/>
            <a:ext cx="1905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323528" y="2348880"/>
            <a:ext cx="8712968" cy="1872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23528" y="980728"/>
            <a:ext cx="8712968" cy="115212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62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069514"/>
            <a:ext cx="2376264" cy="115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2708920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280" y="6308551"/>
            <a:ext cx="2895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3707904" y="1916832"/>
            <a:ext cx="1762021" cy="720080"/>
            <a:chOff x="3707904" y="1916832"/>
            <a:chExt cx="1762021" cy="720080"/>
          </a:xfrm>
        </p:grpSpPr>
        <p:sp>
          <p:nvSpPr>
            <p:cNvPr id="26" name="TextBox 25"/>
            <p:cNvSpPr txBox="1"/>
            <p:nvPr/>
          </p:nvSpPr>
          <p:spPr>
            <a:xfrm>
              <a:off x="3707904" y="2102659"/>
              <a:ext cx="17620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200" b="1" dirty="0" smtClean="0">
                  <a:solidFill>
                    <a:srgbClr val="C00000"/>
                  </a:solidFill>
                </a:rPr>
                <a:t>ინფორმაციის </a:t>
              </a:r>
              <a:r>
                <a:rPr lang="en-US" sz="1200" b="1" dirty="0" smtClean="0">
                  <a:solidFill>
                    <a:srgbClr val="C00000"/>
                  </a:solidFill>
                </a:rPr>
                <a:t> </a:t>
              </a:r>
              <a:r>
                <a:rPr lang="ka-GE" sz="1200" b="1" dirty="0" smtClean="0">
                  <a:solidFill>
                    <a:srgbClr val="C00000"/>
                  </a:solidFill>
                </a:rPr>
                <a:t>გაცვლა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27" name="Curved Left Arrow 26"/>
            <p:cNvSpPr/>
            <p:nvPr/>
          </p:nvSpPr>
          <p:spPr>
            <a:xfrm>
              <a:off x="5076056" y="1916832"/>
              <a:ext cx="360040" cy="72008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Left Arrow 27"/>
            <p:cNvSpPr/>
            <p:nvPr/>
          </p:nvSpPr>
          <p:spPr>
            <a:xfrm rot="10800000">
              <a:off x="3707905" y="1916832"/>
              <a:ext cx="360040" cy="720080"/>
            </a:xfrm>
            <a:prstGeom prst="curved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2331715"/>
            <a:ext cx="2295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2636912"/>
            <a:ext cx="942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5948511"/>
            <a:ext cx="3133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323528" y="4437112"/>
            <a:ext cx="8712968" cy="1224136"/>
            <a:chOff x="323528" y="4437112"/>
            <a:chExt cx="8712968" cy="1224136"/>
          </a:xfrm>
        </p:grpSpPr>
        <p:pic>
          <p:nvPicPr>
            <p:cNvPr id="34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19672" y="4437112"/>
              <a:ext cx="5821194" cy="1180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5536" y="4653136"/>
              <a:ext cx="190500" cy="19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35"/>
            <p:cNvSpPr/>
            <p:nvPr/>
          </p:nvSpPr>
          <p:spPr>
            <a:xfrm>
              <a:off x="323528" y="4509120"/>
              <a:ext cx="8712968" cy="1152128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07904" y="4077072"/>
            <a:ext cx="1944216" cy="504056"/>
            <a:chOff x="3635896" y="4005064"/>
            <a:chExt cx="1944216" cy="504056"/>
          </a:xfrm>
        </p:grpSpPr>
        <p:sp>
          <p:nvSpPr>
            <p:cNvPr id="38" name="TextBox 37"/>
            <p:cNvSpPr txBox="1"/>
            <p:nvPr/>
          </p:nvSpPr>
          <p:spPr>
            <a:xfrm>
              <a:off x="3901828" y="4190891"/>
              <a:ext cx="1462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a-GE" sz="1000" b="1" dirty="0" smtClean="0">
                  <a:solidFill>
                    <a:srgbClr val="C00000"/>
                  </a:solidFill>
                </a:rPr>
                <a:t>ინფორმაციის გაცვლა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Curved Left Arrow 38"/>
            <p:cNvSpPr/>
            <p:nvPr/>
          </p:nvSpPr>
          <p:spPr>
            <a:xfrm>
              <a:off x="5292080" y="4005064"/>
              <a:ext cx="288032" cy="504056"/>
            </a:xfrm>
            <a:prstGeom prst="curvedLef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Curved Left Arrow 39"/>
            <p:cNvSpPr/>
            <p:nvPr/>
          </p:nvSpPr>
          <p:spPr>
            <a:xfrm rot="10800000">
              <a:off x="3635896" y="4005064"/>
              <a:ext cx="288032" cy="504056"/>
            </a:xfrm>
            <a:prstGeom prst="curvedLef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07904" y="6478860"/>
            <a:ext cx="27622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 txBox="1">
            <a:spLocks/>
          </p:cNvSpPr>
          <p:nvPr/>
        </p:nvSpPr>
        <p:spPr>
          <a:xfrm>
            <a:off x="314325" y="900099"/>
            <a:ext cx="8829675" cy="600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ელექტრონული სამედიცინო ისტორიები</a:t>
            </a:r>
            <a:r>
              <a:rPr kumimoji="0" lang="ka-G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EMR</a:t>
            </a:r>
            <a:r>
              <a:rPr kumimoji="0" lang="ka-G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" name="ღუბელი 3"/>
          <p:cNvSpPr/>
          <p:nvPr/>
        </p:nvSpPr>
        <p:spPr bwMode="auto">
          <a:xfrm>
            <a:off x="3071802" y="2786058"/>
            <a:ext cx="3349625" cy="2481262"/>
          </a:xfrm>
          <a:prstGeom prst="cloud">
            <a:avLst/>
          </a:prstGeom>
          <a:solidFill>
            <a:srgbClr val="EEB5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de-AT" sz="1200" b="1" u="sng"/>
              <a:t>ელექტრონული ისტორიები:</a:t>
            </a:r>
            <a:endParaRPr lang="de-AT" sz="1200" b="1"/>
          </a:p>
          <a:p>
            <a:pPr>
              <a:buFont typeface="Arial" charset="0"/>
              <a:buChar char="-"/>
              <a:defRPr/>
            </a:pPr>
            <a:r>
              <a:rPr lang="de-AT" sz="1100"/>
              <a:t>ძირითადი დემოგრაფიული მონაცემები</a:t>
            </a:r>
          </a:p>
          <a:p>
            <a:pPr>
              <a:buFont typeface="Arial" charset="0"/>
              <a:buChar char="-"/>
              <a:defRPr/>
            </a:pPr>
            <a:r>
              <a:rPr lang="de-AT" sz="1100"/>
              <a:t>დიაგნოზი</a:t>
            </a:r>
          </a:p>
          <a:p>
            <a:pPr>
              <a:buFont typeface="Arial" charset="0"/>
              <a:buChar char="-"/>
              <a:defRPr/>
            </a:pPr>
            <a:r>
              <a:rPr lang="de-AT" sz="1100"/>
              <a:t>ჩატარებული მკურნალობა</a:t>
            </a:r>
          </a:p>
          <a:p>
            <a:pPr>
              <a:buFont typeface="Arial" charset="0"/>
              <a:buChar char="-"/>
              <a:defRPr/>
            </a:pPr>
            <a:r>
              <a:rPr lang="de-AT" sz="1100"/>
              <a:t>მედიკამენტები</a:t>
            </a:r>
          </a:p>
          <a:p>
            <a:pPr>
              <a:buFont typeface="Arial" charset="0"/>
              <a:buChar char="-"/>
              <a:defRPr/>
            </a:pPr>
            <a:r>
              <a:rPr lang="de-AT" sz="1100"/>
              <a:t>კლინიკური მონაცამები</a:t>
            </a:r>
          </a:p>
          <a:p>
            <a:pPr>
              <a:buFont typeface="Arial" charset="0"/>
              <a:buChar char="-"/>
              <a:defRPr/>
            </a:pPr>
            <a:r>
              <a:rPr lang="de-AT" sz="1100"/>
              <a:t>ლაბორატორიული გამოკვლევები</a:t>
            </a:r>
          </a:p>
          <a:p>
            <a:pPr>
              <a:buFont typeface="Arial" charset="0"/>
              <a:buChar char="-"/>
              <a:defRPr/>
            </a:pPr>
            <a:r>
              <a:rPr lang="de-AT" sz="1100"/>
              <a:t>ინსტრუმენტალური გამოკვლევები</a:t>
            </a:r>
          </a:p>
          <a:p>
            <a:pPr>
              <a:buFont typeface="Arial" charset="0"/>
              <a:buChar char="-"/>
              <a:defRPr/>
            </a:pPr>
            <a:r>
              <a:rPr lang="de-AT" sz="1100"/>
              <a:t>სისხლის ჯგუფი,</a:t>
            </a:r>
            <a:r>
              <a:rPr lang="ka-GE" sz="1100" dirty="0"/>
              <a:t> </a:t>
            </a:r>
            <a:r>
              <a:rPr lang="de-AT" sz="1100"/>
              <a:t>ალერგია და სხვ.</a:t>
            </a:r>
          </a:p>
        </p:txBody>
      </p:sp>
      <p:pic>
        <p:nvPicPr>
          <p:cNvPr id="4" name="Picture 2" descr="C:\Users\moris\AppData\Local\Microsoft\Windows\Temporary Internet Files\Content.IE5\5K0NNKJ0\MC9003037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725" y="3060725"/>
            <a:ext cx="8032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ტექსტური ველი 5"/>
          <p:cNvSpPr txBox="1">
            <a:spLocks noChangeArrowheads="1"/>
          </p:cNvSpPr>
          <p:nvPr/>
        </p:nvSpPr>
        <p:spPr bwMode="auto">
          <a:xfrm>
            <a:off x="7421563" y="3705250"/>
            <a:ext cx="1290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/>
              <a:t>ჰოსპიტალი</a:t>
            </a:r>
            <a:endParaRPr lang="ka-GE" sz="1200" b="1"/>
          </a:p>
        </p:txBody>
      </p:sp>
      <p:pic>
        <p:nvPicPr>
          <p:cNvPr id="6" name="Picture 4" descr="C:\Users\moris\AppData\Local\Microsoft\Windows\Temporary Internet Files\Content.IE5\5H5R5217\MC9004315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3060725"/>
            <a:ext cx="5381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მრუდი-დამაკავშირებალი 9"/>
          <p:cNvCxnSpPr>
            <a:cxnSpLocks noChangeShapeType="1"/>
          </p:cNvCxnSpPr>
          <p:nvPr/>
        </p:nvCxnSpPr>
        <p:spPr bwMode="auto">
          <a:xfrm flipV="1">
            <a:off x="6138863" y="3206775"/>
            <a:ext cx="1282700" cy="395287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8" name="Picture 5" descr="C:\Users\moris\AppData\Local\Microsoft\Windows\Temporary Internet Files\Content.IE5\6UV9U9AC\MC90043389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500174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ტექსტური ველი 12"/>
          <p:cNvSpPr txBox="1">
            <a:spLocks noChangeArrowheads="1"/>
          </p:cNvSpPr>
          <p:nvPr/>
        </p:nvSpPr>
        <p:spPr bwMode="auto">
          <a:xfrm>
            <a:off x="7000892" y="2357430"/>
            <a:ext cx="1492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 dirty="0"/>
              <a:t>სისტემის ადმინის</a:t>
            </a:r>
            <a:r>
              <a:rPr lang="ka-GE" sz="1200" b="1" dirty="0"/>
              <a:t>ტ</a:t>
            </a:r>
            <a:r>
              <a:rPr lang="de-AT" sz="1200" b="1" dirty="0"/>
              <a:t>რირება</a:t>
            </a:r>
            <a:endParaRPr lang="ka-GE" sz="1200" b="1" dirty="0"/>
          </a:p>
        </p:txBody>
      </p:sp>
      <p:cxnSp>
        <p:nvCxnSpPr>
          <p:cNvPr id="10" name="მრუდი-დამაკავშირებალი 13"/>
          <p:cNvCxnSpPr>
            <a:cxnSpLocks noChangeShapeType="1"/>
          </p:cNvCxnSpPr>
          <p:nvPr/>
        </p:nvCxnSpPr>
        <p:spPr bwMode="auto">
          <a:xfrm flipV="1">
            <a:off x="5926138" y="2214554"/>
            <a:ext cx="1074754" cy="695359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1" name="Picture 2" descr="C:\Users\moris\AppData\Local\Microsoft\Windows\Temporary Internet Files\Content.IE5\5K0NNKJ0\MC900347479[1].wm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FDDFF"/>
              </a:clrFrom>
              <a:clrTo>
                <a:srgbClr val="BFD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5838" y="4443437"/>
            <a:ext cx="760412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ტექსტური ველი 17"/>
          <p:cNvSpPr txBox="1">
            <a:spLocks noChangeArrowheads="1"/>
          </p:cNvSpPr>
          <p:nvPr/>
        </p:nvSpPr>
        <p:spPr bwMode="auto">
          <a:xfrm>
            <a:off x="6888163" y="5545162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/>
              <a:t>ინსტრუმენტალური გამოკვლევები</a:t>
            </a:r>
            <a:endParaRPr lang="ka-GE" sz="1200" b="1"/>
          </a:p>
        </p:txBody>
      </p:sp>
      <p:pic>
        <p:nvPicPr>
          <p:cNvPr id="13" name="Picture 4" descr="C:\Users\moris\AppData\Local\Microsoft\Windows\Temporary Internet Files\Content.IE5\5H5R5217\MC9004315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075262"/>
            <a:ext cx="5381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მრუდი-დამაკავშირებალი 19"/>
          <p:cNvCxnSpPr>
            <a:cxnSpLocks noChangeShapeType="1"/>
          </p:cNvCxnSpPr>
          <p:nvPr/>
        </p:nvCxnSpPr>
        <p:spPr bwMode="auto">
          <a:xfrm>
            <a:off x="5689600" y="4516462"/>
            <a:ext cx="1366838" cy="625475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5" name="Picture 4" descr="C:\Users\moris\AppData\Local\Microsoft\Windows\Temporary Internet Files\Content.IE5\UYGPWPPX\MC90001704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5572140"/>
            <a:ext cx="8350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ტექსტური ველი 22"/>
          <p:cNvSpPr txBox="1">
            <a:spLocks noChangeArrowheads="1"/>
          </p:cNvSpPr>
          <p:nvPr/>
        </p:nvSpPr>
        <p:spPr bwMode="auto">
          <a:xfrm>
            <a:off x="5000628" y="6215082"/>
            <a:ext cx="16557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 dirty="0"/>
              <a:t>ლაბორატორიული</a:t>
            </a:r>
          </a:p>
          <a:p>
            <a:pPr algn="ctr"/>
            <a:r>
              <a:rPr lang="de-AT" sz="1200" b="1" dirty="0"/>
              <a:t>გამოკვლევები</a:t>
            </a:r>
            <a:endParaRPr lang="ka-GE" sz="1200" b="1" dirty="0"/>
          </a:p>
        </p:txBody>
      </p:sp>
      <p:cxnSp>
        <p:nvCxnSpPr>
          <p:cNvPr id="17" name="მრუდი-დამაკავშირებალი 23"/>
          <p:cNvCxnSpPr>
            <a:cxnSpLocks noChangeShapeType="1"/>
          </p:cNvCxnSpPr>
          <p:nvPr/>
        </p:nvCxnSpPr>
        <p:spPr bwMode="auto">
          <a:xfrm rot="16200000" flipH="1">
            <a:off x="4973632" y="4956194"/>
            <a:ext cx="885840" cy="546096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19" name="Picture 6" descr="C:\Users\moris\AppData\Local\Microsoft\Windows\Temporary Internet Files\Content.IE5\5H5R5217\MC90004509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6088" y="5113362"/>
            <a:ext cx="7429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 descr="C:\Users\moris\AppData\Local\Microsoft\Windows\Temporary Internet Files\Content.IE5\6UV9U9AC\MC90004510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3275" y="5772175"/>
            <a:ext cx="895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ტექსტური ველი 33"/>
          <p:cNvSpPr txBox="1">
            <a:spLocks noChangeArrowheads="1"/>
          </p:cNvSpPr>
          <p:nvPr/>
        </p:nvSpPr>
        <p:spPr bwMode="auto">
          <a:xfrm>
            <a:off x="2944813" y="6337325"/>
            <a:ext cx="165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/>
              <a:t>პირველადი ჯანდაცვა</a:t>
            </a:r>
            <a:endParaRPr lang="ka-GE" sz="1200" b="1"/>
          </a:p>
        </p:txBody>
      </p:sp>
      <p:sp>
        <p:nvSpPr>
          <p:cNvPr id="22" name="ტექსტური ველი 34"/>
          <p:cNvSpPr txBox="1">
            <a:spLocks noChangeArrowheads="1"/>
          </p:cNvSpPr>
          <p:nvPr/>
        </p:nvSpPr>
        <p:spPr bwMode="auto">
          <a:xfrm>
            <a:off x="1195388" y="5799162"/>
            <a:ext cx="16557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/>
              <a:t>მედიკამენტები</a:t>
            </a:r>
            <a:endParaRPr lang="ka-GE" sz="1200" b="1"/>
          </a:p>
        </p:txBody>
      </p:sp>
      <p:pic>
        <p:nvPicPr>
          <p:cNvPr id="24" name="Picture 4" descr="C:\Users\moris\AppData\Local\Microsoft\Windows\Temporary Internet Files\Content.IE5\5H5R5217\MC90043157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2850" y="5318150"/>
            <a:ext cx="5365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მრუდი-დამაკავშირებალი 39"/>
          <p:cNvCxnSpPr>
            <a:cxnSpLocks noChangeShapeType="1"/>
          </p:cNvCxnSpPr>
          <p:nvPr/>
        </p:nvCxnSpPr>
        <p:spPr bwMode="auto">
          <a:xfrm rot="5400000">
            <a:off x="3569486" y="5028426"/>
            <a:ext cx="887426" cy="403222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6" name="მრუდი-დამაკავშირებალი 41"/>
          <p:cNvCxnSpPr>
            <a:cxnSpLocks noChangeShapeType="1"/>
          </p:cNvCxnSpPr>
          <p:nvPr/>
        </p:nvCxnSpPr>
        <p:spPr bwMode="auto">
          <a:xfrm rot="10800000" flipV="1">
            <a:off x="2459040" y="4429132"/>
            <a:ext cx="969953" cy="646130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27" name="Picture 29" descr="C:\Users\moris\AppData\Local\Microsoft\Windows\Temporary Internet Files\Content.IE5\UYGPWPPX\MC90006015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2850" y="3192487"/>
            <a:ext cx="7112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ტექსტური ველი 34"/>
          <p:cNvSpPr txBox="1">
            <a:spLocks noChangeArrowheads="1"/>
          </p:cNvSpPr>
          <p:nvPr/>
        </p:nvSpPr>
        <p:spPr bwMode="auto">
          <a:xfrm>
            <a:off x="714348" y="4071942"/>
            <a:ext cx="165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 sz="1200" b="1" dirty="0"/>
              <a:t>სადაზღვევო კომპანია</a:t>
            </a:r>
            <a:endParaRPr lang="ka-GE" sz="1200" b="1" dirty="0"/>
          </a:p>
        </p:txBody>
      </p:sp>
      <p:cxnSp>
        <p:nvCxnSpPr>
          <p:cNvPr id="30" name="მრუდი-დამაკავშირებალი 41"/>
          <p:cNvCxnSpPr>
            <a:cxnSpLocks noChangeShapeType="1"/>
          </p:cNvCxnSpPr>
          <p:nvPr/>
        </p:nvCxnSpPr>
        <p:spPr bwMode="auto">
          <a:xfrm rot="10800000">
            <a:off x="2000232" y="3643314"/>
            <a:ext cx="1393825" cy="309563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1" name="სურათი 48" descr="197px-Lesser_coat_of_arms_of_Georgia_svg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86050" y="1857364"/>
            <a:ext cx="27622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ტექსტური ველი 50"/>
          <p:cNvSpPr txBox="1">
            <a:spLocks noChangeArrowheads="1"/>
          </p:cNvSpPr>
          <p:nvPr/>
        </p:nvSpPr>
        <p:spPr bwMode="auto">
          <a:xfrm>
            <a:off x="3000364" y="2000240"/>
            <a:ext cx="114300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200" b="1" dirty="0"/>
              <a:t>სახელმწიფო პროგრამები</a:t>
            </a:r>
            <a:endParaRPr lang="ka-GE" sz="1200" b="1" dirty="0"/>
          </a:p>
        </p:txBody>
      </p:sp>
      <p:cxnSp>
        <p:nvCxnSpPr>
          <p:cNvPr id="33" name="მრუდი-დამაკავშირებალი 41"/>
          <p:cNvCxnSpPr>
            <a:cxnSpLocks noChangeShapeType="1"/>
          </p:cNvCxnSpPr>
          <p:nvPr/>
        </p:nvCxnSpPr>
        <p:spPr bwMode="auto">
          <a:xfrm rot="10800000">
            <a:off x="2071670" y="2714620"/>
            <a:ext cx="1566863" cy="663575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4" name="Picture 1" descr="http://www.versent.co.uk/siteVersent/assets/Image/Video_Demonstration_of_iDashboard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079"/>
          <a:stretch>
            <a:fillRect/>
          </a:stretch>
        </p:blipFill>
        <p:spPr bwMode="auto">
          <a:xfrm>
            <a:off x="4857752" y="1571612"/>
            <a:ext cx="12017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ტექსტური ველი 54"/>
          <p:cNvSpPr txBox="1">
            <a:spLocks noChangeArrowheads="1"/>
          </p:cNvSpPr>
          <p:nvPr/>
        </p:nvSpPr>
        <p:spPr bwMode="auto">
          <a:xfrm>
            <a:off x="4214810" y="2143116"/>
            <a:ext cx="2430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200" b="1" dirty="0"/>
              <a:t>მართვა და ანალიზი</a:t>
            </a:r>
          </a:p>
          <a:p>
            <a:r>
              <a:rPr lang="de-AT" sz="1200" dirty="0"/>
              <a:t>(საზოგადოებრივი ჯანდაცვა)</a:t>
            </a:r>
            <a:endParaRPr lang="ka-GE" sz="1200" dirty="0"/>
          </a:p>
        </p:txBody>
      </p:sp>
      <p:cxnSp>
        <p:nvCxnSpPr>
          <p:cNvPr id="36" name="მრუდი-დამაკავშირებალი 41"/>
          <p:cNvCxnSpPr>
            <a:cxnSpLocks noChangeShapeType="1"/>
          </p:cNvCxnSpPr>
          <p:nvPr/>
        </p:nvCxnSpPr>
        <p:spPr bwMode="auto">
          <a:xfrm rot="5400000" flipH="1" flipV="1">
            <a:off x="5049827" y="2665421"/>
            <a:ext cx="457235" cy="127005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7" name="Picture 30" descr="C:\Users\moris\AppData\Local\Microsoft\Windows\Temporary Internet Files\Content.IE5\5H5R5217\MC900433941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2000240"/>
            <a:ext cx="931843" cy="9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ტექსტური ველი 73"/>
          <p:cNvSpPr txBox="1">
            <a:spLocks noChangeArrowheads="1"/>
          </p:cNvSpPr>
          <p:nvPr/>
        </p:nvSpPr>
        <p:spPr bwMode="auto">
          <a:xfrm>
            <a:off x="1142976" y="2786058"/>
            <a:ext cx="1000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200" b="1" dirty="0"/>
              <a:t>მოქალაქე</a:t>
            </a:r>
            <a:endParaRPr lang="ka-GE" sz="1200" b="1" dirty="0"/>
          </a:p>
        </p:txBody>
      </p:sp>
      <p:cxnSp>
        <p:nvCxnSpPr>
          <p:cNvPr id="39" name="მრუდი-დამაკავშირებალი 41"/>
          <p:cNvCxnSpPr>
            <a:cxnSpLocks noChangeShapeType="1"/>
          </p:cNvCxnSpPr>
          <p:nvPr/>
        </p:nvCxnSpPr>
        <p:spPr bwMode="auto">
          <a:xfrm rot="16200000" flipV="1">
            <a:off x="3444062" y="2556674"/>
            <a:ext cx="766797" cy="511185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9560</TotalTime>
  <Words>391</Words>
  <Application>Microsoft Office PowerPoint</Application>
  <PresentationFormat>On-screen Show (4:3)</PresentationFormat>
  <Paragraphs>132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22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Office Theme</vt:lpstr>
      <vt:lpstr>F:\satamasho.vsd\Drawing\~Page-3\Sheet.238</vt:lpstr>
      <vt:lpstr>F:\satamasho.vsd\Drawing\~Page-3\Sheet.240</vt:lpstr>
      <vt:lpstr>F:\satamasho.vsd\Drawing\~Page-4\Sheet.183</vt:lpstr>
      <vt:lpstr>F:\satamasho.vsd\Drawing\~Page-3\Sheet.240</vt:lpstr>
      <vt:lpstr>F:\satamasho.vsd\Drawing\~Page-3\Sheet.71</vt:lpstr>
      <vt:lpstr>F:\satamasho.vsd\Drawing\~Page-3\Sheet.72</vt:lpstr>
      <vt:lpstr>F:\satamasho.vsd\Drawing\~Page-3\Sheet.74</vt:lpstr>
      <vt:lpstr>F:\satamasho.vsd\Drawing\~Page-3\Sheet.75</vt:lpstr>
      <vt:lpstr>F:\satamasho.vsd\Drawing\~Page-3\Sheet.85</vt:lpstr>
      <vt:lpstr>F:\satamasho.vsd\Drawing\~Page-3\Sheet.89</vt:lpstr>
      <vt:lpstr>F:\satamasho.vsd\Drawing\~Page-3\Sheet.61</vt:lpstr>
      <vt:lpstr>F:\satamasho.vsd\Drawing\~Page-3\Sheet.62</vt:lpstr>
      <vt:lpstr>F:\satamasho.vsd\Drawing\~Page-3\Sheet.71</vt:lpstr>
      <vt:lpstr>F:\satamasho.vsd\Drawing\~Page-3\Sheet.72</vt:lpstr>
      <vt:lpstr>F:\satamasho.vsd\Drawing\~Page-3\Sheet.73</vt:lpstr>
      <vt:lpstr>F:\satamasho.vsd\Drawing\~Page-3\Sheet.74</vt:lpstr>
      <vt:lpstr>F:\satamasho.vsd\Drawing\~Page-3\Sheet.75</vt:lpstr>
      <vt:lpstr>F:\satamasho.vsd\Drawing\~Page-3\Sheet.85</vt:lpstr>
      <vt:lpstr>F:\satamasho.vsd\Drawing\~Page-3\Sheet.89</vt:lpstr>
      <vt:lpstr>F:\satamasho.vsd\Drawing\~Page-3\Sheet.61</vt:lpstr>
      <vt:lpstr>F:\satamasho.vsd\Drawing\~Page-3\Sheet.62</vt:lpstr>
      <vt:lpstr>satamasho.vsd\Drawing\~Page-3\Sheet.73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ჯანდაცვის ერთიანი საინფორმაციო სისტემა ფარმაცევტული მოდული</dc:title>
  <dc:creator>new</dc:creator>
  <cp:lastModifiedBy>Aleko Turdziladze</cp:lastModifiedBy>
  <cp:revision>639</cp:revision>
  <cp:lastPrinted>2011-09-05T12:19:19Z</cp:lastPrinted>
  <dcterms:created xsi:type="dcterms:W3CDTF">2011-08-23T08:37:14Z</dcterms:created>
  <dcterms:modified xsi:type="dcterms:W3CDTF">2012-06-07T14:45:18Z</dcterms:modified>
</cp:coreProperties>
</file>