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9" r:id="rId2"/>
    <p:sldId id="420" r:id="rId3"/>
    <p:sldId id="390" r:id="rId4"/>
    <p:sldId id="416" r:id="rId5"/>
    <p:sldId id="393" r:id="rId6"/>
    <p:sldId id="399" r:id="rId7"/>
    <p:sldId id="429" r:id="rId8"/>
    <p:sldId id="428" r:id="rId9"/>
    <p:sldId id="427" r:id="rId10"/>
    <p:sldId id="426" r:id="rId11"/>
    <p:sldId id="425" r:id="rId12"/>
    <p:sldId id="401" r:id="rId13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B69"/>
    <a:srgbClr val="245794"/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7718" autoAdjust="0"/>
  </p:normalViewPr>
  <p:slideViewPr>
    <p:cSldViewPr>
      <p:cViewPr>
        <p:scale>
          <a:sx n="80" d="100"/>
          <a:sy n="80" d="100"/>
        </p:scale>
        <p:origin x="-120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notesViewPr>
    <p:cSldViewPr>
      <p:cViewPr varScale="1">
        <p:scale>
          <a:sx n="52" d="100"/>
          <a:sy n="52" d="100"/>
        </p:scale>
        <p:origin x="-2820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4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12" Type="http://schemas.openxmlformats.org/officeDocument/2006/relationships/image" Target="../media/image63.emf"/><Relationship Id="rId17" Type="http://schemas.openxmlformats.org/officeDocument/2006/relationships/image" Target="../media/image68.emf"/><Relationship Id="rId2" Type="http://schemas.openxmlformats.org/officeDocument/2006/relationships/image" Target="../media/image53.emf"/><Relationship Id="rId16" Type="http://schemas.openxmlformats.org/officeDocument/2006/relationships/image" Target="../media/image67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11" Type="http://schemas.openxmlformats.org/officeDocument/2006/relationships/image" Target="../media/image62.emf"/><Relationship Id="rId5" Type="http://schemas.openxmlformats.org/officeDocument/2006/relationships/image" Target="../media/image56.emf"/><Relationship Id="rId15" Type="http://schemas.openxmlformats.org/officeDocument/2006/relationships/image" Target="../media/image66.emf"/><Relationship Id="rId10" Type="http://schemas.openxmlformats.org/officeDocument/2006/relationships/image" Target="../media/image61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Relationship Id="rId14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5654F80-DEC9-4C3D-904B-DCDEA7B31419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24B1F9-F3D0-4ED4-92D4-6CE1337D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3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02993C-70B2-4422-946F-9FDCE5158EC0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BC8FF-004E-4A24-A72B-419E0259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16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52400" y="1306513"/>
            <a:ext cx="8991600" cy="55514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1154113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1306513"/>
            <a:ext cx="152400" cy="5551487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538"/>
            <a:ext cx="38401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Ketevan Tatoshvili\Desktop\KM\MA\MOH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63" y="204788"/>
            <a:ext cx="77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076825" y="304800"/>
            <a:ext cx="412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1400" b="1"/>
              <a:t>საქართველოს შრომის, ჯანმრთელობისა და სოციალური დაცვის სამინისტრო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5D49E2-9C89-4D94-A81B-D92CB4EDF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21DE6C-86EB-4CE2-AAA7-2D4A6E349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0962"/>
            <a:ext cx="41354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Ketevan Tatoshvili\Desktop\KM\MA\MOH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61890"/>
            <a:ext cx="57150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148263" y="80962"/>
            <a:ext cx="41227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1300" b="1" dirty="0">
                <a:solidFill>
                  <a:srgbClr val="CC3300"/>
                </a:solidFill>
              </a:rPr>
              <a:t>საქართველოს შრომის, ჯანმრთელობისა და სოციალური დაცვის სამინისტრო</a:t>
            </a:r>
            <a:endParaRPr lang="en-US" sz="1300" dirty="0">
              <a:solidFill>
                <a:srgbClr val="CC33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 rot="16200000">
            <a:off x="-2928963" y="3714755"/>
            <a:ext cx="6072206" cy="21428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704832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3F15FB-FE8A-4B8D-83FA-414843A5B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44E078-19CC-4F6E-A666-52A3DB2B1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54868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92696"/>
            <a:ext cx="179512" cy="6165304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915816" cy="3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Ketevan Tatoshvili\Desktop\KM\MA\MOH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-27384"/>
            <a:ext cx="576709" cy="5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35689" y="0"/>
            <a:ext cx="2808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a-GE" sz="1000" b="1" dirty="0"/>
              <a:t>საქართველოს შრომის, ჯანმრთელობისა და სოციალური დაცვის სამინისტრო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71D57C-9B53-4991-953F-297A9CD95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E8329-1503-47EF-9D7A-60A618DA0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DE6BFD-6D17-419E-B7AC-EC030AE0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BB5555-8852-4FAF-98EC-BD7E30DC8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oleObject" Target="file:///F:\satamasho.vsd\Drawing\~Page-3\Sheet.72" TargetMode="External"/><Relationship Id="rId18" Type="http://schemas.openxmlformats.org/officeDocument/2006/relationships/image" Target="../media/image55.emf"/><Relationship Id="rId26" Type="http://schemas.openxmlformats.org/officeDocument/2006/relationships/image" Target="../media/image59.emf"/><Relationship Id="rId39" Type="http://schemas.openxmlformats.org/officeDocument/2006/relationships/oleObject" Target="satamasho.vsd/Drawing/~Page-3/Sheet.73" TargetMode="External"/><Relationship Id="rId3" Type="http://schemas.openxmlformats.org/officeDocument/2006/relationships/image" Target="../media/image69.emf"/><Relationship Id="rId21" Type="http://schemas.openxmlformats.org/officeDocument/2006/relationships/oleObject" Target="file:///F:\satamasho.vsd\Drawing\~Page-3\Sheet.89" TargetMode="External"/><Relationship Id="rId34" Type="http://schemas.openxmlformats.org/officeDocument/2006/relationships/image" Target="../media/image66.emf"/><Relationship Id="rId7" Type="http://schemas.openxmlformats.org/officeDocument/2006/relationships/image" Target="../media/image72.png"/><Relationship Id="rId12" Type="http://schemas.openxmlformats.org/officeDocument/2006/relationships/image" Target="../media/image52.emf"/><Relationship Id="rId17" Type="http://schemas.openxmlformats.org/officeDocument/2006/relationships/oleObject" Target="file:///F:\satamasho.vsd\Drawing\~Page-3\Sheet.75" TargetMode="External"/><Relationship Id="rId25" Type="http://schemas.openxmlformats.org/officeDocument/2006/relationships/oleObject" Target="file:///F:\satamasho.vsd\Drawing\~Page-3\Sheet.62" TargetMode="External"/><Relationship Id="rId33" Type="http://schemas.openxmlformats.org/officeDocument/2006/relationships/image" Target="../media/image65.emf"/><Relationship Id="rId38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29" Type="http://schemas.openxmlformats.org/officeDocument/2006/relationships/oleObject" Target="file:///F:\satamasho.vsd\Drawing\~Page-3\Sheet.7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png"/><Relationship Id="rId11" Type="http://schemas.openxmlformats.org/officeDocument/2006/relationships/oleObject" Target="file:///F:\satamasho.vsd\Drawing\~Page-3\Sheet.71" TargetMode="External"/><Relationship Id="rId24" Type="http://schemas.openxmlformats.org/officeDocument/2006/relationships/image" Target="../media/image58.emf"/><Relationship Id="rId32" Type="http://schemas.openxmlformats.org/officeDocument/2006/relationships/image" Target="../media/image64.emf"/><Relationship Id="rId37" Type="http://schemas.openxmlformats.org/officeDocument/2006/relationships/image" Target="../media/image76.png"/><Relationship Id="rId5" Type="http://schemas.openxmlformats.org/officeDocument/2006/relationships/image" Target="../media/image70.emf"/><Relationship Id="rId15" Type="http://schemas.openxmlformats.org/officeDocument/2006/relationships/oleObject" Target="file:///F:\satamasho.vsd\Drawing\~Page-3\Sheet.74" TargetMode="External"/><Relationship Id="rId23" Type="http://schemas.openxmlformats.org/officeDocument/2006/relationships/oleObject" Target="file:///F:\satamasho.vsd\Drawing\~Page-3\Sheet.61" TargetMode="External"/><Relationship Id="rId28" Type="http://schemas.openxmlformats.org/officeDocument/2006/relationships/image" Target="../media/image61.emf"/><Relationship Id="rId36" Type="http://schemas.openxmlformats.org/officeDocument/2006/relationships/image" Target="../media/image68.emf"/><Relationship Id="rId10" Type="http://schemas.openxmlformats.org/officeDocument/2006/relationships/image" Target="../media/image75.png"/><Relationship Id="rId19" Type="http://schemas.openxmlformats.org/officeDocument/2006/relationships/oleObject" Target="file:///F:\satamasho.vsd\Drawing\~Page-3\Sheet.85" TargetMode="External"/><Relationship Id="rId31" Type="http://schemas.openxmlformats.org/officeDocument/2006/relationships/image" Target="../media/image63.emf"/><Relationship Id="rId4" Type="http://schemas.openxmlformats.org/officeDocument/2006/relationships/image" Target="../media/image48.png"/><Relationship Id="rId9" Type="http://schemas.openxmlformats.org/officeDocument/2006/relationships/image" Target="../media/image74.png"/><Relationship Id="rId14" Type="http://schemas.openxmlformats.org/officeDocument/2006/relationships/image" Target="../media/image53.emf"/><Relationship Id="rId22" Type="http://schemas.openxmlformats.org/officeDocument/2006/relationships/image" Target="../media/image57.emf"/><Relationship Id="rId27" Type="http://schemas.openxmlformats.org/officeDocument/2006/relationships/image" Target="../media/image60.emf"/><Relationship Id="rId30" Type="http://schemas.openxmlformats.org/officeDocument/2006/relationships/image" Target="../media/image62.emf"/><Relationship Id="rId35" Type="http://schemas.openxmlformats.org/officeDocument/2006/relationships/image" Target="../media/image6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png"/><Relationship Id="rId7" Type="http://schemas.openxmlformats.org/officeDocument/2006/relationships/image" Target="../media/image40.wmf"/><Relationship Id="rId12" Type="http://schemas.openxmlformats.org/officeDocument/2006/relationships/image" Target="../media/image45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11" Type="http://schemas.openxmlformats.org/officeDocument/2006/relationships/image" Target="../media/image44.jpeg"/><Relationship Id="rId5" Type="http://schemas.openxmlformats.org/officeDocument/2006/relationships/image" Target="../media/image38.wmf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712968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2" cstate="print"/>
          <a:srcRect b="14402"/>
          <a:stretch>
            <a:fillRect/>
          </a:stretch>
        </p:blipFill>
        <p:spPr bwMode="auto">
          <a:xfrm>
            <a:off x="5429256" y="5907738"/>
            <a:ext cx="691954" cy="6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Cloud Callout 66"/>
          <p:cNvSpPr/>
          <p:nvPr/>
        </p:nvSpPr>
        <p:spPr>
          <a:xfrm>
            <a:off x="5429256" y="2786058"/>
            <a:ext cx="1752600" cy="1066800"/>
          </a:xfrm>
          <a:prstGeom prst="cloudCallout">
            <a:avLst>
              <a:gd name="adj1" fmla="val -31944"/>
              <a:gd name="adj2" fmla="val 342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Cloud Callout 65"/>
          <p:cNvSpPr/>
          <p:nvPr/>
        </p:nvSpPr>
        <p:spPr>
          <a:xfrm>
            <a:off x="2319334" y="2786058"/>
            <a:ext cx="1752600" cy="1066800"/>
          </a:xfrm>
          <a:prstGeom prst="cloudCallout">
            <a:avLst>
              <a:gd name="adj1" fmla="val -31944"/>
              <a:gd name="adj2" fmla="val 342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404" y="5133964"/>
            <a:ext cx="46434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 b="14402"/>
          <a:stretch>
            <a:fillRect/>
          </a:stretch>
        </p:blipFill>
        <p:spPr bwMode="auto">
          <a:xfrm>
            <a:off x="3156130" y="5857892"/>
            <a:ext cx="691954" cy="6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b="14634"/>
          <a:stretch>
            <a:fillRect/>
          </a:stretch>
        </p:blipFill>
        <p:spPr bwMode="auto">
          <a:xfrm>
            <a:off x="428596" y="2928934"/>
            <a:ext cx="125593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348146"/>
            <a:ext cx="666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000108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Portal for Pharmacies and Healthcare Facilities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0958" y="2571744"/>
            <a:ext cx="1447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Pharmacy Registry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356" y="1485928"/>
            <a:ext cx="8640960" cy="2443138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06" y="2500306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Registry of Healthcare Facilities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1756" y="293849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Portal for Healthcare Facilities 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4505356" y="339569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838356" y="3243290"/>
            <a:ext cx="381000" cy="3048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7248556" y="3243290"/>
            <a:ext cx="381000" cy="3048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14942" y="650083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NCDC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74" y="650001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  <a:latin typeface="Arial Black" pitchFamily="34" charset="0"/>
              </a:rPr>
              <a:t>MoLHSA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72396" y="5133964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E-Prescribing Registry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4356" y="4071942"/>
            <a:ext cx="8640960" cy="2705072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3552856" y="3886228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lded Corner 36"/>
          <p:cNvSpPr/>
          <p:nvPr/>
        </p:nvSpPr>
        <p:spPr>
          <a:xfrm>
            <a:off x="1990756" y="1562128"/>
            <a:ext cx="2209800" cy="115249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000232" y="1500174"/>
            <a:ext cx="227652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1125" lvl="0" indent="-111125"/>
            <a:r>
              <a:rPr 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Healthcare Facilities</a:t>
            </a:r>
            <a:r>
              <a:rPr lang="ka-GE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(beds</a:t>
            </a: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staff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Other…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2981356" y="263369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olded Corner 39"/>
          <p:cNvSpPr/>
          <p:nvPr/>
        </p:nvSpPr>
        <p:spPr>
          <a:xfrm>
            <a:off x="5191156" y="1562128"/>
            <a:ext cx="2209800" cy="115249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43556" y="1562128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lvl="0" indent="-111125"/>
            <a:r>
              <a:rPr 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Pharmacies</a:t>
            </a:r>
            <a:r>
              <a:rPr lang="ka-GE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indent="-111125">
              <a:buFont typeface="Arial" pitchFamily="34" charset="0"/>
              <a:buChar char="•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 in the network </a:t>
            </a:r>
            <a:endParaRPr lang="ka-GE" sz="1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indent="-111125">
              <a:buFont typeface="Arial" pitchFamily="34" charset="0"/>
              <a:buChar char="•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====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181756" y="263369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48156" y="5519742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Insurance </a:t>
            </a:r>
            <a:r>
              <a:rPr lang="en-US" sz="1000" b="1" dirty="0" smtClean="0">
                <a:solidFill>
                  <a:srgbClr val="002060"/>
                </a:solidFill>
              </a:rPr>
              <a:t>companies</a:t>
            </a:r>
            <a:endParaRPr lang="en-US" sz="1000" b="1" dirty="0">
              <a:solidFill>
                <a:srgbClr val="002060"/>
              </a:solidFill>
            </a:endParaRPr>
          </a:p>
        </p:txBody>
      </p:sp>
      <p:cxnSp>
        <p:nvCxnSpPr>
          <p:cNvPr id="45" name="Straight Arrow Connector 44"/>
          <p:cNvCxnSpPr>
            <a:stCxn id="19" idx="2"/>
          </p:cNvCxnSpPr>
          <p:nvPr/>
        </p:nvCxnSpPr>
        <p:spPr>
          <a:xfrm>
            <a:off x="3171856" y="3584821"/>
            <a:ext cx="952501" cy="1715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2066956" y="4686328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000656" y="3886228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848256" y="4191028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019956" y="3619528"/>
            <a:ext cx="838192" cy="809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15008" y="292893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 Information Portal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5114956" y="4686328"/>
            <a:ext cx="205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 t="10563" r="2173" b="10211"/>
          <a:stretch>
            <a:fillRect/>
          </a:stretch>
        </p:blipFill>
        <p:spPr bwMode="auto">
          <a:xfrm>
            <a:off x="7929586" y="2964653"/>
            <a:ext cx="71438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 l="20000" r="30000" b="14948"/>
          <a:stretch>
            <a:fillRect/>
          </a:stretch>
        </p:blipFill>
        <p:spPr bwMode="auto">
          <a:xfrm flipH="1">
            <a:off x="4318720" y="4133832"/>
            <a:ext cx="3247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214810" y="650083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SSA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7" cstate="print"/>
          <a:srcRect l="20000" r="30000" b="14948"/>
          <a:stretch>
            <a:fillRect/>
          </a:stretch>
        </p:blipFill>
        <p:spPr bwMode="auto">
          <a:xfrm flipH="1">
            <a:off x="4604472" y="4133832"/>
            <a:ext cx="3247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2" cstate="print"/>
          <a:srcRect b="14402"/>
          <a:stretch>
            <a:fillRect/>
          </a:stretch>
        </p:blipFill>
        <p:spPr bwMode="auto">
          <a:xfrm>
            <a:off x="4357686" y="5929330"/>
            <a:ext cx="691954" cy="6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3995738" y="4717407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6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2" grpId="0" animBg="1"/>
      <p:bldP spid="23" grpId="0" animBg="1"/>
      <p:bldP spid="25" grpId="0"/>
      <p:bldP spid="28" grpId="0"/>
      <p:bldP spid="34" grpId="0"/>
      <p:bldP spid="4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28596" y="857232"/>
            <a:ext cx="698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-Prescription</a:t>
            </a:r>
            <a:endParaRPr lang="ka-G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 cstate="print"/>
          <a:srcRect l="54990" b="52091"/>
          <a:stretch>
            <a:fillRect/>
          </a:stretch>
        </p:blipFill>
        <p:spPr bwMode="auto">
          <a:xfrm>
            <a:off x="5141068" y="1500174"/>
            <a:ext cx="931130" cy="8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 b="13414"/>
          <a:stretch>
            <a:fillRect/>
          </a:stretch>
        </p:blipFill>
        <p:spPr bwMode="auto">
          <a:xfrm>
            <a:off x="2640738" y="1428737"/>
            <a:ext cx="13548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5" cstate="print"/>
          <a:srcRect r="77695" b="26797"/>
          <a:stretch>
            <a:fillRect/>
          </a:stretch>
        </p:blipFill>
        <p:spPr bwMode="auto">
          <a:xfrm>
            <a:off x="1069102" y="1357299"/>
            <a:ext cx="639070" cy="8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71472" y="1357298"/>
            <a:ext cx="8141496" cy="114300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9" y="1357297"/>
            <a:ext cx="1135900" cy="7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7" y="2713826"/>
            <a:ext cx="9347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571472" y="2785264"/>
            <a:ext cx="8141496" cy="1214446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 cstate="print"/>
          <a:srcRect r="77695" b="26797"/>
          <a:stretch>
            <a:fillRect/>
          </a:stretch>
        </p:blipFill>
        <p:spPr bwMode="auto">
          <a:xfrm>
            <a:off x="1071538" y="2856703"/>
            <a:ext cx="707398" cy="95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3838604" y="2856702"/>
            <a:ext cx="1376338" cy="766802"/>
            <a:chOff x="3624290" y="3571876"/>
            <a:chExt cx="1376338" cy="766802"/>
          </a:xfrm>
        </p:grpSpPr>
        <p:sp>
          <p:nvSpPr>
            <p:cNvPr id="25" name="Cloud Callout 24"/>
            <p:cNvSpPr/>
            <p:nvPr/>
          </p:nvSpPr>
          <p:spPr>
            <a:xfrm>
              <a:off x="3624290" y="3571876"/>
              <a:ext cx="1376338" cy="766802"/>
            </a:xfrm>
            <a:prstGeom prst="cloudCallout">
              <a:avLst>
                <a:gd name="adj1" fmla="val -31944"/>
                <a:gd name="adj2" fmla="val 3421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5728" y="3624298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Pharmacy Information Portal</a:t>
              </a:r>
            </a:p>
          </p:txBody>
        </p:sp>
      </p:grp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4357695"/>
            <a:ext cx="88011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4333890"/>
            <a:ext cx="684706" cy="96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571472" y="4286256"/>
            <a:ext cx="8141496" cy="1143008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4381515"/>
            <a:ext cx="858963" cy="96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>
            <a:off x="1857356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86248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29388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857356" y="3142454"/>
            <a:ext cx="1785950" cy="3571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57356" y="3713958"/>
            <a:ext cx="52864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2000232" y="1785926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0" name="Visio" r:id="rId11" imgW="217742" imgH="217742" progId="Visio.Drawing.11">
                  <p:link updateAutomatic="1"/>
                </p:oleObj>
              </mc:Choice>
              <mc:Fallback>
                <p:oleObj name="Visio" r:id="rId11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1785926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4429124" y="1782753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1" name="Visio" r:id="rId13" imgW="217742" imgH="217742" progId="Visio.Drawing.11">
                  <p:link updateAutomatic="1"/>
                </p:oleObj>
              </mc:Choice>
              <mc:Fallback>
                <p:oleObj name="Visio" r:id="rId13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1782753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2571736" y="3142454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" name="Visio" r:id="rId15" imgW="217742" imgH="217742" progId="Visio.Drawing.11">
                  <p:link updateAutomatic="1"/>
                </p:oleObj>
              </mc:Choice>
              <mc:Fallback>
                <p:oleObj name="Visio" r:id="rId15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3142454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0" name="Object 18"/>
          <p:cNvGraphicFramePr>
            <a:graphicFrameLocks noChangeAspect="1"/>
          </p:cNvGraphicFramePr>
          <p:nvPr/>
        </p:nvGraphicFramePr>
        <p:xfrm>
          <a:off x="4429124" y="3713958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" name="Visio" r:id="rId17" imgW="217742" imgH="217742" progId="Visio.Drawing.11">
                  <p:link updateAutomatic="1"/>
                </p:oleObj>
              </mc:Choice>
              <mc:Fallback>
                <p:oleObj name="Visio" r:id="rId17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3958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1" name="Object 19"/>
          <p:cNvGraphicFramePr>
            <a:graphicFrameLocks noChangeAspect="1"/>
          </p:cNvGraphicFramePr>
          <p:nvPr/>
        </p:nvGraphicFramePr>
        <p:xfrm>
          <a:off x="7786710" y="2570950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4" name="Visio" r:id="rId19" imgW="217742" imgH="217742" progId="Visio.Drawing.11">
                  <p:link updateAutomatic="1"/>
                </p:oleObj>
              </mc:Choice>
              <mc:Fallback>
                <p:oleObj name="Visio" r:id="rId19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10" y="2570950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Arrow Connector 62"/>
          <p:cNvCxnSpPr/>
          <p:nvPr/>
        </p:nvCxnSpPr>
        <p:spPr>
          <a:xfrm rot="5400000">
            <a:off x="7537471" y="2678107"/>
            <a:ext cx="35639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7536677" y="417909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786446" y="4000504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643306" y="4000504"/>
            <a:ext cx="357190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12" name="Object 20"/>
          <p:cNvGraphicFramePr>
            <a:graphicFrameLocks noChangeAspect="1"/>
          </p:cNvGraphicFramePr>
          <p:nvPr/>
        </p:nvGraphicFramePr>
        <p:xfrm>
          <a:off x="7786710" y="4071942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5" name="Visio" r:id="rId21" imgW="217742" imgH="217742" progId="Visio.Drawing.11">
                  <p:link updateAutomatic="1"/>
                </p:oleObj>
              </mc:Choice>
              <mc:Fallback>
                <p:oleObj name="Visio" r:id="rId21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10" y="4071942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3" name="Object 21"/>
          <p:cNvGraphicFramePr>
            <a:graphicFrameLocks noChangeAspect="1"/>
          </p:cNvGraphicFramePr>
          <p:nvPr/>
        </p:nvGraphicFramePr>
        <p:xfrm>
          <a:off x="6448439" y="4354521"/>
          <a:ext cx="195263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6" name="Visio" r:id="rId23" imgW="195882" imgH="217742" progId="Visio.Drawing.11">
                  <p:link updateAutomatic="1"/>
                </p:oleObj>
              </mc:Choice>
              <mc:Fallback>
                <p:oleObj name="Visio" r:id="rId23" imgW="19588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39" y="4354521"/>
                        <a:ext cx="195263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4" name="Object 22"/>
          <p:cNvGraphicFramePr>
            <a:graphicFrameLocks noChangeAspect="1"/>
          </p:cNvGraphicFramePr>
          <p:nvPr/>
        </p:nvGraphicFramePr>
        <p:xfrm>
          <a:off x="4500562" y="4357694"/>
          <a:ext cx="195263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7" name="Visio" r:id="rId25" imgW="195882" imgH="217742" progId="Visio.Drawing.11">
                  <p:link updateAutomatic="1"/>
                </p:oleObj>
              </mc:Choice>
              <mc:Fallback>
                <p:oleObj name="Visio" r:id="rId25" imgW="19588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4357694"/>
                        <a:ext cx="195263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571472" y="5572140"/>
          <a:ext cx="217488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8" name="Visio" r:id="rId11" imgW="217742" imgH="217742" progId="Visio.Drawing.11">
                  <p:link updateAutomatic="1"/>
                </p:oleObj>
              </mc:Choice>
              <mc:Fallback>
                <p:oleObj name="Visio" r:id="rId11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572140"/>
                        <a:ext cx="217488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571472" y="5786454"/>
          <a:ext cx="217488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9" name="Visio" r:id="rId13" imgW="217742" imgH="217742" progId="Visio.Drawing.11">
                  <p:link updateAutomatic="1"/>
                </p:oleObj>
              </mc:Choice>
              <mc:Fallback>
                <p:oleObj name="Visio" r:id="rId13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786454"/>
                        <a:ext cx="217488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7" name="Object 25"/>
          <p:cNvGraphicFramePr>
            <a:graphicFrameLocks noChangeAspect="1"/>
          </p:cNvGraphicFramePr>
          <p:nvPr/>
        </p:nvGraphicFramePr>
        <p:xfrm>
          <a:off x="571472" y="6000768"/>
          <a:ext cx="217488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0" name="Visio" r:id="rId29" imgW="217742" imgH="217742" progId="Visio.Drawing.11">
                  <p:link updateAutomatic="1"/>
                </p:oleObj>
              </mc:Choice>
              <mc:Fallback>
                <p:oleObj name="Visio" r:id="rId29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6000768"/>
                        <a:ext cx="217488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8" name="Object 26"/>
          <p:cNvGraphicFramePr>
            <a:graphicFrameLocks noChangeAspect="1"/>
          </p:cNvGraphicFramePr>
          <p:nvPr/>
        </p:nvGraphicFramePr>
        <p:xfrm>
          <a:off x="571472" y="6215082"/>
          <a:ext cx="217488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1" name="Visio" r:id="rId15" imgW="217742" imgH="217742" progId="Visio.Drawing.11">
                  <p:link updateAutomatic="1"/>
                </p:oleObj>
              </mc:Choice>
              <mc:Fallback>
                <p:oleObj name="Visio" r:id="rId15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6215082"/>
                        <a:ext cx="217488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9" name="Object 27"/>
          <p:cNvGraphicFramePr>
            <a:graphicFrameLocks noChangeAspect="1"/>
          </p:cNvGraphicFramePr>
          <p:nvPr/>
        </p:nvGraphicFramePr>
        <p:xfrm>
          <a:off x="571472" y="6569098"/>
          <a:ext cx="217488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2" name="Visio" r:id="rId17" imgW="217742" imgH="217742" progId="Visio.Drawing.11">
                  <p:link updateAutomatic="1"/>
                </p:oleObj>
              </mc:Choice>
              <mc:Fallback>
                <p:oleObj name="Visio" r:id="rId17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6569098"/>
                        <a:ext cx="217488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0" name="Object 28"/>
          <p:cNvGraphicFramePr>
            <a:graphicFrameLocks noChangeAspect="1"/>
          </p:cNvGraphicFramePr>
          <p:nvPr/>
        </p:nvGraphicFramePr>
        <p:xfrm>
          <a:off x="4786314" y="5588658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3" name="Visio" r:id="rId19" imgW="217742" imgH="217742" progId="Visio.Drawing.11">
                  <p:link updateAutomatic="1"/>
                </p:oleObj>
              </mc:Choice>
              <mc:Fallback>
                <p:oleObj name="Visio" r:id="rId19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5588658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1" name="Object 29"/>
          <p:cNvGraphicFramePr>
            <a:graphicFrameLocks noChangeAspect="1"/>
          </p:cNvGraphicFramePr>
          <p:nvPr/>
        </p:nvGraphicFramePr>
        <p:xfrm>
          <a:off x="4786314" y="5802972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4" name="Visio" r:id="rId21" imgW="217742" imgH="217742" progId="Visio.Drawing.11">
                  <p:link updateAutomatic="1"/>
                </p:oleObj>
              </mc:Choice>
              <mc:Fallback>
                <p:oleObj name="Visio" r:id="rId21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5802972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2" name="Object 30"/>
          <p:cNvGraphicFramePr>
            <a:graphicFrameLocks noChangeAspect="1"/>
          </p:cNvGraphicFramePr>
          <p:nvPr/>
        </p:nvGraphicFramePr>
        <p:xfrm>
          <a:off x="4786314" y="6017286"/>
          <a:ext cx="195263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5" name="Visio" r:id="rId23" imgW="195882" imgH="217742" progId="Visio.Drawing.11">
                  <p:link updateAutomatic="1"/>
                </p:oleObj>
              </mc:Choice>
              <mc:Fallback>
                <p:oleObj name="Visio" r:id="rId23" imgW="19588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6017286"/>
                        <a:ext cx="195263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3" name="Object 31"/>
          <p:cNvGraphicFramePr>
            <a:graphicFrameLocks noChangeAspect="1"/>
          </p:cNvGraphicFramePr>
          <p:nvPr/>
        </p:nvGraphicFramePr>
        <p:xfrm>
          <a:off x="4786314" y="6231600"/>
          <a:ext cx="195262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6" name="Visio" r:id="rId25" imgW="195882" imgH="217742" progId="Visio.Drawing.11">
                  <p:link updateAutomatic="1"/>
                </p:oleObj>
              </mc:Choice>
              <mc:Fallback>
                <p:oleObj name="Visio" r:id="rId25" imgW="19588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6231600"/>
                        <a:ext cx="195262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714348" y="5555622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Doctor’s visit</a:t>
            </a:r>
            <a:endParaRPr lang="en-US" sz="9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4348" y="5769936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Filling out EMR</a:t>
            </a:r>
            <a:endParaRPr lang="en-US" sz="9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79478" y="6000768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E-prescription</a:t>
            </a:r>
            <a:endParaRPr lang="en-US" sz="9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14348" y="61985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Drugs in the network</a:t>
            </a:r>
          </a:p>
          <a:p>
            <a:r>
              <a:rPr lang="en-US" sz="900" b="1" dirty="0" smtClean="0"/>
              <a:t>Find the nearest pharmacy</a:t>
            </a:r>
            <a:endParaRPr lang="en-US" sz="9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714348" y="6555754"/>
            <a:ext cx="21467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Visiting the pharmacy/buying drugs</a:t>
            </a:r>
            <a:endParaRPr lang="en-US" sz="9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929190" y="5572140"/>
            <a:ext cx="1191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See e-prescription</a:t>
            </a:r>
            <a:endParaRPr lang="en-US" sz="9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929190" y="5786454"/>
            <a:ext cx="2012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Identifying the individual’s status</a:t>
            </a:r>
            <a:endParaRPr lang="en-US" sz="9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929190" y="6000768"/>
            <a:ext cx="17171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Identifying insurance status</a:t>
            </a:r>
            <a:endParaRPr lang="en-US" sz="9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929190" y="6231600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Identifying staff</a:t>
            </a:r>
            <a:endParaRPr lang="en-US" sz="900" b="1" dirty="0"/>
          </a:p>
        </p:txBody>
      </p:sp>
      <p:pic>
        <p:nvPicPr>
          <p:cNvPr id="33824" name="Picture 3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786314" y="6500834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TextBox 92"/>
          <p:cNvSpPr txBox="1"/>
          <p:nvPr/>
        </p:nvSpPr>
        <p:spPr>
          <a:xfrm>
            <a:off x="4929191" y="648431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Manageing</a:t>
            </a:r>
            <a:r>
              <a:rPr lang="en-US" sz="900" b="1" dirty="0" smtClean="0"/>
              <a:t> drug component covered by the insurance policy (limit, co-payment, etc.)</a:t>
            </a:r>
            <a:endParaRPr lang="en-US" sz="900" b="1" dirty="0"/>
          </a:p>
        </p:txBody>
      </p:sp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428728" y="4429132"/>
            <a:ext cx="11113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7" name="Straight Arrow Connector 96"/>
          <p:cNvCxnSpPr/>
          <p:nvPr/>
        </p:nvCxnSpPr>
        <p:spPr>
          <a:xfrm flipV="1">
            <a:off x="2214546" y="3929066"/>
            <a:ext cx="50006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3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43174" y="4429132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827" name="Object 35"/>
          <p:cNvGraphicFramePr>
            <a:graphicFrameLocks noChangeAspect="1"/>
          </p:cNvGraphicFramePr>
          <p:nvPr/>
        </p:nvGraphicFramePr>
        <p:xfrm>
          <a:off x="6572264" y="1714488"/>
          <a:ext cx="217488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7" name="Visio" r:id="rId39" imgW="217742" imgH="217742" progId="Visio.Drawing.11">
                  <p:link updateAutomatic="1"/>
                </p:oleObj>
              </mc:Choice>
              <mc:Fallback>
                <p:oleObj name="Visio" r:id="rId39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1714488"/>
                        <a:ext cx="217488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963956" y="380921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Patient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9239" y="229036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Patient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29004" y="210797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Healthcare Facility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68810" y="210797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E-prescribing system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22079" y="521932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Database of Policy Holders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02632" y="535782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Civil Registry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3208" y="534222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Database of Insurance Companies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71802" y="52794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Regulation Database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14749" y="362350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Pharmacies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gray">
          <a:xfrm>
            <a:off x="3357554" y="4537135"/>
            <a:ext cx="49588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 b="1" noProof="1" smtClean="0"/>
              <a:t>Thank </a:t>
            </a:r>
            <a:r>
              <a:rPr lang="en-US" sz="4400" b="1" noProof="1"/>
              <a:t>you for attention!</a:t>
            </a:r>
          </a:p>
          <a:p>
            <a:pPr algn="ctr" eaLnBrk="0" hangingPunct="0">
              <a:lnSpc>
                <a:spcPct val="95000"/>
              </a:lnSpc>
            </a:pPr>
            <a:endParaRPr lang="ka-GE" sz="4400" b="1" noProof="1"/>
          </a:p>
        </p:txBody>
      </p:sp>
      <p:pic>
        <p:nvPicPr>
          <p:cNvPr id="3" name="სურათი 8" descr="e-Health 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285860"/>
            <a:ext cx="37592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42908" y="3571876"/>
            <a:ext cx="8643934" cy="259342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Government of Georgia aims to create large-scale Healthcare Management Information System </a:t>
            </a: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that will allow the population of Georgia, the</a:t>
            </a:r>
            <a:r>
              <a:rPr kumimoji="0" lang="en-US" sz="49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Government and healthcare stakeholders to access information simply, effectively, promptly and respond respectively </a:t>
            </a:r>
            <a:endParaRPr kumimoji="0" lang="en-US" sz="4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3143272" cy="1735910"/>
          </a:xfrm>
          <a:prstGeom prst="rect">
            <a:avLst/>
          </a:prstGeom>
        </p:spPr>
      </p:pic>
      <p:pic>
        <p:nvPicPr>
          <p:cNvPr id="15" name="Picture 1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969" y="1071546"/>
            <a:ext cx="2502585" cy="1714512"/>
          </a:xfrm>
          <a:prstGeom prst="rect">
            <a:avLst/>
          </a:prstGeom>
        </p:spPr>
      </p:pic>
      <p:pic>
        <p:nvPicPr>
          <p:cNvPr id="18" name="Picture 17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2430" y="1214422"/>
            <a:ext cx="3126826" cy="1714512"/>
          </a:xfrm>
          <a:prstGeom prst="rect">
            <a:avLst/>
          </a:prstGeom>
        </p:spPr>
      </p:pic>
      <p:pic>
        <p:nvPicPr>
          <p:cNvPr id="20" name="Picture 19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500174"/>
            <a:ext cx="2428892" cy="1757751"/>
          </a:xfrm>
          <a:prstGeom prst="rect">
            <a:avLst/>
          </a:prstGeom>
        </p:spPr>
      </p:pic>
      <p:pic>
        <p:nvPicPr>
          <p:cNvPr id="23" name="Picture 22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785926"/>
            <a:ext cx="2497418" cy="159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3286148" cy="2054708"/>
          </a:xfrm>
          <a:prstGeom prst="rect">
            <a:avLst/>
          </a:prstGeom>
        </p:spPr>
      </p:pic>
      <p:pic>
        <p:nvPicPr>
          <p:cNvPr id="9" name="Picture 8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857232"/>
            <a:ext cx="4136267" cy="203022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42844" y="3786166"/>
            <a:ext cx="8929718" cy="5715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lvl="0" indent="-342900" algn="ctr" eaLnBrk="0" hangingPunct="0">
              <a:spcBef>
                <a:spcPts val="120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Healthcare Management Information System will connect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406" y="4286256"/>
            <a:ext cx="8858248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 eaLnBrk="0" hangingPunct="0">
              <a:spcBef>
                <a:spcPts val="1200"/>
              </a:spcBef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Insurance companies, healthcare providers, pharmaceutical companies and regulatory bodies to each other to exchange important information, improve information quality and reduce fee for service</a:t>
            </a:r>
            <a:endParaRPr kumimoji="0" lang="ka-GE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4282" y="5357826"/>
            <a:ext cx="8929718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 eaLnBrk="0" hangingPunct="0">
              <a:spcBef>
                <a:spcPts val="1200"/>
              </a:spcBef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4282" y="5857892"/>
            <a:ext cx="892975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 eaLnBrk="0" hangingPunct="0">
              <a:spcBef>
                <a:spcPts val="1200"/>
              </a:spcBef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921" y="1214422"/>
            <a:ext cx="2904839" cy="1785762"/>
          </a:xfrm>
          <a:prstGeom prst="rect">
            <a:avLst/>
          </a:prstGeom>
        </p:spPr>
      </p:pic>
      <p:pic>
        <p:nvPicPr>
          <p:cNvPr id="17" name="Picture 16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643050"/>
            <a:ext cx="3071802" cy="190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00034" y="1071546"/>
            <a:ext cx="8248430" cy="5484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system will</a:t>
            </a:r>
            <a:r>
              <a:rPr lang="ka-G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ka-GE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1714488"/>
            <a:ext cx="824843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transparency in healthcare financing</a:t>
            </a:r>
            <a:endParaRPr lang="ka-GE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4876" y="2928934"/>
            <a:ext cx="8248430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034" y="2214554"/>
            <a:ext cx="824843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government control over government-subsidized healthcare programs </a:t>
            </a: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0034" y="3000372"/>
            <a:ext cx="824843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to standardize business processes and improve service quality</a:t>
            </a:r>
            <a:endParaRPr lang="ka-GE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034" y="3786190"/>
            <a:ext cx="8248430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common standards for information registration and enable comparison between it and international data   </a:t>
            </a: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0661" y="4714884"/>
            <a:ext cx="824843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effective tools for decision-making and policy development</a:t>
            </a:r>
            <a:endParaRPr lang="ka-GE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0034" y="5715016"/>
            <a:ext cx="824843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effective utilization of government funds </a:t>
            </a:r>
            <a:endParaRPr lang="ka-GE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697" t="16667" r="29722" b="25000"/>
          <a:stretch>
            <a:fillRect/>
          </a:stretch>
        </p:blipFill>
        <p:spPr bwMode="auto">
          <a:xfrm>
            <a:off x="1214414" y="1000108"/>
            <a:ext cx="2143140" cy="16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t0.gstatic.com/images?q=tbn:ANd9GcRPPNtjTmVnAzpYpOMNsQ2d1ZzpT1eanYt6DhGHTbEDNuWhzubd"/>
          <p:cNvPicPr>
            <a:picLocks noChangeAspect="1" noChangeArrowheads="1"/>
          </p:cNvPicPr>
          <p:nvPr/>
        </p:nvPicPr>
        <p:blipFill>
          <a:blip r:embed="rId3" cstate="print"/>
          <a:srcRect t="4255" r="6667" b="6383"/>
          <a:stretch>
            <a:fillRect/>
          </a:stretch>
        </p:blipFill>
        <p:spPr bwMode="auto">
          <a:xfrm>
            <a:off x="3286116" y="1214422"/>
            <a:ext cx="2133600" cy="1600200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ANd9GcQynuA9WJHDZqgdXR5JF7hlyosbbkuy9ID2DWH-74ExQEn74xd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2286016" cy="1521239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57158" y="2974955"/>
            <a:ext cx="8229600" cy="1168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 a patient-oriented system connecting patients to healthcare providers</a:t>
            </a:r>
            <a:endParaRPr lang="ka-GE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158" y="4143380"/>
            <a:ext cx="8229600" cy="2571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 of Georgia will have continuous and simple access to the common database to receive information on their health status and drugs on one window principle that will improve their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healthchare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quality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8" y="857232"/>
            <a:ext cx="8524875" cy="6000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Information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Flows</a:t>
            </a:r>
            <a:endParaRPr kumimoji="0" lang="ka-GE" sz="3200" b="1" i="0" u="none" strike="noStrike" kern="1200" cap="none" spc="0" normalizeH="0" baseline="0" noProof="1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AutoShape 74"/>
          <p:cNvSpPr>
            <a:spLocks noChangeArrowheads="1"/>
          </p:cNvSpPr>
          <p:nvPr/>
        </p:nvSpPr>
        <p:spPr bwMode="gray">
          <a:xfrm rot="21587358" flipV="1">
            <a:off x="2508794" y="1981200"/>
            <a:ext cx="430212" cy="392113"/>
          </a:xfrm>
          <a:prstGeom prst="rightArrow">
            <a:avLst>
              <a:gd name="adj1" fmla="val 55000"/>
              <a:gd name="adj2" fmla="val 69787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n-US" sz="1800" noProof="1">
              <a:solidFill>
                <a:srgbClr val="000000"/>
              </a:solidFill>
            </a:endParaRPr>
          </a:p>
        </p:txBody>
      </p:sp>
      <p:sp>
        <p:nvSpPr>
          <p:cNvPr id="4" name="AutoShape 75"/>
          <p:cNvSpPr>
            <a:spLocks noChangeArrowheads="1"/>
          </p:cNvSpPr>
          <p:nvPr/>
        </p:nvSpPr>
        <p:spPr bwMode="gray">
          <a:xfrm rot="21581400" flipV="1">
            <a:off x="2508794" y="3201988"/>
            <a:ext cx="430212" cy="390525"/>
          </a:xfrm>
          <a:prstGeom prst="rightArrow">
            <a:avLst>
              <a:gd name="adj1" fmla="val 55000"/>
              <a:gd name="adj2" fmla="val 70070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n-US" sz="1800" noProof="1">
              <a:solidFill>
                <a:srgbClr val="000000"/>
              </a:solidFill>
            </a:endParaRPr>
          </a:p>
        </p:txBody>
      </p:sp>
      <p:sp>
        <p:nvSpPr>
          <p:cNvPr id="5" name="AutoShape 76"/>
          <p:cNvSpPr>
            <a:spLocks noChangeArrowheads="1"/>
          </p:cNvSpPr>
          <p:nvPr/>
        </p:nvSpPr>
        <p:spPr bwMode="gray">
          <a:xfrm rot="21581400" flipV="1">
            <a:off x="2508794" y="4438650"/>
            <a:ext cx="430212" cy="390525"/>
          </a:xfrm>
          <a:prstGeom prst="rightArrow">
            <a:avLst>
              <a:gd name="adj1" fmla="val 55000"/>
              <a:gd name="adj2" fmla="val 70070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n-US" sz="1800" noProof="1">
              <a:solidFill>
                <a:srgbClr val="000000"/>
              </a:solidFill>
            </a:endParaRPr>
          </a:p>
        </p:txBody>
      </p:sp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500606" y="1600216"/>
            <a:ext cx="1719263" cy="534988"/>
          </a:xfrm>
          <a:prstGeom prst="rect">
            <a:avLst/>
          </a:prstGeom>
          <a:solidFill>
            <a:schemeClr val="tx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1200" b="1" noProof="1" smtClean="0">
                <a:solidFill>
                  <a:srgbClr val="FFFFFF"/>
                </a:solidFill>
              </a:rPr>
              <a:t>Government  bodies</a:t>
            </a:r>
            <a:endParaRPr lang="ka-GE" sz="1200" b="1" noProof="1">
              <a:solidFill>
                <a:srgbClr val="FFFFFF"/>
              </a:solidFill>
            </a:endParaRPr>
          </a:p>
        </p:txBody>
      </p:sp>
      <p:sp>
        <p:nvSpPr>
          <p:cNvPr id="7" name="Rectangle 78"/>
          <p:cNvSpPr>
            <a:spLocks noChangeArrowheads="1"/>
          </p:cNvSpPr>
          <p:nvPr/>
        </p:nvSpPr>
        <p:spPr bwMode="gray">
          <a:xfrm>
            <a:off x="500606" y="2181241"/>
            <a:ext cx="1719263" cy="5730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1200" b="1" noProof="1" smtClean="0">
                <a:solidFill>
                  <a:srgbClr val="FFFFFF"/>
                </a:solidFill>
              </a:rPr>
              <a:t>Insurance Companies</a:t>
            </a:r>
            <a:endParaRPr lang="ka-GE" sz="1200" b="1" noProof="1">
              <a:solidFill>
                <a:srgbClr val="FFFFFF"/>
              </a:solidFill>
            </a:endParaRPr>
          </a:p>
        </p:txBody>
      </p:sp>
      <p:sp>
        <p:nvSpPr>
          <p:cNvPr id="8" name="Rectangle 79"/>
          <p:cNvSpPr>
            <a:spLocks noChangeArrowheads="1"/>
          </p:cNvSpPr>
          <p:nvPr/>
        </p:nvSpPr>
        <p:spPr bwMode="gray">
          <a:xfrm>
            <a:off x="500606" y="2795604"/>
            <a:ext cx="1719263" cy="5730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1200" b="1" noProof="1" smtClean="0">
                <a:solidFill>
                  <a:srgbClr val="FFFFFF"/>
                </a:solidFill>
              </a:rPr>
              <a:t>Pharmacies</a:t>
            </a:r>
            <a:endParaRPr lang="ka-GE" sz="1200" b="1" noProof="1">
              <a:solidFill>
                <a:srgbClr val="FFFFFF"/>
              </a:solidFill>
            </a:endParaRPr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gray">
          <a:xfrm>
            <a:off x="500606" y="3402029"/>
            <a:ext cx="1719263" cy="5730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1200" b="1" noProof="1" smtClean="0">
                <a:solidFill>
                  <a:srgbClr val="FFFFFF"/>
                </a:solidFill>
              </a:rPr>
              <a:t>Pharmaceutical Companies</a:t>
            </a:r>
            <a:endParaRPr lang="ka-GE" sz="1200" b="1" noProof="1">
              <a:solidFill>
                <a:srgbClr val="FFFFFF"/>
              </a:solidFill>
            </a:endParaRPr>
          </a:p>
        </p:txBody>
      </p:sp>
      <p:sp>
        <p:nvSpPr>
          <p:cNvPr id="10" name="Rectangle 108"/>
          <p:cNvSpPr>
            <a:spLocks noChangeArrowheads="1"/>
          </p:cNvSpPr>
          <p:nvPr/>
        </p:nvSpPr>
        <p:spPr bwMode="gray">
          <a:xfrm>
            <a:off x="500606" y="3995754"/>
            <a:ext cx="1719263" cy="573087"/>
          </a:xfrm>
          <a:prstGeom prst="rect">
            <a:avLst/>
          </a:prstGeom>
          <a:solidFill>
            <a:schemeClr val="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1200" b="1" noProof="1" smtClean="0">
                <a:solidFill>
                  <a:srgbClr val="FFFFFF"/>
                </a:solidFill>
              </a:rPr>
              <a:t>Hospitals </a:t>
            </a:r>
            <a:endParaRPr lang="ka-GE" sz="1200" b="1" noProof="1">
              <a:solidFill>
                <a:srgbClr val="FFFFFF"/>
              </a:solidFill>
            </a:endParaRPr>
          </a:p>
        </p:txBody>
      </p:sp>
      <p:sp>
        <p:nvSpPr>
          <p:cNvPr id="11" name="Rectangle 109"/>
          <p:cNvSpPr>
            <a:spLocks noChangeArrowheads="1"/>
          </p:cNvSpPr>
          <p:nvPr/>
        </p:nvSpPr>
        <p:spPr bwMode="gray">
          <a:xfrm>
            <a:off x="500606" y="5213366"/>
            <a:ext cx="1719263" cy="573088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1200" b="1" noProof="1" smtClean="0">
                <a:solidFill>
                  <a:schemeClr val="bg1"/>
                </a:solidFill>
              </a:rPr>
              <a:t>Other sources</a:t>
            </a:r>
            <a:endParaRPr lang="ka-GE" sz="1200" b="1" noProof="1">
              <a:solidFill>
                <a:schemeClr val="bg1"/>
              </a:solidFill>
            </a:endParaRPr>
          </a:p>
        </p:txBody>
      </p:sp>
      <p:sp>
        <p:nvSpPr>
          <p:cNvPr id="12" name="Rectangle 110"/>
          <p:cNvSpPr>
            <a:spLocks noChangeArrowheads="1"/>
          </p:cNvSpPr>
          <p:nvPr/>
        </p:nvSpPr>
        <p:spPr bwMode="gray">
          <a:xfrm>
            <a:off x="500606" y="4619641"/>
            <a:ext cx="1719263" cy="573088"/>
          </a:xfrm>
          <a:prstGeom prst="rect">
            <a:avLst/>
          </a:prstGeom>
          <a:solidFill>
            <a:schemeClr val="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1200" b="1" noProof="1" smtClean="0">
                <a:solidFill>
                  <a:srgbClr val="FFFFFF"/>
                </a:solidFill>
              </a:rPr>
              <a:t>Clinics </a:t>
            </a:r>
            <a:endParaRPr lang="ka-GE" sz="1200" b="1" noProof="1">
              <a:solidFill>
                <a:srgbClr val="FFFFFF"/>
              </a:solidFill>
            </a:endParaRPr>
          </a:p>
        </p:txBody>
      </p:sp>
      <p:grpSp>
        <p:nvGrpSpPr>
          <p:cNvPr id="13" name="Group 156"/>
          <p:cNvGrpSpPr>
            <a:grpSpLocks/>
          </p:cNvGrpSpPr>
          <p:nvPr/>
        </p:nvGrpSpPr>
        <p:grpSpPr bwMode="auto">
          <a:xfrm>
            <a:off x="5915025" y="3814778"/>
            <a:ext cx="2862263" cy="1828800"/>
            <a:chOff x="3891" y="1917"/>
            <a:chExt cx="1341" cy="724"/>
          </a:xfrm>
        </p:grpSpPr>
        <p:sp>
          <p:nvSpPr>
            <p:cNvPr id="14" name="AutoShape 120"/>
            <p:cNvSpPr>
              <a:spLocks noChangeArrowheads="1"/>
            </p:cNvSpPr>
            <p:nvPr/>
          </p:nvSpPr>
          <p:spPr bwMode="gray">
            <a:xfrm rot="10800000">
              <a:off x="3891" y="1917"/>
              <a:ext cx="1341" cy="7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72 w 21600"/>
                <a:gd name="T13" fmla="*/ 4177 h 21600"/>
                <a:gd name="T14" fmla="*/ 17428 w 21600"/>
                <a:gd name="T15" fmla="*/ 174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50" y="21600"/>
                  </a:lnTo>
                  <a:lnTo>
                    <a:pt x="168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23"/>
            <p:cNvSpPr txBox="1">
              <a:spLocks noChangeArrowheads="1"/>
            </p:cNvSpPr>
            <p:nvPr/>
          </p:nvSpPr>
          <p:spPr bwMode="gray">
            <a:xfrm>
              <a:off x="4302" y="2133"/>
              <a:ext cx="56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noProof="1">
                  <a:solidFill>
                    <a:srgbClr val="FFFFFF"/>
                  </a:solidFill>
                </a:rPr>
                <a:t>HMIS</a:t>
              </a:r>
            </a:p>
          </p:txBody>
        </p:sp>
      </p:grpSp>
      <p:sp>
        <p:nvSpPr>
          <p:cNvPr id="16" name="Rectangle 133"/>
          <p:cNvSpPr>
            <a:spLocks noChangeArrowheads="1"/>
          </p:cNvSpPr>
          <p:nvPr/>
        </p:nvSpPr>
        <p:spPr bwMode="auto">
          <a:xfrm>
            <a:off x="2829455" y="5565799"/>
            <a:ext cx="2549525" cy="129220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6917"/>
              <a:gd name="adj6" fmla="val -16938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US" sz="1600" b="1" u="sng" dirty="0"/>
              <a:t>STANDARDS</a:t>
            </a:r>
            <a:r>
              <a:rPr lang="en-US" sz="1600" b="1" dirty="0"/>
              <a:t>:</a:t>
            </a:r>
          </a:p>
          <a:p>
            <a:r>
              <a:rPr lang="en-US" sz="1200" dirty="0"/>
              <a:t>WEB SERVICES</a:t>
            </a:r>
            <a:endParaRPr lang="ka-GE" sz="1200" dirty="0"/>
          </a:p>
          <a:p>
            <a:r>
              <a:rPr lang="en-US" sz="1200" dirty="0"/>
              <a:t>HL7</a:t>
            </a:r>
            <a:endParaRPr lang="ka-GE" sz="1200" dirty="0"/>
          </a:p>
          <a:p>
            <a:r>
              <a:rPr lang="en-US" sz="1200" dirty="0"/>
              <a:t>DICOM</a:t>
            </a:r>
          </a:p>
          <a:p>
            <a:r>
              <a:rPr lang="en-US" sz="1200" dirty="0"/>
              <a:t>LOINC</a:t>
            </a:r>
          </a:p>
        </p:txBody>
      </p:sp>
      <p:sp>
        <p:nvSpPr>
          <p:cNvPr id="17" name="Freeform 140"/>
          <p:cNvSpPr>
            <a:spLocks/>
          </p:cNvSpPr>
          <p:nvPr/>
        </p:nvSpPr>
        <p:spPr bwMode="gray">
          <a:xfrm>
            <a:off x="3632744" y="3389313"/>
            <a:ext cx="588962" cy="595312"/>
          </a:xfrm>
          <a:custGeom>
            <a:avLst/>
            <a:gdLst>
              <a:gd name="T0" fmla="*/ 0 w 178"/>
              <a:gd name="T1" fmla="*/ 0 h 179"/>
              <a:gd name="T2" fmla="*/ 2147483647 w 178"/>
              <a:gd name="T3" fmla="*/ 2147483647 h 179"/>
              <a:gd name="T4" fmla="*/ 2147483647 w 178"/>
              <a:gd name="T5" fmla="*/ 2147483647 h 179"/>
              <a:gd name="T6" fmla="*/ 2147483647 w 178"/>
              <a:gd name="T7" fmla="*/ 0 h 179"/>
              <a:gd name="T8" fmla="*/ 0 w 178"/>
              <a:gd name="T9" fmla="*/ 0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EEEE"/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41"/>
          <p:cNvSpPr>
            <a:spLocks/>
          </p:cNvSpPr>
          <p:nvPr/>
        </p:nvSpPr>
        <p:spPr bwMode="gray">
          <a:xfrm>
            <a:off x="4270919" y="2743200"/>
            <a:ext cx="588962" cy="598488"/>
          </a:xfrm>
          <a:custGeom>
            <a:avLst/>
            <a:gdLst>
              <a:gd name="T0" fmla="*/ 2147483647 w 178"/>
              <a:gd name="T1" fmla="*/ 2147483647 h 179"/>
              <a:gd name="T2" fmla="*/ 2147483647 w 178"/>
              <a:gd name="T3" fmla="*/ 2147483647 h 179"/>
              <a:gd name="T4" fmla="*/ 0 w 178"/>
              <a:gd name="T5" fmla="*/ 0 h 179"/>
              <a:gd name="T6" fmla="*/ 0 w 178"/>
              <a:gd name="T7" fmla="*/ 2147483647 h 179"/>
              <a:gd name="T8" fmla="*/ 2147483647 w 178"/>
              <a:gd name="T9" fmla="*/ 2147483647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42"/>
          <p:cNvSpPr>
            <a:spLocks/>
          </p:cNvSpPr>
          <p:nvPr/>
        </p:nvSpPr>
        <p:spPr bwMode="gray">
          <a:xfrm>
            <a:off x="3632744" y="2743200"/>
            <a:ext cx="588962" cy="598488"/>
          </a:xfrm>
          <a:custGeom>
            <a:avLst/>
            <a:gdLst>
              <a:gd name="T0" fmla="*/ 2147483647 w 178"/>
              <a:gd name="T1" fmla="*/ 0 h 179"/>
              <a:gd name="T2" fmla="*/ 2147483647 w 178"/>
              <a:gd name="T3" fmla="*/ 2147483647 h 179"/>
              <a:gd name="T4" fmla="*/ 0 w 178"/>
              <a:gd name="T5" fmla="*/ 2147483647 h 179"/>
              <a:gd name="T6" fmla="*/ 2147483647 w 178"/>
              <a:gd name="T7" fmla="*/ 2147483647 h 179"/>
              <a:gd name="T8" fmla="*/ 2147483647 w 178"/>
              <a:gd name="T9" fmla="*/ 0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EEEEE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43"/>
          <p:cNvSpPr>
            <a:spLocks/>
          </p:cNvSpPr>
          <p:nvPr/>
        </p:nvSpPr>
        <p:spPr bwMode="gray">
          <a:xfrm>
            <a:off x="4270919" y="3389313"/>
            <a:ext cx="588962" cy="595312"/>
          </a:xfrm>
          <a:custGeom>
            <a:avLst/>
            <a:gdLst>
              <a:gd name="T0" fmla="*/ 0 w 178"/>
              <a:gd name="T1" fmla="*/ 2147483647 h 179"/>
              <a:gd name="T2" fmla="*/ 2147483647 w 178"/>
              <a:gd name="T3" fmla="*/ 2147483647 h 179"/>
              <a:gd name="T4" fmla="*/ 2147483647 w 178"/>
              <a:gd name="T5" fmla="*/ 0 h 179"/>
              <a:gd name="T6" fmla="*/ 0 w 178"/>
              <a:gd name="T7" fmla="*/ 0 h 179"/>
              <a:gd name="T8" fmla="*/ 0 w 178"/>
              <a:gd name="T9" fmla="*/ 2147483647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gradFill rotWithShape="1">
            <a:gsLst>
              <a:gs pos="0">
                <a:srgbClr val="EEEEEE"/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Line 149"/>
          <p:cNvSpPr>
            <a:spLocks noChangeShapeType="1"/>
          </p:cNvSpPr>
          <p:nvPr/>
        </p:nvSpPr>
        <p:spPr bwMode="gray">
          <a:xfrm flipH="1" flipV="1">
            <a:off x="5326605" y="1577977"/>
            <a:ext cx="3179" cy="349409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51"/>
          <p:cNvSpPr>
            <a:spLocks noChangeArrowheads="1"/>
          </p:cNvSpPr>
          <p:nvPr/>
        </p:nvSpPr>
        <p:spPr bwMode="gray">
          <a:xfrm rot="21581400" flipV="1">
            <a:off x="5640931" y="3201988"/>
            <a:ext cx="430213" cy="390525"/>
          </a:xfrm>
          <a:prstGeom prst="rightArrow">
            <a:avLst>
              <a:gd name="adj1" fmla="val 55000"/>
              <a:gd name="adj2" fmla="val 70071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n-US" sz="1800" noProof="1">
              <a:solidFill>
                <a:srgbClr val="000000"/>
              </a:solidFill>
            </a:endParaRPr>
          </a:p>
        </p:txBody>
      </p:sp>
      <p:sp>
        <p:nvSpPr>
          <p:cNvPr id="24" name="Rectangle 152"/>
          <p:cNvSpPr>
            <a:spLocks noChangeArrowheads="1"/>
          </p:cNvSpPr>
          <p:nvPr/>
        </p:nvSpPr>
        <p:spPr bwMode="auto">
          <a:xfrm>
            <a:off x="3400969" y="1827213"/>
            <a:ext cx="175418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1200" b="1" dirty="0"/>
              <a:t>DEA</a:t>
            </a:r>
            <a:endParaRPr lang="ka-GE" sz="1200" dirty="0"/>
          </a:p>
          <a:p>
            <a:pPr algn="ctr"/>
            <a:r>
              <a:rPr lang="en-US" sz="1200" dirty="0" smtClean="0"/>
              <a:t>Information Exchange Agency</a:t>
            </a:r>
            <a:endParaRPr lang="ka-GE" sz="1200" dirty="0"/>
          </a:p>
        </p:txBody>
      </p:sp>
      <p:pic>
        <p:nvPicPr>
          <p:cNvPr id="25" name="Picture 1" descr="http://www.versent.co.uk/siteVersent/assets/Image/Video_Demonstration_of_iDashboard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079"/>
          <a:stretch>
            <a:fillRect/>
          </a:stretch>
        </p:blipFill>
        <p:spPr bwMode="auto">
          <a:xfrm>
            <a:off x="5915025" y="1476371"/>
            <a:ext cx="26749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22"/>
          <p:cNvSpPr txBox="1">
            <a:spLocks noChangeArrowheads="1"/>
          </p:cNvSpPr>
          <p:nvPr/>
        </p:nvSpPr>
        <p:spPr bwMode="gray">
          <a:xfrm>
            <a:off x="6766633" y="3195638"/>
            <a:ext cx="970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noProof="1" smtClean="0">
                <a:solidFill>
                  <a:srgbClr val="C00000"/>
                </a:solidFill>
              </a:rPr>
              <a:t>Analysis </a:t>
            </a:r>
            <a:endParaRPr lang="ka-GE" sz="1400" b="1" noProof="1">
              <a:solidFill>
                <a:srgbClr val="C00000"/>
              </a:solidFill>
            </a:endParaRPr>
          </a:p>
        </p:txBody>
      </p:sp>
      <p:sp>
        <p:nvSpPr>
          <p:cNvPr id="28" name="Line 149"/>
          <p:cNvSpPr>
            <a:spLocks noChangeShapeType="1"/>
          </p:cNvSpPr>
          <p:nvPr/>
        </p:nvSpPr>
        <p:spPr bwMode="gray">
          <a:xfrm flipH="1" flipV="1">
            <a:off x="3329521" y="1577977"/>
            <a:ext cx="3179" cy="349409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/>
      <p:bldP spid="26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3214678" y="1000108"/>
            <a:ext cx="1714512" cy="1661884"/>
            <a:chOff x="5572132" y="1285860"/>
            <a:chExt cx="1984383" cy="1984383"/>
          </a:xfrm>
        </p:grpSpPr>
        <p:grpSp>
          <p:nvGrpSpPr>
            <p:cNvPr id="5" name="Group 5"/>
            <p:cNvGrpSpPr/>
            <p:nvPr/>
          </p:nvGrpSpPr>
          <p:grpSpPr>
            <a:xfrm>
              <a:off x="5572132" y="1285860"/>
              <a:ext cx="1984383" cy="1984383"/>
              <a:chOff x="1571630" y="1746257"/>
              <a:chExt cx="1984383" cy="198438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" name=" 3"/>
              <p:cNvSpPr/>
              <p:nvPr/>
            </p:nvSpPr>
            <p:spPr>
              <a:xfrm>
                <a:off x="1571630" y="1746257"/>
                <a:ext cx="1984383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654815" y="1882967"/>
              <a:ext cx="1809363" cy="77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Beneficiary Databases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4348" y="5000636"/>
            <a:ext cx="1214446" cy="1357322"/>
            <a:chOff x="785786" y="3643314"/>
            <a:chExt cx="1428761" cy="1500198"/>
          </a:xfrm>
        </p:grpSpPr>
        <p:grpSp>
          <p:nvGrpSpPr>
            <p:cNvPr id="3" name="Group 11"/>
            <p:cNvGrpSpPr/>
            <p:nvPr/>
          </p:nvGrpSpPr>
          <p:grpSpPr>
            <a:xfrm>
              <a:off x="785786" y="3643314"/>
              <a:ext cx="1428761" cy="1500198"/>
              <a:chOff x="1571630" y="1746257"/>
              <a:chExt cx="1984383" cy="1984383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3" name=" 3"/>
              <p:cNvSpPr/>
              <p:nvPr/>
            </p:nvSpPr>
            <p:spPr>
              <a:xfrm>
                <a:off x="1571630" y="1746257"/>
                <a:ext cx="1984383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93912" y="4202101"/>
              <a:ext cx="1357322" cy="30615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Pharmacy 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2696944" y="3714752"/>
            <a:ext cx="2232246" cy="2214578"/>
            <a:chOff x="6929247" y="2857496"/>
            <a:chExt cx="2214755" cy="1984383"/>
          </a:xfrm>
        </p:grpSpPr>
        <p:grpSp>
          <p:nvGrpSpPr>
            <p:cNvPr id="9" name="Group 8"/>
            <p:cNvGrpSpPr/>
            <p:nvPr/>
          </p:nvGrpSpPr>
          <p:grpSpPr>
            <a:xfrm>
              <a:off x="6929247" y="2857496"/>
              <a:ext cx="2214755" cy="1984383"/>
              <a:chOff x="1434575" y="1746257"/>
              <a:chExt cx="2121439" cy="198438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0" name=" 3"/>
              <p:cNvSpPr/>
              <p:nvPr/>
            </p:nvSpPr>
            <p:spPr>
              <a:xfrm>
                <a:off x="1434575" y="1746257"/>
                <a:ext cx="2121439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150803" y="3409337"/>
              <a:ext cx="1838783" cy="784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 Portal for Pharmacies and Healthcare Facilities</a:t>
              </a: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2071670" y="5429264"/>
            <a:ext cx="1428269" cy="1293294"/>
            <a:chOff x="6357950" y="4873617"/>
            <a:chExt cx="1984383" cy="1984383"/>
          </a:xfrm>
        </p:grpSpPr>
        <p:grpSp>
          <p:nvGrpSpPr>
            <p:cNvPr id="15" name="Group 14"/>
            <p:cNvGrpSpPr/>
            <p:nvPr/>
          </p:nvGrpSpPr>
          <p:grpSpPr>
            <a:xfrm>
              <a:off x="6357950" y="4873617"/>
              <a:ext cx="1984383" cy="1984383"/>
              <a:chOff x="1571630" y="1746257"/>
              <a:chExt cx="1984383" cy="1984383"/>
            </a:xfrm>
            <a:solidFill>
              <a:srgbClr val="C00000"/>
            </a:solidFill>
          </p:grpSpPr>
          <p:sp>
            <p:nvSpPr>
              <p:cNvPr id="16" name=" 3"/>
              <p:cNvSpPr/>
              <p:nvPr/>
            </p:nvSpPr>
            <p:spPr>
              <a:xfrm>
                <a:off x="1571630" y="1746257"/>
                <a:ext cx="1984383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645981" y="5480597"/>
              <a:ext cx="1500199" cy="70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Auxiliary Modules 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 rot="16200000">
            <a:off x="-2393194" y="3178955"/>
            <a:ext cx="6072206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System Components</a:t>
            </a:r>
            <a:endParaRPr kumimoji="0" lang="ka-GE" sz="2400" b="1" i="0" u="none" strike="noStrike" kern="1200" cap="none" spc="0" normalizeH="0" baseline="0" noProof="1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28"/>
          <p:cNvGrpSpPr/>
          <p:nvPr/>
        </p:nvGrpSpPr>
        <p:grpSpPr>
          <a:xfrm>
            <a:off x="714348" y="3429000"/>
            <a:ext cx="1410599" cy="1428736"/>
            <a:chOff x="6357950" y="4873617"/>
            <a:chExt cx="1984383" cy="1984383"/>
          </a:xfrm>
          <a:solidFill>
            <a:schemeClr val="accent2">
              <a:lumMod val="75000"/>
            </a:schemeClr>
          </a:solidFill>
        </p:grpSpPr>
        <p:grpSp>
          <p:nvGrpSpPr>
            <p:cNvPr id="26" name="Group 14"/>
            <p:cNvGrpSpPr/>
            <p:nvPr/>
          </p:nvGrpSpPr>
          <p:grpSpPr>
            <a:xfrm>
              <a:off x="6357950" y="4873617"/>
              <a:ext cx="1984383" cy="1984383"/>
              <a:chOff x="1571630" y="1746257"/>
              <a:chExt cx="1984383" cy="1984383"/>
            </a:xfrm>
            <a:grpFill/>
          </p:grpSpPr>
          <p:sp>
            <p:nvSpPr>
              <p:cNvPr id="32" name=" 3"/>
              <p:cNvSpPr/>
              <p:nvPr/>
            </p:nvSpPr>
            <p:spPr>
              <a:xfrm>
                <a:off x="1571630" y="1746257"/>
                <a:ext cx="1984383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573974" y="5665704"/>
              <a:ext cx="1572206" cy="3847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Regulation</a:t>
              </a:r>
            </a:p>
          </p:txBody>
        </p:sp>
      </p:grpSp>
      <p:sp>
        <p:nvSpPr>
          <p:cNvPr id="34" name="Rectangle 3"/>
          <p:cNvSpPr>
            <a:spLocks noChangeArrowheads="1"/>
          </p:cNvSpPr>
          <p:nvPr/>
        </p:nvSpPr>
        <p:spPr bwMode="gray">
          <a:xfrm>
            <a:off x="4773555" y="872195"/>
            <a:ext cx="4143404" cy="846103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b="1" noProof="1" smtClean="0">
                <a:solidFill>
                  <a:srgbClr val="002060"/>
                </a:solidFill>
                <a:latin typeface="Arial" pitchFamily="34" charset="0"/>
              </a:rPr>
              <a:t>EMR</a:t>
            </a:r>
            <a:endParaRPr lang="ka-GE" sz="1400" b="1" noProof="1" smtClean="0">
              <a:solidFill>
                <a:srgbClr val="002060"/>
              </a:solidFill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>
                <a:latin typeface="Arial" pitchFamily="34" charset="0"/>
              </a:rPr>
              <a:t>Electronic </a:t>
            </a:r>
            <a:r>
              <a:rPr lang="en-US" sz="1400" noProof="1" smtClean="0">
                <a:latin typeface="Arial" pitchFamily="34" charset="0"/>
              </a:rPr>
              <a:t>Medical Records</a:t>
            </a:r>
            <a:endParaRPr lang="en-US" sz="1400" noProof="1"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>
                <a:latin typeface="Arial" pitchFamily="34" charset="0"/>
              </a:rPr>
              <a:t>Centralized </a:t>
            </a:r>
            <a:r>
              <a:rPr lang="en-US" sz="1400" noProof="1" smtClean="0">
                <a:latin typeface="Arial" pitchFamily="34" charset="0"/>
              </a:rPr>
              <a:t>Data Storage </a:t>
            </a:r>
            <a:endParaRPr lang="ka-GE" sz="1400" noProof="1"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endParaRPr lang="ka-GE" sz="1400" noProof="1" smtClean="0">
              <a:latin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28794" y="2214554"/>
            <a:ext cx="1925254" cy="1925254"/>
            <a:chOff x="2325306" y="1575207"/>
            <a:chExt cx="1925254" cy="1925254"/>
          </a:xfrm>
        </p:grpSpPr>
        <p:sp>
          <p:nvSpPr>
            <p:cNvPr id="36" name=" 3"/>
            <p:cNvSpPr/>
            <p:nvPr/>
          </p:nvSpPr>
          <p:spPr>
            <a:xfrm>
              <a:off x="2325306" y="1575207"/>
              <a:ext cx="1925254" cy="192525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 4"/>
            <p:cNvSpPr/>
            <p:nvPr/>
          </p:nvSpPr>
          <p:spPr>
            <a:xfrm>
              <a:off x="2712367" y="2026190"/>
              <a:ext cx="1151132" cy="989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EMR</a:t>
              </a:r>
              <a:endPara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2910" y="1928802"/>
            <a:ext cx="1400184" cy="1400184"/>
            <a:chOff x="4714876" y="3714752"/>
            <a:chExt cx="1400184" cy="1400184"/>
          </a:xfrm>
        </p:grpSpPr>
        <p:grpSp>
          <p:nvGrpSpPr>
            <p:cNvPr id="38" name="Group 37"/>
            <p:cNvGrpSpPr/>
            <p:nvPr/>
          </p:nvGrpSpPr>
          <p:grpSpPr>
            <a:xfrm>
              <a:off x="4714876" y="3714752"/>
              <a:ext cx="1400184" cy="1400184"/>
              <a:chOff x="1071567" y="1071575"/>
              <a:chExt cx="1400184" cy="1400184"/>
            </a:xfrm>
          </p:grpSpPr>
          <p:sp>
            <p:nvSpPr>
              <p:cNvPr id="39" name=" 3"/>
              <p:cNvSpPr/>
              <p:nvPr/>
            </p:nvSpPr>
            <p:spPr>
              <a:xfrm>
                <a:off x="1071567" y="1071575"/>
                <a:ext cx="1400184" cy="1400184"/>
              </a:xfrm>
              <a:prstGeom prst="gear6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 4"/>
              <p:cNvSpPr/>
              <p:nvPr/>
            </p:nvSpPr>
            <p:spPr>
              <a:xfrm>
                <a:off x="1424067" y="1426207"/>
                <a:ext cx="695184" cy="690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70" tIns="52070" rIns="52070" bIns="52070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100" kern="12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786314" y="4286256"/>
              <a:ext cx="1214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Billing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14480" y="928670"/>
            <a:ext cx="1500198" cy="1371895"/>
            <a:chOff x="7143768" y="4643446"/>
            <a:chExt cx="1500198" cy="1371895"/>
          </a:xfrm>
        </p:grpSpPr>
        <p:grpSp>
          <p:nvGrpSpPr>
            <p:cNvPr id="43" name="Group 42"/>
            <p:cNvGrpSpPr/>
            <p:nvPr/>
          </p:nvGrpSpPr>
          <p:grpSpPr>
            <a:xfrm>
              <a:off x="7143768" y="4643446"/>
              <a:ext cx="1500198" cy="1371895"/>
              <a:chOff x="2007619" y="154163"/>
              <a:chExt cx="1371895" cy="1371895"/>
            </a:xfrm>
          </p:grpSpPr>
          <p:sp>
            <p:nvSpPr>
              <p:cNvPr id="44" name=" 3"/>
              <p:cNvSpPr/>
              <p:nvPr/>
            </p:nvSpPr>
            <p:spPr>
              <a:xfrm rot="20700000">
                <a:off x="2007619" y="154163"/>
                <a:ext cx="1371895" cy="1371895"/>
              </a:xfrm>
              <a:prstGeom prst="gear6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 4"/>
              <p:cNvSpPr/>
              <p:nvPr/>
            </p:nvSpPr>
            <p:spPr>
              <a:xfrm>
                <a:off x="2308515" y="455060"/>
                <a:ext cx="770101" cy="7701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58420" rIns="58420" bIns="58420" numCol="1" spcCol="1270" anchor="ctr" anchorCtr="0">
                <a:noAutofit/>
              </a:bodyPr>
              <a:lstStyle/>
              <a:p>
                <a:pPr lvl="0"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kern="12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7286644" y="5072074"/>
              <a:ext cx="1214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Database of Medical Cases </a:t>
              </a:r>
            </a:p>
          </p:txBody>
        </p:sp>
      </p:grpSp>
      <p:sp>
        <p:nvSpPr>
          <p:cNvPr id="51" name="Rectangle 3"/>
          <p:cNvSpPr>
            <a:spLocks noChangeArrowheads="1"/>
          </p:cNvSpPr>
          <p:nvPr/>
        </p:nvSpPr>
        <p:spPr bwMode="gray">
          <a:xfrm>
            <a:off x="4773555" y="1582765"/>
            <a:ext cx="4143404" cy="106041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b="1" noProof="1">
                <a:solidFill>
                  <a:srgbClr val="002060"/>
                </a:solidFill>
                <a:latin typeface="Arial" pitchFamily="34" charset="0"/>
              </a:rPr>
              <a:t>Billing </a:t>
            </a:r>
            <a:endParaRPr lang="ka-GE" sz="1400" b="1" noProof="1">
              <a:solidFill>
                <a:srgbClr val="002060"/>
              </a:solidFill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>
                <a:latin typeface="Arial" pitchFamily="34" charset="0"/>
              </a:rPr>
              <a:t>Reporting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 smtClean="0">
                <a:latin typeface="Arial" pitchFamily="34" charset="0"/>
              </a:rPr>
              <a:t>Responsibility Management 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 smtClean="0">
                <a:latin typeface="Arial" pitchFamily="34" charset="0"/>
              </a:rPr>
              <a:t>Payment Orders, etc.</a:t>
            </a:r>
            <a:endParaRPr lang="ka-GE" sz="1400" noProof="1" smtClean="0">
              <a:latin typeface="Arial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>
            <a:off x="4786408" y="2571744"/>
            <a:ext cx="4143404" cy="285752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b="1" noProof="1" smtClean="0">
                <a:solidFill>
                  <a:srgbClr val="002060"/>
                </a:solidFill>
                <a:latin typeface="Arial" pitchFamily="34" charset="0"/>
              </a:rPr>
              <a:t>Database of Medical Cases </a:t>
            </a:r>
            <a:endParaRPr lang="ka-GE" sz="1400" b="1" noProof="1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gray">
          <a:xfrm>
            <a:off x="4773555" y="2786058"/>
            <a:ext cx="4143404" cy="428628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Information Portal for Pharmacies and Healthcare Facilities 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gray">
          <a:xfrm>
            <a:off x="4773555" y="3214686"/>
            <a:ext cx="4299039" cy="2000264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b="1" noProof="1">
                <a:solidFill>
                  <a:srgbClr val="002060"/>
                </a:solidFill>
                <a:latin typeface="Arial" pitchFamily="34" charset="0"/>
              </a:rPr>
              <a:t>Pharmacy</a:t>
            </a:r>
            <a:r>
              <a:rPr lang="en-US" sz="1400" b="1" noProof="1">
                <a:latin typeface="Arial" pitchFamily="34" charset="0"/>
              </a:rPr>
              <a:t> </a:t>
            </a:r>
            <a:endParaRPr lang="ka-GE" sz="1400" b="1" noProof="1"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>
                <a:latin typeface="Arial" pitchFamily="34" charset="0"/>
              </a:rPr>
              <a:t>Drug </a:t>
            </a:r>
            <a:r>
              <a:rPr lang="en-US" sz="1400" noProof="1" smtClean="0">
                <a:latin typeface="Arial" pitchFamily="34" charset="0"/>
              </a:rPr>
              <a:t>Database</a:t>
            </a:r>
            <a:endParaRPr lang="en-US" sz="1400" noProof="1"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 smtClean="0">
                <a:latin typeface="Arial" pitchFamily="34" charset="0"/>
              </a:rPr>
              <a:t>Pharmacy Registry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 smtClean="0">
                <a:latin typeface="Arial" pitchFamily="34" charset="0"/>
              </a:rPr>
              <a:t>E-Prescribing</a:t>
            </a:r>
            <a:endParaRPr lang="en-US" sz="1400" noProof="1"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>
                <a:latin typeface="Arial" pitchFamily="34" charset="0"/>
              </a:rPr>
              <a:t>National </a:t>
            </a:r>
            <a:r>
              <a:rPr lang="en-US" sz="1400" noProof="1" smtClean="0">
                <a:latin typeface="Arial" pitchFamily="34" charset="0"/>
              </a:rPr>
              <a:t>Drug Code (NDC)</a:t>
            </a:r>
            <a:endParaRPr lang="ka-GE" sz="1400" noProof="1"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dirty="0"/>
              <a:t>Electronic Common Technical </a:t>
            </a:r>
            <a:r>
              <a:rPr lang="en-US" sz="1400" dirty="0" smtClean="0"/>
              <a:t>Document (ECTD)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dirty="0" smtClean="0"/>
              <a:t>E-Services</a:t>
            </a:r>
            <a:r>
              <a:rPr lang="en-US" sz="1400" dirty="0" smtClean="0"/>
              <a:t>, etc.</a:t>
            </a:r>
            <a:endParaRPr lang="ka-GE" sz="1400" noProof="1" smtClean="0">
              <a:latin typeface="Arial" pitchFamily="34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gray">
          <a:xfrm>
            <a:off x="4849410" y="5006212"/>
            <a:ext cx="4143404" cy="846103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190500" lvl="1" indent="-190500" eaLnBrk="0" hangingPunct="0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b="1" noProof="1" smtClean="0">
                <a:solidFill>
                  <a:srgbClr val="002060"/>
                </a:solidFill>
                <a:latin typeface="Arial" pitchFamily="34" charset="0"/>
              </a:rPr>
              <a:t>Regulation</a:t>
            </a:r>
          </a:p>
          <a:p>
            <a:pPr marL="477837" lvl="1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>
                <a:latin typeface="Arial" pitchFamily="34" charset="0"/>
              </a:rPr>
              <a:t>Certification, </a:t>
            </a:r>
            <a:r>
              <a:rPr lang="en-US" sz="1400" noProof="1" smtClean="0">
                <a:latin typeface="Arial" pitchFamily="34" charset="0"/>
              </a:rPr>
              <a:t>Licensing/Permits</a:t>
            </a:r>
            <a:endParaRPr lang="en-US" sz="1400" noProof="1">
              <a:latin typeface="Arial" pitchFamily="34" charset="0"/>
            </a:endParaRPr>
          </a:p>
          <a:p>
            <a:pPr marL="477837" lvl="1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 smtClean="0">
                <a:latin typeface="Arial" pitchFamily="34" charset="0"/>
              </a:rPr>
              <a:t>E-Services</a:t>
            </a:r>
            <a:endParaRPr lang="ka-GE" sz="1400" noProof="1">
              <a:latin typeface="Arial" pitchFamily="34" charset="0"/>
            </a:endParaRPr>
          </a:p>
          <a:p>
            <a:pPr marL="190500" lvl="1" indent="-190500" eaLnBrk="0" hangingPunct="0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b="1" noProof="1" smtClean="0">
                <a:solidFill>
                  <a:srgbClr val="002060"/>
                </a:solidFill>
                <a:latin typeface="Arial" pitchFamily="34" charset="0"/>
              </a:rPr>
              <a:t>Program Beneficiary Databases</a:t>
            </a:r>
            <a:endParaRPr lang="ka-GE" sz="1400" b="1" noProof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gray">
          <a:xfrm>
            <a:off x="4849410" y="6072206"/>
            <a:ext cx="4143404" cy="857256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190500" lvl="1" indent="-190500" eaLnBrk="0" hangingPunct="0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b="1" noProof="1">
                <a:solidFill>
                  <a:srgbClr val="002060"/>
                </a:solidFill>
                <a:latin typeface="Arial" pitchFamily="34" charset="0"/>
              </a:rPr>
              <a:t>Auxiliary modules</a:t>
            </a:r>
            <a:endParaRPr lang="ka-GE" sz="1400" b="1" noProof="1">
              <a:solidFill>
                <a:srgbClr val="002060"/>
              </a:solidFill>
              <a:latin typeface="Arial" pitchFamily="34" charset="0"/>
            </a:endParaRPr>
          </a:p>
          <a:p>
            <a:pPr marL="477837" lvl="1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>
                <a:latin typeface="Arial" pitchFamily="34" charset="0"/>
              </a:rPr>
              <a:t>Classifications </a:t>
            </a:r>
            <a:endParaRPr lang="ka-GE" sz="1400" noProof="1">
              <a:latin typeface="Arial" pitchFamily="34" charset="0"/>
            </a:endParaRPr>
          </a:p>
          <a:p>
            <a:pPr marL="477837" lvl="1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en-US" sz="1400" noProof="1">
                <a:latin typeface="Arial" pitchFamily="34" charset="0"/>
              </a:rPr>
              <a:t>Module </a:t>
            </a:r>
            <a:r>
              <a:rPr lang="en-US" sz="1400" noProof="1" smtClean="0">
                <a:latin typeface="Arial" pitchFamily="34" charset="0"/>
              </a:rPr>
              <a:t>Management System, etc.</a:t>
            </a:r>
            <a:endParaRPr lang="en-US" sz="1400" noProof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2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69514"/>
            <a:ext cx="2376264" cy="1079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71" y="1000108"/>
            <a:ext cx="8172471" cy="108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92896"/>
            <a:ext cx="1152128" cy="141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211960" y="263691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E-Health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804495"/>
            <a:ext cx="1924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323528" y="2492896"/>
            <a:ext cx="8712968" cy="172819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23528" y="980728"/>
            <a:ext cx="8712968" cy="122413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95536" y="1700808"/>
            <a:ext cx="1008112" cy="432048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b="1" dirty="0" smtClean="0"/>
              <a:t>Civil </a:t>
            </a:r>
            <a:r>
              <a:rPr lang="en-US" sz="1100" b="1" dirty="0" smtClean="0"/>
              <a:t>Registry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03648" y="1700808"/>
            <a:ext cx="1152128" cy="432048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 smtClean="0"/>
              <a:t>Database of Insured People</a:t>
            </a:r>
            <a:endParaRPr lang="en-US" sz="105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555776" y="1700808"/>
            <a:ext cx="1152128" cy="432048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 smtClean="0"/>
              <a:t>Regulation Database</a:t>
            </a:r>
            <a:endParaRPr lang="en-US" sz="105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707904" y="1700808"/>
            <a:ext cx="1008112" cy="432048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 smtClean="0"/>
              <a:t>Classifications</a:t>
            </a:r>
            <a:endParaRPr lang="en-US" sz="105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716016" y="1700808"/>
            <a:ext cx="1080120" cy="432048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 smtClean="0"/>
              <a:t>Drug Database</a:t>
            </a:r>
            <a:endParaRPr lang="en-US" sz="105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796136" y="1700808"/>
            <a:ext cx="1008112" cy="432048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 smtClean="0"/>
              <a:t>Pharmacy Database</a:t>
            </a:r>
            <a:endParaRPr lang="en-US" sz="105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643702" y="1628800"/>
            <a:ext cx="1096650" cy="504056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 smtClean="0"/>
              <a:t>Pharmacy Information Portal</a:t>
            </a:r>
            <a:endParaRPr lang="en-US" sz="105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40352" y="1628800"/>
            <a:ext cx="1224136" cy="504056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 smtClean="0"/>
              <a:t>Information </a:t>
            </a:r>
            <a:r>
              <a:rPr lang="en-US" sz="1000" b="1" dirty="0" smtClean="0"/>
              <a:t>Portal</a:t>
            </a:r>
            <a:r>
              <a:rPr lang="en-US" sz="1050" b="1" dirty="0" smtClean="0"/>
              <a:t> for Healthcare Facilities</a:t>
            </a:r>
            <a:endParaRPr lang="en-US" sz="105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707904" y="3071810"/>
            <a:ext cx="2160240" cy="216024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b="1" dirty="0" smtClean="0"/>
              <a:t>EMRs</a:t>
            </a:r>
            <a:endParaRPr lang="en-US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707904" y="3933056"/>
            <a:ext cx="2160240" cy="216024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b="1" dirty="0" smtClean="0"/>
              <a:t>Reporting Database</a:t>
            </a:r>
            <a:endParaRPr lang="en-US" sz="1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707904" y="3717032"/>
            <a:ext cx="2160240" cy="216024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b="1" dirty="0" smtClean="0"/>
              <a:t>E-Prescription</a:t>
            </a:r>
            <a:endParaRPr lang="en-US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707904" y="3501008"/>
            <a:ext cx="2160240" cy="216024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b="1" dirty="0" smtClean="0"/>
              <a:t>Beneficiary Databases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707904" y="3284984"/>
            <a:ext cx="2160240" cy="216024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b="1" dirty="0" smtClean="0"/>
              <a:t>Case </a:t>
            </a:r>
            <a:r>
              <a:rPr lang="en-US" sz="1200" b="1" dirty="0" smtClean="0"/>
              <a:t>Registration Database</a:t>
            </a:r>
            <a:endParaRPr lang="en-US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27584" y="5805264"/>
            <a:ext cx="1728192" cy="288032"/>
          </a:xfrm>
          <a:prstGeom prst="rect">
            <a:avLst/>
          </a:prstGeom>
          <a:ln w="0"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100" b="1" dirty="0" smtClean="0"/>
              <a:t>E-Health Databases</a:t>
            </a:r>
            <a:endParaRPr lang="en-US" sz="1100" b="1" dirty="0"/>
          </a:p>
        </p:txBody>
      </p:sp>
      <p:grpSp>
        <p:nvGrpSpPr>
          <p:cNvPr id="83" name="Group 82"/>
          <p:cNvGrpSpPr/>
          <p:nvPr/>
        </p:nvGrpSpPr>
        <p:grpSpPr>
          <a:xfrm>
            <a:off x="395536" y="2554982"/>
            <a:ext cx="2736304" cy="3754338"/>
            <a:chOff x="395536" y="2554982"/>
            <a:chExt cx="2736304" cy="3754338"/>
          </a:xfrm>
        </p:grpSpPr>
        <p:pic>
          <p:nvPicPr>
            <p:cNvPr id="1966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8768" y="6046043"/>
              <a:ext cx="19050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596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2357" y="2554982"/>
              <a:ext cx="2657475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395536" y="3429000"/>
              <a:ext cx="936104" cy="432048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 smtClean="0"/>
                <a:t>Patient</a:t>
              </a:r>
              <a:endParaRPr lang="en-US" sz="12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07704" y="3357562"/>
              <a:ext cx="1224136" cy="432048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 smtClean="0"/>
                <a:t>Healthcare Facility</a:t>
              </a:r>
              <a:endParaRPr lang="en-US" sz="1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7584" y="6093296"/>
              <a:ext cx="1728192" cy="216024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1100" b="1" dirty="0" smtClean="0"/>
                <a:t>Doctor’s visit</a:t>
              </a:r>
              <a:endParaRPr lang="en-US" sz="1100" b="1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96280" y="2132856"/>
            <a:ext cx="5127848" cy="4725144"/>
            <a:chOff x="596280" y="2132856"/>
            <a:chExt cx="5127848" cy="4725144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5816" y="2708920"/>
              <a:ext cx="942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6280" y="6308551"/>
              <a:ext cx="28956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3779912" y="2204864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C00000"/>
                  </a:solidFill>
                </a:rPr>
                <a:t>Information Exchange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58" name="Curved Left Arrow 57"/>
            <p:cNvSpPr/>
            <p:nvPr/>
          </p:nvSpPr>
          <p:spPr>
            <a:xfrm>
              <a:off x="5436096" y="2132856"/>
              <a:ext cx="288032" cy="432048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Curved Left Arrow 58"/>
            <p:cNvSpPr/>
            <p:nvPr/>
          </p:nvSpPr>
          <p:spPr>
            <a:xfrm rot="10800000">
              <a:off x="3563888" y="2132856"/>
              <a:ext cx="288032" cy="432048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7584" y="6309320"/>
              <a:ext cx="2664296" cy="548680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1100" b="1" dirty="0" smtClean="0"/>
                <a:t>Identifying patients and staff, filling out EMR, case registration, giving e-prescription</a:t>
              </a:r>
              <a:endParaRPr lang="en-US" sz="1100" b="1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707904" y="2554982"/>
            <a:ext cx="5184576" cy="3898354"/>
            <a:chOff x="3707904" y="2554982"/>
            <a:chExt cx="5184576" cy="3898354"/>
          </a:xfrm>
        </p:grpSpPr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23087" y="2554982"/>
              <a:ext cx="2295525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80112" y="2636912"/>
              <a:ext cx="942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07904" y="5948511"/>
              <a:ext cx="31337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Box 63"/>
            <p:cNvSpPr txBox="1"/>
            <p:nvPr/>
          </p:nvSpPr>
          <p:spPr>
            <a:xfrm>
              <a:off x="6444208" y="3714752"/>
              <a:ext cx="1008112" cy="360040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 smtClean="0"/>
                <a:t>Pharmacy</a:t>
              </a:r>
              <a:endParaRPr lang="en-US" sz="12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84368" y="3714752"/>
              <a:ext cx="1008112" cy="360040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 smtClean="0"/>
                <a:t>Patient</a:t>
              </a:r>
              <a:endParaRPr lang="en-US" sz="12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23928" y="5949280"/>
              <a:ext cx="2880320" cy="504056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1100" b="1" dirty="0" smtClean="0"/>
                <a:t>Visiting the information portal, in the pharmacy; identifying patients, pharmacies, prescriptions, dispensing drugs</a:t>
              </a:r>
              <a:endParaRPr lang="en-US" sz="1100" b="1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3528" y="4149080"/>
            <a:ext cx="8712968" cy="2592288"/>
            <a:chOff x="323528" y="4149080"/>
            <a:chExt cx="8712968" cy="2592288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5536" y="4653136"/>
              <a:ext cx="190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19672" y="4437112"/>
              <a:ext cx="5821194" cy="118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323528" y="4509120"/>
              <a:ext cx="8712968" cy="1152128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6"/>
            <p:cNvGrpSpPr/>
            <p:nvPr/>
          </p:nvGrpSpPr>
          <p:grpSpPr>
            <a:xfrm>
              <a:off x="3707904" y="4149080"/>
              <a:ext cx="1944216" cy="504056"/>
              <a:chOff x="3635896" y="4077072"/>
              <a:chExt cx="1944216" cy="50405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714174" y="4142810"/>
                <a:ext cx="18020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Information Exchange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" name="Curved Left Arrow 38"/>
              <p:cNvSpPr/>
              <p:nvPr/>
            </p:nvSpPr>
            <p:spPr>
              <a:xfrm>
                <a:off x="5292080" y="4077072"/>
                <a:ext cx="288032" cy="504056"/>
              </a:xfrm>
              <a:prstGeom prst="curvedLef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urved Left Arrow 39"/>
              <p:cNvSpPr/>
              <p:nvPr/>
            </p:nvSpPr>
            <p:spPr>
              <a:xfrm rot="10800000">
                <a:off x="3635896" y="4077072"/>
                <a:ext cx="288032" cy="432048"/>
              </a:xfrm>
              <a:prstGeom prst="curvedLef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07904" y="6478860"/>
              <a:ext cx="27622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Box 70"/>
            <p:cNvSpPr txBox="1"/>
            <p:nvPr/>
          </p:nvSpPr>
          <p:spPr>
            <a:xfrm>
              <a:off x="3203848" y="5301208"/>
              <a:ext cx="1584176" cy="288032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 smtClean="0"/>
                <a:t>Healthcare Facilities</a:t>
              </a:r>
              <a:endParaRPr lang="en-US" sz="12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88024" y="5229200"/>
              <a:ext cx="1584176" cy="360040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 smtClean="0"/>
                <a:t>Insurance </a:t>
              </a:r>
              <a:r>
                <a:rPr lang="en-US" sz="1200" b="1" dirty="0" smtClean="0"/>
                <a:t>Companies</a:t>
              </a:r>
              <a:endParaRPr lang="en-US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372200" y="5229200"/>
              <a:ext cx="1584176" cy="360040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 smtClean="0"/>
                <a:t>Pharmacies </a:t>
              </a:r>
              <a:endParaRPr lang="en-US" sz="12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23928" y="6453336"/>
              <a:ext cx="2880320" cy="288032"/>
            </a:xfrm>
            <a:prstGeom prst="rect">
              <a:avLst/>
            </a:prstGeom>
            <a:ln w="0" cap="rnd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1100" b="1" dirty="0" smtClean="0"/>
                <a:t>Information exchange/use, analysis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421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 txBox="1">
            <a:spLocks/>
          </p:cNvSpPr>
          <p:nvPr/>
        </p:nvSpPr>
        <p:spPr>
          <a:xfrm>
            <a:off x="314325" y="900099"/>
            <a:ext cx="8829675" cy="600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Electronic Medical Records </a:t>
            </a:r>
            <a:r>
              <a:rPr kumimoji="0" lang="ka-G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EMR</a:t>
            </a:r>
            <a:r>
              <a:rPr kumimoji="0" lang="ka-G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ღუბელი 3"/>
          <p:cNvSpPr/>
          <p:nvPr/>
        </p:nvSpPr>
        <p:spPr bwMode="auto">
          <a:xfrm>
            <a:off x="3071802" y="2786058"/>
            <a:ext cx="3349625" cy="2481262"/>
          </a:xfrm>
          <a:prstGeom prst="cloud">
            <a:avLst/>
          </a:prstGeom>
          <a:solidFill>
            <a:srgbClr val="EEB5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AT" sz="1400" b="1" u="sng" dirty="0" smtClean="0"/>
          </a:p>
          <a:p>
            <a:pPr>
              <a:defRPr/>
            </a:pPr>
            <a:r>
              <a:rPr lang="de-AT" sz="1400" b="1" u="sng" dirty="0" smtClean="0"/>
              <a:t>EMR</a:t>
            </a:r>
            <a:r>
              <a:rPr lang="de-AT" sz="1400" b="1" u="sng" dirty="0"/>
              <a:t>:</a:t>
            </a:r>
            <a:endParaRPr lang="de-AT" sz="1400" b="1" dirty="0"/>
          </a:p>
          <a:p>
            <a:pPr>
              <a:buFont typeface="Arial" charset="0"/>
              <a:buChar char="-"/>
              <a:defRPr/>
            </a:pPr>
            <a:r>
              <a:rPr lang="de-AT" sz="1200" dirty="0"/>
              <a:t>Key demographic data</a:t>
            </a:r>
          </a:p>
          <a:p>
            <a:pPr>
              <a:buFont typeface="Arial" charset="0"/>
              <a:buChar char="-"/>
              <a:defRPr/>
            </a:pPr>
            <a:r>
              <a:rPr lang="de-AT" sz="1200" dirty="0"/>
              <a:t>Diagnosis</a:t>
            </a:r>
          </a:p>
          <a:p>
            <a:pPr>
              <a:buFont typeface="Arial" charset="0"/>
              <a:buChar char="-"/>
              <a:defRPr/>
            </a:pPr>
            <a:r>
              <a:rPr lang="de-AT" sz="1200" dirty="0"/>
              <a:t>Provided care</a:t>
            </a:r>
          </a:p>
          <a:p>
            <a:pPr>
              <a:buFont typeface="Arial" charset="0"/>
              <a:buChar char="-"/>
              <a:defRPr/>
            </a:pPr>
            <a:r>
              <a:rPr lang="de-AT" sz="1200" dirty="0"/>
              <a:t>Drugs</a:t>
            </a:r>
          </a:p>
          <a:p>
            <a:pPr>
              <a:buFont typeface="Arial" charset="0"/>
              <a:buChar char="-"/>
              <a:defRPr/>
            </a:pPr>
            <a:r>
              <a:rPr lang="de-AT" sz="1200" dirty="0"/>
              <a:t>Clinical data</a:t>
            </a:r>
          </a:p>
          <a:p>
            <a:pPr>
              <a:buFont typeface="Arial" charset="0"/>
              <a:buChar char="-"/>
              <a:defRPr/>
            </a:pPr>
            <a:r>
              <a:rPr lang="de-AT" sz="1200" dirty="0"/>
              <a:t>Lab tests</a:t>
            </a:r>
          </a:p>
          <a:p>
            <a:pPr>
              <a:buFont typeface="Arial" charset="0"/>
              <a:buChar char="-"/>
              <a:defRPr/>
            </a:pPr>
            <a:r>
              <a:rPr lang="de-AT" sz="1200" dirty="0"/>
              <a:t>Instrumental examinations</a:t>
            </a:r>
          </a:p>
          <a:p>
            <a:pPr>
              <a:buFont typeface="Arial" charset="0"/>
              <a:buChar char="-"/>
              <a:defRPr/>
            </a:pPr>
            <a:r>
              <a:rPr lang="de-AT" sz="1200" dirty="0"/>
              <a:t>Blood group, allergy, etc.</a:t>
            </a:r>
          </a:p>
          <a:p>
            <a:pPr>
              <a:defRPr/>
            </a:pPr>
            <a:endParaRPr lang="de-AT" sz="1200" dirty="0"/>
          </a:p>
        </p:txBody>
      </p:sp>
      <p:pic>
        <p:nvPicPr>
          <p:cNvPr id="4" name="Picture 2" descr="C:\Users\moris\AppData\Local\Microsoft\Windows\Temporary Internet Files\Content.IE5\5K0NNKJ0\MC9003037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725" y="3060725"/>
            <a:ext cx="803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ტექსტური ველი 5"/>
          <p:cNvSpPr txBox="1">
            <a:spLocks noChangeArrowheads="1"/>
          </p:cNvSpPr>
          <p:nvPr/>
        </p:nvSpPr>
        <p:spPr bwMode="auto">
          <a:xfrm>
            <a:off x="7421563" y="3717032"/>
            <a:ext cx="12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AT" sz="1200" b="1" dirty="0"/>
              <a:t>Hospital </a:t>
            </a:r>
            <a:endParaRPr lang="ka-GE" sz="1200" b="1" dirty="0"/>
          </a:p>
        </p:txBody>
      </p:sp>
      <p:pic>
        <p:nvPicPr>
          <p:cNvPr id="6" name="Picture 4" descr="C:\Users\moris\AppData\Local\Microsoft\Windows\Temporary Internet Files\Content.IE5\5H5R5217\MC90043157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3060725"/>
            <a:ext cx="5381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მრუდი-დამაკავშირებალი 9"/>
          <p:cNvCxnSpPr>
            <a:cxnSpLocks noChangeShapeType="1"/>
          </p:cNvCxnSpPr>
          <p:nvPr/>
        </p:nvCxnSpPr>
        <p:spPr bwMode="auto">
          <a:xfrm flipV="1">
            <a:off x="6138863" y="3206775"/>
            <a:ext cx="1282700" cy="395287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8" name="Picture 5" descr="C:\Users\moris\AppData\Local\Microsoft\Windows\Temporary Internet Files\Content.IE5\6UV9U9AC\MC90043389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500174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ტექსტური ველი 12"/>
          <p:cNvSpPr txBox="1">
            <a:spLocks noChangeArrowheads="1"/>
          </p:cNvSpPr>
          <p:nvPr/>
        </p:nvSpPr>
        <p:spPr bwMode="auto">
          <a:xfrm>
            <a:off x="7000892" y="2492896"/>
            <a:ext cx="149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b="1" dirty="0"/>
              <a:t>System </a:t>
            </a:r>
            <a:r>
              <a:rPr lang="en-US" sz="1200" b="1" dirty="0" smtClean="0"/>
              <a:t>Administration</a:t>
            </a:r>
            <a:endParaRPr lang="ka-GE" sz="1200" b="1" dirty="0"/>
          </a:p>
        </p:txBody>
      </p:sp>
      <p:cxnSp>
        <p:nvCxnSpPr>
          <p:cNvPr id="10" name="მრუდი-დამაკავშირებალი 13"/>
          <p:cNvCxnSpPr>
            <a:cxnSpLocks noChangeShapeType="1"/>
          </p:cNvCxnSpPr>
          <p:nvPr/>
        </p:nvCxnSpPr>
        <p:spPr bwMode="auto">
          <a:xfrm flipV="1">
            <a:off x="5926138" y="2214554"/>
            <a:ext cx="1074754" cy="695359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11" name="Picture 2" descr="C:\Users\moris\AppData\Local\Microsoft\Windows\Temporary Internet Files\Content.IE5\5K0NNKJ0\MC900347479[1].wm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FDDFF"/>
              </a:clrFrom>
              <a:clrTo>
                <a:srgbClr val="BFD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5838" y="4443437"/>
            <a:ext cx="7604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ტექსტური ველი 17"/>
          <p:cNvSpPr txBox="1">
            <a:spLocks noChangeArrowheads="1"/>
          </p:cNvSpPr>
          <p:nvPr/>
        </p:nvSpPr>
        <p:spPr bwMode="auto">
          <a:xfrm>
            <a:off x="6888163" y="5589240"/>
            <a:ext cx="1655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AT" sz="1200" b="1" dirty="0"/>
              <a:t>Instrumental </a:t>
            </a:r>
            <a:r>
              <a:rPr lang="de-AT" sz="1200" b="1" dirty="0" smtClean="0"/>
              <a:t>Examinations</a:t>
            </a:r>
            <a:endParaRPr lang="ka-GE" sz="1200" b="1" dirty="0"/>
          </a:p>
        </p:txBody>
      </p:sp>
      <p:pic>
        <p:nvPicPr>
          <p:cNvPr id="13" name="Picture 4" descr="C:\Users\moris\AppData\Local\Microsoft\Windows\Temporary Internet Files\Content.IE5\5H5R5217\MC90043157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75262"/>
            <a:ext cx="5381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მრუდი-დამაკავშირებალი 19"/>
          <p:cNvCxnSpPr>
            <a:cxnSpLocks noChangeShapeType="1"/>
          </p:cNvCxnSpPr>
          <p:nvPr/>
        </p:nvCxnSpPr>
        <p:spPr bwMode="auto">
          <a:xfrm>
            <a:off x="5689600" y="4516462"/>
            <a:ext cx="1366838" cy="625475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15" name="Picture 4" descr="C:\Users\moris\AppData\Local\Microsoft\Windows\Temporary Internet Files\Content.IE5\UYGPWPPX\MC90001704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5572140"/>
            <a:ext cx="8350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ტექსტური ველი 22"/>
          <p:cNvSpPr txBox="1">
            <a:spLocks noChangeArrowheads="1"/>
          </p:cNvSpPr>
          <p:nvPr/>
        </p:nvSpPr>
        <p:spPr bwMode="auto">
          <a:xfrm>
            <a:off x="5000628" y="6381328"/>
            <a:ext cx="1655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AT" sz="1200" b="1" dirty="0"/>
              <a:t>Lab </a:t>
            </a:r>
            <a:r>
              <a:rPr lang="de-AT" sz="1200" b="1" dirty="0" smtClean="0"/>
              <a:t>Tests</a:t>
            </a:r>
            <a:endParaRPr lang="ka-GE" sz="1200" b="1" dirty="0"/>
          </a:p>
        </p:txBody>
      </p:sp>
      <p:cxnSp>
        <p:nvCxnSpPr>
          <p:cNvPr id="17" name="მრუდი-დამაკავშირებალი 23"/>
          <p:cNvCxnSpPr>
            <a:cxnSpLocks noChangeShapeType="1"/>
          </p:cNvCxnSpPr>
          <p:nvPr/>
        </p:nvCxnSpPr>
        <p:spPr bwMode="auto">
          <a:xfrm rot="16200000" flipH="1">
            <a:off x="4973632" y="4956194"/>
            <a:ext cx="885840" cy="546096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19" name="Picture 6" descr="C:\Users\moris\AppData\Local\Microsoft\Windows\Temporary Internet Files\Content.IE5\5H5R5217\MC90004509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6088" y="5113362"/>
            <a:ext cx="742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C:\Users\moris\AppData\Local\Microsoft\Windows\Temporary Internet Files\Content.IE5\6UV9U9AC\MC90004510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3275" y="5772175"/>
            <a:ext cx="8953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ტექსტური ველი 33"/>
          <p:cNvSpPr txBox="1">
            <a:spLocks noChangeArrowheads="1"/>
          </p:cNvSpPr>
          <p:nvPr/>
        </p:nvSpPr>
        <p:spPr bwMode="auto">
          <a:xfrm>
            <a:off x="3029842" y="6381328"/>
            <a:ext cx="1654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AT" sz="1200" b="1" dirty="0"/>
              <a:t>PHC</a:t>
            </a:r>
            <a:endParaRPr lang="ka-GE" sz="1200" b="1" dirty="0"/>
          </a:p>
        </p:txBody>
      </p:sp>
      <p:sp>
        <p:nvSpPr>
          <p:cNvPr id="22" name="ტექსტური ველი 34"/>
          <p:cNvSpPr txBox="1">
            <a:spLocks noChangeArrowheads="1"/>
          </p:cNvSpPr>
          <p:nvPr/>
        </p:nvSpPr>
        <p:spPr bwMode="auto">
          <a:xfrm>
            <a:off x="1195388" y="5799162"/>
            <a:ext cx="16557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AT" sz="1200" b="1" dirty="0"/>
              <a:t>Drugs</a:t>
            </a:r>
            <a:endParaRPr lang="ka-GE" sz="1200" b="1" dirty="0"/>
          </a:p>
        </p:txBody>
      </p:sp>
      <p:pic>
        <p:nvPicPr>
          <p:cNvPr id="24" name="Picture 4" descr="C:\Users\moris\AppData\Local\Microsoft\Windows\Temporary Internet Files\Content.IE5\5H5R5217\MC90043157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5318150"/>
            <a:ext cx="5365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მრუდი-დამაკავშირებალი 39"/>
          <p:cNvCxnSpPr>
            <a:cxnSpLocks noChangeShapeType="1"/>
          </p:cNvCxnSpPr>
          <p:nvPr/>
        </p:nvCxnSpPr>
        <p:spPr bwMode="auto">
          <a:xfrm rot="5400000">
            <a:off x="3569486" y="5028426"/>
            <a:ext cx="887426" cy="403222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6" name="მრუდი-დამაკავშირებალი 41"/>
          <p:cNvCxnSpPr>
            <a:cxnSpLocks noChangeShapeType="1"/>
          </p:cNvCxnSpPr>
          <p:nvPr/>
        </p:nvCxnSpPr>
        <p:spPr bwMode="auto">
          <a:xfrm rot="10800000" flipV="1">
            <a:off x="2459040" y="4429132"/>
            <a:ext cx="969953" cy="646130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27" name="Picture 29" descr="C:\Users\moris\AppData\Local\Microsoft\Windows\Temporary Internet Files\Content.IE5\UYGPWPPX\MC90006015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2850" y="3192487"/>
            <a:ext cx="7112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ტექსტური ველი 34"/>
          <p:cNvSpPr txBox="1">
            <a:spLocks noChangeArrowheads="1"/>
          </p:cNvSpPr>
          <p:nvPr/>
        </p:nvSpPr>
        <p:spPr bwMode="auto">
          <a:xfrm>
            <a:off x="714348" y="4221088"/>
            <a:ext cx="1655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AT" sz="1200" b="1" dirty="0"/>
              <a:t>Insurance </a:t>
            </a:r>
            <a:r>
              <a:rPr lang="de-AT" sz="1200" b="1" dirty="0" smtClean="0"/>
              <a:t>Company</a:t>
            </a:r>
            <a:endParaRPr lang="ka-GE" sz="1200" b="1" dirty="0"/>
          </a:p>
        </p:txBody>
      </p:sp>
      <p:cxnSp>
        <p:nvCxnSpPr>
          <p:cNvPr id="30" name="მრუდი-დამაკავშირებალი 41"/>
          <p:cNvCxnSpPr>
            <a:cxnSpLocks noChangeShapeType="1"/>
          </p:cNvCxnSpPr>
          <p:nvPr/>
        </p:nvCxnSpPr>
        <p:spPr bwMode="auto">
          <a:xfrm rot="10800000">
            <a:off x="2000232" y="3643314"/>
            <a:ext cx="1393825" cy="309563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1" name="სურათი 48" descr="197px-Lesser_coat_of_arms_of_Georgia_svg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1857364"/>
            <a:ext cx="2762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ტექსტური ველი 50"/>
          <p:cNvSpPr txBox="1">
            <a:spLocks noChangeArrowheads="1"/>
          </p:cNvSpPr>
          <p:nvPr/>
        </p:nvSpPr>
        <p:spPr bwMode="auto">
          <a:xfrm>
            <a:off x="3059832" y="2000241"/>
            <a:ext cx="1152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200" b="1" dirty="0" smtClean="0"/>
              <a:t>Government-funded Programs</a:t>
            </a:r>
            <a:endParaRPr lang="ka-GE" sz="1200" b="1" dirty="0"/>
          </a:p>
        </p:txBody>
      </p:sp>
      <p:cxnSp>
        <p:nvCxnSpPr>
          <p:cNvPr id="33" name="მრუდი-დამაკავშირებალი 41"/>
          <p:cNvCxnSpPr>
            <a:cxnSpLocks noChangeShapeType="1"/>
          </p:cNvCxnSpPr>
          <p:nvPr/>
        </p:nvCxnSpPr>
        <p:spPr bwMode="auto">
          <a:xfrm rot="10800000">
            <a:off x="2071670" y="2714620"/>
            <a:ext cx="1566863" cy="663575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4" name="Picture 1" descr="http://www.versent.co.uk/siteVersent/assets/Image/Video_Demonstration_of_iDashboard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079"/>
          <a:stretch>
            <a:fillRect/>
          </a:stretch>
        </p:blipFill>
        <p:spPr bwMode="auto">
          <a:xfrm>
            <a:off x="4857752" y="1571612"/>
            <a:ext cx="12017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ტექსტური ველი 54"/>
          <p:cNvSpPr txBox="1">
            <a:spLocks noChangeArrowheads="1"/>
          </p:cNvSpPr>
          <p:nvPr/>
        </p:nvSpPr>
        <p:spPr bwMode="auto">
          <a:xfrm>
            <a:off x="4214810" y="2204864"/>
            <a:ext cx="243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AT" sz="1200" b="1" dirty="0"/>
              <a:t>Management and </a:t>
            </a:r>
            <a:r>
              <a:rPr lang="de-AT" sz="1200" b="1" dirty="0" smtClean="0"/>
              <a:t>Analysis</a:t>
            </a:r>
            <a:endParaRPr lang="de-AT" sz="1200" b="1" dirty="0"/>
          </a:p>
          <a:p>
            <a:pPr eaLnBrk="1" hangingPunct="1"/>
            <a:r>
              <a:rPr lang="de-AT" sz="1200" dirty="0"/>
              <a:t>(Public health)</a:t>
            </a:r>
            <a:endParaRPr lang="ka-GE" sz="1200" dirty="0"/>
          </a:p>
        </p:txBody>
      </p:sp>
      <p:cxnSp>
        <p:nvCxnSpPr>
          <p:cNvPr id="36" name="მრუდი-დამაკავშირებალი 41"/>
          <p:cNvCxnSpPr>
            <a:cxnSpLocks noChangeShapeType="1"/>
          </p:cNvCxnSpPr>
          <p:nvPr/>
        </p:nvCxnSpPr>
        <p:spPr bwMode="auto">
          <a:xfrm rot="5400000" flipH="1" flipV="1">
            <a:off x="5129200" y="2650646"/>
            <a:ext cx="392638" cy="221154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7" name="Picture 30" descr="C:\Users\moris\AppData\Local\Microsoft\Windows\Temporary Internet Files\Content.IE5\5H5R5217\MC900433941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2000240"/>
            <a:ext cx="931843" cy="9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ტექსტური ველი 73"/>
          <p:cNvSpPr txBox="1">
            <a:spLocks noChangeArrowheads="1"/>
          </p:cNvSpPr>
          <p:nvPr/>
        </p:nvSpPr>
        <p:spPr bwMode="auto">
          <a:xfrm>
            <a:off x="1142976" y="2932083"/>
            <a:ext cx="1000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200" b="1" dirty="0"/>
              <a:t>Citizen</a:t>
            </a:r>
            <a:endParaRPr lang="ka-GE" sz="1200" b="1" dirty="0"/>
          </a:p>
        </p:txBody>
      </p:sp>
      <p:cxnSp>
        <p:nvCxnSpPr>
          <p:cNvPr id="39" name="მრუდი-დამაკავშირებალი 41"/>
          <p:cNvCxnSpPr>
            <a:cxnSpLocks noChangeShapeType="1"/>
            <a:endCxn id="32" idx="2"/>
          </p:cNvCxnSpPr>
          <p:nvPr/>
        </p:nvCxnSpPr>
        <p:spPr bwMode="auto">
          <a:xfrm rot="16200000" flipV="1">
            <a:off x="3584928" y="2697540"/>
            <a:ext cx="549094" cy="447158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1190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9745</TotalTime>
  <Words>509</Words>
  <Application>Microsoft Office PowerPoint</Application>
  <PresentationFormat>On-screen Show (4:3)</PresentationFormat>
  <Paragraphs>158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18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Office Theme</vt:lpstr>
      <vt:lpstr>F:\satamasho.vsd\Drawing\~Page-3\Sheet.71</vt:lpstr>
      <vt:lpstr>F:\satamasho.vsd\Drawing\~Page-3\Sheet.72</vt:lpstr>
      <vt:lpstr>F:\satamasho.vsd\Drawing\~Page-3\Sheet.74</vt:lpstr>
      <vt:lpstr>F:\satamasho.vsd\Drawing\~Page-3\Sheet.75</vt:lpstr>
      <vt:lpstr>F:\satamasho.vsd\Drawing\~Page-3\Sheet.85</vt:lpstr>
      <vt:lpstr>F:\satamasho.vsd\Drawing\~Page-3\Sheet.89</vt:lpstr>
      <vt:lpstr>F:\satamasho.vsd\Drawing\~Page-3\Sheet.61</vt:lpstr>
      <vt:lpstr>F:\satamasho.vsd\Drawing\~Page-3\Sheet.62</vt:lpstr>
      <vt:lpstr>F:\satamasho.vsd\Drawing\~Page-3\Sheet.71</vt:lpstr>
      <vt:lpstr>F:\satamasho.vsd\Drawing\~Page-3\Sheet.72</vt:lpstr>
      <vt:lpstr>F:\satamasho.vsd\Drawing\~Page-3\Sheet.73</vt:lpstr>
      <vt:lpstr>F:\satamasho.vsd\Drawing\~Page-3\Sheet.74</vt:lpstr>
      <vt:lpstr>F:\satamasho.vsd\Drawing\~Page-3\Sheet.75</vt:lpstr>
      <vt:lpstr>F:\satamasho.vsd\Drawing\~Page-3\Sheet.85</vt:lpstr>
      <vt:lpstr>F:\satamasho.vsd\Drawing\~Page-3\Sheet.89</vt:lpstr>
      <vt:lpstr>F:\satamasho.vsd\Drawing\~Page-3\Sheet.61</vt:lpstr>
      <vt:lpstr>F:\satamasho.vsd\Drawing\~Page-3\Sheet.62</vt:lpstr>
      <vt:lpstr>satamasho.vsd\Drawing\~Page-3\Sheet.73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ჯანდაცვის ერთიანი საინფორმაციო სისტემა ფარმაცევტული მოდული</dc:title>
  <dc:creator>new</dc:creator>
  <cp:lastModifiedBy>Lali Buskivadze</cp:lastModifiedBy>
  <cp:revision>657</cp:revision>
  <cp:lastPrinted>2012-09-17T07:58:36Z</cp:lastPrinted>
  <dcterms:created xsi:type="dcterms:W3CDTF">2011-08-23T08:37:14Z</dcterms:created>
  <dcterms:modified xsi:type="dcterms:W3CDTF">2012-09-17T10:53:22Z</dcterms:modified>
</cp:coreProperties>
</file>