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55" r:id="rId5"/>
  </p:sldMasterIdLst>
  <p:notesMasterIdLst>
    <p:notesMasterId r:id="rId17"/>
  </p:notesMasterIdLst>
  <p:handoutMasterIdLst>
    <p:handoutMasterId r:id="rId18"/>
  </p:handoutMasterIdLst>
  <p:sldIdLst>
    <p:sldId id="316" r:id="rId6"/>
    <p:sldId id="545" r:id="rId7"/>
    <p:sldId id="549" r:id="rId8"/>
    <p:sldId id="548" r:id="rId9"/>
    <p:sldId id="550" r:id="rId10"/>
    <p:sldId id="546" r:id="rId11"/>
    <p:sldId id="555" r:id="rId12"/>
    <p:sldId id="556" r:id="rId13"/>
    <p:sldId id="553" r:id="rId14"/>
    <p:sldId id="559" r:id="rId15"/>
    <p:sldId id="564" r:id="rId16"/>
  </p:sldIdLst>
  <p:sldSz cx="9144000" cy="6858000" type="screen4x3"/>
  <p:notesSz cx="6735763" cy="9856788"/>
  <p:defaultTextStyle>
    <a:defPPr>
      <a:defRPr lang="en-US"/>
    </a:defPPr>
    <a:lvl1pPr algn="l" rtl="0" fontAlgn="base">
      <a:lnSpc>
        <a:spcPct val="90000"/>
      </a:lnSpc>
      <a:spcBef>
        <a:spcPct val="50000"/>
      </a:spcBef>
      <a:spcAft>
        <a:spcPct val="0"/>
      </a:spcAft>
      <a:buClr>
        <a:srgbClr val="00A5E8"/>
      </a:buClr>
      <a:buFont typeface="Wingdings" pitchFamily="2" charset="2"/>
      <a:buChar char="Ø"/>
      <a:defRPr sz="2400" kern="1200">
        <a:solidFill>
          <a:srgbClr val="244E9C"/>
        </a:solidFill>
        <a:latin typeface="Avaza Mtavruli" pitchFamily="34" charset="0"/>
        <a:ea typeface="+mn-ea"/>
        <a:cs typeface="Arial" charset="0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buClr>
        <a:srgbClr val="00A5E8"/>
      </a:buClr>
      <a:buFont typeface="Wingdings" pitchFamily="2" charset="2"/>
      <a:buChar char="Ø"/>
      <a:defRPr sz="2400" kern="1200">
        <a:solidFill>
          <a:srgbClr val="244E9C"/>
        </a:solidFill>
        <a:latin typeface="Avaza Mtavruli" pitchFamily="34" charset="0"/>
        <a:ea typeface="+mn-ea"/>
        <a:cs typeface="Arial" charset="0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buClr>
        <a:srgbClr val="00A5E8"/>
      </a:buClr>
      <a:buFont typeface="Wingdings" pitchFamily="2" charset="2"/>
      <a:buChar char="Ø"/>
      <a:defRPr sz="2400" kern="1200">
        <a:solidFill>
          <a:srgbClr val="244E9C"/>
        </a:solidFill>
        <a:latin typeface="Avaza Mtavruli" pitchFamily="34" charset="0"/>
        <a:ea typeface="+mn-ea"/>
        <a:cs typeface="Arial" charset="0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buClr>
        <a:srgbClr val="00A5E8"/>
      </a:buClr>
      <a:buFont typeface="Wingdings" pitchFamily="2" charset="2"/>
      <a:buChar char="Ø"/>
      <a:defRPr sz="2400" kern="1200">
        <a:solidFill>
          <a:srgbClr val="244E9C"/>
        </a:solidFill>
        <a:latin typeface="Avaza Mtavruli" pitchFamily="34" charset="0"/>
        <a:ea typeface="+mn-ea"/>
        <a:cs typeface="Arial" charset="0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buClr>
        <a:srgbClr val="00A5E8"/>
      </a:buClr>
      <a:buFont typeface="Wingdings" pitchFamily="2" charset="2"/>
      <a:buChar char="Ø"/>
      <a:defRPr sz="2400" kern="1200">
        <a:solidFill>
          <a:srgbClr val="244E9C"/>
        </a:solidFill>
        <a:latin typeface="Avaza Mtavrul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244E9C"/>
        </a:solidFill>
        <a:latin typeface="Avaza Mtavrul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244E9C"/>
        </a:solidFill>
        <a:latin typeface="Avaza Mtavrul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244E9C"/>
        </a:solidFill>
        <a:latin typeface="Avaza Mtavrul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244E9C"/>
        </a:solidFill>
        <a:latin typeface="Avaza Mtavrul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tarishvili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F9D"/>
    <a:srgbClr val="21A0FF"/>
    <a:srgbClr val="000000"/>
    <a:srgbClr val="0099CC"/>
    <a:srgbClr val="565FB6"/>
    <a:srgbClr val="3399FF"/>
    <a:srgbClr val="FF9966"/>
    <a:srgbClr val="ABEFFF"/>
    <a:srgbClr val="6666FF"/>
    <a:srgbClr val="0769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8542" autoAdjust="0"/>
  </p:normalViewPr>
  <p:slideViewPr>
    <p:cSldViewPr>
      <p:cViewPr>
        <p:scale>
          <a:sx n="90" d="100"/>
          <a:sy n="90" d="100"/>
        </p:scale>
        <p:origin x="-61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42" y="-114"/>
      </p:cViewPr>
      <p:guideLst>
        <p:guide orient="horz" pos="3105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defTabSz="9429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defTabSz="9429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2A15D2-E52E-46FC-88CA-D7A2FE88C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defTabSz="9429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95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defTabSz="9429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14993D-54BA-4ABC-9F91-0D0C04E5C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title 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4378E-7561-4463-A9BA-8FF49CFE2F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Action Button: Home 4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5AA95-64FA-4131-ABB0-7525B9AF3E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Action Button: Home 4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63CF0-47F1-412C-AD63-509C1BA265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Action Button: Home 4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E48F2-1DD7-4569-B8AE-056CCB4413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Action Button: Home 5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FFAD-4CFE-4018-B119-316F5B0E1F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48AB9-8BA8-43B5-AA40-E1C0750E0C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2EDDC-C3A9-43E5-AC85-8D5D6BBB3AD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Action Button: Home 4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621E6-0283-4B01-865E-49CF8597893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4" name="Action Button: Home 3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B586-05E3-469E-8BE6-E0FE5E02D6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Action Button: Home 4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82E39-BB75-48C2-B765-08B037B224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Action Button: Home 4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8FC9F-F7DA-4F3B-B2F1-B96D8F08AA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Action Button: Home 5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9F14-B5DE-4B0B-A8EA-30F1C14F8AE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02CA-1B01-4424-A60E-DD3D92E732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4" name="Action Button: Home 3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62A09-AD64-492E-9A26-B02009AA43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3" name="Action Button: Home 2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F5F5D-D677-4A07-8B3B-28656295A2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Action Button: Home 5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5D95-F274-4A9F-84C2-FF38BE7487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Action Button: Home 5">
            <a:hlinkClick r:id="" action="ppaction://noaction" highlightClick="1"/>
          </p:cNvPr>
          <p:cNvSpPr/>
          <p:nvPr userDrawn="1"/>
        </p:nvSpPr>
        <p:spPr bwMode="auto">
          <a:xfrm>
            <a:off x="8839200" y="0"/>
            <a:ext cx="304800" cy="228600"/>
          </a:xfrm>
          <a:prstGeom prst="actionButtonHome">
            <a:avLst/>
          </a:prstGeom>
          <a:solidFill>
            <a:srgbClr val="008D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title gabacebuli 2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710" tIns="37855" rIns="75710" bIns="378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r>
              <a:rPr lang="en-US" smtClean="0"/>
              <a:t>sdf</a:t>
            </a:r>
            <a:endParaRPr lang="ru-RU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710" tIns="37855" rIns="75710" bIns="37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ick to edit Master text styles</a:t>
            </a:r>
          </a:p>
          <a:p>
            <a:pPr lvl="1"/>
            <a:r>
              <a:rPr lang="ru-RU" smtClean="0"/>
              <a:t>level</a:t>
            </a:r>
            <a:endParaRPr lang="en-US" smtClean="0"/>
          </a:p>
          <a:p>
            <a:pPr lvl="2"/>
            <a:r>
              <a:rPr lang="en-US" smtClean="0"/>
              <a:t>d</a:t>
            </a:r>
          </a:p>
          <a:p>
            <a:pPr lvl="3"/>
            <a:r>
              <a:rPr lang="en-US" smtClean="0"/>
              <a:t>ef</a:t>
            </a:r>
          </a:p>
          <a:p>
            <a:pPr lvl="4"/>
            <a:r>
              <a:rPr lang="en-US" smtClean="0"/>
              <a:t>ef</a:t>
            </a:r>
          </a:p>
          <a:p>
            <a:pPr lvl="4"/>
            <a:endParaRPr lang="en-US" smtClean="0"/>
          </a:p>
          <a:p>
            <a:pPr lvl="2"/>
            <a:endParaRPr lang="en-US" smtClean="0"/>
          </a:p>
          <a:p>
            <a:pPr lvl="3"/>
            <a:endParaRPr lang="en-US" smtClean="0"/>
          </a:p>
          <a:p>
            <a:pPr lvl="1"/>
            <a:endParaRPr lang="ru-RU" smtClean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458E"/>
          </a:solidFill>
          <a:ln w="19050" algn="ctr">
            <a:solidFill>
              <a:srgbClr val="00458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76200"/>
            <a:ext cx="9144000" cy="304800"/>
          </a:xfrm>
          <a:prstGeom prst="rect">
            <a:avLst/>
          </a:prstGeom>
          <a:solidFill>
            <a:srgbClr val="000080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161925"/>
            <a:ext cx="9144000" cy="198438"/>
          </a:xfrm>
          <a:prstGeom prst="rect">
            <a:avLst/>
          </a:prstGeom>
          <a:solidFill>
            <a:srgbClr val="00A5E8"/>
          </a:solidFill>
          <a:ln w="19050" algn="ctr">
            <a:solidFill>
              <a:srgbClr val="00A5E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778" name="Rectangle 10"/>
          <p:cNvSpPr>
            <a:spLocks noChangeArrowheads="1"/>
          </p:cNvSpPr>
          <p:nvPr userDrawn="1"/>
        </p:nvSpPr>
        <p:spPr bwMode="auto">
          <a:xfrm>
            <a:off x="0" y="76200"/>
            <a:ext cx="9144000" cy="304800"/>
          </a:xfrm>
          <a:prstGeom prst="rect">
            <a:avLst/>
          </a:prstGeom>
          <a:solidFill>
            <a:srgbClr val="00458E"/>
          </a:solidFill>
          <a:ln w="19050" algn="ctr">
            <a:solidFill>
              <a:srgbClr val="00458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779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93DD"/>
          </a:solidFill>
          <a:ln w="19050" algn="ctr">
            <a:solidFill>
              <a:srgbClr val="0093D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68275" indent="-168275" algn="ctr" defTabSz="757238"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629400"/>
            <a:ext cx="2130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5675" tIns="37838" rIns="75675" bIns="378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rgbClr val="3399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ADDDD7-61CA-4881-AAF4-4EB0092C03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32780" name="AutoShape 12"/>
          <p:cNvSpPr>
            <a:spLocks noChangeArrowheads="1"/>
          </p:cNvSpPr>
          <p:nvPr userDrawn="1"/>
        </p:nvSpPr>
        <p:spPr bwMode="auto">
          <a:xfrm>
            <a:off x="381000" y="0"/>
            <a:ext cx="6324600" cy="1143000"/>
          </a:xfrm>
          <a:prstGeom prst="roundRect">
            <a:avLst>
              <a:gd name="adj" fmla="val 16667"/>
            </a:avLst>
          </a:prstGeom>
          <a:solidFill>
            <a:srgbClr val="0093DD"/>
          </a:solidFill>
          <a:ln w="19050" algn="ctr">
            <a:solidFill>
              <a:srgbClr val="0093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6" name="Picture 19" descr="Only logo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34200" y="592138"/>
            <a:ext cx="19812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  <p:sldLayoutId id="2147484709" r:id="rId12"/>
    <p:sldLayoutId id="2147484710" r:id="rId13"/>
    <p:sldLayoutId id="2147484711" r:id="rId14"/>
    <p:sldLayoutId id="2147484712" r:id="rId15"/>
    <p:sldLayoutId id="2147484713" r:id="rId16"/>
    <p:sldLayoutId id="214748471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57238" rtl="0" eaLnBrk="0" fontAlgn="base" hangingPunct="0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+mj-lt"/>
          <a:ea typeface="+mj-ea"/>
          <a:cs typeface="+mj-cs"/>
        </a:defRPr>
      </a:lvl1pPr>
      <a:lvl2pPr algn="l" defTabSz="757238" rtl="0" eaLnBrk="0" fontAlgn="base" hangingPunct="0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2pPr>
      <a:lvl3pPr algn="l" defTabSz="757238" rtl="0" eaLnBrk="0" fontAlgn="base" hangingPunct="0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3pPr>
      <a:lvl4pPr algn="l" defTabSz="757238" rtl="0" eaLnBrk="0" fontAlgn="base" hangingPunct="0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4pPr>
      <a:lvl5pPr algn="l" defTabSz="757238" rtl="0" eaLnBrk="0" fontAlgn="base" hangingPunct="0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5pPr>
      <a:lvl6pPr marL="457200" algn="l" defTabSz="757238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6pPr>
      <a:lvl7pPr marL="914400" algn="l" defTabSz="757238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7pPr>
      <a:lvl8pPr marL="1371600" algn="l" defTabSz="757238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8pPr>
      <a:lvl9pPr marL="1828800" algn="l" defTabSz="757238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63538" indent="-363538" algn="l" defTabSz="757238" rtl="0" eaLnBrk="0" fontAlgn="base" hangingPunct="0">
        <a:spcBef>
          <a:spcPct val="50000"/>
        </a:spcBef>
        <a:spcAft>
          <a:spcPct val="0"/>
        </a:spcAft>
        <a:buClr>
          <a:srgbClr val="00A5E8"/>
        </a:buClr>
        <a:buFont typeface="Wingdings 3" pitchFamily="18" charset="2"/>
        <a:buChar char=""/>
        <a:defRPr sz="2400">
          <a:solidFill>
            <a:srgbClr val="244E9C"/>
          </a:solidFill>
          <a:latin typeface="+mn-lt"/>
          <a:ea typeface="+mn-ea"/>
          <a:cs typeface="+mn-cs"/>
        </a:defRPr>
      </a:lvl1pPr>
      <a:lvl2pPr marL="900113" indent="-357188" algn="l" defTabSz="757238" rtl="0" eaLnBrk="0" fontAlgn="base" hangingPunct="0">
        <a:spcBef>
          <a:spcPct val="50000"/>
        </a:spcBef>
        <a:spcAft>
          <a:spcPct val="0"/>
        </a:spcAft>
        <a:buClr>
          <a:srgbClr val="00A5E8"/>
        </a:buClr>
        <a:buFont typeface="Wingdings 3" pitchFamily="18" charset="2"/>
        <a:buChar char=""/>
        <a:defRPr sz="2200">
          <a:solidFill>
            <a:srgbClr val="244E9C"/>
          </a:solidFill>
          <a:latin typeface="+mn-lt"/>
          <a:cs typeface="+mn-cs"/>
        </a:defRPr>
      </a:lvl2pPr>
      <a:lvl3pPr marL="1349375" indent="-269875" algn="l" defTabSz="757238" rtl="0" eaLnBrk="0" fontAlgn="base" hangingPunct="0">
        <a:spcBef>
          <a:spcPct val="50000"/>
        </a:spcBef>
        <a:spcAft>
          <a:spcPct val="0"/>
        </a:spcAft>
        <a:buClr>
          <a:srgbClr val="00A5E8"/>
        </a:buClr>
        <a:buFont typeface="Wingdings 3" pitchFamily="18" charset="2"/>
        <a:buChar char=""/>
        <a:defRPr sz="2000">
          <a:solidFill>
            <a:srgbClr val="244E9C"/>
          </a:solidFill>
          <a:latin typeface="+mn-lt"/>
          <a:cs typeface="+mn-cs"/>
        </a:defRPr>
      </a:lvl3pPr>
      <a:lvl4pPr marL="1911350" indent="-271463" algn="l" defTabSz="757238" rtl="0" eaLnBrk="0" fontAlgn="base" hangingPunct="0">
        <a:spcBef>
          <a:spcPct val="50000"/>
        </a:spcBef>
        <a:spcAft>
          <a:spcPct val="0"/>
        </a:spcAft>
        <a:buClr>
          <a:srgbClr val="00A5E8"/>
        </a:buClr>
        <a:buFont typeface="Wingdings 3" pitchFamily="18" charset="2"/>
        <a:buChar char=""/>
        <a:defRPr>
          <a:solidFill>
            <a:srgbClr val="244E9C"/>
          </a:solidFill>
          <a:latin typeface="+mn-lt"/>
          <a:cs typeface="+mn-cs"/>
        </a:defRPr>
      </a:lvl4pPr>
      <a:lvl5pPr marL="2360613" indent="-269875" algn="l" defTabSz="757238" rtl="0" eaLnBrk="0" fontAlgn="base" hangingPunct="0">
        <a:spcBef>
          <a:spcPct val="50000"/>
        </a:spcBef>
        <a:spcAft>
          <a:spcPct val="0"/>
        </a:spcAft>
        <a:buClr>
          <a:srgbClr val="00A5E8"/>
        </a:buClr>
        <a:buFont typeface="Wingdings 3" pitchFamily="18" charset="2"/>
        <a:buChar char=""/>
        <a:defRPr sz="1600">
          <a:solidFill>
            <a:srgbClr val="244E9C"/>
          </a:solidFill>
          <a:latin typeface="+mn-lt"/>
          <a:cs typeface="+mn-cs"/>
        </a:defRPr>
      </a:lvl5pPr>
      <a:lvl6pPr marL="2817813" indent="-269875" algn="l" defTabSz="757238" rtl="0" fontAlgn="base">
        <a:spcBef>
          <a:spcPct val="50000"/>
        </a:spcBef>
        <a:spcAft>
          <a:spcPct val="0"/>
        </a:spcAft>
        <a:buClr>
          <a:srgbClr val="00A5E8"/>
        </a:buClr>
        <a:buFont typeface="Wingdings 3" pitchFamily="18" charset="2"/>
        <a:buChar char=""/>
        <a:defRPr sz="1600">
          <a:solidFill>
            <a:srgbClr val="244E9C"/>
          </a:solidFill>
          <a:latin typeface="+mn-lt"/>
          <a:cs typeface="+mn-cs"/>
        </a:defRPr>
      </a:lvl6pPr>
      <a:lvl7pPr marL="3275013" indent="-269875" algn="l" defTabSz="757238" rtl="0" fontAlgn="base">
        <a:spcBef>
          <a:spcPct val="50000"/>
        </a:spcBef>
        <a:spcAft>
          <a:spcPct val="0"/>
        </a:spcAft>
        <a:buClr>
          <a:srgbClr val="00A5E8"/>
        </a:buClr>
        <a:buFont typeface="Wingdings 3" pitchFamily="18" charset="2"/>
        <a:buChar char=""/>
        <a:defRPr sz="1600">
          <a:solidFill>
            <a:srgbClr val="244E9C"/>
          </a:solidFill>
          <a:latin typeface="+mn-lt"/>
          <a:cs typeface="+mn-cs"/>
        </a:defRPr>
      </a:lvl7pPr>
      <a:lvl8pPr marL="3732213" indent="-269875" algn="l" defTabSz="757238" rtl="0" fontAlgn="base">
        <a:spcBef>
          <a:spcPct val="50000"/>
        </a:spcBef>
        <a:spcAft>
          <a:spcPct val="0"/>
        </a:spcAft>
        <a:buClr>
          <a:srgbClr val="00A5E8"/>
        </a:buClr>
        <a:buFont typeface="Wingdings 3" pitchFamily="18" charset="2"/>
        <a:buChar char=""/>
        <a:defRPr sz="1600">
          <a:solidFill>
            <a:srgbClr val="244E9C"/>
          </a:solidFill>
          <a:latin typeface="+mn-lt"/>
          <a:cs typeface="+mn-cs"/>
        </a:defRPr>
      </a:lvl8pPr>
      <a:lvl9pPr marL="4189413" indent="-269875" algn="l" defTabSz="757238" rtl="0" fontAlgn="base">
        <a:spcBef>
          <a:spcPct val="50000"/>
        </a:spcBef>
        <a:spcAft>
          <a:spcPct val="0"/>
        </a:spcAft>
        <a:buClr>
          <a:srgbClr val="00A5E8"/>
        </a:buClr>
        <a:buFont typeface="Wingdings 3" pitchFamily="18" charset="2"/>
        <a:buChar char=""/>
        <a:defRPr sz="1600">
          <a:solidFill>
            <a:srgbClr val="244E9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67000" y="5943600"/>
            <a:ext cx="3886200" cy="270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5710" tIns="37855" rIns="75710" bIns="37855">
            <a:spAutoFit/>
          </a:bodyPr>
          <a:lstStyle/>
          <a:p>
            <a:pPr marL="168275" indent="-168275" algn="ctr" defTabSz="757238"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TBC Bank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67000" y="6248400"/>
            <a:ext cx="3886200" cy="862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5710" tIns="37855" rIns="75710" bIns="37855">
            <a:spAutoFit/>
          </a:bodyPr>
          <a:lstStyle/>
          <a:p>
            <a:pPr marL="168275" indent="-168275" algn="ctr" defTabSz="757238">
              <a:buNone/>
            </a:pPr>
            <a:r>
              <a:rPr lang="ka-GE" sz="1200" b="1" i="1" dirty="0" smtClean="0">
                <a:solidFill>
                  <a:schemeClr val="bg1"/>
                </a:solidFill>
                <a:latin typeface="Calibri" pitchFamily="34" charset="0"/>
              </a:rPr>
              <a:t>მარტი, </a:t>
            </a:r>
            <a:r>
              <a:rPr lang="en-US" sz="1200" b="1" i="1" dirty="0" smtClean="0">
                <a:solidFill>
                  <a:schemeClr val="bg1"/>
                </a:solidFill>
                <a:latin typeface="Calibri" pitchFamily="34" charset="0"/>
              </a:rPr>
              <a:t> 2013</a:t>
            </a:r>
            <a:r>
              <a:rPr lang="ka-GE" sz="1100" b="1" i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ka-GE" sz="1100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ka-GE" sz="1100" b="1" i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ka-GE" sz="1100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ka-GE" sz="1200" b="1" dirty="0" smtClean="0">
                <a:solidFill>
                  <a:schemeClr val="bg1"/>
                </a:solidFill>
                <a:latin typeface="Calibri" pitchFamily="34" charset="0"/>
              </a:rPr>
              <a:t>ბარათის გაყიდვების განყოფილება</a:t>
            </a:r>
            <a:endParaRPr lang="en-US" sz="1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68275" indent="-168275" algn="ctr" defTabSz="757238">
              <a:buNone/>
            </a:pPr>
            <a:r>
              <a:rPr lang="ka-GE" sz="14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endParaRPr lang="en-US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429000" y="3352800"/>
            <a:ext cx="533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ka-GE" sz="2200" b="1" i="1" dirty="0" smtClean="0">
                <a:solidFill>
                  <a:schemeClr val="bg1"/>
                </a:solidFill>
                <a:latin typeface="Sylfaen" pitchFamily="18" charset="0"/>
                <a:cs typeface="Tahoma" pitchFamily="34" charset="0"/>
              </a:rPr>
              <a:t>ბარათის უსაფრთხოების სერვისი</a:t>
            </a:r>
            <a:endParaRPr lang="en-US" sz="2200" b="1" i="1" dirty="0" smtClean="0">
              <a:solidFill>
                <a:schemeClr val="bg1"/>
              </a:solidFill>
              <a:latin typeface="Sylfaen" pitchFamily="18" charset="0"/>
              <a:cs typeface="Tahoma" pitchFamily="34" charset="0"/>
            </a:endParaRPr>
          </a:p>
          <a:p>
            <a:pPr algn="r">
              <a:buNone/>
            </a:pPr>
            <a:endParaRPr lang="en-US" sz="18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otarishvili\Desktop\security visuals\credit-card-securi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B5056"/>
              </a:clrFrom>
              <a:clrTo>
                <a:srgbClr val="4B5056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324600" y="4533900"/>
            <a:ext cx="2819400" cy="2114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762000"/>
          </a:xfrm>
        </p:spPr>
        <p:txBody>
          <a:bodyPr/>
          <a:lstStyle/>
          <a:p>
            <a:pPr algn="ctr"/>
            <a:r>
              <a:rPr lang="ka-GE" b="1" dirty="0" smtClean="0"/>
              <a:t>პროდუქტის ბენეფიტები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2BB586-05E3-469E-8BE6-E0FE5E02D641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828800"/>
            <a:ext cx="7620000" cy="3276600"/>
          </a:xfrm>
        </p:spPr>
        <p:txBody>
          <a:bodyPr/>
          <a:lstStyle/>
          <a:p>
            <a:r>
              <a:rPr lang="ka-GE" sz="1800" dirty="0" smtClean="0"/>
              <a:t>დაცული “</a:t>
            </a:r>
            <a:r>
              <a:rPr lang="en-US" sz="1800" dirty="0" smtClean="0">
                <a:latin typeface="+mj-lt"/>
              </a:rPr>
              <a:t>Online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+mj-lt"/>
              </a:rPr>
              <a:t>Shopping</a:t>
            </a:r>
            <a:r>
              <a:rPr lang="en-US" sz="1800" dirty="0" smtClean="0"/>
              <a:t>”</a:t>
            </a:r>
            <a:r>
              <a:rPr lang="ka-GE" sz="1800" dirty="0" smtClean="0"/>
              <a:t> ყველასთვის ხელმისაწვდომი პროდუქტი;</a:t>
            </a:r>
          </a:p>
          <a:p>
            <a:r>
              <a:rPr lang="ka-GE" sz="1800" dirty="0" smtClean="0"/>
              <a:t>არალეგალური ტრანზაქციების დაზღვევა;</a:t>
            </a:r>
          </a:p>
          <a:p>
            <a:r>
              <a:rPr lang="ka-GE" sz="1800" dirty="0" smtClean="0"/>
              <a:t>კლიენტისთვის მისაღები პროდუქტის ფასი;</a:t>
            </a:r>
          </a:p>
          <a:p>
            <a:r>
              <a:rPr lang="ka-GE" sz="1800" dirty="0" smtClean="0"/>
              <a:t>ანაზღაურების პაკეტის ლიმიტის არჩევანის საშუალება;</a:t>
            </a:r>
          </a:p>
          <a:p>
            <a:r>
              <a:rPr lang="ka-GE" sz="1800" dirty="0" smtClean="0">
                <a:latin typeface="+mj-lt"/>
              </a:rPr>
              <a:t>ანაზღაურების </a:t>
            </a:r>
            <a:r>
              <a:rPr lang="ka-GE" sz="1800" dirty="0" smtClean="0"/>
              <a:t>მარტივი </a:t>
            </a:r>
            <a:r>
              <a:rPr lang="ka-GE" sz="1800" dirty="0" smtClean="0">
                <a:latin typeface="+mj-lt"/>
              </a:rPr>
              <a:t>პირობები;</a:t>
            </a:r>
          </a:p>
          <a:p>
            <a:r>
              <a:rPr lang="ka-GE" sz="1800" dirty="0" smtClean="0">
                <a:latin typeface="+mj-lt"/>
              </a:rPr>
              <a:t>ბანკის მიერ დაცული ბარათი.</a:t>
            </a:r>
            <a:endParaRPr lang="en-US" sz="1800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4859">
            <a:off x="6610513" y="1171789"/>
            <a:ext cx="2387658" cy="173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1EAF1"/>
              </a:clrFrom>
              <a:clrTo>
                <a:srgbClr val="D1EA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6307"/>
            <a:ext cx="2057400" cy="174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62A09-AD64-492E-9A26-B02009AA435B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3886200" cy="245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1905000" y="16002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  <p:sp>
        <p:nvSpPr>
          <p:cNvPr id="13" name="Curved Up Ribbon 12"/>
          <p:cNvSpPr/>
          <p:nvPr/>
        </p:nvSpPr>
        <p:spPr bwMode="auto">
          <a:xfrm>
            <a:off x="609600" y="1295400"/>
            <a:ext cx="6858000" cy="1219200"/>
          </a:xfrm>
          <a:prstGeom prst="ellipseRibbon2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indent="-168275" algn="ctr" defTabSz="757238">
              <a:buNone/>
            </a:pPr>
            <a:r>
              <a:rPr lang="ka-GE" sz="2000" b="1" dirty="0" smtClean="0">
                <a:solidFill>
                  <a:schemeClr val="bg1"/>
                </a:solidFill>
              </a:rPr>
              <a:t>ბარათის უსაფრთხოების სერვისი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vaza Mtavruli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 rot="20168121">
            <a:off x="128442" y="406918"/>
            <a:ext cx="2246051" cy="1109583"/>
          </a:xfrm>
          <a:prstGeom prst="roundRect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ctr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None/>
              <a:tabLst/>
            </a:pPr>
            <a:r>
              <a:rPr kumimoji="0" lang="ka-GE" sz="2400" b="1" i="0" u="none" strike="noStrike" cap="none" normalizeH="0" baseline="0" dirty="0" smtClean="0">
                <a:ln>
                  <a:noFill/>
                </a:ln>
                <a:solidFill>
                  <a:srgbClr val="244E9C"/>
                </a:solidFill>
                <a:effectLst/>
                <a:latin typeface="Avaza Mtavruli" pitchFamily="34" charset="0"/>
                <a:cs typeface="Arial" charset="0"/>
              </a:rPr>
              <a:t>თქვენი</a:t>
            </a:r>
            <a:r>
              <a:rPr kumimoji="0" lang="ka-GE" sz="2400" b="1" i="0" u="none" strike="noStrike" cap="none" normalizeH="0" dirty="0" smtClean="0">
                <a:ln>
                  <a:noFill/>
                </a:ln>
                <a:solidFill>
                  <a:srgbClr val="244E9C"/>
                </a:solidFill>
                <a:effectLst/>
                <a:latin typeface="Avaza Mtavruli" pitchFamily="34" charset="0"/>
                <a:cs typeface="Arial" charset="0"/>
              </a:rPr>
              <a:t> დაცული </a:t>
            </a:r>
            <a:r>
              <a:rPr kumimoji="0" lang="ka-GE" sz="2400" b="1" i="0" u="none" strike="noStrike" cap="none" normalizeH="0" baseline="0" dirty="0" smtClean="0">
                <a:ln>
                  <a:noFill/>
                </a:ln>
                <a:solidFill>
                  <a:srgbClr val="244E9C"/>
                </a:solidFill>
                <a:effectLst/>
                <a:latin typeface="Avaza Mtavruli" pitchFamily="34" charset="0"/>
                <a:cs typeface="Arial" charset="0"/>
              </a:rPr>
              <a:t>ბარათი 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  <p:sp>
        <p:nvSpPr>
          <p:cNvPr id="18" name="Text Placeholder 15"/>
          <p:cNvSpPr txBox="1">
            <a:spLocks/>
          </p:cNvSpPr>
          <p:nvPr/>
        </p:nvSpPr>
        <p:spPr>
          <a:xfrm>
            <a:off x="1524000" y="5105400"/>
            <a:ext cx="5105400" cy="1447800"/>
          </a:xfrm>
          <a:prstGeom prst="rect">
            <a:avLst/>
          </a:prstGeom>
        </p:spPr>
        <p:txBody>
          <a:bodyPr/>
          <a:lstStyle/>
          <a:p>
            <a:pPr marL="363538" marR="0" lvl="0" indent="-363538" algn="ctr" defTabSz="7572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None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44E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a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44E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a-G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44E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მადლობ</a:t>
            </a:r>
            <a:r>
              <a:rPr lang="ka-GE" sz="2000" b="1" kern="0" dirty="0" smtClean="0">
                <a:latin typeface="+mn-lt"/>
                <a:cs typeface="+mn-cs"/>
              </a:rPr>
              <a:t>ა ყურადღებისთვის !</a:t>
            </a:r>
            <a:r>
              <a:rPr kumimoji="0" lang="ka-G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44E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ka-G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44E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ka-G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44E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ka-G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44E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ka-G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44E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ka-G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44E9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ca-ES" sz="1700" b="1" i="0" u="none" strike="noStrike" kern="0" cap="none" spc="0" normalizeH="0" baseline="0" noProof="0" dirty="0" smtClean="0">
              <a:ln>
                <a:noFill/>
              </a:ln>
              <a:solidFill>
                <a:srgbClr val="244E9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3538" marR="0" lvl="0" indent="-363538" algn="ctr" defTabSz="7572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None/>
              <a:tabLst/>
              <a:defRPr/>
            </a:pPr>
            <a:r>
              <a:rPr kumimoji="0" lang="ca-E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35F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ka-G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135F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წელი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35F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276600" y="6019800"/>
            <a:ext cx="1905000" cy="270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5710" tIns="37855" rIns="75710" bIns="37855">
            <a:spAutoFit/>
          </a:bodyPr>
          <a:lstStyle/>
          <a:p>
            <a:pPr marL="168275" indent="-168275" algn="ctr" defTabSz="757238">
              <a:buNone/>
            </a:pPr>
            <a:r>
              <a:rPr lang="en-US" sz="1400" b="1" dirty="0" smtClean="0">
                <a:solidFill>
                  <a:srgbClr val="135F9D"/>
                </a:solidFill>
                <a:latin typeface="Calibri" pitchFamily="34" charset="0"/>
              </a:rPr>
              <a:t>TBC Bank</a:t>
            </a:r>
            <a:endParaRPr lang="en-US" sz="1400" b="1" dirty="0">
              <a:solidFill>
                <a:srgbClr val="135F9D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otarishvili\Desktop\დაზღვევა\bukleti visual\imag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199" y="1524000"/>
            <a:ext cx="3625587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868362"/>
          </a:xfrm>
        </p:spPr>
        <p:txBody>
          <a:bodyPr/>
          <a:lstStyle/>
          <a:p>
            <a:pPr algn="ctr"/>
            <a:r>
              <a:rPr lang="ka-GE" sz="2000" b="1" dirty="0" smtClean="0"/>
              <a:t>რა არის ბარათის უსაფრთხოების სერვისი ?</a:t>
            </a:r>
            <a:endParaRPr lang="en-US" sz="2000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05400" cy="1600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700" dirty="0" smtClean="0"/>
              <a:t> </a:t>
            </a:r>
            <a:r>
              <a:rPr lang="ka-GE" sz="1700" dirty="0" smtClean="0"/>
              <a:t>ბარათის უსაფრთხოების სერვისი ეს არის </a:t>
            </a:r>
            <a:r>
              <a:rPr lang="en-US" sz="1700" dirty="0" smtClean="0"/>
              <a:t>  </a:t>
            </a:r>
            <a:r>
              <a:rPr lang="ka-GE" sz="1700" dirty="0" smtClean="0"/>
              <a:t>პლასტიკურ ბარათზე ზარალის ანაზღურების მექანიზმი</a:t>
            </a:r>
            <a:r>
              <a:rPr lang="en-US" sz="1700" dirty="0" smtClean="0"/>
              <a:t>.</a:t>
            </a:r>
            <a:br>
              <a:rPr lang="en-US" sz="1700" dirty="0" smtClean="0"/>
            </a:b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63CF0-47F1-412C-AD63-509C1BA265BB}" type="slidenum">
              <a:rPr lang="uk-UA" smtClean="0"/>
              <a:pPr>
                <a:defRPr/>
              </a:pPr>
              <a:t>2</a:t>
            </a:fld>
            <a:endParaRPr lang="uk-UA"/>
          </a:p>
        </p:txBody>
      </p:sp>
      <p:sp>
        <p:nvSpPr>
          <p:cNvPr id="21" name="Text Placeholder 15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5105400" cy="144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a-GE" sz="1700" dirty="0" smtClean="0"/>
              <a:t>აღნიშნული ფუნქციონალი იცავს კლიენტს არალეგალური / საეჭვო ტრანზაქციების</a:t>
            </a:r>
            <a:r>
              <a:rPr lang="en-US" sz="1700" dirty="0" smtClean="0"/>
              <a:t> </a:t>
            </a:r>
            <a:r>
              <a:rPr lang="ka-GE" sz="1700" dirty="0" smtClean="0"/>
              <a:t>ფაქტის დადგომისას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pic>
        <p:nvPicPr>
          <p:cNvPr id="2052" name="Picture 4" descr="C:\Documents and Settings\sotarishvili\Desktop\security visuals\online-credit-card-secu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9580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762000"/>
          </a:xfrm>
        </p:spPr>
        <p:txBody>
          <a:bodyPr/>
          <a:lstStyle/>
          <a:p>
            <a:pPr algn="ctr"/>
            <a:r>
              <a:rPr lang="ka-GE" sz="2000" b="1" dirty="0" smtClean="0"/>
              <a:t>რომელ ტრანზაქციებს  ანაზღაურებს ბარათის უსაფრთხოების სერვისი?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1828800"/>
            <a:ext cx="5791200" cy="4419600"/>
          </a:xfrm>
        </p:spPr>
        <p:txBody>
          <a:bodyPr/>
          <a:lstStyle/>
          <a:p>
            <a:r>
              <a:rPr lang="ka-GE" sz="1900" dirty="0" smtClean="0"/>
              <a:t>ჩიპიან ბარათებზე პინის ან ჩიპის გარეშე ჩატარებული არალეგალური ოპერაცია</a:t>
            </a:r>
          </a:p>
          <a:p>
            <a:pPr>
              <a:buNone/>
            </a:pPr>
            <a:endParaRPr lang="ka-GE" dirty="0" smtClean="0"/>
          </a:p>
          <a:p>
            <a:r>
              <a:rPr lang="ka-GE" sz="1900" dirty="0" smtClean="0"/>
              <a:t>ინტერნეტით ჩატარებული არალეგალური ოპერაცია</a:t>
            </a:r>
          </a:p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r>
              <a:rPr lang="ka-GE" sz="1900" dirty="0" smtClean="0"/>
              <a:t>უჩიპო ბარათით პოს-ტერმინალში ჩატარებული არალეგალური ოპერაცია</a:t>
            </a:r>
            <a:endParaRPr lang="en-US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48AB9-8BA8-43B5-AA40-E1C0750E0C45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  <p:pic>
        <p:nvPicPr>
          <p:cNvPr id="4098" name="Picture 2" descr="C:\Documents and Settings\sotarishvili\Desktop\security visuals\skd240200s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143000"/>
            <a:ext cx="21717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sotarishvili\Desktop\security visual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2440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rved Right Arrow 9"/>
          <p:cNvSpPr/>
          <p:nvPr/>
        </p:nvSpPr>
        <p:spPr bwMode="auto">
          <a:xfrm>
            <a:off x="4343400" y="2895600"/>
            <a:ext cx="731520" cy="1216152"/>
          </a:xfrm>
          <a:prstGeom prst="curv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  <p:sp>
        <p:nvSpPr>
          <p:cNvPr id="13" name="Curved Down Arrow 12"/>
          <p:cNvSpPr/>
          <p:nvPr/>
        </p:nvSpPr>
        <p:spPr bwMode="auto">
          <a:xfrm rot="18434386">
            <a:off x="5156487" y="1330276"/>
            <a:ext cx="1216152" cy="731520"/>
          </a:xfrm>
          <a:prstGeom prst="curvedDownArrow">
            <a:avLst/>
          </a:prstGeom>
          <a:solidFill>
            <a:srgbClr val="135F9D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 rot="19138011">
            <a:off x="5196134" y="4728942"/>
            <a:ext cx="1216152" cy="731520"/>
          </a:xfrm>
          <a:prstGeom prst="curvedDownArrow">
            <a:avLst/>
          </a:prstGeom>
          <a:solidFill>
            <a:srgbClr val="135F9D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  <p:sp>
        <p:nvSpPr>
          <p:cNvPr id="16" name="Chevron 15"/>
          <p:cNvSpPr/>
          <p:nvPr/>
        </p:nvSpPr>
        <p:spPr bwMode="auto">
          <a:xfrm>
            <a:off x="2057400" y="3657600"/>
            <a:ext cx="3429000" cy="408432"/>
          </a:xfrm>
          <a:prstGeom prst="chevron">
            <a:avLst/>
          </a:prstGeom>
          <a:solidFill>
            <a:srgbClr val="135F9D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vaza Mtavruli" pitchFamily="34" charset="0"/>
              <a:cs typeface="Arial" charset="0"/>
            </a:endParaRPr>
          </a:p>
        </p:txBody>
      </p:sp>
      <p:pic>
        <p:nvPicPr>
          <p:cNvPr id="7170" name="Picture 2" descr="C:\Documents and Settings\sotarishvili\Desktop\security visuals\bv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3664" y="3022577"/>
            <a:ext cx="2233136" cy="1701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otarishvili\Desktop\security visuals\pci-compliance-inform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810000"/>
            <a:ext cx="3733800" cy="28910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762000"/>
          </a:xfrm>
        </p:spPr>
        <p:txBody>
          <a:bodyPr/>
          <a:lstStyle/>
          <a:p>
            <a:pPr algn="ctr"/>
            <a:r>
              <a:rPr lang="ka-GE" sz="2000" b="1" dirty="0" smtClean="0"/>
              <a:t>სერვისის ტიპები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0FFAD-4CFE-4018-B119-316F5B0E1FCC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2362200"/>
            <a:ext cx="3581400" cy="12192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2895600"/>
            <a:ext cx="2438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l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Font typeface="Wingdings" pitchFamily="2" charset="2"/>
              <a:buChar char="Ø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244E9C"/>
              </a:solidFill>
              <a:effectLst/>
              <a:latin typeface="Avaza Mtavruli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" y="2362200"/>
            <a:ext cx="3505200" cy="1371600"/>
          </a:xfrm>
          <a:prstGeom prst="roundRect">
            <a:avLst/>
          </a:prstGeom>
          <a:solidFill>
            <a:srgbClr val="135F9D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ctr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None/>
              <a:tabLst/>
            </a:pPr>
            <a:r>
              <a:rPr kumimoji="0" lang="ka-GE" sz="2400" b="0" i="0" u="none" strike="noStrike" cap="none" normalizeH="0" baseline="0" dirty="0" smtClean="0">
                <a:ln>
                  <a:noFill/>
                </a:ln>
                <a:solidFill>
                  <a:srgbClr val="244E9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vaza Mtavruli" pitchFamily="34" charset="0"/>
                <a:cs typeface="Arial" charset="0"/>
              </a:rPr>
              <a:t/>
            </a:r>
            <a:br>
              <a:rPr kumimoji="0" lang="ka-GE" sz="2400" b="0" i="0" u="none" strike="noStrike" cap="none" normalizeH="0" baseline="0" dirty="0" smtClean="0">
                <a:ln>
                  <a:noFill/>
                </a:ln>
                <a:solidFill>
                  <a:srgbClr val="244E9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vaza Mtavruli" pitchFamily="34" charset="0"/>
                <a:cs typeface="Arial" charset="0"/>
              </a:rPr>
            </a:br>
            <a:r>
              <a:rPr kumimoji="0" lang="ka-G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vaza Mtavruli" pitchFamily="34" charset="0"/>
                <a:cs typeface="Arial" charset="0"/>
              </a:rPr>
              <a:t>სტანდარტი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vaza Mtavruli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24400" y="2362200"/>
            <a:ext cx="3505200" cy="1371600"/>
          </a:xfrm>
          <a:prstGeom prst="roundRect">
            <a:avLst/>
          </a:prstGeom>
          <a:solidFill>
            <a:srgbClr val="135F9D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ctr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None/>
              <a:tabLst/>
            </a:pPr>
            <a:r>
              <a:rPr kumimoji="0" lang="ka-G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vaza Mtavruli" pitchFamily="34" charset="0"/>
                <a:cs typeface="Arial" charset="0"/>
              </a:rPr>
              <a:t/>
            </a:r>
            <a:br>
              <a:rPr kumimoji="0" lang="ka-G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vaza Mtavruli" pitchFamily="34" charset="0"/>
                <a:cs typeface="Arial" charset="0"/>
              </a:rPr>
            </a:br>
            <a:r>
              <a:rPr kumimoji="0" lang="ka-G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vaza Mtavruli" pitchFamily="34" charset="0"/>
                <a:cs typeface="Arial" charset="0"/>
              </a:rPr>
              <a:t>პრემიუმი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vaza Mtavruli" pitchFamily="34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1295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710" tIns="37855" rIns="75710" bIns="3785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757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ბარათის უსაფრთხოების სერვისს  გააჩნია 2 დონე :</a:t>
            </a:r>
            <a:r>
              <a:rPr kumimoji="0" lang="ka-GE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ტიპე</a:t>
            </a:r>
          </a:p>
          <a:p>
            <a:pPr marL="0" marR="0" lvl="0" indent="0" algn="l" defTabSz="757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ბი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otarishvili\Desktop\security visuals\2487278-551020-a-conceptual-credit-card-security-image-on-whi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819400"/>
            <a:ext cx="2438400" cy="1620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762000"/>
          </a:xfrm>
        </p:spPr>
        <p:txBody>
          <a:bodyPr/>
          <a:lstStyle/>
          <a:p>
            <a:pPr algn="ctr"/>
            <a:r>
              <a:rPr lang="ka-GE" sz="2000" b="1" dirty="0" smtClean="0"/>
              <a:t>ბარათის უსაფრთხოების სერვისის ლიმიტები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1600200"/>
            <a:ext cx="8077200" cy="2362200"/>
          </a:xfrm>
        </p:spPr>
        <p:txBody>
          <a:bodyPr/>
          <a:lstStyle/>
          <a:p>
            <a:pPr lvl="0"/>
            <a:r>
              <a:rPr lang="ka-GE" sz="1700" dirty="0" smtClean="0"/>
              <a:t>ჩიპიან </a:t>
            </a:r>
            <a:r>
              <a:rPr lang="ka-GE" sz="1700" dirty="0" smtClean="0"/>
              <a:t>ბარათზე </a:t>
            </a:r>
            <a:r>
              <a:rPr lang="ka-GE" sz="1700" dirty="0" smtClean="0"/>
              <a:t>პინის ან ჩიპის გარეშე ჩატარებული არალეგალური ოპერაცია - </a:t>
            </a:r>
            <a:r>
              <a:rPr lang="ka-GE" sz="1700" b="1" u="sng" dirty="0" smtClean="0"/>
              <a:t>2 000 ლარი</a:t>
            </a:r>
            <a:r>
              <a:rPr lang="en-US" sz="1700" dirty="0" smtClean="0"/>
              <a:t>;</a:t>
            </a:r>
          </a:p>
          <a:p>
            <a:r>
              <a:rPr lang="ka-GE" sz="1700" dirty="0" smtClean="0">
                <a:latin typeface="Sylfaen" pitchFamily="18" charset="0"/>
              </a:rPr>
              <a:t>ჩიპიან</a:t>
            </a:r>
            <a:r>
              <a:rPr lang="en-US" sz="1700" dirty="0" smtClean="0">
                <a:latin typeface="Sylfaen" pitchFamily="18" charset="0"/>
              </a:rPr>
              <a:t> </a:t>
            </a:r>
            <a:r>
              <a:rPr lang="ka-GE" sz="1700" dirty="0" smtClean="0">
                <a:latin typeface="Sylfaen" pitchFamily="18" charset="0"/>
              </a:rPr>
              <a:t>უკონტაქტო ბარათზე</a:t>
            </a:r>
            <a:r>
              <a:rPr lang="ka-GE" sz="1700" dirty="0" smtClean="0"/>
              <a:t> </a:t>
            </a:r>
            <a:r>
              <a:rPr lang="ka-GE" sz="1700" dirty="0" smtClean="0"/>
              <a:t>პინის ან ჩიპის </a:t>
            </a:r>
            <a:r>
              <a:rPr lang="ka-GE" sz="1700" dirty="0" smtClean="0">
                <a:latin typeface="Sylfaen" pitchFamily="18" charset="0"/>
              </a:rPr>
              <a:t>გარეშე (</a:t>
            </a:r>
            <a:r>
              <a:rPr lang="en-US" sz="1700" dirty="0" smtClean="0">
                <a:latin typeface="Sylfaen" pitchFamily="18" charset="0"/>
              </a:rPr>
              <a:t>45 </a:t>
            </a:r>
            <a:r>
              <a:rPr lang="ka-GE" sz="1700" dirty="0" smtClean="0">
                <a:latin typeface="Sylfaen" pitchFamily="18" charset="0"/>
              </a:rPr>
              <a:t>ლარს ზევით) ჩატარებული</a:t>
            </a:r>
            <a:r>
              <a:rPr lang="ka-GE" sz="1700" dirty="0" smtClean="0"/>
              <a:t> </a:t>
            </a:r>
            <a:r>
              <a:rPr lang="ka-GE" sz="1700" dirty="0" smtClean="0"/>
              <a:t>არალეგალური ოპერაცია - </a:t>
            </a:r>
            <a:r>
              <a:rPr lang="ka-GE" sz="1700" b="1" u="sng" dirty="0" smtClean="0"/>
              <a:t>2 000 ლარი</a:t>
            </a:r>
            <a:r>
              <a:rPr lang="en-US" sz="1700" dirty="0" smtClean="0"/>
              <a:t>;</a:t>
            </a:r>
          </a:p>
          <a:p>
            <a:pPr lvl="0"/>
            <a:r>
              <a:rPr lang="ka-GE" sz="1700" dirty="0" smtClean="0"/>
              <a:t>ინტერნეტით </a:t>
            </a:r>
            <a:r>
              <a:rPr lang="ka-GE" sz="1700" dirty="0" smtClean="0"/>
              <a:t>ჩატარებული არალეგალური ოპერაცია - </a:t>
            </a:r>
            <a:r>
              <a:rPr lang="ka-GE" sz="1700" b="1" u="sng" dirty="0" smtClean="0"/>
              <a:t>500 ლარი</a:t>
            </a:r>
            <a:r>
              <a:rPr lang="en-US" sz="1700" dirty="0" smtClean="0"/>
              <a:t>;</a:t>
            </a:r>
          </a:p>
          <a:p>
            <a:pPr lvl="0"/>
            <a:r>
              <a:rPr lang="ka-GE" sz="1700" dirty="0" smtClean="0"/>
              <a:t>უჩიპო ბარათით პოს-ტერმინალში ჩატარებული არალეგალური ოპერაცია - </a:t>
            </a:r>
            <a:r>
              <a:rPr lang="ka-GE" sz="1700" b="1" u="sng" dirty="0" smtClean="0"/>
              <a:t>800 ლარი</a:t>
            </a:r>
            <a:r>
              <a:rPr lang="en-US" sz="17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267200"/>
            <a:ext cx="8382000" cy="2362200"/>
          </a:xfrm>
        </p:spPr>
        <p:txBody>
          <a:bodyPr/>
          <a:lstStyle/>
          <a:p>
            <a:pPr lvl="0"/>
            <a:r>
              <a:rPr lang="ka-GE" sz="1700" dirty="0" smtClean="0"/>
              <a:t>ჩიპიან </a:t>
            </a:r>
            <a:r>
              <a:rPr lang="ka-GE" sz="1700" dirty="0" smtClean="0"/>
              <a:t>ბარათზე </a:t>
            </a:r>
            <a:r>
              <a:rPr lang="ka-GE" sz="1700" dirty="0" smtClean="0"/>
              <a:t>პინის ან ჩიპის გარეშე ჩატარებული არალეგალური ოპერაცია - </a:t>
            </a:r>
            <a:r>
              <a:rPr lang="ka-GE" sz="1700" b="1" u="sng" dirty="0" smtClean="0"/>
              <a:t>5 000 ლარი</a:t>
            </a:r>
            <a:r>
              <a:rPr lang="ka-GE" sz="1700" b="1" u="sng" dirty="0" smtClean="0"/>
              <a:t>;</a:t>
            </a:r>
            <a:endParaRPr lang="en-US" sz="1700" b="1" u="sng" dirty="0" smtClean="0"/>
          </a:p>
          <a:p>
            <a:r>
              <a:rPr lang="ka-GE" sz="1700" dirty="0" smtClean="0">
                <a:latin typeface="Sylfaen" pitchFamily="18" charset="0"/>
              </a:rPr>
              <a:t>ჩიპიან</a:t>
            </a:r>
            <a:r>
              <a:rPr lang="en-US" sz="1700" dirty="0" smtClean="0">
                <a:latin typeface="Sylfaen" pitchFamily="18" charset="0"/>
              </a:rPr>
              <a:t> </a:t>
            </a:r>
            <a:r>
              <a:rPr lang="ka-GE" sz="1700" smtClean="0">
                <a:latin typeface="Sylfaen" pitchFamily="18" charset="0"/>
              </a:rPr>
              <a:t>უკონტაქტო </a:t>
            </a:r>
            <a:r>
              <a:rPr lang="ka-GE" sz="1700" smtClean="0">
                <a:latin typeface="Sylfaen" pitchFamily="18" charset="0"/>
              </a:rPr>
              <a:t>ბარათზე</a:t>
            </a:r>
            <a:r>
              <a:rPr lang="ka-GE" sz="1700" smtClean="0"/>
              <a:t> </a:t>
            </a:r>
            <a:r>
              <a:rPr lang="ka-GE" sz="1700" dirty="0" smtClean="0"/>
              <a:t>პინის ან ჩიპის </a:t>
            </a:r>
            <a:r>
              <a:rPr lang="ka-GE" sz="1700" dirty="0" smtClean="0">
                <a:latin typeface="Sylfaen" pitchFamily="18" charset="0"/>
              </a:rPr>
              <a:t>გარეშე (</a:t>
            </a:r>
            <a:r>
              <a:rPr lang="en-US" sz="1700" dirty="0" smtClean="0">
                <a:latin typeface="Sylfaen" pitchFamily="18" charset="0"/>
              </a:rPr>
              <a:t>45 </a:t>
            </a:r>
            <a:r>
              <a:rPr lang="ka-GE" sz="1700" dirty="0" smtClean="0">
                <a:latin typeface="Sylfaen" pitchFamily="18" charset="0"/>
              </a:rPr>
              <a:t>ლარს ზევით) ჩატარებული</a:t>
            </a:r>
            <a:r>
              <a:rPr lang="ka-GE" sz="1700" dirty="0" smtClean="0"/>
              <a:t> არალეგალური ოპერაცია - </a:t>
            </a:r>
            <a:r>
              <a:rPr lang="ka-GE" sz="1700" b="1" u="sng" dirty="0" smtClean="0"/>
              <a:t>5 </a:t>
            </a:r>
            <a:r>
              <a:rPr lang="ka-GE" sz="1700" b="1" u="sng" dirty="0" smtClean="0"/>
              <a:t>000 ლარი</a:t>
            </a:r>
            <a:r>
              <a:rPr lang="en-US" sz="1700" dirty="0" smtClean="0"/>
              <a:t>;</a:t>
            </a:r>
          </a:p>
          <a:p>
            <a:pPr lvl="0"/>
            <a:r>
              <a:rPr lang="ka-GE" sz="1700" dirty="0" smtClean="0"/>
              <a:t>ინტერნეტით </a:t>
            </a:r>
            <a:r>
              <a:rPr lang="ka-GE" sz="1700" dirty="0" smtClean="0"/>
              <a:t>ჩატარებული არალეგალური ოპერაცია - </a:t>
            </a:r>
            <a:r>
              <a:rPr lang="ka-GE" sz="1700" b="1" u="sng" dirty="0" smtClean="0"/>
              <a:t>1 000 ლარი</a:t>
            </a:r>
            <a:r>
              <a:rPr lang="en-US" sz="1700" dirty="0" smtClean="0"/>
              <a:t>;</a:t>
            </a:r>
          </a:p>
          <a:p>
            <a:pPr lvl="0"/>
            <a:r>
              <a:rPr lang="ka-GE" sz="1700" dirty="0" smtClean="0"/>
              <a:t>უჩიპო ბარათით პოს-ტერმინალში ჩატარებული არალეგალური </a:t>
            </a:r>
            <a:br>
              <a:rPr lang="ka-GE" sz="1700" dirty="0" smtClean="0"/>
            </a:br>
            <a:r>
              <a:rPr lang="ka-GE" sz="1700" dirty="0" smtClean="0"/>
              <a:t>ოპერაცია</a:t>
            </a:r>
            <a:r>
              <a:rPr lang="ka-GE" sz="1700" b="1" u="sng" dirty="0" smtClean="0"/>
              <a:t>1</a:t>
            </a:r>
            <a:r>
              <a:rPr lang="ka-GE" sz="1700" u="sng" dirty="0" smtClean="0"/>
              <a:t> </a:t>
            </a:r>
            <a:r>
              <a:rPr lang="ka-GE" sz="1700" b="1" u="sng" dirty="0" smtClean="0"/>
              <a:t>600 ლარი</a:t>
            </a:r>
            <a:r>
              <a:rPr lang="en-US" sz="1700" b="1" u="sng" dirty="0" smtClean="0"/>
              <a:t>;</a:t>
            </a:r>
          </a:p>
          <a:p>
            <a:endParaRPr lang="en-US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0FFAD-4CFE-4018-B119-316F5B0E1FCC}" type="slidenum">
              <a:rPr lang="uk-UA" smtClean="0"/>
              <a:pPr>
                <a:defRPr/>
              </a:pPr>
              <a:t>5</a:t>
            </a:fld>
            <a:endParaRPr lang="uk-UA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219200"/>
            <a:ext cx="26670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ctr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None/>
              <a:tabLst/>
            </a:pPr>
            <a:r>
              <a:rPr kumimoji="0" lang="ka-G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vaza Mtavruli" pitchFamily="34" charset="0"/>
                <a:cs typeface="Arial" charset="0"/>
              </a:rPr>
              <a:t>სტანდარტი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vaza Mtavruli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3886200"/>
            <a:ext cx="26670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710" tIns="37855" rIns="75710" bIns="37855" numCol="1" rtlCol="0" anchor="t" anchorCtr="0" compatLnSpc="1">
            <a:prstTxWarp prst="textNoShape">
              <a:avLst/>
            </a:prstTxWarp>
          </a:bodyPr>
          <a:lstStyle/>
          <a:p>
            <a:pPr marL="168275" marR="0" indent="-168275" algn="ctr" defTabSz="75723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A5E8"/>
              </a:buClr>
              <a:buSzTx/>
              <a:buNone/>
              <a:tabLst/>
            </a:pPr>
            <a:r>
              <a:rPr lang="ka-GE" sz="2000" b="1" dirty="0" smtClean="0">
                <a:solidFill>
                  <a:schemeClr val="bg1"/>
                </a:solidFill>
              </a:rPr>
              <a:t>პრემიუმი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vaza Mtavruli" pitchFamily="34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1066800"/>
            <a:ext cx="1438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562600"/>
            <a:ext cx="1447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19600"/>
            <a:ext cx="2667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1235">
            <a:off x="5562600" y="2209800"/>
            <a:ext cx="2667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1" descr="http://intranet.tbcbank.loc/images/Image/status.jpg"/>
          <p:cNvPicPr>
            <a:picLocks noChangeAspect="1" noChangeArrowheads="1"/>
          </p:cNvPicPr>
          <p:nvPr/>
        </p:nvPicPr>
        <p:blipFill>
          <a:blip r:embed="rId4" cstate="print"/>
          <a:srcRect r="53898"/>
          <a:stretch>
            <a:fillRect/>
          </a:stretch>
        </p:blipFill>
        <p:spPr bwMode="auto">
          <a:xfrm>
            <a:off x="3124200" y="2438400"/>
            <a:ext cx="2667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762000"/>
          </a:xfrm>
        </p:spPr>
        <p:txBody>
          <a:bodyPr/>
          <a:lstStyle/>
          <a:p>
            <a:pPr algn="ctr"/>
            <a:r>
              <a:rPr lang="ka-GE" sz="2000" b="1" dirty="0" smtClean="0"/>
              <a:t>რომელ ბარათზე შეიძლება გავრცელდეს უსაფრთხოების სერვისი ?</a:t>
            </a: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ka-GE" sz="1500" dirty="0" smtClean="0"/>
              <a:t>ბარათის უსაფრთხოების სერვისი ვრცელდება თიბისი ბანკის ყველა ტიპის ბარათზე </a:t>
            </a:r>
            <a:r>
              <a:rPr lang="ka-GE" sz="1200" dirty="0" smtClean="0"/>
              <a:t>(გარდა ინსტანტ და ბიზნეს ბარათებისა)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82E39-BB75-48C2-B765-08B037B22440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9030">
            <a:off x="481733" y="2386657"/>
            <a:ext cx="2667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Music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60713">
            <a:off x="3200400" y="4343400"/>
            <a:ext cx="2674062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D:\Internet Card\DESIGN\iCard_print\icard_1.jpg"/>
          <p:cNvPicPr/>
          <p:nvPr/>
        </p:nvPicPr>
        <p:blipFill>
          <a:blip r:embed="rId7" cstate="print"/>
          <a:srcRect l="1734" t="3226" r="2091" b="3226"/>
          <a:stretch>
            <a:fillRect/>
          </a:stretch>
        </p:blipFill>
        <p:spPr bwMode="auto">
          <a:xfrm rot="20509899">
            <a:off x="5562600" y="4267200"/>
            <a:ext cx="2667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sotarishvili\Desktop\security visuals\images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93581">
            <a:off x="6990011" y="3704617"/>
            <a:ext cx="1778482" cy="18190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762000"/>
          </a:xfrm>
        </p:spPr>
        <p:txBody>
          <a:bodyPr/>
          <a:lstStyle/>
          <a:p>
            <a:pPr algn="ctr"/>
            <a:r>
              <a:rPr lang="ka-GE" sz="2000" b="1" dirty="0" smtClean="0"/>
              <a:t>ბარათის უსაფრთხოების სერვისის მახასიათებლები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48AB9-8BA8-43B5-AA40-E1C0750E0C45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  <p:pic>
        <p:nvPicPr>
          <p:cNvPr id="74756" name="Picture 4" descr="C:\Documents and Settings\sotarishvili\Desktop\security visuals\12504743-credit-card-security-chip-as-pad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9530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152400" y="1295400"/>
            <a:ext cx="8534400" cy="4038600"/>
          </a:xfrm>
        </p:spPr>
        <p:txBody>
          <a:bodyPr/>
          <a:lstStyle/>
          <a:p>
            <a:pPr algn="ctr">
              <a:buNone/>
            </a:pPr>
            <a:r>
              <a:rPr lang="ka-GE" sz="1500" b="1" dirty="0" smtClean="0"/>
              <a:t>დაიცავით თქვენი ბარათი მესამე პირის მიერ არალეგალური გამოყენებისგან, </a:t>
            </a:r>
            <a:r>
              <a:rPr lang="ka-GE" sz="1500" b="1" u="sng" dirty="0" smtClean="0"/>
              <a:t/>
            </a:r>
            <a:br>
              <a:rPr lang="ka-GE" sz="1500" b="1" u="sng" dirty="0" smtClean="0"/>
            </a:br>
            <a:r>
              <a:rPr lang="ka-GE" sz="1500" b="1" u="sng" dirty="0" smtClean="0"/>
              <a:t>საქართველოში</a:t>
            </a:r>
            <a:r>
              <a:rPr lang="ka-GE" sz="1500" b="1" dirty="0" smtClean="0"/>
              <a:t> და </a:t>
            </a:r>
            <a:r>
              <a:rPr lang="ka-GE" sz="1500" b="1" u="sng" dirty="0" smtClean="0"/>
              <a:t>საზღვარგარეთ</a:t>
            </a:r>
          </a:p>
          <a:p>
            <a:pPr algn="ctr">
              <a:buNone/>
            </a:pPr>
            <a:endParaRPr lang="ka-GE" sz="1500" u="sng" dirty="0" smtClean="0"/>
          </a:p>
          <a:p>
            <a:pPr marL="363538" lvl="1" indent="-363538"/>
            <a:r>
              <a:rPr lang="ka-GE" sz="1500" b="1" dirty="0" smtClean="0"/>
              <a:t>პროდუქტის მომხმარებელი: </a:t>
            </a:r>
            <a:r>
              <a:rPr lang="ka-GE" sz="1500" dirty="0" smtClean="0"/>
              <a:t>ფიზიკური პირი;</a:t>
            </a:r>
          </a:p>
          <a:p>
            <a:pPr marL="363538" lvl="1" indent="-363538"/>
            <a:r>
              <a:rPr lang="ka-GE" sz="1500" b="1" dirty="0" smtClean="0"/>
              <a:t>პროდუქტის ვადა: </a:t>
            </a:r>
            <a:r>
              <a:rPr lang="ka-GE" sz="1500" dirty="0" smtClean="0"/>
              <a:t>მინიმუმ 1 თვე- მაქსიმუმ 4 წელი, დამოკიდებულია ბარათის მოქ</a:t>
            </a:r>
            <a:r>
              <a:rPr lang="en-US" sz="1500" dirty="0" smtClean="0"/>
              <a:t>m</a:t>
            </a:r>
            <a:r>
              <a:rPr lang="ka-GE" sz="1500" dirty="0" smtClean="0"/>
              <a:t>ედების ვადაზე;</a:t>
            </a:r>
          </a:p>
          <a:p>
            <a:pPr marL="363538" lvl="1" indent="-363538"/>
            <a:r>
              <a:rPr lang="ka-GE" sz="1500" b="1" dirty="0" smtClean="0"/>
              <a:t>დასაშვებია: </a:t>
            </a:r>
            <a:r>
              <a:rPr lang="ka-GE" sz="1500" dirty="0" smtClean="0"/>
              <a:t>ერთ ბარათზე მხოლოდ ერთი „ბარათის უსაფრთხოების სერვისი“-ს არსებობა.</a:t>
            </a:r>
          </a:p>
          <a:p>
            <a:pPr marL="363538" lvl="1" indent="-363538"/>
            <a:r>
              <a:rPr lang="ka-GE" sz="1500" b="1" dirty="0" smtClean="0"/>
              <a:t>ანაზღაურება : </a:t>
            </a:r>
            <a:r>
              <a:rPr lang="ka-GE" sz="1500" dirty="0" smtClean="0"/>
              <a:t>ლარი, აშშ დოლარი და ევრო;</a:t>
            </a:r>
          </a:p>
          <a:p>
            <a:pPr marL="363538" lvl="1" indent="-363538"/>
            <a:r>
              <a:rPr lang="ka-GE" sz="1500" b="1" dirty="0" smtClean="0"/>
              <a:t>დამატებითი ბარათი: </a:t>
            </a:r>
            <a:r>
              <a:rPr lang="ka-GE" sz="1500" dirty="0" smtClean="0"/>
              <a:t>დასაშვებია;</a:t>
            </a:r>
            <a:endParaRPr lang="en-US" sz="1500" dirty="0" smtClean="0"/>
          </a:p>
          <a:p>
            <a:pPr marL="363538" lvl="1" indent="-363538"/>
            <a:r>
              <a:rPr lang="ka-GE" sz="1500" b="1" dirty="0" smtClean="0"/>
              <a:t>სატარიფო პაკეტი</a:t>
            </a:r>
            <a:r>
              <a:rPr lang="en-US" sz="1500" dirty="0" smtClean="0"/>
              <a:t>: </a:t>
            </a:r>
            <a:r>
              <a:rPr lang="ka-GE" sz="1500" dirty="0" smtClean="0"/>
              <a:t>ბარათის უსაფრთხოების სერვის სატარიფო პაკეტში არ შედის.</a:t>
            </a:r>
          </a:p>
          <a:p>
            <a:pPr marL="363538" lvl="1" indent="-363538"/>
            <a:r>
              <a:rPr lang="en-US" sz="1500" b="1" dirty="0" smtClean="0">
                <a:latin typeface="Avaza "/>
              </a:rPr>
              <a:t>Smart</a:t>
            </a:r>
            <a:r>
              <a:rPr lang="en-US" sz="1500" b="1" dirty="0" smtClean="0"/>
              <a:t> </a:t>
            </a:r>
            <a:r>
              <a:rPr lang="ka-GE" sz="1500" b="1" dirty="0" smtClean="0"/>
              <a:t>ქულები:</a:t>
            </a:r>
            <a:r>
              <a:rPr lang="en-US" sz="1500" b="1" dirty="0" smtClean="0"/>
              <a:t> </a:t>
            </a:r>
            <a:r>
              <a:rPr lang="ka-GE" sz="1500" dirty="0" smtClean="0"/>
              <a:t>არ მონაწილეობს ქულების გამრავლებაში</a:t>
            </a:r>
          </a:p>
          <a:p>
            <a:pPr marL="363538" lvl="1" indent="-363538"/>
            <a:r>
              <a:rPr lang="ka-GE" sz="1500" b="1" dirty="0" smtClean="0"/>
              <a:t>ინტერნეტ ბანკი: </a:t>
            </a:r>
            <a:r>
              <a:rPr lang="ka-GE" sz="1500" dirty="0" smtClean="0"/>
              <a:t>ამ ეტაპზე პროდუქტი ინტერნეტ ბანკში არ გამოჩნდება;</a:t>
            </a:r>
          </a:p>
          <a:p>
            <a:pPr marL="363538" lvl="1" indent="-363538"/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5486400"/>
            <a:ext cx="6934200" cy="990600"/>
          </a:xfrm>
          <a:prstGeom prst="rect">
            <a:avLst/>
          </a:prstGeom>
          <a:solidFill>
            <a:srgbClr val="135F9D"/>
          </a:solidFill>
          <a:ln w="38100">
            <a:solidFill>
              <a:schemeClr val="tx2"/>
            </a:solidFill>
            <a:prstDash val="dashDot"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prstMaterial="metal">
            <a:bevelT w="0"/>
          </a:sp3d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None/>
            </a:pPr>
            <a:r>
              <a:rPr lang="ka-GE" sz="1300" b="1" i="1" u="sng" dirty="0" smtClean="0">
                <a:solidFill>
                  <a:schemeClr val="bg1"/>
                </a:solidFill>
                <a:latin typeface="Sylfaen" pitchFamily="18" charset="0"/>
                <a:cs typeface="Arial" pitchFamily="34" charset="0"/>
              </a:rPr>
              <a:t>შენიშვნა</a:t>
            </a:r>
            <a:r>
              <a:rPr lang="ka-GE" sz="1300" b="1" i="1" dirty="0" smtClean="0">
                <a:solidFill>
                  <a:schemeClr val="bg1"/>
                </a:solidFill>
                <a:latin typeface="Sylfaen" pitchFamily="18" charset="0"/>
                <a:cs typeface="Arial" pitchFamily="34" charset="0"/>
              </a:rPr>
              <a:t> :</a:t>
            </a:r>
            <a:r>
              <a:rPr lang="ka-GE" sz="1300" b="1" dirty="0" smtClean="0">
                <a:solidFill>
                  <a:schemeClr val="bg1"/>
                </a:solidFill>
                <a:latin typeface="Sylfaen" pitchFamily="18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Sylfaen" pitchFamily="18" charset="0"/>
                <a:cs typeface="Arial" pitchFamily="34" charset="0"/>
              </a:rPr>
              <a:t/>
            </a:r>
            <a:br>
              <a:rPr lang="en-US" sz="1300" dirty="0" smtClean="0">
                <a:solidFill>
                  <a:schemeClr val="bg1"/>
                </a:solidFill>
                <a:latin typeface="Sylfaen" pitchFamily="18" charset="0"/>
                <a:cs typeface="Arial" pitchFamily="34" charset="0"/>
              </a:rPr>
            </a:br>
            <a:r>
              <a:rPr lang="ka-GE" sz="1300" dirty="0" smtClean="0">
                <a:solidFill>
                  <a:schemeClr val="bg1"/>
                </a:solidFill>
                <a:latin typeface="Sylfaen" pitchFamily="18" charset="0"/>
                <a:cs typeface="Arial" pitchFamily="34" charset="0"/>
              </a:rPr>
              <a:t>„ბარათის უსაფრთხოების სერვისი“-ს მოქმედება ვრცელდება მაშინ, როდესაც კლიენტს გადახდილი აქვს მომსახურების საკომისიო (5 ან 10 ლარი), წინააღმდეგ შემთხვევაში ტრანზაქცია ანაზღაურებას  არ ექვემდებარება.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172200" cy="762000"/>
          </a:xfrm>
        </p:spPr>
        <p:txBody>
          <a:bodyPr/>
          <a:lstStyle/>
          <a:p>
            <a:pPr algn="ctr"/>
            <a:r>
              <a:rPr lang="ka-GE" sz="2000" b="1" dirty="0" smtClean="0"/>
              <a:t>ბარათის უსაფრთხოების სერვისის ტარიფები და პირობები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77200" cy="5105400"/>
          </a:xfrm>
        </p:spPr>
        <p:txBody>
          <a:bodyPr/>
          <a:lstStyle/>
          <a:p>
            <a:pPr>
              <a:buNone/>
            </a:pPr>
            <a:r>
              <a:rPr lang="ka-GE" sz="1500" b="1" dirty="0" smtClean="0">
                <a:solidFill>
                  <a:srgbClr val="0070C0"/>
                </a:solidFill>
              </a:rPr>
              <a:t>სერვისის წლიური მომსახურების საკომისიო:</a:t>
            </a:r>
          </a:p>
          <a:p>
            <a:r>
              <a:rPr lang="ka-GE" sz="1400" b="1" dirty="0" smtClean="0">
                <a:solidFill>
                  <a:srgbClr val="0070C0"/>
                </a:solidFill>
              </a:rPr>
              <a:t>სტანდარტი </a:t>
            </a:r>
            <a:r>
              <a:rPr lang="ka-GE" sz="1400" dirty="0" smtClean="0">
                <a:solidFill>
                  <a:srgbClr val="0070C0"/>
                </a:solidFill>
              </a:rPr>
              <a:t>- </a:t>
            </a:r>
            <a:r>
              <a:rPr lang="ka-GE" sz="1400" u="sng" dirty="0" smtClean="0">
                <a:solidFill>
                  <a:srgbClr val="0070C0"/>
                </a:solidFill>
              </a:rPr>
              <a:t>5 ლარი</a:t>
            </a:r>
          </a:p>
          <a:p>
            <a:r>
              <a:rPr lang="ka-GE" sz="1400" b="1" dirty="0" smtClean="0">
                <a:solidFill>
                  <a:srgbClr val="0070C0"/>
                </a:solidFill>
              </a:rPr>
              <a:t>პრემიუმი</a:t>
            </a:r>
            <a:r>
              <a:rPr lang="ka-GE" sz="1400" dirty="0" smtClean="0">
                <a:solidFill>
                  <a:srgbClr val="0070C0"/>
                </a:solidFill>
              </a:rPr>
              <a:t> - </a:t>
            </a:r>
            <a:r>
              <a:rPr lang="ka-GE" sz="1400" u="sng" dirty="0" smtClean="0">
                <a:solidFill>
                  <a:srgbClr val="0070C0"/>
                </a:solidFill>
              </a:rPr>
              <a:t>10 ლარი</a:t>
            </a:r>
            <a:br>
              <a:rPr lang="ka-GE" sz="1400" u="sng" dirty="0" smtClean="0">
                <a:solidFill>
                  <a:srgbClr val="0070C0"/>
                </a:solidFill>
              </a:rPr>
            </a:br>
            <a:endParaRPr lang="ka-GE" sz="1400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ka-GE" sz="1500" b="1" dirty="0" smtClean="0">
                <a:solidFill>
                  <a:srgbClr val="0070C0"/>
                </a:solidFill>
              </a:rPr>
              <a:t> საკომისიოს ჩამოჭრა: </a:t>
            </a:r>
          </a:p>
          <a:p>
            <a:r>
              <a:rPr lang="ka-GE" sz="1400" dirty="0" smtClean="0">
                <a:solidFill>
                  <a:srgbClr val="0070C0"/>
                </a:solidFill>
              </a:rPr>
              <a:t>საკომისიო ჩამოიჭრება წელიწადში ერთხელ დაზღვეული ბარათიდან</a:t>
            </a:r>
            <a:r>
              <a:rPr lang="ka-GE" sz="1400" dirty="0" smtClean="0"/>
              <a:t>.</a:t>
            </a:r>
            <a:br>
              <a:rPr lang="ka-GE" sz="1400" dirty="0" smtClean="0"/>
            </a:br>
            <a:endParaRPr lang="ka-GE" sz="1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ka-GE" sz="1500" b="1" dirty="0" smtClean="0">
                <a:solidFill>
                  <a:srgbClr val="0070C0"/>
                </a:solidFill>
              </a:rPr>
              <a:t> დამატებითი ბარათის წლიური მომსახურების საკომისიო:</a:t>
            </a:r>
          </a:p>
          <a:p>
            <a:r>
              <a:rPr lang="ka-GE" sz="1400" dirty="0" smtClean="0">
                <a:solidFill>
                  <a:srgbClr val="0070C0"/>
                </a:solidFill>
              </a:rPr>
              <a:t>იგივე.დამატებით ბარათზე ცაკლე ხდება „ბარათის უსაფრთხოების სერვისი“-ს შეძენა.</a:t>
            </a:r>
            <a:br>
              <a:rPr lang="ka-GE" sz="1400" dirty="0" smtClean="0">
                <a:solidFill>
                  <a:srgbClr val="0070C0"/>
                </a:solidFill>
              </a:rPr>
            </a:br>
            <a:endParaRPr lang="ka-GE" sz="1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ka-GE" sz="1400" b="1" dirty="0" smtClean="0">
                <a:solidFill>
                  <a:srgbClr val="0070C0"/>
                </a:solidFill>
              </a:rPr>
              <a:t>აღნიშნული შემთხვევების დადგომისას :</a:t>
            </a:r>
          </a:p>
          <a:p>
            <a:pPr lvl="0"/>
            <a:r>
              <a:rPr lang="ka-GE" sz="1400" dirty="0" smtClean="0"/>
              <a:t>არალეგალური/საეჭვო ტრანზაქციის დროს გაუქმებული ბარათის აღდგენა;</a:t>
            </a:r>
            <a:endParaRPr lang="en-US" sz="1400" dirty="0" smtClean="0"/>
          </a:p>
          <a:p>
            <a:pPr lvl="0"/>
            <a:r>
              <a:rPr lang="ka-GE" sz="1400" dirty="0" smtClean="0"/>
              <a:t>ვადაგასული ბარათის აღდგენა;</a:t>
            </a:r>
            <a:endParaRPr lang="en-US" sz="1400" dirty="0" smtClean="0"/>
          </a:p>
          <a:p>
            <a:pPr lvl="0"/>
            <a:r>
              <a:rPr lang="ka-GE" sz="1400" dirty="0" smtClean="0"/>
              <a:t>დაკარგული ბარათის აღდგენა;</a:t>
            </a:r>
            <a:endParaRPr lang="en-US" sz="1400" dirty="0" smtClean="0"/>
          </a:p>
          <a:p>
            <a:pPr lvl="0"/>
            <a:r>
              <a:rPr lang="ka-GE" sz="1400" dirty="0" smtClean="0"/>
              <a:t>დაზიანებული ბარათის აღდგენა;</a:t>
            </a:r>
            <a:endParaRPr lang="en-US" sz="1400" dirty="0" smtClean="0"/>
          </a:p>
          <a:p>
            <a:pPr>
              <a:buNone/>
            </a:pPr>
            <a:r>
              <a:rPr lang="ka-GE" sz="1400" b="1" dirty="0" smtClean="0">
                <a:solidFill>
                  <a:srgbClr val="0070C0"/>
                </a:solidFill>
              </a:rPr>
              <a:t>ხდება ბარათის უსაფრთხოების სერვისის თავიდან რეგისტრაცია </a:t>
            </a:r>
          </a:p>
          <a:p>
            <a:endParaRPr lang="ka-GE" sz="1400" dirty="0" smtClean="0">
              <a:solidFill>
                <a:srgbClr val="0070C0"/>
              </a:solidFill>
            </a:endParaRPr>
          </a:p>
          <a:p>
            <a:endParaRPr lang="ka-GE" sz="14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38FC9F-F7DA-4F3B-B2F1-B96D8F08AA19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  <p:pic>
        <p:nvPicPr>
          <p:cNvPr id="6" name="Picture 2" descr="C:\Documents and Settings\sotarishvili\Desktop\security visuals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85924"/>
            <a:ext cx="2543175" cy="19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sotarishvili\Desktop\security visuals\images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70682"/>
            <a:ext cx="2057400" cy="161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sotarishvili\Desktop\security visuals\1358443815_group20train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133600"/>
            <a:ext cx="2003805" cy="17526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762000"/>
          </a:xfrm>
        </p:spPr>
        <p:txBody>
          <a:bodyPr/>
          <a:lstStyle/>
          <a:p>
            <a:pPr algn="ctr"/>
            <a:r>
              <a:rPr lang="ka-GE" sz="2000" b="1" dirty="0" smtClean="0"/>
              <a:t>მიზნობრივი სეგემენტი</a:t>
            </a: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5029200"/>
          </a:xfrm>
        </p:spPr>
        <p:txBody>
          <a:bodyPr/>
          <a:lstStyle/>
          <a:p>
            <a:pPr algn="ctr">
              <a:buNone/>
            </a:pPr>
            <a:r>
              <a:rPr lang="ka-GE" sz="2000" dirty="0" smtClean="0"/>
              <a:t>   </a:t>
            </a:r>
            <a:r>
              <a:rPr lang="ka-GE" sz="2000" b="1" dirty="0" smtClean="0"/>
              <a:t>ვის შევთავაზოთ ბარათის უსაფრთხოების სერვისი?</a:t>
            </a:r>
            <a:br>
              <a:rPr lang="ka-GE" sz="2000" b="1" dirty="0" smtClean="0"/>
            </a:br>
            <a:endParaRPr lang="ka-GE" sz="2000" b="1" dirty="0" smtClean="0"/>
          </a:p>
          <a:p>
            <a:r>
              <a:rPr lang="ka-GE" sz="1500" dirty="0" smtClean="0"/>
              <a:t>ბარათის უსაფრთხოების სერვისის პოტენციური მომხამრებელი არის თიბისი</a:t>
            </a:r>
            <a:br>
              <a:rPr lang="ka-GE" sz="1500" dirty="0" smtClean="0"/>
            </a:br>
            <a:r>
              <a:rPr lang="ka-GE" sz="1500" dirty="0" smtClean="0"/>
              <a:t>ბანკის ყველა პლასტიკური ბარათის მფლობელი ფიზიკური პირი.</a:t>
            </a:r>
          </a:p>
          <a:p>
            <a:pPr>
              <a:buNone/>
            </a:pPr>
            <a:endParaRPr lang="ka-GE" sz="1500" dirty="0" smtClean="0"/>
          </a:p>
          <a:p>
            <a:pPr>
              <a:buNone/>
            </a:pPr>
            <a:r>
              <a:rPr lang="ka-GE" sz="1500" dirty="0" smtClean="0"/>
              <a:t/>
            </a:r>
            <a:br>
              <a:rPr lang="ka-GE" sz="1500" dirty="0" smtClean="0"/>
            </a:br>
            <a:r>
              <a:rPr lang="ka-GE" sz="1500" dirty="0" smtClean="0"/>
              <a:t>             </a:t>
            </a:r>
            <a:r>
              <a:rPr lang="ka-GE" sz="2000" b="1" dirty="0" smtClean="0"/>
              <a:t>გამოიყოფა მიზნობრივ კლიენტთა  </a:t>
            </a:r>
            <a:r>
              <a:rPr lang="ka-GE" sz="2000" b="1" u="sng" dirty="0" smtClean="0"/>
              <a:t>2 ჯგუფი</a:t>
            </a:r>
            <a:endParaRPr lang="ka-GE" sz="2000" dirty="0" smtClean="0"/>
          </a:p>
          <a:p>
            <a:pPr>
              <a:buAutoNum type="arabicPeriod"/>
            </a:pPr>
            <a:r>
              <a:rPr lang="ka-GE" sz="1500" dirty="0" smtClean="0"/>
              <a:t>კლიენტები, რომლებიც სარგებლობენ </a:t>
            </a:r>
            <a:r>
              <a:rPr lang="ka-GE" sz="1800" b="1" u="sng" dirty="0" smtClean="0"/>
              <a:t>არსებული პლასტიკური ბა</a:t>
            </a:r>
            <a:r>
              <a:rPr lang="ka-GE" sz="1800" b="1" dirty="0" smtClean="0"/>
              <a:t>რათებით</a:t>
            </a:r>
            <a:r>
              <a:rPr lang="ka-GE" sz="2000" b="1" dirty="0" smtClean="0"/>
              <a:t>;</a:t>
            </a:r>
          </a:p>
          <a:p>
            <a:pPr>
              <a:buAutoNum type="arabicPeriod"/>
            </a:pPr>
            <a:r>
              <a:rPr lang="ka-GE" sz="1500" dirty="0" smtClean="0"/>
              <a:t>კლიენტები, რომლებიც არიან </a:t>
            </a:r>
            <a:r>
              <a:rPr lang="ka-GE" sz="1800" b="1" u="sng" dirty="0" smtClean="0"/>
              <a:t>ახალი პლასტიკური ბარათების </a:t>
            </a:r>
            <a:r>
              <a:rPr lang="ka-GE" sz="1500" dirty="0" smtClean="0"/>
              <a:t>მომხმარებლები.</a:t>
            </a:r>
            <a:br>
              <a:rPr lang="ka-GE" sz="1500" dirty="0" smtClean="0"/>
            </a:br>
            <a:r>
              <a:rPr lang="ka-GE" sz="1500" dirty="0" smtClean="0"/>
              <a:t/>
            </a:r>
            <a:br>
              <a:rPr lang="ka-GE" sz="1500" dirty="0" smtClean="0"/>
            </a:br>
            <a:r>
              <a:rPr lang="ka-GE" sz="1500" dirty="0" smtClean="0"/>
              <a:t/>
            </a:r>
            <a:br>
              <a:rPr lang="ka-GE" sz="1500" dirty="0" smtClean="0"/>
            </a:br>
            <a:r>
              <a:rPr lang="ka-GE" sz="1500" dirty="0" smtClean="0"/>
              <a:t/>
            </a:r>
            <a:br>
              <a:rPr lang="ka-GE" sz="1500" dirty="0" smtClean="0"/>
            </a:br>
            <a:r>
              <a:rPr lang="ka-GE" sz="1600" dirty="0" smtClean="0"/>
              <a:t>                                        </a:t>
            </a:r>
            <a:r>
              <a:rPr lang="ka-GE" sz="1800" b="1" u="sng" dirty="0" smtClean="0"/>
              <a:t/>
            </a:r>
            <a:br>
              <a:rPr lang="ka-GE" sz="1800" b="1" u="sng" dirty="0" smtClean="0"/>
            </a:br>
            <a:r>
              <a:rPr lang="ka-GE" sz="1800" b="1" dirty="0" smtClean="0"/>
              <a:t>                                               </a:t>
            </a:r>
          </a:p>
          <a:p>
            <a:pPr marL="457200" indent="-457200">
              <a:buNone/>
            </a:pPr>
            <a:r>
              <a:rPr lang="ka-GE" dirty="0" smtClean="0"/>
              <a:t>                                       </a:t>
            </a:r>
          </a:p>
          <a:p>
            <a:pPr marL="457200" indent="-457200">
              <a:buNone/>
            </a:pPr>
            <a:r>
              <a:rPr lang="ka-GE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2EDDC-C3A9-43E5-AC85-8D5D6BBB3AD9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  <p:pic>
        <p:nvPicPr>
          <p:cNvPr id="2051" name="Picture 3" descr="C:\Documents and Settings\sotarishvili\Desktop\security visuals\Community Grou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238468"/>
            <a:ext cx="2743200" cy="254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4">
      <a:dk1>
        <a:srgbClr val="3E4F58"/>
      </a:dk1>
      <a:lt1>
        <a:srgbClr val="FFFFFF"/>
      </a:lt1>
      <a:dk2>
        <a:srgbClr val="D82E39"/>
      </a:dk2>
      <a:lt2>
        <a:srgbClr val="B2B2B2"/>
      </a:lt2>
      <a:accent1>
        <a:srgbClr val="ECEADC"/>
      </a:accent1>
      <a:accent2>
        <a:srgbClr val="A7C5CD"/>
      </a:accent2>
      <a:accent3>
        <a:srgbClr val="FFFFFF"/>
      </a:accent3>
      <a:accent4>
        <a:srgbClr val="34424A"/>
      </a:accent4>
      <a:accent5>
        <a:srgbClr val="F4F3EB"/>
      </a:accent5>
      <a:accent6>
        <a:srgbClr val="97B2BA"/>
      </a:accent6>
      <a:hlink>
        <a:srgbClr val="287590"/>
      </a:hlink>
      <a:folHlink>
        <a:srgbClr val="808080"/>
      </a:folHlink>
    </a:clrScheme>
    <a:fontScheme name="3_Default Design">
      <a:majorFont>
        <a:latin typeface="Arial"/>
        <a:ea typeface=""/>
        <a:cs typeface="Arial"/>
      </a:majorFont>
      <a:minorFont>
        <a:latin typeface="Avaz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5710" tIns="37855" rIns="75710" bIns="37855" numCol="1" anchor="t" anchorCtr="0" compatLnSpc="1">
        <a:prstTxWarp prst="textNoShape">
          <a:avLst/>
        </a:prstTxWarp>
      </a:bodyPr>
      <a:lstStyle>
        <a:defPPr marL="168275" marR="0" indent="-168275" algn="l" defTabSz="757238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A5E8"/>
          </a:buClr>
          <a:buSzTx/>
          <a:buFont typeface="Wingdings" pitchFamily="2" charset="2"/>
          <a:buChar char="Ø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244E9C"/>
            </a:solidFill>
            <a:effectLst/>
            <a:latin typeface="Avaza Mtavrul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5710" tIns="37855" rIns="75710" bIns="37855" numCol="1" anchor="t" anchorCtr="0" compatLnSpc="1">
        <a:prstTxWarp prst="textNoShape">
          <a:avLst/>
        </a:prstTxWarp>
      </a:bodyPr>
      <a:lstStyle>
        <a:defPPr marL="168275" marR="0" indent="-168275" algn="l" defTabSz="757238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A5E8"/>
          </a:buClr>
          <a:buSzTx/>
          <a:buFont typeface="Wingdings" pitchFamily="2" charset="2"/>
          <a:buChar char="Ø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244E9C"/>
            </a:solidFill>
            <a:effectLst/>
            <a:latin typeface="Avaza Mtavruli" pitchFamily="34" charset="0"/>
            <a:cs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4D4D4D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B2B2B2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94248"/>
        </a:dk1>
        <a:lt1>
          <a:srgbClr val="FFFFFF"/>
        </a:lt1>
        <a:dk2>
          <a:srgbClr val="D82E39"/>
        </a:dk2>
        <a:lt2>
          <a:srgbClr val="B2B2B2"/>
        </a:lt2>
        <a:accent1>
          <a:srgbClr val="ECEADC"/>
        </a:accent1>
        <a:accent2>
          <a:srgbClr val="8ACEF3"/>
        </a:accent2>
        <a:accent3>
          <a:srgbClr val="FFFFFF"/>
        </a:accent3>
        <a:accent4>
          <a:srgbClr val="2F373C"/>
        </a:accent4>
        <a:accent5>
          <a:srgbClr val="F4F3EB"/>
        </a:accent5>
        <a:accent6>
          <a:srgbClr val="7DBADC"/>
        </a:accent6>
        <a:hlink>
          <a:srgbClr val="1382B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404B52"/>
        </a:dk1>
        <a:lt1>
          <a:srgbClr val="FFFFFF"/>
        </a:lt1>
        <a:dk2>
          <a:srgbClr val="D82E39"/>
        </a:dk2>
        <a:lt2>
          <a:srgbClr val="B2B2B2"/>
        </a:lt2>
        <a:accent1>
          <a:srgbClr val="ECEADC"/>
        </a:accent1>
        <a:accent2>
          <a:srgbClr val="8ACEF3"/>
        </a:accent2>
        <a:accent3>
          <a:srgbClr val="FFFFFF"/>
        </a:accent3>
        <a:accent4>
          <a:srgbClr val="353F45"/>
        </a:accent4>
        <a:accent5>
          <a:srgbClr val="F4F3EB"/>
        </a:accent5>
        <a:accent6>
          <a:srgbClr val="7DBADC"/>
        </a:accent6>
        <a:hlink>
          <a:srgbClr val="1382B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404B52"/>
        </a:dk1>
        <a:lt1>
          <a:srgbClr val="FFFFFF"/>
        </a:lt1>
        <a:dk2>
          <a:srgbClr val="D82E39"/>
        </a:dk2>
        <a:lt2>
          <a:srgbClr val="B2B2B2"/>
        </a:lt2>
        <a:accent1>
          <a:srgbClr val="ECEADC"/>
        </a:accent1>
        <a:accent2>
          <a:srgbClr val="B5D1DD"/>
        </a:accent2>
        <a:accent3>
          <a:srgbClr val="FFFFFF"/>
        </a:accent3>
        <a:accent4>
          <a:srgbClr val="353F45"/>
        </a:accent4>
        <a:accent5>
          <a:srgbClr val="F4F3EB"/>
        </a:accent5>
        <a:accent6>
          <a:srgbClr val="A4BDC8"/>
        </a:accent6>
        <a:hlink>
          <a:srgbClr val="2B7C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404B52"/>
        </a:dk1>
        <a:lt1>
          <a:srgbClr val="FFFFFF"/>
        </a:lt1>
        <a:dk2>
          <a:srgbClr val="D82E39"/>
        </a:dk2>
        <a:lt2>
          <a:srgbClr val="B2B2B2"/>
        </a:lt2>
        <a:accent1>
          <a:srgbClr val="ECEADC"/>
        </a:accent1>
        <a:accent2>
          <a:srgbClr val="B5D1DD"/>
        </a:accent2>
        <a:accent3>
          <a:srgbClr val="FFFFFF"/>
        </a:accent3>
        <a:accent4>
          <a:srgbClr val="353F45"/>
        </a:accent4>
        <a:accent5>
          <a:srgbClr val="F4F3EB"/>
        </a:accent5>
        <a:accent6>
          <a:srgbClr val="A4BDC8"/>
        </a:accent6>
        <a:hlink>
          <a:srgbClr val="2F88A7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404B52"/>
        </a:dk1>
        <a:lt1>
          <a:srgbClr val="FFFFFF"/>
        </a:lt1>
        <a:dk2>
          <a:srgbClr val="D82E39"/>
        </a:dk2>
        <a:lt2>
          <a:srgbClr val="B2B2B2"/>
        </a:lt2>
        <a:accent1>
          <a:srgbClr val="ECEADC"/>
        </a:accent1>
        <a:accent2>
          <a:srgbClr val="B5D1DD"/>
        </a:accent2>
        <a:accent3>
          <a:srgbClr val="FFFFFF"/>
        </a:accent3>
        <a:accent4>
          <a:srgbClr val="353F45"/>
        </a:accent4>
        <a:accent5>
          <a:srgbClr val="F4F3EB"/>
        </a:accent5>
        <a:accent6>
          <a:srgbClr val="A4BDC8"/>
        </a:accent6>
        <a:hlink>
          <a:srgbClr val="28759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3E4F58"/>
        </a:dk1>
        <a:lt1>
          <a:srgbClr val="FFFFFF"/>
        </a:lt1>
        <a:dk2>
          <a:srgbClr val="D82E39"/>
        </a:dk2>
        <a:lt2>
          <a:srgbClr val="B2B2B2"/>
        </a:lt2>
        <a:accent1>
          <a:srgbClr val="ECEADC"/>
        </a:accent1>
        <a:accent2>
          <a:srgbClr val="A7C5CD"/>
        </a:accent2>
        <a:accent3>
          <a:srgbClr val="FFFFFF"/>
        </a:accent3>
        <a:accent4>
          <a:srgbClr val="34424A"/>
        </a:accent4>
        <a:accent5>
          <a:srgbClr val="F4F3EB"/>
        </a:accent5>
        <a:accent6>
          <a:srgbClr val="97B2BA"/>
        </a:accent6>
        <a:hlink>
          <a:srgbClr val="28759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5710" tIns="37855" rIns="75710" bIns="37855" numCol="1" anchor="t" anchorCtr="0" compatLnSpc="1">
        <a:prstTxWarp prst="textNoShape">
          <a:avLst/>
        </a:prstTxWarp>
      </a:bodyPr>
      <a:lstStyle>
        <a:defPPr marL="168275" marR="0" indent="-168275" algn="l" defTabSz="757238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A5E8"/>
          </a:buClr>
          <a:buSzTx/>
          <a:buFont typeface="Wingdings" pitchFamily="2" charset="2"/>
          <a:buChar char="Ø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244E9C"/>
            </a:solidFill>
            <a:effectLst/>
            <a:latin typeface="Avaza Mtavrul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5710" tIns="37855" rIns="75710" bIns="37855" numCol="1" anchor="t" anchorCtr="0" compatLnSpc="1">
        <a:prstTxWarp prst="textNoShape">
          <a:avLst/>
        </a:prstTxWarp>
      </a:bodyPr>
      <a:lstStyle>
        <a:defPPr marL="168275" marR="0" indent="-168275" algn="l" defTabSz="757238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A5E8"/>
          </a:buClr>
          <a:buSzTx/>
          <a:buFont typeface="Wingdings" pitchFamily="2" charset="2"/>
          <a:buChar char="Ø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244E9C"/>
            </a:solidFill>
            <a:effectLst/>
            <a:latin typeface="Avaza Mtavruli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$Resources:CType_PWS_Document(1)" ma:contentTypeID="0x0101008A98423170284BEEB635F43C3CF4E98B00C5C1104885FBB74CB1B126A5854FD508" ma:contentTypeVersion="0" ma:contentTypeDescription="" ma:contentTypeScope="" ma:versionID="3e86988b7d282f3698413afbd28a74e6">
  <xsd:schema xmlns:xsd="http://www.w3.org/2001/XMLSchema" xmlns:p="http://schemas.microsoft.com/office/2006/metadata/properties" xmlns:ns2="01C9C93E-585A-4C14-B977-F7D71F92585D" targetNamespace="http://schemas.microsoft.com/office/2006/metadata/properties" ma:root="true" ma:fieldsID="57d63906e7b5e79c604d37c2ad16fc6f" ns2:_="">
    <xsd:import namespace="01C9C93E-585A-4C14-B977-F7D71F92585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1C9C93E-585A-4C14-B977-F7D71F92585D" elementFormDefault="qualified">
    <xsd:import namespace="http://schemas.microsoft.com/office/2006/documentManagement/types"/>
    <xsd:element name="Owner" ma:index="8" nillable="true" ma:displayName="Owner" ma:list="UserInfo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9" nillable="true" ma:displayName="Status" ma:default="Draft" ma:internalName="Status">
      <xsd:simpleType>
        <xsd:restriction base="dms:Choice">
          <xsd:enumeration value="Draft"/>
          <xsd:enumeration value="Ready For Review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Owner xmlns="01C9C93E-585A-4C14-B977-F7D71F92585D">
      <UserInfo>
        <DisplayName>Zviad Tsotskolauri</DisplayName>
        <AccountId>86</AccountId>
        <AccountType/>
      </UserInfo>
    </Owner>
    <Status xmlns="01C9C93E-585A-4C14-B977-F7D71F92585D">Final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A4B96C-9843-4584-A8EC-BE8C38B8F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9C93E-585A-4C14-B977-F7D71F92585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795CBE4-8BF6-474F-9374-1BC5CA528F7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01C9C93E-585A-4C14-B977-F7D71F92585D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2A6E688-1A64-4DF0-A6BA-EEEE4423AD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77790</TotalTime>
  <Words>304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3_Default Design</vt:lpstr>
      <vt:lpstr>Custom Design</vt:lpstr>
      <vt:lpstr>Slide 1</vt:lpstr>
      <vt:lpstr>რა არის ბარათის უსაფრთხოების სერვისი ?</vt:lpstr>
      <vt:lpstr>რომელ ტრანზაქციებს  ანაზღაურებს ბარათის უსაფრთხოების სერვისი?</vt:lpstr>
      <vt:lpstr>სერვისის ტიპები</vt:lpstr>
      <vt:lpstr>ბარათის უსაფრთხოების სერვისის ლიმიტები</vt:lpstr>
      <vt:lpstr>რომელ ბარათზე შეიძლება გავრცელდეს უსაფრთხოების სერვისი ?</vt:lpstr>
      <vt:lpstr>ბარათის უსაფრთხოების სერვისის მახასიათებლები</vt:lpstr>
      <vt:lpstr>ბარათის უსაფრთხოების სერვისის ტარიფები და პირობები</vt:lpstr>
      <vt:lpstr>მიზნობრივი სეგემენტი</vt:lpstr>
      <vt:lpstr>პროდუქტის ბენეფიტები</vt:lpstr>
      <vt:lpstr>Slide 11</vt:lpstr>
    </vt:vector>
  </TitlesOfParts>
  <Company>TBC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Presentation for Branches</dc:title>
  <dc:creator>Teona Mikadze</dc:creator>
  <cp:lastModifiedBy>sotarishvili</cp:lastModifiedBy>
  <cp:revision>3007</cp:revision>
  <dcterms:created xsi:type="dcterms:W3CDTF">2007-03-05T08:40:58Z</dcterms:created>
  <dcterms:modified xsi:type="dcterms:W3CDTF">2013-06-20T12:37:20Z</dcterms:modified>
  <cp:contentType>$Resources:CType_PWS_Document(1)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0x0101008A98423170284BEEB635F43C3CF4E98B00C5C1104885FBB74CB1B126A5854FD508</vt:lpwstr>
  </property>
</Properties>
</file>