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1"/>
  </p:notesMasterIdLst>
  <p:handoutMasterIdLst>
    <p:handoutMasterId r:id="rId32"/>
  </p:handoutMasterIdLst>
  <p:sldIdLst>
    <p:sldId id="256" r:id="rId3"/>
    <p:sldId id="370" r:id="rId4"/>
    <p:sldId id="302" r:id="rId5"/>
    <p:sldId id="342" r:id="rId6"/>
    <p:sldId id="341" r:id="rId7"/>
    <p:sldId id="299" r:id="rId8"/>
    <p:sldId id="409" r:id="rId9"/>
    <p:sldId id="403" r:id="rId10"/>
    <p:sldId id="418" r:id="rId11"/>
    <p:sldId id="419" r:id="rId12"/>
    <p:sldId id="426" r:id="rId13"/>
    <p:sldId id="424" r:id="rId14"/>
    <p:sldId id="421" r:id="rId15"/>
    <p:sldId id="398" r:id="rId16"/>
    <p:sldId id="310" r:id="rId17"/>
    <p:sldId id="408" r:id="rId18"/>
    <p:sldId id="391" r:id="rId19"/>
    <p:sldId id="399" r:id="rId20"/>
    <p:sldId id="400" r:id="rId21"/>
    <p:sldId id="392" r:id="rId22"/>
    <p:sldId id="363" r:id="rId23"/>
    <p:sldId id="393" r:id="rId24"/>
    <p:sldId id="377" r:id="rId25"/>
    <p:sldId id="394" r:id="rId26"/>
    <p:sldId id="376" r:id="rId27"/>
    <p:sldId id="412" r:id="rId28"/>
    <p:sldId id="414" r:id="rId29"/>
    <p:sldId id="365" r:id="rId3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776B45-8EFF-44F6-8606-EEB9F69EC177}">
          <p14:sldIdLst>
            <p14:sldId id="256"/>
            <p14:sldId id="370"/>
            <p14:sldId id="302"/>
            <p14:sldId id="342"/>
            <p14:sldId id="341"/>
            <p14:sldId id="299"/>
            <p14:sldId id="409"/>
            <p14:sldId id="403"/>
            <p14:sldId id="418"/>
            <p14:sldId id="419"/>
            <p14:sldId id="426"/>
            <p14:sldId id="424"/>
            <p14:sldId id="421"/>
            <p14:sldId id="398"/>
            <p14:sldId id="310"/>
            <p14:sldId id="408"/>
            <p14:sldId id="391"/>
            <p14:sldId id="399"/>
            <p14:sldId id="400"/>
          </p14:sldIdLst>
        </p14:section>
        <p14:section name="Untitled Section" id="{487ED92C-4A54-4C9D-B7AC-C00ADB4C6821}">
          <p14:sldIdLst>
            <p14:sldId id="392"/>
            <p14:sldId id="363"/>
            <p14:sldId id="393"/>
            <p14:sldId id="377"/>
            <p14:sldId id="394"/>
            <p14:sldId id="376"/>
            <p14:sldId id="412"/>
            <p14:sldId id="414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a" initials="T" lastIdx="13" clrIdx="0">
    <p:extLst/>
  </p:cmAuthor>
  <p:cmAuthor id="2" name="KETI" initials="K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2C2F"/>
    <a:srgbClr val="AD2D3F"/>
    <a:srgbClr val="DCBCBF"/>
    <a:srgbClr val="CEE8E7"/>
    <a:srgbClr val="952737"/>
    <a:srgbClr val="A40000"/>
    <a:srgbClr val="C02500"/>
    <a:srgbClr val="CC0000"/>
    <a:srgbClr val="C93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3957" autoAdjust="0"/>
  </p:normalViewPr>
  <p:slideViewPr>
    <p:cSldViewPr>
      <p:cViewPr>
        <p:scale>
          <a:sx n="100" d="100"/>
          <a:sy n="100" d="100"/>
        </p:scale>
        <p:origin x="1362" y="2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6774193548387"/>
          <c:y val="5.0199147641756051E-2"/>
          <c:w val="0.83688159813356666"/>
          <c:h val="0.906876640419947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alpha val="67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5">
                      <a:lumMod val="75000"/>
                    </a:schemeClr>
                  </a:gs>
                  <a:gs pos="8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bg1">
                    <a:alpha val="67000"/>
                  </a:schemeClr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1,669,630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defRPr>
                    </a:pPr>
                    <a:r>
                      <a:rPr lang="en-US" dirty="0" smtClean="0"/>
                      <a:t>527,595</a:t>
                    </a:r>
                    <a:endParaRPr lang="en-US" dirty="0"/>
                  </a:p>
                </c:rich>
              </c:tx>
              <c:numFmt formatCode="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596,029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523809523809541E-2"/>
                  <c:y val="-8.048078497230099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20,848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1,259,283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32,741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1,890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25,592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მლ</c:v>
                </c:pt>
                <c:pt idx="1">
                  <c:v>ათასი</c:v>
                </c:pt>
                <c:pt idx="2">
                  <c:v>ათასი</c:v>
                </c:pt>
                <c:pt idx="3">
                  <c:v>ათასი</c:v>
                </c:pt>
                <c:pt idx="4">
                  <c:v>ათასი</c:v>
                </c:pt>
                <c:pt idx="5">
                  <c:v>ათასი</c:v>
                </c:pt>
                <c:pt idx="6">
                  <c:v>ათასი</c:v>
                </c:pt>
                <c:pt idx="7">
                  <c:v>ათასი</c:v>
                </c:pt>
                <c:pt idx="8">
                  <c:v>ათასი</c:v>
                </c:pt>
                <c:pt idx="9">
                  <c:v>ათასი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1669630</c:v>
                </c:pt>
                <c:pt idx="1">
                  <c:v>527595</c:v>
                </c:pt>
                <c:pt idx="2">
                  <c:v>596029</c:v>
                </c:pt>
                <c:pt idx="3">
                  <c:v>20848</c:v>
                </c:pt>
                <c:pt idx="4">
                  <c:v>1259283</c:v>
                </c:pt>
                <c:pt idx="5">
                  <c:v>32741</c:v>
                </c:pt>
                <c:pt idx="6" formatCode="General">
                  <c:v>708</c:v>
                </c:pt>
                <c:pt idx="7" formatCode="General">
                  <c:v>971</c:v>
                </c:pt>
                <c:pt idx="8">
                  <c:v>1890</c:v>
                </c:pt>
                <c:pt idx="9">
                  <c:v>25592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3"/>
        <c:axId val="233452128"/>
        <c:axId val="233452688"/>
      </c:barChart>
      <c:catAx>
        <c:axId val="2334521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33452688"/>
        <c:crosses val="autoZero"/>
        <c:auto val="1"/>
        <c:lblAlgn val="ctr"/>
        <c:lblOffset val="100"/>
        <c:noMultiLvlLbl val="0"/>
      </c:catAx>
      <c:valAx>
        <c:axId val="233452688"/>
        <c:scaling>
          <c:orientation val="minMax"/>
        </c:scaling>
        <c:delete val="0"/>
        <c:axPos val="t"/>
        <c:numFmt formatCode="#,##0" sourceLinked="1"/>
        <c:majorTickMark val="out"/>
        <c:minorTickMark val="none"/>
        <c:tickLblPos val="nextTo"/>
        <c:spPr>
          <a:ln w="635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pPr>
            <a:endParaRPr lang="en-US"/>
          </a:p>
        </c:txPr>
        <c:crossAx val="233452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DE1E0-36B2-42FD-8BC1-DEC0FAC5CDC6}" type="doc">
      <dgm:prSet loTypeId="urn:microsoft.com/office/officeart/2009/layout/CircleArrowProcess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0FEEDF0-9ED0-4D7F-AB97-F24DEA096723}">
      <dgm:prSet phldrT="[Text]"/>
      <dgm:spPr/>
      <dgm:t>
        <a:bodyPr/>
        <a:lstStyle/>
        <a:p>
          <a:r>
            <a:rPr lang="ka-GE" b="1" dirty="0" smtClean="0">
              <a:solidFill>
                <a:schemeClr val="bg2"/>
              </a:solidFill>
            </a:rPr>
            <a:t>თებერვალი, 2011</a:t>
          </a:r>
          <a:endParaRPr lang="en-US" b="1" dirty="0">
            <a:solidFill>
              <a:schemeClr val="bg2"/>
            </a:solidFill>
          </a:endParaRPr>
        </a:p>
      </dgm:t>
    </dgm:pt>
    <dgm:pt modelId="{6A0DD80F-58E3-4F5A-8C14-0C7F080FC469}" type="parTrans" cxnId="{26755254-41E9-4B8D-9575-AED9C008015C}">
      <dgm:prSet/>
      <dgm:spPr/>
      <dgm:t>
        <a:bodyPr/>
        <a:lstStyle/>
        <a:p>
          <a:endParaRPr lang="en-US"/>
        </a:p>
      </dgm:t>
    </dgm:pt>
    <dgm:pt modelId="{5AEE57B6-452E-4D6B-9FEC-128B713CC6B5}" type="sibTrans" cxnId="{26755254-41E9-4B8D-9575-AED9C008015C}">
      <dgm:prSet/>
      <dgm:spPr/>
      <dgm:t>
        <a:bodyPr/>
        <a:lstStyle/>
        <a:p>
          <a:endParaRPr lang="en-US"/>
        </a:p>
      </dgm:t>
    </dgm:pt>
    <dgm:pt modelId="{3983B1D4-E9F3-40E6-BD23-7E703B845062}">
      <dgm:prSet phldrT="[Text]" custT="1"/>
      <dgm:spPr/>
      <dgm:t>
        <a:bodyPr/>
        <a:lstStyle/>
        <a:p>
          <a:r>
            <a:rPr lang="ka-GE" sz="1500" dirty="0" smtClean="0">
              <a:solidFill>
                <a:schemeClr val="tx1"/>
              </a:solidFill>
              <a:cs typeface="Arial" pitchFamily="34" charset="0"/>
            </a:rPr>
            <a:t>ჯდესს-ის კონცეფციის შემუშავება და შეთანხმება - </a:t>
          </a:r>
          <a:r>
            <a:rPr lang="ka-GE" sz="1500" b="1" dirty="0" smtClean="0">
              <a:solidFill>
                <a:schemeClr val="tx1"/>
              </a:solidFill>
              <a:cs typeface="Arial" pitchFamily="34" charset="0"/>
            </a:rPr>
            <a:t>თებერვალი, 2011 წ.</a:t>
          </a:r>
          <a:endParaRPr lang="en-US" sz="1500" b="1" dirty="0">
            <a:solidFill>
              <a:schemeClr val="tx1"/>
            </a:solidFill>
          </a:endParaRPr>
        </a:p>
      </dgm:t>
    </dgm:pt>
    <dgm:pt modelId="{4F492F41-738A-495A-BD66-62C92425C206}" type="parTrans" cxnId="{EE2D7EB0-2491-4620-9484-128EFCB0CCFB}">
      <dgm:prSet/>
      <dgm:spPr/>
      <dgm:t>
        <a:bodyPr/>
        <a:lstStyle/>
        <a:p>
          <a:endParaRPr lang="en-US"/>
        </a:p>
      </dgm:t>
    </dgm:pt>
    <dgm:pt modelId="{C87237CF-A497-41CE-A1FA-5B148B026A29}" type="sibTrans" cxnId="{EE2D7EB0-2491-4620-9484-128EFCB0CCFB}">
      <dgm:prSet/>
      <dgm:spPr/>
      <dgm:t>
        <a:bodyPr/>
        <a:lstStyle/>
        <a:p>
          <a:endParaRPr lang="en-US"/>
        </a:p>
      </dgm:t>
    </dgm:pt>
    <dgm:pt modelId="{902514D4-9367-48BD-AB98-415C361E8095}">
      <dgm:prSet phldrT="[Text]"/>
      <dgm:spPr/>
      <dgm:t>
        <a:bodyPr/>
        <a:lstStyle/>
        <a:p>
          <a:r>
            <a:rPr lang="ka-GE" b="1" dirty="0" smtClean="0">
              <a:solidFill>
                <a:schemeClr val="bg2"/>
              </a:solidFill>
            </a:rPr>
            <a:t>აპრილი, 2011</a:t>
          </a:r>
          <a:endParaRPr lang="en-US" b="1" dirty="0">
            <a:solidFill>
              <a:schemeClr val="bg2"/>
            </a:solidFill>
          </a:endParaRPr>
        </a:p>
      </dgm:t>
    </dgm:pt>
    <dgm:pt modelId="{8583B2DE-149D-4FA0-B8A4-627F65C95D74}" type="parTrans" cxnId="{EC73D28B-E1B0-4A21-84D6-9486C56E714D}">
      <dgm:prSet/>
      <dgm:spPr/>
      <dgm:t>
        <a:bodyPr/>
        <a:lstStyle/>
        <a:p>
          <a:endParaRPr lang="en-US"/>
        </a:p>
      </dgm:t>
    </dgm:pt>
    <dgm:pt modelId="{E602F495-06AD-4078-A149-C6C8558402F7}" type="sibTrans" cxnId="{EC73D28B-E1B0-4A21-84D6-9486C56E714D}">
      <dgm:prSet/>
      <dgm:spPr/>
      <dgm:t>
        <a:bodyPr/>
        <a:lstStyle/>
        <a:p>
          <a:endParaRPr lang="en-US"/>
        </a:p>
      </dgm:t>
    </dgm:pt>
    <dgm:pt modelId="{BCC44E0D-2E84-42AD-BFBC-B1DB0B59B688}">
      <dgm:prSet phldrT="[Text]" custT="1"/>
      <dgm:spPr/>
      <dgm:t>
        <a:bodyPr/>
        <a:lstStyle/>
        <a:p>
          <a:r>
            <a:rPr lang="ka-GE" sz="1500" dirty="0" smtClean="0">
              <a:solidFill>
                <a:schemeClr val="tx1"/>
              </a:solidFill>
              <a:cs typeface="Arial" pitchFamily="34" charset="0"/>
            </a:rPr>
            <a:t>პირველი პროდუქტი: ”შემთხვევების რეგისტრაციის მოდულის” გაშვება - </a:t>
          </a:r>
          <a:r>
            <a:rPr lang="ka-GE" sz="1500" b="1" dirty="0" smtClean="0">
              <a:solidFill>
                <a:schemeClr val="tx1"/>
              </a:solidFill>
              <a:cs typeface="Arial" pitchFamily="34" charset="0"/>
            </a:rPr>
            <a:t>აპრილი, 2011 წ.</a:t>
          </a:r>
          <a:endParaRPr lang="en-US" sz="1500" b="1" dirty="0">
            <a:solidFill>
              <a:schemeClr val="tx1"/>
            </a:solidFill>
            <a:cs typeface="Arial" pitchFamily="34" charset="0"/>
          </a:endParaRPr>
        </a:p>
      </dgm:t>
    </dgm:pt>
    <dgm:pt modelId="{7E0E6D07-FB18-4817-BC96-566987AEC0E5}" type="parTrans" cxnId="{664DFF4C-E1B0-4AE3-9A2D-2413214F1402}">
      <dgm:prSet/>
      <dgm:spPr/>
      <dgm:t>
        <a:bodyPr/>
        <a:lstStyle/>
        <a:p>
          <a:endParaRPr lang="en-US"/>
        </a:p>
      </dgm:t>
    </dgm:pt>
    <dgm:pt modelId="{B6560097-BCA9-4F02-8ED2-12737AEC23F1}" type="sibTrans" cxnId="{664DFF4C-E1B0-4AE3-9A2D-2413214F1402}">
      <dgm:prSet/>
      <dgm:spPr/>
      <dgm:t>
        <a:bodyPr/>
        <a:lstStyle/>
        <a:p>
          <a:endParaRPr lang="en-US"/>
        </a:p>
      </dgm:t>
    </dgm:pt>
    <dgm:pt modelId="{42DDB17B-32B6-4380-AEA0-A9CDCE0F4C58}">
      <dgm:prSet phldrT="[Text]"/>
      <dgm:spPr/>
      <dgm:t>
        <a:bodyPr/>
        <a:lstStyle/>
        <a:p>
          <a:r>
            <a:rPr lang="ka-GE" b="1" dirty="0" smtClean="0">
              <a:solidFill>
                <a:schemeClr val="bg2"/>
              </a:solidFill>
            </a:rPr>
            <a:t>ოქტომბერი, 2014</a:t>
          </a:r>
          <a:endParaRPr lang="en-US" b="1" dirty="0">
            <a:solidFill>
              <a:schemeClr val="bg2"/>
            </a:solidFill>
          </a:endParaRPr>
        </a:p>
      </dgm:t>
    </dgm:pt>
    <dgm:pt modelId="{0542F929-D3C4-4E9C-A3C8-6EF7FF18FFBD}" type="parTrans" cxnId="{103B6B91-8CC9-4D40-B800-3DD59F11CB88}">
      <dgm:prSet/>
      <dgm:spPr/>
      <dgm:t>
        <a:bodyPr/>
        <a:lstStyle/>
        <a:p>
          <a:endParaRPr lang="en-US"/>
        </a:p>
      </dgm:t>
    </dgm:pt>
    <dgm:pt modelId="{B503D57E-B88B-42C1-9990-439FB88B1A35}" type="sibTrans" cxnId="{103B6B91-8CC9-4D40-B800-3DD59F11CB88}">
      <dgm:prSet/>
      <dgm:spPr/>
      <dgm:t>
        <a:bodyPr/>
        <a:lstStyle/>
        <a:p>
          <a:endParaRPr lang="en-US"/>
        </a:p>
      </dgm:t>
    </dgm:pt>
    <dgm:pt modelId="{8DC3B0AC-5266-485C-BEE0-5EA316ED6351}">
      <dgm:prSet phldrT="[Text]" custT="1"/>
      <dgm:spPr/>
      <dgm:t>
        <a:bodyPr/>
        <a:lstStyle/>
        <a:p>
          <a:r>
            <a:rPr lang="ka-GE" sz="1400" b="1" dirty="0" smtClean="0">
              <a:solidFill>
                <a:schemeClr val="tx1"/>
              </a:solidFill>
              <a:cs typeface="Arial" pitchFamily="34" charset="0"/>
            </a:rPr>
            <a:t>ოქტომბერი, 2014 წ. </a:t>
          </a:r>
          <a:endParaRPr lang="en-US" sz="1400" dirty="0">
            <a:solidFill>
              <a:schemeClr val="tx1"/>
            </a:solidFill>
            <a:cs typeface="Arial" pitchFamily="34" charset="0"/>
          </a:endParaRPr>
        </a:p>
      </dgm:t>
    </dgm:pt>
    <dgm:pt modelId="{4AF62E0A-68C0-4E36-A271-5E981705ABD4}" type="parTrans" cxnId="{D9AB0AE6-F18B-4A70-BFB4-908F5D928CC4}">
      <dgm:prSet/>
      <dgm:spPr/>
      <dgm:t>
        <a:bodyPr/>
        <a:lstStyle/>
        <a:p>
          <a:endParaRPr lang="en-US"/>
        </a:p>
      </dgm:t>
    </dgm:pt>
    <dgm:pt modelId="{09B5E930-7BFA-4193-A015-8BA2F8D85EED}" type="sibTrans" cxnId="{D9AB0AE6-F18B-4A70-BFB4-908F5D928CC4}">
      <dgm:prSet/>
      <dgm:spPr/>
      <dgm:t>
        <a:bodyPr/>
        <a:lstStyle/>
        <a:p>
          <a:endParaRPr lang="en-US"/>
        </a:p>
      </dgm:t>
    </dgm:pt>
    <dgm:pt modelId="{74CEF4C4-6DC3-45EA-9399-026FF3C3A6EF}">
      <dgm:prSet phldrT="[Text]" custT="1"/>
      <dgm:spPr/>
      <dgm:t>
        <a:bodyPr/>
        <a:lstStyle/>
        <a:p>
          <a:r>
            <a:rPr lang="ka-GE" sz="1400" dirty="0" smtClean="0">
              <a:solidFill>
                <a:schemeClr val="tx1"/>
              </a:solidFill>
              <a:cs typeface="Arial" pitchFamily="34" charset="0"/>
            </a:rPr>
            <a:t>ფუნქციონირებს: 28  მოდული</a:t>
          </a:r>
          <a:endParaRPr lang="en-US" sz="1400" dirty="0">
            <a:solidFill>
              <a:schemeClr val="tx1"/>
            </a:solidFill>
            <a:cs typeface="Arial" pitchFamily="34" charset="0"/>
          </a:endParaRPr>
        </a:p>
      </dgm:t>
    </dgm:pt>
    <dgm:pt modelId="{C8CDC18D-1B0E-4AC6-8C55-305018726225}" type="parTrans" cxnId="{8DBAC7B9-225A-47D3-A88B-283574C530D0}">
      <dgm:prSet/>
      <dgm:spPr/>
      <dgm:t>
        <a:bodyPr/>
        <a:lstStyle/>
        <a:p>
          <a:endParaRPr lang="en-GB"/>
        </a:p>
      </dgm:t>
    </dgm:pt>
    <dgm:pt modelId="{1FF0113D-7A6D-4C9E-826A-9E999FD55EB3}" type="sibTrans" cxnId="{8DBAC7B9-225A-47D3-A88B-283574C530D0}">
      <dgm:prSet/>
      <dgm:spPr/>
      <dgm:t>
        <a:bodyPr/>
        <a:lstStyle/>
        <a:p>
          <a:endParaRPr lang="en-GB"/>
        </a:p>
      </dgm:t>
    </dgm:pt>
    <dgm:pt modelId="{2E13BF92-D6FD-4062-BDC0-58E4D0B0F29E}">
      <dgm:prSet phldrT="[Text]" custT="1"/>
      <dgm:spPr/>
      <dgm:t>
        <a:bodyPr/>
        <a:lstStyle/>
        <a:p>
          <a:r>
            <a:rPr lang="ka-GE" sz="1400" dirty="0" smtClean="0">
              <a:solidFill>
                <a:schemeClr val="tx1"/>
              </a:solidFill>
              <a:cs typeface="Arial" pitchFamily="34" charset="0"/>
            </a:rPr>
            <a:t>სულ :  31</a:t>
          </a:r>
          <a:r>
            <a:rPr lang="en-US" sz="1400" dirty="0" smtClean="0">
              <a:solidFill>
                <a:schemeClr val="tx1"/>
              </a:solidFill>
              <a:cs typeface="Arial" pitchFamily="34" charset="0"/>
            </a:rPr>
            <a:t> </a:t>
          </a:r>
          <a:r>
            <a:rPr lang="ka-GE" sz="1400" dirty="0" smtClean="0">
              <a:solidFill>
                <a:schemeClr val="tx1"/>
              </a:solidFill>
              <a:cs typeface="Arial" pitchFamily="34" charset="0"/>
            </a:rPr>
            <a:t>მოდული</a:t>
          </a:r>
          <a:endParaRPr lang="en-US" sz="1400" dirty="0">
            <a:solidFill>
              <a:schemeClr val="tx1"/>
            </a:solidFill>
            <a:cs typeface="Arial" pitchFamily="34" charset="0"/>
          </a:endParaRPr>
        </a:p>
      </dgm:t>
    </dgm:pt>
    <dgm:pt modelId="{65EA4B7B-F135-4E6D-B0A9-9E29B13CB289}" type="parTrans" cxnId="{0EFE78D5-209F-4BDE-90E9-75ADC06F073A}">
      <dgm:prSet/>
      <dgm:spPr/>
      <dgm:t>
        <a:bodyPr/>
        <a:lstStyle/>
        <a:p>
          <a:endParaRPr lang="en-GB"/>
        </a:p>
      </dgm:t>
    </dgm:pt>
    <dgm:pt modelId="{E922AB98-4DBC-40BC-BD5A-B27705FD2C09}" type="sibTrans" cxnId="{0EFE78D5-209F-4BDE-90E9-75ADC06F073A}">
      <dgm:prSet/>
      <dgm:spPr/>
      <dgm:t>
        <a:bodyPr/>
        <a:lstStyle/>
        <a:p>
          <a:endParaRPr lang="en-GB"/>
        </a:p>
      </dgm:t>
    </dgm:pt>
    <dgm:pt modelId="{20D63395-11AC-4E2B-A073-CAA7C4B73AAA}">
      <dgm:prSet phldrT="[Text]" custT="1"/>
      <dgm:spPr/>
      <dgm:t>
        <a:bodyPr/>
        <a:lstStyle/>
        <a:p>
          <a:r>
            <a:rPr lang="ka-GE" sz="1400" dirty="0" smtClean="0">
              <a:solidFill>
                <a:schemeClr val="tx1"/>
              </a:solidFill>
              <a:cs typeface="Arial" pitchFamily="34" charset="0"/>
            </a:rPr>
            <a:t>პილოტირების ეტაპზე: 1 მოდული</a:t>
          </a:r>
          <a:endParaRPr lang="en-US" sz="1400" dirty="0">
            <a:solidFill>
              <a:schemeClr val="tx1"/>
            </a:solidFill>
            <a:cs typeface="Arial" pitchFamily="34" charset="0"/>
          </a:endParaRPr>
        </a:p>
      </dgm:t>
    </dgm:pt>
    <dgm:pt modelId="{66CBE2CB-B80B-4D74-A017-5A76CFE6CD4E}" type="parTrans" cxnId="{26A7F595-A1C4-4868-883F-C9C450412BC4}">
      <dgm:prSet/>
      <dgm:spPr/>
      <dgm:t>
        <a:bodyPr/>
        <a:lstStyle/>
        <a:p>
          <a:endParaRPr lang="en-GB"/>
        </a:p>
      </dgm:t>
    </dgm:pt>
    <dgm:pt modelId="{24F3D1FE-EAD3-48E5-BA20-38CD357B6C3E}" type="sibTrans" cxnId="{26A7F595-A1C4-4868-883F-C9C450412BC4}">
      <dgm:prSet/>
      <dgm:spPr/>
      <dgm:t>
        <a:bodyPr/>
        <a:lstStyle/>
        <a:p>
          <a:endParaRPr lang="en-GB"/>
        </a:p>
      </dgm:t>
    </dgm:pt>
    <dgm:pt modelId="{B0187202-5258-441D-85E1-1802550F7162}">
      <dgm:prSet phldrT="[Text]" custT="1"/>
      <dgm:spPr/>
      <dgm:t>
        <a:bodyPr/>
        <a:lstStyle/>
        <a:p>
          <a:r>
            <a:rPr lang="ka-GE" sz="1400" dirty="0" smtClean="0">
              <a:solidFill>
                <a:schemeClr val="tx1"/>
              </a:solidFill>
              <a:cs typeface="Arial" pitchFamily="34" charset="0"/>
            </a:rPr>
            <a:t>დეველოპმენტის ეტაპზე: 2 მოდული</a:t>
          </a:r>
          <a:endParaRPr lang="en-US" sz="1400" dirty="0">
            <a:solidFill>
              <a:schemeClr val="tx1"/>
            </a:solidFill>
            <a:cs typeface="Arial" pitchFamily="34" charset="0"/>
          </a:endParaRPr>
        </a:p>
      </dgm:t>
    </dgm:pt>
    <dgm:pt modelId="{7D958E44-919E-4A93-BCA5-B09CD68E8E6D}" type="parTrans" cxnId="{E0C03BC0-76B4-4348-BB4C-6965B60D6992}">
      <dgm:prSet/>
      <dgm:spPr/>
      <dgm:t>
        <a:bodyPr/>
        <a:lstStyle/>
        <a:p>
          <a:endParaRPr lang="en-GB"/>
        </a:p>
      </dgm:t>
    </dgm:pt>
    <dgm:pt modelId="{1FECC178-8529-4D26-8EF3-A813FD49F3F4}" type="sibTrans" cxnId="{E0C03BC0-76B4-4348-BB4C-6965B60D6992}">
      <dgm:prSet/>
      <dgm:spPr/>
      <dgm:t>
        <a:bodyPr/>
        <a:lstStyle/>
        <a:p>
          <a:endParaRPr lang="en-GB"/>
        </a:p>
      </dgm:t>
    </dgm:pt>
    <dgm:pt modelId="{0746AFD6-81AF-4A03-965B-E5FD2AC99902}" type="pres">
      <dgm:prSet presAssocID="{9EFDE1E0-36B2-42FD-8BC1-DEC0FAC5CDC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8A5ADE6-C095-47F2-9BD8-3724EF926095}" type="pres">
      <dgm:prSet presAssocID="{70FEEDF0-9ED0-4D7F-AB97-F24DEA096723}" presName="Accent1" presStyleCnt="0"/>
      <dgm:spPr/>
    </dgm:pt>
    <dgm:pt modelId="{8BB83C97-51F0-45C6-863A-E48679F22BC5}" type="pres">
      <dgm:prSet presAssocID="{70FEEDF0-9ED0-4D7F-AB97-F24DEA096723}" presName="Accent" presStyleLbl="node1" presStyleIdx="0" presStyleCnt="3" custAng="2331309" custLinFactNeighborX="-44385" custLinFactNeighborY="28034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2171282-A646-4576-AB4C-5C8A06136ED3}" type="pres">
      <dgm:prSet presAssocID="{70FEEDF0-9ED0-4D7F-AB97-F24DEA096723}" presName="Child1" presStyleLbl="revTx" presStyleIdx="0" presStyleCnt="6" custScaleX="199049" custLinFactNeighborX="-22343" custLinFactNeighborY="632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101F4-B5D1-4AB7-BC83-753D06A88415}" type="pres">
      <dgm:prSet presAssocID="{70FEEDF0-9ED0-4D7F-AB97-F24DEA096723}" presName="Parent1" presStyleLbl="revTx" presStyleIdx="1" presStyleCnt="6" custScaleX="72795" custLinFactNeighborX="-73717" custLinFactNeighborY="754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4C8C0-A665-47B8-AD0B-A80BD66447C9}" type="pres">
      <dgm:prSet presAssocID="{902514D4-9367-48BD-AB98-415C361E8095}" presName="Accent2" presStyleCnt="0"/>
      <dgm:spPr/>
    </dgm:pt>
    <dgm:pt modelId="{12D2183B-C8C1-4ADD-8BFA-63A0024D79DB}" type="pres">
      <dgm:prSet presAssocID="{902514D4-9367-48BD-AB98-415C361E8095}" presName="Accent" presStyleLbl="node1" presStyleIdx="1" presStyleCnt="3" custAng="19721930" custLinFactNeighborX="-28669" custLinFactNeighborY="18306"/>
      <dgm:spPr/>
    </dgm:pt>
    <dgm:pt modelId="{47FC99C1-6CDC-4E5F-82DC-8138B26E8725}" type="pres">
      <dgm:prSet presAssocID="{902514D4-9367-48BD-AB98-415C361E8095}" presName="Child2" presStyleLbl="revTx" presStyleIdx="2" presStyleCnt="6" custScaleX="202320" custLinFactNeighborX="26191" custLinFactNeighborY="459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AE086-AABF-4A0E-98D0-5626D79C154F}" type="pres">
      <dgm:prSet presAssocID="{902514D4-9367-48BD-AB98-415C361E8095}" presName="Parent2" presStyleLbl="revTx" presStyleIdx="3" presStyleCnt="6" custLinFactNeighborX="-32297" custLinFactNeighborY="826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F095C-D392-4DF1-8FBB-9D795D0570B7}" type="pres">
      <dgm:prSet presAssocID="{42DDB17B-32B6-4380-AEA0-A9CDCE0F4C58}" presName="Accent3" presStyleCnt="0"/>
      <dgm:spPr/>
    </dgm:pt>
    <dgm:pt modelId="{339FCDE6-ACB1-4FC6-B770-034DE4C59DA1}" type="pres">
      <dgm:prSet presAssocID="{42DDB17B-32B6-4380-AEA0-A9CDCE0F4C58}" presName="Accent" presStyleLbl="node1" presStyleIdx="2" presStyleCnt="3" custAng="851649" custLinFactNeighborX="-47048" custLinFactNeighborY="17633"/>
      <dgm:spPr>
        <a:solidFill>
          <a:srgbClr val="AD2D3F"/>
        </a:solidFill>
      </dgm:spPr>
      <dgm:t>
        <a:bodyPr/>
        <a:lstStyle/>
        <a:p>
          <a:endParaRPr lang="en-US"/>
        </a:p>
      </dgm:t>
    </dgm:pt>
    <dgm:pt modelId="{4708EA16-D5C5-4EE2-8A83-5B988D03B274}" type="pres">
      <dgm:prSet presAssocID="{42DDB17B-32B6-4380-AEA0-A9CDCE0F4C58}" presName="Child3" presStyleLbl="revTx" presStyleIdx="4" presStyleCnt="6" custScaleX="198510" custLinFactNeighborX="-22612" custLinFactNeighborY="374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D50E6-1C35-4B77-9E90-501897F8F6D8}" type="pres">
      <dgm:prSet presAssocID="{42DDB17B-32B6-4380-AEA0-A9CDCE0F4C58}" presName="Parent3" presStyleLbl="revTx" presStyleIdx="5" presStyleCnt="6" custLinFactNeighborX="-75025" custLinFactNeighborY="699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FBB31E-BE70-4EF5-BAF8-BEBE5F649B6D}" type="presOf" srcId="{42DDB17B-32B6-4380-AEA0-A9CDCE0F4C58}" destId="{6AED50E6-1C35-4B77-9E90-501897F8F6D8}" srcOrd="0" destOrd="0" presId="urn:microsoft.com/office/officeart/2009/layout/CircleArrowProcess"/>
    <dgm:cxn modelId="{1CCA5953-FADF-41A8-ABFE-41EDB1C99FF4}" type="presOf" srcId="{9EFDE1E0-36B2-42FD-8BC1-DEC0FAC5CDC6}" destId="{0746AFD6-81AF-4A03-965B-E5FD2AC99902}" srcOrd="0" destOrd="0" presId="urn:microsoft.com/office/officeart/2009/layout/CircleArrowProcess"/>
    <dgm:cxn modelId="{EE2D7EB0-2491-4620-9484-128EFCB0CCFB}" srcId="{70FEEDF0-9ED0-4D7F-AB97-F24DEA096723}" destId="{3983B1D4-E9F3-40E6-BD23-7E703B845062}" srcOrd="0" destOrd="0" parTransId="{4F492F41-738A-495A-BD66-62C92425C206}" sibTransId="{C87237CF-A497-41CE-A1FA-5B148B026A29}"/>
    <dgm:cxn modelId="{AF0C306B-9F70-42E2-B293-641DD6E4E0E1}" type="presOf" srcId="{902514D4-9367-48BD-AB98-415C361E8095}" destId="{4E0AE086-AABF-4A0E-98D0-5626D79C154F}" srcOrd="0" destOrd="0" presId="urn:microsoft.com/office/officeart/2009/layout/CircleArrowProcess"/>
    <dgm:cxn modelId="{8E4E010E-DBBD-4183-93D1-7F7AF1C59897}" type="presOf" srcId="{2E13BF92-D6FD-4062-BDC0-58E4D0B0F29E}" destId="{4708EA16-D5C5-4EE2-8A83-5B988D03B274}" srcOrd="0" destOrd="1" presId="urn:microsoft.com/office/officeart/2009/layout/CircleArrowProcess"/>
    <dgm:cxn modelId="{D9AB0AE6-F18B-4A70-BFB4-908F5D928CC4}" srcId="{42DDB17B-32B6-4380-AEA0-A9CDCE0F4C58}" destId="{8DC3B0AC-5266-485C-BEE0-5EA316ED6351}" srcOrd="0" destOrd="0" parTransId="{4AF62E0A-68C0-4E36-A271-5E981705ABD4}" sibTransId="{09B5E930-7BFA-4193-A015-8BA2F8D85EED}"/>
    <dgm:cxn modelId="{9D7C3F9B-0D53-4987-8622-7CF7E70CCDEE}" type="presOf" srcId="{74CEF4C4-6DC3-45EA-9399-026FF3C3A6EF}" destId="{4708EA16-D5C5-4EE2-8A83-5B988D03B274}" srcOrd="0" destOrd="2" presId="urn:microsoft.com/office/officeart/2009/layout/CircleArrowProcess"/>
    <dgm:cxn modelId="{0EFE78D5-209F-4BDE-90E9-75ADC06F073A}" srcId="{42DDB17B-32B6-4380-AEA0-A9CDCE0F4C58}" destId="{2E13BF92-D6FD-4062-BDC0-58E4D0B0F29E}" srcOrd="1" destOrd="0" parTransId="{65EA4B7B-F135-4E6D-B0A9-9E29B13CB289}" sibTransId="{E922AB98-4DBC-40BC-BD5A-B27705FD2C09}"/>
    <dgm:cxn modelId="{3F0062ED-D738-4D93-95F0-130957164550}" type="presOf" srcId="{8DC3B0AC-5266-485C-BEE0-5EA316ED6351}" destId="{4708EA16-D5C5-4EE2-8A83-5B988D03B274}" srcOrd="0" destOrd="0" presId="urn:microsoft.com/office/officeart/2009/layout/CircleArrowProcess"/>
    <dgm:cxn modelId="{72595746-1754-48CE-9272-05ECB7A08565}" type="presOf" srcId="{70FEEDF0-9ED0-4D7F-AB97-F24DEA096723}" destId="{2B9101F4-B5D1-4AB7-BC83-753D06A88415}" srcOrd="0" destOrd="0" presId="urn:microsoft.com/office/officeart/2009/layout/CircleArrowProcess"/>
    <dgm:cxn modelId="{8DBAC7B9-225A-47D3-A88B-283574C530D0}" srcId="{42DDB17B-32B6-4380-AEA0-A9CDCE0F4C58}" destId="{74CEF4C4-6DC3-45EA-9399-026FF3C3A6EF}" srcOrd="2" destOrd="0" parTransId="{C8CDC18D-1B0E-4AC6-8C55-305018726225}" sibTransId="{1FF0113D-7A6D-4C9E-826A-9E999FD55EB3}"/>
    <dgm:cxn modelId="{C1BDE2FD-1BEB-4C52-96C3-86317457713F}" type="presOf" srcId="{3983B1D4-E9F3-40E6-BD23-7E703B845062}" destId="{82171282-A646-4576-AB4C-5C8A06136ED3}" srcOrd="0" destOrd="0" presId="urn:microsoft.com/office/officeart/2009/layout/CircleArrowProcess"/>
    <dgm:cxn modelId="{EC73D28B-E1B0-4A21-84D6-9486C56E714D}" srcId="{9EFDE1E0-36B2-42FD-8BC1-DEC0FAC5CDC6}" destId="{902514D4-9367-48BD-AB98-415C361E8095}" srcOrd="1" destOrd="0" parTransId="{8583B2DE-149D-4FA0-B8A4-627F65C95D74}" sibTransId="{E602F495-06AD-4078-A149-C6C8558402F7}"/>
    <dgm:cxn modelId="{103B6B91-8CC9-4D40-B800-3DD59F11CB88}" srcId="{9EFDE1E0-36B2-42FD-8BC1-DEC0FAC5CDC6}" destId="{42DDB17B-32B6-4380-AEA0-A9CDCE0F4C58}" srcOrd="2" destOrd="0" parTransId="{0542F929-D3C4-4E9C-A3C8-6EF7FF18FFBD}" sibTransId="{B503D57E-B88B-42C1-9990-439FB88B1A35}"/>
    <dgm:cxn modelId="{26A7F595-A1C4-4868-883F-C9C450412BC4}" srcId="{42DDB17B-32B6-4380-AEA0-A9CDCE0F4C58}" destId="{20D63395-11AC-4E2B-A073-CAA7C4B73AAA}" srcOrd="3" destOrd="0" parTransId="{66CBE2CB-B80B-4D74-A017-5A76CFE6CD4E}" sibTransId="{24F3D1FE-EAD3-48E5-BA20-38CD357B6C3E}"/>
    <dgm:cxn modelId="{26755254-41E9-4B8D-9575-AED9C008015C}" srcId="{9EFDE1E0-36B2-42FD-8BC1-DEC0FAC5CDC6}" destId="{70FEEDF0-9ED0-4D7F-AB97-F24DEA096723}" srcOrd="0" destOrd="0" parTransId="{6A0DD80F-58E3-4F5A-8C14-0C7F080FC469}" sibTransId="{5AEE57B6-452E-4D6B-9FEC-128B713CC6B5}"/>
    <dgm:cxn modelId="{664DFF4C-E1B0-4AE3-9A2D-2413214F1402}" srcId="{902514D4-9367-48BD-AB98-415C361E8095}" destId="{BCC44E0D-2E84-42AD-BFBC-B1DB0B59B688}" srcOrd="0" destOrd="0" parTransId="{7E0E6D07-FB18-4817-BC96-566987AEC0E5}" sibTransId="{B6560097-BCA9-4F02-8ED2-12737AEC23F1}"/>
    <dgm:cxn modelId="{EF6DD245-B349-4C79-A391-A48E34D56D66}" type="presOf" srcId="{B0187202-5258-441D-85E1-1802550F7162}" destId="{4708EA16-D5C5-4EE2-8A83-5B988D03B274}" srcOrd="0" destOrd="4" presId="urn:microsoft.com/office/officeart/2009/layout/CircleArrowProcess"/>
    <dgm:cxn modelId="{AECB1374-BFE2-4F0D-80EC-6AC5C78B1BB1}" type="presOf" srcId="{BCC44E0D-2E84-42AD-BFBC-B1DB0B59B688}" destId="{47FC99C1-6CDC-4E5F-82DC-8138B26E8725}" srcOrd="0" destOrd="0" presId="urn:microsoft.com/office/officeart/2009/layout/CircleArrowProcess"/>
    <dgm:cxn modelId="{654600DC-3AA7-4355-B26A-F6FC7C127744}" type="presOf" srcId="{20D63395-11AC-4E2B-A073-CAA7C4B73AAA}" destId="{4708EA16-D5C5-4EE2-8A83-5B988D03B274}" srcOrd="0" destOrd="3" presId="urn:microsoft.com/office/officeart/2009/layout/CircleArrowProcess"/>
    <dgm:cxn modelId="{E0C03BC0-76B4-4348-BB4C-6965B60D6992}" srcId="{42DDB17B-32B6-4380-AEA0-A9CDCE0F4C58}" destId="{B0187202-5258-441D-85E1-1802550F7162}" srcOrd="4" destOrd="0" parTransId="{7D958E44-919E-4A93-BCA5-B09CD68E8E6D}" sibTransId="{1FECC178-8529-4D26-8EF3-A813FD49F3F4}"/>
    <dgm:cxn modelId="{DA8EDC1B-025D-4278-A93F-0C38BD3B65F4}" type="presParOf" srcId="{0746AFD6-81AF-4A03-965B-E5FD2AC99902}" destId="{B8A5ADE6-C095-47F2-9BD8-3724EF926095}" srcOrd="0" destOrd="0" presId="urn:microsoft.com/office/officeart/2009/layout/CircleArrowProcess"/>
    <dgm:cxn modelId="{FF7E4134-B71A-42DF-9C19-EB0B1A3477A8}" type="presParOf" srcId="{B8A5ADE6-C095-47F2-9BD8-3724EF926095}" destId="{8BB83C97-51F0-45C6-863A-E48679F22BC5}" srcOrd="0" destOrd="0" presId="urn:microsoft.com/office/officeart/2009/layout/CircleArrowProcess"/>
    <dgm:cxn modelId="{2FE99365-146F-4DC7-A57F-FD6AFDC216C8}" type="presParOf" srcId="{0746AFD6-81AF-4A03-965B-E5FD2AC99902}" destId="{82171282-A646-4576-AB4C-5C8A06136ED3}" srcOrd="1" destOrd="0" presId="urn:microsoft.com/office/officeart/2009/layout/CircleArrowProcess"/>
    <dgm:cxn modelId="{B09D46E5-0DAD-4FCD-9CD7-68E1784BA48E}" type="presParOf" srcId="{0746AFD6-81AF-4A03-965B-E5FD2AC99902}" destId="{2B9101F4-B5D1-4AB7-BC83-753D06A88415}" srcOrd="2" destOrd="0" presId="urn:microsoft.com/office/officeart/2009/layout/CircleArrowProcess"/>
    <dgm:cxn modelId="{5B405172-BF22-4C51-9651-97034C75C998}" type="presParOf" srcId="{0746AFD6-81AF-4A03-965B-E5FD2AC99902}" destId="{49C4C8C0-A665-47B8-AD0B-A80BD66447C9}" srcOrd="3" destOrd="0" presId="urn:microsoft.com/office/officeart/2009/layout/CircleArrowProcess"/>
    <dgm:cxn modelId="{973AC643-BB25-4435-900E-7DBF54D6449B}" type="presParOf" srcId="{49C4C8C0-A665-47B8-AD0B-A80BD66447C9}" destId="{12D2183B-C8C1-4ADD-8BFA-63A0024D79DB}" srcOrd="0" destOrd="0" presId="urn:microsoft.com/office/officeart/2009/layout/CircleArrowProcess"/>
    <dgm:cxn modelId="{FAB59E03-E732-435D-AE16-97EA390F3FFC}" type="presParOf" srcId="{0746AFD6-81AF-4A03-965B-E5FD2AC99902}" destId="{47FC99C1-6CDC-4E5F-82DC-8138B26E8725}" srcOrd="4" destOrd="0" presId="urn:microsoft.com/office/officeart/2009/layout/CircleArrowProcess"/>
    <dgm:cxn modelId="{9627131B-F7BE-4D1E-BAD3-4332C36C309F}" type="presParOf" srcId="{0746AFD6-81AF-4A03-965B-E5FD2AC99902}" destId="{4E0AE086-AABF-4A0E-98D0-5626D79C154F}" srcOrd="5" destOrd="0" presId="urn:microsoft.com/office/officeart/2009/layout/CircleArrowProcess"/>
    <dgm:cxn modelId="{5CE68F11-278C-478C-8D59-6D2DABD662B4}" type="presParOf" srcId="{0746AFD6-81AF-4A03-965B-E5FD2AC99902}" destId="{C57F095C-D392-4DF1-8FBB-9D795D0570B7}" srcOrd="6" destOrd="0" presId="urn:microsoft.com/office/officeart/2009/layout/CircleArrowProcess"/>
    <dgm:cxn modelId="{CD84B98A-23C5-4C61-9076-C4531DC81CF9}" type="presParOf" srcId="{C57F095C-D392-4DF1-8FBB-9D795D0570B7}" destId="{339FCDE6-ACB1-4FC6-B770-034DE4C59DA1}" srcOrd="0" destOrd="0" presId="urn:microsoft.com/office/officeart/2009/layout/CircleArrowProcess"/>
    <dgm:cxn modelId="{D7785449-10D7-41F3-8896-6DAE2BE4BCA1}" type="presParOf" srcId="{0746AFD6-81AF-4A03-965B-E5FD2AC99902}" destId="{4708EA16-D5C5-4EE2-8A83-5B988D03B274}" srcOrd="7" destOrd="0" presId="urn:microsoft.com/office/officeart/2009/layout/CircleArrowProcess"/>
    <dgm:cxn modelId="{CDCA3925-FB11-4BF1-9BFA-B8A6F4BCC7CF}" type="presParOf" srcId="{0746AFD6-81AF-4A03-965B-E5FD2AC99902}" destId="{6AED50E6-1C35-4B77-9E90-501897F8F6D8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83C97-51F0-45C6-863A-E48679F22BC5}">
      <dsp:nvSpPr>
        <dsp:cNvPr id="0" name=""/>
        <dsp:cNvSpPr/>
      </dsp:nvSpPr>
      <dsp:spPr>
        <a:xfrm rot="2331309">
          <a:off x="-553581" y="786080"/>
          <a:ext cx="2803597" cy="280402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171282-A646-4576-AB4C-5C8A06136ED3}">
      <dsp:nvSpPr>
        <dsp:cNvPr id="0" name=""/>
        <dsp:cNvSpPr/>
      </dsp:nvSpPr>
      <dsp:spPr>
        <a:xfrm>
          <a:off x="2285993" y="1545155"/>
          <a:ext cx="3348319" cy="1121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500" kern="1200" dirty="0" smtClean="0">
              <a:solidFill>
                <a:schemeClr val="tx1"/>
              </a:solidFill>
              <a:cs typeface="Arial" pitchFamily="34" charset="0"/>
            </a:rPr>
            <a:t>ჯდესს-ის კონცეფციის შემუშავება და შეთანხმება - </a:t>
          </a:r>
          <a:r>
            <a:rPr lang="ka-GE" sz="1500" b="1" kern="1200" dirty="0" smtClean="0">
              <a:solidFill>
                <a:schemeClr val="tx1"/>
              </a:solidFill>
              <a:cs typeface="Arial" pitchFamily="34" charset="0"/>
            </a:rPr>
            <a:t>თებერვალი, 2011 წ.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285993" y="1545155"/>
        <a:ext cx="3348319" cy="1121842"/>
      </dsp:txXfrm>
    </dsp:sp>
    <dsp:sp modelId="{2B9101F4-B5D1-4AB7-BC83-753D06A88415}">
      <dsp:nvSpPr>
        <dsp:cNvPr id="0" name=""/>
        <dsp:cNvSpPr/>
      </dsp:nvSpPr>
      <dsp:spPr>
        <a:xfrm>
          <a:off x="373955" y="1600197"/>
          <a:ext cx="1134077" cy="77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smtClean="0">
              <a:solidFill>
                <a:schemeClr val="bg2"/>
              </a:solidFill>
            </a:rPr>
            <a:t>თებერვალი, 2011</a:t>
          </a:r>
          <a:endParaRPr lang="en-US" sz="1500" b="1" kern="1200" dirty="0">
            <a:solidFill>
              <a:schemeClr val="bg2"/>
            </a:solidFill>
          </a:endParaRPr>
        </a:p>
      </dsp:txBody>
      <dsp:txXfrm>
        <a:off x="373955" y="1600197"/>
        <a:ext cx="1134077" cy="778766"/>
      </dsp:txXfrm>
    </dsp:sp>
    <dsp:sp modelId="{12D2183B-C8C1-4ADD-8BFA-63A0024D79DB}">
      <dsp:nvSpPr>
        <dsp:cNvPr id="0" name=""/>
        <dsp:cNvSpPr/>
      </dsp:nvSpPr>
      <dsp:spPr>
        <a:xfrm rot="19721930">
          <a:off x="-891657" y="2124424"/>
          <a:ext cx="2803597" cy="280402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FC99C1-6CDC-4E5F-82DC-8138B26E8725}">
      <dsp:nvSpPr>
        <dsp:cNvPr id="0" name=""/>
        <dsp:cNvSpPr/>
      </dsp:nvSpPr>
      <dsp:spPr>
        <a:xfrm>
          <a:off x="2295685" y="2971796"/>
          <a:ext cx="3403342" cy="1121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500" kern="1200" dirty="0" smtClean="0">
              <a:solidFill>
                <a:schemeClr val="tx1"/>
              </a:solidFill>
              <a:cs typeface="Arial" pitchFamily="34" charset="0"/>
            </a:rPr>
            <a:t>პირველი პროდუქტი: ”შემთხვევების რეგისტრაციის მოდულის” გაშვება - </a:t>
          </a:r>
          <a:r>
            <a:rPr lang="ka-GE" sz="1500" b="1" kern="1200" dirty="0" smtClean="0">
              <a:solidFill>
                <a:schemeClr val="tx1"/>
              </a:solidFill>
              <a:cs typeface="Arial" pitchFamily="34" charset="0"/>
            </a:rPr>
            <a:t>აპრილი, 2011 წ.</a:t>
          </a:r>
          <a:endParaRPr lang="en-US" sz="1500" b="1" kern="1200" dirty="0">
            <a:solidFill>
              <a:schemeClr val="tx1"/>
            </a:solidFill>
            <a:cs typeface="Arial" pitchFamily="34" charset="0"/>
          </a:endParaRPr>
        </a:p>
      </dsp:txBody>
      <dsp:txXfrm>
        <a:off x="2295685" y="2971796"/>
        <a:ext cx="3403342" cy="1121842"/>
      </dsp:txXfrm>
    </dsp:sp>
    <dsp:sp modelId="{4E0AE086-AABF-4A0E-98D0-5626D79C154F}">
      <dsp:nvSpPr>
        <dsp:cNvPr id="0" name=""/>
        <dsp:cNvSpPr/>
      </dsp:nvSpPr>
      <dsp:spPr>
        <a:xfrm>
          <a:off x="31795" y="3276598"/>
          <a:ext cx="1557905" cy="77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smtClean="0">
              <a:solidFill>
                <a:schemeClr val="bg2"/>
              </a:solidFill>
            </a:rPr>
            <a:t>აპრილი, 2011</a:t>
          </a:r>
          <a:endParaRPr lang="en-US" sz="1500" b="1" kern="1200" dirty="0">
            <a:solidFill>
              <a:schemeClr val="bg2"/>
            </a:solidFill>
          </a:endParaRPr>
        </a:p>
      </dsp:txBody>
      <dsp:txXfrm>
        <a:off x="31795" y="3276598"/>
        <a:ext cx="1557905" cy="778766"/>
      </dsp:txXfrm>
    </dsp:sp>
    <dsp:sp modelId="{339FCDE6-ACB1-4FC6-B770-034DE4C59DA1}">
      <dsp:nvSpPr>
        <dsp:cNvPr id="0" name=""/>
        <dsp:cNvSpPr/>
      </dsp:nvSpPr>
      <dsp:spPr>
        <a:xfrm rot="851649">
          <a:off x="-242919" y="3839938"/>
          <a:ext cx="2408724" cy="240968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AD2D3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8EA16-D5C5-4EE2-8A83-5B988D03B274}">
      <dsp:nvSpPr>
        <dsp:cNvPr id="0" name=""/>
        <dsp:cNvSpPr/>
      </dsp:nvSpPr>
      <dsp:spPr>
        <a:xfrm>
          <a:off x="2286002" y="4495803"/>
          <a:ext cx="3339252" cy="1121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b="1" kern="1200" dirty="0" smtClean="0">
              <a:solidFill>
                <a:schemeClr val="tx1"/>
              </a:solidFill>
              <a:cs typeface="Arial" pitchFamily="34" charset="0"/>
            </a:rPr>
            <a:t>ოქტომბერი, 2014 წ. </a:t>
          </a:r>
          <a:endParaRPr lang="en-US" sz="1400" kern="1200" dirty="0">
            <a:solidFill>
              <a:schemeClr val="tx1"/>
            </a:solidFill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>
              <a:solidFill>
                <a:schemeClr val="tx1"/>
              </a:solidFill>
              <a:cs typeface="Arial" pitchFamily="34" charset="0"/>
            </a:rPr>
            <a:t>სულ :  31</a:t>
          </a:r>
          <a:r>
            <a:rPr lang="en-US" sz="1400" kern="1200" dirty="0" smtClean="0">
              <a:solidFill>
                <a:schemeClr val="tx1"/>
              </a:solidFill>
              <a:cs typeface="Arial" pitchFamily="34" charset="0"/>
            </a:rPr>
            <a:t> </a:t>
          </a:r>
          <a:r>
            <a:rPr lang="ka-GE" sz="1400" kern="1200" dirty="0" smtClean="0">
              <a:solidFill>
                <a:schemeClr val="tx1"/>
              </a:solidFill>
              <a:cs typeface="Arial" pitchFamily="34" charset="0"/>
            </a:rPr>
            <a:t>მოდული</a:t>
          </a:r>
          <a:endParaRPr lang="en-US" sz="1400" kern="1200" dirty="0">
            <a:solidFill>
              <a:schemeClr val="tx1"/>
            </a:solidFill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>
              <a:solidFill>
                <a:schemeClr val="tx1"/>
              </a:solidFill>
              <a:cs typeface="Arial" pitchFamily="34" charset="0"/>
            </a:rPr>
            <a:t>ფუნქციონირებს: 28  მოდული</a:t>
          </a:r>
          <a:endParaRPr lang="en-US" sz="1400" kern="1200" dirty="0">
            <a:solidFill>
              <a:schemeClr val="tx1"/>
            </a:solidFill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>
              <a:solidFill>
                <a:schemeClr val="tx1"/>
              </a:solidFill>
              <a:cs typeface="Arial" pitchFamily="34" charset="0"/>
            </a:rPr>
            <a:t>პილოტირების ეტაპზე: 1 მოდული</a:t>
          </a:r>
          <a:endParaRPr lang="en-US" sz="1400" kern="1200" dirty="0">
            <a:solidFill>
              <a:schemeClr val="tx1"/>
            </a:solidFill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>
              <a:solidFill>
                <a:schemeClr val="tx1"/>
              </a:solidFill>
              <a:cs typeface="Arial" pitchFamily="34" charset="0"/>
            </a:rPr>
            <a:t>დეველოპმენტის ეტაპზე: 2 მოდული</a:t>
          </a:r>
          <a:endParaRPr lang="en-US" sz="1400" kern="1200" dirty="0">
            <a:solidFill>
              <a:schemeClr val="tx1"/>
            </a:solidFill>
            <a:cs typeface="Arial" pitchFamily="34" charset="0"/>
          </a:endParaRPr>
        </a:p>
      </dsp:txBody>
      <dsp:txXfrm>
        <a:off x="2286002" y="4495803"/>
        <a:ext cx="3339252" cy="1121842"/>
      </dsp:txXfrm>
    </dsp:sp>
    <dsp:sp modelId="{6AED50E6-1C35-4B77-9E90-501897F8F6D8}">
      <dsp:nvSpPr>
        <dsp:cNvPr id="0" name=""/>
        <dsp:cNvSpPr/>
      </dsp:nvSpPr>
      <dsp:spPr>
        <a:xfrm>
          <a:off x="145349" y="4800604"/>
          <a:ext cx="1557905" cy="77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smtClean="0">
              <a:solidFill>
                <a:schemeClr val="bg2"/>
              </a:solidFill>
            </a:rPr>
            <a:t>ოქტომბერი, 2014</a:t>
          </a:r>
          <a:endParaRPr lang="en-US" sz="1500" b="1" kern="1200" dirty="0">
            <a:solidFill>
              <a:schemeClr val="bg2"/>
            </a:solidFill>
          </a:endParaRPr>
        </a:p>
      </dsp:txBody>
      <dsp:txXfrm>
        <a:off x="145349" y="4800604"/>
        <a:ext cx="1557905" cy="778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77A91-ABA6-4B30-ADEA-54C970CB8AD8}" type="datetimeFigureOut">
              <a:rPr lang="en-US" smtClean="0"/>
              <a:t>31-Oct-14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FDE95-7F3C-4242-B0A4-68865356D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72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DD5AB2-17C0-4DA1-BFB5-5C0A3D180B0C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B7F33F-1674-4504-B6C9-0CF418527F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8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3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18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91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47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49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47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1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84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73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02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86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2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78" y="449248"/>
            <a:ext cx="71294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214" y="-1"/>
            <a:ext cx="456961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883" y="1828800"/>
            <a:ext cx="3073631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883" y="5181600"/>
            <a:ext cx="3073631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60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31-Oct-14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834" y="228600"/>
            <a:ext cx="874395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828800"/>
            <a:ext cx="58293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5181600"/>
            <a:ext cx="58293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3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825629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5629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31-Oct-14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591228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91228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31-Oct-14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31-Oct-14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31-Oct-14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6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525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44577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4525" y="5029200"/>
            <a:ext cx="2949178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8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430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4"/>
            <a:ext cx="5256608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6430" y="5029200"/>
            <a:ext cx="2949178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4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31-Oct-14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86650" y="0"/>
            <a:ext cx="165735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4014" y="457201"/>
            <a:ext cx="154305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4"/>
            <a:ext cx="680085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31-Oct-14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solidFill>
                <a:srgbClr val="002A6C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44" y="142852"/>
            <a:ext cx="6143668" cy="78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9141618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99647"/>
            <a:ext cx="754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1"/>
            <a:ext cx="6858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0850" y="6482187"/>
            <a:ext cx="8001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31-Oct-14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482187"/>
            <a:ext cx="58864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482187"/>
            <a:ext cx="6286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0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health.moh.gov.ge/Hmis/Portal/Default.asp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78707"/>
            <a:ext cx="3733800" cy="457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7360" y="1752600"/>
            <a:ext cx="3995614" cy="2486695"/>
          </a:xfrm>
          <a:effectLst/>
        </p:spPr>
        <p:txBody>
          <a:bodyPr anchor="ctr">
            <a:normAutofit/>
          </a:bodyPr>
          <a:lstStyle/>
          <a:p>
            <a:pPr eaLnBrk="0" hangingPunct="0"/>
            <a:r>
              <a:rPr lang="ka-GE" sz="2100" kern="12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ჯანმრთელობის</a:t>
            </a:r>
            <a:r>
              <a:rPr lang="ka-GE" sz="2100" kern="1200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100" kern="12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დაცვის  ერთიანი</a:t>
            </a:r>
            <a:r>
              <a:rPr lang="ka-GE" sz="2100" kern="1200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100" kern="12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საინფორმაციო</a:t>
            </a:r>
            <a:r>
              <a:rPr lang="en-US" sz="2100" kern="12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100" kern="12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100" kern="1200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სისტემა</a:t>
            </a:r>
            <a:endParaRPr lang="en-US" sz="20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_LITERATURULI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118" y="3879662"/>
            <a:ext cx="3610098" cy="7995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spcBef>
                <a:spcPts val="1800"/>
              </a:spcBef>
              <a:buSzPct val="100000"/>
            </a:pPr>
            <a:r>
              <a:rPr lang="ka-GE" sz="1300" b="1" cap="all" spc="100" dirty="0" smtClean="0">
                <a:solidFill>
                  <a:prstClr val="black"/>
                </a:solidFill>
                <a:latin typeface="Sylfaen" pitchFamily="18" charset="0"/>
              </a:rPr>
              <a:t>აშშ</a:t>
            </a:r>
            <a:r>
              <a:rPr lang="ka-GE" sz="1300" b="1" cap="all" spc="300" dirty="0" smtClean="0">
                <a:solidFill>
                  <a:prstClr val="black"/>
                </a:solidFill>
                <a:latin typeface="Sylfaen" pitchFamily="18" charset="0"/>
              </a:rPr>
              <a:t> </a:t>
            </a:r>
            <a:r>
              <a:rPr lang="ka-GE" sz="1300" b="1" cap="all" spc="100" dirty="0">
                <a:solidFill>
                  <a:prstClr val="black"/>
                </a:solidFill>
                <a:latin typeface="Sylfaen" pitchFamily="18" charset="0"/>
              </a:rPr>
              <a:t>საერთაშორისო</a:t>
            </a:r>
            <a:r>
              <a:rPr lang="ka-GE" sz="1300" b="1" cap="all" spc="300" dirty="0">
                <a:solidFill>
                  <a:prstClr val="black"/>
                </a:solidFill>
                <a:latin typeface="Sylfaen" pitchFamily="18" charset="0"/>
              </a:rPr>
              <a:t> </a:t>
            </a:r>
            <a:r>
              <a:rPr lang="ka-GE" sz="1300" b="1" cap="all" spc="100" dirty="0">
                <a:solidFill>
                  <a:prstClr val="black"/>
                </a:solidFill>
                <a:latin typeface="Sylfaen" pitchFamily="18" charset="0"/>
              </a:rPr>
              <a:t>განვითარების სააგენტოს</a:t>
            </a:r>
            <a:r>
              <a:rPr lang="ka-GE" sz="1300" b="1" cap="all" spc="300" dirty="0">
                <a:solidFill>
                  <a:prstClr val="black"/>
                </a:solidFill>
                <a:latin typeface="Sylfaen" pitchFamily="18" charset="0"/>
              </a:rPr>
              <a:t> </a:t>
            </a:r>
            <a:r>
              <a:rPr lang="ka-GE" sz="1300" b="1" cap="all" spc="100" dirty="0" smtClean="0">
                <a:solidFill>
                  <a:prstClr val="black"/>
                </a:solidFill>
                <a:latin typeface="Sylfaen" pitchFamily="18" charset="0"/>
              </a:rPr>
              <a:t>„ჯანდაცვის</a:t>
            </a:r>
            <a:r>
              <a:rPr lang="ka-GE" sz="1300" b="1" cap="all" spc="300" dirty="0" smtClean="0">
                <a:solidFill>
                  <a:prstClr val="black"/>
                </a:solidFill>
                <a:latin typeface="Sylfaen" pitchFamily="18" charset="0"/>
              </a:rPr>
              <a:t> </a:t>
            </a:r>
            <a:r>
              <a:rPr lang="ka-GE" sz="1300" b="1" cap="all" spc="100" dirty="0">
                <a:solidFill>
                  <a:prstClr val="black"/>
                </a:solidFill>
                <a:latin typeface="Sylfaen" pitchFamily="18" charset="0"/>
              </a:rPr>
              <a:t>სისტემის განმტკიცების</a:t>
            </a:r>
            <a:r>
              <a:rPr lang="ka-GE" sz="1300" b="1" cap="all" spc="300" dirty="0">
                <a:solidFill>
                  <a:prstClr val="black"/>
                </a:solidFill>
                <a:latin typeface="Sylfaen" pitchFamily="18" charset="0"/>
              </a:rPr>
              <a:t> </a:t>
            </a:r>
            <a:r>
              <a:rPr lang="ka-GE" sz="1300" b="1" cap="all" spc="100" dirty="0" smtClean="0">
                <a:solidFill>
                  <a:prstClr val="black"/>
                </a:solidFill>
                <a:latin typeface="Sylfaen" pitchFamily="18" charset="0"/>
              </a:rPr>
              <a:t>პროგრამა</a:t>
            </a:r>
            <a:r>
              <a:rPr lang="en-US" sz="1300" b="1" cap="all" spc="100" dirty="0" smtClean="0">
                <a:solidFill>
                  <a:prstClr val="black"/>
                </a:solidFill>
                <a:latin typeface="Sylfaen" pitchFamily="18" charset="0"/>
              </a:rPr>
              <a:t>”</a:t>
            </a:r>
            <a:endParaRPr lang="en-US" sz="1300" b="1" cap="all" spc="100" dirty="0">
              <a:solidFill>
                <a:prstClr val="black"/>
              </a:solidFill>
              <a:latin typeface="Sylfae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667" y="49530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a-GE" sz="1100" b="1" spc="100" dirty="0" smtClean="0">
                <a:solidFill>
                  <a:prstClr val="black"/>
                </a:solidFill>
                <a:latin typeface="Sylfaen" pitchFamily="18" charset="0"/>
              </a:rPr>
              <a:t>ნოემბერი</a:t>
            </a:r>
            <a:r>
              <a:rPr lang="en-US" sz="1100" b="1" spc="100" dirty="0" smtClean="0">
                <a:solidFill>
                  <a:prstClr val="black"/>
                </a:solidFill>
                <a:latin typeface="Sylfaen" pitchFamily="18" charset="0"/>
              </a:rPr>
              <a:t>, </a:t>
            </a:r>
            <a:r>
              <a:rPr lang="ka-GE" sz="1100" b="1" spc="100" dirty="0" smtClean="0">
                <a:solidFill>
                  <a:prstClr val="black"/>
                </a:solidFill>
                <a:latin typeface="Sylfaen" pitchFamily="18" charset="0"/>
              </a:rPr>
              <a:t>2014 წ.</a:t>
            </a:r>
            <a:endParaRPr lang="en-US" sz="1100" b="1" spc="100" dirty="0">
              <a:solidFill>
                <a:prstClr val="black"/>
              </a:solidFill>
              <a:latin typeface="Sylfae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60" y="6008352"/>
            <a:ext cx="561338" cy="63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9184"/>
            <a:ext cx="1234560" cy="48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Rounded Rectangle 697"/>
          <p:cNvSpPr/>
          <p:nvPr/>
        </p:nvSpPr>
        <p:spPr>
          <a:xfrm>
            <a:off x="310243" y="6010724"/>
            <a:ext cx="2389415" cy="2413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ზოგ.  ამბულატორია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34" name="Rounded Rectangle 733"/>
          <p:cNvSpPr/>
          <p:nvPr/>
        </p:nvSpPr>
        <p:spPr>
          <a:xfrm>
            <a:off x="288473" y="5623681"/>
            <a:ext cx="2378528" cy="2413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ნარკომანია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35" name="Rounded Rectangle 734"/>
          <p:cNvSpPr/>
          <p:nvPr/>
        </p:nvSpPr>
        <p:spPr>
          <a:xfrm>
            <a:off x="288472" y="5240564"/>
            <a:ext cx="2378528" cy="2413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აივ - ინფექცია / </a:t>
            </a:r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შიდსი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36" name="Rounded Rectangle 735"/>
          <p:cNvSpPr/>
          <p:nvPr/>
        </p:nvSpPr>
        <p:spPr>
          <a:xfrm>
            <a:off x="277586" y="4778375"/>
            <a:ext cx="2378528" cy="2413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დიაბეტის </a:t>
            </a:r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მართვა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37" name="Rounded Rectangle 736"/>
          <p:cNvSpPr/>
          <p:nvPr/>
        </p:nvSpPr>
        <p:spPr>
          <a:xfrm>
            <a:off x="299358" y="4338613"/>
            <a:ext cx="2389414" cy="223127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ფსიქიატრია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38" name="Rounded Rectangle 737"/>
          <p:cNvSpPr/>
          <p:nvPr/>
        </p:nvSpPr>
        <p:spPr>
          <a:xfrm>
            <a:off x="277586" y="3943459"/>
            <a:ext cx="2378528" cy="2256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სოფლის ექიმი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39" name="Rounded Rectangle 738"/>
          <p:cNvSpPr/>
          <p:nvPr/>
        </p:nvSpPr>
        <p:spPr>
          <a:xfrm>
            <a:off x="277586" y="2616336"/>
            <a:ext cx="2389414" cy="25660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14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მიზნობრივი პაკეტი</a:t>
            </a:r>
            <a:endParaRPr lang="ro-RO" sz="1400" dirty="0">
              <a:solidFill>
                <a:schemeClr val="tx1"/>
              </a:solidFill>
            </a:endParaRPr>
          </a:p>
        </p:txBody>
      </p:sp>
      <p:sp>
        <p:nvSpPr>
          <p:cNvPr id="740" name="Rounded Rectangle 739"/>
          <p:cNvSpPr/>
          <p:nvPr/>
        </p:nvSpPr>
        <p:spPr>
          <a:xfrm>
            <a:off x="266700" y="2200244"/>
            <a:ext cx="2400300" cy="27072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ka-GE" sz="1400" dirty="0" smtClean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  <a:p>
            <a:pPr marL="0" lvl="1"/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საბაზ. და მინ.  პაკეტი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  <a:p>
            <a:endParaRPr lang="ro-RO" sz="1400" dirty="0">
              <a:solidFill>
                <a:schemeClr val="tx1"/>
              </a:solidFill>
            </a:endParaRPr>
          </a:p>
        </p:txBody>
      </p:sp>
      <p:sp>
        <p:nvSpPr>
          <p:cNvPr id="741" name="Rounded Rectangle 740"/>
          <p:cNvSpPr/>
          <p:nvPr/>
        </p:nvSpPr>
        <p:spPr>
          <a:xfrm>
            <a:off x="288472" y="3460830"/>
            <a:ext cx="2378528" cy="28304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ვეტერანები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42" name="Rounded Rectangle 741"/>
          <p:cNvSpPr/>
          <p:nvPr/>
        </p:nvSpPr>
        <p:spPr>
          <a:xfrm>
            <a:off x="266700" y="3044344"/>
            <a:ext cx="2389414" cy="27543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ასაკობრივი </a:t>
            </a:r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ჯგუფები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3" y="1295400"/>
            <a:ext cx="7772400" cy="357951"/>
          </a:xfrm>
        </p:spPr>
        <p:txBody>
          <a:bodyPr/>
          <a:lstStyle/>
          <a:p>
            <a:pPr algn="ctr"/>
            <a:r>
              <a:rPr lang="ka-GE" sz="2200" dirty="0" smtClean="0">
                <a:solidFill>
                  <a:schemeClr val="tx1"/>
                </a:solidFill>
              </a:rPr>
              <a:t>ბენეფიციართა რეგისტრაციის მოდული</a:t>
            </a:r>
            <a:endParaRPr lang="ro-RO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867E-1D9A-4C66-8751-5DA81827F39F}" type="slidenum">
              <a:rPr lang="ro-RO" smtClean="0"/>
              <a:pPr/>
              <a:t>10</a:t>
            </a:fld>
            <a:endParaRPr lang="ro-RO" dirty="0"/>
          </a:p>
        </p:txBody>
      </p:sp>
      <p:graphicFrame>
        <p:nvGraphicFramePr>
          <p:cNvPr id="728" name="Chart 727"/>
          <p:cNvGraphicFramePr/>
          <p:nvPr>
            <p:extLst>
              <p:ext uri="{D42A27DB-BD31-4B8C-83A1-F6EECF244321}">
                <p14:modId xmlns:p14="http://schemas.microsoft.com/office/powerpoint/2010/main" val="1345564469"/>
              </p:ext>
            </p:extLst>
          </p:nvPr>
        </p:nvGraphicFramePr>
        <p:xfrm>
          <a:off x="2819400" y="1905000"/>
          <a:ext cx="3124200" cy="4611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30" name="Straight Connector 729"/>
          <p:cNvCxnSpPr/>
          <p:nvPr/>
        </p:nvCxnSpPr>
        <p:spPr>
          <a:xfrm>
            <a:off x="6248400" y="2168879"/>
            <a:ext cx="0" cy="4339467"/>
          </a:xfrm>
          <a:prstGeom prst="line">
            <a:avLst/>
          </a:prstGeom>
          <a:ln w="19050" cmpd="dbl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714997"/>
            <a:ext cx="2788992" cy="101238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606594" y="4464655"/>
            <a:ext cx="2377404" cy="94554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a-GE" sz="1400" i="1" dirty="0" smtClean="0">
                <a:solidFill>
                  <a:srgbClr val="FF0000"/>
                </a:solidFill>
              </a:rPr>
              <a:t>რაოდენობები მოცემულია </a:t>
            </a:r>
            <a:r>
              <a:rPr lang="en-GB" sz="1400" i="1" dirty="0" smtClean="0">
                <a:solidFill>
                  <a:srgbClr val="FF0000"/>
                </a:solidFill>
              </a:rPr>
              <a:t>2014 </a:t>
            </a:r>
            <a:r>
              <a:rPr lang="ka-GE" sz="1400" i="1" dirty="0">
                <a:solidFill>
                  <a:srgbClr val="FF0000"/>
                </a:solidFill>
              </a:rPr>
              <a:t>წლის 22 ოქტომბრის </a:t>
            </a:r>
            <a:r>
              <a:rPr lang="ka-GE" sz="1400" i="1" dirty="0" smtClean="0">
                <a:solidFill>
                  <a:srgbClr val="FF0000"/>
                </a:solidFill>
              </a:rPr>
              <a:t>მდგომარეობით, ქვეყნის მასშტაბით</a:t>
            </a:r>
            <a:endParaRPr lang="ro-RO" sz="1400" i="1" dirty="0">
              <a:solidFill>
                <a:srgbClr val="FF0000"/>
              </a:solidFill>
            </a:endParaRPr>
          </a:p>
          <a:p>
            <a:endParaRPr lang="ro-RO" sz="1400" b="1" dirty="0">
              <a:solidFill>
                <a:srgbClr val="C0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22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72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72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72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72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72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72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72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72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72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7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72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" grpId="0" animBg="1"/>
      <p:bldP spid="734" grpId="0" animBg="1"/>
      <p:bldP spid="735" grpId="0" animBg="1"/>
      <p:bldP spid="736" grpId="0" animBg="1"/>
      <p:bldP spid="737" grpId="0" animBg="1"/>
      <p:bldP spid="738" grpId="0" animBg="1"/>
      <p:bldP spid="739" grpId="0" animBg="1"/>
      <p:bldP spid="740" grpId="0" animBg="1"/>
      <p:bldP spid="741" grpId="0" animBg="1"/>
      <p:bldP spid="742" grpId="0" animBg="1"/>
      <p:bldP spid="2" grpId="0"/>
      <p:bldGraphic spid="728" grpId="0">
        <p:bldSub>
          <a:bldChart bld="category"/>
        </p:bldSub>
      </p:bldGraphic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93572" y="4657316"/>
            <a:ext cx="2465899" cy="517644"/>
          </a:xfrm>
          <a:prstGeom prst="roundRect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500" b="1">
                <a:solidFill>
                  <a:schemeClr val="tx1"/>
                </a:solidFill>
                <a:latin typeface="Sylfaen" panose="010A0502050306030303" pitchFamily="18" charset="0"/>
              </a:rPr>
              <a:t>3,069,364</a:t>
            </a:r>
            <a:r>
              <a:rPr lang="en-US" sz="1500">
                <a:solidFill>
                  <a:schemeClr val="tx1"/>
                </a:solidFill>
                <a:latin typeface="Sylfaen" panose="010A0502050306030303" pitchFamily="18" charset="0"/>
              </a:rPr>
              <a:t> - </a:t>
            </a:r>
            <a:r>
              <a:rPr lang="ka-GE" sz="1500">
                <a:solidFill>
                  <a:schemeClr val="tx1"/>
                </a:solidFill>
                <a:latin typeface="Sylfaen" panose="010A0502050306030303" pitchFamily="18" charset="0"/>
              </a:rPr>
              <a:t>აცრა; </a:t>
            </a:r>
          </a:p>
          <a:p>
            <a:pPr>
              <a:defRPr/>
            </a:pPr>
            <a:r>
              <a:rPr lang="ka-GE" sz="1500" b="1">
                <a:solidFill>
                  <a:schemeClr val="tx1"/>
                </a:solidFill>
                <a:latin typeface="Sylfaen" panose="010A0502050306030303" pitchFamily="18" charset="0"/>
              </a:rPr>
              <a:t>62,693</a:t>
            </a:r>
            <a:r>
              <a:rPr lang="ka-GE" sz="1500">
                <a:solidFill>
                  <a:schemeClr val="tx1"/>
                </a:solidFill>
                <a:latin typeface="Sylfaen" panose="010A0502050306030303" pitchFamily="18" charset="0"/>
              </a:rPr>
              <a:t> - ბენეფიციარი</a:t>
            </a:r>
            <a:endParaRPr lang="ka-GE" sz="15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grpSp>
        <p:nvGrpSpPr>
          <p:cNvPr id="274" name="Group 273"/>
          <p:cNvGrpSpPr/>
          <p:nvPr/>
        </p:nvGrpSpPr>
        <p:grpSpPr>
          <a:xfrm>
            <a:off x="1105040" y="2626599"/>
            <a:ext cx="3320422" cy="943067"/>
            <a:chOff x="1085850" y="2686050"/>
            <a:chExt cx="3320422" cy="997392"/>
          </a:xfrm>
        </p:grpSpPr>
        <p:sp>
          <p:nvSpPr>
            <p:cNvPr id="101" name="Rectangle 61"/>
            <p:cNvSpPr>
              <a:spLocks noChangeArrowheads="1"/>
            </p:cNvSpPr>
            <p:nvPr/>
          </p:nvSpPr>
          <p:spPr bwMode="auto">
            <a:xfrm>
              <a:off x="1085850" y="3003054"/>
              <a:ext cx="3320422" cy="680388"/>
            </a:xfrm>
            <a:prstGeom prst="roundRect">
              <a:avLst/>
            </a:prstGeom>
            <a:solidFill>
              <a:srgbClr val="B62C2F"/>
            </a:solidFill>
            <a:ln>
              <a:solidFill>
                <a:schemeClr val="bg1">
                  <a:alpha val="25000"/>
                </a:schemeClr>
              </a:solidFill>
            </a:ln>
            <a:effectLst>
              <a:outerShdw blurRad="50800" sx="101000" sy="101000" algn="ctr" rotWithShape="0">
                <a:prstClr val="black">
                  <a:alpha val="3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6" name="Freeform 89"/>
            <p:cNvSpPr>
              <a:spLocks/>
            </p:cNvSpPr>
            <p:nvPr/>
          </p:nvSpPr>
          <p:spPr bwMode="auto">
            <a:xfrm>
              <a:off x="2653521" y="3017556"/>
              <a:ext cx="173750" cy="167807"/>
            </a:xfrm>
            <a:custGeom>
              <a:avLst/>
              <a:gdLst>
                <a:gd name="T0" fmla="*/ 55 w 107"/>
                <a:gd name="T1" fmla="*/ 123 h 123"/>
                <a:gd name="T2" fmla="*/ 107 w 107"/>
                <a:gd name="T3" fmla="*/ 0 h 123"/>
                <a:gd name="T4" fmla="*/ 0 w 107"/>
                <a:gd name="T5" fmla="*/ 0 h 123"/>
                <a:gd name="T6" fmla="*/ 55 w 107"/>
                <a:gd name="T7" fmla="*/ 123 h 123"/>
                <a:gd name="T8" fmla="*/ 107 w 107"/>
                <a:gd name="T9" fmla="*/ 0 h 123"/>
                <a:gd name="T10" fmla="*/ 0 w 107"/>
                <a:gd name="T11" fmla="*/ 0 h 123"/>
                <a:gd name="T12" fmla="*/ 55 w 107"/>
                <a:gd name="T1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3">
                  <a:moveTo>
                    <a:pt x="55" y="123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55" y="123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55" y="123"/>
                  </a:lnTo>
                  <a:close/>
                </a:path>
              </a:pathLst>
            </a:custGeom>
            <a:solidFill>
              <a:srgbClr val="C8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o-RO" sz="1000"/>
            </a:p>
          </p:txBody>
        </p:sp>
        <p:sp>
          <p:nvSpPr>
            <p:cNvPr id="124" name="Line 78"/>
            <p:cNvSpPr>
              <a:spLocks noChangeShapeType="1"/>
            </p:cNvSpPr>
            <p:nvPr/>
          </p:nvSpPr>
          <p:spPr bwMode="auto">
            <a:xfrm flipV="1">
              <a:off x="2490038" y="2686050"/>
              <a:ext cx="0" cy="89811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  <p:sp>
        <p:nvSpPr>
          <p:cNvPr id="258" name="Rectangle 257"/>
          <p:cNvSpPr/>
          <p:nvPr/>
        </p:nvSpPr>
        <p:spPr>
          <a:xfrm>
            <a:off x="1173896" y="3048000"/>
            <a:ext cx="186461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500" dirty="0">
                <a:latin typeface="Sylfaen" panose="010A0502050306030303" pitchFamily="18" charset="0"/>
                <a:cs typeface="Arial" pitchFamily="34" charset="0"/>
              </a:rPr>
              <a:t>დიალიზის მართვა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4593574" y="2172957"/>
            <a:ext cx="2465899" cy="517644"/>
          </a:xfrm>
          <a:prstGeom prst="roundRect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1500" b="1" dirty="0">
                <a:solidFill>
                  <a:schemeClr val="tx1"/>
                </a:solidFill>
                <a:latin typeface="Sylfaen" panose="010A0502050306030303" pitchFamily="18" charset="0"/>
              </a:rPr>
              <a:t>7,000</a:t>
            </a:r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15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ტრანზაქცია</a:t>
            </a:r>
            <a:endParaRPr lang="ro-RO" sz="1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4" name="Rectangle 61"/>
          <p:cNvSpPr>
            <a:spLocks noChangeArrowheads="1"/>
          </p:cNvSpPr>
          <p:nvPr/>
        </p:nvSpPr>
        <p:spPr bwMode="auto">
          <a:xfrm>
            <a:off x="1080184" y="1371600"/>
            <a:ext cx="3320422" cy="603391"/>
          </a:xfrm>
          <a:prstGeom prst="roundRect">
            <a:avLst/>
          </a:prstGeom>
          <a:solidFill>
            <a:srgbClr val="B62C2F"/>
          </a:solidFill>
          <a:ln>
            <a:solidFill>
              <a:schemeClr val="bg1">
                <a:alpha val="25000"/>
              </a:schemeClr>
            </a:solidFill>
          </a:ln>
          <a:effectLst>
            <a:outerShdw blurRad="50800" sx="101000" sy="101000" algn="ctr" rotWithShape="0">
              <a:prstClr val="black">
                <a:alpha val="3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sz="1500" dirty="0">
                <a:latin typeface="Sylfaen" panose="010A0502050306030303" pitchFamily="18" charset="0"/>
                <a:cs typeface="Arial" pitchFamily="34" charset="0"/>
              </a:rPr>
              <a:t>მედიკამენტების ადმინისტრირების მოდული</a:t>
            </a:r>
          </a:p>
          <a:p>
            <a:endParaRPr lang="ro-RO" sz="1600" dirty="0"/>
          </a:p>
        </p:txBody>
      </p:sp>
      <p:grpSp>
        <p:nvGrpSpPr>
          <p:cNvPr id="237" name="Group 236"/>
          <p:cNvGrpSpPr/>
          <p:nvPr/>
        </p:nvGrpSpPr>
        <p:grpSpPr>
          <a:xfrm>
            <a:off x="-2800286" y="1749157"/>
            <a:ext cx="7200892" cy="986504"/>
            <a:chOff x="2490038" y="2686050"/>
            <a:chExt cx="7200892" cy="1032838"/>
          </a:xfrm>
        </p:grpSpPr>
        <p:sp>
          <p:nvSpPr>
            <p:cNvPr id="238" name="Rectangle 61"/>
            <p:cNvSpPr>
              <a:spLocks noChangeArrowheads="1"/>
            </p:cNvSpPr>
            <p:nvPr/>
          </p:nvSpPr>
          <p:spPr bwMode="auto">
            <a:xfrm>
              <a:off x="6370508" y="3038500"/>
              <a:ext cx="3320422" cy="680388"/>
            </a:xfrm>
            <a:prstGeom prst="roundRect">
              <a:avLst/>
            </a:prstGeom>
            <a:solidFill>
              <a:srgbClr val="B62C2F"/>
            </a:solidFill>
            <a:ln>
              <a:solidFill>
                <a:schemeClr val="bg1">
                  <a:alpha val="25000"/>
                </a:schemeClr>
              </a:solidFill>
            </a:ln>
            <a:effectLst>
              <a:outerShdw blurRad="50800" sx="101000" sy="101000" algn="ctr" rotWithShape="0">
                <a:prstClr val="black">
                  <a:alpha val="3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o-RO" sz="1500" dirty="0"/>
            </a:p>
          </p:txBody>
        </p:sp>
        <p:sp>
          <p:nvSpPr>
            <p:cNvPr id="239" name="Freeform 89"/>
            <p:cNvSpPr>
              <a:spLocks/>
            </p:cNvSpPr>
            <p:nvPr/>
          </p:nvSpPr>
          <p:spPr bwMode="auto">
            <a:xfrm>
              <a:off x="2653521" y="3017556"/>
              <a:ext cx="173750" cy="167807"/>
            </a:xfrm>
            <a:custGeom>
              <a:avLst/>
              <a:gdLst>
                <a:gd name="T0" fmla="*/ 55 w 107"/>
                <a:gd name="T1" fmla="*/ 123 h 123"/>
                <a:gd name="T2" fmla="*/ 107 w 107"/>
                <a:gd name="T3" fmla="*/ 0 h 123"/>
                <a:gd name="T4" fmla="*/ 0 w 107"/>
                <a:gd name="T5" fmla="*/ 0 h 123"/>
                <a:gd name="T6" fmla="*/ 55 w 107"/>
                <a:gd name="T7" fmla="*/ 123 h 123"/>
                <a:gd name="T8" fmla="*/ 107 w 107"/>
                <a:gd name="T9" fmla="*/ 0 h 123"/>
                <a:gd name="T10" fmla="*/ 0 w 107"/>
                <a:gd name="T11" fmla="*/ 0 h 123"/>
                <a:gd name="T12" fmla="*/ 55 w 107"/>
                <a:gd name="T1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3">
                  <a:moveTo>
                    <a:pt x="55" y="123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55" y="123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55" y="123"/>
                  </a:lnTo>
                  <a:close/>
                </a:path>
              </a:pathLst>
            </a:custGeom>
            <a:solidFill>
              <a:srgbClr val="C8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o-RO" sz="1000"/>
            </a:p>
          </p:txBody>
        </p:sp>
        <p:sp>
          <p:nvSpPr>
            <p:cNvPr id="240" name="Line 78"/>
            <p:cNvSpPr>
              <a:spLocks noChangeShapeType="1"/>
            </p:cNvSpPr>
            <p:nvPr/>
          </p:nvSpPr>
          <p:spPr bwMode="auto">
            <a:xfrm flipV="1">
              <a:off x="2490038" y="2686050"/>
              <a:ext cx="0" cy="89811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  <p:sp>
        <p:nvSpPr>
          <p:cNvPr id="241" name="Rectangle 240"/>
          <p:cNvSpPr/>
          <p:nvPr/>
        </p:nvSpPr>
        <p:spPr>
          <a:xfrm>
            <a:off x="1173896" y="2249549"/>
            <a:ext cx="2759089" cy="3231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a-GE" sz="1500" dirty="0">
                <a:latin typeface="Sylfaen" panose="010A0502050306030303" pitchFamily="18" charset="0"/>
                <a:cs typeface="Arial" pitchFamily="34" charset="0"/>
              </a:rPr>
              <a:t>მარაგების მართვის მოდული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4587188" y="3879292"/>
            <a:ext cx="2472284" cy="517644"/>
          </a:xfrm>
          <a:prstGeom prst="roundRect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ka-GE" sz="1500" b="1" dirty="0">
                <a:solidFill>
                  <a:schemeClr val="tx1"/>
                </a:solidFill>
                <a:latin typeface="Sylfaen" panose="010A0502050306030303" pitchFamily="18" charset="0"/>
              </a:rPr>
              <a:t>23,239</a:t>
            </a:r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</a:rPr>
              <a:t>  განაცხადი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4593574" y="1371600"/>
            <a:ext cx="2465898" cy="517644"/>
          </a:xfrm>
          <a:prstGeom prst="roundRect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ka-GE" sz="1500" b="1" dirty="0">
                <a:solidFill>
                  <a:schemeClr val="tx1"/>
                </a:solidFill>
                <a:latin typeface="Sylfaen" panose="010A0502050306030303" pitchFamily="18" charset="0"/>
              </a:rPr>
              <a:t>48,137</a:t>
            </a:r>
            <a:endParaRPr lang="ro-RO" sz="1500" dirty="0">
              <a:solidFill>
                <a:schemeClr val="tx1"/>
              </a:solidFill>
            </a:endParaRPr>
          </a:p>
        </p:txBody>
      </p:sp>
      <p:sp>
        <p:nvSpPr>
          <p:cNvPr id="244" name="Rectangle 61"/>
          <p:cNvSpPr>
            <a:spLocks noChangeArrowheads="1"/>
          </p:cNvSpPr>
          <p:nvPr/>
        </p:nvSpPr>
        <p:spPr bwMode="auto">
          <a:xfrm>
            <a:off x="1080184" y="3748629"/>
            <a:ext cx="3320422" cy="649865"/>
          </a:xfrm>
          <a:prstGeom prst="roundRect">
            <a:avLst/>
          </a:prstGeom>
          <a:solidFill>
            <a:srgbClr val="B62C2F"/>
          </a:solidFill>
          <a:ln>
            <a:solidFill>
              <a:schemeClr val="bg1">
                <a:alpha val="25000"/>
              </a:schemeClr>
            </a:solidFill>
          </a:ln>
          <a:effectLst>
            <a:outerShdw blurRad="50800" sx="101000" sy="101000" algn="ctr" rotWithShape="0">
              <a:prstClr val="black">
                <a:alpha val="3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sz="1500" dirty="0" smtClean="0">
                <a:latin typeface="Sylfaen" panose="010A0502050306030303" pitchFamily="18" charset="0"/>
                <a:cs typeface="Arial" pitchFamily="34" charset="0"/>
              </a:rPr>
              <a:t>სამედიცინო მედიაციის </a:t>
            </a:r>
            <a:r>
              <a:rPr lang="ka-GE" sz="1500" dirty="0">
                <a:latin typeface="Sylfaen" panose="010A0502050306030303" pitchFamily="18" charset="0"/>
                <a:cs typeface="Arial" pitchFamily="34" charset="0"/>
              </a:rPr>
              <a:t>მოდული</a:t>
            </a:r>
          </a:p>
        </p:txBody>
      </p:sp>
      <p:sp>
        <p:nvSpPr>
          <p:cNvPr id="245" name="Rectangle 61"/>
          <p:cNvSpPr>
            <a:spLocks noChangeArrowheads="1"/>
          </p:cNvSpPr>
          <p:nvPr/>
        </p:nvSpPr>
        <p:spPr bwMode="auto">
          <a:xfrm>
            <a:off x="1080184" y="4591206"/>
            <a:ext cx="3320422" cy="649865"/>
          </a:xfrm>
          <a:prstGeom prst="roundRect">
            <a:avLst/>
          </a:prstGeom>
          <a:solidFill>
            <a:srgbClr val="B62C2F"/>
          </a:solidFill>
          <a:ln>
            <a:solidFill>
              <a:schemeClr val="bg1">
                <a:alpha val="25000"/>
              </a:schemeClr>
            </a:solidFill>
          </a:ln>
          <a:effectLst>
            <a:outerShdw blurRad="50800" sx="101000" sy="101000" algn="ctr" rotWithShape="0">
              <a:prstClr val="black">
                <a:alpha val="3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a-GE" sz="1500" dirty="0">
                <a:latin typeface="Sylfaen" panose="010A0502050306030303" pitchFamily="18" charset="0"/>
                <a:cs typeface="Arial" pitchFamily="34" charset="0"/>
              </a:rPr>
              <a:t>იმუნიზაცია / ვაქცინაცია</a:t>
            </a:r>
            <a:endParaRPr lang="ro-RO" sz="1500" dirty="0"/>
          </a:p>
        </p:txBody>
      </p:sp>
      <p:sp>
        <p:nvSpPr>
          <p:cNvPr id="249" name="Rounded Rectangle 248"/>
          <p:cNvSpPr/>
          <p:nvPr/>
        </p:nvSpPr>
        <p:spPr>
          <a:xfrm>
            <a:off x="4593574" y="2998465"/>
            <a:ext cx="2465898" cy="517644"/>
          </a:xfrm>
          <a:prstGeom prst="roundRect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5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3</a:t>
            </a:r>
            <a:r>
              <a:rPr lang="ka-GE" sz="15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,</a:t>
            </a:r>
            <a:r>
              <a:rPr lang="en-US" sz="15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073</a:t>
            </a:r>
            <a:endParaRPr lang="ro-RO" sz="15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03188" y="5400110"/>
            <a:ext cx="2465899" cy="517644"/>
          </a:xfrm>
          <a:prstGeom prst="roundRect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ka-GE" sz="1500" b="1" dirty="0">
                <a:solidFill>
                  <a:schemeClr val="tx1"/>
                </a:solidFill>
                <a:latin typeface="Sylfaen" panose="010A0502050306030303" pitchFamily="18" charset="0"/>
              </a:rPr>
              <a:t>40,325 </a:t>
            </a:r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</a:rPr>
              <a:t>სამედიცინო </a:t>
            </a:r>
            <a:r>
              <a:rPr lang="ka-GE" sz="1500" dirty="0" smtClean="0">
                <a:solidFill>
                  <a:schemeClr val="tx1"/>
                </a:solidFill>
                <a:latin typeface="Sylfaen" panose="010A0502050306030303" pitchFamily="18" charset="0"/>
              </a:rPr>
              <a:t>პერსონალი</a:t>
            </a:r>
            <a:endParaRPr lang="ka-GE" sz="15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22" name="Rectangle 61"/>
          <p:cNvSpPr>
            <a:spLocks noChangeArrowheads="1"/>
          </p:cNvSpPr>
          <p:nvPr/>
        </p:nvSpPr>
        <p:spPr bwMode="auto">
          <a:xfrm>
            <a:off x="1089800" y="5334000"/>
            <a:ext cx="3320422" cy="649865"/>
          </a:xfrm>
          <a:prstGeom prst="roundRect">
            <a:avLst/>
          </a:prstGeom>
          <a:solidFill>
            <a:srgbClr val="B62C2F"/>
          </a:solidFill>
          <a:ln>
            <a:solidFill>
              <a:schemeClr val="bg1">
                <a:alpha val="25000"/>
              </a:schemeClr>
            </a:solidFill>
          </a:ln>
          <a:effectLst>
            <a:outerShdw blurRad="50800" sx="101000" sy="101000" algn="ctr" rotWithShape="0">
              <a:prstClr val="black">
                <a:alpha val="3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a-GE" sz="1500" dirty="0">
                <a:latin typeface="Sylfaen" panose="010A0502050306030303" pitchFamily="18" charset="0"/>
                <a:cs typeface="Arial" pitchFamily="34" charset="0"/>
              </a:rPr>
              <a:t>სერტიფიცირებისა და აკრედიტაციის </a:t>
            </a:r>
            <a:r>
              <a:rPr lang="ka-GE" sz="1500" dirty="0" smtClean="0">
                <a:latin typeface="Sylfaen" panose="010A0502050306030303" pitchFamily="18" charset="0"/>
                <a:cs typeface="Arial" pitchFamily="34" charset="0"/>
              </a:rPr>
              <a:t>მოდული</a:t>
            </a:r>
            <a:endParaRPr lang="ro-RO" sz="1500" dirty="0"/>
          </a:p>
        </p:txBody>
      </p:sp>
      <p:sp>
        <p:nvSpPr>
          <p:cNvPr id="23" name="Rounded Rectangle 22"/>
          <p:cNvSpPr/>
          <p:nvPr/>
        </p:nvSpPr>
        <p:spPr>
          <a:xfrm>
            <a:off x="4577608" y="6112772"/>
            <a:ext cx="2465899" cy="517644"/>
          </a:xfrm>
          <a:prstGeom prst="roundRect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ka-GE" sz="1500" b="1" dirty="0">
                <a:solidFill>
                  <a:schemeClr val="tx1"/>
                </a:solidFill>
                <a:latin typeface="Sylfaen" panose="010A0502050306030303" pitchFamily="18" charset="0"/>
              </a:rPr>
              <a:t>1,575 </a:t>
            </a:r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</a:rPr>
              <a:t>სამედიცინო დაწესებულება</a:t>
            </a:r>
            <a:endParaRPr lang="ka-GE" sz="15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24" name="Rectangle 61"/>
          <p:cNvSpPr>
            <a:spLocks noChangeArrowheads="1"/>
          </p:cNvSpPr>
          <p:nvPr/>
        </p:nvSpPr>
        <p:spPr bwMode="auto">
          <a:xfrm>
            <a:off x="1064220" y="6046662"/>
            <a:ext cx="3320422" cy="649865"/>
          </a:xfrm>
          <a:prstGeom prst="roundRect">
            <a:avLst/>
          </a:prstGeom>
          <a:solidFill>
            <a:srgbClr val="B62C2F"/>
          </a:solidFill>
          <a:ln>
            <a:solidFill>
              <a:schemeClr val="bg1">
                <a:alpha val="25000"/>
              </a:schemeClr>
            </a:solidFill>
          </a:ln>
          <a:effectLst>
            <a:outerShdw blurRad="50800" sx="101000" sy="101000" algn="ctr" rotWithShape="0">
              <a:prstClr val="black">
                <a:alpha val="3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sz="1500" dirty="0">
                <a:latin typeface="Sylfaen" panose="010A0502050306030303" pitchFamily="18" charset="0"/>
                <a:cs typeface="Arial" pitchFamily="34" charset="0"/>
              </a:rPr>
              <a:t>ლიცენზირებისა დანებართვების მოდული</a:t>
            </a:r>
            <a:endParaRPr lang="ro-RO" sz="1500" dirty="0"/>
          </a:p>
        </p:txBody>
      </p:sp>
    </p:spTree>
    <p:extLst>
      <p:ext uri="{BB962C8B-B14F-4D97-AF65-F5344CB8AC3E}">
        <p14:creationId xmlns:p14="http://schemas.microsoft.com/office/powerpoint/2010/main" val="40109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hevron 59"/>
          <p:cNvSpPr/>
          <p:nvPr/>
        </p:nvSpPr>
        <p:spPr>
          <a:xfrm>
            <a:off x="384807" y="2718890"/>
            <a:ext cx="3901437" cy="596253"/>
          </a:xfrm>
          <a:prstGeom prst="chevron">
            <a:avLst/>
          </a:prstGeom>
          <a:solidFill>
            <a:schemeClr val="tx1">
              <a:lumMod val="65000"/>
              <a:lumOff val="35000"/>
              <a:alpha val="15000"/>
            </a:schemeClr>
          </a:solidFill>
          <a:ln w="31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ფარმაცევტული პროდუქტების </a:t>
            </a:r>
            <a:r>
              <a:rPr lang="ka-GE" sz="15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მოდული</a:t>
            </a:r>
            <a:endParaRPr lang="ka-GE" sz="15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388768" y="3256808"/>
            <a:ext cx="3897476" cy="536242"/>
          </a:xfrm>
          <a:prstGeom prst="chevron">
            <a:avLst/>
          </a:prstGeom>
          <a:solidFill>
            <a:schemeClr val="tx1">
              <a:lumMod val="65000"/>
              <a:lumOff val="35000"/>
              <a:alpha val="15000"/>
            </a:schemeClr>
          </a:solidFill>
          <a:ln w="31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ფარმაცევტული და სააფთიაქო დაწესებულებების მოდული</a:t>
            </a:r>
          </a:p>
        </p:txBody>
      </p:sp>
      <p:sp>
        <p:nvSpPr>
          <p:cNvPr id="62" name="Chevron 61"/>
          <p:cNvSpPr/>
          <p:nvPr/>
        </p:nvSpPr>
        <p:spPr>
          <a:xfrm>
            <a:off x="410538" y="3793050"/>
            <a:ext cx="3875706" cy="577739"/>
          </a:xfrm>
          <a:prstGeom prst="chevron">
            <a:avLst/>
          </a:prstGeom>
          <a:solidFill>
            <a:schemeClr val="tx1">
              <a:lumMod val="65000"/>
              <a:lumOff val="35000"/>
              <a:alpha val="15000"/>
            </a:schemeClr>
          </a:solidFill>
          <a:ln w="31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ka-GE" sz="1500" dirty="0">
                <a:solidFill>
                  <a:schemeClr val="tx1"/>
                </a:solidFill>
              </a:rPr>
              <a:t>სასწრაფოების </a:t>
            </a:r>
            <a:r>
              <a:rPr lang="ka-GE" sz="1500" dirty="0" smtClean="0">
                <a:solidFill>
                  <a:schemeClr val="tx1"/>
                </a:solidFill>
              </a:rPr>
              <a:t>პორტალი</a:t>
            </a:r>
            <a:endParaRPr lang="ro-RO" sz="15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12626" y="1295400"/>
            <a:ext cx="4450374" cy="4876800"/>
            <a:chOff x="4004900" y="1418517"/>
            <a:chExt cx="2540976" cy="3593855"/>
          </a:xfrm>
        </p:grpSpPr>
        <p:sp>
          <p:nvSpPr>
            <p:cNvPr id="102" name="Ellipse 98"/>
            <p:cNvSpPr/>
            <p:nvPr/>
          </p:nvSpPr>
          <p:spPr bwMode="auto">
            <a:xfrm flipV="1">
              <a:off x="4004900" y="4793979"/>
              <a:ext cx="2540976" cy="218393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bg1">
                    <a:lumMod val="6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Calibri" pitchFamily="-111" charset="0"/>
                <a:ea typeface="+mn-e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61752" y="2371016"/>
              <a:ext cx="2192096" cy="2118361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endParaRPr lang="ro-RO" sz="1400" b="1"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01639" y="1418517"/>
              <a:ext cx="2312322" cy="1000125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a-GE" sz="2600" b="1" dirty="0" smtClean="0">
                  <a:solidFill>
                    <a:srgbClr val="B62C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ჯდესს</a:t>
              </a:r>
              <a:endParaRPr lang="ro-RO" sz="2600" b="1" dirty="0">
                <a:solidFill>
                  <a:srgbClr val="B62C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261247" y="4090755"/>
              <a:ext cx="1993106" cy="5242"/>
              <a:chOff x="1957388" y="3594258"/>
              <a:chExt cx="1993106" cy="5242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1957388" y="3594258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alpha val="20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99000">
                      <a:schemeClr val="tx1">
                        <a:lumMod val="50000"/>
                        <a:lumOff val="50000"/>
                        <a:alpha val="2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957388" y="3599500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bg1">
                        <a:lumMod val="50000"/>
                        <a:alpha val="50000"/>
                      </a:schemeClr>
                    </a:gs>
                    <a:gs pos="49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50000"/>
                        <a:alpha val="5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4261247" y="3681815"/>
              <a:ext cx="1993106" cy="5242"/>
              <a:chOff x="1957388" y="3594258"/>
              <a:chExt cx="1993106" cy="5242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1957388" y="3594258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alpha val="20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99000">
                      <a:schemeClr val="tx1">
                        <a:lumMod val="50000"/>
                        <a:lumOff val="50000"/>
                        <a:alpha val="2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957388" y="3599500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bg1">
                        <a:lumMod val="50000"/>
                        <a:alpha val="50000"/>
                      </a:schemeClr>
                    </a:gs>
                    <a:gs pos="49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50000"/>
                        <a:alpha val="5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4261247" y="3272875"/>
              <a:ext cx="1993106" cy="5242"/>
              <a:chOff x="1957388" y="3594258"/>
              <a:chExt cx="1993106" cy="5242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1957388" y="3594258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alpha val="20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99000">
                      <a:schemeClr val="tx1">
                        <a:lumMod val="50000"/>
                        <a:lumOff val="50000"/>
                        <a:alpha val="2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957388" y="3599500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bg1">
                        <a:lumMod val="50000"/>
                        <a:alpha val="50000"/>
                      </a:schemeClr>
                    </a:gs>
                    <a:gs pos="49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50000"/>
                        <a:alpha val="5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4261247" y="2863935"/>
              <a:ext cx="1993107" cy="5242"/>
              <a:chOff x="1957388" y="3594258"/>
              <a:chExt cx="1993107" cy="5242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1957388" y="3594258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alpha val="20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99000">
                      <a:schemeClr val="tx1">
                        <a:lumMod val="50000"/>
                        <a:lumOff val="50000"/>
                        <a:alpha val="2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957389" y="3599500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bg1">
                        <a:lumMod val="50000"/>
                        <a:alpha val="50000"/>
                      </a:schemeClr>
                    </a:gs>
                    <a:gs pos="49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50000"/>
                        <a:alpha val="5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Rounded Rectangle 112"/>
            <p:cNvSpPr/>
            <p:nvPr/>
          </p:nvSpPr>
          <p:spPr>
            <a:xfrm>
              <a:off x="4147109" y="1458404"/>
              <a:ext cx="2225116" cy="28054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17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o-R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4" name="Chevron 173"/>
          <p:cNvSpPr/>
          <p:nvPr/>
        </p:nvSpPr>
        <p:spPr>
          <a:xfrm>
            <a:off x="416477" y="4370789"/>
            <a:ext cx="3869767" cy="577739"/>
          </a:xfrm>
          <a:prstGeom prst="chevron">
            <a:avLst/>
          </a:prstGeom>
          <a:solidFill>
            <a:schemeClr val="tx1">
              <a:lumMod val="65000"/>
              <a:lumOff val="35000"/>
              <a:alpha val="15000"/>
            </a:schemeClr>
          </a:solidFill>
          <a:ln w="31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ინფექციურ დაავადებათა მონიტორინგი და მართვა (ტუბი)</a:t>
            </a:r>
          </a:p>
        </p:txBody>
      </p:sp>
      <p:sp>
        <p:nvSpPr>
          <p:cNvPr id="175" name="Chevron 174"/>
          <p:cNvSpPr/>
          <p:nvPr/>
        </p:nvSpPr>
        <p:spPr>
          <a:xfrm>
            <a:off x="438151" y="4921581"/>
            <a:ext cx="3875705" cy="577739"/>
          </a:xfrm>
          <a:prstGeom prst="chevron">
            <a:avLst/>
          </a:prstGeom>
          <a:solidFill>
            <a:schemeClr val="tx1">
              <a:lumMod val="65000"/>
              <a:lumOff val="35000"/>
              <a:alpha val="15000"/>
            </a:schemeClr>
          </a:solidFill>
          <a:ln w="31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მომხმარებელთა მართვის მოდული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7800" y="2832350"/>
            <a:ext cx="198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a-GE" sz="1600" b="1" dirty="0">
                <a:solidFill>
                  <a:schemeClr val="bg1"/>
                </a:solidFill>
                <a:latin typeface="Sylfaen" panose="010A0502050306030303" pitchFamily="18" charset="0"/>
              </a:rPr>
              <a:t>10,779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5234" y="3364242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a-GE" sz="1600" b="1" dirty="0">
                <a:solidFill>
                  <a:schemeClr val="bg1"/>
                </a:solidFill>
                <a:latin typeface="Sylfaen" panose="010A0502050306030303" pitchFamily="18" charset="0"/>
              </a:rPr>
              <a:t>4,170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3029" y="3897253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a-GE" sz="16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111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4788" y="4474992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Sylfaen" panose="010A0502050306030303" pitchFamily="18" charset="0"/>
              </a:rPr>
              <a:t>46</a:t>
            </a:r>
            <a:r>
              <a:rPr lang="ka-GE" sz="1600" b="1" dirty="0">
                <a:solidFill>
                  <a:schemeClr val="bg1"/>
                </a:solidFill>
                <a:latin typeface="Sylfaen" panose="010A0502050306030303" pitchFamily="18" charset="0"/>
              </a:rPr>
              <a:t>,346</a:t>
            </a:r>
            <a:endParaRPr lang="ro-RO" sz="16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87343" y="4844324"/>
            <a:ext cx="38715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a-GE" sz="15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/>
            <a:r>
              <a:rPr lang="ka-GE" sz="1500" b="1" dirty="0">
                <a:solidFill>
                  <a:schemeClr val="bg1"/>
                </a:solidFill>
                <a:latin typeface="Sylfaen" panose="010A0502050306030303" pitchFamily="18" charset="0"/>
              </a:rPr>
              <a:t>8,572</a:t>
            </a:r>
            <a:r>
              <a:rPr lang="ka-GE" sz="1500" dirty="0">
                <a:solidFill>
                  <a:schemeClr val="bg1"/>
                </a:solidFill>
                <a:latin typeface="Sylfaen" panose="010A0502050306030303" pitchFamily="18" charset="0"/>
              </a:rPr>
              <a:t> მომხმარებელი და </a:t>
            </a:r>
            <a:r>
              <a:rPr lang="ka-GE" sz="1500" b="1" dirty="0">
                <a:solidFill>
                  <a:schemeClr val="bg1"/>
                </a:solidFill>
                <a:latin typeface="Sylfaen" panose="010A0502050306030303" pitchFamily="18" charset="0"/>
              </a:rPr>
              <a:t>23,000</a:t>
            </a:r>
            <a:r>
              <a:rPr lang="ka-GE" sz="1500" dirty="0">
                <a:solidFill>
                  <a:schemeClr val="bg1"/>
                </a:solidFill>
                <a:latin typeface="Sylfaen" panose="010A0502050306030303" pitchFamily="18" charset="0"/>
              </a:rPr>
              <a:t> როლი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438151" y="6266259"/>
            <a:ext cx="8324849" cy="188119"/>
          </a:xfrm>
          <a:prstGeom prst="rect">
            <a:avLst/>
          </a:prstGeom>
          <a:noFill/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i="1" dirty="0" smtClean="0">
                <a:solidFill>
                  <a:srgbClr val="C02500"/>
                </a:solidFill>
              </a:rPr>
              <a:t>2014 </a:t>
            </a:r>
            <a:r>
              <a:rPr lang="ka-GE" sz="1200" i="1" dirty="0" smtClean="0">
                <a:solidFill>
                  <a:srgbClr val="C02500"/>
                </a:solidFill>
              </a:rPr>
              <a:t>წლის 22 ოქტომბრის მდგომარეობით</a:t>
            </a:r>
            <a:endParaRPr lang="ro-RO" sz="1200" i="1" dirty="0">
              <a:solidFill>
                <a:srgbClr val="C0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76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174" grpId="0" animBg="1"/>
      <p:bldP spid="175" grpId="0" animBg="1"/>
      <p:bldP spid="1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609600"/>
          </a:xfrm>
        </p:spPr>
        <p:txBody>
          <a:bodyPr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სხვა „დამხმარე“ მოდულები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3434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ლიმიტების მართვის ბაზა (</a:t>
            </a:r>
            <a:r>
              <a:rPr lang="en-US" sz="1600" dirty="0" smtClean="0">
                <a:latin typeface="Sylfaen" panose="010A0502050306030303" pitchFamily="18" charset="0"/>
                <a:cs typeface="Arial" pitchFamily="34" charset="0"/>
              </a:rPr>
              <a:t>Medical Data</a:t>
            </a: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) -</a:t>
            </a:r>
            <a:r>
              <a:rPr lang="ka-GE" sz="1600" dirty="0" smtClean="0">
                <a:latin typeface="Sylfaen" panose="010A0502050306030303" pitchFamily="18" charset="0"/>
              </a:rPr>
              <a:t> პიროვნებების წლიური და/ან შემთხვევის ფარგლებში ანაზღაურებადი მაქსიმალური თანხის კონტროლი</a:t>
            </a: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latin typeface="Sylfaen" panose="010A0502050306030303" pitchFamily="18" charset="0"/>
                <a:cs typeface="Arial" pitchFamily="34" charset="0"/>
              </a:rPr>
              <a:t>Messaging</a:t>
            </a: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 სერვისი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latin typeface="Sylfaen" panose="010A0502050306030303" pitchFamily="18" charset="0"/>
                <a:cs typeface="Arial" pitchFamily="34" charset="0"/>
              </a:rPr>
              <a:t>Log Data</a:t>
            </a: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 - </a:t>
            </a:r>
            <a:r>
              <a:rPr lang="ka-GE" sz="1600" dirty="0" smtClean="0">
                <a:latin typeface="Sylfaen" panose="010A0502050306030303" pitchFamily="18" charset="0"/>
              </a:rPr>
              <a:t> აღირიცხება მომხმარებლების მხრიდან განხორციელებული ნებისმიერი მოქმედება</a:t>
            </a:r>
            <a:endParaRPr lang="ka-GE" sz="1600" dirty="0" smtClean="0">
              <a:latin typeface="Sylfaen" panose="010A0502050306030303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დაზღვეულთა მონაცემთა ბაზა</a:t>
            </a:r>
          </a:p>
          <a:p>
            <a:pPr>
              <a:buFont typeface="Wingdings" pitchFamily="2" charset="2"/>
              <a:buChar char="ü"/>
            </a:pP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სამედიცინო კლასიფიკატორები</a:t>
            </a:r>
          </a:p>
          <a:p>
            <a:pPr>
              <a:buFont typeface="Wingdings" pitchFamily="2" charset="2"/>
              <a:buChar char="ü"/>
            </a:pP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ჰოსპიტლების რეგიონალიზაციის გეგმა* </a:t>
            </a:r>
          </a:p>
          <a:p>
            <a:pPr>
              <a:buFont typeface="Wingdings" pitchFamily="2" charset="2"/>
              <a:buChar char="ü"/>
            </a:pP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ანალიტიკური ინსტრუმენტი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latin typeface="Sylfaen" panose="010A0502050306030303" pitchFamily="18" charset="0"/>
                <a:cs typeface="Arial" pitchFamily="34" charset="0"/>
              </a:rPr>
              <a:t>Common Data</a:t>
            </a: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 - </a:t>
            </a:r>
            <a:r>
              <a:rPr lang="ka-GE" sz="1600" dirty="0" smtClean="0">
                <a:latin typeface="Sylfaen" panose="010A0502050306030303" pitchFamily="18" charset="0"/>
              </a:rPr>
              <a:t>თავმოყრილია ყველა მონაცემი, რომლებიც საერთოა სხვა მოდულებისთვის</a:t>
            </a:r>
          </a:p>
          <a:p>
            <a:pPr>
              <a:buFont typeface="Wingdings" pitchFamily="2" charset="2"/>
              <a:buChar char="ü"/>
            </a:pP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საყოველთაოს </a:t>
            </a: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ანალიტიკური </a:t>
            </a: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ბაზები </a:t>
            </a:r>
            <a:r>
              <a:rPr lang="ka-GE" sz="1600" dirty="0" smtClean="0">
                <a:latin typeface="Sylfaen" panose="010A0502050306030303" pitchFamily="18" charset="0"/>
              </a:rPr>
              <a:t>სხვადასხვა </a:t>
            </a:r>
            <a:r>
              <a:rPr lang="ka-GE" sz="1600" dirty="0">
                <a:latin typeface="Sylfaen" panose="010A0502050306030303" pitchFamily="18" charset="0"/>
              </a:rPr>
              <a:t>სტატისტიკის </a:t>
            </a:r>
            <a:r>
              <a:rPr lang="ka-GE" sz="1600" dirty="0">
                <a:latin typeface="Sylfaen" panose="010A0502050306030303" pitchFamily="18" charset="0"/>
              </a:rPr>
              <a:t>ამოსაღებად</a:t>
            </a:r>
            <a:endParaRPr lang="en-US" sz="1600" dirty="0">
              <a:latin typeface="Sylfaen" panose="010A05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sz="1200" dirty="0">
              <a:latin typeface="Sylfaen" panose="010A0502050306030303" pitchFamily="18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sz="1200" dirty="0">
              <a:latin typeface="Sylfaen" panose="010A0502050306030303" pitchFamily="18" charset="0"/>
              <a:cs typeface="Arial" pitchFamily="34" charset="0"/>
            </a:endParaRPr>
          </a:p>
          <a:p>
            <a:pPr marL="285750" indent="-285750" algn="r">
              <a:buFont typeface="Wingdings" panose="05000000000000000000" pitchFamily="2" charset="2"/>
              <a:buChar char="ü"/>
            </a:pPr>
            <a:endParaRPr lang="ka-GE" sz="1300" i="1" dirty="0">
              <a:latin typeface="Sylfaen" panose="010A0502050306030303" pitchFamily="18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ka-GE" sz="1300" i="1" dirty="0" smtClean="0">
                <a:latin typeface="Sylfaen" panose="010A0502050306030303" pitchFamily="18" charset="0"/>
              </a:rPr>
              <a:t>* </a:t>
            </a:r>
            <a:r>
              <a:rPr lang="ka-GE" sz="1300" i="1" dirty="0">
                <a:latin typeface="Sylfaen" panose="010A0502050306030303" pitchFamily="18" charset="0"/>
              </a:rPr>
              <a:t>განხორციელდა ჯანდაცვის დეპარტამენტის თხოვნით (</a:t>
            </a:r>
            <a:r>
              <a:rPr lang="en-US" sz="1300" i="1" dirty="0">
                <a:latin typeface="Sylfaen" panose="010A0502050306030303" pitchFamily="18" charset="0"/>
              </a:rPr>
              <a:t>JSI</a:t>
            </a:r>
            <a:r>
              <a:rPr lang="ka-GE" sz="1300" i="1" dirty="0">
                <a:latin typeface="Sylfaen" panose="010A0502050306030303" pitchFamily="18" charset="0"/>
              </a:rPr>
              <a:t>)</a:t>
            </a:r>
            <a:endParaRPr lang="ka-GE" sz="1300" i="1" dirty="0">
              <a:latin typeface="Sylfaen" panose="010A0502050306030303" pitchFamily="18" charset="0"/>
              <a:cs typeface="Arial" pitchFamily="34" charset="0"/>
            </a:endParaRPr>
          </a:p>
          <a:p>
            <a:endParaRPr lang="ka-GE" sz="1200" dirty="0">
              <a:latin typeface="Sylfaen" panose="010A0502050306030303" pitchFamily="18" charset="0"/>
            </a:endParaRPr>
          </a:p>
          <a:p>
            <a:endParaRPr lang="ka-GE" sz="1200" dirty="0">
              <a:latin typeface="Sylfaen" panose="010A0502050306030303" pitchFamily="18" charset="0"/>
              <a:cs typeface="Arial" pitchFamily="34" charset="0"/>
            </a:endParaRPr>
          </a:p>
          <a:p>
            <a:endParaRPr lang="en-US" sz="1200" dirty="0">
              <a:latin typeface="Sylfaen" panose="010A0502050306030303" pitchFamily="18" charset="0"/>
            </a:endParaRPr>
          </a:p>
          <a:p>
            <a:endParaRPr lang="en-US" sz="1200" dirty="0">
              <a:latin typeface="Sylfaen" panose="010A0502050306030303" pitchFamily="18" charset="0"/>
              <a:cs typeface="Arial" pitchFamily="34" charset="0"/>
            </a:endParaRPr>
          </a:p>
          <a:p>
            <a:endParaRPr lang="ka-GE" sz="1200" dirty="0">
              <a:latin typeface="Sylfaen" panose="010A0502050306030303" pitchFamily="18" charset="0"/>
              <a:cs typeface="Arial" pitchFamily="34" charset="0"/>
            </a:endParaRPr>
          </a:p>
          <a:p>
            <a:endParaRPr lang="ka-GE" sz="1200" dirty="0">
              <a:latin typeface="Sylfaen" panose="010A0502050306030303" pitchFamily="18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320140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500" b="1" dirty="0" smtClean="0">
                <a:latin typeface="Sylfaen" pitchFamily="18" charset="0"/>
                <a:cs typeface="Arial" pitchFamily="34" charset="0"/>
              </a:rPr>
              <a:t>პოტენციური სამომავლო საჭიროებები</a:t>
            </a:r>
            <a:endParaRPr lang="en-US" sz="2500" b="1" dirty="0">
              <a:latin typeface="Sylfae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268187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სოციალურ საინფორმაციო სისტემასთან ინტეგრაცია</a:t>
            </a:r>
          </a:p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ელექტრონულ სამედიცინო ჩანაწერებთან ინტეგრაცია</a:t>
            </a:r>
          </a:p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ელექტრონული რეცეპტის მოდიფიცირება და მისი განვრცობა ქვეყნის მასშტაბით</a:t>
            </a:r>
          </a:p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სამედიცინო დაწესებულებების ჩართვა მიმართვების ადმინისტრირების მოდულში</a:t>
            </a:r>
          </a:p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მოქალაქეთათვის მოქნილი საძიებო პორტალის შექმნა</a:t>
            </a:r>
          </a:p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სხვა ელექტრონულ სისტემებთან  კავშირები</a:t>
            </a:r>
          </a:p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მიმდინარე ცვლილებები და დამატებები ცალკეულ მოდულებში</a:t>
            </a:r>
          </a:p>
          <a:p>
            <a:endParaRPr lang="en-US" dirty="0"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pPr marL="0" lvl="0" indent="0" algn="ctr">
              <a:buNone/>
            </a:pPr>
            <a:r>
              <a:rPr lang="ka-GE" b="1" dirty="0" smtClean="0">
                <a:latin typeface="Sylfaen" panose="010A0502050306030303" pitchFamily="18" charset="0"/>
              </a:rPr>
              <a:t>ნაწილი</a:t>
            </a:r>
            <a:r>
              <a:rPr lang="ka-GE" b="1" dirty="0" smtClean="0"/>
              <a:t> </a:t>
            </a:r>
            <a:r>
              <a:rPr lang="en-US" b="1" dirty="0" smtClean="0"/>
              <a:t>II</a:t>
            </a:r>
            <a:r>
              <a:rPr lang="en-US" dirty="0" smtClean="0"/>
              <a:t>: </a:t>
            </a:r>
            <a:endParaRPr lang="ka-GE" dirty="0" smtClean="0"/>
          </a:p>
          <a:p>
            <a:pPr marL="0" lvl="0" indent="0" algn="ctr">
              <a:buNone/>
            </a:pPr>
            <a:endParaRPr lang="ka-GE" dirty="0" smtClean="0"/>
          </a:p>
          <a:p>
            <a:pPr marL="0" indent="0" algn="ctr">
              <a:buNone/>
            </a:pPr>
            <a:r>
              <a:rPr lang="ka-GE" sz="2800" dirty="0">
                <a:latin typeface="Sylfaen" panose="010A0502050306030303" pitchFamily="18" charset="0"/>
                <a:cs typeface="Arial" pitchFamily="34" charset="0"/>
              </a:rPr>
              <a:t>ჯანმრთელობის დაცვის ერთიანი საინფორმაციო სისტემის  </a:t>
            </a:r>
            <a:r>
              <a:rPr lang="ka-GE" sz="2800" dirty="0" smtClean="0">
                <a:latin typeface="Sylfaen" panose="010A0502050306030303" pitchFamily="18" charset="0"/>
                <a:cs typeface="Arial" pitchFamily="34" charset="0"/>
              </a:rPr>
              <a:t>მდგრადობის </a:t>
            </a:r>
            <a:r>
              <a:rPr lang="ka-GE" sz="2800" dirty="0">
                <a:latin typeface="Sylfaen" panose="010A0502050306030303" pitchFamily="18" charset="0"/>
                <a:cs typeface="Arial" pitchFamily="34" charset="0"/>
              </a:rPr>
              <a:t>უზრუნველყოფის საკითხები</a:t>
            </a:r>
          </a:p>
        </p:txBody>
      </p:sp>
    </p:spTree>
    <p:extLst>
      <p:ext uri="{BB962C8B-B14F-4D97-AF65-F5344CB8AC3E}">
        <p14:creationId xmlns:p14="http://schemas.microsoft.com/office/powerpoint/2010/main" val="8301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320140"/>
            <a:ext cx="7924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100" b="1" dirty="0" smtClean="0">
                <a:latin typeface="Myriad Pro" pitchFamily="34" charset="0"/>
                <a:cs typeface="Arial" pitchFamily="34" charset="0"/>
              </a:rPr>
              <a:t>ჯსგპ-ის როლი სისტემის მართვაში</a:t>
            </a:r>
            <a:endParaRPr lang="en-US" sz="2100" b="1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423279"/>
            <a:ext cx="731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შჯსდს დაკვეთის შესაბამისად სხვადასხვა მოდულების შექმნა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სისტემის და მისი ცალკეული კომპონენტების მუდმივი განახლება ბიზნეს პროცესების პარალელურად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სისტემის მუდმივი ტექნიკური განახლება 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სისტემის გამართულად მუშაობაზე მუდმივი მონიტორინგი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სისტემის მომხმარებლებისთვის ტექნიკური დახმარების გაწევა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09800"/>
            <a:ext cx="731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მოდულების</a:t>
            </a:r>
            <a:r>
              <a:rPr lang="ka-GE" dirty="0">
                <a:latin typeface="Myriad Pro" pitchFamily="34" charset="0"/>
                <a:cs typeface="Arial" pitchFamily="34" charset="0"/>
              </a:rPr>
              <a:t> </a:t>
            </a:r>
            <a:r>
              <a:rPr lang="ka-GE" dirty="0" smtClean="0">
                <a:latin typeface="Myriad Pro" pitchFamily="34" charset="0"/>
                <a:cs typeface="Arial" pitchFamily="34" charset="0"/>
              </a:rPr>
              <a:t>ტექნიკური მხარდაჭერის გარეშე დარჩენა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სახელმწიფო პოლიტიკის მოთხოვნების შესაბამისად სისტემაში ცვლილებების შეტანის შეფერხება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>
                <a:latin typeface="Myriad Pro" pitchFamily="34" charset="0"/>
                <a:cs typeface="Arial" pitchFamily="34" charset="0"/>
              </a:rPr>
              <a:t>ტექნიკური საშუალებების არქონის </a:t>
            </a:r>
            <a:r>
              <a:rPr lang="ka-GE" dirty="0" smtClean="0">
                <a:latin typeface="Myriad Pro" pitchFamily="34" charset="0"/>
                <a:cs typeface="Arial" pitchFamily="34" charset="0"/>
              </a:rPr>
              <a:t>გამო, </a:t>
            </a:r>
            <a:r>
              <a:rPr lang="ka-GE" dirty="0">
                <a:latin typeface="Myriad Pro" pitchFamily="34" charset="0"/>
                <a:cs typeface="Arial" pitchFamily="34" charset="0"/>
              </a:rPr>
              <a:t>ჩართული მხარეების მიერ ნაკისრი ვალდებულებების არასრულად </a:t>
            </a:r>
            <a:r>
              <a:rPr lang="ka-GE" dirty="0" smtClean="0">
                <a:latin typeface="Myriad Pro" pitchFamily="34" charset="0"/>
                <a:cs typeface="Arial" pitchFamily="34" charset="0"/>
              </a:rPr>
              <a:t>შესრულება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სამედიცინო დაწესებულებების სამუშაო პროცესის შეფერხება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მოქალაქეების მხრიდან სამედიცინო სერვისების მიღების შეფერხება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20140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100" b="1" dirty="0" smtClean="0">
                <a:latin typeface="Myriad Pro" pitchFamily="34" charset="0"/>
                <a:cs typeface="Arial" pitchFamily="34" charset="0"/>
              </a:rPr>
              <a:t>ჯდესს-ის არ გადაბარების ან დაგვიანებით </a:t>
            </a:r>
          </a:p>
          <a:p>
            <a:pPr algn="ctr"/>
            <a:r>
              <a:rPr lang="ka-GE" sz="2100" b="1" dirty="0" smtClean="0">
                <a:latin typeface="Myriad Pro" pitchFamily="34" charset="0"/>
                <a:cs typeface="Arial" pitchFamily="34" charset="0"/>
              </a:rPr>
              <a:t>გადაბარების რისკები</a:t>
            </a:r>
            <a:endParaRPr lang="en-US" sz="2100" b="1" dirty="0"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4608" y="2672477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შესაბამისი ტექნიკური კადრების არ არსებობა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სისტემის მორალურად და ტექნიკურად დაძველება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შესაბამისი მხარეების მიერ სისტემის ფუნქციონირებისთვის საჭირო მხარდაჭერის არ არსებობა</a:t>
            </a:r>
          </a:p>
          <a:p>
            <a:endParaRPr lang="en-US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808" y="152788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100" b="1" dirty="0" smtClean="0">
                <a:latin typeface="Myriad Pro" pitchFamily="34" charset="0"/>
                <a:cs typeface="Arial" pitchFamily="34" charset="0"/>
              </a:rPr>
              <a:t>არასასურველი შედეგები მსგავსი პროექტების </a:t>
            </a:r>
          </a:p>
          <a:p>
            <a:pPr algn="ctr"/>
            <a:r>
              <a:rPr lang="ka-GE" sz="2100" b="1" dirty="0" smtClean="0">
                <a:latin typeface="Myriad Pro" pitchFamily="34" charset="0"/>
                <a:cs typeface="Arial" pitchFamily="34" charset="0"/>
              </a:rPr>
              <a:t>დასრულების შემდეგ - ისტორიული ფაქტები</a:t>
            </a:r>
            <a:endParaRPr lang="en-US" sz="2100" b="1" dirty="0"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32014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სცენარი - </a:t>
            </a:r>
            <a:r>
              <a:rPr lang="en-US" sz="2400" b="1" dirty="0"/>
              <a:t>I</a:t>
            </a: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b="1" dirty="0"/>
              <a:t>ჯდესს მართვისათვის მომსახურების </a:t>
            </a:r>
            <a:br>
              <a:rPr lang="ka-GE" sz="2400" b="1" dirty="0"/>
            </a:br>
            <a:r>
              <a:rPr lang="ka-GE" sz="2400" b="1" dirty="0"/>
              <a:t>შესყიდვა შჯსდს მიერ</a:t>
            </a:r>
            <a:endParaRPr lang="en-US" sz="2100" b="1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3048000"/>
            <a:ext cx="746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sz="2000" dirty="0">
                <a:cs typeface="Arial" pitchFamily="34" charset="0"/>
              </a:rPr>
              <a:t>საბიუჯეტო სახსრების მობილიზება</a:t>
            </a:r>
            <a:endParaRPr lang="en-US" sz="2000" dirty="0">
              <a:cs typeface="Arial" pitchFamily="34" charset="0"/>
            </a:endParaRPr>
          </a:p>
          <a:p>
            <a:endParaRPr lang="en-US" sz="2000" dirty="0" smtClean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sz="2000" dirty="0" smtClean="0">
                <a:cs typeface="Arial" pitchFamily="34" charset="0"/>
              </a:rPr>
              <a:t>მომსახურების შესყიდვის პროცედურები</a:t>
            </a:r>
            <a:endParaRPr lang="en-US" sz="2000" dirty="0" smtClean="0">
              <a:cs typeface="Arial" pitchFamily="34" charset="0"/>
            </a:endParaRPr>
          </a:p>
          <a:p>
            <a:pPr lvl="0"/>
            <a:endParaRPr lang="en-US" sz="2000" dirty="0" smtClean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sz="2000" dirty="0">
                <a:cs typeface="Arial" pitchFamily="34" charset="0"/>
              </a:rPr>
              <a:t>სხვადასხვა წყაროებიდან თანხების </a:t>
            </a:r>
            <a:r>
              <a:rPr lang="ka-GE" sz="2000" dirty="0" smtClean="0">
                <a:cs typeface="Arial" pitchFamily="34" charset="0"/>
              </a:rPr>
              <a:t>კონსოლიდირება</a:t>
            </a:r>
            <a:endParaRPr lang="en-US" sz="2000" dirty="0" smtClean="0">
              <a:cs typeface="Arial" pitchFamily="34" charset="0"/>
            </a:endParaRPr>
          </a:p>
          <a:p>
            <a:pPr lvl="0"/>
            <a:endParaRPr lang="en-US" sz="2000" dirty="0" smtClean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sz="2000" dirty="0" smtClean="0">
                <a:cs typeface="Arial" pitchFamily="34" charset="0"/>
              </a:rPr>
              <a:t>თანხების </a:t>
            </a:r>
            <a:r>
              <a:rPr lang="ka-GE" sz="2000" dirty="0">
                <a:cs typeface="Arial" pitchFamily="34" charset="0"/>
              </a:rPr>
              <a:t>გადანაწილება უწყებებს შორის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2000" dirty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40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7772400" cy="609600"/>
          </a:xfrm>
        </p:spPr>
        <p:txBody>
          <a:bodyPr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პრეზენტაციის თემები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8229600" cy="2819400"/>
          </a:xfrm>
        </p:spPr>
        <p:txBody>
          <a:bodyPr/>
          <a:lstStyle/>
          <a:p>
            <a:pPr marL="0" indent="0">
              <a:buNone/>
            </a:pPr>
            <a:r>
              <a:rPr lang="ka-GE" sz="2000" b="1" dirty="0" smtClean="0"/>
              <a:t>ნაწილი </a:t>
            </a:r>
            <a:r>
              <a:rPr lang="en-US" sz="2000" b="1" dirty="0" smtClean="0"/>
              <a:t>I</a:t>
            </a:r>
            <a:r>
              <a:rPr lang="en-US" sz="2000" b="1" dirty="0"/>
              <a:t>: </a:t>
            </a:r>
            <a:r>
              <a:rPr lang="ka-GE" sz="2000" dirty="0">
                <a:cs typeface="Arial" pitchFamily="34" charset="0"/>
              </a:rPr>
              <a:t>ჯანმრთელობის დაცვის ერთიანი საინფორმაციო </a:t>
            </a:r>
            <a:r>
              <a:rPr lang="ka-GE" sz="2000" dirty="0" smtClean="0">
                <a:cs typeface="Arial" pitchFamily="34" charset="0"/>
              </a:rPr>
              <a:t>	     	    სისტემის (ჯდესს) ზოგადი მიმოხილვა</a:t>
            </a:r>
          </a:p>
          <a:p>
            <a:pPr marL="0" indent="0">
              <a:buNone/>
            </a:pPr>
            <a:endParaRPr lang="ka-GE" sz="2000" dirty="0" smtClean="0">
              <a:cs typeface="Arial" pitchFamily="34" charset="0"/>
            </a:endParaRPr>
          </a:p>
          <a:p>
            <a:pPr marL="0" indent="0">
              <a:buNone/>
            </a:pPr>
            <a:endParaRPr lang="ka-GE" sz="20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ka-GE" sz="2000" b="1" dirty="0" smtClean="0"/>
              <a:t>ნაწილი </a:t>
            </a:r>
            <a:r>
              <a:rPr lang="en-US" sz="2000" b="1" dirty="0" smtClean="0"/>
              <a:t>II</a:t>
            </a:r>
            <a:r>
              <a:rPr lang="en-US" sz="2000" dirty="0"/>
              <a:t>: </a:t>
            </a:r>
            <a:r>
              <a:rPr lang="ka-GE" sz="2000" dirty="0">
                <a:cs typeface="Arial" pitchFamily="34" charset="0"/>
              </a:rPr>
              <a:t>ჯანმრთელობის დაცვის ერთიანი საინფორმაციო </a:t>
            </a:r>
            <a:r>
              <a:rPr lang="ka-GE" sz="2000" dirty="0" smtClean="0">
                <a:cs typeface="Arial" pitchFamily="34" charset="0"/>
              </a:rPr>
              <a:t>	      	     სისტემის  მდგრადობის უზრუნველყოფის საკითხები</a:t>
            </a:r>
          </a:p>
          <a:p>
            <a:pPr marL="0" indent="0">
              <a:buNone/>
            </a:pPr>
            <a:endParaRPr lang="ka-GE" sz="2000" dirty="0">
              <a:cs typeface="Arial" pitchFamily="34" charset="0"/>
            </a:endParaRPr>
          </a:p>
          <a:p>
            <a:pPr marL="0" indent="0">
              <a:buNone/>
            </a:pPr>
            <a:endParaRPr lang="ka-GE" sz="20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ka-GE" sz="2000" b="1" dirty="0" smtClean="0"/>
              <a:t>ნაწილი </a:t>
            </a:r>
            <a:r>
              <a:rPr lang="en-US" sz="2000" b="1" dirty="0" smtClean="0"/>
              <a:t>III: </a:t>
            </a:r>
            <a:r>
              <a:rPr lang="ka-GE" sz="2000" dirty="0">
                <a:cs typeface="Arial" pitchFamily="34" charset="0"/>
              </a:rPr>
              <a:t>გადაბარების სამოქმედო გეგმა</a:t>
            </a:r>
            <a:endParaRPr lang="en-US" sz="2000" dirty="0">
              <a:cs typeface="Arial" pitchFamily="34" charset="0"/>
            </a:endParaRPr>
          </a:p>
          <a:p>
            <a:pPr marL="0" indent="0">
              <a:buNone/>
            </a:pPr>
            <a:endParaRPr lang="ka-GE" sz="2200" dirty="0" smtClean="0"/>
          </a:p>
        </p:txBody>
      </p:sp>
    </p:spTree>
    <p:extLst>
      <p:ext uri="{BB962C8B-B14F-4D97-AF65-F5344CB8AC3E}">
        <p14:creationId xmlns:p14="http://schemas.microsoft.com/office/powerpoint/2010/main" val="4471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772400" cy="685800"/>
          </a:xfrm>
          <a:noFill/>
          <a:ln>
            <a:noFill/>
          </a:ln>
        </p:spPr>
        <p:txBody>
          <a:bodyPr anchor="ctr"/>
          <a:lstStyle/>
          <a:p>
            <a:pPr algn="ctr"/>
            <a:r>
              <a:rPr lang="ka-GE" sz="2200" dirty="0" smtClean="0">
                <a:solidFill>
                  <a:schemeClr val="tx1"/>
                </a:solidFill>
              </a:rPr>
              <a:t>სცენარი - </a:t>
            </a:r>
            <a:r>
              <a:rPr lang="en-US" sz="2200" dirty="0" smtClean="0">
                <a:solidFill>
                  <a:schemeClr val="tx1"/>
                </a:solidFill>
              </a:rPr>
              <a:t>I</a:t>
            </a:r>
            <a:r>
              <a:rPr lang="ka-GE" sz="2200" dirty="0" smtClean="0">
                <a:solidFill>
                  <a:schemeClr val="tx1"/>
                </a:solidFill>
              </a:rPr>
              <a:t/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ka-GE" sz="2200" dirty="0" smtClean="0">
                <a:solidFill>
                  <a:schemeClr val="tx1"/>
                </a:solidFill>
              </a:rPr>
              <a:t>საკადრო და ფინანსური რესურსი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51150"/>
              </p:ext>
            </p:extLst>
          </p:nvPr>
        </p:nvGraphicFramePr>
        <p:xfrm>
          <a:off x="779929" y="2362200"/>
          <a:ext cx="7736542" cy="38341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59742"/>
                <a:gridCol w="1008530"/>
                <a:gridCol w="2725270"/>
                <a:gridCol w="1143000"/>
              </a:tblGrid>
              <a:tr h="408309">
                <a:tc gridSpan="2"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საკადრო რესურსი</a:t>
                      </a:r>
                      <a:endParaRPr lang="en-US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ფინანსური </a:t>
                      </a:r>
                      <a:r>
                        <a:rPr lang="ka-GE" dirty="0" smtClean="0"/>
                        <a:t>რესურსი (წლიური)</a:t>
                      </a:r>
                      <a:endParaRPr lang="en-US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309"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პროექტის</a:t>
                      </a:r>
                      <a:r>
                        <a:rPr lang="ka-GE" sz="1400" baseline="0" dirty="0" smtClean="0"/>
                        <a:t> მენეჯერი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1400" kern="1200" dirty="0" smtClean="0"/>
                        <a:t>ხელფასები - საშემოსავლო გადასახადის ჩათვლით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600 000 $</a:t>
                      </a:r>
                      <a:endParaRPr lang="en-US" sz="1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  <a:tr h="364157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ბიზნეს ანალიტისკოსი/ კოორდინატორი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ადმინისტრაციული ხარჯი ზედნადები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100 000 $</a:t>
                      </a:r>
                      <a:endParaRPr lang="en-US" sz="1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  <a:tr h="44513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მთავარი დეველოპერი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დამატებითი ღირებულების გადასახადი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126 000 $</a:t>
                      </a:r>
                      <a:endParaRPr lang="en-US" sz="1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  <a:tr h="29273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დეველოპერი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  <a:tr h="30797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ბაზის ადმინისტრატორი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  <a:tr h="2470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1400" kern="1200" dirty="0" smtClean="0"/>
                        <a:t>დიზაინერი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  <a:tr h="30797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ტესტერი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  <a:tr h="408309">
                <a:tc>
                  <a:txBody>
                    <a:bodyPr/>
                    <a:lstStyle/>
                    <a:p>
                      <a:r>
                        <a:rPr lang="ka-GE" sz="1400" b="1" dirty="0" smtClean="0"/>
                        <a:t>სულ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400" b="1" kern="1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b="1" kern="1200" dirty="0" smtClean="0"/>
                        <a:t>სულ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826</a:t>
                      </a:r>
                      <a:r>
                        <a:rPr lang="en-US" sz="1400" b="1" baseline="0" dirty="0" smtClean="0"/>
                        <a:t> 000 $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4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3094672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2000" dirty="0" smtClean="0">
                <a:cs typeface="Arial" pitchFamily="34" charset="0"/>
              </a:rPr>
              <a:t>შიდა საკადრო რესურსის გადამზადება / აყვანა</a:t>
            </a:r>
            <a:endParaRPr lang="en-US" sz="2000" dirty="0" smtClean="0">
              <a:cs typeface="Arial" pitchFamily="34" charset="0"/>
            </a:endParaRPr>
          </a:p>
          <a:p>
            <a:endParaRPr lang="en-US" sz="2000" dirty="0" smtClean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sz="2000" dirty="0" smtClean="0">
                <a:cs typeface="Arial" pitchFamily="34" charset="0"/>
              </a:rPr>
              <a:t>საკადრო რესურსის სათანადო ანაზღაურების უზრუნველყოფა</a:t>
            </a:r>
          </a:p>
          <a:p>
            <a:pPr lvl="0"/>
            <a:endParaRPr lang="ka-GE" sz="2000" dirty="0" smtClean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sz="2000" dirty="0" smtClean="0">
                <a:cs typeface="Arial" pitchFamily="34" charset="0"/>
              </a:rPr>
              <a:t>საბიუჯეტო სახსრების მობილიზება</a:t>
            </a:r>
            <a:endParaRPr lang="en-US" sz="2000" dirty="0" smtClean="0">
              <a:cs typeface="Arial" pitchFamily="34" charset="0"/>
            </a:endParaRPr>
          </a:p>
          <a:p>
            <a:pPr lvl="0"/>
            <a:endParaRPr lang="en-US" sz="2000" dirty="0" smtClean="0">
              <a:cs typeface="Arial" pitchFamily="34" charset="0"/>
            </a:endParaRP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სცენარი - </a:t>
            </a:r>
            <a:r>
              <a:rPr lang="en-US" sz="2400" b="1" dirty="0"/>
              <a:t>II</a:t>
            </a: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b="1" dirty="0"/>
              <a:t>ჯდესს მართვა შჯსდს მიერ</a:t>
            </a:r>
            <a:endParaRPr lang="en-US" sz="2100" b="1" dirty="0"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772400" cy="609600"/>
          </a:xfrm>
          <a:noFill/>
          <a:ln>
            <a:noFill/>
          </a:ln>
        </p:spPr>
        <p:txBody>
          <a:bodyPr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სცენარი - </a:t>
            </a:r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ka-GE" dirty="0" smtClean="0">
                <a:solidFill>
                  <a:schemeClr val="tx1"/>
                </a:solidFill>
              </a:rPr>
              <a:t/>
            </a:r>
            <a:br>
              <a:rPr lang="ka-GE" dirty="0" smtClean="0">
                <a:solidFill>
                  <a:schemeClr val="tx1"/>
                </a:solidFill>
              </a:rPr>
            </a:br>
            <a:r>
              <a:rPr lang="ka-GE" dirty="0" smtClean="0">
                <a:solidFill>
                  <a:schemeClr val="tx1"/>
                </a:solidFill>
              </a:rPr>
              <a:t>საკადრო და ფინანსური რესურსი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09972"/>
              </p:ext>
            </p:extLst>
          </p:nvPr>
        </p:nvGraphicFramePr>
        <p:xfrm>
          <a:off x="779929" y="2514600"/>
          <a:ext cx="7736542" cy="38341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59742"/>
                <a:gridCol w="1008530"/>
                <a:gridCol w="2725270"/>
                <a:gridCol w="1143000"/>
              </a:tblGrid>
              <a:tr h="408309">
                <a:tc gridSpan="2">
                  <a:txBody>
                    <a:bodyPr/>
                    <a:lstStyle/>
                    <a:p>
                      <a:pPr algn="ctr"/>
                      <a:r>
                        <a:rPr lang="ka-GE" dirty="0" smtClean="0">
                          <a:solidFill>
                            <a:schemeClr val="tx1"/>
                          </a:solidFill>
                        </a:rPr>
                        <a:t>საკადრო რესურსი</a:t>
                      </a:r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>
                          <a:solidFill>
                            <a:schemeClr val="tx1"/>
                          </a:solidFill>
                        </a:rPr>
                        <a:t>ფინანსური </a:t>
                      </a:r>
                      <a:r>
                        <a:rPr lang="ka-GE" dirty="0" smtClean="0">
                          <a:solidFill>
                            <a:schemeClr val="tx1"/>
                          </a:solidFill>
                        </a:rPr>
                        <a:t>რესურსი </a:t>
                      </a:r>
                      <a:r>
                        <a:rPr lang="ka-GE" dirty="0" smtClean="0"/>
                        <a:t>(წლიური)</a:t>
                      </a:r>
                      <a:endParaRPr lang="en-US" dirty="0" smtClean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309">
                <a:tc>
                  <a:txBody>
                    <a:bodyPr/>
                    <a:lstStyle/>
                    <a:p>
                      <a:r>
                        <a:rPr lang="ka-GE" sz="1400" dirty="0" smtClean="0">
                          <a:solidFill>
                            <a:schemeClr val="tx1"/>
                          </a:solidFill>
                        </a:rPr>
                        <a:t>პროექტის</a:t>
                      </a:r>
                      <a:r>
                        <a:rPr lang="ka-GE" sz="1400" baseline="0" dirty="0" smtClean="0">
                          <a:solidFill>
                            <a:schemeClr val="tx1"/>
                          </a:solidFill>
                        </a:rPr>
                        <a:t> მენეჯერი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ხელფასები - საშემოსავლო გადასახადის ჩათვლით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600 000 $</a:t>
                      </a:r>
                      <a:endParaRPr lang="en-US" sz="1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364157"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ბიზნეს ანალიტისკოსი/ კოორდინატორი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ადმინისტრაციული ხარჯი ზედნადები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tx1"/>
                          </a:solidFill>
                        </a:rPr>
                        <a:t>25 000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en-US" sz="1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445131"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მთავარი დეველოპერი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დამატებითი ღირებულების გადასახადი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$</a:t>
                      </a:r>
                      <a:endParaRPr lang="en-US" sz="1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292731"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დეველოპერი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307971"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ბაზის ადმინისტრატორი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2470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დიზაინერი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307971"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ტესტერი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408309">
                <a:tc>
                  <a:txBody>
                    <a:bodyPr/>
                    <a:lstStyle/>
                    <a:p>
                      <a:r>
                        <a:rPr lang="ka-GE" sz="1400" b="1" dirty="0" smtClean="0">
                          <a:solidFill>
                            <a:schemeClr val="tx1"/>
                          </a:solidFill>
                        </a:rPr>
                        <a:t>სულ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400" b="1" kern="1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b="1" kern="1200" dirty="0" smtClean="0">
                          <a:solidFill>
                            <a:schemeClr val="tx1"/>
                          </a:solidFill>
                        </a:rPr>
                        <a:t>სულ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1" dirty="0" smtClean="0">
                          <a:solidFill>
                            <a:schemeClr val="tx1"/>
                          </a:solidFill>
                        </a:rPr>
                        <a:t>625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000 $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2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274320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 smtClean="0">
                <a:cs typeface="Arial" pitchFamily="34" charset="0"/>
              </a:rPr>
              <a:t>სსიპ შექმნა</a:t>
            </a:r>
            <a:endParaRPr lang="en-US" dirty="0" smtClean="0"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dirty="0">
                <a:cs typeface="Arial" pitchFamily="34" charset="0"/>
              </a:rPr>
              <a:t>საკადრო რესურსის შესაბამისი ანაზღაურების </a:t>
            </a:r>
            <a:r>
              <a:rPr lang="ka-GE" dirty="0" smtClean="0">
                <a:cs typeface="Arial" pitchFamily="34" charset="0"/>
              </a:rPr>
              <a:t>უზრუნველყოფა</a:t>
            </a:r>
          </a:p>
          <a:p>
            <a:pPr lvl="0"/>
            <a:endParaRPr lang="ka-GE" dirty="0" smtClean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dirty="0">
                <a:cs typeface="Arial" pitchFamily="34" charset="0"/>
              </a:rPr>
              <a:t>საბიუჯეტო სახსრების მობილიზება</a:t>
            </a:r>
            <a:endParaRPr lang="en-US" dirty="0">
              <a:cs typeface="Arial" pitchFamily="34" charset="0"/>
            </a:endParaRPr>
          </a:p>
          <a:p>
            <a:endParaRPr lang="ka-GE" dirty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>
                <a:cs typeface="Arial" pitchFamily="34" charset="0"/>
              </a:rPr>
              <a:t>საკადრო რესურსის გადამზადება / აყვანა</a:t>
            </a:r>
          </a:p>
          <a:p>
            <a:pPr lvl="0"/>
            <a:endParaRPr lang="en-US" dirty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სცენარი - </a:t>
            </a:r>
            <a:r>
              <a:rPr lang="en-US" sz="2400" b="1" dirty="0"/>
              <a:t>III</a:t>
            </a: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b="1" dirty="0"/>
              <a:t>ჯდესს მართვა შჯსდს მიერ</a:t>
            </a:r>
            <a:endParaRPr lang="en-US" sz="2100" b="1" dirty="0"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772400" cy="533400"/>
          </a:xfrm>
          <a:noFill/>
          <a:ln>
            <a:noFill/>
          </a:ln>
        </p:spPr>
        <p:txBody>
          <a:bodyPr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სცენარი -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ka-GE" dirty="0" smtClean="0">
                <a:solidFill>
                  <a:schemeClr val="tx1"/>
                </a:solidFill>
              </a:rPr>
              <a:t/>
            </a:r>
            <a:br>
              <a:rPr lang="ka-GE" dirty="0" smtClean="0">
                <a:solidFill>
                  <a:schemeClr val="tx1"/>
                </a:solidFill>
              </a:rPr>
            </a:br>
            <a:r>
              <a:rPr lang="ka-GE" dirty="0" smtClean="0">
                <a:solidFill>
                  <a:schemeClr val="tx1"/>
                </a:solidFill>
              </a:rPr>
              <a:t>საკადრო და ფინანსური რესურსი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984781"/>
              </p:ext>
            </p:extLst>
          </p:nvPr>
        </p:nvGraphicFramePr>
        <p:xfrm>
          <a:off x="779929" y="2438400"/>
          <a:ext cx="7736542" cy="38341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59742"/>
                <a:gridCol w="1008530"/>
                <a:gridCol w="2725270"/>
                <a:gridCol w="1143000"/>
              </a:tblGrid>
              <a:tr h="408309">
                <a:tc gridSpan="2"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საკადრო რესურსი</a:t>
                      </a:r>
                      <a:endParaRPr lang="en-US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ფინანსური </a:t>
                      </a:r>
                      <a:r>
                        <a:rPr lang="ka-GE" dirty="0" smtClean="0"/>
                        <a:t>რესურსი (წლიური)</a:t>
                      </a:r>
                      <a:endParaRPr lang="en-US" dirty="0" smtClean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309"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პროექტის</a:t>
                      </a:r>
                      <a:r>
                        <a:rPr lang="ka-GE" sz="1400" baseline="0" dirty="0" smtClean="0"/>
                        <a:t> მენეჯერი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/>
                        <a:t>1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1400" kern="1200" dirty="0" smtClean="0"/>
                        <a:t>ხელფასები - საშემოსავლო გადასახადის ჩათვლით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600 000 $</a:t>
                      </a:r>
                      <a:endParaRPr lang="en-US" sz="1400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364157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ბიზნეს ანალიტისკოსი/ კოორდინატორი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/>
                        <a:t>3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ადმინისტრაციული ხარჯი ზედნადები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300 000 </a:t>
                      </a:r>
                      <a:r>
                        <a:rPr lang="en-US" sz="1400" dirty="0" smtClean="0"/>
                        <a:t>$</a:t>
                      </a:r>
                      <a:endParaRPr lang="en-US" sz="1400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44513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მთავარი დეველოპერი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/>
                        <a:t>1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დამატებითი ღირებულების გადასახადი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0</a:t>
                      </a:r>
                      <a:r>
                        <a:rPr lang="en-US" sz="1400" dirty="0" smtClean="0"/>
                        <a:t> $</a:t>
                      </a:r>
                      <a:endParaRPr lang="en-US" sz="1400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29273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დეველოპერი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/>
                        <a:t>8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30797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ბაზის ადმინისტრატორი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/>
                        <a:t>1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2470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1400" kern="1200" dirty="0" smtClean="0"/>
                        <a:t>დიზაინერი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/>
                        <a:t>1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30797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ტესტერი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/>
                        <a:t>1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408309">
                <a:tc>
                  <a:txBody>
                    <a:bodyPr/>
                    <a:lstStyle/>
                    <a:p>
                      <a:r>
                        <a:rPr lang="ka-GE" sz="1400" b="1" dirty="0" smtClean="0"/>
                        <a:t>სულ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400" b="1" kern="1200" dirty="0" smtClean="0"/>
                        <a:t>16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b="1" kern="1200" dirty="0" smtClean="0"/>
                        <a:t>სულ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1" dirty="0" smtClean="0"/>
                        <a:t>900</a:t>
                      </a:r>
                      <a:r>
                        <a:rPr lang="en-US" sz="1400" b="1" baseline="0" dirty="0" smtClean="0"/>
                        <a:t> 000 $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1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ka-GE" sz="2800" b="1" dirty="0" smtClean="0"/>
              <a:t>ნაწილი </a:t>
            </a:r>
            <a:r>
              <a:rPr lang="en-US" sz="2800" b="1" dirty="0" smtClean="0"/>
              <a:t>III : </a:t>
            </a:r>
            <a:endParaRPr lang="ka-GE" sz="2800" b="1" dirty="0" smtClean="0"/>
          </a:p>
          <a:p>
            <a:pPr marL="0" indent="0" algn="ctr">
              <a:buNone/>
            </a:pPr>
            <a:endParaRPr lang="ka-GE" sz="2800" b="1" dirty="0" smtClean="0"/>
          </a:p>
          <a:p>
            <a:pPr marL="0" indent="0" algn="ctr">
              <a:buNone/>
            </a:pPr>
            <a:r>
              <a:rPr lang="ka-GE" sz="2800" dirty="0">
                <a:cs typeface="Arial" pitchFamily="34" charset="0"/>
              </a:rPr>
              <a:t>გადაბარების სამოქმედო გეგმა</a:t>
            </a:r>
            <a:endParaRPr 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9322" y="1295400"/>
            <a:ext cx="7772400" cy="304800"/>
          </a:xfrm>
        </p:spPr>
        <p:txBody>
          <a:bodyPr/>
          <a:lstStyle/>
          <a:p>
            <a:pPr algn="ctr"/>
            <a:r>
              <a:rPr lang="ka-GE" sz="2200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rPr>
              <a:t>ჯდესს-ის გადაბარების აქტივობები და ვადები</a:t>
            </a:r>
            <a:endParaRPr lang="en-US" sz="2200" dirty="0">
              <a:solidFill>
                <a:schemeClr val="tx1"/>
              </a:solidFill>
              <a:latin typeface="Myriad Pro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052544"/>
              </p:ext>
            </p:extLst>
          </p:nvPr>
        </p:nvGraphicFramePr>
        <p:xfrm>
          <a:off x="712671" y="2149693"/>
          <a:ext cx="7505702" cy="3967828"/>
        </p:xfrm>
        <a:graphic>
          <a:graphicData uri="http://schemas.openxmlformats.org/drawingml/2006/table">
            <a:tbl>
              <a:tblPr/>
              <a:tblGrid>
                <a:gridCol w="2698965"/>
                <a:gridCol w="1393793"/>
                <a:gridCol w="853236"/>
                <a:gridCol w="853236"/>
                <a:gridCol w="853236"/>
                <a:gridCol w="853236"/>
              </a:tblGrid>
              <a:tr h="333373">
                <a:tc rowSpan="2">
                  <a:txBody>
                    <a:bodyPr/>
                    <a:lstStyle/>
                    <a:p>
                      <a:pPr algn="l"/>
                      <a:endParaRPr lang="ro-RO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200" b="1" dirty="0" smtClean="0">
                          <a:solidFill>
                            <a:schemeClr val="bg1"/>
                          </a:solidFill>
                        </a:rPr>
                        <a:t>პასუხისმგებელი</a:t>
                      </a:r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</a:tr>
              <a:tr h="333375">
                <a:tc v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r>
                        <a:rPr lang="en-US" sz="1200" baseline="0" dirty="0" smtClean="0"/>
                        <a:t>/11.2014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2/11/2014.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11/2014.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12/2014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გადაბარების</a:t>
                      </a:r>
                      <a:r>
                        <a:rPr lang="ka-GE" sz="1200" b="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a-GE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სცენარის არჩევა</a:t>
                      </a:r>
                    </a:p>
                    <a:p>
                      <a:pPr algn="l"/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MoLHSA</a:t>
                      </a:r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algn="l"/>
                      <a:r>
                        <a:rPr lang="ka-GE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პროცესის კოორდინატორის დანიშვნა </a:t>
                      </a:r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MoLHSA</a:t>
                      </a:r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სამომხმარებელო დოკუმენტაციის მომზადება</a:t>
                      </a:r>
                      <a:endParaRPr lang="en-US" sz="1200" b="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HSSP</a:t>
                      </a:r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ტექნიკური დოკუმენტაციის მომზადება</a:t>
                      </a:r>
                      <a:endParaRPr lang="en-US" sz="1200" b="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HSSP/</a:t>
                      </a:r>
                      <a:r>
                        <a:rPr lang="en-US" sz="1200" dirty="0" err="1" smtClean="0"/>
                        <a:t>MoLHSA</a:t>
                      </a:r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algn="l"/>
                      <a:r>
                        <a:rPr lang="ka-GE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სახელფასო ანაზღაურების საკითხები</a:t>
                      </a:r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MoLHSA</a:t>
                      </a:r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სსიპ-ს შექმნა</a:t>
                      </a:r>
                      <a:endParaRPr lang="en-US" sz="1200" b="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MoLHSA</a:t>
                      </a:r>
                      <a:endParaRPr lang="ro-RO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987271" y="3002180"/>
            <a:ext cx="1335087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Rounded Rectangle 11"/>
          <p:cNvSpPr/>
          <p:nvPr/>
        </p:nvSpPr>
        <p:spPr>
          <a:xfrm>
            <a:off x="7467600" y="5715000"/>
            <a:ext cx="609600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9" name="Rounded Rectangle 18"/>
          <p:cNvSpPr/>
          <p:nvPr/>
        </p:nvSpPr>
        <p:spPr>
          <a:xfrm>
            <a:off x="6705600" y="4104566"/>
            <a:ext cx="1219199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9" name="Rounded Rectangle 48"/>
          <p:cNvSpPr/>
          <p:nvPr/>
        </p:nvSpPr>
        <p:spPr>
          <a:xfrm>
            <a:off x="6553199" y="5181600"/>
            <a:ext cx="748273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0" name="Rounded Rectangle 49"/>
          <p:cNvSpPr/>
          <p:nvPr/>
        </p:nvSpPr>
        <p:spPr>
          <a:xfrm>
            <a:off x="6705600" y="4648200"/>
            <a:ext cx="1219199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1" name="Rounded Rectangle 50"/>
          <p:cNvSpPr/>
          <p:nvPr/>
        </p:nvSpPr>
        <p:spPr>
          <a:xfrm>
            <a:off x="4998157" y="3505200"/>
            <a:ext cx="1335087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65" name="Elbow Connector 64"/>
          <p:cNvCxnSpPr/>
          <p:nvPr/>
        </p:nvCxnSpPr>
        <p:spPr>
          <a:xfrm rot="10800000" flipV="1">
            <a:off x="6395974" y="3131325"/>
            <a:ext cx="4826" cy="468000"/>
          </a:xfrm>
          <a:prstGeom prst="bentConnector3">
            <a:avLst>
              <a:gd name="adj1" fmla="val -5745449"/>
            </a:avLst>
          </a:prstGeom>
          <a:ln w="12700" cap="rnd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>
            <a:off x="7301473" y="5226824"/>
            <a:ext cx="144000" cy="576000"/>
          </a:xfrm>
          <a:prstGeom prst="bentConnector3">
            <a:avLst>
              <a:gd name="adj1" fmla="val 36147"/>
            </a:avLst>
          </a:prstGeom>
          <a:ln w="12700" cap="rnd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09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2" grpId="0" animBg="1"/>
      <p:bldP spid="19" grpId="0" animBg="1"/>
      <p:bldP spid="49" grpId="0" animBg="1"/>
      <p:bldP spid="50" grpId="0" animBg="1"/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0101" y="1295400"/>
            <a:ext cx="7772400" cy="381000"/>
          </a:xfrm>
        </p:spPr>
        <p:txBody>
          <a:bodyPr/>
          <a:lstStyle/>
          <a:p>
            <a:pPr algn="ctr"/>
            <a:r>
              <a:rPr lang="ka-GE" sz="2200" dirty="0" smtClean="0">
                <a:solidFill>
                  <a:srgbClr val="002060"/>
                </a:solidFill>
                <a:latin typeface="Myriad Pro" pitchFamily="34" charset="0"/>
                <a:cs typeface="Arial" pitchFamily="34" charset="0"/>
              </a:rPr>
              <a:t>ჯდესს-ის </a:t>
            </a:r>
            <a:r>
              <a:rPr lang="ka-GE" sz="2200" dirty="0">
                <a:solidFill>
                  <a:srgbClr val="002060"/>
                </a:solidFill>
                <a:latin typeface="Myriad Pro" pitchFamily="34" charset="0"/>
                <a:cs typeface="Arial" pitchFamily="34" charset="0"/>
              </a:rPr>
              <a:t>გადაბარების აქტივობები და ვადები</a:t>
            </a:r>
            <a:r>
              <a:rPr lang="en-US" sz="2200" dirty="0">
                <a:solidFill>
                  <a:srgbClr val="002060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sz="2200" dirty="0">
                <a:solidFill>
                  <a:srgbClr val="002060"/>
                </a:solidFill>
                <a:latin typeface="Myriad Pro" pitchFamily="34" charset="0"/>
                <a:cs typeface="Arial" pitchFamily="34" charset="0"/>
              </a:rPr>
            </a:br>
            <a:endParaRPr lang="ro-RO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867E-1D9A-4C66-8751-5DA81827F39F}" type="slidenum">
              <a:rPr lang="ro-RO" smtClean="0"/>
              <a:pPr/>
              <a:t>27</a:t>
            </a:fld>
            <a:endParaRPr lang="ro-RO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409677"/>
              </p:ext>
            </p:extLst>
          </p:nvPr>
        </p:nvGraphicFramePr>
        <p:xfrm>
          <a:off x="457204" y="1839076"/>
          <a:ext cx="8458194" cy="4752100"/>
        </p:xfrm>
        <a:graphic>
          <a:graphicData uri="http://schemas.openxmlformats.org/drawingml/2006/table">
            <a:tbl>
              <a:tblPr/>
              <a:tblGrid>
                <a:gridCol w="1752596"/>
                <a:gridCol w="662866"/>
                <a:gridCol w="503561"/>
                <a:gridCol w="503561"/>
                <a:gridCol w="503561"/>
                <a:gridCol w="503561"/>
                <a:gridCol w="503561"/>
                <a:gridCol w="503561"/>
                <a:gridCol w="503561"/>
                <a:gridCol w="503561"/>
                <a:gridCol w="503561"/>
                <a:gridCol w="503561"/>
                <a:gridCol w="503561"/>
                <a:gridCol w="503561"/>
              </a:tblGrid>
              <a:tr h="333373">
                <a:tc rowSpan="2">
                  <a:txBody>
                    <a:bodyPr/>
                    <a:lstStyle/>
                    <a:p>
                      <a:pPr algn="l"/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bg1"/>
                          </a:solidFill>
                          <a:latin typeface="Sylfaen" panose="010A0502050306030303" pitchFamily="18" charset="0"/>
                        </a:rPr>
                        <a:t>პას.</a:t>
                      </a:r>
                      <a:endParaRPr lang="ka-GE" sz="1200" b="1" dirty="0" smtClean="0">
                        <a:solidFill>
                          <a:schemeClr val="bg1"/>
                        </a:solidFill>
                        <a:latin typeface="Sylfaen" panose="010A0502050306030303" pitchFamily="18" charset="0"/>
                        <a:cs typeface="Arial" pitchFamily="34" charset="0"/>
                      </a:endParaRPr>
                    </a:p>
                    <a:p>
                      <a:pPr algn="ctr"/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</a:tr>
              <a:tr h="333375">
                <a:tc v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Nov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Dec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Jan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Feb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Mar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Apr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May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Apr.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May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Jun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Jul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Aug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ხარჯების ბიუჯეტში გათვალისწინება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MOH</a:t>
                      </a:r>
                      <a:endParaRPr lang="ro-RO" sz="11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მომსახურების შესყიდვების პროცედურები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MOH</a:t>
                      </a:r>
                      <a:endParaRPr lang="ro-RO" sz="11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სსიპ-ის ან დეპარტამენტის აღჭურვა</a:t>
                      </a:r>
                      <a:endParaRPr lang="en-US" sz="13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MOH</a:t>
                      </a:r>
                      <a:endParaRPr lang="ro-RO" sz="11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74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კადრების აყვანა</a:t>
                      </a:r>
                      <a:endParaRPr lang="en-US" sz="13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MOH</a:t>
                      </a:r>
                      <a:endParaRPr lang="ro-RO" sz="11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კადრების გადამზადება</a:t>
                      </a:r>
                      <a:endParaRPr lang="en-US" sz="13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HSSP</a:t>
                      </a:r>
                      <a:endParaRPr lang="ro-RO" sz="11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ეტაპობრივი გადაბარება</a:t>
                      </a:r>
                      <a:endParaRPr lang="en-US" sz="13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HSSP/MOH</a:t>
                      </a:r>
                      <a:endParaRPr lang="ro-RO" sz="11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საპორტი</a:t>
                      </a:r>
                      <a:r>
                        <a:rPr lang="en-GB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და</a:t>
                      </a:r>
                      <a:r>
                        <a:rPr lang="ka-GE" sz="13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სუპერვიზია</a:t>
                      </a:r>
                      <a:endParaRPr lang="en-US" sz="13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HSSP</a:t>
                      </a:r>
                      <a:endParaRPr lang="ro-RO" sz="11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441371" y="3264851"/>
            <a:ext cx="870857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0" name="Rounded Rectangle 29"/>
          <p:cNvSpPr/>
          <p:nvPr/>
        </p:nvSpPr>
        <p:spPr>
          <a:xfrm>
            <a:off x="2944581" y="2787005"/>
            <a:ext cx="394609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3" name="Rounded Rectangle 72"/>
          <p:cNvSpPr/>
          <p:nvPr/>
        </p:nvSpPr>
        <p:spPr>
          <a:xfrm>
            <a:off x="3375144" y="3990317"/>
            <a:ext cx="800101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5" name="Rounded Rectangle 74"/>
          <p:cNvSpPr/>
          <p:nvPr/>
        </p:nvSpPr>
        <p:spPr>
          <a:xfrm>
            <a:off x="3390898" y="4653537"/>
            <a:ext cx="1409702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6" name="Rounded Rectangle 75"/>
          <p:cNvSpPr/>
          <p:nvPr/>
        </p:nvSpPr>
        <p:spPr>
          <a:xfrm>
            <a:off x="3733798" y="5053628"/>
            <a:ext cx="3733801" cy="23429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7" name="Rounded Rectangle 76"/>
          <p:cNvSpPr/>
          <p:nvPr/>
        </p:nvSpPr>
        <p:spPr>
          <a:xfrm>
            <a:off x="4190999" y="5627976"/>
            <a:ext cx="3276600" cy="23429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8" name="Rounded Rectangle 77"/>
          <p:cNvSpPr/>
          <p:nvPr/>
        </p:nvSpPr>
        <p:spPr>
          <a:xfrm>
            <a:off x="3276600" y="6235335"/>
            <a:ext cx="5524502" cy="23429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79" name="Elbow Connector 78"/>
          <p:cNvCxnSpPr/>
          <p:nvPr/>
        </p:nvCxnSpPr>
        <p:spPr>
          <a:xfrm>
            <a:off x="3339190" y="2863803"/>
            <a:ext cx="1102181" cy="495173"/>
          </a:xfrm>
          <a:prstGeom prst="bentConnector3">
            <a:avLst/>
          </a:prstGeom>
          <a:ln w="12700" cap="rnd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flipH="1">
            <a:off x="3943349" y="4113787"/>
            <a:ext cx="247650" cy="539750"/>
          </a:xfrm>
          <a:prstGeom prst="bentConnector5">
            <a:avLst>
              <a:gd name="adj1" fmla="val -38462"/>
              <a:gd name="adj2" fmla="val 50000"/>
              <a:gd name="adj3" fmla="val 141026"/>
            </a:avLst>
          </a:prstGeom>
          <a:ln w="12700" cap="rnd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rot="16200000" flipH="1">
            <a:off x="4776732" y="4724960"/>
            <a:ext cx="352536" cy="304800"/>
          </a:xfrm>
          <a:prstGeom prst="bentConnector3">
            <a:avLst/>
          </a:prstGeom>
          <a:ln w="12700" cap="rnd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195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5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30" grpId="0" animBg="1"/>
      <p:bldP spid="73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41" y="1525984"/>
            <a:ext cx="4173118" cy="2055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215586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ka-GE" sz="2000" b="0" dirty="0" smtClean="0">
              <a:solidFill>
                <a:srgbClr val="C00000"/>
              </a:solidFill>
              <a:latin typeface="Myriad Pro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ka-GE" sz="2400" b="0" dirty="0" smtClean="0">
                <a:solidFill>
                  <a:srgbClr val="C00000"/>
                </a:solidFill>
                <a:latin typeface="Myriad Pro" pitchFamily="34" charset="0"/>
                <a:cs typeface="Arial" pitchFamily="34" charset="0"/>
              </a:rPr>
              <a:t>საკონტაქტო ინფორმაცია</a:t>
            </a:r>
            <a:r>
              <a:rPr lang="en-US" sz="2400" b="0" dirty="0" smtClean="0">
                <a:solidFill>
                  <a:srgbClr val="C00000"/>
                </a:solidFill>
                <a:latin typeface="Myriad Pro" pitchFamily="34" charset="0"/>
                <a:cs typeface="Arial" pitchFamily="34" charset="0"/>
              </a:rPr>
              <a:t>:</a:t>
            </a:r>
            <a:endParaRPr lang="ka-GE" sz="2400" b="0" dirty="0" smtClean="0">
              <a:solidFill>
                <a:srgbClr val="C00000"/>
              </a:solidFill>
              <a:latin typeface="Myriad Pro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b="0" dirty="0" smtClean="0">
              <a:solidFill>
                <a:srgbClr val="C00000"/>
              </a:solidFill>
              <a:latin typeface="Myriad Pro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ka-GE" sz="135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ალექსანდრე ტურძილაძე</a:t>
            </a:r>
            <a:r>
              <a:rPr lang="en-US" sz="135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, </a:t>
            </a:r>
            <a:r>
              <a:rPr lang="ka-GE" sz="135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პროგრამის დირექტორი</a:t>
            </a:r>
            <a:r>
              <a:rPr lang="en-US" sz="135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 – </a:t>
            </a:r>
            <a:r>
              <a:rPr lang="en-US" sz="1350" b="0" u="sng" dirty="0" smtClean="0">
                <a:solidFill>
                  <a:srgbClr val="204B7D"/>
                </a:solidFill>
                <a:latin typeface="+mj-lt"/>
                <a:cs typeface="Calibri" pitchFamily="34" charset="0"/>
              </a:rPr>
              <a:t>aturdziladze@hssp.org.ge</a:t>
            </a:r>
            <a:r>
              <a:rPr lang="en-US" sz="135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 / (995) </a:t>
            </a:r>
            <a:r>
              <a:rPr lang="ka-GE" sz="135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5</a:t>
            </a:r>
            <a:r>
              <a:rPr lang="en-US" sz="135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93 22 62 26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ka-GE" sz="13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ქეთევან თათოშვილი</a:t>
            </a:r>
            <a:r>
              <a:rPr lang="en-US" sz="13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ka-GE" sz="135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პროგრამის დირექტორის მოადგილე</a:t>
            </a:r>
            <a:r>
              <a:rPr lang="en-US" sz="135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- </a:t>
            </a:r>
            <a:r>
              <a:rPr lang="en-US" sz="1350" b="0" u="sng" dirty="0" smtClean="0">
                <a:solidFill>
                  <a:srgbClr val="204B7D"/>
                </a:solidFill>
                <a:latin typeface="Arial" pitchFamily="34" charset="0"/>
                <a:cs typeface="Arial" pitchFamily="34" charset="0"/>
              </a:rPr>
              <a:t>ktatoshvili@hssp.org.ge</a:t>
            </a:r>
            <a:r>
              <a:rPr lang="en-US" sz="1350" b="0" dirty="0" smtClean="0">
                <a:solidFill>
                  <a:srgbClr val="204B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 (995) </a:t>
            </a:r>
            <a:r>
              <a:rPr lang="ka-GE" sz="135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35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77 73 15 60</a:t>
            </a:r>
          </a:p>
        </p:txBody>
      </p:sp>
      <p:sp>
        <p:nvSpPr>
          <p:cNvPr id="6" name="TextBox 5">
            <a:hlinkClick r:id="rId3" tooltip="ehealth.moh.gov.ge"/>
          </p:cNvPr>
          <p:cNvSpPr txBox="1"/>
          <p:nvPr/>
        </p:nvSpPr>
        <p:spPr>
          <a:xfrm>
            <a:off x="1257300" y="3733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204B7D"/>
                </a:solidFill>
                <a:latin typeface="Myriad Pro" pitchFamily="34" charset="0"/>
              </a:rPr>
              <a:t>ehealth.moh.gov.ge</a:t>
            </a:r>
            <a:endParaRPr lang="en-US" sz="3600" u="sng" dirty="0">
              <a:solidFill>
                <a:srgbClr val="204B7D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ka-GE" sz="2800" b="1" dirty="0" smtClean="0"/>
              <a:t>ნაწილი </a:t>
            </a:r>
            <a:r>
              <a:rPr lang="en-US" sz="2800" b="1" dirty="0" smtClean="0"/>
              <a:t>I: </a:t>
            </a:r>
            <a:endParaRPr lang="ka-GE" sz="2800" b="1" dirty="0" smtClean="0"/>
          </a:p>
          <a:p>
            <a:pPr marL="0" indent="0" algn="ctr">
              <a:buNone/>
            </a:pPr>
            <a:endParaRPr lang="ka-GE" sz="2800" b="1" dirty="0" smtClean="0"/>
          </a:p>
          <a:p>
            <a:pPr marL="0" indent="0" algn="ctr">
              <a:buNone/>
            </a:pPr>
            <a:r>
              <a:rPr lang="ka-GE" sz="2800" dirty="0">
                <a:cs typeface="Arial" pitchFamily="34" charset="0"/>
              </a:rPr>
              <a:t>ჯანმრთელობის დაცვის ერთიანი საინფორმაციო სისტემის ზოგადი მიმოხილვა</a:t>
            </a:r>
          </a:p>
        </p:txBody>
      </p:sp>
    </p:spTree>
    <p:extLst>
      <p:ext uri="{BB962C8B-B14F-4D97-AF65-F5344CB8AC3E}">
        <p14:creationId xmlns:p14="http://schemas.microsoft.com/office/powerpoint/2010/main" val="20383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2114624"/>
            <a:ext cx="5410200" cy="1313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3524036"/>
            <a:ext cx="5257800" cy="1424940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5043665"/>
            <a:ext cx="5410200" cy="1338775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219200" y="4953000"/>
            <a:ext cx="2286000" cy="1473671"/>
          </a:xfrm>
          <a:prstGeom prst="homePlate">
            <a:avLst/>
          </a:prstGeom>
          <a:solidFill>
            <a:srgbClr val="AD2D3F"/>
          </a:solidFill>
          <a:ln>
            <a:solidFill>
              <a:srgbClr val="B62C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2429" y="2278948"/>
            <a:ext cx="4139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dirty="0" smtClean="0">
                <a:latin typeface="+mj-lt"/>
                <a:ea typeface="Verdana" pitchFamily="34" charset="0"/>
                <a:cs typeface="Arial" pitchFamily="34" charset="0"/>
              </a:rPr>
              <a:t>აშშ-ის საერთაშორისო განვითარების სააგენტოს ,,</a:t>
            </a:r>
            <a:r>
              <a:rPr lang="ka-GE" sz="1400" dirty="0" smtClean="0">
                <a:latin typeface="+mj-lt"/>
                <a:cs typeface="Arial" pitchFamily="34" charset="0"/>
              </a:rPr>
              <a:t>ჯანდაცვის </a:t>
            </a:r>
            <a:r>
              <a:rPr lang="ka-GE" sz="1400" dirty="0">
                <a:latin typeface="+mj-lt"/>
                <a:cs typeface="Arial" pitchFamily="34" charset="0"/>
              </a:rPr>
              <a:t>სისტემის განმტკიცების პროგრამა</a:t>
            </a:r>
            <a:r>
              <a:rPr lang="ka-GE" sz="1400" dirty="0" smtClean="0">
                <a:latin typeface="+mj-lt"/>
                <a:cs typeface="Arial" pitchFamily="34" charset="0"/>
              </a:rPr>
              <a:t>” (ოქტომბერი 2009 - სექტემბერი 2015)</a:t>
            </a:r>
            <a:endParaRPr lang="en-US" sz="1400" dirty="0"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2429" y="3627346"/>
            <a:ext cx="42158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dirty="0" smtClean="0">
                <a:latin typeface="+mj-lt"/>
                <a:ea typeface="Verdana" pitchFamily="34" charset="0"/>
                <a:cs typeface="Arial" pitchFamily="34" charset="0"/>
              </a:rPr>
              <a:t>ხარისხიან სამედიცინო სერვისებზე საქართველოს მოსახლეობის გეოგრაფიული და ფინანსური ხელმისაწვდომობის ზრდა, </a:t>
            </a:r>
            <a:r>
              <a:rPr lang="ka-GE" sz="1400" dirty="0">
                <a:ea typeface="Verdana" pitchFamily="34" charset="0"/>
                <a:cs typeface="Arial" pitchFamily="34" charset="0"/>
              </a:rPr>
              <a:t>სახელმწიფო და კერძო სექტორების გაძლიერების მეშვეობით </a:t>
            </a:r>
            <a:endParaRPr lang="en-US" sz="1400" dirty="0">
              <a:latin typeface="+mj-lt"/>
              <a:ea typeface="Verdana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0529" y="5377192"/>
            <a:ext cx="413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dirty="0" smtClean="0">
                <a:latin typeface="+mj-lt"/>
                <a:cs typeface="Arial" pitchFamily="34" charset="0"/>
              </a:rPr>
              <a:t>ჯანმრთელობის დაცვის ერთიანი საინფორმაციო სისტემა</a:t>
            </a:r>
            <a:r>
              <a:rPr lang="en-US" sz="1400" dirty="0" smtClean="0">
                <a:latin typeface="+mj-lt"/>
                <a:cs typeface="Arial" pitchFamily="34" charset="0"/>
              </a:rPr>
              <a:t> (HMIS)</a:t>
            </a:r>
            <a:endParaRPr lang="en-US" sz="1400" dirty="0"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333994"/>
            <a:ext cx="7924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100" b="1" dirty="0" smtClean="0">
                <a:latin typeface="Myriad Pro" pitchFamily="34" charset="0"/>
                <a:cs typeface="Arial" pitchFamily="34" charset="0"/>
              </a:rPr>
              <a:t>,,ჯანდაცვის სისტემის განმტკიცების პროგრამის”</a:t>
            </a:r>
            <a:r>
              <a:rPr lang="ka-GE" sz="2100" b="1" dirty="0">
                <a:latin typeface="Myriad Pro" pitchFamily="34" charset="0"/>
                <a:cs typeface="Arial" pitchFamily="34" charset="0"/>
              </a:rPr>
              <a:t> </a:t>
            </a:r>
            <a:r>
              <a:rPr lang="ka-GE" sz="2100" b="1" dirty="0" smtClean="0">
                <a:latin typeface="Myriad Pro" pitchFamily="34" charset="0"/>
                <a:cs typeface="Arial" pitchFamily="34" charset="0"/>
              </a:rPr>
              <a:t>შესახებ</a:t>
            </a:r>
            <a:endParaRPr lang="en-US" sz="2100" b="1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1219200" y="3429000"/>
            <a:ext cx="2286000" cy="1566244"/>
          </a:xfrm>
          <a:prstGeom prst="homePlate">
            <a:avLst/>
          </a:prstGeom>
          <a:solidFill>
            <a:srgbClr val="AD2D3F"/>
          </a:solidFill>
          <a:ln>
            <a:solidFill>
              <a:srgbClr val="B62C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219200" y="2023892"/>
            <a:ext cx="2286000" cy="1495128"/>
          </a:xfrm>
          <a:prstGeom prst="homePlate">
            <a:avLst/>
          </a:prstGeom>
          <a:solidFill>
            <a:srgbClr val="AD2D3F"/>
          </a:solidFill>
          <a:ln>
            <a:solidFill>
              <a:srgbClr val="B82D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3002" y="2648280"/>
            <a:ext cx="1219291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a-GE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პროექტი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3003" y="4112664"/>
            <a:ext cx="1219291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a-GE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მისია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33002" y="5410200"/>
            <a:ext cx="1508594" cy="483285"/>
          </a:xfrm>
          <a:prstGeom prst="rect">
            <a:avLst/>
          </a:prstGeom>
          <a:noFill/>
          <a:ln>
            <a:solidFill>
              <a:srgbClr val="B62C2F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ka-GE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მთავარი </a:t>
            </a:r>
            <a:r>
              <a:rPr lang="ka-GE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პროდუქტი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3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0" y="1320648"/>
            <a:ext cx="4514850" cy="584352"/>
          </a:xfrm>
          <a:prstGeom prst="rect">
            <a:avLst/>
          </a:prstGeom>
          <a:solidFill>
            <a:srgbClr val="AD2D3F"/>
          </a:solidFill>
          <a:ln>
            <a:solidFill>
              <a:srgbClr val="B82D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1600" spc="100" dirty="0">
                <a:solidFill>
                  <a:schemeClr val="bg1"/>
                </a:solidFill>
                <a:latin typeface="Sylfaen" pitchFamily="18" charset="0"/>
                <a:cs typeface="Calibri" pitchFamily="34" charset="0"/>
              </a:rPr>
              <a:t>ჯანმრთელობის დაცვის ერთიანი საინფორმაციო სისტემის მიზანი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1205383"/>
            <a:ext cx="4038600" cy="5667768"/>
          </a:xfrm>
          <a:prstGeom prst="rect">
            <a:avLst/>
          </a:prstGeom>
          <a:solidFill>
            <a:srgbClr val="AD2D3F"/>
          </a:solidFill>
          <a:ln>
            <a:solidFill>
              <a:srgbClr val="B82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410200" y="2193426"/>
            <a:ext cx="3505200" cy="3369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a-GE" sz="17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ერთიანი სტანდარტები</a:t>
            </a:r>
            <a:endParaRPr lang="ka-GE" sz="1700" b="1" dirty="0">
              <a:solidFill>
                <a:schemeClr val="bg1"/>
              </a:solidFill>
              <a:latin typeface="+mj-lt"/>
              <a:ea typeface="Times New Roman"/>
              <a:cs typeface="Arial" pitchFamily="34" charset="0"/>
            </a:endParaRPr>
          </a:p>
          <a:p>
            <a:pPr font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a-GE" sz="17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ინფორმაციის  გაცვლა  რეალურ დროში</a:t>
            </a:r>
          </a:p>
          <a:p>
            <a:pPr font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a-GE" sz="17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სარწმუნო ინფორმაცია</a:t>
            </a:r>
          </a:p>
          <a:p>
            <a:pPr font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a-GE" sz="17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სტატისტიკა და ანალიზი</a:t>
            </a:r>
            <a:endParaRPr lang="ka-GE" sz="1700" b="1" dirty="0">
              <a:solidFill>
                <a:schemeClr val="bg1"/>
              </a:solidFill>
              <a:latin typeface="+mj-lt"/>
              <a:ea typeface="Times New Roman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1320648"/>
            <a:ext cx="3733800" cy="584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1900" b="1" dirty="0" smtClean="0">
                <a:solidFill>
                  <a:schemeClr val="tx1"/>
                </a:solidFill>
                <a:latin typeface="Myriad Pro" pitchFamily="34" charset="0"/>
                <a:cs typeface="Calibri" pitchFamily="34" charset="0"/>
              </a:rPr>
              <a:t>სისტემის  სარგებელი</a:t>
            </a:r>
            <a:endParaRPr lang="ka-GE" sz="1900" b="1" dirty="0">
              <a:solidFill>
                <a:schemeClr val="tx1"/>
              </a:solidFill>
              <a:latin typeface="Myriad Pro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50" y="2209801"/>
            <a:ext cx="451485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dist="381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2" y="2412714"/>
            <a:ext cx="419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ka-GE" sz="1600" dirty="0">
                <a:latin typeface="+mj-lt"/>
                <a:cs typeface="Arial" pitchFamily="34" charset="0"/>
              </a:rPr>
              <a:t>ინფორმირებული გადაწყვეტილებების მიღება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5274" y="3657600"/>
            <a:ext cx="4514850" cy="1196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dist="381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3717255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ka-GE" sz="1600" dirty="0">
                <a:latin typeface="+mj-lt"/>
                <a:cs typeface="Arial" pitchFamily="34" charset="0"/>
              </a:rPr>
              <a:t>პროცესების სტანდარტიზაციისა და </a:t>
            </a:r>
            <a:r>
              <a:rPr lang="ka-GE" sz="1600" dirty="0" smtClean="0">
                <a:latin typeface="+mj-lt"/>
                <a:cs typeface="Arial" pitchFamily="34" charset="0"/>
              </a:rPr>
              <a:t>გამჭვირვალობის</a:t>
            </a:r>
            <a:r>
              <a:rPr lang="ka-GE" sz="1600" dirty="0">
                <a:latin typeface="+mj-lt"/>
                <a:cs typeface="Arial" pitchFamily="34" charset="0"/>
              </a:rPr>
              <a:t>, მათ შორის მომსახურების </a:t>
            </a:r>
            <a:r>
              <a:rPr lang="ka-GE" sz="1600" dirty="0" smtClean="0">
                <a:latin typeface="+mj-lt"/>
                <a:cs typeface="Arial" pitchFamily="34" charset="0"/>
              </a:rPr>
              <a:t>ხარისხის, უზრუნველყოფა</a:t>
            </a:r>
            <a:endParaRPr lang="ka-GE" sz="1600" dirty="0">
              <a:latin typeface="+mj-lt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275" y="5257800"/>
            <a:ext cx="4514850" cy="1196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dist="381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2" y="5317455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ka-GE" sz="1600" dirty="0">
                <a:latin typeface="+mj-lt"/>
                <a:cs typeface="Arial" pitchFamily="34" charset="0"/>
              </a:rPr>
              <a:t>ჯანმრთელობის დაცვის პროგრამების ეფექტურობის და კონტროლის </a:t>
            </a:r>
            <a:r>
              <a:rPr lang="ka-GE" sz="1600" dirty="0" smtClean="0">
                <a:latin typeface="+mj-lt"/>
                <a:cs typeface="Arial" pitchFamily="34" charset="0"/>
              </a:rPr>
              <a:t>გაუმჯობესება</a:t>
            </a:r>
            <a:r>
              <a:rPr lang="en-US" sz="1600" dirty="0" smtClean="0">
                <a:latin typeface="+mj-lt"/>
                <a:cs typeface="Arial" pitchFamily="34" charset="0"/>
              </a:rPr>
              <a:t>, </a:t>
            </a:r>
            <a:r>
              <a:rPr lang="ka-GE" sz="1600" dirty="0">
                <a:latin typeface="+mj-lt"/>
                <a:cs typeface="Arial" pitchFamily="34" charset="0"/>
              </a:rPr>
              <a:t>ადმინისტრაციული </a:t>
            </a:r>
            <a:r>
              <a:rPr lang="ka-GE" sz="1600" dirty="0" smtClean="0">
                <a:latin typeface="+mj-lt"/>
                <a:cs typeface="Arial" pitchFamily="34" charset="0"/>
              </a:rPr>
              <a:t>ხარჯების შემცირება</a:t>
            </a:r>
            <a:endParaRPr lang="en-US" sz="16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371600"/>
            <a:ext cx="4520149" cy="609600"/>
          </a:xfrm>
        </p:spPr>
        <p:txBody>
          <a:bodyPr/>
          <a:lstStyle/>
          <a:p>
            <a:r>
              <a:rPr lang="ka-GE" sz="1800" dirty="0" smtClean="0">
                <a:solidFill>
                  <a:schemeClr val="tx1"/>
                </a:solidFill>
                <a:cs typeface="Arial" pitchFamily="34" charset="0"/>
              </a:rPr>
              <a:t>ჯდესს: შექმნის ფაზები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 descr="Circle Arrow Process"/>
          <p:cNvGraphicFramePr/>
          <p:nvPr>
            <p:extLst>
              <p:ext uri="{D42A27DB-BD31-4B8C-83A1-F6EECF244321}">
                <p14:modId xmlns:p14="http://schemas.microsoft.com/office/powerpoint/2010/main" val="1143151693"/>
              </p:ext>
            </p:extLst>
          </p:nvPr>
        </p:nvGraphicFramePr>
        <p:xfrm>
          <a:off x="2971800" y="533400"/>
          <a:ext cx="5922264" cy="5824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89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00" y="1332488"/>
            <a:ext cx="3733800" cy="609600"/>
          </a:xfrm>
        </p:spPr>
        <p:txBody>
          <a:bodyPr/>
          <a:lstStyle/>
          <a:p>
            <a:r>
              <a:rPr lang="ka-GE" sz="1800" dirty="0" smtClean="0">
                <a:solidFill>
                  <a:schemeClr val="tx1"/>
                </a:solidFill>
              </a:rPr>
              <a:t>ჯდესს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  <a:r>
              <a:rPr lang="ka-GE" sz="1800" dirty="0" smtClean="0">
                <a:solidFill>
                  <a:schemeClr val="tx1"/>
                </a:solidFill>
              </a:rPr>
              <a:t> ჩართული მხარეები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57798" y="1849041"/>
            <a:ext cx="4633802" cy="1368206"/>
            <a:chOff x="4646661" y="-349276"/>
            <a:chExt cx="4633802" cy="1368206"/>
          </a:xfrm>
        </p:grpSpPr>
        <p:sp>
          <p:nvSpPr>
            <p:cNvPr id="7" name="Rectangle 6"/>
            <p:cNvSpPr/>
            <p:nvPr/>
          </p:nvSpPr>
          <p:spPr>
            <a:xfrm>
              <a:off x="4646661" y="-256229"/>
              <a:ext cx="3384400" cy="12751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190298" y="-349276"/>
              <a:ext cx="4090165" cy="127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kern="12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საქართველოს შრომის, ჯანმრთელობისა და სოციალური დაცვის სამინისტრო</a:t>
              </a:r>
            </a:p>
            <a:p>
              <a:pPr marL="171450" lvl="1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kern="12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სოციალური მომსახურების სააგენტო</a:t>
              </a:r>
              <a:endParaRPr lang="en-US" sz="1400" kern="12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  <a:p>
              <a:pPr marL="171450" lvl="1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kern="12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დაავადებათა კონტროლის ეროვნული ცენტრი</a:t>
              </a: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dirty="0">
                  <a:solidFill>
                    <a:schemeClr val="tx1"/>
                  </a:solidFill>
                  <a:latin typeface="Sylfaen" panose="010A0502050306030303" pitchFamily="18" charset="0"/>
                </a:rPr>
                <a:t>სამედიცინო მედიაციის </a:t>
              </a:r>
              <a:r>
                <a:rPr lang="ka-GE" sz="14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სამსახური</a:t>
              </a:r>
              <a:endParaRPr lang="en-US" sz="1400" kern="12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  <a:p>
              <a:pPr marL="171450" lvl="1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kern="12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სამედიცინო საქმიანობის რეგულირების სააგენტო</a:t>
              </a:r>
              <a:endParaRPr lang="en-US" sz="1400" kern="12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00668" y="3322233"/>
            <a:ext cx="4676332" cy="1300559"/>
            <a:chOff x="5111752" y="1404329"/>
            <a:chExt cx="4676332" cy="1300559"/>
          </a:xfrm>
        </p:grpSpPr>
        <p:sp>
          <p:nvSpPr>
            <p:cNvPr id="13" name="Rectangle 12"/>
            <p:cNvSpPr/>
            <p:nvPr/>
          </p:nvSpPr>
          <p:spPr>
            <a:xfrm>
              <a:off x="5111752" y="1429729"/>
              <a:ext cx="3003000" cy="12751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5370249" y="1404329"/>
              <a:ext cx="4417835" cy="127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dirty="0">
                  <a:solidFill>
                    <a:schemeClr val="tx1"/>
                  </a:solidFill>
                  <a:latin typeface="Sylfaen" panose="010A0502050306030303" pitchFamily="18" charset="0"/>
                </a:rPr>
                <a:t>ამბულატორიული ტიპის დაწესებულებები</a:t>
              </a:r>
              <a:endParaRPr lang="en-US" sz="14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dirty="0">
                  <a:solidFill>
                    <a:schemeClr val="tx1"/>
                  </a:solidFill>
                  <a:latin typeface="Sylfaen" panose="010A0502050306030303" pitchFamily="18" charset="0"/>
                </a:rPr>
                <a:t>სტაციონარული ტიპის დაწესებულებები</a:t>
              </a:r>
              <a:endParaRPr lang="en-US" sz="14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dirty="0">
                  <a:solidFill>
                    <a:schemeClr val="tx1"/>
                  </a:solidFill>
                  <a:latin typeface="Sylfaen" panose="010A0502050306030303" pitchFamily="18" charset="0"/>
                </a:rPr>
                <a:t>სოფლის ექიმები</a:t>
              </a:r>
              <a:endParaRPr lang="en-US" sz="14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10086" y="4691467"/>
            <a:ext cx="4571914" cy="1760134"/>
            <a:chOff x="3915884" y="2884323"/>
            <a:chExt cx="4571914" cy="1760134"/>
          </a:xfrm>
        </p:grpSpPr>
        <p:sp>
          <p:nvSpPr>
            <p:cNvPr id="19" name="Rectangle 18"/>
            <p:cNvSpPr/>
            <p:nvPr/>
          </p:nvSpPr>
          <p:spPr>
            <a:xfrm>
              <a:off x="3915884" y="2884323"/>
              <a:ext cx="3340828" cy="162043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4372998" y="3024023"/>
              <a:ext cx="4114800" cy="16204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dirty="0">
                  <a:solidFill>
                    <a:schemeClr val="tx1"/>
                  </a:solidFill>
                  <a:latin typeface="Sylfaen" panose="010A0502050306030303" pitchFamily="18" charset="0"/>
                </a:rPr>
                <a:t>საქართველოს ფინანსთა სამინისტრო - სახელმწიფო </a:t>
              </a:r>
              <a:r>
                <a:rPr lang="ka-GE" sz="14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ხაზინა/შემოსავლების სამსახური</a:t>
              </a:r>
              <a:endParaRPr lang="ka-GE" sz="14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dirty="0">
                  <a:solidFill>
                    <a:schemeClr val="tx1"/>
                  </a:solidFill>
                  <a:latin typeface="Sylfaen" panose="010A0502050306030303" pitchFamily="18" charset="0"/>
                </a:rPr>
                <a:t>სადაზღვევო და ფარმაცევტული ინდუსტრიები</a:t>
              </a:r>
              <a:endParaRPr lang="en-US" sz="14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აჭარის </a:t>
              </a:r>
              <a:r>
                <a:rPr lang="ka-GE" sz="1400" dirty="0">
                  <a:solidFill>
                    <a:schemeClr val="tx1"/>
                  </a:solidFill>
                  <a:latin typeface="Sylfaen" panose="010A0502050306030303" pitchFamily="18" charset="0"/>
                </a:rPr>
                <a:t>ჯანდაცვის </a:t>
              </a:r>
              <a:r>
                <a:rPr lang="ka-GE" sz="14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სამინისტრო</a:t>
              </a:r>
              <a:endParaRPr lang="ka-GE" sz="14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dirty="0">
                  <a:solidFill>
                    <a:schemeClr val="tx1"/>
                  </a:solidFill>
                  <a:latin typeface="Sylfaen" panose="010A0502050306030303" pitchFamily="18" charset="0"/>
                </a:rPr>
                <a:t>თბილისის მერია</a:t>
              </a: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dirty="0">
                  <a:solidFill>
                    <a:schemeClr val="tx1"/>
                  </a:solidFill>
                  <a:latin typeface="Sylfaen" panose="010A0502050306030303" pitchFamily="18" charset="0"/>
                </a:rPr>
                <a:t>სასჯელააღსრულებისა და პრობაციის სამინისტრო</a:t>
              </a: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dirty="0">
                  <a:solidFill>
                    <a:schemeClr val="tx1"/>
                  </a:solidFill>
                  <a:latin typeface="Sylfaen" panose="010A0502050306030303" pitchFamily="18" charset="0"/>
                </a:rPr>
                <a:t>ნარკომანიის </a:t>
              </a:r>
              <a:r>
                <a:rPr lang="ka-GE" sz="14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ცენტრი</a:t>
              </a: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მოქალაქეები</a:t>
              </a:r>
              <a:endParaRPr lang="ka-GE" sz="14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</p:grpSp>
      <p:sp>
        <p:nvSpPr>
          <p:cNvPr id="4" name="Block Arc 3"/>
          <p:cNvSpPr/>
          <p:nvPr/>
        </p:nvSpPr>
        <p:spPr bwMode="auto">
          <a:xfrm rot="16200000">
            <a:off x="3804100" y="1604947"/>
            <a:ext cx="1828800" cy="1524000"/>
          </a:xfrm>
          <a:prstGeom prst="blockArc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Block Arc 26"/>
          <p:cNvSpPr/>
          <p:nvPr/>
        </p:nvSpPr>
        <p:spPr bwMode="auto">
          <a:xfrm rot="16200000">
            <a:off x="1066800" y="3124200"/>
            <a:ext cx="1828800" cy="1524000"/>
          </a:xfrm>
          <a:prstGeom prst="blockArc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Block Arc 27"/>
          <p:cNvSpPr/>
          <p:nvPr/>
        </p:nvSpPr>
        <p:spPr bwMode="auto">
          <a:xfrm rot="16200000">
            <a:off x="3124200" y="4800601"/>
            <a:ext cx="1828800" cy="1524000"/>
          </a:xfrm>
          <a:prstGeom prst="blockArc">
            <a:avLst/>
          </a:prstGeom>
          <a:solidFill>
            <a:srgbClr val="AD2D3F"/>
          </a:solidFill>
          <a:ln w="9525" cap="flat" cmpd="sng" algn="ctr">
            <a:solidFill>
              <a:srgbClr val="AD2D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0"/>
            <a:ext cx="6172200" cy="5198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295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latin typeface="Sylfaen" panose="010A0502050306030303" pitchFamily="18" charset="0"/>
                <a:cs typeface="Arial" pitchFamily="34" charset="0"/>
              </a:rPr>
              <a:t>ჯდესს</a:t>
            </a:r>
            <a:r>
              <a:rPr lang="en-US" b="1" dirty="0" smtClean="0"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ka-GE" b="1" dirty="0" smtClean="0">
                <a:latin typeface="Sylfaen" panose="010A0502050306030303" pitchFamily="18" charset="0"/>
                <a:cs typeface="Arial" pitchFamily="34" charset="0"/>
              </a:rPr>
              <a:t>-</a:t>
            </a:r>
            <a:r>
              <a:rPr lang="en-US" b="1" dirty="0" smtClean="0"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ka-GE" b="1" dirty="0" smtClean="0">
                <a:latin typeface="Sylfaen" panose="010A0502050306030303" pitchFamily="18" charset="0"/>
                <a:cs typeface="Arial" pitchFamily="34" charset="0"/>
              </a:rPr>
              <a:t>ის სტრუქტურა და ინფორმაციული ნაკადები</a:t>
            </a:r>
            <a:endParaRPr lang="en-US" b="1" dirty="0">
              <a:latin typeface="Sylfaen" panose="010A050205030603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381000"/>
          </a:xfrm>
        </p:spPr>
        <p:txBody>
          <a:bodyPr/>
          <a:lstStyle/>
          <a:p>
            <a:pPr algn="ctr">
              <a:spcBef>
                <a:spcPts val="1800"/>
              </a:spcBef>
            </a:pPr>
            <a:r>
              <a:rPr lang="ka-GE" spc="100" dirty="0">
                <a:solidFill>
                  <a:schemeClr val="tx1"/>
                </a:solidFill>
                <a:latin typeface="Myriad Pro" pitchFamily="34" charset="0"/>
                <a:cs typeface="Calibri" pitchFamily="34" charset="0"/>
              </a:rPr>
              <a:t>ჯდესს-ის მოდულები</a:t>
            </a:r>
          </a:p>
        </p:txBody>
      </p:sp>
      <p:sp>
        <p:nvSpPr>
          <p:cNvPr id="5" name="Pentagon 4"/>
          <p:cNvSpPr/>
          <p:nvPr/>
        </p:nvSpPr>
        <p:spPr>
          <a:xfrm>
            <a:off x="572861" y="1858483"/>
            <a:ext cx="4305300" cy="699404"/>
          </a:xfrm>
          <a:prstGeom prst="homePlate">
            <a:avLst>
              <a:gd name="adj" fmla="val 41477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მიმართვების ადმინისტრირების მოდული</a:t>
            </a:r>
          </a:p>
        </p:txBody>
      </p:sp>
      <p:sp>
        <p:nvSpPr>
          <p:cNvPr id="6" name="Rectangle 5"/>
          <p:cNvSpPr/>
          <p:nvPr/>
        </p:nvSpPr>
        <p:spPr>
          <a:xfrm>
            <a:off x="561975" y="6298404"/>
            <a:ext cx="8324849" cy="188119"/>
          </a:xfrm>
          <a:prstGeom prst="rect">
            <a:avLst/>
          </a:prstGeom>
          <a:noFill/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i="1" dirty="0" smtClean="0">
                <a:solidFill>
                  <a:srgbClr val="C02500"/>
                </a:solidFill>
              </a:rPr>
              <a:t>2014 </a:t>
            </a:r>
            <a:r>
              <a:rPr lang="ka-GE" sz="1200" i="1" dirty="0" smtClean="0">
                <a:solidFill>
                  <a:srgbClr val="C02500"/>
                </a:solidFill>
              </a:rPr>
              <a:t>წლის 22 ოქტომბრის მდგომარეობით</a:t>
            </a:r>
            <a:endParaRPr lang="ro-RO" sz="1200" i="1" dirty="0">
              <a:solidFill>
                <a:srgbClr val="C025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72861" y="2709383"/>
            <a:ext cx="4305300" cy="699404"/>
          </a:xfrm>
          <a:prstGeom prst="homePlate">
            <a:avLst>
              <a:gd name="adj" fmla="val 41477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სამედიცინო შემთხვევების რეგისტრაციის მოდული</a:t>
            </a:r>
          </a:p>
        </p:txBody>
      </p:sp>
      <p:sp>
        <p:nvSpPr>
          <p:cNvPr id="8" name="Pentagon 7"/>
          <p:cNvSpPr/>
          <p:nvPr/>
        </p:nvSpPr>
        <p:spPr>
          <a:xfrm>
            <a:off x="572861" y="3560283"/>
            <a:ext cx="4305300" cy="699404"/>
          </a:xfrm>
          <a:prstGeom prst="homePlate">
            <a:avLst>
              <a:gd name="adj" fmla="val 41477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ელექტრონული ანგარიშგების მოდული</a:t>
            </a:r>
            <a:r>
              <a:rPr lang="en-US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სამედიცინო დაწესებულებებისთვის</a:t>
            </a:r>
            <a:endParaRPr lang="en-US" sz="15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72861" y="4411183"/>
            <a:ext cx="4305300" cy="699404"/>
          </a:xfrm>
          <a:prstGeom prst="homePlate">
            <a:avLst>
              <a:gd name="adj" fmla="val 41477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ჯანმრთელობის დაცვის პროგრამების ფინანსური მართვის მოდული</a:t>
            </a:r>
            <a:endParaRPr lang="en-US" sz="15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5030560" y="1950816"/>
            <a:ext cx="3351440" cy="514738"/>
          </a:xfrm>
          <a:prstGeom prst="chevron">
            <a:avLst/>
          </a:prstGeom>
          <a:solidFill>
            <a:srgbClr val="A40000">
              <a:alpha val="80000"/>
            </a:srgbClr>
          </a:solidFill>
          <a:ln w="3175">
            <a:solidFill>
              <a:srgbClr val="C025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fontAlgn="ctr">
              <a:lnSpc>
                <a:spcPct val="120000"/>
              </a:lnSpc>
            </a:pPr>
            <a:r>
              <a:rPr lang="ka-GE" sz="1400" b="1" dirty="0">
                <a:solidFill>
                  <a:schemeClr val="bg1"/>
                </a:solidFill>
                <a:latin typeface="Sylfaen" panose="010A0502050306030303" pitchFamily="18" charset="0"/>
                <a:ea typeface="Times New Roman"/>
                <a:cs typeface="Arial" pitchFamily="34" charset="0"/>
              </a:rPr>
              <a:t>184,822 </a:t>
            </a:r>
            <a:r>
              <a:rPr lang="ka-GE" sz="1400" dirty="0">
                <a:solidFill>
                  <a:schemeClr val="bg1"/>
                </a:solidFill>
                <a:latin typeface="Sylfaen" panose="010A0502050306030303" pitchFamily="18" charset="0"/>
                <a:ea typeface="Times New Roman"/>
                <a:cs typeface="Arial" pitchFamily="34" charset="0"/>
              </a:rPr>
              <a:t>მიმართვა</a:t>
            </a:r>
          </a:p>
        </p:txBody>
      </p:sp>
      <p:sp>
        <p:nvSpPr>
          <p:cNvPr id="11" name="Chevron 10"/>
          <p:cNvSpPr/>
          <p:nvPr/>
        </p:nvSpPr>
        <p:spPr>
          <a:xfrm>
            <a:off x="5030560" y="2801716"/>
            <a:ext cx="3351440" cy="514738"/>
          </a:xfrm>
          <a:prstGeom prst="chevron">
            <a:avLst/>
          </a:prstGeom>
          <a:solidFill>
            <a:srgbClr val="A40000">
              <a:alpha val="80000"/>
            </a:srgbClr>
          </a:solidFill>
          <a:ln w="3175">
            <a:solidFill>
              <a:srgbClr val="C025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r>
              <a:rPr lang="ka-GE" sz="1400" b="1" dirty="0">
                <a:latin typeface="Sylfaen" panose="010A0502050306030303" pitchFamily="18" charset="0"/>
              </a:rPr>
              <a:t>1,063,317 </a:t>
            </a:r>
            <a:r>
              <a:rPr lang="ka-GE" sz="1400" dirty="0">
                <a:latin typeface="Sylfaen" panose="010A0502050306030303" pitchFamily="18" charset="0"/>
              </a:rPr>
              <a:t>შემთხვევა</a:t>
            </a:r>
          </a:p>
        </p:txBody>
      </p:sp>
      <p:sp>
        <p:nvSpPr>
          <p:cNvPr id="12" name="Chevron 11"/>
          <p:cNvSpPr/>
          <p:nvPr/>
        </p:nvSpPr>
        <p:spPr>
          <a:xfrm>
            <a:off x="5030560" y="3652616"/>
            <a:ext cx="3351440" cy="514738"/>
          </a:xfrm>
          <a:prstGeom prst="chevron">
            <a:avLst/>
          </a:prstGeom>
          <a:solidFill>
            <a:srgbClr val="A40000">
              <a:alpha val="80000"/>
            </a:srgbClr>
          </a:solidFill>
          <a:ln w="3175">
            <a:solidFill>
              <a:srgbClr val="C025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fontAlgn="ctr">
              <a:lnSpc>
                <a:spcPct val="120000"/>
              </a:lnSpc>
            </a:pPr>
            <a:r>
              <a:rPr lang="ka-GE" sz="1400" b="1" dirty="0">
                <a:solidFill>
                  <a:schemeClr val="bg1"/>
                </a:solidFill>
                <a:latin typeface="Sylfaen" panose="010A0502050306030303" pitchFamily="18" charset="0"/>
                <a:ea typeface="Times New Roman"/>
                <a:cs typeface="Arial" pitchFamily="34" charset="0"/>
              </a:rPr>
              <a:t>37,206 </a:t>
            </a:r>
            <a:r>
              <a:rPr lang="ka-GE" sz="1400" b="1" dirty="0" smtClean="0">
                <a:solidFill>
                  <a:schemeClr val="bg1"/>
                </a:solidFill>
                <a:latin typeface="Sylfaen" panose="010A0502050306030303" pitchFamily="18" charset="0"/>
                <a:ea typeface="Times New Roman"/>
                <a:cs typeface="Arial" pitchFamily="34" charset="0"/>
              </a:rPr>
              <a:t> </a:t>
            </a:r>
            <a:r>
              <a:rPr lang="ka-GE" sz="1400" dirty="0" smtClean="0">
                <a:solidFill>
                  <a:schemeClr val="bg1"/>
                </a:solidFill>
                <a:latin typeface="Sylfaen" panose="010A0502050306030303" pitchFamily="18" charset="0"/>
                <a:ea typeface="Times New Roman"/>
                <a:cs typeface="Arial" pitchFamily="34" charset="0"/>
              </a:rPr>
              <a:t>შესრულება</a:t>
            </a:r>
            <a:endParaRPr lang="ka-GE" sz="1400" dirty="0">
              <a:solidFill>
                <a:schemeClr val="bg1"/>
              </a:solidFill>
              <a:latin typeface="Sylfaen" panose="010A0502050306030303" pitchFamily="18" charset="0"/>
              <a:ea typeface="Times New Roman"/>
              <a:cs typeface="Arial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030560" y="4503516"/>
            <a:ext cx="3351440" cy="514738"/>
          </a:xfrm>
          <a:prstGeom prst="chevron">
            <a:avLst/>
          </a:prstGeom>
          <a:solidFill>
            <a:srgbClr val="A40000">
              <a:alpha val="80000"/>
            </a:srgbClr>
          </a:solidFill>
          <a:ln w="3175">
            <a:solidFill>
              <a:srgbClr val="C025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fontAlgn="ctr">
              <a:lnSpc>
                <a:spcPct val="120000"/>
              </a:lnSpc>
            </a:pPr>
            <a:r>
              <a:rPr lang="ka-GE" sz="1400" b="1" dirty="0">
                <a:solidFill>
                  <a:schemeClr val="bg1"/>
                </a:solidFill>
                <a:latin typeface="Sylfaen" panose="010A0502050306030303" pitchFamily="18" charset="0"/>
                <a:ea typeface="Times New Roman"/>
                <a:cs typeface="Arial" pitchFamily="34" charset="0"/>
              </a:rPr>
              <a:t>289,142,147 </a:t>
            </a:r>
            <a:r>
              <a:rPr lang="ka-GE" sz="1400" dirty="0">
                <a:solidFill>
                  <a:schemeClr val="bg1"/>
                </a:solidFill>
                <a:latin typeface="Sylfaen" panose="010A0502050306030303" pitchFamily="18" charset="0"/>
                <a:ea typeface="Times New Roman"/>
                <a:cs typeface="Arial" pitchFamily="34" charset="0"/>
              </a:rPr>
              <a:t>ლარი </a:t>
            </a:r>
          </a:p>
        </p:txBody>
      </p:sp>
      <p:sp>
        <p:nvSpPr>
          <p:cNvPr id="44" name="Pentagon 43"/>
          <p:cNvSpPr/>
          <p:nvPr/>
        </p:nvSpPr>
        <p:spPr>
          <a:xfrm>
            <a:off x="561975" y="5257800"/>
            <a:ext cx="4305300" cy="699404"/>
          </a:xfrm>
          <a:prstGeom prst="homePlate">
            <a:avLst>
              <a:gd name="adj" fmla="val 41477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საინფორმაციო პორტალი (</a:t>
            </a:r>
            <a:r>
              <a:rPr lang="en-US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Cloud)</a:t>
            </a:r>
          </a:p>
        </p:txBody>
      </p:sp>
      <p:sp>
        <p:nvSpPr>
          <p:cNvPr id="45" name="Chevron 44"/>
          <p:cNvSpPr/>
          <p:nvPr/>
        </p:nvSpPr>
        <p:spPr>
          <a:xfrm>
            <a:off x="5052331" y="5350133"/>
            <a:ext cx="3329669" cy="514738"/>
          </a:xfrm>
          <a:prstGeom prst="chevron">
            <a:avLst/>
          </a:prstGeom>
          <a:solidFill>
            <a:srgbClr val="A40000">
              <a:alpha val="80000"/>
            </a:srgbClr>
          </a:solidFill>
          <a:ln w="3175">
            <a:solidFill>
              <a:srgbClr val="C025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r>
              <a:rPr lang="ka-GE" sz="1400" b="1" dirty="0" smtClean="0">
                <a:latin typeface="Sylfaen" panose="010A0502050306030303" pitchFamily="18" charset="0"/>
              </a:rPr>
              <a:t>1</a:t>
            </a:r>
            <a:r>
              <a:rPr lang="en-US" sz="1400" b="1" dirty="0" smtClean="0">
                <a:latin typeface="Sylfaen" panose="010A0502050306030303" pitchFamily="18" charset="0"/>
              </a:rPr>
              <a:t>,</a:t>
            </a:r>
            <a:r>
              <a:rPr lang="ka-GE" sz="1400" b="1" dirty="0" smtClean="0">
                <a:latin typeface="Sylfaen" panose="010A0502050306030303" pitchFamily="18" charset="0"/>
              </a:rPr>
              <a:t>763 </a:t>
            </a:r>
            <a:r>
              <a:rPr lang="ka-GE" sz="1400" dirty="0">
                <a:latin typeface="Sylfaen" panose="010A0502050306030303" pitchFamily="18" charset="0"/>
              </a:rPr>
              <a:t>დაწესებულება </a:t>
            </a:r>
            <a:endParaRPr lang="ka-GE" sz="1400" dirty="0" smtClean="0">
              <a:latin typeface="Sylfaen" panose="010A0502050306030303" pitchFamily="18" charset="0"/>
            </a:endParaRPr>
          </a:p>
          <a:p>
            <a:r>
              <a:rPr lang="ka-GE" sz="1400" b="1" dirty="0" smtClean="0">
                <a:latin typeface="Sylfaen" panose="010A0502050306030303" pitchFamily="18" charset="0"/>
              </a:rPr>
              <a:t>494,842 </a:t>
            </a:r>
            <a:r>
              <a:rPr lang="ka-GE" sz="1400" dirty="0">
                <a:latin typeface="Sylfaen" panose="010A0502050306030303" pitchFamily="18" charset="0"/>
              </a:rPr>
              <a:t>ატვირთული ფასი</a:t>
            </a:r>
          </a:p>
        </p:txBody>
      </p:sp>
    </p:spTree>
    <p:extLst>
      <p:ext uri="{BB962C8B-B14F-4D97-AF65-F5344CB8AC3E}">
        <p14:creationId xmlns:p14="http://schemas.microsoft.com/office/powerpoint/2010/main" val="2375358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HSSP ppt template_geo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21404</TotalTime>
  <Words>1017</Words>
  <Application>Microsoft Office PowerPoint</Application>
  <PresentationFormat>On-screen Show (4:3)</PresentationFormat>
  <Paragraphs>359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Calibri</vt:lpstr>
      <vt:lpstr>Courier New</vt:lpstr>
      <vt:lpstr>Franklin Gothic Medium</vt:lpstr>
      <vt:lpstr>KA_LITERATURULI</vt:lpstr>
      <vt:lpstr>KA_LITERATURULI_MT</vt:lpstr>
      <vt:lpstr>Myriad Pro</vt:lpstr>
      <vt:lpstr>Sylfaen</vt:lpstr>
      <vt:lpstr>Times</vt:lpstr>
      <vt:lpstr>Times New Roman</vt:lpstr>
      <vt:lpstr>Verdana</vt:lpstr>
      <vt:lpstr>Wingdings</vt:lpstr>
      <vt:lpstr>HSSP ppt template_geo</vt:lpstr>
      <vt:lpstr>3_TS102901024</vt:lpstr>
      <vt:lpstr>ჯანმრთელობის დაცვის  ერთიანი საინფორმაციო  სისტემა</vt:lpstr>
      <vt:lpstr>პრეზენტაციის თემები</vt:lpstr>
      <vt:lpstr>PowerPoint Presentation</vt:lpstr>
      <vt:lpstr>PowerPoint Presentation</vt:lpstr>
      <vt:lpstr>PowerPoint Presentation</vt:lpstr>
      <vt:lpstr>ჯდესს: შექმნის ფაზები</vt:lpstr>
      <vt:lpstr>ჯდესს: ჩართული მხარეები</vt:lpstr>
      <vt:lpstr>PowerPoint Presentation</vt:lpstr>
      <vt:lpstr>ჯდესს-ის მოდულები</vt:lpstr>
      <vt:lpstr>ბენეფიციართა რეგისტრაციის მოდული</vt:lpstr>
      <vt:lpstr>PowerPoint Presentation</vt:lpstr>
      <vt:lpstr>PowerPoint Presentation</vt:lpstr>
      <vt:lpstr>სხვა „დამხმარე“ მოდულები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სცენარი - I საკადრო და ფინანსური რესურსი</vt:lpstr>
      <vt:lpstr>PowerPoint Presentation</vt:lpstr>
      <vt:lpstr>სცენარი - II საკადრო და ფინანსური რესურსი</vt:lpstr>
      <vt:lpstr>PowerPoint Presentation</vt:lpstr>
      <vt:lpstr>სცენარი - III საკადრო და ფინანსური რესურსი</vt:lpstr>
      <vt:lpstr>PowerPoint Presentation</vt:lpstr>
      <vt:lpstr>ჯდესს-ის გადაბარების აქტივობები და ვადები</vt:lpstr>
      <vt:lpstr>ჯდესს-ის გადაბარების აქტივობები და ვადები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Teona</dc:creator>
  <cp:lastModifiedBy>Tata</cp:lastModifiedBy>
  <cp:revision>258</cp:revision>
  <cp:lastPrinted>2014-10-31T16:40:16Z</cp:lastPrinted>
  <dcterms:created xsi:type="dcterms:W3CDTF">2006-08-16T00:00:00Z</dcterms:created>
  <dcterms:modified xsi:type="dcterms:W3CDTF">2014-10-31T16:44:42Z</dcterms:modified>
</cp:coreProperties>
</file>