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2.xml" ContentType="application/vnd.openxmlformats-officedocument.presentationml.comments+xml"/>
  <Override PartName="/ppt/notesSlides/notesSlide35.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1"/>
  </p:notesMasterIdLst>
  <p:sldIdLst>
    <p:sldId id="256" r:id="rId3"/>
    <p:sldId id="370" r:id="rId4"/>
    <p:sldId id="302" r:id="rId5"/>
    <p:sldId id="342" r:id="rId6"/>
    <p:sldId id="307" r:id="rId7"/>
    <p:sldId id="299" r:id="rId8"/>
    <p:sldId id="309" r:id="rId9"/>
    <p:sldId id="341" r:id="rId10"/>
    <p:sldId id="308" r:id="rId11"/>
    <p:sldId id="350" r:id="rId12"/>
    <p:sldId id="343" r:id="rId13"/>
    <p:sldId id="344" r:id="rId14"/>
    <p:sldId id="345" r:id="rId15"/>
    <p:sldId id="371" r:id="rId16"/>
    <p:sldId id="348" r:id="rId17"/>
    <p:sldId id="349" r:id="rId18"/>
    <p:sldId id="351" r:id="rId19"/>
    <p:sldId id="352" r:id="rId20"/>
    <p:sldId id="353" r:id="rId21"/>
    <p:sldId id="354" r:id="rId22"/>
    <p:sldId id="366" r:id="rId23"/>
    <p:sldId id="367" r:id="rId24"/>
    <p:sldId id="368" r:id="rId25"/>
    <p:sldId id="369" r:id="rId26"/>
    <p:sldId id="325" r:id="rId27"/>
    <p:sldId id="324" r:id="rId28"/>
    <p:sldId id="326" r:id="rId29"/>
    <p:sldId id="310" r:id="rId30"/>
    <p:sldId id="362" r:id="rId31"/>
    <p:sldId id="363" r:id="rId32"/>
    <p:sldId id="377" r:id="rId33"/>
    <p:sldId id="361" r:id="rId34"/>
    <p:sldId id="376" r:id="rId35"/>
    <p:sldId id="375" r:id="rId36"/>
    <p:sldId id="378" r:id="rId37"/>
    <p:sldId id="356" r:id="rId38"/>
    <p:sldId id="357" r:id="rId39"/>
    <p:sldId id="365"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135"/>
    <a:srgbClr val="B62C2F"/>
    <a:srgbClr val="952737"/>
    <a:srgbClr val="A40000"/>
    <a:srgbClr val="CC0000"/>
    <a:srgbClr val="AD2D3F"/>
    <a:srgbClr val="DCBCBF"/>
    <a:srgbClr val="C0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5" autoAdjust="0"/>
    <p:restoredTop sz="95376" autoAdjust="0"/>
  </p:normalViewPr>
  <p:slideViewPr>
    <p:cSldViewPr>
      <p:cViewPr varScale="1">
        <p:scale>
          <a:sx n="107" d="100"/>
          <a:sy n="107" d="100"/>
        </p:scale>
        <p:origin x="48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23T15:15:34.929" idx="2">
    <p:pos x="4026" y="3704"/>
    <p:text>საჭიროა თუ არა მერიის, სასჯელააღსრულებისა და ნარკომანიის ცენტრის აქ მოხსენიება???</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10-23T15:45:10.432" idx="4">
    <p:pos x="4369" y="966"/>
    <p:text>ესეთი სლაიდი შეიძლება იყოს სცენარების მიხედვით რა პრობლემები შეიძლება გამოიკვეთოს. 
მარა სტილი რატომ აქვს სხვა ამ სლაიდს ვერ გავიგე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10-23T15:46:54.135" idx="5">
    <p:pos x="5280" y="864"/>
    <p:text>ესეც იგივე</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1" csCatId="colorful" phldr="1"/>
      <dgm:spPr/>
      <dgm:t>
        <a:bodyPr/>
        <a:lstStyle/>
        <a:p>
          <a:endParaRPr lang="en-US"/>
        </a:p>
      </dgm:t>
    </dgm:pt>
    <dgm:pt modelId="{70FEEDF0-9ED0-4D7F-AB97-F24DEA096723}">
      <dgm:prSet phldrT="[Text]"/>
      <dgm:spPr/>
      <dgm:t>
        <a:bodyPr/>
        <a:lstStyle/>
        <a:p>
          <a:r>
            <a:rPr lang="ka-GE" b="1" dirty="0" smtClean="0">
              <a:solidFill>
                <a:schemeClr val="bg2"/>
              </a:solidFill>
            </a:rPr>
            <a:t>თებერვალი, 2011</a:t>
          </a:r>
          <a:endParaRPr lang="en-US" b="1" dirty="0">
            <a:solidFill>
              <a:schemeClr val="bg2"/>
            </a:solidFill>
          </a:endParaRP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ka-GE" sz="15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dirty="0" smtClean="0">
              <a:solidFill>
                <a:schemeClr val="accent2">
                  <a:lumMod val="50000"/>
                </a:schemeClr>
              </a:solidFill>
              <a:cs typeface="Arial" pitchFamily="34" charset="0"/>
            </a:rPr>
            <a:t>თებერვალი, 2011 წ.</a:t>
          </a:r>
          <a:endParaRPr lang="en-US" sz="1500" b="1" dirty="0">
            <a:solidFill>
              <a:schemeClr val="accent2">
                <a:lumMod val="50000"/>
              </a:schemeClr>
            </a:solidFill>
          </a:endParaRP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902514D4-9367-48BD-AB98-415C361E8095}">
      <dgm:prSet phldrT="[Text]"/>
      <dgm:spPr/>
      <dgm:t>
        <a:bodyPr/>
        <a:lstStyle/>
        <a:p>
          <a:r>
            <a:rPr lang="ka-GE" b="1" dirty="0" smtClean="0">
              <a:solidFill>
                <a:schemeClr val="bg2"/>
              </a:solidFill>
            </a:rPr>
            <a:t>აპრილი, 2011</a:t>
          </a:r>
          <a:endParaRPr lang="en-US" b="1" dirty="0">
            <a:solidFill>
              <a:schemeClr val="bg2"/>
            </a:solidFill>
          </a:endParaRP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ka-GE" sz="1500" dirty="0" smtClean="0">
              <a:solidFill>
                <a:srgbClr val="FF0000"/>
              </a:solidFill>
            </a:rPr>
            <a:t>პირველი პროდუქტი: ”შემთხვევების რეგისტრაციის მოდულის” გაშვება - </a:t>
          </a:r>
          <a:r>
            <a:rPr lang="ka-GE" sz="1500" b="1" dirty="0" smtClean="0">
              <a:solidFill>
                <a:srgbClr val="FF0000"/>
              </a:solidFill>
            </a:rPr>
            <a:t>აპრილი, 2011 წ.</a:t>
          </a:r>
          <a:endParaRPr lang="en-US" sz="1500" b="1" dirty="0">
            <a:solidFill>
              <a:srgbClr val="FF0000"/>
            </a:solidFill>
          </a:endParaRP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dgm:spPr/>
      <dgm:t>
        <a:bodyPr/>
        <a:lstStyle/>
        <a:p>
          <a:r>
            <a:rPr lang="ka-GE" b="1" dirty="0" smtClean="0">
              <a:solidFill>
                <a:schemeClr val="bg2"/>
              </a:solidFill>
            </a:rPr>
            <a:t>ოქტომბერი, 2014</a:t>
          </a:r>
          <a:endParaRPr lang="en-US" b="1" dirty="0">
            <a:solidFill>
              <a:schemeClr val="bg2"/>
            </a:solidFill>
          </a:endParaRP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ka-GE" sz="1500" b="1" dirty="0" smtClean="0">
              <a:solidFill>
                <a:srgbClr val="FF0000"/>
              </a:solidFill>
            </a:rPr>
            <a:t>ოქტომბერი, 2014 წ</a:t>
          </a:r>
          <a:r>
            <a:rPr lang="ka-GE" sz="1500" dirty="0" smtClean="0">
              <a:solidFill>
                <a:srgbClr val="FF0000"/>
              </a:solidFill>
            </a:rPr>
            <a:t>. - სულ შემუშავებულია:  31</a:t>
          </a:r>
          <a:r>
            <a:rPr lang="en-US" sz="1500" dirty="0" smtClean="0">
              <a:ln>
                <a:solidFill>
                  <a:srgbClr val="952737"/>
                </a:solidFill>
              </a:ln>
              <a:solidFill>
                <a:srgbClr val="FF0000"/>
              </a:solidFill>
            </a:rPr>
            <a:t> </a:t>
          </a:r>
          <a:r>
            <a:rPr lang="ka-GE" sz="1500" dirty="0" smtClean="0">
              <a:solidFill>
                <a:srgbClr val="FF0000"/>
              </a:solidFill>
            </a:rPr>
            <a:t>მოდული, მ.შ. დანერგილია  - 28, 1 პილოტირების და 2 დეველოპმენტის ეტაპზე</a:t>
          </a:r>
          <a:endParaRPr lang="en-US" sz="1500" dirty="0">
            <a:solidFill>
              <a:srgbClr val="FF0000"/>
            </a:solidFill>
          </a:endParaRP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custAng="2331309" custLinFactNeighborX="-37870" custLinFactNeighborY="28034"/>
      <dgm:spPr>
        <a:solidFill>
          <a:schemeClr val="accent2">
            <a:lumMod val="75000"/>
          </a:schemeClr>
        </a:solidFill>
      </dgm:spPr>
      <dgm:t>
        <a:bodyPr/>
        <a:lstStyle/>
        <a:p>
          <a:endParaRPr lang="en-US"/>
        </a:p>
      </dgm:t>
    </dgm:pt>
    <dgm:pt modelId="{82171282-A646-4576-AB4C-5C8A06136ED3}" type="pres">
      <dgm:prSet presAssocID="{70FEEDF0-9ED0-4D7F-AB97-F24DEA096723}" presName="Child1" presStyleLbl="revTx" presStyleIdx="0" presStyleCnt="6" custScaleX="199049" custLinFactNeighborX="-9329" custLinFactNeighborY="43953">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custScaleX="72795" custLinFactNeighborX="-61994" custLinFactNeighborY="7548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custAng="19721930" custLinFactNeighborX="-22154" custLinFactNeighborY="18306"/>
      <dgm:spPr/>
    </dgm:pt>
    <dgm:pt modelId="{47FC99C1-6CDC-4E5F-82DC-8138B26E8725}" type="pres">
      <dgm:prSet presAssocID="{902514D4-9367-48BD-AB98-415C361E8095}" presName="Child2" presStyleLbl="revTx" presStyleIdx="2" presStyleCnt="6" custScaleX="202320" custLinFactNeighborX="47422" custLinFactNeighborY="52745">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custLinFactNeighborX="-30357" custLinFactNeighborY="82672">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Ang="851649" custLinFactNeighborX="-39467" custLinFactNeighborY="17633"/>
      <dgm:spPr>
        <a:solidFill>
          <a:srgbClr val="A40000"/>
        </a:solidFill>
      </dgm:spPr>
      <dgm:t>
        <a:bodyPr/>
        <a:lstStyle/>
        <a:p>
          <a:endParaRPr lang="en-US"/>
        </a:p>
      </dgm:t>
    </dgm:pt>
    <dgm:pt modelId="{4708EA16-D5C5-4EE2-8A83-5B988D03B274}" type="pres">
      <dgm:prSet presAssocID="{42DDB17B-32B6-4380-AEA0-A9CDCE0F4C58}" presName="Child3" presStyleLbl="revTx" presStyleIdx="4" presStyleCnt="6" custScaleX="198510" custLinFactNeighborX="649" custLinFactNeighborY="60774">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custLinFactNeighborX="-63302" custLinFactNeighborY="69990">
        <dgm:presLayoutVars>
          <dgm:chMax val="1"/>
          <dgm:chPref val="1"/>
          <dgm:bulletEnabled val="1"/>
        </dgm:presLayoutVars>
      </dgm:prSet>
      <dgm:spPr/>
      <dgm:t>
        <a:bodyPr/>
        <a:lstStyle/>
        <a:p>
          <a:endParaRPr lang="en-US"/>
        </a:p>
      </dgm:t>
    </dgm:pt>
  </dgm:ptLst>
  <dgm:cxnLst>
    <dgm:cxn modelId="{C1BDE2FD-1BEB-4C52-96C3-86317457713F}" type="presOf" srcId="{3983B1D4-E9F3-40E6-BD23-7E703B845062}" destId="{82171282-A646-4576-AB4C-5C8A06136ED3}"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EE2D7EB0-2491-4620-9484-128EFCB0CCFB}" srcId="{70FEEDF0-9ED0-4D7F-AB97-F24DEA096723}" destId="{3983B1D4-E9F3-40E6-BD23-7E703B845062}" srcOrd="0" destOrd="0" parTransId="{4F492F41-738A-495A-BD66-62C92425C206}" sibTransId="{C87237CF-A497-41CE-A1FA-5B148B026A29}"/>
    <dgm:cxn modelId="{A4FBB31E-BE70-4EF5-BAF8-BEBE5F649B6D}" type="presOf" srcId="{42DDB17B-32B6-4380-AEA0-A9CDCE0F4C58}" destId="{6AED50E6-1C35-4B77-9E90-501897F8F6D8}" srcOrd="0" destOrd="0" presId="urn:microsoft.com/office/officeart/2009/layout/CircleArrowProcess"/>
    <dgm:cxn modelId="{3F0062ED-D738-4D93-95F0-130957164550}" type="presOf" srcId="{8DC3B0AC-5266-485C-BEE0-5EA316ED6351}" destId="{4708EA16-D5C5-4EE2-8A83-5B988D03B274}"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AECB1374-BFE2-4F0D-80EC-6AC5C78B1BB1}" type="presOf" srcId="{BCC44E0D-2E84-42AD-BFBC-B1DB0B59B688}" destId="{47FC99C1-6CDC-4E5F-82DC-8138B26E8725}" srcOrd="0" destOrd="0" presId="urn:microsoft.com/office/officeart/2009/layout/CircleArrowProcess"/>
    <dgm:cxn modelId="{1CCA5953-FADF-41A8-ABFE-41EDB1C99FF4}" type="presOf" srcId="{9EFDE1E0-36B2-42FD-8BC1-DEC0FAC5CDC6}" destId="{0746AFD6-81AF-4A03-965B-E5FD2AC99902}" srcOrd="0" destOrd="0" presId="urn:microsoft.com/office/officeart/2009/layout/CircleArrowProcess"/>
    <dgm:cxn modelId="{D9AB0AE6-F18B-4A70-BFB4-908F5D928CC4}" srcId="{42DDB17B-32B6-4380-AEA0-A9CDCE0F4C58}" destId="{8DC3B0AC-5266-485C-BEE0-5EA316ED6351}" srcOrd="0" destOrd="0" parTransId="{4AF62E0A-68C0-4E36-A271-5E981705ABD4}" sibTransId="{09B5E930-7BFA-4193-A015-8BA2F8D85EED}"/>
    <dgm:cxn modelId="{72595746-1754-48CE-9272-05ECB7A08565}" type="presOf" srcId="{70FEEDF0-9ED0-4D7F-AB97-F24DEA096723}" destId="{2B9101F4-B5D1-4AB7-BC83-753D06A88415}" srcOrd="0" destOrd="0" presId="urn:microsoft.com/office/officeart/2009/layout/CircleArrowProcess"/>
    <dgm:cxn modelId="{AF0C306B-9F70-42E2-B293-641DD6E4E0E1}" type="presOf" srcId="{902514D4-9367-48BD-AB98-415C361E8095}" destId="{4E0AE086-AABF-4A0E-98D0-5626D79C154F}"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DA8EDC1B-025D-4278-A93F-0C38BD3B65F4}" type="presParOf" srcId="{0746AFD6-81AF-4A03-965B-E5FD2AC99902}" destId="{B8A5ADE6-C095-47F2-9BD8-3724EF926095}" srcOrd="0" destOrd="0" presId="urn:microsoft.com/office/officeart/2009/layout/CircleArrowProcess"/>
    <dgm:cxn modelId="{FF7E4134-B71A-42DF-9C19-EB0B1A3477A8}" type="presParOf" srcId="{B8A5ADE6-C095-47F2-9BD8-3724EF926095}" destId="{8BB83C97-51F0-45C6-863A-E48679F22BC5}" srcOrd="0" destOrd="0" presId="urn:microsoft.com/office/officeart/2009/layout/CircleArrowProcess"/>
    <dgm:cxn modelId="{2FE99365-146F-4DC7-A57F-FD6AFDC216C8}" type="presParOf" srcId="{0746AFD6-81AF-4A03-965B-E5FD2AC99902}" destId="{82171282-A646-4576-AB4C-5C8A06136ED3}" srcOrd="1" destOrd="0" presId="urn:microsoft.com/office/officeart/2009/layout/CircleArrowProcess"/>
    <dgm:cxn modelId="{B09D46E5-0DAD-4FCD-9CD7-68E1784BA48E}" type="presParOf" srcId="{0746AFD6-81AF-4A03-965B-E5FD2AC99902}" destId="{2B9101F4-B5D1-4AB7-BC83-753D06A88415}" srcOrd="2" destOrd="0" presId="urn:microsoft.com/office/officeart/2009/layout/CircleArrowProcess"/>
    <dgm:cxn modelId="{5B405172-BF22-4C51-9651-97034C75C998}" type="presParOf" srcId="{0746AFD6-81AF-4A03-965B-E5FD2AC99902}" destId="{49C4C8C0-A665-47B8-AD0B-A80BD66447C9}" srcOrd="3" destOrd="0" presId="urn:microsoft.com/office/officeart/2009/layout/CircleArrowProcess"/>
    <dgm:cxn modelId="{973AC643-BB25-4435-900E-7DBF54D6449B}" type="presParOf" srcId="{49C4C8C0-A665-47B8-AD0B-A80BD66447C9}" destId="{12D2183B-C8C1-4ADD-8BFA-63A0024D79DB}" srcOrd="0" destOrd="0" presId="urn:microsoft.com/office/officeart/2009/layout/CircleArrowProcess"/>
    <dgm:cxn modelId="{FAB59E03-E732-435D-AE16-97EA390F3FFC}" type="presParOf" srcId="{0746AFD6-81AF-4A03-965B-E5FD2AC99902}" destId="{47FC99C1-6CDC-4E5F-82DC-8138B26E8725}" srcOrd="4" destOrd="0" presId="urn:microsoft.com/office/officeart/2009/layout/CircleArrowProcess"/>
    <dgm:cxn modelId="{9627131B-F7BE-4D1E-BAD3-4332C36C309F}" type="presParOf" srcId="{0746AFD6-81AF-4A03-965B-E5FD2AC99902}" destId="{4E0AE086-AABF-4A0E-98D0-5626D79C154F}" srcOrd="5" destOrd="0" presId="urn:microsoft.com/office/officeart/2009/layout/CircleArrowProcess"/>
    <dgm:cxn modelId="{5CE68F11-278C-478C-8D59-6D2DABD662B4}" type="presParOf" srcId="{0746AFD6-81AF-4A03-965B-E5FD2AC99902}" destId="{C57F095C-D392-4DF1-8FBB-9D795D0570B7}" srcOrd="6" destOrd="0" presId="urn:microsoft.com/office/officeart/2009/layout/CircleArrowProcess"/>
    <dgm:cxn modelId="{CD84B98A-23C5-4C61-9076-C4531DC81CF9}" type="presParOf" srcId="{C57F095C-D392-4DF1-8FBB-9D795D0570B7}" destId="{339FCDE6-ACB1-4FC6-B770-034DE4C59DA1}" srcOrd="0" destOrd="0" presId="urn:microsoft.com/office/officeart/2009/layout/CircleArrowProcess"/>
    <dgm:cxn modelId="{D7785449-10D7-41F3-8896-6DAE2BE4BCA1}" type="presParOf" srcId="{0746AFD6-81AF-4A03-965B-E5FD2AC99902}" destId="{4708EA16-D5C5-4EE2-8A83-5B988D03B274}" srcOrd="7" destOrd="0" presId="urn:microsoft.com/office/officeart/2009/layout/CircleArrowProcess"/>
    <dgm:cxn modelId="{CDCA3925-FB11-4BF1-9BFA-B8A6F4BCC7CF}"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C31C50-761E-4F37-8484-BCB0D7A8C01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2BA7145-0BC3-4F5D-A11A-B576CC200F45}">
      <dgm:prSet phldrT="[Text]" custT="1"/>
      <dgm:spPr/>
      <dgm:t>
        <a:bodyPr/>
        <a:lstStyle/>
        <a:p>
          <a:pPr algn="ctr"/>
          <a:endParaRPr lang="ka-GE" sz="2000" b="1" dirty="0" smtClean="0">
            <a:solidFill>
              <a:schemeClr val="accent2">
                <a:lumMod val="50000"/>
              </a:schemeClr>
            </a:solidFill>
          </a:endParaRPr>
        </a:p>
        <a:p>
          <a:pPr algn="ctr"/>
          <a:endParaRPr lang="ka-GE" sz="2000" b="1" dirty="0" smtClean="0">
            <a:solidFill>
              <a:schemeClr val="accent2">
                <a:lumMod val="50000"/>
              </a:schemeClr>
            </a:solidFill>
          </a:endParaRPr>
        </a:p>
        <a:p>
          <a:pPr algn="ctr"/>
          <a:endParaRPr lang="ka-GE" sz="2000" b="1" dirty="0" smtClean="0">
            <a:solidFill>
              <a:schemeClr val="accent2">
                <a:lumMod val="50000"/>
              </a:schemeClr>
            </a:solidFill>
          </a:endParaRPr>
        </a:p>
        <a:p>
          <a:pPr algn="ctr"/>
          <a:r>
            <a:rPr lang="ka-GE" sz="2000" b="1" dirty="0" smtClean="0">
              <a:solidFill>
                <a:schemeClr val="accent2">
                  <a:lumMod val="50000"/>
                </a:schemeClr>
              </a:solidFill>
            </a:rPr>
            <a:t>ფინანსური აღრიცხვა და მართვა</a:t>
          </a:r>
          <a:endParaRPr lang="en-US" sz="2000" b="1" dirty="0">
            <a:solidFill>
              <a:schemeClr val="accent2">
                <a:lumMod val="50000"/>
              </a:schemeClr>
            </a:solidFill>
          </a:endParaRPr>
        </a:p>
      </dgm:t>
    </dgm:pt>
    <dgm:pt modelId="{19512FB9-BDA2-416F-899D-2D47ECCEFEAC}" type="parTrans" cxnId="{05F0FFC2-5D16-438F-A15D-C0B785979F8F}">
      <dgm:prSet/>
      <dgm:spPr/>
      <dgm:t>
        <a:bodyPr/>
        <a:lstStyle/>
        <a:p>
          <a:endParaRPr lang="en-US">
            <a:solidFill>
              <a:schemeClr val="accent2">
                <a:lumMod val="50000"/>
              </a:schemeClr>
            </a:solidFill>
          </a:endParaRPr>
        </a:p>
      </dgm:t>
    </dgm:pt>
    <dgm:pt modelId="{C6913CA7-F258-41FD-B5F0-0DFB138FAAB2}" type="sibTrans" cxnId="{05F0FFC2-5D16-438F-A15D-C0B785979F8F}">
      <dgm:prSet/>
      <dgm:spPr/>
      <dgm:t>
        <a:bodyPr/>
        <a:lstStyle/>
        <a:p>
          <a:endParaRPr lang="en-US">
            <a:solidFill>
              <a:schemeClr val="accent2">
                <a:lumMod val="50000"/>
              </a:schemeClr>
            </a:solidFill>
          </a:endParaRPr>
        </a:p>
      </dgm:t>
    </dgm:pt>
    <dgm:pt modelId="{13807BDF-8A68-4B6A-A60B-70800FB672DE}">
      <dgm:prSet phldrT="[Text]" custT="1"/>
      <dgm:spPr/>
      <dgm:t>
        <a:bodyPr/>
        <a:lstStyle/>
        <a:p>
          <a:r>
            <a:rPr lang="ka-GE" sz="2000" dirty="0" smtClean="0">
              <a:solidFill>
                <a:schemeClr val="accent2">
                  <a:lumMod val="50000"/>
                </a:schemeClr>
              </a:solidFill>
            </a:rPr>
            <a:t>ბენეფიციართა რეგისტრაციის მოდული</a:t>
          </a:r>
          <a:endParaRPr lang="en-US" sz="2000" dirty="0">
            <a:solidFill>
              <a:schemeClr val="accent2">
                <a:lumMod val="50000"/>
              </a:schemeClr>
            </a:solidFill>
          </a:endParaRPr>
        </a:p>
      </dgm:t>
    </dgm:pt>
    <dgm:pt modelId="{6797D918-C50A-4E88-9C32-AF4BCE0112E6}" type="parTrans" cxnId="{4ED33276-44E0-448D-B079-3794E4D6A52C}">
      <dgm:prSet/>
      <dgm:spPr/>
      <dgm:t>
        <a:bodyPr/>
        <a:lstStyle/>
        <a:p>
          <a:endParaRPr lang="en-US">
            <a:solidFill>
              <a:schemeClr val="accent2">
                <a:lumMod val="50000"/>
              </a:schemeClr>
            </a:solidFill>
          </a:endParaRPr>
        </a:p>
      </dgm:t>
    </dgm:pt>
    <dgm:pt modelId="{B509B7F9-1F2F-4617-8AEA-4B28E6FDA636}" type="sibTrans" cxnId="{4ED33276-44E0-448D-B079-3794E4D6A52C}">
      <dgm:prSet/>
      <dgm:spPr/>
      <dgm:t>
        <a:bodyPr/>
        <a:lstStyle/>
        <a:p>
          <a:endParaRPr lang="en-US">
            <a:solidFill>
              <a:schemeClr val="accent2">
                <a:lumMod val="50000"/>
              </a:schemeClr>
            </a:solidFill>
          </a:endParaRPr>
        </a:p>
      </dgm:t>
    </dgm:pt>
    <dgm:pt modelId="{92C9CFCD-E0CA-4EA2-9E38-408FEAF49464}">
      <dgm:prSet phldrT="[Text]" custT="1"/>
      <dgm:spPr/>
      <dgm:t>
        <a:bodyPr/>
        <a:lstStyle/>
        <a:p>
          <a:r>
            <a:rPr lang="ka-GE" sz="2000" dirty="0" smtClean="0">
              <a:solidFill>
                <a:schemeClr val="accent2">
                  <a:lumMod val="50000"/>
                </a:schemeClr>
              </a:solidFill>
            </a:rPr>
            <a:t>სამედიცინო შემთხვევების რეგისტრაციის მოდული</a:t>
          </a:r>
          <a:endParaRPr lang="en-US" sz="2000" dirty="0">
            <a:solidFill>
              <a:schemeClr val="accent2">
                <a:lumMod val="50000"/>
              </a:schemeClr>
            </a:solidFill>
          </a:endParaRPr>
        </a:p>
      </dgm:t>
    </dgm:pt>
    <dgm:pt modelId="{BB2F708A-04A3-4374-8752-9CE8C1D721EB}" type="parTrans" cxnId="{9FF14A9F-2D5D-4277-ABB7-1D886E08E057}">
      <dgm:prSet/>
      <dgm:spPr/>
      <dgm:t>
        <a:bodyPr/>
        <a:lstStyle/>
        <a:p>
          <a:endParaRPr lang="en-US">
            <a:solidFill>
              <a:schemeClr val="accent2">
                <a:lumMod val="50000"/>
              </a:schemeClr>
            </a:solidFill>
          </a:endParaRPr>
        </a:p>
      </dgm:t>
    </dgm:pt>
    <dgm:pt modelId="{DC42EBC3-7D71-4EB7-9E0D-BEA57B777B82}" type="sibTrans" cxnId="{9FF14A9F-2D5D-4277-ABB7-1D886E08E057}">
      <dgm:prSet/>
      <dgm:spPr/>
      <dgm:t>
        <a:bodyPr/>
        <a:lstStyle/>
        <a:p>
          <a:endParaRPr lang="en-US">
            <a:solidFill>
              <a:schemeClr val="accent2">
                <a:lumMod val="50000"/>
              </a:schemeClr>
            </a:solidFill>
          </a:endParaRPr>
        </a:p>
      </dgm:t>
    </dgm:pt>
    <dgm:pt modelId="{C7D68FAA-8BEA-4DA3-93B9-ABD39F0D91BA}">
      <dgm:prSet phldrT="[Text]" custT="1"/>
      <dgm:spPr/>
      <dgm:t>
        <a:bodyPr/>
        <a:lstStyle/>
        <a:p>
          <a:r>
            <a:rPr lang="ka-GE" sz="2000" dirty="0" smtClean="0">
              <a:solidFill>
                <a:schemeClr val="accent2">
                  <a:lumMod val="50000"/>
                </a:schemeClr>
              </a:solidFill>
            </a:rPr>
            <a:t>ელექტრონული ანგარიშგების მოდული</a:t>
          </a:r>
          <a:endParaRPr lang="en-US" sz="2000" dirty="0">
            <a:solidFill>
              <a:schemeClr val="accent2">
                <a:lumMod val="50000"/>
              </a:schemeClr>
            </a:solidFill>
          </a:endParaRPr>
        </a:p>
      </dgm:t>
    </dgm:pt>
    <dgm:pt modelId="{DB6E5DBB-F656-4624-8577-FAFDE0D0B4DF}" type="parTrans" cxnId="{0141137E-A4B6-4886-A317-A271A5A7EDD3}">
      <dgm:prSet/>
      <dgm:spPr/>
      <dgm:t>
        <a:bodyPr/>
        <a:lstStyle/>
        <a:p>
          <a:endParaRPr lang="en-US">
            <a:solidFill>
              <a:schemeClr val="accent2">
                <a:lumMod val="50000"/>
              </a:schemeClr>
            </a:solidFill>
          </a:endParaRPr>
        </a:p>
      </dgm:t>
    </dgm:pt>
    <dgm:pt modelId="{4B4EE82B-121C-4232-9ECE-1FA10F8E3125}" type="sibTrans" cxnId="{0141137E-A4B6-4886-A317-A271A5A7EDD3}">
      <dgm:prSet/>
      <dgm:spPr/>
      <dgm:t>
        <a:bodyPr/>
        <a:lstStyle/>
        <a:p>
          <a:endParaRPr lang="en-US">
            <a:solidFill>
              <a:schemeClr val="accent2">
                <a:lumMod val="50000"/>
              </a:schemeClr>
            </a:solidFill>
          </a:endParaRPr>
        </a:p>
      </dgm:t>
    </dgm:pt>
    <dgm:pt modelId="{69B6BC4B-1DB2-43C2-99AA-1495AEED904B}">
      <dgm:prSet custT="1"/>
      <dgm:spPr/>
      <dgm:t>
        <a:bodyPr/>
        <a:lstStyle/>
        <a:p>
          <a:r>
            <a:rPr lang="ka-GE" sz="2000" dirty="0" smtClean="0">
              <a:solidFill>
                <a:schemeClr val="accent2">
                  <a:lumMod val="50000"/>
                </a:schemeClr>
              </a:solidFill>
            </a:rPr>
            <a:t>მიმართვების ადმინისტრირების მოდული</a:t>
          </a:r>
          <a:endParaRPr lang="en-US" sz="2000" dirty="0">
            <a:solidFill>
              <a:schemeClr val="accent2">
                <a:lumMod val="50000"/>
              </a:schemeClr>
            </a:solidFill>
          </a:endParaRPr>
        </a:p>
      </dgm:t>
    </dgm:pt>
    <dgm:pt modelId="{C92DADAD-92E4-400B-A111-D7A862B3FC1D}" type="parTrans" cxnId="{E2BA2497-080A-4BF5-BACA-93D933EE2448}">
      <dgm:prSet/>
      <dgm:spPr/>
      <dgm:t>
        <a:bodyPr/>
        <a:lstStyle/>
        <a:p>
          <a:endParaRPr lang="en-US">
            <a:solidFill>
              <a:schemeClr val="accent2">
                <a:lumMod val="50000"/>
              </a:schemeClr>
            </a:solidFill>
          </a:endParaRPr>
        </a:p>
      </dgm:t>
    </dgm:pt>
    <dgm:pt modelId="{C86E2D76-CEF6-4658-93ED-EEC4F4733C29}" type="sibTrans" cxnId="{E2BA2497-080A-4BF5-BACA-93D933EE2448}">
      <dgm:prSet/>
      <dgm:spPr/>
      <dgm:t>
        <a:bodyPr/>
        <a:lstStyle/>
        <a:p>
          <a:endParaRPr lang="en-US">
            <a:solidFill>
              <a:schemeClr val="accent2">
                <a:lumMod val="50000"/>
              </a:schemeClr>
            </a:solidFill>
          </a:endParaRPr>
        </a:p>
      </dgm:t>
    </dgm:pt>
    <dgm:pt modelId="{716203B4-C551-40B3-8106-0D16733706B4}">
      <dgm:prSet custT="1"/>
      <dgm:spPr/>
      <dgm:t>
        <a:bodyPr/>
        <a:lstStyle/>
        <a:p>
          <a:r>
            <a:rPr lang="ka-GE" sz="2000" dirty="0" smtClean="0">
              <a:solidFill>
                <a:schemeClr val="accent2">
                  <a:lumMod val="50000"/>
                </a:schemeClr>
              </a:solidFill>
            </a:rPr>
            <a:t>ჯანმრთელობის დაცვის პროგრამების ფინანსური მართვის მოდული</a:t>
          </a:r>
          <a:endParaRPr lang="en-US" sz="2000" dirty="0">
            <a:solidFill>
              <a:schemeClr val="accent2">
                <a:lumMod val="50000"/>
              </a:schemeClr>
            </a:solidFill>
          </a:endParaRPr>
        </a:p>
      </dgm:t>
    </dgm:pt>
    <dgm:pt modelId="{A8CF2FB8-E693-4E1F-BC79-00B2AAC92442}" type="parTrans" cxnId="{89360EF6-6560-4C57-BF19-C80E3947E4FF}">
      <dgm:prSet/>
      <dgm:spPr/>
      <dgm:t>
        <a:bodyPr/>
        <a:lstStyle/>
        <a:p>
          <a:endParaRPr lang="en-US">
            <a:solidFill>
              <a:schemeClr val="accent2">
                <a:lumMod val="50000"/>
              </a:schemeClr>
            </a:solidFill>
          </a:endParaRPr>
        </a:p>
      </dgm:t>
    </dgm:pt>
    <dgm:pt modelId="{E721363C-533E-4252-9186-FE5C60FC92D2}" type="sibTrans" cxnId="{89360EF6-6560-4C57-BF19-C80E3947E4FF}">
      <dgm:prSet/>
      <dgm:spPr/>
      <dgm:t>
        <a:bodyPr/>
        <a:lstStyle/>
        <a:p>
          <a:endParaRPr lang="en-US">
            <a:solidFill>
              <a:schemeClr val="accent2">
                <a:lumMod val="50000"/>
              </a:schemeClr>
            </a:solidFill>
          </a:endParaRPr>
        </a:p>
      </dgm:t>
    </dgm:pt>
    <dgm:pt modelId="{232B8F82-F72B-4F94-823B-33CE36B07D3F}" type="pres">
      <dgm:prSet presAssocID="{2AC31C50-761E-4F37-8484-BCB0D7A8C01D}" presName="vert0" presStyleCnt="0">
        <dgm:presLayoutVars>
          <dgm:dir/>
          <dgm:animOne val="branch"/>
          <dgm:animLvl val="lvl"/>
        </dgm:presLayoutVars>
      </dgm:prSet>
      <dgm:spPr/>
      <dgm:t>
        <a:bodyPr/>
        <a:lstStyle/>
        <a:p>
          <a:endParaRPr lang="en-US"/>
        </a:p>
      </dgm:t>
    </dgm:pt>
    <dgm:pt modelId="{CB3ACDF4-4582-4C21-BB9C-E5B88CD6CA82}" type="pres">
      <dgm:prSet presAssocID="{C2BA7145-0BC3-4F5D-A11A-B576CC200F45}" presName="thickLine" presStyleLbl="alignNode1" presStyleIdx="0" presStyleCnt="1"/>
      <dgm:spPr/>
    </dgm:pt>
    <dgm:pt modelId="{B1A3A3DC-F9CC-4ED0-B680-C24B82EEDB18}" type="pres">
      <dgm:prSet presAssocID="{C2BA7145-0BC3-4F5D-A11A-B576CC200F45}" presName="horz1" presStyleCnt="0"/>
      <dgm:spPr/>
    </dgm:pt>
    <dgm:pt modelId="{C8BF28E0-CC32-429C-BDF2-B05FE20CF7FE}" type="pres">
      <dgm:prSet presAssocID="{C2BA7145-0BC3-4F5D-A11A-B576CC200F45}" presName="tx1" presStyleLbl="revTx" presStyleIdx="0" presStyleCnt="6"/>
      <dgm:spPr/>
      <dgm:t>
        <a:bodyPr/>
        <a:lstStyle/>
        <a:p>
          <a:endParaRPr lang="en-US"/>
        </a:p>
      </dgm:t>
    </dgm:pt>
    <dgm:pt modelId="{C0490056-2AF9-45C4-842A-6F849595F541}" type="pres">
      <dgm:prSet presAssocID="{C2BA7145-0BC3-4F5D-A11A-B576CC200F45}" presName="vert1" presStyleCnt="0"/>
      <dgm:spPr/>
    </dgm:pt>
    <dgm:pt modelId="{C83625FD-DB96-4549-9ABE-81EAFB747967}" type="pres">
      <dgm:prSet presAssocID="{13807BDF-8A68-4B6A-A60B-70800FB672DE}" presName="vertSpace2a" presStyleCnt="0"/>
      <dgm:spPr/>
    </dgm:pt>
    <dgm:pt modelId="{66F59DBE-CACE-4487-8D33-40B7045AAB8B}" type="pres">
      <dgm:prSet presAssocID="{13807BDF-8A68-4B6A-A60B-70800FB672DE}" presName="horz2" presStyleCnt="0"/>
      <dgm:spPr/>
    </dgm:pt>
    <dgm:pt modelId="{822BF339-498D-443A-B009-4A654A4329DE}" type="pres">
      <dgm:prSet presAssocID="{13807BDF-8A68-4B6A-A60B-70800FB672DE}" presName="horzSpace2" presStyleCnt="0"/>
      <dgm:spPr/>
    </dgm:pt>
    <dgm:pt modelId="{2C114C8A-E170-40F8-A097-4A387619C992}" type="pres">
      <dgm:prSet presAssocID="{13807BDF-8A68-4B6A-A60B-70800FB672DE}" presName="tx2" presStyleLbl="revTx" presStyleIdx="1" presStyleCnt="6"/>
      <dgm:spPr/>
      <dgm:t>
        <a:bodyPr/>
        <a:lstStyle/>
        <a:p>
          <a:endParaRPr lang="en-US"/>
        </a:p>
      </dgm:t>
    </dgm:pt>
    <dgm:pt modelId="{E0D405E2-0E8C-442D-9E5E-A8F03AE95BA4}" type="pres">
      <dgm:prSet presAssocID="{13807BDF-8A68-4B6A-A60B-70800FB672DE}" presName="vert2" presStyleCnt="0"/>
      <dgm:spPr/>
    </dgm:pt>
    <dgm:pt modelId="{8ABFA52E-273E-4609-9E80-ADF894E17050}" type="pres">
      <dgm:prSet presAssocID="{13807BDF-8A68-4B6A-A60B-70800FB672DE}" presName="thinLine2b" presStyleLbl="callout" presStyleIdx="0" presStyleCnt="5"/>
      <dgm:spPr/>
    </dgm:pt>
    <dgm:pt modelId="{BF55B6B7-9AA7-4DBA-B488-C3E94B27DE0D}" type="pres">
      <dgm:prSet presAssocID="{13807BDF-8A68-4B6A-A60B-70800FB672DE}" presName="vertSpace2b" presStyleCnt="0"/>
      <dgm:spPr/>
    </dgm:pt>
    <dgm:pt modelId="{F03EC678-98B5-4BB2-87BB-33C81694404D}" type="pres">
      <dgm:prSet presAssocID="{92C9CFCD-E0CA-4EA2-9E38-408FEAF49464}" presName="horz2" presStyleCnt="0"/>
      <dgm:spPr/>
    </dgm:pt>
    <dgm:pt modelId="{02788BBE-7245-465B-ABF0-5F9F9EE8A022}" type="pres">
      <dgm:prSet presAssocID="{92C9CFCD-E0CA-4EA2-9E38-408FEAF49464}" presName="horzSpace2" presStyleCnt="0"/>
      <dgm:spPr/>
    </dgm:pt>
    <dgm:pt modelId="{F6AAEE77-40C3-4B24-AC3D-2FFB6609579E}" type="pres">
      <dgm:prSet presAssocID="{92C9CFCD-E0CA-4EA2-9E38-408FEAF49464}" presName="tx2" presStyleLbl="revTx" presStyleIdx="2" presStyleCnt="6"/>
      <dgm:spPr/>
      <dgm:t>
        <a:bodyPr/>
        <a:lstStyle/>
        <a:p>
          <a:endParaRPr lang="en-US"/>
        </a:p>
      </dgm:t>
    </dgm:pt>
    <dgm:pt modelId="{3C4CCD59-8F0C-49DB-B4EC-CAA69F2585EF}" type="pres">
      <dgm:prSet presAssocID="{92C9CFCD-E0CA-4EA2-9E38-408FEAF49464}" presName="vert2" presStyleCnt="0"/>
      <dgm:spPr/>
    </dgm:pt>
    <dgm:pt modelId="{A757F3D0-775D-42B6-9495-EFF3CBC7C02A}" type="pres">
      <dgm:prSet presAssocID="{92C9CFCD-E0CA-4EA2-9E38-408FEAF49464}" presName="thinLine2b" presStyleLbl="callout" presStyleIdx="1" presStyleCnt="5"/>
      <dgm:spPr/>
    </dgm:pt>
    <dgm:pt modelId="{4C8CDEE7-8418-4278-B2D7-C6F31B53927C}" type="pres">
      <dgm:prSet presAssocID="{92C9CFCD-E0CA-4EA2-9E38-408FEAF49464}" presName="vertSpace2b" presStyleCnt="0"/>
      <dgm:spPr/>
    </dgm:pt>
    <dgm:pt modelId="{5B5588D8-007D-4F2D-B272-DA5307782DCB}" type="pres">
      <dgm:prSet presAssocID="{C7D68FAA-8BEA-4DA3-93B9-ABD39F0D91BA}" presName="horz2" presStyleCnt="0"/>
      <dgm:spPr/>
    </dgm:pt>
    <dgm:pt modelId="{0ED49E11-4160-4636-BB5F-BD48B694E74C}" type="pres">
      <dgm:prSet presAssocID="{C7D68FAA-8BEA-4DA3-93B9-ABD39F0D91BA}" presName="horzSpace2" presStyleCnt="0"/>
      <dgm:spPr/>
    </dgm:pt>
    <dgm:pt modelId="{CB28A635-415A-496F-AC51-3CCFB57465D3}" type="pres">
      <dgm:prSet presAssocID="{C7D68FAA-8BEA-4DA3-93B9-ABD39F0D91BA}" presName="tx2" presStyleLbl="revTx" presStyleIdx="3" presStyleCnt="6"/>
      <dgm:spPr/>
      <dgm:t>
        <a:bodyPr/>
        <a:lstStyle/>
        <a:p>
          <a:endParaRPr lang="en-US"/>
        </a:p>
      </dgm:t>
    </dgm:pt>
    <dgm:pt modelId="{9A0A50DE-A9ED-4565-AE40-113451ACB4DF}" type="pres">
      <dgm:prSet presAssocID="{C7D68FAA-8BEA-4DA3-93B9-ABD39F0D91BA}" presName="vert2" presStyleCnt="0"/>
      <dgm:spPr/>
    </dgm:pt>
    <dgm:pt modelId="{BCDB525B-080F-4E09-B774-7FC4EBF7C20C}" type="pres">
      <dgm:prSet presAssocID="{C7D68FAA-8BEA-4DA3-93B9-ABD39F0D91BA}" presName="thinLine2b" presStyleLbl="callout" presStyleIdx="2" presStyleCnt="5"/>
      <dgm:spPr/>
    </dgm:pt>
    <dgm:pt modelId="{A8286D9B-D737-4CBA-B362-C993E21AAB36}" type="pres">
      <dgm:prSet presAssocID="{C7D68FAA-8BEA-4DA3-93B9-ABD39F0D91BA}" presName="vertSpace2b" presStyleCnt="0"/>
      <dgm:spPr/>
    </dgm:pt>
    <dgm:pt modelId="{3F4272A3-4250-4A39-A90F-12A31D6AC3D8}" type="pres">
      <dgm:prSet presAssocID="{69B6BC4B-1DB2-43C2-99AA-1495AEED904B}" presName="horz2" presStyleCnt="0"/>
      <dgm:spPr/>
    </dgm:pt>
    <dgm:pt modelId="{45BE380E-5744-42BB-9CB3-FA84183425C2}" type="pres">
      <dgm:prSet presAssocID="{69B6BC4B-1DB2-43C2-99AA-1495AEED904B}" presName="horzSpace2" presStyleCnt="0"/>
      <dgm:spPr/>
    </dgm:pt>
    <dgm:pt modelId="{0CE5D8A2-59EA-4883-A693-36E2DAA19B96}" type="pres">
      <dgm:prSet presAssocID="{69B6BC4B-1DB2-43C2-99AA-1495AEED904B}" presName="tx2" presStyleLbl="revTx" presStyleIdx="4" presStyleCnt="6"/>
      <dgm:spPr/>
      <dgm:t>
        <a:bodyPr/>
        <a:lstStyle/>
        <a:p>
          <a:endParaRPr lang="en-US"/>
        </a:p>
      </dgm:t>
    </dgm:pt>
    <dgm:pt modelId="{3BAF2EC4-CA01-485D-82CC-A40C2D889969}" type="pres">
      <dgm:prSet presAssocID="{69B6BC4B-1DB2-43C2-99AA-1495AEED904B}" presName="vert2" presStyleCnt="0"/>
      <dgm:spPr/>
    </dgm:pt>
    <dgm:pt modelId="{7B2283A5-1439-4B14-8E61-F21163057A89}" type="pres">
      <dgm:prSet presAssocID="{69B6BC4B-1DB2-43C2-99AA-1495AEED904B}" presName="thinLine2b" presStyleLbl="callout" presStyleIdx="3" presStyleCnt="5"/>
      <dgm:spPr/>
    </dgm:pt>
    <dgm:pt modelId="{32BB9F7E-0DB5-4E4C-B884-4768EF2852E5}" type="pres">
      <dgm:prSet presAssocID="{69B6BC4B-1DB2-43C2-99AA-1495AEED904B}" presName="vertSpace2b" presStyleCnt="0"/>
      <dgm:spPr/>
    </dgm:pt>
    <dgm:pt modelId="{416B5F2E-C423-4881-A559-238E59139D83}" type="pres">
      <dgm:prSet presAssocID="{716203B4-C551-40B3-8106-0D16733706B4}" presName="horz2" presStyleCnt="0"/>
      <dgm:spPr/>
    </dgm:pt>
    <dgm:pt modelId="{4C25E7C5-9FC0-45F6-ADEA-B3B88E77BEF4}" type="pres">
      <dgm:prSet presAssocID="{716203B4-C551-40B3-8106-0D16733706B4}" presName="horzSpace2" presStyleCnt="0"/>
      <dgm:spPr/>
    </dgm:pt>
    <dgm:pt modelId="{6339CEF2-158E-4CE3-B1F3-654D9B477E98}" type="pres">
      <dgm:prSet presAssocID="{716203B4-C551-40B3-8106-0D16733706B4}" presName="tx2" presStyleLbl="revTx" presStyleIdx="5" presStyleCnt="6"/>
      <dgm:spPr/>
      <dgm:t>
        <a:bodyPr/>
        <a:lstStyle/>
        <a:p>
          <a:endParaRPr lang="en-US"/>
        </a:p>
      </dgm:t>
    </dgm:pt>
    <dgm:pt modelId="{78236F6B-DDAA-4576-8A5C-1FF067846A2E}" type="pres">
      <dgm:prSet presAssocID="{716203B4-C551-40B3-8106-0D16733706B4}" presName="vert2" presStyleCnt="0"/>
      <dgm:spPr/>
    </dgm:pt>
    <dgm:pt modelId="{48CD5E33-0E3B-4CA1-9B13-3E2CB3404AAC}" type="pres">
      <dgm:prSet presAssocID="{716203B4-C551-40B3-8106-0D16733706B4}" presName="thinLine2b" presStyleLbl="callout" presStyleIdx="4" presStyleCnt="5"/>
      <dgm:spPr/>
    </dgm:pt>
    <dgm:pt modelId="{D6553F86-9D36-4394-A10A-57E9C7ED803E}" type="pres">
      <dgm:prSet presAssocID="{716203B4-C551-40B3-8106-0D16733706B4}" presName="vertSpace2b" presStyleCnt="0"/>
      <dgm:spPr/>
    </dgm:pt>
  </dgm:ptLst>
  <dgm:cxnLst>
    <dgm:cxn modelId="{00715349-1115-4700-B982-E98662089531}" type="presOf" srcId="{92C9CFCD-E0CA-4EA2-9E38-408FEAF49464}" destId="{F6AAEE77-40C3-4B24-AC3D-2FFB6609579E}" srcOrd="0" destOrd="0" presId="urn:microsoft.com/office/officeart/2008/layout/LinedList"/>
    <dgm:cxn modelId="{75D1CCDF-930D-4FD9-AA2D-8C87036B02F0}" type="presOf" srcId="{C7D68FAA-8BEA-4DA3-93B9-ABD39F0D91BA}" destId="{CB28A635-415A-496F-AC51-3CCFB57465D3}" srcOrd="0" destOrd="0" presId="urn:microsoft.com/office/officeart/2008/layout/LinedList"/>
    <dgm:cxn modelId="{9FF14A9F-2D5D-4277-ABB7-1D886E08E057}" srcId="{C2BA7145-0BC3-4F5D-A11A-B576CC200F45}" destId="{92C9CFCD-E0CA-4EA2-9E38-408FEAF49464}" srcOrd="1" destOrd="0" parTransId="{BB2F708A-04A3-4374-8752-9CE8C1D721EB}" sibTransId="{DC42EBC3-7D71-4EB7-9E0D-BEA57B777B82}"/>
    <dgm:cxn modelId="{89360EF6-6560-4C57-BF19-C80E3947E4FF}" srcId="{C2BA7145-0BC3-4F5D-A11A-B576CC200F45}" destId="{716203B4-C551-40B3-8106-0D16733706B4}" srcOrd="4" destOrd="0" parTransId="{A8CF2FB8-E693-4E1F-BC79-00B2AAC92442}" sibTransId="{E721363C-533E-4252-9186-FE5C60FC92D2}"/>
    <dgm:cxn modelId="{45477048-FBA0-4FDC-BBD3-099DFBFA1975}" type="presOf" srcId="{69B6BC4B-1DB2-43C2-99AA-1495AEED904B}" destId="{0CE5D8A2-59EA-4883-A693-36E2DAA19B96}" srcOrd="0" destOrd="0" presId="urn:microsoft.com/office/officeart/2008/layout/LinedList"/>
    <dgm:cxn modelId="{05F0FFC2-5D16-438F-A15D-C0B785979F8F}" srcId="{2AC31C50-761E-4F37-8484-BCB0D7A8C01D}" destId="{C2BA7145-0BC3-4F5D-A11A-B576CC200F45}" srcOrd="0" destOrd="0" parTransId="{19512FB9-BDA2-416F-899D-2D47ECCEFEAC}" sibTransId="{C6913CA7-F258-41FD-B5F0-0DFB138FAAB2}"/>
    <dgm:cxn modelId="{E2BA2497-080A-4BF5-BACA-93D933EE2448}" srcId="{C2BA7145-0BC3-4F5D-A11A-B576CC200F45}" destId="{69B6BC4B-1DB2-43C2-99AA-1495AEED904B}" srcOrd="3" destOrd="0" parTransId="{C92DADAD-92E4-400B-A111-D7A862B3FC1D}" sibTransId="{C86E2D76-CEF6-4658-93ED-EEC4F4733C29}"/>
    <dgm:cxn modelId="{4ED33276-44E0-448D-B079-3794E4D6A52C}" srcId="{C2BA7145-0BC3-4F5D-A11A-B576CC200F45}" destId="{13807BDF-8A68-4B6A-A60B-70800FB672DE}" srcOrd="0" destOrd="0" parTransId="{6797D918-C50A-4E88-9C32-AF4BCE0112E6}" sibTransId="{B509B7F9-1F2F-4617-8AEA-4B28E6FDA636}"/>
    <dgm:cxn modelId="{2B048C2E-243D-409F-B4E8-C8A4DB594B7D}" type="presOf" srcId="{2AC31C50-761E-4F37-8484-BCB0D7A8C01D}" destId="{232B8F82-F72B-4F94-823B-33CE36B07D3F}" srcOrd="0" destOrd="0" presId="urn:microsoft.com/office/officeart/2008/layout/LinedList"/>
    <dgm:cxn modelId="{39BA418D-87F5-454F-A3A1-14211D48A966}" type="presOf" srcId="{13807BDF-8A68-4B6A-A60B-70800FB672DE}" destId="{2C114C8A-E170-40F8-A097-4A387619C992}" srcOrd="0" destOrd="0" presId="urn:microsoft.com/office/officeart/2008/layout/LinedList"/>
    <dgm:cxn modelId="{A3B4B6C8-B489-4DAD-AB18-64989C6E3CDF}" type="presOf" srcId="{C2BA7145-0BC3-4F5D-A11A-B576CC200F45}" destId="{C8BF28E0-CC32-429C-BDF2-B05FE20CF7FE}" srcOrd="0" destOrd="0" presId="urn:microsoft.com/office/officeart/2008/layout/LinedList"/>
    <dgm:cxn modelId="{0141137E-A4B6-4886-A317-A271A5A7EDD3}" srcId="{C2BA7145-0BC3-4F5D-A11A-B576CC200F45}" destId="{C7D68FAA-8BEA-4DA3-93B9-ABD39F0D91BA}" srcOrd="2" destOrd="0" parTransId="{DB6E5DBB-F656-4624-8577-FAFDE0D0B4DF}" sibTransId="{4B4EE82B-121C-4232-9ECE-1FA10F8E3125}"/>
    <dgm:cxn modelId="{B07B084A-3209-47DA-B719-11588A322611}" type="presOf" srcId="{716203B4-C551-40B3-8106-0D16733706B4}" destId="{6339CEF2-158E-4CE3-B1F3-654D9B477E98}" srcOrd="0" destOrd="0" presId="urn:microsoft.com/office/officeart/2008/layout/LinedList"/>
    <dgm:cxn modelId="{4017E38A-5F1C-47BC-BC8F-ACF0CCE2621E}" type="presParOf" srcId="{232B8F82-F72B-4F94-823B-33CE36B07D3F}" destId="{CB3ACDF4-4582-4C21-BB9C-E5B88CD6CA82}" srcOrd="0" destOrd="0" presId="urn:microsoft.com/office/officeart/2008/layout/LinedList"/>
    <dgm:cxn modelId="{F8785E85-1F61-4D12-A64E-42FA844AE6FA}" type="presParOf" srcId="{232B8F82-F72B-4F94-823B-33CE36B07D3F}" destId="{B1A3A3DC-F9CC-4ED0-B680-C24B82EEDB18}" srcOrd="1" destOrd="0" presId="urn:microsoft.com/office/officeart/2008/layout/LinedList"/>
    <dgm:cxn modelId="{13425428-C5E8-430D-B3DB-66A82F7A892F}" type="presParOf" srcId="{B1A3A3DC-F9CC-4ED0-B680-C24B82EEDB18}" destId="{C8BF28E0-CC32-429C-BDF2-B05FE20CF7FE}" srcOrd="0" destOrd="0" presId="urn:microsoft.com/office/officeart/2008/layout/LinedList"/>
    <dgm:cxn modelId="{6059DDA1-5229-4B8B-8AC8-9A7B590C1B49}" type="presParOf" srcId="{B1A3A3DC-F9CC-4ED0-B680-C24B82EEDB18}" destId="{C0490056-2AF9-45C4-842A-6F849595F541}" srcOrd="1" destOrd="0" presId="urn:microsoft.com/office/officeart/2008/layout/LinedList"/>
    <dgm:cxn modelId="{518D35C9-6579-4FA7-8694-90BFBEA488D5}" type="presParOf" srcId="{C0490056-2AF9-45C4-842A-6F849595F541}" destId="{C83625FD-DB96-4549-9ABE-81EAFB747967}" srcOrd="0" destOrd="0" presId="urn:microsoft.com/office/officeart/2008/layout/LinedList"/>
    <dgm:cxn modelId="{879B5263-6651-4C57-B7E0-1E0DC080395A}" type="presParOf" srcId="{C0490056-2AF9-45C4-842A-6F849595F541}" destId="{66F59DBE-CACE-4487-8D33-40B7045AAB8B}" srcOrd="1" destOrd="0" presId="urn:microsoft.com/office/officeart/2008/layout/LinedList"/>
    <dgm:cxn modelId="{791CA677-2CC5-4A4C-9801-B77D6111C3F3}" type="presParOf" srcId="{66F59DBE-CACE-4487-8D33-40B7045AAB8B}" destId="{822BF339-498D-443A-B009-4A654A4329DE}" srcOrd="0" destOrd="0" presId="urn:microsoft.com/office/officeart/2008/layout/LinedList"/>
    <dgm:cxn modelId="{5D8CF2E3-DDD2-448B-8E0A-B94F851870A3}" type="presParOf" srcId="{66F59DBE-CACE-4487-8D33-40B7045AAB8B}" destId="{2C114C8A-E170-40F8-A097-4A387619C992}" srcOrd="1" destOrd="0" presId="urn:microsoft.com/office/officeart/2008/layout/LinedList"/>
    <dgm:cxn modelId="{49CDB914-41B3-4158-920B-0D9D081E5E37}" type="presParOf" srcId="{66F59DBE-CACE-4487-8D33-40B7045AAB8B}" destId="{E0D405E2-0E8C-442D-9E5E-A8F03AE95BA4}" srcOrd="2" destOrd="0" presId="urn:microsoft.com/office/officeart/2008/layout/LinedList"/>
    <dgm:cxn modelId="{61D60AC9-FD36-4A05-82B0-50AF08525F70}" type="presParOf" srcId="{C0490056-2AF9-45C4-842A-6F849595F541}" destId="{8ABFA52E-273E-4609-9E80-ADF894E17050}" srcOrd="2" destOrd="0" presId="urn:microsoft.com/office/officeart/2008/layout/LinedList"/>
    <dgm:cxn modelId="{4C30A916-598A-4B6A-91C3-A671E427E30E}" type="presParOf" srcId="{C0490056-2AF9-45C4-842A-6F849595F541}" destId="{BF55B6B7-9AA7-4DBA-B488-C3E94B27DE0D}" srcOrd="3" destOrd="0" presId="urn:microsoft.com/office/officeart/2008/layout/LinedList"/>
    <dgm:cxn modelId="{F0CF7DF7-6AC4-4E96-A7D1-685551DD4669}" type="presParOf" srcId="{C0490056-2AF9-45C4-842A-6F849595F541}" destId="{F03EC678-98B5-4BB2-87BB-33C81694404D}" srcOrd="4" destOrd="0" presId="urn:microsoft.com/office/officeart/2008/layout/LinedList"/>
    <dgm:cxn modelId="{835EB9B5-AD3E-422C-8F89-5968A50A149A}" type="presParOf" srcId="{F03EC678-98B5-4BB2-87BB-33C81694404D}" destId="{02788BBE-7245-465B-ABF0-5F9F9EE8A022}" srcOrd="0" destOrd="0" presId="urn:microsoft.com/office/officeart/2008/layout/LinedList"/>
    <dgm:cxn modelId="{B89D010D-F01E-4058-865A-C20F2A73F3CA}" type="presParOf" srcId="{F03EC678-98B5-4BB2-87BB-33C81694404D}" destId="{F6AAEE77-40C3-4B24-AC3D-2FFB6609579E}" srcOrd="1" destOrd="0" presId="urn:microsoft.com/office/officeart/2008/layout/LinedList"/>
    <dgm:cxn modelId="{56608F4E-A3A1-4D76-9E68-DB10F010E608}" type="presParOf" srcId="{F03EC678-98B5-4BB2-87BB-33C81694404D}" destId="{3C4CCD59-8F0C-49DB-B4EC-CAA69F2585EF}" srcOrd="2" destOrd="0" presId="urn:microsoft.com/office/officeart/2008/layout/LinedList"/>
    <dgm:cxn modelId="{E22EB375-CA82-478A-B200-AB2C61FC3058}" type="presParOf" srcId="{C0490056-2AF9-45C4-842A-6F849595F541}" destId="{A757F3D0-775D-42B6-9495-EFF3CBC7C02A}" srcOrd="5" destOrd="0" presId="urn:microsoft.com/office/officeart/2008/layout/LinedList"/>
    <dgm:cxn modelId="{8134BC36-5914-42A8-A082-0B9B3D9E4A88}" type="presParOf" srcId="{C0490056-2AF9-45C4-842A-6F849595F541}" destId="{4C8CDEE7-8418-4278-B2D7-C6F31B53927C}" srcOrd="6" destOrd="0" presId="urn:microsoft.com/office/officeart/2008/layout/LinedList"/>
    <dgm:cxn modelId="{1457C66F-4D9E-4E74-B059-E58BD9FDA1FC}" type="presParOf" srcId="{C0490056-2AF9-45C4-842A-6F849595F541}" destId="{5B5588D8-007D-4F2D-B272-DA5307782DCB}" srcOrd="7" destOrd="0" presId="urn:microsoft.com/office/officeart/2008/layout/LinedList"/>
    <dgm:cxn modelId="{0923FDA7-39C3-4C9D-92B9-8CD88F7B490F}" type="presParOf" srcId="{5B5588D8-007D-4F2D-B272-DA5307782DCB}" destId="{0ED49E11-4160-4636-BB5F-BD48B694E74C}" srcOrd="0" destOrd="0" presId="urn:microsoft.com/office/officeart/2008/layout/LinedList"/>
    <dgm:cxn modelId="{7DC729AB-3EA1-438A-98A7-414E00A89F68}" type="presParOf" srcId="{5B5588D8-007D-4F2D-B272-DA5307782DCB}" destId="{CB28A635-415A-496F-AC51-3CCFB57465D3}" srcOrd="1" destOrd="0" presId="urn:microsoft.com/office/officeart/2008/layout/LinedList"/>
    <dgm:cxn modelId="{27CC0820-44B2-47CE-848C-6C5DBC9F51C3}" type="presParOf" srcId="{5B5588D8-007D-4F2D-B272-DA5307782DCB}" destId="{9A0A50DE-A9ED-4565-AE40-113451ACB4DF}" srcOrd="2" destOrd="0" presId="urn:microsoft.com/office/officeart/2008/layout/LinedList"/>
    <dgm:cxn modelId="{3EDE0D8C-DE8B-4804-8C1F-FAD73BBCD877}" type="presParOf" srcId="{C0490056-2AF9-45C4-842A-6F849595F541}" destId="{BCDB525B-080F-4E09-B774-7FC4EBF7C20C}" srcOrd="8" destOrd="0" presId="urn:microsoft.com/office/officeart/2008/layout/LinedList"/>
    <dgm:cxn modelId="{AB25BC20-CA5C-4DEE-B274-9111DA67EB37}" type="presParOf" srcId="{C0490056-2AF9-45C4-842A-6F849595F541}" destId="{A8286D9B-D737-4CBA-B362-C993E21AAB36}" srcOrd="9" destOrd="0" presId="urn:microsoft.com/office/officeart/2008/layout/LinedList"/>
    <dgm:cxn modelId="{167CD787-F54F-4D4A-8DEF-027A8E731B8E}" type="presParOf" srcId="{C0490056-2AF9-45C4-842A-6F849595F541}" destId="{3F4272A3-4250-4A39-A90F-12A31D6AC3D8}" srcOrd="10" destOrd="0" presId="urn:microsoft.com/office/officeart/2008/layout/LinedList"/>
    <dgm:cxn modelId="{B2C59C72-47AF-404B-8034-4F34254A1F3A}" type="presParOf" srcId="{3F4272A3-4250-4A39-A90F-12A31D6AC3D8}" destId="{45BE380E-5744-42BB-9CB3-FA84183425C2}" srcOrd="0" destOrd="0" presId="urn:microsoft.com/office/officeart/2008/layout/LinedList"/>
    <dgm:cxn modelId="{7A3EF559-7185-477E-B3BE-6EF61C37D096}" type="presParOf" srcId="{3F4272A3-4250-4A39-A90F-12A31D6AC3D8}" destId="{0CE5D8A2-59EA-4883-A693-36E2DAA19B96}" srcOrd="1" destOrd="0" presId="urn:microsoft.com/office/officeart/2008/layout/LinedList"/>
    <dgm:cxn modelId="{08FCD625-A4BF-4943-95BA-B108E42F3240}" type="presParOf" srcId="{3F4272A3-4250-4A39-A90F-12A31D6AC3D8}" destId="{3BAF2EC4-CA01-485D-82CC-A40C2D889969}" srcOrd="2" destOrd="0" presId="urn:microsoft.com/office/officeart/2008/layout/LinedList"/>
    <dgm:cxn modelId="{0987F39D-B4B7-4D81-ADE5-3600C5024DB1}" type="presParOf" srcId="{C0490056-2AF9-45C4-842A-6F849595F541}" destId="{7B2283A5-1439-4B14-8E61-F21163057A89}" srcOrd="11" destOrd="0" presId="urn:microsoft.com/office/officeart/2008/layout/LinedList"/>
    <dgm:cxn modelId="{46BA72E9-F641-4116-96DF-1AD44761B493}" type="presParOf" srcId="{C0490056-2AF9-45C4-842A-6F849595F541}" destId="{32BB9F7E-0DB5-4E4C-B884-4768EF2852E5}" srcOrd="12" destOrd="0" presId="urn:microsoft.com/office/officeart/2008/layout/LinedList"/>
    <dgm:cxn modelId="{75BC1052-2439-4E6F-8D0B-6B45A34FAD80}" type="presParOf" srcId="{C0490056-2AF9-45C4-842A-6F849595F541}" destId="{416B5F2E-C423-4881-A559-238E59139D83}" srcOrd="13" destOrd="0" presId="urn:microsoft.com/office/officeart/2008/layout/LinedList"/>
    <dgm:cxn modelId="{8B43A2B6-4FEA-4C57-B961-E3E717816CC2}" type="presParOf" srcId="{416B5F2E-C423-4881-A559-238E59139D83}" destId="{4C25E7C5-9FC0-45F6-ADEA-B3B88E77BEF4}" srcOrd="0" destOrd="0" presId="urn:microsoft.com/office/officeart/2008/layout/LinedList"/>
    <dgm:cxn modelId="{3F0FB60D-481C-4F4A-8435-E5FF6CEA82DB}" type="presParOf" srcId="{416B5F2E-C423-4881-A559-238E59139D83}" destId="{6339CEF2-158E-4CE3-B1F3-654D9B477E98}" srcOrd="1" destOrd="0" presId="urn:microsoft.com/office/officeart/2008/layout/LinedList"/>
    <dgm:cxn modelId="{7D87E245-97AB-4A79-984C-1598FBBD99F0}" type="presParOf" srcId="{416B5F2E-C423-4881-A559-238E59139D83}" destId="{78236F6B-DDAA-4576-8A5C-1FF067846A2E}" srcOrd="2" destOrd="0" presId="urn:microsoft.com/office/officeart/2008/layout/LinedList"/>
    <dgm:cxn modelId="{F8CB5DAC-7F84-41CC-8F90-8A7E999B1E2E}" type="presParOf" srcId="{C0490056-2AF9-45C4-842A-6F849595F541}" destId="{48CD5E33-0E3B-4CA1-9B13-3E2CB3404AAC}" srcOrd="14" destOrd="0" presId="urn:microsoft.com/office/officeart/2008/layout/LinedList"/>
    <dgm:cxn modelId="{EFA615C0-0A05-41E1-80CD-13C34E331F13}" type="presParOf" srcId="{C0490056-2AF9-45C4-842A-6F849595F541}" destId="{D6553F86-9D36-4394-A10A-57E9C7ED803E}"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rot="2331309">
          <a:off x="-370927" y="786080"/>
          <a:ext cx="2803597" cy="2804024"/>
        </a:xfrm>
        <a:prstGeom prst="circularArrow">
          <a:avLst>
            <a:gd name="adj1" fmla="val 10980"/>
            <a:gd name="adj2" fmla="val 1142322"/>
            <a:gd name="adj3" fmla="val 4500000"/>
            <a:gd name="adj4" fmla="val 10800000"/>
            <a:gd name="adj5" fmla="val 125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2504909" y="1328931"/>
          <a:ext cx="3348319"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kern="1200" dirty="0" smtClean="0">
              <a:solidFill>
                <a:schemeClr val="accent2">
                  <a:lumMod val="50000"/>
                </a:schemeClr>
              </a:solidFill>
              <a:cs typeface="Arial" pitchFamily="34" charset="0"/>
            </a:rPr>
            <a:t>თებერვალი, 2011 წ.</a:t>
          </a:r>
          <a:endParaRPr lang="en-US" sz="1500" b="1" kern="1200" dirty="0">
            <a:solidFill>
              <a:schemeClr val="accent2">
                <a:lumMod val="50000"/>
              </a:schemeClr>
            </a:solidFill>
          </a:endParaRPr>
        </a:p>
      </dsp:txBody>
      <dsp:txXfrm>
        <a:off x="2504909" y="1328931"/>
        <a:ext cx="3348319" cy="1121842"/>
      </dsp:txXfrm>
    </dsp:sp>
    <dsp:sp modelId="{2B9101F4-B5D1-4AB7-BC83-753D06A88415}">
      <dsp:nvSpPr>
        <dsp:cNvPr id="0" name=""/>
        <dsp:cNvSpPr/>
      </dsp:nvSpPr>
      <dsp:spPr>
        <a:xfrm>
          <a:off x="556588" y="1600197"/>
          <a:ext cx="1134077"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თებერვალი, 2011</a:t>
          </a:r>
          <a:endParaRPr lang="en-US" sz="1500" b="1" kern="1200" dirty="0">
            <a:solidFill>
              <a:schemeClr val="bg2"/>
            </a:solidFill>
          </a:endParaRPr>
        </a:p>
      </dsp:txBody>
      <dsp:txXfrm>
        <a:off x="556588" y="1600197"/>
        <a:ext cx="1134077" cy="778766"/>
      </dsp:txXfrm>
    </dsp:sp>
    <dsp:sp modelId="{12D2183B-C8C1-4ADD-8BFA-63A0024D79DB}">
      <dsp:nvSpPr>
        <dsp:cNvPr id="0" name=""/>
        <dsp:cNvSpPr/>
      </dsp:nvSpPr>
      <dsp:spPr>
        <a:xfrm rot="19721930">
          <a:off x="-709003" y="2124424"/>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2518921" y="3048003"/>
          <a:ext cx="340334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rgbClr val="FF0000"/>
              </a:solidFill>
            </a:rPr>
            <a:t>პირველი პროდუქტი: ”შემთხვევების რეგისტრაციის მოდულის” გაშვება - </a:t>
          </a:r>
          <a:r>
            <a:rPr lang="ka-GE" sz="1500" b="1" kern="1200" dirty="0" smtClean="0">
              <a:solidFill>
                <a:srgbClr val="FF0000"/>
              </a:solidFill>
            </a:rPr>
            <a:t>აპრილი, 2011 წ.</a:t>
          </a:r>
          <a:endParaRPr lang="en-US" sz="1500" b="1" kern="1200" dirty="0">
            <a:solidFill>
              <a:srgbClr val="FF0000"/>
            </a:solidFill>
          </a:endParaRPr>
        </a:p>
      </dsp:txBody>
      <dsp:txXfrm>
        <a:off x="2518921" y="3048003"/>
        <a:ext cx="3403342" cy="1121842"/>
      </dsp:txXfrm>
    </dsp:sp>
    <dsp:sp modelId="{4E0AE086-AABF-4A0E-98D0-5626D79C154F}">
      <dsp:nvSpPr>
        <dsp:cNvPr id="0" name=""/>
        <dsp:cNvSpPr/>
      </dsp:nvSpPr>
      <dsp:spPr>
        <a:xfrm>
          <a:off x="62018" y="3276598"/>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აპრილი, 2011</a:t>
          </a:r>
          <a:endParaRPr lang="en-US" sz="1500" b="1" kern="1200" dirty="0">
            <a:solidFill>
              <a:schemeClr val="bg2"/>
            </a:solidFill>
          </a:endParaRPr>
        </a:p>
      </dsp:txBody>
      <dsp:txXfrm>
        <a:off x="62018" y="3276598"/>
        <a:ext cx="1557905" cy="778766"/>
      </dsp:txXfrm>
    </dsp:sp>
    <dsp:sp modelId="{339FCDE6-ACB1-4FC6-B770-034DE4C59DA1}">
      <dsp:nvSpPr>
        <dsp:cNvPr id="0" name=""/>
        <dsp:cNvSpPr/>
      </dsp:nvSpPr>
      <dsp:spPr>
        <a:xfrm rot="851649">
          <a:off x="-60313" y="3839938"/>
          <a:ext cx="2408724" cy="2409689"/>
        </a:xfrm>
        <a:prstGeom prst="blockArc">
          <a:avLst>
            <a:gd name="adj1" fmla="val 13500000"/>
            <a:gd name="adj2" fmla="val 10800000"/>
            <a:gd name="adj3" fmla="val 12740"/>
          </a:avLst>
        </a:prstGeom>
        <a:solidFill>
          <a:srgbClr val="A4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2666371" y="4702885"/>
          <a:ext cx="333925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b="1" kern="1200" dirty="0" smtClean="0">
              <a:solidFill>
                <a:srgbClr val="FF0000"/>
              </a:solidFill>
            </a:rPr>
            <a:t>ოქტომბერი, 2014 წ</a:t>
          </a:r>
          <a:r>
            <a:rPr lang="ka-GE" sz="1500" kern="1200" dirty="0" smtClean="0">
              <a:solidFill>
                <a:srgbClr val="FF0000"/>
              </a:solidFill>
            </a:rPr>
            <a:t>. - სულ შემუშავებულია:  31</a:t>
          </a:r>
          <a:r>
            <a:rPr lang="en-US" sz="1500" kern="1200" dirty="0" smtClean="0">
              <a:ln>
                <a:solidFill>
                  <a:srgbClr val="952737"/>
                </a:solidFill>
              </a:ln>
              <a:solidFill>
                <a:srgbClr val="FF0000"/>
              </a:solidFill>
            </a:rPr>
            <a:t> </a:t>
          </a:r>
          <a:r>
            <a:rPr lang="ka-GE" sz="1500" kern="1200" dirty="0" smtClean="0">
              <a:solidFill>
                <a:srgbClr val="FF0000"/>
              </a:solidFill>
            </a:rPr>
            <a:t>მოდული, მ.შ. დანერგილია  - 28, 1 პილოტირების და 2 დეველოპმენტის ეტაპზე</a:t>
          </a:r>
          <a:endParaRPr lang="en-US" sz="1500" kern="1200" dirty="0">
            <a:solidFill>
              <a:srgbClr val="FF0000"/>
            </a:solidFill>
          </a:endParaRPr>
        </a:p>
      </dsp:txBody>
      <dsp:txXfrm>
        <a:off x="2666371" y="4702885"/>
        <a:ext cx="3339252" cy="1121842"/>
      </dsp:txXfrm>
    </dsp:sp>
    <dsp:sp modelId="{6AED50E6-1C35-4B77-9E90-501897F8F6D8}">
      <dsp:nvSpPr>
        <dsp:cNvPr id="0" name=""/>
        <dsp:cNvSpPr/>
      </dsp:nvSpPr>
      <dsp:spPr>
        <a:xfrm>
          <a:off x="327982" y="4800604"/>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ოქტომბერი, 2014</a:t>
          </a:r>
          <a:endParaRPr lang="en-US" sz="1500" b="1" kern="1200" dirty="0">
            <a:solidFill>
              <a:schemeClr val="bg2"/>
            </a:solidFill>
          </a:endParaRPr>
        </a:p>
      </dsp:txBody>
      <dsp:txXfrm>
        <a:off x="327982" y="4800604"/>
        <a:ext cx="1557905" cy="778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DD5AB2-17C0-4DA1-BFB5-5C0A3D180B0C}" type="datetimeFigureOut">
              <a:rPr lang="en-US" smtClean="0"/>
              <a:pPr/>
              <a:t>24-Oct-14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B7F33F-1674-4504-B6C9-0CF418527FD5}" type="slidenum">
              <a:rPr lang="en-US" smtClean="0"/>
              <a:pPr/>
              <a:t>‹#›</a:t>
            </a:fld>
            <a:endParaRPr lang="en-US"/>
          </a:p>
        </p:txBody>
      </p:sp>
    </p:spTree>
    <p:extLst>
      <p:ext uri="{BB962C8B-B14F-4D97-AF65-F5344CB8AC3E}">
        <p14:creationId xmlns:p14="http://schemas.microsoft.com/office/powerpoint/2010/main" val="29629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a:t>
            </a:fld>
            <a:endParaRPr lang="en-US"/>
          </a:p>
        </p:txBody>
      </p:sp>
    </p:spTree>
    <p:extLst>
      <p:ext uri="{BB962C8B-B14F-4D97-AF65-F5344CB8AC3E}">
        <p14:creationId xmlns:p14="http://schemas.microsoft.com/office/powerpoint/2010/main" val="21803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10</a:t>
            </a:fld>
            <a:endParaRPr lang="en-US"/>
          </a:p>
        </p:txBody>
      </p:sp>
    </p:spTree>
    <p:extLst>
      <p:ext uri="{BB962C8B-B14F-4D97-AF65-F5344CB8AC3E}">
        <p14:creationId xmlns:p14="http://schemas.microsoft.com/office/powerpoint/2010/main" val="3051829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3. განსაკუთრებით მნიშვნელოვანია</a:t>
            </a:r>
            <a:r>
              <a:rPr lang="ka-GE" baseline="0" dirty="0" smtClean="0"/>
              <a:t> კაპიტაციური დაფინანსების პირობებში</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11</a:t>
            </a:fld>
            <a:endParaRPr lang="en-US"/>
          </a:p>
        </p:txBody>
      </p:sp>
    </p:spTree>
    <p:extLst>
      <p:ext uri="{BB962C8B-B14F-4D97-AF65-F5344CB8AC3E}">
        <p14:creationId xmlns:p14="http://schemas.microsoft.com/office/powerpoint/2010/main" val="55030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sz="1000" dirty="0">
                <a:solidFill>
                  <a:schemeClr val="accent2">
                    <a:lumMod val="50000"/>
                  </a:schemeClr>
                </a:solidFill>
                <a:cs typeface="Arial" pitchFamily="34" charset="0"/>
              </a:rPr>
              <a:t>მოდულში პირველი ბენეფიციარის რეგისტრაციის თარიღი:  </a:t>
            </a:r>
            <a:r>
              <a:rPr lang="ka-GE" sz="1100" dirty="0">
                <a:solidFill>
                  <a:schemeClr val="accent2">
                    <a:lumMod val="50000"/>
                  </a:schemeClr>
                </a:solidFill>
                <a:cs typeface="Arial" pitchFamily="34" charset="0"/>
              </a:rPr>
              <a:t>11 მარტი, 2013 </a:t>
            </a:r>
          </a:p>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5030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ka-GE" dirty="0" smtClean="0">
                <a:solidFill>
                  <a:schemeClr val="accent2">
                    <a:lumMod val="50000"/>
                  </a:schemeClr>
                </a:solidFill>
                <a:cs typeface="Arial" pitchFamily="34" charset="0"/>
              </a:rPr>
              <a:t>საშუალოდ დღეში 1000-1200 დარეგისტრირებული შემთხვევა (პროგრამების გაფართოვებასთან ბენეფიციართა რიცხვი დღითითღე იზრდება)</a:t>
            </a:r>
          </a:p>
          <a:p>
            <a:pPr defTabSz="931774">
              <a:defRPr/>
            </a:pPr>
            <a:endParaRPr lang="ka-GE" dirty="0" smtClean="0">
              <a:solidFill>
                <a:schemeClr val="accent2">
                  <a:lumMod val="50000"/>
                </a:schemeClr>
              </a:solidFill>
              <a:cs typeface="Arial" pitchFamily="34" charset="0"/>
            </a:endParaRPr>
          </a:p>
          <a:p>
            <a:pPr marL="232943" indent="-232943" defTabSz="931774">
              <a:buFontTx/>
              <a:buAutoNum type="arabicPeriod"/>
              <a:defRPr/>
            </a:pPr>
            <a:r>
              <a:rPr lang="ka-GE" dirty="0" smtClean="0">
                <a:solidFill>
                  <a:schemeClr val="accent2">
                    <a:lumMod val="50000"/>
                  </a:schemeClr>
                </a:solidFill>
                <a:cs typeface="Arial" pitchFamily="34" charset="0"/>
              </a:rPr>
              <a:t>ლიმიტების კონტროლი, თითეული სალიმიტე კატეგორიის მიხედვით</a:t>
            </a:r>
          </a:p>
          <a:p>
            <a:pPr marL="232943" indent="-232943" defTabSz="931774">
              <a:buFontTx/>
              <a:buAutoNum type="arabicPeriod"/>
              <a:defRPr/>
            </a:pPr>
            <a:r>
              <a:rPr lang="ka-GE" dirty="0" smtClean="0">
                <a:solidFill>
                  <a:schemeClr val="accent2">
                    <a:lumMod val="50000"/>
                  </a:schemeClr>
                </a:solidFill>
                <a:cs typeface="Arial" pitchFamily="34" charset="0"/>
              </a:rPr>
              <a:t>ხდება პირდაპირი სინქრონიზაცია ანგარიშგების მოდულთან (შემთხვევის ნომრის საშუალებით)</a:t>
            </a:r>
            <a:r>
              <a:rPr lang="ka-GE" baseline="0" dirty="0" smtClean="0">
                <a:solidFill>
                  <a:schemeClr val="accent2">
                    <a:lumMod val="50000"/>
                  </a:schemeClr>
                </a:solidFill>
                <a:cs typeface="Arial" pitchFamily="34" charset="0"/>
              </a:rPr>
              <a:t> და რას გვაძლევს ეს????; ასევე, ფინანსურ მოდულთან რის შედეგადაც ხდება შესაბამისი ფინანსური ერთეულების და ქვეკომპონენტების დაფილტვრა დაწესებულებაზე დადებული აქტიური კონტრაქტების ფარგლებში</a:t>
            </a:r>
          </a:p>
          <a:p>
            <a:pPr marL="232943" indent="-232943" defTabSz="931774">
              <a:buFontTx/>
              <a:buAutoNum type="arabicPeriod"/>
              <a:defRPr/>
            </a:pPr>
            <a:r>
              <a:rPr lang="ka-GE" baseline="0" dirty="0" smtClean="0">
                <a:solidFill>
                  <a:schemeClr val="accent2">
                    <a:lumMod val="50000"/>
                  </a:schemeClr>
                </a:solidFill>
                <a:cs typeface="Arial" pitchFamily="34" charset="0"/>
              </a:rPr>
              <a:t>ხდება შემთხვევაში შეტანილი ცვლილებების  მონიტორინგი. ყოველი რედაქტირებისას ხდება ახალი შემთხვევის გენერაცია</a:t>
            </a:r>
          </a:p>
          <a:p>
            <a:pPr defTabSz="931774">
              <a:defRPr/>
            </a:pPr>
            <a:endParaRPr lang="ka-GE" baseline="0" dirty="0" smtClean="0">
              <a:solidFill>
                <a:schemeClr val="accent2">
                  <a:lumMod val="50000"/>
                </a:schemeClr>
              </a:solidFill>
              <a:cs typeface="Arial" pitchFamily="34" charset="0"/>
            </a:endParaRPr>
          </a:p>
          <a:p>
            <a:pPr defTabSz="931774">
              <a:defRPr/>
            </a:pPr>
            <a:r>
              <a:rPr lang="ka-GE" baseline="0" dirty="0" smtClean="0">
                <a:solidFill>
                  <a:schemeClr val="accent2">
                    <a:lumMod val="50000"/>
                  </a:schemeClr>
                </a:solidFill>
                <a:cs typeface="Arial" pitchFamily="34" charset="0"/>
              </a:rPr>
              <a:t>სხვა:</a:t>
            </a:r>
          </a:p>
          <a:p>
            <a:pPr marL="232943" indent="-232943" defTabSz="931774">
              <a:buFontTx/>
              <a:buAutoNum type="arabicPeriod"/>
              <a:defRPr/>
            </a:pPr>
            <a:endParaRPr lang="ka-GE" baseline="0" dirty="0" smtClean="0">
              <a:solidFill>
                <a:schemeClr val="accent2">
                  <a:lumMod val="50000"/>
                </a:schemeClr>
              </a:solidFill>
              <a:cs typeface="Arial" pitchFamily="34" charset="0"/>
            </a:endParaRPr>
          </a:p>
          <a:p>
            <a:pPr marL="232943" indent="-232943" defTabSz="931774">
              <a:buFontTx/>
              <a:buAutoNum type="arabicPeriod"/>
              <a:defRPr/>
            </a:pPr>
            <a:r>
              <a:rPr lang="ka-GE" dirty="0" smtClean="0">
                <a:solidFill>
                  <a:schemeClr val="accent2">
                    <a:lumMod val="50000"/>
                  </a:schemeClr>
                </a:solidFill>
                <a:cs typeface="Arial" pitchFamily="34" charset="0"/>
              </a:rPr>
              <a:t>დუბლირების</a:t>
            </a:r>
            <a:r>
              <a:rPr lang="ka-GE" baseline="0" dirty="0" smtClean="0">
                <a:solidFill>
                  <a:schemeClr val="accent2">
                    <a:lumMod val="50000"/>
                  </a:schemeClr>
                </a:solidFill>
                <a:cs typeface="Arial" pitchFamily="34" charset="0"/>
              </a:rPr>
              <a:t> თავიდან აცილება, როგორც საწყის ანუ პრიველადი რეგისტრაციის , ისე უკვე რეგისტრირებული შემთხვევებისთვის - -მხოლოდ 1 შემთხვევა 1 პაციენტზე</a:t>
            </a:r>
          </a:p>
          <a:p>
            <a:pPr marL="232943" indent="-232943" defTabSz="931774">
              <a:buFontTx/>
              <a:buAutoNum type="arabicPeriod"/>
              <a:defRPr/>
            </a:pPr>
            <a:r>
              <a:rPr lang="ka-GE" baseline="0" dirty="0" smtClean="0">
                <a:solidFill>
                  <a:schemeClr val="accent2">
                    <a:lumMod val="50000"/>
                  </a:schemeClr>
                </a:solidFill>
                <a:cs typeface="Arial" pitchFamily="34" charset="0"/>
              </a:rPr>
              <a:t>დაწესებულებაში მისვლის მომენტში, პაციენტზე განისაზღვრება კონკრეტული პაკეტი რაც მას ეკუთვნის</a:t>
            </a:r>
            <a:endParaRPr lang="ka-GE" dirty="0" smtClean="0">
              <a:solidFill>
                <a:schemeClr val="accent2">
                  <a:lumMod val="50000"/>
                </a:schemeClr>
              </a:solidFill>
              <a:cs typeface="Arial" pitchFamily="34" charset="0"/>
            </a:endParaRPr>
          </a:p>
          <a:p>
            <a:pPr defTabSz="931774">
              <a:defRPr/>
            </a:pPr>
            <a:endParaRPr lang="ka-GE" dirty="0" smtClean="0">
              <a:solidFill>
                <a:srgbClr val="000000"/>
              </a:solidFill>
              <a:cs typeface="Arial" pitchFamily="34" charset="0"/>
            </a:endParaRPr>
          </a:p>
          <a:p>
            <a:pPr defTabSz="931774">
              <a:defRPr/>
            </a:pPr>
            <a:endParaRPr lang="ka-GE" dirty="0" smtClean="0">
              <a:solidFill>
                <a:srgbClr val="000000"/>
              </a:solidFill>
              <a:cs typeface="Arial" pitchFamily="34" charset="0"/>
            </a:endParaRPr>
          </a:p>
        </p:txBody>
      </p:sp>
      <p:sp>
        <p:nvSpPr>
          <p:cNvPr id="4" name="Slide Number Placeholder 3"/>
          <p:cNvSpPr>
            <a:spLocks noGrp="1"/>
          </p:cNvSpPr>
          <p:nvPr>
            <p:ph type="sldNum" sz="quarter" idx="10"/>
          </p:nvPr>
        </p:nvSpPr>
        <p:spPr/>
        <p:txBody>
          <a:bodyPr/>
          <a:lstStyle/>
          <a:p>
            <a:fld id="{B4B7F33F-1674-4504-B6C9-0CF418527FD5}" type="slidenum">
              <a:rPr lang="en-US" smtClean="0"/>
              <a:pPr/>
              <a:t>13</a:t>
            </a:fld>
            <a:endParaRPr lang="en-US"/>
          </a:p>
        </p:txBody>
      </p:sp>
    </p:spTree>
    <p:extLst>
      <p:ext uri="{BB962C8B-B14F-4D97-AF65-F5344CB8AC3E}">
        <p14:creationId xmlns:p14="http://schemas.microsoft.com/office/powerpoint/2010/main" val="669533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14</a:t>
            </a:fld>
            <a:endParaRPr lang="en-US"/>
          </a:p>
        </p:txBody>
      </p:sp>
    </p:spTree>
    <p:extLst>
      <p:ext uri="{BB962C8B-B14F-4D97-AF65-F5344CB8AC3E}">
        <p14:creationId xmlns:p14="http://schemas.microsoft.com/office/powerpoint/2010/main" val="328083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cs typeface="Arial" pitchFamily="34" charset="0"/>
              </a:rPr>
              <a:t>მონაცემთა </a:t>
            </a:r>
            <a:r>
              <a:rPr lang="ka-GE" dirty="0">
                <a:cs typeface="Arial" pitchFamily="34" charset="0"/>
              </a:rPr>
              <a:t>ვალიდაცია ხდება შიდა და გარე უწყებების მონაცემთა </a:t>
            </a:r>
            <a:r>
              <a:rPr lang="ka-GE" dirty="0" smtClean="0">
                <a:cs typeface="Arial" pitchFamily="34" charset="0"/>
              </a:rPr>
              <a:t>ბაზებთან</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15</a:t>
            </a:fld>
            <a:endParaRPr lang="en-US"/>
          </a:p>
        </p:txBody>
      </p:sp>
    </p:spTree>
    <p:extLst>
      <p:ext uri="{BB962C8B-B14F-4D97-AF65-F5344CB8AC3E}">
        <p14:creationId xmlns:p14="http://schemas.microsoft.com/office/powerpoint/2010/main" val="3633494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16</a:t>
            </a:fld>
            <a:endParaRPr lang="en-US"/>
          </a:p>
        </p:txBody>
      </p:sp>
    </p:spTree>
    <p:extLst>
      <p:ext uri="{BB962C8B-B14F-4D97-AF65-F5344CB8AC3E}">
        <p14:creationId xmlns:p14="http://schemas.microsoft.com/office/powerpoint/2010/main" val="1085505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17</a:t>
            </a:fld>
            <a:endParaRPr lang="en-US"/>
          </a:p>
        </p:txBody>
      </p:sp>
    </p:spTree>
    <p:extLst>
      <p:ext uri="{BB962C8B-B14F-4D97-AF65-F5344CB8AC3E}">
        <p14:creationId xmlns:p14="http://schemas.microsoft.com/office/powerpoint/2010/main" val="421496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ka-GE" dirty="0" smtClean="0"/>
              <a:t>დაწესებულებების ვალიდაცია ხდება საჯარო რეესტრთან, რაც უზრუნველყობს რომ თუ</a:t>
            </a:r>
            <a:r>
              <a:rPr lang="ka-GE" baseline="0" dirty="0" smtClean="0"/>
              <a:t> მოხდა მაგ. დაწესებულების რეგისტრაციის გაუქმება ან დამფუძნებელთა თუ დირექტორთა ცვლილებები ეს ავტომატურად აისახება მოდულში</a:t>
            </a:r>
          </a:p>
          <a:p>
            <a:pPr marL="232943" indent="-232943">
              <a:buAutoNum type="arabicPeriod"/>
            </a:pPr>
            <a:r>
              <a:rPr lang="ka-GE" baseline="0" dirty="0" smtClean="0"/>
              <a:t>სამომავლოდ შესაძლოა დაემატოს ინსპექტირების კომპონენტიც</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18</a:t>
            </a:fld>
            <a:endParaRPr lang="en-US"/>
          </a:p>
        </p:txBody>
      </p:sp>
    </p:spTree>
    <p:extLst>
      <p:ext uri="{BB962C8B-B14F-4D97-AF65-F5344CB8AC3E}">
        <p14:creationId xmlns:p14="http://schemas.microsoft.com/office/powerpoint/2010/main" val="34563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1. ისტორია, რომ მოხდა</a:t>
            </a:r>
            <a:r>
              <a:rPr lang="ka-GE" baseline="0" dirty="0" smtClean="0"/>
              <a:t> არსებული ბაზის დასტანდარტება და მიგრაცია. ასევე მონაცემების დიდი ნაწილის შემდგომი ”გასუფთავება”</a:t>
            </a:r>
          </a:p>
          <a:p>
            <a:r>
              <a:rPr lang="ka-GE" baseline="0" dirty="0" smtClean="0"/>
              <a:t>2. საბაჟოსთან კავშირი, ერთის მხრივ უზრუნველყოფს ადმინისტრირების გაუმჯობესებას დროს და ანგარიშგების თვალსაზრისით, ხოლო მეორეს მხრივ (წამლის კოდის პირობებში) პროდუქტის მიკვლევადობის გაუმჯობესებას</a:t>
            </a:r>
          </a:p>
          <a:p>
            <a:r>
              <a:rPr lang="ka-GE" baseline="0" dirty="0" smtClean="0"/>
              <a:t>3. მოდული შესაძლოა გამოყენებული იყოს, როგორც წამლის შესახებ ინფორმაციის წყარო სხვადასხვა პროგრამების ადმინისტრირებისთვის და მონაცემების გადამოწმების და ავტომატური გენერაციისთვის</a:t>
            </a:r>
          </a:p>
          <a:p>
            <a:r>
              <a:rPr lang="ka-GE" baseline="0" dirty="0" smtClean="0"/>
              <a:t>3. </a:t>
            </a:r>
            <a:r>
              <a:rPr lang="en-US" baseline="0" dirty="0" smtClean="0"/>
              <a:t>Gold standard</a:t>
            </a:r>
            <a:r>
              <a:rPr lang="ka-GE" baseline="0" dirty="0" smtClean="0"/>
              <a:t>-ის შესახებ</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19</a:t>
            </a:fld>
            <a:endParaRPr lang="en-US"/>
          </a:p>
        </p:txBody>
      </p:sp>
    </p:spTree>
    <p:extLst>
      <p:ext uri="{BB962C8B-B14F-4D97-AF65-F5344CB8AC3E}">
        <p14:creationId xmlns:p14="http://schemas.microsoft.com/office/powerpoint/2010/main" val="248717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a:t>
            </a:fld>
            <a:endParaRPr lang="en-US"/>
          </a:p>
        </p:txBody>
      </p:sp>
    </p:spTree>
    <p:extLst>
      <p:ext uri="{BB962C8B-B14F-4D97-AF65-F5344CB8AC3E}">
        <p14:creationId xmlns:p14="http://schemas.microsoft.com/office/powerpoint/2010/main" val="4041249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1.</a:t>
            </a:r>
            <a:r>
              <a:rPr lang="ka-GE" baseline="0" dirty="0" smtClean="0"/>
              <a:t> რეცეპტის გამოწერა და განაღდება მხოლოდ პირადობის დამადასტურებელი დოკუმენტის საფუძველზე, ნებისმიერ ადგილას, თუ რეცეპტის განაღდების ადგილს არ ზღუდავს რომელიმე პროგრამა</a:t>
            </a:r>
            <a:endParaRPr lang="ka-GE" dirty="0" smtClean="0"/>
          </a:p>
          <a:p>
            <a:pPr marL="232943" indent="-232943" defTabSz="931774">
              <a:buFontTx/>
              <a:buAutoNum type="arabicPeriod"/>
              <a:defRPr/>
            </a:pPr>
            <a:r>
              <a:rPr lang="ka-GE" dirty="0" smtClean="0"/>
              <a:t>ასევე შესაძლებელია, ინტერესის</a:t>
            </a:r>
            <a:r>
              <a:rPr lang="ka-GE" baseline="0" dirty="0" smtClean="0"/>
              <a:t> შემთხვევაში, </a:t>
            </a:r>
            <a:r>
              <a:rPr lang="ka-GE" dirty="0">
                <a:cs typeface="Arial" pitchFamily="34" charset="0"/>
              </a:rPr>
              <a:t>ქრონიკული დაავადებების მქონე პაციენტთათვის  დანიშნულების  განახლება ექიმთან ვიზიტის გარეშე</a:t>
            </a:r>
          </a:p>
          <a:p>
            <a:pPr defTabSz="931774">
              <a:defRPr/>
            </a:pPr>
            <a:r>
              <a:rPr lang="ka-GE" dirty="0">
                <a:cs typeface="Arial" pitchFamily="34" charset="0"/>
              </a:rPr>
              <a:t>4. </a:t>
            </a:r>
            <a:r>
              <a:rPr lang="ka-GE" sz="1400" b="1" dirty="0">
                <a:solidFill>
                  <a:schemeClr val="bg1"/>
                </a:solidFill>
              </a:rPr>
              <a:t>წამლის შერჩევის ინფორმირებული გადაწყვეტილების პროგრამული მხარდაჭერა </a:t>
            </a:r>
            <a:r>
              <a:rPr lang="ka-GE" sz="1400" i="1" dirty="0">
                <a:solidFill>
                  <a:schemeClr val="bg1"/>
                </a:solidFill>
              </a:rPr>
              <a:t>(</a:t>
            </a:r>
            <a:r>
              <a:rPr lang="ka-GE" i="1" dirty="0">
                <a:solidFill>
                  <a:schemeClr val="bg1"/>
                </a:solidFill>
              </a:rPr>
              <a:t>ინფორმაციული რესურსი - კლინიკური გაიდლაინები, ფორმულარები, მტკიცებულებებზე დაფუძნებული ინფორმაციები წამლის ეფექტურობისა და გვერდითი მოვლენების შესახებ, მათ შორის ალერგიული გართულებები , დოზების გადაანგარიშება, სასურველია სისტემაში ჩართული აფთიაქების წამლის ფასები</a:t>
            </a:r>
            <a:r>
              <a:rPr lang="ka-GE" i="1" dirty="0" smtClean="0">
                <a:solidFill>
                  <a:schemeClr val="bg1"/>
                </a:solidFill>
              </a:rPr>
              <a:t>.....</a:t>
            </a:r>
          </a:p>
          <a:p>
            <a:endParaRPr lang="ka-GE"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19-08-2013-დან ამ დრომდე  გამოწერილია 1089 რეცეპტი</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ka-GE" sz="1200" kern="1200" dirty="0" smtClean="0">
                <a:solidFill>
                  <a:schemeClr val="tx1"/>
                </a:solidFill>
                <a:effectLst/>
                <a:latin typeface="+mn-lt"/>
                <a:ea typeface="+mn-ea"/>
                <a:cs typeface="+mn-cs"/>
              </a:rPr>
              <a:t>აქედან:</a:t>
            </a:r>
            <a:r>
              <a:rPr lang="ka-GE" sz="1200" kern="1200" baseline="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სრულად გაცემული: 522,</a:t>
            </a:r>
            <a:r>
              <a:rPr lang="ka-GE" sz="1200" kern="1200" baseline="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ნაწილობრივ გაცემული: 8,</a:t>
            </a:r>
            <a:r>
              <a:rPr lang="ka-GE" sz="1200" kern="1200" baseline="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ვადაგასული (გაუცემელი): 309,</a:t>
            </a:r>
            <a:r>
              <a:rPr lang="ka-GE" sz="1200" kern="1200" baseline="0" dirty="0" smtClean="0">
                <a:solidFill>
                  <a:schemeClr val="tx1"/>
                </a:solidFill>
                <a:effectLst/>
                <a:latin typeface="+mn-lt"/>
                <a:ea typeface="+mn-ea"/>
                <a:cs typeface="+mn-cs"/>
              </a:rPr>
              <a:t> </a:t>
            </a:r>
            <a:r>
              <a:rPr lang="ka-GE" sz="1200" kern="1200" dirty="0" smtClean="0">
                <a:solidFill>
                  <a:schemeClr val="tx1"/>
                </a:solidFill>
                <a:effectLst/>
                <a:latin typeface="+mn-lt"/>
                <a:ea typeface="+mn-ea"/>
                <a:cs typeface="+mn-cs"/>
              </a:rPr>
              <a:t>გასაცემი: 250</a:t>
            </a:r>
            <a:endParaRPr lang="en-US" sz="1200" kern="1200" dirty="0" smtClean="0">
              <a:solidFill>
                <a:schemeClr val="tx1"/>
              </a:solidFill>
              <a:effectLst/>
              <a:latin typeface="+mn-lt"/>
              <a:ea typeface="+mn-ea"/>
              <a:cs typeface="+mn-cs"/>
            </a:endParaRPr>
          </a:p>
          <a:p>
            <a:pPr defTabSz="931774">
              <a:defRPr/>
            </a:pPr>
            <a:endParaRPr lang="ka-GE" i="1" dirty="0" smtClean="0">
              <a:solidFill>
                <a:schemeClr val="bg1"/>
              </a:solidFill>
              <a:cs typeface="Arial" pitchFamily="34" charset="0"/>
            </a:endParaRPr>
          </a:p>
          <a:p>
            <a:pPr defTabSz="931774">
              <a:defRPr/>
            </a:pPr>
            <a:endParaRPr lang="ka-GE" i="1" dirty="0" smtClean="0">
              <a:solidFill>
                <a:schemeClr val="bg1"/>
              </a:solidFill>
              <a:cs typeface="Arial" pitchFamily="34" charset="0"/>
            </a:endParaRPr>
          </a:p>
          <a:p>
            <a:pPr defTabSz="931774">
              <a:defRPr/>
            </a:pPr>
            <a:endParaRPr lang="ka-GE" dirty="0">
              <a:cs typeface="Arial" pitchFamily="34" charset="0"/>
            </a:endParaRPr>
          </a:p>
          <a:p>
            <a:pPr marL="232943" indent="-232943">
              <a:buAutoNum type="arabicPeriod"/>
            </a:pPr>
            <a:endParaRPr lang="ka-GE" dirty="0" smtClean="0"/>
          </a:p>
          <a:p>
            <a:pPr marL="232943" indent="-232943">
              <a:buAutoNum type="arabicPeriod"/>
            </a:pPr>
            <a:endParaRPr lang="ka-GE" dirty="0" smtClean="0"/>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20</a:t>
            </a:fld>
            <a:endParaRPr lang="en-US"/>
          </a:p>
        </p:txBody>
      </p:sp>
    </p:spTree>
    <p:extLst>
      <p:ext uri="{BB962C8B-B14F-4D97-AF65-F5344CB8AC3E}">
        <p14:creationId xmlns:p14="http://schemas.microsoft.com/office/powerpoint/2010/main" val="4055013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ka-GE" dirty="0" smtClean="0"/>
              <a:t>მ.შ. არასასურველი გევრდითი მოვლენებიც. აღმოფხვრის</a:t>
            </a:r>
            <a:r>
              <a:rPr lang="ka-GE" baseline="0" dirty="0" smtClean="0"/>
              <a:t> პაციენტთა მიგრაციის შედეგად ინფომაციის მიმოცვლის, ასევე დაკარგული ინფომაციის პრობლემას, რაც თავის მხრივ ქმნის სერვისის მიღების ბარიერს, მოიცავს როგორც ისტორიულ, ისე მიმდინარე გეგმიურ და ეპიდემიოლოგიური ჩვენებით განთვალისწინებულ აცრებს</a:t>
            </a:r>
            <a:endParaRPr lang="ka-GE" dirty="0"/>
          </a:p>
          <a:p>
            <a:pPr defTabSz="931774">
              <a:defRPr/>
            </a:pPr>
            <a:r>
              <a:rPr lang="ka-GE" dirty="0"/>
              <a:t>4. </a:t>
            </a:r>
            <a:r>
              <a:rPr lang="ka-GE" dirty="0">
                <a:cs typeface="Arial" pitchFamily="34" charset="0"/>
              </a:rPr>
              <a:t>(მ.შ. </a:t>
            </a:r>
            <a:r>
              <a:rPr lang="ka-GE" dirty="0"/>
              <a:t>დაგვიანებული ვაქცინაციის ან/და აუცრელობის მიზეზების მიხედვით)</a:t>
            </a:r>
          </a:p>
          <a:p>
            <a:pPr defTabSz="931774">
              <a:defRPr/>
            </a:pPr>
            <a:r>
              <a:rPr lang="ka-GE" dirty="0">
                <a:solidFill>
                  <a:srgbClr val="A40000"/>
                </a:solidFill>
                <a:cs typeface="Arial" pitchFamily="34" charset="0"/>
              </a:rPr>
              <a:t>ასევე, მოქალაქის/მისი მშობლის მიერ ვაქცინაციების ისტორიაზე ხელმისაწვდომობა</a:t>
            </a:r>
            <a:endParaRPr lang="en-US" spc="102" dirty="0">
              <a:solidFill>
                <a:srgbClr val="A40000"/>
              </a:solidFill>
            </a:endParaRPr>
          </a:p>
          <a:p>
            <a:r>
              <a:rPr lang="ka-GE" baseline="0" dirty="0" smtClean="0"/>
              <a:t>მოდულის სტატუსი ამ დროისთვის</a:t>
            </a:r>
          </a:p>
          <a:p>
            <a:pPr marL="232943" indent="-232943">
              <a:buAutoNum type="arabicPeriod"/>
            </a:pPr>
            <a:endParaRPr lang="ka-GE" baseline="0" dirty="0" smtClean="0"/>
          </a:p>
          <a:p>
            <a:pPr marL="232943" indent="-232943">
              <a:buAutoNum type="arabicPeriod"/>
            </a:pP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21</a:t>
            </a:fld>
            <a:endParaRPr lang="en-US"/>
          </a:p>
        </p:txBody>
      </p:sp>
    </p:spTree>
    <p:extLst>
      <p:ext uri="{BB962C8B-B14F-4D97-AF65-F5344CB8AC3E}">
        <p14:creationId xmlns:p14="http://schemas.microsoft.com/office/powerpoint/2010/main" val="837576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ka-GE" dirty="0" smtClean="0"/>
              <a:t>ინფორმაცია როგორც ძირითადი, ასევე მცირეფასიანი საშუალებების</a:t>
            </a:r>
            <a:r>
              <a:rPr lang="ka-GE" baseline="0" dirty="0" smtClean="0"/>
              <a:t> შესახებ. ეს რეალურად არამარტო მარაგების, არამედ საწყობების მართვის შესაძლებლობასაც იძლევა</a:t>
            </a:r>
          </a:p>
          <a:p>
            <a:pPr defTabSz="931774">
              <a:defRPr/>
            </a:pPr>
            <a:endParaRPr lang="ka-GE" baseline="0" dirty="0" smtClean="0"/>
          </a:p>
          <a:p>
            <a:pPr defTabSz="931774">
              <a:defRPr/>
            </a:pPr>
            <a:r>
              <a:rPr lang="ka-GE" baseline="0" dirty="0" smtClean="0"/>
              <a:t>შესაძლებელია ამ მოდულის სხვა მოდულებთან დაკავშირება და მათი მეშვეობით მონაცემების რეალურ დროში განახლების შესაძლებლობა -  მაგ. იმუნიზაციის მოდული, ლაბორატორიები</a:t>
            </a:r>
            <a:endParaRPr lang="en-US" baseline="0" dirty="0" smtClean="0"/>
          </a:p>
          <a:p>
            <a:pPr defTabSz="931774">
              <a:defRPr/>
            </a:pPr>
            <a:endParaRPr lang="ka-GE" dirty="0" smtClean="0"/>
          </a:p>
          <a:p>
            <a:pPr defTabSz="931774">
              <a:defRPr/>
            </a:pPr>
            <a:r>
              <a:rPr lang="ka-GE" dirty="0" smtClean="0"/>
              <a:t>ასევე, </a:t>
            </a:r>
            <a:r>
              <a:rPr lang="ka-GE" dirty="0">
                <a:solidFill>
                  <a:srgbClr val="000000"/>
                </a:solidFill>
                <a:cs typeface="Arial" pitchFamily="34" charset="0"/>
              </a:rPr>
              <a:t>სხვადასხვა მიზეზით ვაქცინის დანაკარგის განსაზღვრა და აღრიცხვა</a:t>
            </a:r>
          </a:p>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22</a:t>
            </a:fld>
            <a:endParaRPr lang="en-US"/>
          </a:p>
        </p:txBody>
      </p:sp>
    </p:spTree>
    <p:extLst>
      <p:ext uri="{BB962C8B-B14F-4D97-AF65-F5344CB8AC3E}">
        <p14:creationId xmlns:p14="http://schemas.microsoft.com/office/powerpoint/2010/main" val="1126199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რამოდენიმე მაგალითი ქლაუდზე არსებული ინფორმაციის</a:t>
            </a:r>
          </a:p>
          <a:p>
            <a:r>
              <a:rPr lang="ka-GE" dirty="0" smtClean="0"/>
              <a:t>ფასების ბმა სხვა მოდულებთან</a:t>
            </a:r>
            <a:r>
              <a:rPr lang="en-US" dirty="0" smtClean="0"/>
              <a:t>.</a:t>
            </a:r>
            <a:endParaRPr lang="ka-GE" dirty="0" smtClean="0"/>
          </a:p>
        </p:txBody>
      </p:sp>
      <p:sp>
        <p:nvSpPr>
          <p:cNvPr id="4" name="Slide Number Placeholder 3"/>
          <p:cNvSpPr>
            <a:spLocks noGrp="1"/>
          </p:cNvSpPr>
          <p:nvPr>
            <p:ph type="sldNum" sz="quarter" idx="10"/>
          </p:nvPr>
        </p:nvSpPr>
        <p:spPr/>
        <p:txBody>
          <a:bodyPr/>
          <a:lstStyle/>
          <a:p>
            <a:fld id="{B4B7F33F-1674-4504-B6C9-0CF418527FD5}" type="slidenum">
              <a:rPr lang="en-US" smtClean="0"/>
              <a:pPr/>
              <a:t>23</a:t>
            </a:fld>
            <a:endParaRPr lang="en-US"/>
          </a:p>
        </p:txBody>
      </p:sp>
    </p:spTree>
    <p:extLst>
      <p:ext uri="{BB962C8B-B14F-4D97-AF65-F5344CB8AC3E}">
        <p14:creationId xmlns:p14="http://schemas.microsoft.com/office/powerpoint/2010/main" val="572866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24</a:t>
            </a:fld>
            <a:endParaRPr lang="en-US"/>
          </a:p>
        </p:txBody>
      </p:sp>
    </p:spTree>
    <p:extLst>
      <p:ext uri="{BB962C8B-B14F-4D97-AF65-F5344CB8AC3E}">
        <p14:creationId xmlns:p14="http://schemas.microsoft.com/office/powerpoint/2010/main" val="2798563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25</a:t>
            </a:fld>
            <a:endParaRPr lang="en-US"/>
          </a:p>
        </p:txBody>
      </p:sp>
    </p:spTree>
    <p:extLst>
      <p:ext uri="{BB962C8B-B14F-4D97-AF65-F5344CB8AC3E}">
        <p14:creationId xmlns:p14="http://schemas.microsoft.com/office/powerpoint/2010/main" val="2283098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ka-GE" dirty="0" smtClean="0"/>
              <a:t>ასევე ჩარტი</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26</a:t>
            </a:fld>
            <a:endParaRPr lang="en-US"/>
          </a:p>
        </p:txBody>
      </p:sp>
    </p:spTree>
    <p:extLst>
      <p:ext uri="{BB962C8B-B14F-4D97-AF65-F5344CB8AC3E}">
        <p14:creationId xmlns:p14="http://schemas.microsoft.com/office/powerpoint/2010/main" val="4016563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27</a:t>
            </a:fld>
            <a:endParaRPr lang="en-US"/>
          </a:p>
        </p:txBody>
      </p:sp>
    </p:spTree>
    <p:extLst>
      <p:ext uri="{BB962C8B-B14F-4D97-AF65-F5344CB8AC3E}">
        <p14:creationId xmlns:p14="http://schemas.microsoft.com/office/powerpoint/2010/main" val="8405584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28</a:t>
            </a:fld>
            <a:endParaRPr lang="en-US"/>
          </a:p>
        </p:txBody>
      </p:sp>
    </p:spTree>
    <p:extLst>
      <p:ext uri="{BB962C8B-B14F-4D97-AF65-F5344CB8AC3E}">
        <p14:creationId xmlns:p14="http://schemas.microsoft.com/office/powerpoint/2010/main" val="939186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29</a:t>
            </a:fld>
            <a:endParaRPr lang="en-US"/>
          </a:p>
        </p:txBody>
      </p:sp>
    </p:spTree>
    <p:extLst>
      <p:ext uri="{BB962C8B-B14F-4D97-AF65-F5344CB8AC3E}">
        <p14:creationId xmlns:p14="http://schemas.microsoft.com/office/powerpoint/2010/main" val="39222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3</a:t>
            </a:fld>
            <a:endParaRPr lang="en-US"/>
          </a:p>
        </p:txBody>
      </p:sp>
    </p:spTree>
    <p:extLst>
      <p:ext uri="{BB962C8B-B14F-4D97-AF65-F5344CB8AC3E}">
        <p14:creationId xmlns:p14="http://schemas.microsoft.com/office/powerpoint/2010/main" val="3354547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30</a:t>
            </a:fld>
            <a:endParaRPr lang="en-US"/>
          </a:p>
        </p:txBody>
      </p:sp>
    </p:spTree>
    <p:extLst>
      <p:ext uri="{BB962C8B-B14F-4D97-AF65-F5344CB8AC3E}">
        <p14:creationId xmlns:p14="http://schemas.microsoft.com/office/powerpoint/2010/main" val="510318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31</a:t>
            </a:fld>
            <a:endParaRPr lang="en-US"/>
          </a:p>
        </p:txBody>
      </p:sp>
    </p:spTree>
    <p:extLst>
      <p:ext uri="{BB962C8B-B14F-4D97-AF65-F5344CB8AC3E}">
        <p14:creationId xmlns:p14="http://schemas.microsoft.com/office/powerpoint/2010/main" val="4217991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354547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34</a:t>
            </a:fld>
            <a:endParaRPr lang="en-US"/>
          </a:p>
        </p:txBody>
      </p:sp>
    </p:spTree>
    <p:extLst>
      <p:ext uri="{BB962C8B-B14F-4D97-AF65-F5344CB8AC3E}">
        <p14:creationId xmlns:p14="http://schemas.microsoft.com/office/powerpoint/2010/main" val="2871459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35</a:t>
            </a:fld>
            <a:endParaRPr lang="en-US"/>
          </a:p>
        </p:txBody>
      </p:sp>
    </p:spTree>
    <p:extLst>
      <p:ext uri="{BB962C8B-B14F-4D97-AF65-F5344CB8AC3E}">
        <p14:creationId xmlns:p14="http://schemas.microsoft.com/office/powerpoint/2010/main" val="20387280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37</a:t>
            </a:fld>
            <a:endParaRPr lang="en-US"/>
          </a:p>
        </p:txBody>
      </p:sp>
    </p:spTree>
    <p:extLst>
      <p:ext uri="{BB962C8B-B14F-4D97-AF65-F5344CB8AC3E}">
        <p14:creationId xmlns:p14="http://schemas.microsoft.com/office/powerpoint/2010/main" val="16387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თუმცა</a:t>
            </a:r>
            <a:r>
              <a:rPr lang="ka-GE" baseline="0" dirty="0" smtClean="0"/>
              <a:t>, აღსანიშნავია რომ პროგრამის მისია და პორტფელი ბოლო წლების განმავლობაში მნიშვნელოვნად შეიცვალა, მას მერე რაც ჯანდაცვის ერთიანი საინფორმაციო სისტემის დანერგვა იქცა სამინისტროს პრიორიტეტად. პროგრამამ უპასუხა ამ მოთხოვნას და დღესდღეობით აქტივობების დაახლოებით 90 % სრულად საინფორმაციო სისტემების განვითარებაა</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4</a:t>
            </a:fld>
            <a:endParaRPr lang="en-US"/>
          </a:p>
        </p:txBody>
      </p:sp>
    </p:spTree>
    <p:extLst>
      <p:ext uri="{BB962C8B-B14F-4D97-AF65-F5344CB8AC3E}">
        <p14:creationId xmlns:p14="http://schemas.microsoft.com/office/powerpoint/2010/main" val="375001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5</a:t>
            </a:fld>
            <a:endParaRPr lang="en-US"/>
          </a:p>
        </p:txBody>
      </p:sp>
    </p:spTree>
    <p:extLst>
      <p:ext uri="{BB962C8B-B14F-4D97-AF65-F5344CB8AC3E}">
        <p14:creationId xmlns:p14="http://schemas.microsoft.com/office/powerpoint/2010/main" val="265928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6</a:t>
            </a:fld>
            <a:endParaRPr lang="en-US"/>
          </a:p>
        </p:txBody>
      </p:sp>
    </p:spTree>
    <p:extLst>
      <p:ext uri="{BB962C8B-B14F-4D97-AF65-F5344CB8AC3E}">
        <p14:creationId xmlns:p14="http://schemas.microsoft.com/office/powerpoint/2010/main" val="235287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7</a:t>
            </a:fld>
            <a:endParaRPr lang="en-US"/>
          </a:p>
        </p:txBody>
      </p:sp>
    </p:spTree>
    <p:extLst>
      <p:ext uri="{BB962C8B-B14F-4D97-AF65-F5344CB8AC3E}">
        <p14:creationId xmlns:p14="http://schemas.microsoft.com/office/powerpoint/2010/main" val="296619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8</a:t>
            </a:fld>
            <a:endParaRPr lang="en-US"/>
          </a:p>
        </p:txBody>
      </p:sp>
    </p:spTree>
    <p:extLst>
      <p:ext uri="{BB962C8B-B14F-4D97-AF65-F5344CB8AC3E}">
        <p14:creationId xmlns:p14="http://schemas.microsoft.com/office/powerpoint/2010/main" val="4133984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9</a:t>
            </a:fld>
            <a:endParaRPr lang="en-US"/>
          </a:p>
        </p:txBody>
      </p:sp>
    </p:spTree>
    <p:extLst>
      <p:ext uri="{BB962C8B-B14F-4D97-AF65-F5344CB8AC3E}">
        <p14:creationId xmlns:p14="http://schemas.microsoft.com/office/powerpoint/2010/main" val="2427302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p>
        </p:txBody>
      </p:sp>
      <p:sp>
        <p:nvSpPr>
          <p:cNvPr id="11267" name="Rectangle 3"/>
          <p:cNvSpPr>
            <a:spLocks noGrp="1" noChangeArrowheads="1"/>
          </p:cNvSpPr>
          <p:nvPr>
            <p:ph type="ctrTitle"/>
          </p:nvPr>
        </p:nvSpPr>
        <p:spPr>
          <a:xfrm>
            <a:off x="685800" y="3429000"/>
            <a:ext cx="7772400" cy="1143000"/>
          </a:xfrm>
        </p:spPr>
        <p:txBody>
          <a:bodyPr/>
          <a:lstStyle>
            <a:lvl1pPr algn="ctr">
              <a:defRPr sz="4000"/>
            </a:lvl1pPr>
          </a:lstStyle>
          <a:p>
            <a:r>
              <a:rPr lang="en-US" smtClean="0"/>
              <a:t>Click to edit Master title style</a:t>
            </a:r>
            <a:endParaRPr lang="en-US"/>
          </a:p>
        </p:txBody>
      </p:sp>
      <p:sp>
        <p:nvSpPr>
          <p:cNvPr id="11268"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smtClean="0"/>
              <a:t>Click to edit Master subtitle style</a:t>
            </a:r>
            <a:endParaRPr lang="en-US"/>
          </a:p>
        </p:txBody>
      </p:sp>
      <p:sp>
        <p:nvSpPr>
          <p:cNvPr id="8" name="Rectangle 5"/>
          <p:cNvSpPr>
            <a:spLocks noGrp="1" noChangeArrowheads="1"/>
          </p:cNvSpPr>
          <p:nvPr>
            <p:ph type="dt" sz="half" idx="10"/>
          </p:nvPr>
        </p:nvSpPr>
        <p:spPr/>
        <p:txBody>
          <a:bodyPr/>
          <a:lstStyle>
            <a:lvl1pPr>
              <a:defRPr/>
            </a:lvl1pPr>
          </a:lstStyle>
          <a:p>
            <a:fld id="{1D8BD707-D9CF-40AE-B4C6-C98DA3205C09}" type="datetimeFigureOut">
              <a:rPr lang="en-US" smtClean="0"/>
              <a:pPr/>
              <a:t>24-Oct-14</a:t>
            </a:fld>
            <a:endParaRPr lang="en-US"/>
          </a:p>
        </p:txBody>
      </p:sp>
      <p:sp>
        <p:nvSpPr>
          <p:cNvPr id="9" name="Rectangle 6"/>
          <p:cNvSpPr>
            <a:spLocks noGrp="1" noChangeArrowheads="1"/>
          </p:cNvSpPr>
          <p:nvPr>
            <p:ph type="ftr" sz="quarter" idx="11"/>
          </p:nvPr>
        </p:nvSpPr>
        <p:spPr/>
        <p:txBody>
          <a:bodyPr/>
          <a:lstStyle>
            <a:lvl1pPr>
              <a:defRPr/>
            </a:lvl1pPr>
          </a:lstStyle>
          <a:p>
            <a:endParaRPr lang="en-US"/>
          </a:p>
        </p:txBody>
      </p:sp>
      <p:sp>
        <p:nvSpPr>
          <p:cNvPr id="10" name="Rectangle 7"/>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pic>
        <p:nvPicPr>
          <p:cNvPr id="12" name="Picture 1"/>
          <p:cNvPicPr>
            <a:picLocks noChangeAspect="1" noChangeArrowheads="1"/>
          </p:cNvPicPr>
          <p:nvPr/>
        </p:nvPicPr>
        <p:blipFill>
          <a:blip r:embed="rId2" cstate="print"/>
          <a:srcRect/>
          <a:stretch>
            <a:fillRect/>
          </a:stretch>
        </p:blipFill>
        <p:spPr bwMode="auto">
          <a:xfrm>
            <a:off x="185078" y="449248"/>
            <a:ext cx="7129462" cy="908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2214" y="-1"/>
            <a:ext cx="4569619" cy="6858001"/>
          </a:xfrm>
          <a:prstGeom prst="rect">
            <a:avLst/>
          </a:prstGeom>
        </p:spPr>
      </p:pic>
      <p:sp>
        <p:nvSpPr>
          <p:cNvPr id="2" name="Title 1"/>
          <p:cNvSpPr>
            <a:spLocks noGrp="1"/>
          </p:cNvSpPr>
          <p:nvPr>
            <p:ph type="ctrTitle"/>
          </p:nvPr>
        </p:nvSpPr>
        <p:spPr>
          <a:xfrm>
            <a:off x="469883" y="1828800"/>
            <a:ext cx="3073631"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883" y="5181600"/>
            <a:ext cx="3073631"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526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24-Oct-14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2716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183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0010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345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solidFill>
                  <a:prstClr val="black"/>
                </a:solidFill>
              </a:rPr>
              <a:pPr/>
              <a:t>24-Oct-14</a:t>
            </a:fld>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769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solidFill>
                  <a:prstClr val="black"/>
                </a:solidFill>
              </a:rPr>
              <a:pPr/>
              <a:t>24-Oct-14</a:t>
            </a:fld>
            <a:endParaRPr dirty="0">
              <a:solidFill>
                <a:prstClr val="black"/>
              </a:solidFill>
            </a:endParaRPr>
          </a:p>
        </p:txBody>
      </p:sp>
      <p:sp>
        <p:nvSpPr>
          <p:cNvPr id="8" name="Footer Placeholder 7"/>
          <p:cNvSpPr>
            <a:spLocks noGrp="1"/>
          </p:cNvSpPr>
          <p:nvPr>
            <p:ph type="ftr" sz="quarter" idx="11"/>
          </p:nvPr>
        </p:nvSpPr>
        <p:spPr/>
        <p:txBody>
          <a:bodyPr/>
          <a:lstStyle/>
          <a:p>
            <a:endParaRPr dirty="0">
              <a:solidFill>
                <a:prstClr val="black"/>
              </a:solidFill>
            </a:endParaRPr>
          </a:p>
        </p:txBody>
      </p:sp>
      <p:sp>
        <p:nvSpPr>
          <p:cNvPr id="9" name="Slide Number Placeholder 8"/>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873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solidFill>
                  <a:prstClr val="black"/>
                </a:solidFill>
              </a:rPr>
              <a:pPr/>
              <a:t>24-Oct-14</a:t>
            </a:fld>
            <a:endParaRPr dirty="0">
              <a:solidFill>
                <a:prstClr val="black"/>
              </a:solidFill>
            </a:endParaRPr>
          </a:p>
        </p:txBody>
      </p:sp>
      <p:sp>
        <p:nvSpPr>
          <p:cNvPr id="4" name="Footer Placeholder 3"/>
          <p:cNvSpPr>
            <a:spLocks noGrp="1"/>
          </p:cNvSpPr>
          <p:nvPr>
            <p:ph type="ftr" sz="quarter" idx="11"/>
          </p:nvPr>
        </p:nvSpPr>
        <p:spPr/>
        <p:txBody>
          <a:body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7513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24-Oct-14</a:t>
            </a:fld>
            <a:endParaRPr dirty="0">
              <a:solidFill>
                <a:prstClr val="black"/>
              </a:solidFill>
            </a:endParaRPr>
          </a:p>
        </p:txBody>
      </p:sp>
      <p:sp>
        <p:nvSpPr>
          <p:cNvPr id="3" name="Footer Placeholder 2"/>
          <p:cNvSpPr>
            <a:spLocks noGrp="1"/>
          </p:cNvSpPr>
          <p:nvPr>
            <p:ph type="ftr" sz="quarter" idx="11"/>
          </p:nvPr>
        </p:nvSpPr>
        <p:spPr/>
        <p:txBody>
          <a:body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0256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4525" y="3200400"/>
            <a:ext cx="2949178"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428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6430" y="3200400"/>
            <a:ext cx="2949178"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4"/>
            <a:ext cx="5256608"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494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24-Oct-14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100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Vertical Title 1"/>
          <p:cNvSpPr>
            <a:spLocks noGrp="1"/>
          </p:cNvSpPr>
          <p:nvPr>
            <p:ph type="title" orient="vert"/>
          </p:nvPr>
        </p:nvSpPr>
        <p:spPr>
          <a:xfrm>
            <a:off x="7544014" y="457201"/>
            <a:ext cx="154305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57204"/>
            <a:ext cx="680085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24-Oct-14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5487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24-Oct-14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fld id="{1D8BD707-D9CF-40AE-B4C6-C98DA3205C09}" type="datetimeFigureOut">
              <a:rPr lang="en-US" smtClean="0"/>
              <a:pPr/>
              <a:t>24-Oct-14</a:t>
            </a:fld>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B6F15528-21DE-4FAA-801E-634DDDAF4B2B}" type="slidenum">
              <a:rPr lang="en-US" smtClean="0"/>
              <a:pPr/>
              <a:t>‹#›</a:t>
            </a:fld>
            <a:endParaRPr lang="en-US"/>
          </a:p>
        </p:txBody>
      </p:sp>
      <p:sp>
        <p:nvSpPr>
          <p:cNvPr id="10247"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10248"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b="0">
              <a:solidFill>
                <a:srgbClr val="002A6C"/>
              </a:solidFill>
            </a:endParaRPr>
          </a:p>
        </p:txBody>
      </p:sp>
      <p:pic>
        <p:nvPicPr>
          <p:cNvPr id="11" name="Picture 1"/>
          <p:cNvPicPr>
            <a:picLocks noChangeAspect="1" noChangeArrowheads="1"/>
          </p:cNvPicPr>
          <p:nvPr/>
        </p:nvPicPr>
        <p:blipFill>
          <a:blip r:embed="rId13" cstate="print"/>
          <a:srcRect/>
          <a:stretch>
            <a:fillRect/>
          </a:stretch>
        </p:blipFill>
        <p:spPr bwMode="auto">
          <a:xfrm>
            <a:off x="142844" y="142852"/>
            <a:ext cx="6143668" cy="7824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800100" y="99647"/>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1"/>
            <a:ext cx="6858000" cy="4572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800850" y="6482187"/>
            <a:ext cx="8001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solidFill>
                  <a:prstClr val="black"/>
                </a:solidFill>
              </a:rPr>
              <a:pPr/>
              <a:t>24-Oct-14</a:t>
            </a:fld>
            <a:endParaRPr dirty="0">
              <a:solidFill>
                <a:prstClr val="black"/>
              </a:solidFill>
            </a:endParaRPr>
          </a:p>
        </p:txBody>
      </p:sp>
      <p:sp>
        <p:nvSpPr>
          <p:cNvPr id="5" name="Footer Placeholder 4"/>
          <p:cNvSpPr>
            <a:spLocks noGrp="1"/>
          </p:cNvSpPr>
          <p:nvPr>
            <p:ph type="ftr" sz="quarter" idx="3"/>
          </p:nvPr>
        </p:nvSpPr>
        <p:spPr>
          <a:xfrm>
            <a:off x="800100" y="6482187"/>
            <a:ext cx="5886450" cy="239715"/>
          </a:xfrm>
          <a:prstGeom prst="rect">
            <a:avLst/>
          </a:prstGeom>
        </p:spPr>
        <p:txBody>
          <a:bodyPr vert="horz" lIns="91440" tIns="45720" rIns="91440" bIns="45720" rtlCol="0" anchor="ctr"/>
          <a:lstStyle>
            <a:lvl1pPr algn="l">
              <a:defRPr sz="900">
                <a:solidFill>
                  <a:schemeClr val="tx1"/>
                </a:solidFill>
              </a:defRPr>
            </a:lvl1pPr>
          </a:lstStyle>
          <a:p>
            <a:endParaRPr dirty="0">
              <a:solidFill>
                <a:prstClr val="black"/>
              </a:solidFill>
            </a:endParaRPr>
          </a:p>
        </p:txBody>
      </p:sp>
      <p:sp>
        <p:nvSpPr>
          <p:cNvPr id="6" name="Slide Number Placeholder 5"/>
          <p:cNvSpPr>
            <a:spLocks noGrp="1"/>
          </p:cNvSpPr>
          <p:nvPr>
            <p:ph type="sldNum" sz="quarter" idx="4"/>
          </p:nvPr>
        </p:nvSpPr>
        <p:spPr>
          <a:xfrm>
            <a:off x="7715250" y="6482187"/>
            <a:ext cx="62865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665207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healthlogin.moh.gov.ge/Authorization/Pages/Login.aspx?ReturnUrl=aHR0cDovL3JlcG9ydGluZy5tb2guZ292LmdlL1JlcG9ydGluZy9kZWZhdWx0LmFzcH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078707"/>
            <a:ext cx="3733800" cy="45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ctrTitle"/>
          </p:nvPr>
        </p:nvSpPr>
        <p:spPr>
          <a:xfrm>
            <a:off x="777360" y="1752600"/>
            <a:ext cx="3995614" cy="2486695"/>
          </a:xfrm>
          <a:effectLst/>
        </p:spPr>
        <p:txBody>
          <a:bodyPr anchor="ctr">
            <a:normAutofit/>
          </a:bodyPr>
          <a:lstStyle/>
          <a:p>
            <a:pPr eaLnBrk="0" hangingPunct="0"/>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ჯანმრთელობის</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დაცვის  ერთიანი</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საინფორმაციო</a:t>
            </a:r>
            <a:r>
              <a:rPr lang="en-US"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smtClean="0">
                <a:solidFill>
                  <a:srgbClr val="C00000"/>
                </a:solidFill>
                <a:effectLst>
                  <a:outerShdw blurRad="38100" dist="38100" dir="2700000" algn="tl">
                    <a:srgbClr val="000000">
                      <a:alpha val="43137"/>
                    </a:srgbClr>
                  </a:outerShdw>
                </a:effectLst>
                <a:latin typeface="KA_LITERATURULI_MT" pitchFamily="18" charset="0"/>
              </a:rPr>
              <a:t>სისტემა</a:t>
            </a:r>
            <a:endParaRPr lang="en-US" sz="2000" b="1" spc="100" dirty="0">
              <a:solidFill>
                <a:srgbClr val="C00000"/>
              </a:solidFill>
              <a:effectLst>
                <a:outerShdw blurRad="38100" dist="38100" dir="2700000" algn="tl">
                  <a:srgbClr val="000000">
                    <a:alpha val="43137"/>
                  </a:srgbClr>
                </a:outerShdw>
              </a:effectLst>
              <a:latin typeface="KA_LITERATURULI" pitchFamily="18" charset="0"/>
            </a:endParaRPr>
          </a:p>
        </p:txBody>
      </p:sp>
      <p:sp>
        <p:nvSpPr>
          <p:cNvPr id="7" name="TextBox 6"/>
          <p:cNvSpPr txBox="1"/>
          <p:nvPr/>
        </p:nvSpPr>
        <p:spPr>
          <a:xfrm>
            <a:off x="977262" y="3886200"/>
            <a:ext cx="3610098" cy="812530"/>
          </a:xfrm>
          <a:prstGeom prst="rect">
            <a:avLst/>
          </a:prstGeom>
          <a:noFill/>
          <a:effectLst/>
        </p:spPr>
        <p:txBody>
          <a:bodyPr wrap="square" rtlCol="0">
            <a:spAutoFit/>
          </a:bodyPr>
          <a:lstStyle/>
          <a:p>
            <a:pPr lvl="0" algn="ctr">
              <a:lnSpc>
                <a:spcPct val="120000"/>
              </a:lnSpc>
              <a:spcBef>
                <a:spcPts val="1800"/>
              </a:spcBef>
              <a:buSzPct val="100000"/>
            </a:pPr>
            <a:r>
              <a:rPr lang="ka-GE" sz="1300" b="1" cap="all" spc="100" dirty="0" smtClean="0">
                <a:solidFill>
                  <a:prstClr val="black"/>
                </a:solidFill>
                <a:latin typeface="Sylfaen" pitchFamily="18" charset="0"/>
              </a:rPr>
              <a:t>აშშ-ის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საერთაშორისო</a:t>
            </a:r>
            <a:r>
              <a:rPr lang="ka-GE" sz="1300" b="1" cap="all" spc="300" dirty="0">
                <a:solidFill>
                  <a:prstClr val="black"/>
                </a:solidFill>
                <a:latin typeface="Sylfaen" pitchFamily="18" charset="0"/>
              </a:rPr>
              <a:t> </a:t>
            </a:r>
            <a:r>
              <a:rPr lang="ka-GE" sz="1300" b="1" cap="all" spc="100" dirty="0">
                <a:solidFill>
                  <a:prstClr val="black"/>
                </a:solidFill>
                <a:latin typeface="Sylfaen" pitchFamily="18" charset="0"/>
              </a:rPr>
              <a:t>განვითარების სააგენტოს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„ჯანდაცვის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სისტემის განმტკიცების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პროგრამა</a:t>
            </a:r>
            <a:r>
              <a:rPr lang="en-US" sz="1300" b="1" cap="all" spc="100" dirty="0" smtClean="0">
                <a:solidFill>
                  <a:prstClr val="black"/>
                </a:solidFill>
                <a:latin typeface="Sylfaen" pitchFamily="18" charset="0"/>
              </a:rPr>
              <a:t>”</a:t>
            </a:r>
            <a:endParaRPr lang="en-US" sz="1300" b="1" cap="all" spc="100" dirty="0">
              <a:solidFill>
                <a:prstClr val="black"/>
              </a:solidFill>
              <a:latin typeface="Sylfaen" pitchFamily="18" charset="0"/>
            </a:endParaRPr>
          </a:p>
        </p:txBody>
      </p:sp>
      <p:sp>
        <p:nvSpPr>
          <p:cNvPr id="8" name="TextBox 7"/>
          <p:cNvSpPr txBox="1"/>
          <p:nvPr/>
        </p:nvSpPr>
        <p:spPr>
          <a:xfrm>
            <a:off x="1844160" y="5163979"/>
            <a:ext cx="1905000" cy="261610"/>
          </a:xfrm>
          <a:prstGeom prst="rect">
            <a:avLst/>
          </a:prstGeom>
          <a:noFill/>
        </p:spPr>
        <p:txBody>
          <a:bodyPr wrap="square" rtlCol="0">
            <a:spAutoFit/>
          </a:bodyPr>
          <a:lstStyle/>
          <a:p>
            <a:pPr lvl="0" algn="ctr"/>
            <a:r>
              <a:rPr lang="ka-GE" sz="1100" b="1" spc="100" dirty="0" smtClean="0">
                <a:solidFill>
                  <a:prstClr val="black"/>
                </a:solidFill>
                <a:latin typeface="Sylfaen" pitchFamily="18" charset="0"/>
              </a:rPr>
              <a:t>სექტემბერი</a:t>
            </a:r>
            <a:r>
              <a:rPr lang="en-US" sz="1100" b="1" spc="100" dirty="0" smtClean="0">
                <a:solidFill>
                  <a:prstClr val="black"/>
                </a:solidFill>
                <a:latin typeface="Sylfaen" pitchFamily="18" charset="0"/>
              </a:rPr>
              <a:t>, </a:t>
            </a:r>
            <a:r>
              <a:rPr lang="ka-GE" sz="1100" b="1" spc="100" dirty="0" smtClean="0">
                <a:solidFill>
                  <a:prstClr val="black"/>
                </a:solidFill>
                <a:latin typeface="Sylfaen" pitchFamily="18" charset="0"/>
              </a:rPr>
              <a:t>201</a:t>
            </a:r>
            <a:r>
              <a:rPr lang="en-US" sz="1100" b="1" spc="100" dirty="0" smtClean="0">
                <a:solidFill>
                  <a:prstClr val="black"/>
                </a:solidFill>
                <a:latin typeface="Sylfaen" pitchFamily="18" charset="0"/>
              </a:rPr>
              <a:t>3</a:t>
            </a:r>
            <a:r>
              <a:rPr lang="ka-GE" sz="1100" b="1" spc="100" dirty="0" smtClean="0">
                <a:solidFill>
                  <a:prstClr val="black"/>
                </a:solidFill>
                <a:latin typeface="Sylfaen" pitchFamily="18" charset="0"/>
              </a:rPr>
              <a:t> წ.</a:t>
            </a:r>
            <a:endParaRPr lang="en-US" sz="1100" b="1" spc="100" dirty="0">
              <a:solidFill>
                <a:prstClr val="black"/>
              </a:solidFill>
              <a:latin typeface="Sylfaen"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160" y="6008352"/>
            <a:ext cx="561338" cy="63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6099184"/>
            <a:ext cx="1234560" cy="481921"/>
          </a:xfrm>
          <a:prstGeom prst="rect">
            <a:avLst/>
          </a:prstGeom>
        </p:spPr>
      </p:pic>
    </p:spTree>
    <p:extLst>
      <p:ext uri="{BB962C8B-B14F-4D97-AF65-F5344CB8AC3E}">
        <p14:creationId xmlns:p14="http://schemas.microsoft.com/office/powerpoint/2010/main" val="254615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0315424"/>
              </p:ext>
            </p:extLst>
          </p:nvPr>
        </p:nvGraphicFramePr>
        <p:xfrm>
          <a:off x="838200" y="1676400"/>
          <a:ext cx="7772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512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5658"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5658" y="1824335"/>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ბენეფიციართა რეგისტრაციის </a:t>
            </a:r>
            <a:r>
              <a:rPr lang="ka-GE" sz="2400" b="1" dirty="0">
                <a:solidFill>
                  <a:schemeClr val="accent2">
                    <a:lumMod val="50000"/>
                  </a:schemeClr>
                </a:solidFill>
                <a:latin typeface="Myriad Pro" pitchFamily="34" charset="0"/>
              </a:rPr>
              <a:t>მოდული</a:t>
            </a:r>
            <a:endParaRPr lang="en-US" sz="2400" b="1" dirty="0">
              <a:solidFill>
                <a:schemeClr val="accent2">
                  <a:lumMod val="50000"/>
                </a:schemeClr>
              </a:solidFill>
              <a:latin typeface="Myriad Pro" pitchFamily="34" charset="0"/>
            </a:endParaRPr>
          </a:p>
        </p:txBody>
      </p:sp>
      <p:sp>
        <p:nvSpPr>
          <p:cNvPr id="7" name="TextBox 6"/>
          <p:cNvSpPr txBox="1"/>
          <p:nvPr/>
        </p:nvSpPr>
        <p:spPr>
          <a:xfrm>
            <a:off x="2804340" y="3161437"/>
            <a:ext cx="5120460" cy="877163"/>
          </a:xfrm>
          <a:prstGeom prst="rect">
            <a:avLst/>
          </a:prstGeom>
          <a:noFill/>
        </p:spPr>
        <p:txBody>
          <a:bodyPr wrap="square" rtlCol="0">
            <a:spAutoFit/>
          </a:bodyPr>
          <a:lstStyle/>
          <a:p>
            <a:r>
              <a:rPr lang="ka-GE" sz="1700" dirty="0" smtClean="0">
                <a:solidFill>
                  <a:schemeClr val="accent2">
                    <a:lumMod val="50000"/>
                  </a:schemeClr>
                </a:solidFill>
              </a:rPr>
              <a:t>დუბლირების აღმოფხვრა თითოეული პირის დარეგისტრირებით მხოლოდ ერთ დაწესებულებაში </a:t>
            </a:r>
            <a:endParaRPr lang="en-US" sz="1700" dirty="0">
              <a:solidFill>
                <a:schemeClr val="accent2">
                  <a:lumMod val="50000"/>
                </a:schemeClr>
              </a:solidFill>
            </a:endParaRPr>
          </a:p>
        </p:txBody>
      </p:sp>
      <p:sp>
        <p:nvSpPr>
          <p:cNvPr id="14" name="TextBox 13"/>
          <p:cNvSpPr txBox="1"/>
          <p:nvPr/>
        </p:nvSpPr>
        <p:spPr>
          <a:xfrm>
            <a:off x="2777621" y="4337447"/>
            <a:ext cx="4921102" cy="61555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სხვადასხვა სახელმწიფო პროგრამების ბენეფიციართა სრული რეესტრები</a:t>
            </a:r>
            <a:endParaRPr lang="en-US" sz="1700" dirty="0">
              <a:solidFill>
                <a:schemeClr val="accent2">
                  <a:lumMod val="50000"/>
                </a:schemeClr>
              </a:solidFill>
              <a:latin typeface="+mj-lt"/>
              <a:cs typeface="Arial" pitchFamily="34" charset="0"/>
            </a:endParaRPr>
          </a:p>
        </p:txBody>
      </p:sp>
      <p:sp>
        <p:nvSpPr>
          <p:cNvPr id="15" name="TextBox 14"/>
          <p:cNvSpPr txBox="1"/>
          <p:nvPr/>
        </p:nvSpPr>
        <p:spPr>
          <a:xfrm>
            <a:off x="2777621" y="5328047"/>
            <a:ext cx="4921102" cy="61555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ასანაზღაურებელი თანხების ზუსტი დაანგარიშება</a:t>
            </a:r>
            <a:endParaRPr lang="en-US" sz="1700" dirty="0">
              <a:solidFill>
                <a:schemeClr val="accent2">
                  <a:lumMod val="50000"/>
                </a:schemeClr>
              </a:solidFill>
              <a:latin typeface="+mj-lt"/>
              <a:cs typeface="Arial" pitchFamily="34" charset="0"/>
            </a:endParaRPr>
          </a:p>
        </p:txBody>
      </p:sp>
      <p:sp>
        <p:nvSpPr>
          <p:cNvPr id="36" name="Flowchart: Connector 35"/>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TextBox 36"/>
          <p:cNvSpPr txBox="1"/>
          <p:nvPr/>
        </p:nvSpPr>
        <p:spPr>
          <a:xfrm>
            <a:off x="1839543" y="3332639"/>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38" name="Flowchart: Connector 37"/>
          <p:cNvSpPr/>
          <p:nvPr/>
        </p:nvSpPr>
        <p:spPr>
          <a:xfrm>
            <a:off x="1638300" y="42184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9" name="TextBox 38"/>
          <p:cNvSpPr txBox="1"/>
          <p:nvPr/>
        </p:nvSpPr>
        <p:spPr>
          <a:xfrm>
            <a:off x="1846631" y="4356907"/>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40" name="Flowchart: Connector 39"/>
          <p:cNvSpPr/>
          <p:nvPr/>
        </p:nvSpPr>
        <p:spPr>
          <a:xfrm>
            <a:off x="1638300"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1" name="TextBox 40"/>
          <p:cNvSpPr txBox="1"/>
          <p:nvPr/>
        </p:nvSpPr>
        <p:spPr>
          <a:xfrm>
            <a:off x="1846631" y="5358140"/>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sp>
        <p:nvSpPr>
          <p:cNvPr id="2" name="Rectangle 1"/>
          <p:cNvSpPr/>
          <p:nvPr/>
        </p:nvSpPr>
        <p:spPr>
          <a:xfrm>
            <a:off x="4403930" y="6119427"/>
            <a:ext cx="3733800" cy="246221"/>
          </a:xfrm>
          <a:prstGeom prst="rect">
            <a:avLst/>
          </a:prstGeom>
        </p:spPr>
        <p:txBody>
          <a:bodyPr wrap="square">
            <a:spAutoFit/>
          </a:bodyPr>
          <a:lstStyle/>
          <a:p>
            <a:pPr algn="r"/>
            <a:r>
              <a:rPr lang="en-US" sz="1000" i="1" dirty="0">
                <a:hlinkClick r:id="rId3"/>
              </a:rPr>
              <a:t>http://ehealth.moh.gov.ge/Hmis/Portal/Default.aspx</a:t>
            </a:r>
            <a:endParaRPr lang="en-US" sz="1000" i="1" dirty="0">
              <a:solidFill>
                <a:schemeClr val="accent2">
                  <a:lumMod val="50000"/>
                </a:schemeClr>
              </a:solidFill>
            </a:endParaRPr>
          </a:p>
        </p:txBody>
      </p:sp>
    </p:spTree>
    <p:extLst>
      <p:ext uri="{BB962C8B-B14F-4D97-AF65-F5344CB8AC3E}">
        <p14:creationId xmlns:p14="http://schemas.microsoft.com/office/powerpoint/2010/main" val="2429535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5658"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accent2">
                  <a:lumMod val="50000"/>
                </a:schemeClr>
              </a:solidFill>
            </a:endParaRPr>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5658" y="1824335"/>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ბენეფიციართა რეგისტრაციის </a:t>
            </a:r>
            <a:r>
              <a:rPr lang="ka-GE" sz="2400" b="1" dirty="0">
                <a:solidFill>
                  <a:schemeClr val="accent2">
                    <a:lumMod val="50000"/>
                  </a:schemeClr>
                </a:solidFill>
                <a:latin typeface="Myriad Pro" pitchFamily="34" charset="0"/>
              </a:rPr>
              <a:t>მოდული</a:t>
            </a:r>
            <a:endParaRPr lang="en-US" sz="2400" b="1" dirty="0">
              <a:solidFill>
                <a:schemeClr val="accent2">
                  <a:lumMod val="50000"/>
                </a:schemeClr>
              </a:solidFill>
              <a:latin typeface="Myriad Pro" pitchFamily="34" charset="0"/>
            </a:endParaRPr>
          </a:p>
        </p:txBody>
      </p:sp>
      <p:sp>
        <p:nvSpPr>
          <p:cNvPr id="25" name="TextBox 24"/>
          <p:cNvSpPr txBox="1"/>
          <p:nvPr/>
        </p:nvSpPr>
        <p:spPr>
          <a:xfrm>
            <a:off x="1320322" y="2667000"/>
            <a:ext cx="6863712" cy="3770263"/>
          </a:xfrm>
          <a:prstGeom prst="rect">
            <a:avLst/>
          </a:prstGeom>
          <a:noFill/>
        </p:spPr>
        <p:txBody>
          <a:bodyPr wrap="square" rtlCol="0">
            <a:spAutoFit/>
          </a:bodyPr>
          <a:lstStyle/>
          <a:p>
            <a:endParaRPr lang="ka-GE" sz="1600" dirty="0">
              <a:solidFill>
                <a:schemeClr val="accent2">
                  <a:lumMod val="50000"/>
                </a:schemeClr>
              </a:solidFill>
              <a:latin typeface="+mj-lt"/>
              <a:cs typeface="Arial" pitchFamily="34" charset="0"/>
            </a:endParaRPr>
          </a:p>
          <a:p>
            <a:r>
              <a:rPr lang="ka-GE" dirty="0">
                <a:solidFill>
                  <a:schemeClr val="accent2">
                    <a:lumMod val="50000"/>
                  </a:schemeClr>
                </a:solidFill>
                <a:cs typeface="Arial" pitchFamily="34" charset="0"/>
              </a:rPr>
              <a:t>მოდულში სულ დარეგისტრირებულ ბენეფიციართა  რაოდენობა სხვადასხვა პროგრამების მიხედვით</a:t>
            </a:r>
            <a:r>
              <a:rPr lang="ka-GE" dirty="0" smtClean="0">
                <a:solidFill>
                  <a:schemeClr val="accent2">
                    <a:lumMod val="50000"/>
                  </a:schemeClr>
                </a:solidFill>
                <a:cs typeface="Arial" pitchFamily="34" charset="0"/>
              </a:rPr>
              <a:t>:</a:t>
            </a:r>
          </a:p>
          <a:p>
            <a:endParaRPr lang="ka-GE" sz="1700" dirty="0">
              <a:solidFill>
                <a:schemeClr val="accent2">
                  <a:lumMod val="50000"/>
                </a:schemeClr>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მიზნობრივი ჯგუფები: </a:t>
            </a:r>
            <a:r>
              <a:rPr lang="ka-GE" sz="1700" b="1" dirty="0" smtClean="0">
                <a:solidFill>
                  <a:srgbClr val="FF0000"/>
                </a:solidFill>
                <a:cs typeface="Arial" pitchFamily="34" charset="0"/>
              </a:rPr>
              <a:t>527,595</a:t>
            </a:r>
            <a:endParaRPr lang="ka-GE" sz="1700" dirty="0">
              <a:solidFill>
                <a:srgbClr val="FF0000"/>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საბაზისო პაკეტით: </a:t>
            </a:r>
            <a:r>
              <a:rPr lang="en-US" sz="1700" b="1" dirty="0">
                <a:solidFill>
                  <a:srgbClr val="FF0000"/>
                </a:solidFill>
                <a:cs typeface="Arial" pitchFamily="34" charset="0"/>
              </a:rPr>
              <a:t>1,654,283 </a:t>
            </a:r>
            <a:endParaRPr lang="ka-GE" sz="1700" b="1" dirty="0" smtClean="0">
              <a:solidFill>
                <a:srgbClr val="FF0000"/>
              </a:solidFill>
              <a:cs typeface="Arial" pitchFamily="34" charset="0"/>
            </a:endParaRPr>
          </a:p>
          <a:p>
            <a:pPr marL="742950" lvl="1" indent="-285750">
              <a:buFont typeface="Wingdings" pitchFamily="2" charset="2"/>
              <a:buChar char="Ø"/>
            </a:pPr>
            <a:r>
              <a:rPr lang="ka-GE" sz="1700" b="1" dirty="0" smtClean="0">
                <a:solidFill>
                  <a:srgbClr val="FF0000"/>
                </a:solidFill>
                <a:cs typeface="Arial" pitchFamily="34" charset="0"/>
              </a:rPr>
              <a:t>მინიმალური პაკეტით: 15,347</a:t>
            </a:r>
          </a:p>
          <a:p>
            <a:pPr marL="742950" lvl="1" indent="-285750">
              <a:buFont typeface="Wingdings" pitchFamily="2" charset="2"/>
              <a:buChar char="Ø"/>
            </a:pPr>
            <a:r>
              <a:rPr lang="ka-GE" sz="1700" b="1" dirty="0" smtClean="0">
                <a:solidFill>
                  <a:srgbClr val="FF0000"/>
                </a:solidFill>
                <a:cs typeface="Arial" pitchFamily="34" charset="0"/>
              </a:rPr>
              <a:t>აივ-ინფექცია / შიდსი: 971</a:t>
            </a:r>
          </a:p>
          <a:p>
            <a:pPr marL="742950" lvl="1" indent="-285750">
              <a:buFont typeface="Wingdings" pitchFamily="2" charset="2"/>
              <a:buChar char="Ø"/>
            </a:pPr>
            <a:r>
              <a:rPr lang="ka-GE" sz="1700" b="1" dirty="0" smtClean="0">
                <a:solidFill>
                  <a:srgbClr val="FF0000"/>
                </a:solidFill>
                <a:cs typeface="Arial" pitchFamily="34" charset="0"/>
              </a:rPr>
              <a:t>ასაკობრივი ჯგუფები: 596,029</a:t>
            </a:r>
            <a:endParaRPr lang="ka-GE" sz="1700" b="1" dirty="0">
              <a:solidFill>
                <a:srgbClr val="FF0000"/>
              </a:solidFill>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ვეტერანების პაკეტით: </a:t>
            </a:r>
            <a:r>
              <a:rPr lang="en-US" sz="1700" b="1" dirty="0">
                <a:solidFill>
                  <a:srgbClr val="FF0000"/>
                </a:solidFill>
                <a:cs typeface="Arial" pitchFamily="34" charset="0"/>
              </a:rPr>
              <a:t>20,848</a:t>
            </a:r>
            <a:endParaRPr lang="ka-GE" sz="1700" b="1" dirty="0">
              <a:solidFill>
                <a:srgbClr val="FF0000"/>
              </a:solidFill>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ფსიქიატრიული დახმარების პროგრამით: </a:t>
            </a:r>
            <a:r>
              <a:rPr lang="en-US" sz="1700" b="1" dirty="0">
                <a:solidFill>
                  <a:srgbClr val="FF0000"/>
                </a:solidFill>
                <a:cs typeface="Arial" pitchFamily="34" charset="0"/>
              </a:rPr>
              <a:t>32,741</a:t>
            </a:r>
            <a:r>
              <a:rPr lang="en-US" sz="1600" dirty="0"/>
              <a:t> </a:t>
            </a:r>
            <a:r>
              <a:rPr lang="ka-GE" sz="1700" b="1" dirty="0" smtClean="0">
                <a:solidFill>
                  <a:schemeClr val="accent2">
                    <a:lumMod val="50000"/>
                  </a:schemeClr>
                </a:solidFill>
                <a:cs typeface="Arial" pitchFamily="34" charset="0"/>
              </a:rPr>
              <a:t> </a:t>
            </a:r>
            <a:endParaRPr lang="ka-GE" sz="1700" b="1" dirty="0" smtClean="0">
              <a:solidFill>
                <a:schemeClr val="accent2">
                  <a:lumMod val="50000"/>
                </a:schemeClr>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დიალიზის პროგრამით: </a:t>
            </a:r>
            <a:r>
              <a:rPr lang="en-US" sz="1700" b="1" dirty="0" smtClean="0">
                <a:solidFill>
                  <a:srgbClr val="FF0000"/>
                </a:solidFill>
                <a:cs typeface="Arial" pitchFamily="34" charset="0"/>
              </a:rPr>
              <a:t>3</a:t>
            </a:r>
            <a:r>
              <a:rPr lang="ka-GE" sz="1700" b="1" dirty="0" smtClean="0">
                <a:solidFill>
                  <a:srgbClr val="FF0000"/>
                </a:solidFill>
                <a:cs typeface="Arial" pitchFamily="34" charset="0"/>
              </a:rPr>
              <a:t>,</a:t>
            </a:r>
            <a:r>
              <a:rPr lang="en-US" sz="1700" b="1" dirty="0" smtClean="0">
                <a:solidFill>
                  <a:srgbClr val="FF0000"/>
                </a:solidFill>
                <a:cs typeface="Arial" pitchFamily="34" charset="0"/>
              </a:rPr>
              <a:t>073</a:t>
            </a:r>
            <a:r>
              <a:rPr lang="en-US" sz="1600" dirty="0" smtClean="0"/>
              <a:t> </a:t>
            </a:r>
            <a:r>
              <a:rPr lang="ka-GE" sz="1700" b="1" dirty="0" smtClean="0">
                <a:solidFill>
                  <a:schemeClr val="accent2">
                    <a:lumMod val="50000"/>
                  </a:schemeClr>
                </a:solidFill>
                <a:cs typeface="Arial" pitchFamily="34" charset="0"/>
              </a:rPr>
              <a:t> </a:t>
            </a:r>
            <a:endParaRPr lang="ka-GE" sz="1700" b="1" dirty="0" smtClean="0">
              <a:solidFill>
                <a:schemeClr val="accent2">
                  <a:lumMod val="50000"/>
                </a:schemeClr>
              </a:solidFill>
              <a:latin typeface="+mj-lt"/>
              <a:cs typeface="Arial" pitchFamily="34" charset="0"/>
            </a:endParaRPr>
          </a:p>
          <a:p>
            <a:pPr marL="742950" lvl="1" indent="-285750">
              <a:buFont typeface="Wingdings" pitchFamily="2" charset="2"/>
              <a:buChar char="Ø"/>
            </a:pPr>
            <a:r>
              <a:rPr lang="ka-GE" sz="1700" dirty="0" smtClean="0">
                <a:solidFill>
                  <a:schemeClr val="accent2">
                    <a:lumMod val="50000"/>
                  </a:schemeClr>
                </a:solidFill>
                <a:latin typeface="+mj-lt"/>
                <a:cs typeface="Arial" pitchFamily="34" charset="0"/>
              </a:rPr>
              <a:t>სოფლის ექიმთა კონტიგენტი: </a:t>
            </a:r>
            <a:r>
              <a:rPr lang="en-US" sz="1700" b="1" dirty="0">
                <a:solidFill>
                  <a:srgbClr val="FF0000"/>
                </a:solidFill>
                <a:cs typeface="Arial" pitchFamily="34" charset="0"/>
              </a:rPr>
              <a:t>1,259,283</a:t>
            </a:r>
            <a:r>
              <a:rPr lang="en-US" sz="1600" dirty="0"/>
              <a:t> </a:t>
            </a:r>
            <a:r>
              <a:rPr lang="ka-GE" sz="1700" b="1" dirty="0" smtClean="0">
                <a:solidFill>
                  <a:schemeClr val="accent2">
                    <a:lumMod val="50000"/>
                  </a:schemeClr>
                </a:solidFill>
                <a:cs typeface="Arial" pitchFamily="34" charset="0"/>
              </a:rPr>
              <a:t> </a:t>
            </a:r>
          </a:p>
          <a:p>
            <a:pPr marL="742950" lvl="1" indent="-285750">
              <a:buFont typeface="Wingdings" pitchFamily="2" charset="2"/>
              <a:buChar char="Ø"/>
            </a:pPr>
            <a:endParaRPr lang="ka-GE" sz="1700" b="1" dirty="0">
              <a:solidFill>
                <a:schemeClr val="accent2">
                  <a:lumMod val="50000"/>
                </a:schemeClr>
              </a:solidFill>
              <a:latin typeface="+mj-lt"/>
              <a:cs typeface="Arial" pitchFamily="34" charset="0"/>
            </a:endParaRPr>
          </a:p>
        </p:txBody>
      </p:sp>
      <p:sp>
        <p:nvSpPr>
          <p:cNvPr id="7" name="Rectangle 6"/>
          <p:cNvSpPr/>
          <p:nvPr/>
        </p:nvSpPr>
        <p:spPr>
          <a:xfrm>
            <a:off x="4498458" y="6096000"/>
            <a:ext cx="3733800" cy="246221"/>
          </a:xfrm>
          <a:prstGeom prst="rect">
            <a:avLst/>
          </a:prstGeom>
        </p:spPr>
        <p:txBody>
          <a:bodyPr wrap="square">
            <a:spAutoFit/>
          </a:bodyPr>
          <a:lstStyle/>
          <a:p>
            <a:pPr algn="r"/>
            <a:r>
              <a:rPr lang="en-US" sz="1000" i="1" dirty="0">
                <a:hlinkClick r:id="rId3"/>
              </a:rPr>
              <a:t>http://ehealth.moh.gov.ge/Hmis/Portal/Default.aspx</a:t>
            </a:r>
            <a:endParaRPr lang="en-US" sz="1000" i="1" dirty="0">
              <a:solidFill>
                <a:schemeClr val="accent2">
                  <a:lumMod val="50000"/>
                </a:schemeClr>
              </a:solidFill>
            </a:endParaRPr>
          </a:p>
        </p:txBody>
      </p:sp>
    </p:spTree>
    <p:extLst>
      <p:ext uri="{BB962C8B-B14F-4D97-AF65-F5344CB8AC3E}">
        <p14:creationId xmlns:p14="http://schemas.microsoft.com/office/powerpoint/2010/main" val="371457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514082"/>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7" name="Rectangle 6"/>
          <p:cNvSpPr/>
          <p:nvPr/>
        </p:nvSpPr>
        <p:spPr>
          <a:xfrm>
            <a:off x="881565" y="1620981"/>
            <a:ext cx="7391400" cy="830997"/>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სამედიცინო შემთხვევების </a:t>
            </a:r>
            <a:r>
              <a:rPr lang="ka-GE" sz="2400" b="1" dirty="0" smtClean="0">
                <a:solidFill>
                  <a:schemeClr val="accent2">
                    <a:lumMod val="50000"/>
                  </a:schemeClr>
                </a:solidFill>
                <a:latin typeface="Myriad Pro" pitchFamily="34" charset="0"/>
              </a:rPr>
              <a:t>რეგისტრაციის </a:t>
            </a:r>
            <a:r>
              <a:rPr lang="ka-GE" sz="2400" b="1" dirty="0">
                <a:solidFill>
                  <a:schemeClr val="accent2">
                    <a:lumMod val="50000"/>
                  </a:schemeClr>
                </a:solidFill>
                <a:latin typeface="Myriad Pro" pitchFamily="34" charset="0"/>
              </a:rPr>
              <a:t>მოდული</a:t>
            </a:r>
          </a:p>
        </p:txBody>
      </p:sp>
      <p:sp>
        <p:nvSpPr>
          <p:cNvPr id="8" name="TextBox 7"/>
          <p:cNvSpPr txBox="1"/>
          <p:nvPr/>
        </p:nvSpPr>
        <p:spPr>
          <a:xfrm>
            <a:off x="2804336" y="2733966"/>
            <a:ext cx="5110718" cy="61555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პაციენტის დაზღვევის სტატუსის იდენტიფიცირება და ლიმიტების კონტროლი</a:t>
            </a:r>
            <a:endParaRPr lang="ka-GE" sz="1700" dirty="0">
              <a:solidFill>
                <a:schemeClr val="accent2">
                  <a:lumMod val="50000"/>
                </a:schemeClr>
              </a:solidFill>
              <a:cs typeface="Arial" pitchFamily="34" charset="0"/>
            </a:endParaRPr>
          </a:p>
        </p:txBody>
      </p:sp>
      <p:sp>
        <p:nvSpPr>
          <p:cNvPr id="9" name="TextBox 8"/>
          <p:cNvSpPr txBox="1"/>
          <p:nvPr/>
        </p:nvSpPr>
        <p:spPr>
          <a:xfrm>
            <a:off x="2804336" y="3549047"/>
            <a:ext cx="4920214" cy="61555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დინამიური კავშირები ანგარიშგების და ფინანსურ მოდულებთან</a:t>
            </a:r>
            <a:endParaRPr lang="en-US" sz="1700" dirty="0">
              <a:solidFill>
                <a:schemeClr val="accent2">
                  <a:lumMod val="50000"/>
                </a:schemeClr>
              </a:solidFill>
              <a:cs typeface="Arial" pitchFamily="34" charset="0"/>
            </a:endParaRPr>
          </a:p>
        </p:txBody>
      </p:sp>
      <p:sp>
        <p:nvSpPr>
          <p:cNvPr id="10" name="TextBox 9"/>
          <p:cNvSpPr txBox="1"/>
          <p:nvPr/>
        </p:nvSpPr>
        <p:spPr>
          <a:xfrm>
            <a:off x="2791634" y="4392994"/>
            <a:ext cx="5123420" cy="877163"/>
          </a:xfrm>
          <a:prstGeom prst="rect">
            <a:avLst/>
          </a:prstGeom>
          <a:noFill/>
        </p:spPr>
        <p:txBody>
          <a:bodyPr wrap="square" rtlCol="0">
            <a:spAutoFit/>
          </a:bodyPr>
          <a:lstStyle/>
          <a:p>
            <a:r>
              <a:rPr lang="ka-GE" sz="1700" dirty="0">
                <a:solidFill>
                  <a:schemeClr val="accent2">
                    <a:lumMod val="50000"/>
                  </a:schemeClr>
                </a:solidFill>
                <a:cs typeface="Arial" pitchFamily="34" charset="0"/>
              </a:rPr>
              <a:t>შემთხვევის სრული ისტორია შეტყობინების სისტემის გამოყენებით, რეჰოსპიტალიზაციის მონიტორინგი</a:t>
            </a:r>
            <a:endParaRPr lang="en-US" sz="1700" dirty="0">
              <a:solidFill>
                <a:schemeClr val="accent2">
                  <a:lumMod val="50000"/>
                </a:schemeClr>
              </a:solidFill>
              <a:cs typeface="Arial" pitchFamily="34" charset="0"/>
            </a:endParaRPr>
          </a:p>
        </p:txBody>
      </p:sp>
      <p:sp>
        <p:nvSpPr>
          <p:cNvPr id="11" name="Flowchart: Connector 10"/>
          <p:cNvSpPr/>
          <p:nvPr/>
        </p:nvSpPr>
        <p:spPr>
          <a:xfrm>
            <a:off x="1524000" y="2657082"/>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extBox 11"/>
          <p:cNvSpPr txBox="1"/>
          <p:nvPr/>
        </p:nvSpPr>
        <p:spPr>
          <a:xfrm>
            <a:off x="1733133" y="2780131"/>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3" name="Flowchart: Connector 12"/>
          <p:cNvSpPr/>
          <p:nvPr/>
        </p:nvSpPr>
        <p:spPr>
          <a:xfrm>
            <a:off x="1524000" y="354904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14" name="TextBox 13"/>
          <p:cNvSpPr txBox="1"/>
          <p:nvPr/>
        </p:nvSpPr>
        <p:spPr>
          <a:xfrm>
            <a:off x="1745008" y="3687485"/>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5" name="Flowchart: Connector 14"/>
          <p:cNvSpPr/>
          <p:nvPr/>
        </p:nvSpPr>
        <p:spPr>
          <a:xfrm>
            <a:off x="1534262" y="44580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16" name="TextBox 15"/>
          <p:cNvSpPr txBox="1"/>
          <p:nvPr/>
        </p:nvSpPr>
        <p:spPr>
          <a:xfrm>
            <a:off x="1759205" y="4572000"/>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sp>
        <p:nvSpPr>
          <p:cNvPr id="17" name="Flowchart: Connector 16"/>
          <p:cNvSpPr/>
          <p:nvPr/>
        </p:nvSpPr>
        <p:spPr>
          <a:xfrm>
            <a:off x="1550874" y="5322034"/>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18" name="TextBox 17"/>
          <p:cNvSpPr txBox="1"/>
          <p:nvPr/>
        </p:nvSpPr>
        <p:spPr>
          <a:xfrm>
            <a:off x="1731529" y="5434766"/>
            <a:ext cx="385042" cy="523220"/>
          </a:xfrm>
          <a:prstGeom prst="rect">
            <a:avLst/>
          </a:prstGeom>
          <a:noFill/>
        </p:spPr>
        <p:txBody>
          <a:bodyPr wrap="none" rtlCol="0">
            <a:spAutoFit/>
          </a:bodyPr>
          <a:lstStyle/>
          <a:p>
            <a:r>
              <a:rPr lang="ka-GE" sz="2800" b="1" dirty="0" smtClean="0">
                <a:solidFill>
                  <a:schemeClr val="accent2">
                    <a:lumMod val="50000"/>
                  </a:schemeClr>
                </a:solidFill>
                <a:latin typeface="Myriad Pro" pitchFamily="34" charset="0"/>
              </a:rPr>
              <a:t>4</a:t>
            </a:r>
            <a:endParaRPr lang="en-US" sz="2800" b="1" dirty="0">
              <a:solidFill>
                <a:schemeClr val="accent2">
                  <a:lumMod val="50000"/>
                </a:schemeClr>
              </a:solidFill>
              <a:latin typeface="Myriad Pro" pitchFamily="34" charset="0"/>
            </a:endParaRPr>
          </a:p>
        </p:txBody>
      </p:sp>
      <p:sp>
        <p:nvSpPr>
          <p:cNvPr id="21" name="TextBox 20"/>
          <p:cNvSpPr txBox="1"/>
          <p:nvPr/>
        </p:nvSpPr>
        <p:spPr>
          <a:xfrm>
            <a:off x="2791634" y="5373210"/>
            <a:ext cx="4920216" cy="61555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შემთხვევების ინსპექტირება და ანალიზი, ასანაზღაურებელ შემთხვევათა ვალიდაცია</a:t>
            </a:r>
            <a:endParaRPr lang="en-US" sz="1700" dirty="0">
              <a:solidFill>
                <a:schemeClr val="accent2">
                  <a:lumMod val="50000"/>
                </a:schemeClr>
              </a:solidFill>
              <a:cs typeface="Arial" pitchFamily="34" charset="0"/>
            </a:endParaRPr>
          </a:p>
        </p:txBody>
      </p:sp>
      <p:sp>
        <p:nvSpPr>
          <p:cNvPr id="3" name="Rectangle 2"/>
          <p:cNvSpPr/>
          <p:nvPr/>
        </p:nvSpPr>
        <p:spPr>
          <a:xfrm>
            <a:off x="4548066" y="6140351"/>
            <a:ext cx="3647854" cy="276999"/>
          </a:xfrm>
          <a:prstGeom prst="rect">
            <a:avLst/>
          </a:prstGeom>
        </p:spPr>
        <p:txBody>
          <a:bodyPr wrap="square">
            <a:spAutoFit/>
          </a:bodyPr>
          <a:lstStyle/>
          <a:p>
            <a:r>
              <a:rPr lang="en-US" sz="1200" dirty="0">
                <a:hlinkClick r:id="rId3"/>
              </a:rPr>
              <a:t>http://ehealth.moh.gov.ge/Hmis/Portal/Default.aspx</a:t>
            </a:r>
            <a:endParaRPr lang="en-US" sz="1200" dirty="0"/>
          </a:p>
        </p:txBody>
      </p:sp>
    </p:spTree>
    <p:extLst>
      <p:ext uri="{BB962C8B-B14F-4D97-AF65-F5344CB8AC3E}">
        <p14:creationId xmlns:p14="http://schemas.microsoft.com/office/powerpoint/2010/main" val="2210968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98" y="1524000"/>
            <a:ext cx="7086602"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1142998" y="2667000"/>
            <a:ext cx="7086602"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2998" y="1752600"/>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მიმართვების ადმინისტრირების მოდული</a:t>
            </a:r>
            <a:endParaRPr lang="ka-GE" sz="2400" b="1" dirty="0">
              <a:solidFill>
                <a:schemeClr val="accent2">
                  <a:lumMod val="50000"/>
                </a:schemeClr>
              </a:solidFill>
              <a:latin typeface="Myriad Pro" pitchFamily="34" charset="0"/>
            </a:endParaRPr>
          </a:p>
        </p:txBody>
      </p:sp>
      <p:grpSp>
        <p:nvGrpSpPr>
          <p:cNvPr id="2" name="Group 1"/>
          <p:cNvGrpSpPr/>
          <p:nvPr/>
        </p:nvGrpSpPr>
        <p:grpSpPr>
          <a:xfrm>
            <a:off x="1711840" y="2736999"/>
            <a:ext cx="5967521" cy="887104"/>
            <a:chOff x="1631212" y="2736999"/>
            <a:chExt cx="5967521" cy="887104"/>
          </a:xfrm>
        </p:grpSpPr>
        <p:sp>
          <p:nvSpPr>
            <p:cNvPr id="7" name="TextBox 6"/>
            <p:cNvSpPr txBox="1"/>
            <p:nvPr/>
          </p:nvSpPr>
          <p:spPr>
            <a:xfrm>
              <a:off x="2775983" y="2746940"/>
              <a:ext cx="4822750" cy="87716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გეგმიურ სამედიცინო </a:t>
              </a:r>
              <a:r>
                <a:rPr lang="ka-GE" sz="1700" dirty="0">
                  <a:solidFill>
                    <a:schemeClr val="accent2">
                      <a:lumMod val="50000"/>
                    </a:schemeClr>
                  </a:solidFill>
                  <a:cs typeface="Arial" pitchFamily="34" charset="0"/>
                </a:rPr>
                <a:t>მომსახურებაზე </a:t>
              </a:r>
              <a:r>
                <a:rPr lang="ka-GE" sz="1700" dirty="0" smtClean="0">
                  <a:solidFill>
                    <a:schemeClr val="accent2">
                      <a:lumMod val="50000"/>
                    </a:schemeClr>
                  </a:solidFill>
                  <a:cs typeface="Arial" pitchFamily="34" charset="0"/>
                </a:rPr>
                <a:t>მოთხოვნის გამარტივებული </a:t>
              </a:r>
              <a:r>
                <a:rPr lang="ka-GE" sz="1700" dirty="0">
                  <a:solidFill>
                    <a:schemeClr val="accent2">
                      <a:lumMod val="50000"/>
                    </a:schemeClr>
                  </a:solidFill>
                  <a:cs typeface="Arial" pitchFamily="34" charset="0"/>
                </a:rPr>
                <a:t>და სწრაფი </a:t>
              </a:r>
              <a:r>
                <a:rPr lang="ka-GE" sz="1700" dirty="0" smtClean="0">
                  <a:solidFill>
                    <a:schemeClr val="accent2">
                      <a:lumMod val="50000"/>
                    </a:schemeClr>
                  </a:solidFill>
                  <a:cs typeface="Arial" pitchFamily="34" charset="0"/>
                </a:rPr>
                <a:t>რეგისტრაცია</a:t>
              </a:r>
              <a:endParaRPr lang="en-US" sz="1700" dirty="0">
                <a:solidFill>
                  <a:schemeClr val="accent2">
                    <a:lumMod val="50000"/>
                  </a:schemeClr>
                </a:solidFill>
                <a:cs typeface="Arial" pitchFamily="34" charset="0"/>
              </a:endParaRPr>
            </a:p>
          </p:txBody>
        </p:sp>
        <p:sp>
          <p:nvSpPr>
            <p:cNvPr id="12" name="Flowchart: Connector 11"/>
            <p:cNvSpPr/>
            <p:nvPr/>
          </p:nvSpPr>
          <p:spPr>
            <a:xfrm>
              <a:off x="1631212" y="27369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1839543" y="2875439"/>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grpSp>
      <p:grpSp>
        <p:nvGrpSpPr>
          <p:cNvPr id="8" name="Group 7"/>
          <p:cNvGrpSpPr/>
          <p:nvPr/>
        </p:nvGrpSpPr>
        <p:grpSpPr>
          <a:xfrm>
            <a:off x="1711840" y="4628971"/>
            <a:ext cx="6017142" cy="925896"/>
            <a:chOff x="1638300" y="4580596"/>
            <a:chExt cx="6017142" cy="925896"/>
          </a:xfrm>
        </p:grpSpPr>
        <p:sp>
          <p:nvSpPr>
            <p:cNvPr id="9" name="TextBox 8"/>
            <p:cNvSpPr txBox="1"/>
            <p:nvPr/>
          </p:nvSpPr>
          <p:spPr>
            <a:xfrm>
              <a:off x="2775983" y="4629329"/>
              <a:ext cx="4879459" cy="87716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დამტკიცებული მიმართვების ავტომატური სინქრონიზაცია შეტყობინებების მართვის მოდულთან</a:t>
              </a:r>
              <a:endParaRPr lang="en-US" sz="1700" dirty="0">
                <a:solidFill>
                  <a:schemeClr val="accent2">
                    <a:lumMod val="50000"/>
                  </a:schemeClr>
                </a:solidFill>
                <a:cs typeface="Arial" pitchFamily="34" charset="0"/>
              </a:endParaRPr>
            </a:p>
          </p:txBody>
        </p:sp>
        <p:sp>
          <p:nvSpPr>
            <p:cNvPr id="14" name="Flowchart: Connector 13"/>
            <p:cNvSpPr/>
            <p:nvPr/>
          </p:nvSpPr>
          <p:spPr>
            <a:xfrm>
              <a:off x="1638300" y="458059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1846631" y="4719036"/>
              <a:ext cx="383438" cy="523221"/>
            </a:xfrm>
            <a:prstGeom prst="rect">
              <a:avLst/>
            </a:prstGeom>
            <a:noFill/>
          </p:spPr>
          <p:txBody>
            <a:bodyPr wrap="none" rtlCol="0">
              <a:spAutoFit/>
            </a:bodyPr>
            <a:lstStyle/>
            <a:p>
              <a:r>
                <a:rPr lang="ka-GE" sz="2800" b="1" dirty="0" smtClean="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grpSp>
      <p:grpSp>
        <p:nvGrpSpPr>
          <p:cNvPr id="10" name="Group 9"/>
          <p:cNvGrpSpPr/>
          <p:nvPr/>
        </p:nvGrpSpPr>
        <p:grpSpPr>
          <a:xfrm>
            <a:off x="1711840" y="5600700"/>
            <a:ext cx="6212960" cy="800100"/>
            <a:chOff x="1638300" y="5581829"/>
            <a:chExt cx="6212960" cy="800100"/>
          </a:xfrm>
        </p:grpSpPr>
        <p:sp>
          <p:nvSpPr>
            <p:cNvPr id="11" name="TextBox 10"/>
            <p:cNvSpPr txBox="1"/>
            <p:nvPr/>
          </p:nvSpPr>
          <p:spPr>
            <a:xfrm>
              <a:off x="2775984" y="5641642"/>
              <a:ext cx="5075276" cy="615553"/>
            </a:xfrm>
            <a:prstGeom prst="rect">
              <a:avLst/>
            </a:prstGeom>
            <a:noFill/>
          </p:spPr>
          <p:txBody>
            <a:bodyPr wrap="square" rtlCol="0">
              <a:spAutoFit/>
            </a:bodyPr>
            <a:lstStyle/>
            <a:p>
              <a:r>
                <a:rPr lang="ka-GE" sz="1700" dirty="0">
                  <a:solidFill>
                    <a:schemeClr val="accent2">
                      <a:lumMod val="50000"/>
                    </a:schemeClr>
                  </a:solidFill>
                  <a:cs typeface="Arial" pitchFamily="34" charset="0"/>
                </a:rPr>
                <a:t>ასანაზღაურებელი გეგმიური სამედიცინო შემთხვევების </a:t>
              </a:r>
              <a:r>
                <a:rPr lang="ka-GE" sz="1700" dirty="0" smtClean="0">
                  <a:solidFill>
                    <a:schemeClr val="accent2">
                      <a:lumMod val="50000"/>
                    </a:schemeClr>
                  </a:solidFill>
                  <a:cs typeface="Arial" pitchFamily="34" charset="0"/>
                </a:rPr>
                <a:t>ავტომატიზებული ანგარიშგება</a:t>
              </a:r>
              <a:endParaRPr lang="en-US" sz="1700" dirty="0">
                <a:solidFill>
                  <a:schemeClr val="accent2">
                    <a:lumMod val="50000"/>
                  </a:schemeClr>
                </a:solidFill>
                <a:cs typeface="Arial" pitchFamily="34" charset="0"/>
              </a:endParaRPr>
            </a:p>
          </p:txBody>
        </p:sp>
        <p:sp>
          <p:nvSpPr>
            <p:cNvPr id="20" name="Flowchart: Connector 19"/>
            <p:cNvSpPr/>
            <p:nvPr/>
          </p:nvSpPr>
          <p:spPr>
            <a:xfrm>
              <a:off x="1638300" y="558182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Box 20"/>
            <p:cNvSpPr txBox="1"/>
            <p:nvPr/>
          </p:nvSpPr>
          <p:spPr>
            <a:xfrm>
              <a:off x="1846631" y="5720269"/>
              <a:ext cx="383438" cy="523221"/>
            </a:xfrm>
            <a:prstGeom prst="rect">
              <a:avLst/>
            </a:prstGeom>
            <a:noFill/>
          </p:spPr>
          <p:txBody>
            <a:bodyPr wrap="none" rtlCol="0">
              <a:spAutoFit/>
            </a:bodyPr>
            <a:lstStyle/>
            <a:p>
              <a:r>
                <a:rPr lang="ka-GE" sz="2800" b="1" dirty="0" smtClean="0">
                  <a:solidFill>
                    <a:schemeClr val="accent2">
                      <a:lumMod val="50000"/>
                    </a:schemeClr>
                  </a:solidFill>
                  <a:latin typeface="Myriad Pro" pitchFamily="34" charset="0"/>
                </a:rPr>
                <a:t>4</a:t>
              </a:r>
              <a:endParaRPr lang="en-US" sz="2800" b="1" dirty="0">
                <a:solidFill>
                  <a:schemeClr val="accent2">
                    <a:lumMod val="50000"/>
                  </a:schemeClr>
                </a:solidFill>
                <a:latin typeface="Myriad Pro" pitchFamily="34" charset="0"/>
              </a:endParaRPr>
            </a:p>
          </p:txBody>
        </p:sp>
      </p:grpSp>
      <p:grpSp>
        <p:nvGrpSpPr>
          <p:cNvPr id="3" name="Group 2"/>
          <p:cNvGrpSpPr/>
          <p:nvPr/>
        </p:nvGrpSpPr>
        <p:grpSpPr>
          <a:xfrm>
            <a:off x="1711840" y="3670270"/>
            <a:ext cx="5967521" cy="800100"/>
            <a:chOff x="1631212" y="3651399"/>
            <a:chExt cx="5967521" cy="800100"/>
          </a:xfrm>
        </p:grpSpPr>
        <p:sp>
          <p:nvSpPr>
            <p:cNvPr id="16" name="TextBox 15"/>
            <p:cNvSpPr txBox="1"/>
            <p:nvPr/>
          </p:nvSpPr>
          <p:spPr>
            <a:xfrm>
              <a:off x="2775983" y="3754398"/>
              <a:ext cx="4822750" cy="615553"/>
            </a:xfrm>
            <a:prstGeom prst="rect">
              <a:avLst/>
            </a:prstGeom>
            <a:noFill/>
          </p:spPr>
          <p:txBody>
            <a:bodyPr wrap="square" rtlCol="0">
              <a:spAutoFit/>
            </a:bodyPr>
            <a:lstStyle/>
            <a:p>
              <a:r>
                <a:rPr lang="ka-GE" sz="1700" dirty="0" smtClean="0">
                  <a:solidFill>
                    <a:schemeClr val="accent2">
                      <a:lumMod val="50000"/>
                    </a:schemeClr>
                  </a:solidFill>
                  <a:cs typeface="Arial" pitchFamily="34" charset="0"/>
                </a:rPr>
                <a:t>სამედიცინო </a:t>
              </a:r>
              <a:r>
                <a:rPr lang="ka-GE" sz="1700" dirty="0">
                  <a:solidFill>
                    <a:schemeClr val="accent2">
                      <a:lumMod val="50000"/>
                    </a:schemeClr>
                  </a:solidFill>
                  <a:cs typeface="Arial" pitchFamily="34" charset="0"/>
                </a:rPr>
                <a:t>დაწესებულების </a:t>
              </a:r>
              <a:r>
                <a:rPr lang="ka-GE" sz="1700" dirty="0" smtClean="0">
                  <a:solidFill>
                    <a:schemeClr val="accent2">
                      <a:lumMod val="50000"/>
                    </a:schemeClr>
                  </a:solidFill>
                  <a:cs typeface="Arial" pitchFamily="34" charset="0"/>
                </a:rPr>
                <a:t>ფასის მიხედვით </a:t>
              </a:r>
              <a:r>
                <a:rPr lang="ka-GE" sz="1700" dirty="0">
                  <a:solidFill>
                    <a:schemeClr val="accent2">
                      <a:lumMod val="50000"/>
                    </a:schemeClr>
                  </a:solidFill>
                  <a:cs typeface="Arial" pitchFamily="34" charset="0"/>
                </a:rPr>
                <a:t>შერჩევის </a:t>
              </a:r>
              <a:r>
                <a:rPr lang="ka-GE" sz="1700" dirty="0" smtClean="0">
                  <a:solidFill>
                    <a:schemeClr val="accent2">
                      <a:lumMod val="50000"/>
                    </a:schemeClr>
                  </a:solidFill>
                  <a:cs typeface="Arial" pitchFamily="34" charset="0"/>
                </a:rPr>
                <a:t>შესაძლებლობა</a:t>
              </a:r>
              <a:endParaRPr lang="en-US" sz="1700" dirty="0">
                <a:solidFill>
                  <a:schemeClr val="accent2">
                    <a:lumMod val="50000"/>
                  </a:schemeClr>
                </a:solidFill>
                <a:cs typeface="Arial" pitchFamily="34" charset="0"/>
              </a:endParaRPr>
            </a:p>
          </p:txBody>
        </p:sp>
        <p:sp>
          <p:nvSpPr>
            <p:cNvPr id="17" name="Flowchart: Connector 16"/>
            <p:cNvSpPr/>
            <p:nvPr/>
          </p:nvSpPr>
          <p:spPr>
            <a:xfrm>
              <a:off x="1631212" y="36513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TextBox 17"/>
            <p:cNvSpPr txBox="1"/>
            <p:nvPr/>
          </p:nvSpPr>
          <p:spPr>
            <a:xfrm>
              <a:off x="1839543" y="3789839"/>
              <a:ext cx="383438" cy="523221"/>
            </a:xfrm>
            <a:prstGeom prst="rect">
              <a:avLst/>
            </a:prstGeom>
            <a:noFill/>
          </p:spPr>
          <p:txBody>
            <a:bodyPr wrap="none" rtlCol="0">
              <a:spAutoFit/>
            </a:bodyPr>
            <a:lstStyle/>
            <a:p>
              <a:r>
                <a:rPr lang="ka-GE"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grpSp>
      <p:sp>
        <p:nvSpPr>
          <p:cNvPr id="22" name="Rectangle 21"/>
          <p:cNvSpPr/>
          <p:nvPr/>
        </p:nvSpPr>
        <p:spPr>
          <a:xfrm>
            <a:off x="4686298" y="6479787"/>
            <a:ext cx="3647854" cy="276999"/>
          </a:xfrm>
          <a:prstGeom prst="rect">
            <a:avLst/>
          </a:prstGeom>
        </p:spPr>
        <p:txBody>
          <a:bodyPr wrap="square">
            <a:spAutoFit/>
          </a:bodyPr>
          <a:lstStyle/>
          <a:p>
            <a:r>
              <a:rPr lang="en-US" sz="1200" dirty="0">
                <a:hlinkClick r:id="rId3"/>
              </a:rPr>
              <a:t>http://ehealth.moh.gov.ge/Hmis/Portal/Default.aspx</a:t>
            </a:r>
            <a:endParaRPr lang="en-US" sz="1200" dirty="0"/>
          </a:p>
        </p:txBody>
      </p:sp>
    </p:spTree>
    <p:extLst>
      <p:ext uri="{BB962C8B-B14F-4D97-AF65-F5344CB8AC3E}">
        <p14:creationId xmlns:p14="http://schemas.microsoft.com/office/powerpoint/2010/main" val="225212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89"/>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ელექტრონული  </a:t>
            </a:r>
            <a:r>
              <a:rPr lang="ka-GE" sz="2400" b="1" dirty="0">
                <a:solidFill>
                  <a:schemeClr val="accent2">
                    <a:lumMod val="50000"/>
                  </a:schemeClr>
                </a:solidFill>
                <a:latin typeface="Myriad Pro" pitchFamily="34" charset="0"/>
              </a:rPr>
              <a:t>ანგარიშგების მოდული</a:t>
            </a:r>
          </a:p>
        </p:txBody>
      </p:sp>
      <p:sp>
        <p:nvSpPr>
          <p:cNvPr id="7" name="TextBox 6"/>
          <p:cNvSpPr txBox="1"/>
          <p:nvPr/>
        </p:nvSpPr>
        <p:spPr>
          <a:xfrm>
            <a:off x="2804338" y="2967188"/>
            <a:ext cx="5425262" cy="877163"/>
          </a:xfrm>
          <a:prstGeom prst="rect">
            <a:avLst/>
          </a:prstGeom>
          <a:noFill/>
        </p:spPr>
        <p:txBody>
          <a:bodyPr wrap="square" rtlCol="0">
            <a:spAutoFit/>
          </a:bodyPr>
          <a:lstStyle/>
          <a:p>
            <a:r>
              <a:rPr lang="ka-GE" sz="1700" dirty="0">
                <a:solidFill>
                  <a:schemeClr val="accent2">
                    <a:lumMod val="50000"/>
                  </a:schemeClr>
                </a:solidFill>
                <a:cs typeface="Arial" pitchFamily="34" charset="0"/>
              </a:rPr>
              <a:t>ერთიანი ანგარიშგების </a:t>
            </a:r>
            <a:r>
              <a:rPr lang="ka-GE" sz="1700" dirty="0" smtClean="0">
                <a:solidFill>
                  <a:schemeClr val="accent2">
                    <a:lumMod val="50000"/>
                  </a:schemeClr>
                </a:solidFill>
                <a:cs typeface="Arial" pitchFamily="34" charset="0"/>
              </a:rPr>
              <a:t>სისტემა</a:t>
            </a:r>
            <a:r>
              <a:rPr lang="ka-GE" sz="1700" dirty="0">
                <a:solidFill>
                  <a:schemeClr val="accent2">
                    <a:lumMod val="50000"/>
                  </a:schemeClr>
                </a:solidFill>
                <a:cs typeface="Arial" pitchFamily="34" charset="0"/>
              </a:rPr>
              <a:t> </a:t>
            </a:r>
            <a:r>
              <a:rPr lang="ka-GE" sz="1700" dirty="0" smtClean="0">
                <a:solidFill>
                  <a:schemeClr val="accent2">
                    <a:lumMod val="50000"/>
                  </a:schemeClr>
                </a:solidFill>
                <a:latin typeface="+mj-lt"/>
                <a:cs typeface="Arial" pitchFamily="34" charset="0"/>
              </a:rPr>
              <a:t>სადაზღვევო კომპანიებისა და სამედიცინო დაწესებულებებისთვის</a:t>
            </a:r>
            <a:endParaRPr lang="en-US" sz="1700" dirty="0">
              <a:solidFill>
                <a:schemeClr val="accent2">
                  <a:lumMod val="50000"/>
                </a:schemeClr>
              </a:solidFill>
              <a:latin typeface="+mj-lt"/>
              <a:cs typeface="Arial" pitchFamily="34" charset="0"/>
            </a:endParaRPr>
          </a:p>
        </p:txBody>
      </p:sp>
      <p:sp>
        <p:nvSpPr>
          <p:cNvPr id="9" name="TextBox 8"/>
          <p:cNvSpPr txBox="1"/>
          <p:nvPr/>
        </p:nvSpPr>
        <p:spPr>
          <a:xfrm>
            <a:off x="2877074" y="5216062"/>
            <a:ext cx="4815661" cy="35394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ადმინისტრირების პროცესის ოპტიმიზაცია</a:t>
            </a:r>
            <a:endParaRPr lang="en-US" sz="1700" dirty="0">
              <a:solidFill>
                <a:schemeClr val="accent2">
                  <a:lumMod val="50000"/>
                </a:schemeClr>
              </a:solidFill>
              <a:latin typeface="+mj-lt"/>
              <a:cs typeface="Arial" pitchFamily="34" charset="0"/>
            </a:endParaRPr>
          </a:p>
        </p:txBody>
      </p:sp>
      <p:sp>
        <p:nvSpPr>
          <p:cNvPr id="2" name="TextBox 1">
            <a:hlinkClick r:id="rId3"/>
          </p:cNvPr>
          <p:cNvSpPr txBox="1"/>
          <p:nvPr/>
        </p:nvSpPr>
        <p:spPr>
          <a:xfrm>
            <a:off x="6602383" y="6122660"/>
            <a:ext cx="1622367" cy="276999"/>
          </a:xfrm>
          <a:prstGeom prst="rect">
            <a:avLst/>
          </a:prstGeom>
          <a:noFill/>
        </p:spPr>
        <p:txBody>
          <a:bodyPr wrap="none" rtlCol="0">
            <a:spAutoFit/>
          </a:bodyPr>
          <a:lstStyle/>
          <a:p>
            <a:pPr algn="r"/>
            <a:r>
              <a:rPr lang="en-US" sz="1200" i="1" u="sng" dirty="0">
                <a:solidFill>
                  <a:schemeClr val="accent5">
                    <a:lumMod val="50000"/>
                  </a:schemeClr>
                </a:solidFill>
              </a:rPr>
              <a:t>reporting.moh.gov.ge</a:t>
            </a:r>
          </a:p>
        </p:txBody>
      </p:sp>
      <p:sp>
        <p:nvSpPr>
          <p:cNvPr id="16" name="TextBox 15"/>
          <p:cNvSpPr txBox="1"/>
          <p:nvPr/>
        </p:nvSpPr>
        <p:spPr>
          <a:xfrm>
            <a:off x="2829738" y="4149923"/>
            <a:ext cx="5095062" cy="61555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ასანაზღაურებელი თანხების ზუსტი დაანგარიშება</a:t>
            </a:r>
            <a:endParaRPr lang="en-US" sz="1700" dirty="0">
              <a:solidFill>
                <a:schemeClr val="accent2">
                  <a:lumMod val="50000"/>
                </a:schemeClr>
              </a:solidFill>
              <a:latin typeface="+mj-lt"/>
              <a:cs typeface="Arial" pitchFamily="34" charset="0"/>
            </a:endParaRPr>
          </a:p>
        </p:txBody>
      </p:sp>
      <p:sp>
        <p:nvSpPr>
          <p:cNvPr id="17" name="Flowchart: Connector 16"/>
          <p:cNvSpPr/>
          <p:nvPr/>
        </p:nvSpPr>
        <p:spPr>
          <a:xfrm>
            <a:off x="1640274" y="2956071"/>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869666" y="3094511"/>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21" name="Flowchart: Connector 20"/>
          <p:cNvSpPr/>
          <p:nvPr/>
        </p:nvSpPr>
        <p:spPr>
          <a:xfrm>
            <a:off x="1661335" y="507762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869666" y="5216063"/>
            <a:ext cx="385042" cy="523220"/>
          </a:xfrm>
          <a:prstGeom prst="rect">
            <a:avLst/>
          </a:prstGeom>
          <a:noFill/>
        </p:spPr>
        <p:txBody>
          <a:bodyPr wrap="none" rtlCol="0">
            <a:spAutoFit/>
          </a:bodyPr>
          <a:lstStyle/>
          <a:p>
            <a:r>
              <a:rPr lang="ka-GE" sz="2800" b="1" dirty="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sp>
        <p:nvSpPr>
          <p:cNvPr id="23" name="Flowchart: Connector 22"/>
          <p:cNvSpPr/>
          <p:nvPr/>
        </p:nvSpPr>
        <p:spPr>
          <a:xfrm>
            <a:off x="1646166" y="405765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869666" y="419609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val="2153092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143000" y="1683603"/>
            <a:ext cx="7086600" cy="830997"/>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ჯანმრთელობის დაცვის პროგრამების </a:t>
            </a:r>
          </a:p>
          <a:p>
            <a:pPr algn="ctr"/>
            <a:r>
              <a:rPr lang="ka-GE" sz="2400" b="1" dirty="0" smtClean="0">
                <a:solidFill>
                  <a:schemeClr val="accent2">
                    <a:lumMod val="50000"/>
                  </a:schemeClr>
                </a:solidFill>
                <a:latin typeface="Myriad Pro" pitchFamily="34" charset="0"/>
              </a:rPr>
              <a:t>ფინანსური მართვის მოდული</a:t>
            </a:r>
            <a:endParaRPr lang="en-US" sz="2400" b="1" dirty="0">
              <a:solidFill>
                <a:schemeClr val="accent2">
                  <a:lumMod val="50000"/>
                </a:schemeClr>
              </a:solidFill>
              <a:latin typeface="Myriad Pro" pitchFamily="34" charset="0"/>
            </a:endParaRPr>
          </a:p>
        </p:txBody>
      </p:sp>
      <p:sp>
        <p:nvSpPr>
          <p:cNvPr id="8" name="TextBox 7"/>
          <p:cNvSpPr txBox="1"/>
          <p:nvPr/>
        </p:nvSpPr>
        <p:spPr>
          <a:xfrm>
            <a:off x="2804339" y="3239869"/>
            <a:ext cx="4920216" cy="646331"/>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სამედიცინო დაწესებულებებთან დადებული ხელშეკრულებების მართვის გაუმჯობესება</a:t>
            </a:r>
            <a:endParaRPr lang="en-US" dirty="0">
              <a:solidFill>
                <a:schemeClr val="accent2">
                  <a:lumMod val="50000"/>
                </a:schemeClr>
              </a:solidFill>
              <a:latin typeface="+mj-lt"/>
              <a:cs typeface="Arial" pitchFamily="34" charset="0"/>
            </a:endParaRPr>
          </a:p>
        </p:txBody>
      </p:sp>
      <p:sp>
        <p:nvSpPr>
          <p:cNvPr id="10" name="TextBox 9"/>
          <p:cNvSpPr txBox="1"/>
          <p:nvPr/>
        </p:nvSpPr>
        <p:spPr>
          <a:xfrm>
            <a:off x="2804340" y="4218467"/>
            <a:ext cx="4920215" cy="646331"/>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სახელმწიფო ხაზინასთან ინფორმაციის რეალურ დროში გაცვლა</a:t>
            </a:r>
            <a:endParaRPr lang="en-US" dirty="0">
              <a:solidFill>
                <a:schemeClr val="accent2">
                  <a:lumMod val="50000"/>
                </a:schemeClr>
              </a:solidFill>
              <a:latin typeface="+mj-lt"/>
              <a:cs typeface="Arial" pitchFamily="34" charset="0"/>
            </a:endParaRPr>
          </a:p>
        </p:txBody>
      </p:sp>
      <p:sp>
        <p:nvSpPr>
          <p:cNvPr id="25" name="TextBox 24"/>
          <p:cNvSpPr txBox="1"/>
          <p:nvPr/>
        </p:nvSpPr>
        <p:spPr>
          <a:xfrm>
            <a:off x="2775985" y="5257800"/>
            <a:ext cx="4920215" cy="646331"/>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მოქალაქეებისათვის ანაზღაურებადი თანხის ლიმიტების კონტროლი</a:t>
            </a:r>
            <a:endParaRPr lang="en-US" dirty="0">
              <a:solidFill>
                <a:schemeClr val="accent2">
                  <a:lumMod val="50000"/>
                </a:schemeClr>
              </a:solidFill>
              <a:latin typeface="+mj-lt"/>
              <a:cs typeface="Arial" pitchFamily="34" charset="0"/>
            </a:endParaRPr>
          </a:p>
        </p:txBody>
      </p:sp>
      <p:sp>
        <p:nvSpPr>
          <p:cNvPr id="26" name="Flowchart: Connector 25"/>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27" name="TextBox 26"/>
          <p:cNvSpPr txBox="1"/>
          <p:nvPr/>
        </p:nvSpPr>
        <p:spPr>
          <a:xfrm>
            <a:off x="1839543" y="3332639"/>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28" name="Flowchart: Connector 27"/>
          <p:cNvSpPr/>
          <p:nvPr/>
        </p:nvSpPr>
        <p:spPr>
          <a:xfrm>
            <a:off x="1638300" y="42184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TextBox 28"/>
          <p:cNvSpPr txBox="1"/>
          <p:nvPr/>
        </p:nvSpPr>
        <p:spPr>
          <a:xfrm>
            <a:off x="1846631" y="4356907"/>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30" name="Flowchart: Connector 29"/>
          <p:cNvSpPr/>
          <p:nvPr/>
        </p:nvSpPr>
        <p:spPr>
          <a:xfrm>
            <a:off x="1638300"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TextBox 30"/>
          <p:cNvSpPr txBox="1"/>
          <p:nvPr/>
        </p:nvSpPr>
        <p:spPr>
          <a:xfrm>
            <a:off x="1846631" y="5358140"/>
            <a:ext cx="383438" cy="523221"/>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3</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val="3315011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სამედიცინო საქმიანობის რეგულირება</a:t>
            </a:r>
            <a:endParaRPr lang="en-US" sz="2400" b="1" dirty="0">
              <a:solidFill>
                <a:schemeClr val="accent2">
                  <a:lumMod val="50000"/>
                </a:schemeClr>
              </a:solidFill>
              <a:latin typeface="Myriad Pro" pitchFamily="34" charset="0"/>
            </a:endParaRPr>
          </a:p>
        </p:txBody>
      </p:sp>
      <p:sp>
        <p:nvSpPr>
          <p:cNvPr id="7" name="TextBox 6"/>
          <p:cNvSpPr txBox="1"/>
          <p:nvPr/>
        </p:nvSpPr>
        <p:spPr>
          <a:xfrm>
            <a:off x="2804340" y="3000049"/>
            <a:ext cx="5196659" cy="615553"/>
          </a:xfrm>
          <a:prstGeom prst="rect">
            <a:avLst/>
          </a:prstGeom>
          <a:noFill/>
        </p:spPr>
        <p:txBody>
          <a:bodyPr wrap="square" rtlCol="0">
            <a:spAutoFit/>
          </a:bodyPr>
          <a:lstStyle/>
          <a:p>
            <a:r>
              <a:rPr lang="ka-GE" sz="1700" dirty="0" smtClean="0">
                <a:solidFill>
                  <a:schemeClr val="accent2">
                    <a:lumMod val="50000"/>
                  </a:schemeClr>
                </a:solidFill>
                <a:latin typeface="+mj-lt"/>
                <a:cs typeface="Arial" pitchFamily="34" charset="0"/>
              </a:rPr>
              <a:t>სამედიცინო პერსონალისა და დაწესებულებების ცენტრალური რეესტრები</a:t>
            </a:r>
            <a:endParaRPr lang="en-US" sz="1700" dirty="0">
              <a:solidFill>
                <a:schemeClr val="accent2">
                  <a:lumMod val="50000"/>
                </a:schemeClr>
              </a:solidFill>
              <a:latin typeface="+mj-lt"/>
              <a:cs typeface="Arial" pitchFamily="34" charset="0"/>
            </a:endParaRPr>
          </a:p>
        </p:txBody>
      </p:sp>
      <p:sp>
        <p:nvSpPr>
          <p:cNvPr id="12" name="TextBox 11"/>
          <p:cNvSpPr txBox="1"/>
          <p:nvPr/>
        </p:nvSpPr>
        <p:spPr>
          <a:xfrm>
            <a:off x="2804341" y="3890427"/>
            <a:ext cx="5196659" cy="1138773"/>
          </a:xfrm>
          <a:prstGeom prst="rect">
            <a:avLst/>
          </a:prstGeom>
          <a:noFill/>
        </p:spPr>
        <p:txBody>
          <a:bodyPr wrap="square" rtlCol="0">
            <a:spAutoFit/>
          </a:bodyPr>
          <a:lstStyle/>
          <a:p>
            <a:r>
              <a:rPr lang="ka-GE" sz="1700" dirty="0">
                <a:solidFill>
                  <a:schemeClr val="accent2">
                    <a:lumMod val="50000"/>
                  </a:schemeClr>
                </a:solidFill>
                <a:latin typeface="+mj-lt"/>
                <a:cs typeface="Arial" pitchFamily="34" charset="0"/>
              </a:rPr>
              <a:t>სრულყოფილი ისტორიები სამართალმემკვიდრეობის გათვალისწინებით (ლიცენზიების, ნებართვების, აკრედიტაციის შესახებ)</a:t>
            </a:r>
          </a:p>
        </p:txBody>
      </p:sp>
      <p:sp>
        <p:nvSpPr>
          <p:cNvPr id="13" name="TextBox 12"/>
          <p:cNvSpPr txBox="1"/>
          <p:nvPr/>
        </p:nvSpPr>
        <p:spPr>
          <a:xfrm>
            <a:off x="2804340" y="5194300"/>
            <a:ext cx="5425259" cy="1077218"/>
          </a:xfrm>
          <a:prstGeom prst="rect">
            <a:avLst/>
          </a:prstGeom>
          <a:noFill/>
        </p:spPr>
        <p:txBody>
          <a:bodyPr wrap="square" rtlCol="0">
            <a:spAutoFit/>
          </a:bodyPr>
          <a:lstStyle/>
          <a:p>
            <a:r>
              <a:rPr lang="ka-GE" sz="1600" dirty="0">
                <a:solidFill>
                  <a:schemeClr val="accent2">
                    <a:lumMod val="50000"/>
                  </a:schemeClr>
                </a:solidFill>
                <a:latin typeface="+mj-lt"/>
                <a:cs typeface="Arial" pitchFamily="34" charset="0"/>
              </a:rPr>
              <a:t>ინფორმაცია სამედიცინო პერსონალის კვალიფიკაციის ამაღლების, ერთი ან რამდენიმე სერტიფიკატის </a:t>
            </a:r>
            <a:r>
              <a:rPr lang="ka-GE" sz="1600" dirty="0" smtClean="0">
                <a:solidFill>
                  <a:schemeClr val="accent2">
                    <a:lumMod val="50000"/>
                  </a:schemeClr>
                </a:solidFill>
                <a:latin typeface="+mj-lt"/>
                <a:cs typeface="Arial" pitchFamily="34" charset="0"/>
              </a:rPr>
              <a:t>ფლობის, საექიმო </a:t>
            </a:r>
            <a:r>
              <a:rPr lang="ka-GE" sz="1600" dirty="0">
                <a:solidFill>
                  <a:schemeClr val="accent2">
                    <a:lumMod val="50000"/>
                  </a:schemeClr>
                </a:solidFill>
                <a:latin typeface="+mj-lt"/>
                <a:cs typeface="Arial" pitchFamily="34" charset="0"/>
              </a:rPr>
              <a:t>საქმიანობების უფლების შეჩერება/გაუქმების </a:t>
            </a:r>
            <a:r>
              <a:rPr lang="ka-GE" sz="1600" dirty="0" smtClean="0">
                <a:solidFill>
                  <a:schemeClr val="accent2">
                    <a:lumMod val="50000"/>
                  </a:schemeClr>
                </a:solidFill>
                <a:latin typeface="+mj-lt"/>
                <a:cs typeface="Arial" pitchFamily="34" charset="0"/>
              </a:rPr>
              <a:t>შესახებ</a:t>
            </a:r>
            <a:endParaRPr lang="ka-GE" sz="1600" dirty="0">
              <a:solidFill>
                <a:schemeClr val="accent2">
                  <a:lumMod val="50000"/>
                </a:schemeClr>
              </a:solidFill>
              <a:latin typeface="+mj-lt"/>
              <a:cs typeface="Arial" pitchFamily="34" charset="0"/>
            </a:endParaRPr>
          </a:p>
        </p:txBody>
      </p:sp>
      <p:sp>
        <p:nvSpPr>
          <p:cNvPr id="15" name="Flowchart: Connector 14"/>
          <p:cNvSpPr/>
          <p:nvPr/>
        </p:nvSpPr>
        <p:spPr>
          <a:xfrm>
            <a:off x="1555012" y="297239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1763343" y="3092382"/>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7" name="Flowchart: Connector 16"/>
          <p:cNvSpPr/>
          <p:nvPr/>
        </p:nvSpPr>
        <p:spPr>
          <a:xfrm>
            <a:off x="1555012" y="405976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763343" y="4198203"/>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9" name="Flowchart: Connector 18"/>
          <p:cNvSpPr/>
          <p:nvPr/>
        </p:nvSpPr>
        <p:spPr>
          <a:xfrm>
            <a:off x="1585543"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763343" y="5358140"/>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Tree>
    <p:extLst>
      <p:ext uri="{BB962C8B-B14F-4D97-AF65-F5344CB8AC3E}">
        <p14:creationId xmlns:p14="http://schemas.microsoft.com/office/powerpoint/2010/main" val="3342690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710779"/>
            <a:ext cx="7086600" cy="769441"/>
          </a:xfrm>
          <a:prstGeom prst="rect">
            <a:avLst/>
          </a:prstGeom>
          <a:ln>
            <a:solidFill>
              <a:schemeClr val="bg1">
                <a:lumMod val="75000"/>
              </a:schemeClr>
            </a:solidFill>
          </a:ln>
        </p:spPr>
        <p:txBody>
          <a:bodyPr wrap="square">
            <a:spAutoFit/>
          </a:bodyPr>
          <a:lstStyle/>
          <a:p>
            <a:pPr algn="ctr"/>
            <a:r>
              <a:rPr lang="ka-GE" sz="2200" b="1" dirty="0">
                <a:solidFill>
                  <a:schemeClr val="accent2">
                    <a:lumMod val="50000"/>
                  </a:schemeClr>
                </a:solidFill>
                <a:latin typeface="Myriad Pro" pitchFamily="34" charset="0"/>
              </a:rPr>
              <a:t>ფარმაცევტული და სააფთიაქო დაწესებულებების მოდული</a:t>
            </a:r>
          </a:p>
        </p:txBody>
      </p:sp>
      <p:sp>
        <p:nvSpPr>
          <p:cNvPr id="7" name="TextBox 6"/>
          <p:cNvSpPr txBox="1"/>
          <p:nvPr/>
        </p:nvSpPr>
        <p:spPr>
          <a:xfrm>
            <a:off x="2804338" y="3420070"/>
            <a:ext cx="5272862"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ფარმაცევტული და სააფთიაქო დაწესებულებების ერთიანი, ცენტრალიზებული რეესტრი</a:t>
            </a:r>
            <a:endParaRPr lang="en-US" dirty="0" smtClean="0">
              <a:solidFill>
                <a:schemeClr val="accent2">
                  <a:lumMod val="50000"/>
                </a:schemeClr>
              </a:solidFill>
              <a:latin typeface="+mj-lt"/>
              <a:cs typeface="Arial" pitchFamily="34" charset="0"/>
            </a:endParaRPr>
          </a:p>
        </p:txBody>
      </p:sp>
      <p:sp>
        <p:nvSpPr>
          <p:cNvPr id="8" name="TextBox 7"/>
          <p:cNvSpPr txBox="1"/>
          <p:nvPr/>
        </p:nvSpPr>
        <p:spPr>
          <a:xfrm>
            <a:off x="2804340" y="4563070"/>
            <a:ext cx="5044261"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ინფორმაცია მათი ნებართვებისა და შეტყობინებების შესახებ, სხვადასხვა საქმიანობის მიხედვით</a:t>
            </a:r>
            <a:endParaRPr lang="en-US" dirty="0" smtClean="0">
              <a:solidFill>
                <a:schemeClr val="accent2">
                  <a:lumMod val="50000"/>
                </a:schemeClr>
              </a:solidFill>
              <a:latin typeface="+mj-lt"/>
              <a:cs typeface="Arial" pitchFamily="34" charset="0"/>
            </a:endParaRPr>
          </a:p>
        </p:txBody>
      </p:sp>
      <p:sp>
        <p:nvSpPr>
          <p:cNvPr id="9" name="Flowchart: Connector 8"/>
          <p:cNvSpPr/>
          <p:nvPr/>
        </p:nvSpPr>
        <p:spPr>
          <a:xfrm>
            <a:off x="1638300" y="3437468"/>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46631" y="3575908"/>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1" name="Flowchart: Connector 10"/>
          <p:cNvSpPr/>
          <p:nvPr/>
        </p:nvSpPr>
        <p:spPr>
          <a:xfrm>
            <a:off x="1638300" y="45720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846631" y="471044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val="3091779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ფარმაცევტული პროდუქტების მოდული</a:t>
            </a:r>
          </a:p>
        </p:txBody>
      </p:sp>
      <p:sp>
        <p:nvSpPr>
          <p:cNvPr id="7" name="TextBox 6"/>
          <p:cNvSpPr txBox="1"/>
          <p:nvPr/>
        </p:nvSpPr>
        <p:spPr>
          <a:xfrm>
            <a:off x="2832853" y="3073550"/>
            <a:ext cx="5044262" cy="646331"/>
          </a:xfrm>
          <a:prstGeom prst="rect">
            <a:avLst/>
          </a:prstGeom>
          <a:noFill/>
        </p:spPr>
        <p:txBody>
          <a:bodyPr wrap="square" rtlCol="0">
            <a:spAutoFit/>
          </a:bodyPr>
          <a:lstStyle/>
          <a:p>
            <a:r>
              <a:rPr lang="ka-GE" dirty="0">
                <a:solidFill>
                  <a:schemeClr val="accent2">
                    <a:lumMod val="50000"/>
                  </a:schemeClr>
                </a:solidFill>
              </a:rPr>
              <a:t>ქვეყანაში ნებადართული ფარმაცევტული </a:t>
            </a:r>
            <a:r>
              <a:rPr lang="ka-GE" dirty="0" smtClean="0">
                <a:solidFill>
                  <a:schemeClr val="accent2">
                    <a:lumMod val="50000"/>
                  </a:schemeClr>
                </a:solidFill>
              </a:rPr>
              <a:t>პროდუქტების ერთიანი რეესტრი</a:t>
            </a:r>
          </a:p>
        </p:txBody>
      </p:sp>
      <p:sp>
        <p:nvSpPr>
          <p:cNvPr id="8" name="TextBox 7"/>
          <p:cNvSpPr txBox="1"/>
          <p:nvPr/>
        </p:nvSpPr>
        <p:spPr>
          <a:xfrm>
            <a:off x="2832853" y="4076700"/>
            <a:ext cx="5320548" cy="646331"/>
          </a:xfrm>
          <a:prstGeom prst="rect">
            <a:avLst/>
          </a:prstGeom>
          <a:noFill/>
        </p:spPr>
        <p:txBody>
          <a:bodyPr wrap="square" rtlCol="0">
            <a:spAutoFit/>
          </a:bodyPr>
          <a:lstStyle/>
          <a:p>
            <a:r>
              <a:rPr lang="ka-GE" dirty="0">
                <a:solidFill>
                  <a:schemeClr val="accent2">
                    <a:lumMod val="50000"/>
                  </a:schemeClr>
                </a:solidFill>
                <a:latin typeface="+mj-lt"/>
                <a:cs typeface="Arial" pitchFamily="34" charset="0"/>
              </a:rPr>
              <a:t>ელექტრონული კავშირები </a:t>
            </a:r>
            <a:r>
              <a:rPr lang="ka-GE" dirty="0" smtClean="0">
                <a:solidFill>
                  <a:schemeClr val="accent2">
                    <a:lumMod val="50000"/>
                  </a:schemeClr>
                </a:solidFill>
                <a:latin typeface="+mj-lt"/>
                <a:cs typeface="Arial" pitchFamily="34" charset="0"/>
              </a:rPr>
              <a:t>შემოსავლების სამსახურის საბაჟო დეპარტამენტთან</a:t>
            </a:r>
            <a:endParaRPr lang="en-US" dirty="0">
              <a:solidFill>
                <a:schemeClr val="accent2">
                  <a:lumMod val="50000"/>
                </a:schemeClr>
              </a:solidFill>
              <a:latin typeface="+mj-lt"/>
              <a:cs typeface="Arial" pitchFamily="34" charset="0"/>
            </a:endParaRPr>
          </a:p>
        </p:txBody>
      </p:sp>
      <p:sp>
        <p:nvSpPr>
          <p:cNvPr id="9" name="TextBox 8"/>
          <p:cNvSpPr txBox="1"/>
          <p:nvPr/>
        </p:nvSpPr>
        <p:spPr>
          <a:xfrm>
            <a:off x="2832853" y="5106921"/>
            <a:ext cx="5168148"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სამომავლოდ, მტკიცებულებებზე დაფუძნებული ფარმაკოლოგიურ-კლინიკური ინფორმაციის ინტეგრაცია</a:t>
            </a:r>
            <a:endParaRPr lang="en-US" dirty="0">
              <a:solidFill>
                <a:schemeClr val="accent2">
                  <a:lumMod val="50000"/>
                </a:schemeClr>
              </a:solidFill>
              <a:latin typeface="+mj-lt"/>
              <a:cs typeface="Arial" pitchFamily="34" charset="0"/>
            </a:endParaRPr>
          </a:p>
        </p:txBody>
      </p:sp>
      <p:sp>
        <p:nvSpPr>
          <p:cNvPr id="10" name="Flowchart: Connector 9"/>
          <p:cNvSpPr/>
          <p:nvPr/>
        </p:nvSpPr>
        <p:spPr>
          <a:xfrm>
            <a:off x="1631212" y="299666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39543" y="3135106"/>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2" name="Flowchart: Connector 11"/>
          <p:cNvSpPr/>
          <p:nvPr/>
        </p:nvSpPr>
        <p:spPr>
          <a:xfrm>
            <a:off x="1638300" y="4076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846631" y="4230469"/>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4" name="Flowchart: Connector 13"/>
          <p:cNvSpPr/>
          <p:nvPr/>
        </p:nvSpPr>
        <p:spPr>
          <a:xfrm>
            <a:off x="1664662" y="5106921"/>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72993" y="5204881"/>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Tree>
    <p:extLst>
      <p:ext uri="{BB962C8B-B14F-4D97-AF65-F5344CB8AC3E}">
        <p14:creationId xmlns:p14="http://schemas.microsoft.com/office/powerpoint/2010/main" val="291113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დღევანდელი პრეზენტაციის თემები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077200" cy="4114800"/>
          </a:xfrm>
        </p:spPr>
        <p:txBody>
          <a:bodyPr/>
          <a:lstStyle/>
          <a:p>
            <a:pPr marL="0" indent="0">
              <a:buNone/>
            </a:pPr>
            <a:r>
              <a:rPr lang="ka-GE" sz="2200" b="1" dirty="0">
                <a:solidFill>
                  <a:srgbClr val="002060"/>
                </a:solidFill>
              </a:rPr>
              <a:t>ნაწილი </a:t>
            </a:r>
            <a:r>
              <a:rPr lang="en-US" sz="2200" b="1" dirty="0">
                <a:solidFill>
                  <a:srgbClr val="002060"/>
                </a:solidFill>
              </a:rPr>
              <a:t>I: </a:t>
            </a:r>
            <a:r>
              <a:rPr lang="ka-GE" sz="2200" dirty="0">
                <a:solidFill>
                  <a:srgbClr val="002060"/>
                </a:solidFill>
              </a:rPr>
              <a:t>ზოგადი </a:t>
            </a:r>
            <a:r>
              <a:rPr lang="ka-GE" sz="2200" dirty="0" smtClean="0">
                <a:solidFill>
                  <a:srgbClr val="002060"/>
                </a:solidFill>
              </a:rPr>
              <a:t>მიმოხილვა</a:t>
            </a:r>
          </a:p>
          <a:p>
            <a:pPr marL="0" indent="0">
              <a:buNone/>
            </a:pPr>
            <a:endParaRPr lang="ka-GE" sz="2200" dirty="0" smtClean="0">
              <a:solidFill>
                <a:srgbClr val="002060"/>
              </a:solidFill>
            </a:endParaRPr>
          </a:p>
          <a:p>
            <a:pPr marL="0" indent="0">
              <a:buNone/>
            </a:pPr>
            <a:r>
              <a:rPr lang="ka-GE" sz="2200" b="1" dirty="0">
                <a:solidFill>
                  <a:schemeClr val="accent2">
                    <a:lumMod val="50000"/>
                  </a:schemeClr>
                </a:solidFill>
              </a:rPr>
              <a:t>ნაწილი </a:t>
            </a:r>
            <a:r>
              <a:rPr lang="en-US" sz="2200" b="1" dirty="0">
                <a:solidFill>
                  <a:schemeClr val="accent2">
                    <a:lumMod val="50000"/>
                  </a:schemeClr>
                </a:solidFill>
              </a:rPr>
              <a:t>II: </a:t>
            </a:r>
            <a:r>
              <a:rPr lang="ka-GE" sz="2200" dirty="0">
                <a:solidFill>
                  <a:schemeClr val="accent2">
                    <a:lumMod val="50000"/>
                  </a:schemeClr>
                </a:solidFill>
                <a:cs typeface="Arial" pitchFamily="34" charset="0"/>
              </a:rPr>
              <a:t>ჯანმრთელობის დაცვის ერთიანი საინფორმაციო სისტემის </a:t>
            </a:r>
            <a:r>
              <a:rPr lang="ka-GE" sz="2200" dirty="0" smtClean="0">
                <a:solidFill>
                  <a:schemeClr val="accent2">
                    <a:lumMod val="50000"/>
                  </a:schemeClr>
                </a:solidFill>
                <a:cs typeface="Arial" pitchFamily="34" charset="0"/>
              </a:rPr>
              <a:t>მიმოხილვა</a:t>
            </a:r>
          </a:p>
          <a:p>
            <a:pPr marL="0" indent="0">
              <a:buNone/>
            </a:pPr>
            <a:endParaRPr lang="ka-GE" sz="2200"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a:solidFill>
                  <a:schemeClr val="accent2">
                    <a:lumMod val="50000"/>
                  </a:schemeClr>
                </a:solidFill>
              </a:rPr>
              <a:t>III</a:t>
            </a:r>
            <a:r>
              <a:rPr lang="en-US" sz="2200" dirty="0">
                <a:solidFill>
                  <a:schemeClr val="accent2">
                    <a:lumMod val="50000"/>
                  </a:schemeClr>
                </a:solidFill>
              </a:rPr>
              <a:t>: </a:t>
            </a:r>
            <a:r>
              <a:rPr lang="ka-GE" sz="2200" dirty="0" smtClean="0">
                <a:solidFill>
                  <a:srgbClr val="FF0000"/>
                </a:solidFill>
              </a:rPr>
              <a:t>ჯანმრთელობის დაცვის ერთიანი საინფორმაციო </a:t>
            </a:r>
            <a:r>
              <a:rPr lang="ka-GE" sz="2200" dirty="0">
                <a:solidFill>
                  <a:srgbClr val="FF0000"/>
                </a:solidFill>
              </a:rPr>
              <a:t>სისტემის  </a:t>
            </a:r>
            <a:r>
              <a:rPr lang="ka-GE" sz="2200" dirty="0">
                <a:solidFill>
                  <a:srgbClr val="FF0000"/>
                </a:solidFill>
              </a:rPr>
              <a:t>(ჯდესს)  მდგრადობის უზრუნველყოფის საკითხები</a:t>
            </a:r>
            <a:endParaRPr lang="ka-GE" sz="2200" dirty="0">
              <a:solidFill>
                <a:srgbClr val="FF0000"/>
              </a:solidFill>
            </a:endParaRP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a:solidFill>
                  <a:schemeClr val="accent2">
                    <a:lumMod val="50000"/>
                  </a:schemeClr>
                </a:solidFill>
              </a:rPr>
              <a:t> </a:t>
            </a:r>
            <a:r>
              <a:rPr lang="en-US" sz="2200" b="1" dirty="0" smtClean="0">
                <a:solidFill>
                  <a:schemeClr val="accent2">
                    <a:lumMod val="50000"/>
                  </a:schemeClr>
                </a:solidFill>
              </a:rPr>
              <a:t>IV: </a:t>
            </a:r>
            <a:r>
              <a:rPr lang="ka-GE" sz="2200" dirty="0" smtClean="0">
                <a:solidFill>
                  <a:srgbClr val="FF0000"/>
                </a:solidFill>
              </a:rPr>
              <a:t>გადაბარების </a:t>
            </a:r>
            <a:r>
              <a:rPr lang="ka-GE" sz="2200" dirty="0">
                <a:solidFill>
                  <a:srgbClr val="FF0000"/>
                </a:solidFill>
              </a:rPr>
              <a:t>სამოქმედო </a:t>
            </a:r>
            <a:r>
              <a:rPr lang="ka-GE" sz="2200" dirty="0" smtClean="0">
                <a:solidFill>
                  <a:srgbClr val="FF0000"/>
                </a:solidFill>
              </a:rPr>
              <a:t>გეგმა</a:t>
            </a:r>
            <a:endParaRPr lang="en-US" sz="2200" dirty="0">
              <a:solidFill>
                <a:srgbClr val="FF0000"/>
              </a:solidFill>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447196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98" y="1524000"/>
            <a:ext cx="7086602"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2"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2999" y="1600200"/>
            <a:ext cx="7086600" cy="830997"/>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ელექტრონული </a:t>
            </a:r>
            <a:r>
              <a:rPr lang="ka-GE" sz="2400" b="1" dirty="0" smtClean="0">
                <a:solidFill>
                  <a:schemeClr val="accent2">
                    <a:lumMod val="50000"/>
                  </a:schemeClr>
                </a:solidFill>
                <a:latin typeface="Myriad Pro" pitchFamily="34" charset="0"/>
              </a:rPr>
              <a:t>დანიშნულების/რეცეპტის </a:t>
            </a:r>
          </a:p>
          <a:p>
            <a:pPr algn="ctr"/>
            <a:r>
              <a:rPr lang="ka-GE" sz="2400" b="1" dirty="0" smtClean="0">
                <a:solidFill>
                  <a:schemeClr val="accent2">
                    <a:lumMod val="50000"/>
                  </a:schemeClr>
                </a:solidFill>
                <a:latin typeface="Myriad Pro" pitchFamily="34" charset="0"/>
              </a:rPr>
              <a:t>მოდული</a:t>
            </a:r>
            <a:endParaRPr lang="ka-GE" sz="2400" b="1" dirty="0">
              <a:solidFill>
                <a:schemeClr val="accent2">
                  <a:lumMod val="50000"/>
                </a:schemeClr>
              </a:solidFill>
              <a:latin typeface="Myriad Pro" pitchFamily="34" charset="0"/>
            </a:endParaRPr>
          </a:p>
        </p:txBody>
      </p:sp>
      <p:sp>
        <p:nvSpPr>
          <p:cNvPr id="7" name="TextBox 6"/>
          <p:cNvSpPr txBox="1"/>
          <p:nvPr/>
        </p:nvSpPr>
        <p:spPr>
          <a:xfrm>
            <a:off x="2823832" y="2891632"/>
            <a:ext cx="5272863" cy="584775"/>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პაციენტების დანიშნულების/რეცეპტების ისტორიის ცენტრალურად მობილიზება</a:t>
            </a:r>
            <a:endParaRPr lang="en-US" sz="1600" dirty="0">
              <a:solidFill>
                <a:schemeClr val="accent2">
                  <a:lumMod val="50000"/>
                </a:schemeClr>
              </a:solidFill>
              <a:latin typeface="+mj-lt"/>
              <a:cs typeface="Arial" pitchFamily="34" charset="0"/>
            </a:endParaRPr>
          </a:p>
        </p:txBody>
      </p:sp>
      <p:sp>
        <p:nvSpPr>
          <p:cNvPr id="8" name="Flowchart: Connector 7"/>
          <p:cNvSpPr/>
          <p:nvPr/>
        </p:nvSpPr>
        <p:spPr>
          <a:xfrm>
            <a:off x="1661335" y="2817631"/>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50000"/>
                </a:schemeClr>
              </a:solidFill>
            </a:endParaRPr>
          </a:p>
        </p:txBody>
      </p:sp>
      <p:sp>
        <p:nvSpPr>
          <p:cNvPr id="9" name="TextBox 8"/>
          <p:cNvSpPr txBox="1"/>
          <p:nvPr/>
        </p:nvSpPr>
        <p:spPr>
          <a:xfrm>
            <a:off x="1869666" y="2956071"/>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0" name="Flowchart: Connector 9"/>
          <p:cNvSpPr/>
          <p:nvPr/>
        </p:nvSpPr>
        <p:spPr>
          <a:xfrm>
            <a:off x="1649460" y="462682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57791" y="4765263"/>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2" name="TextBox 11"/>
          <p:cNvSpPr txBox="1"/>
          <p:nvPr/>
        </p:nvSpPr>
        <p:spPr>
          <a:xfrm>
            <a:off x="2844614" y="3715418"/>
            <a:ext cx="5253369" cy="584775"/>
          </a:xfrm>
          <a:prstGeom prst="rect">
            <a:avLst/>
          </a:prstGeom>
          <a:noFill/>
        </p:spPr>
        <p:txBody>
          <a:bodyPr wrap="square" rtlCol="0">
            <a:spAutoFit/>
          </a:bodyPr>
          <a:lstStyle>
            <a:defPPr>
              <a:defRPr lang="en-US"/>
            </a:defPPr>
            <a:lvl1pPr>
              <a:defRPr sz="1600">
                <a:latin typeface="+mj-lt"/>
                <a:cs typeface="Arial" pitchFamily="34" charset="0"/>
              </a:defRPr>
            </a:lvl1pPr>
          </a:lstStyle>
          <a:p>
            <a:r>
              <a:rPr lang="ka-GE" dirty="0" smtClean="0">
                <a:solidFill>
                  <a:schemeClr val="accent2">
                    <a:lumMod val="50000"/>
                  </a:schemeClr>
                </a:solidFill>
              </a:rPr>
              <a:t>წამლის სარგებლის </a:t>
            </a:r>
            <a:r>
              <a:rPr lang="ka-GE" dirty="0">
                <a:solidFill>
                  <a:schemeClr val="accent2">
                    <a:lumMod val="50000"/>
                  </a:schemeClr>
                </a:solidFill>
              </a:rPr>
              <a:t>ლიმიტის კონტროლი სხვადასხვა პროგრამის </a:t>
            </a:r>
            <a:r>
              <a:rPr lang="ka-GE" dirty="0" smtClean="0">
                <a:solidFill>
                  <a:schemeClr val="accent2">
                    <a:lumMod val="50000"/>
                  </a:schemeClr>
                </a:solidFill>
              </a:rPr>
              <a:t>ფარგლებში</a:t>
            </a:r>
            <a:endParaRPr lang="en-US" dirty="0">
              <a:solidFill>
                <a:schemeClr val="accent2">
                  <a:lumMod val="50000"/>
                </a:schemeClr>
              </a:solidFill>
            </a:endParaRPr>
          </a:p>
        </p:txBody>
      </p:sp>
      <p:sp>
        <p:nvSpPr>
          <p:cNvPr id="13" name="TextBox 12"/>
          <p:cNvSpPr txBox="1"/>
          <p:nvPr/>
        </p:nvSpPr>
        <p:spPr>
          <a:xfrm>
            <a:off x="2823829" y="4626823"/>
            <a:ext cx="5253367" cy="584775"/>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მოქალაქეთა წვდომა საკუთარ დანიშნულებების ისტორიაზე</a:t>
            </a:r>
            <a:endParaRPr lang="ka-GE" sz="1600" dirty="0">
              <a:solidFill>
                <a:schemeClr val="accent2">
                  <a:lumMod val="50000"/>
                </a:schemeClr>
              </a:solidFill>
              <a:latin typeface="+mj-lt"/>
              <a:cs typeface="Arial" pitchFamily="34" charset="0"/>
            </a:endParaRPr>
          </a:p>
        </p:txBody>
      </p:sp>
      <p:sp>
        <p:nvSpPr>
          <p:cNvPr id="14" name="Flowchart: Connector 13"/>
          <p:cNvSpPr/>
          <p:nvPr/>
        </p:nvSpPr>
        <p:spPr>
          <a:xfrm>
            <a:off x="1632982" y="553280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41313" y="5671246"/>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4</a:t>
            </a:r>
          </a:p>
        </p:txBody>
      </p:sp>
      <p:sp>
        <p:nvSpPr>
          <p:cNvPr id="16" name="TextBox 15"/>
          <p:cNvSpPr txBox="1"/>
          <p:nvPr/>
        </p:nvSpPr>
        <p:spPr>
          <a:xfrm>
            <a:off x="2823830" y="5532806"/>
            <a:ext cx="5253367" cy="830997"/>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სამომავლოდ, მტკიცებულებებზე დაფუძნებული, ინფორმირებული </a:t>
            </a:r>
            <a:r>
              <a:rPr lang="ka-GE" sz="1600" dirty="0">
                <a:solidFill>
                  <a:schemeClr val="accent2">
                    <a:lumMod val="50000"/>
                  </a:schemeClr>
                </a:solidFill>
                <a:latin typeface="+mj-lt"/>
                <a:cs typeface="Arial" pitchFamily="34" charset="0"/>
              </a:rPr>
              <a:t>კლინიკური გადაწყვეტილებების </a:t>
            </a:r>
            <a:r>
              <a:rPr lang="ka-GE" sz="1600" dirty="0" smtClean="0">
                <a:solidFill>
                  <a:schemeClr val="accent2">
                    <a:lumMod val="50000"/>
                  </a:schemeClr>
                </a:solidFill>
                <a:latin typeface="+mj-lt"/>
                <a:cs typeface="Arial" pitchFamily="34" charset="0"/>
              </a:rPr>
              <a:t>მიღების შესაძლებლობა</a:t>
            </a:r>
            <a:endParaRPr lang="en-US" sz="1600" dirty="0">
              <a:solidFill>
                <a:schemeClr val="accent2">
                  <a:lumMod val="50000"/>
                </a:schemeClr>
              </a:solidFill>
              <a:latin typeface="+mj-lt"/>
              <a:cs typeface="Arial" pitchFamily="34" charset="0"/>
            </a:endParaRPr>
          </a:p>
        </p:txBody>
      </p:sp>
      <p:sp>
        <p:nvSpPr>
          <p:cNvPr id="17" name="Flowchart: Connector 16"/>
          <p:cNvSpPr/>
          <p:nvPr/>
        </p:nvSpPr>
        <p:spPr>
          <a:xfrm>
            <a:off x="1646166" y="3715418"/>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869666" y="382308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val="507087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იმუნიზაციის მართვის მოდული</a:t>
            </a:r>
            <a:endParaRPr lang="en-US" sz="2400" b="1" dirty="0">
              <a:solidFill>
                <a:schemeClr val="accent2">
                  <a:lumMod val="50000"/>
                </a:schemeClr>
              </a:solidFill>
              <a:latin typeface="Myriad Pro" pitchFamily="34" charset="0"/>
            </a:endParaRPr>
          </a:p>
        </p:txBody>
      </p:sp>
      <p:sp>
        <p:nvSpPr>
          <p:cNvPr id="7" name="TextBox 6"/>
          <p:cNvSpPr txBox="1"/>
          <p:nvPr/>
        </p:nvSpPr>
        <p:spPr>
          <a:xfrm>
            <a:off x="2861488" y="3834825"/>
            <a:ext cx="5063312" cy="584775"/>
          </a:xfrm>
          <a:prstGeom prst="rect">
            <a:avLst/>
          </a:prstGeom>
          <a:noFill/>
        </p:spPr>
        <p:txBody>
          <a:bodyPr wrap="square" rtlCol="0">
            <a:spAutoFit/>
          </a:bodyPr>
          <a:lstStyle/>
          <a:p>
            <a:pPr>
              <a:lnSpc>
                <a:spcPct val="100000"/>
              </a:lnSpc>
              <a:spcBef>
                <a:spcPts val="1200"/>
              </a:spcBef>
            </a:pPr>
            <a:r>
              <a:rPr lang="ka-GE" sz="1600" dirty="0">
                <a:solidFill>
                  <a:schemeClr val="accent2">
                    <a:lumMod val="50000"/>
                  </a:schemeClr>
                </a:solidFill>
                <a:latin typeface="+mj-lt"/>
                <a:cs typeface="Arial" pitchFamily="34" charset="0"/>
              </a:rPr>
              <a:t>სამიზნე </a:t>
            </a:r>
            <a:r>
              <a:rPr lang="ka-GE" sz="1600" dirty="0" smtClean="0">
                <a:solidFill>
                  <a:schemeClr val="accent2">
                    <a:lumMod val="50000"/>
                  </a:schemeClr>
                </a:solidFill>
                <a:latin typeface="+mj-lt"/>
                <a:cs typeface="Arial" pitchFamily="34" charset="0"/>
              </a:rPr>
              <a:t>კონტიგენტის </a:t>
            </a:r>
            <a:r>
              <a:rPr lang="ka-GE" sz="1600" dirty="0">
                <a:solidFill>
                  <a:schemeClr val="accent2">
                    <a:lumMod val="50000"/>
                  </a:schemeClr>
                </a:solidFill>
                <a:latin typeface="+mj-lt"/>
                <a:cs typeface="Arial" pitchFamily="34" charset="0"/>
              </a:rPr>
              <a:t>აღრიცხვა </a:t>
            </a:r>
            <a:r>
              <a:rPr lang="ka-GE" sz="1600" dirty="0" smtClean="0">
                <a:solidFill>
                  <a:schemeClr val="accent2">
                    <a:lumMod val="50000"/>
                  </a:schemeClr>
                </a:solidFill>
                <a:latin typeface="+mj-lt"/>
                <a:cs typeface="Arial" pitchFamily="34" charset="0"/>
              </a:rPr>
              <a:t>დაწესებულების მიხედვით და მიგრაციის მონიტორინგი</a:t>
            </a:r>
            <a:endParaRPr lang="ka-GE" sz="1600" dirty="0">
              <a:solidFill>
                <a:schemeClr val="accent2">
                  <a:lumMod val="50000"/>
                </a:schemeClr>
              </a:solidFill>
              <a:latin typeface="+mj-lt"/>
              <a:cs typeface="Arial" pitchFamily="34" charset="0"/>
            </a:endParaRPr>
          </a:p>
        </p:txBody>
      </p:sp>
      <p:sp>
        <p:nvSpPr>
          <p:cNvPr id="8" name="TextBox 7"/>
          <p:cNvSpPr txBox="1"/>
          <p:nvPr/>
        </p:nvSpPr>
        <p:spPr>
          <a:xfrm>
            <a:off x="2861488" y="4613334"/>
            <a:ext cx="4796612" cy="830997"/>
          </a:xfrm>
          <a:prstGeom prst="rect">
            <a:avLst/>
          </a:prstGeom>
          <a:noFill/>
        </p:spPr>
        <p:txBody>
          <a:bodyPr wrap="square" rtlCol="0">
            <a:spAutoFit/>
          </a:bodyPr>
          <a:lstStyle/>
          <a:p>
            <a:pPr lvl="0">
              <a:defRPr/>
            </a:pPr>
            <a:r>
              <a:rPr lang="ka-GE" sz="1600" dirty="0">
                <a:solidFill>
                  <a:schemeClr val="accent2">
                    <a:lumMod val="50000"/>
                  </a:schemeClr>
                </a:solidFill>
              </a:rPr>
              <a:t>ვაქცინების და დამხმარე საშუალებების მარაგების მართვა და ხარჯვის მონიტორინგი ყველა დონეზე</a:t>
            </a:r>
          </a:p>
        </p:txBody>
      </p:sp>
      <p:sp>
        <p:nvSpPr>
          <p:cNvPr id="9" name="TextBox 8"/>
          <p:cNvSpPr txBox="1"/>
          <p:nvPr/>
        </p:nvSpPr>
        <p:spPr>
          <a:xfrm>
            <a:off x="2861488" y="5587425"/>
            <a:ext cx="5063312" cy="584775"/>
          </a:xfrm>
          <a:prstGeom prst="rect">
            <a:avLst/>
          </a:prstGeom>
          <a:noFill/>
        </p:spPr>
        <p:txBody>
          <a:bodyPr wrap="square" rtlCol="0">
            <a:spAutoFit/>
          </a:bodyPr>
          <a:lstStyle/>
          <a:p>
            <a:pPr>
              <a:spcBef>
                <a:spcPts val="1200"/>
              </a:spcBef>
            </a:pPr>
            <a:r>
              <a:rPr lang="ka-GE" sz="1600" dirty="0">
                <a:solidFill>
                  <a:schemeClr val="accent2">
                    <a:lumMod val="50000"/>
                  </a:schemeClr>
                </a:solidFill>
                <a:latin typeface="+mj-lt"/>
                <a:cs typeface="Arial" pitchFamily="34" charset="0"/>
              </a:rPr>
              <a:t>სარწმუნო </a:t>
            </a:r>
            <a:r>
              <a:rPr lang="ka-GE" sz="1600" dirty="0" smtClean="0">
                <a:solidFill>
                  <a:schemeClr val="accent2">
                    <a:lumMod val="50000"/>
                  </a:schemeClr>
                </a:solidFill>
                <a:latin typeface="+mj-lt"/>
                <a:cs typeface="Arial" pitchFamily="34" charset="0"/>
              </a:rPr>
              <a:t>სტატისტიკური/ეპიდემიოლოგიური  ანალიზის და მოცვის მაჩვენებლების მონიტორინგი</a:t>
            </a:r>
            <a:endParaRPr lang="en-US" sz="1600" dirty="0">
              <a:solidFill>
                <a:schemeClr val="accent2">
                  <a:lumMod val="50000"/>
                </a:schemeClr>
              </a:solidFill>
              <a:latin typeface="+mj-lt"/>
              <a:cs typeface="Arial" pitchFamily="34" charset="0"/>
            </a:endParaRPr>
          </a:p>
        </p:txBody>
      </p:sp>
      <p:sp>
        <p:nvSpPr>
          <p:cNvPr id="10" name="Flowchart: Connector 9"/>
          <p:cNvSpPr/>
          <p:nvPr/>
        </p:nvSpPr>
        <p:spPr>
          <a:xfrm>
            <a:off x="1661335" y="2817631"/>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69666" y="2956071"/>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2" name="Flowchart: Connector 11"/>
          <p:cNvSpPr/>
          <p:nvPr/>
        </p:nvSpPr>
        <p:spPr>
          <a:xfrm>
            <a:off x="1661335" y="462682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869666" y="4765263"/>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4" name="Flowchart: Connector 13"/>
          <p:cNvSpPr/>
          <p:nvPr/>
        </p:nvSpPr>
        <p:spPr>
          <a:xfrm>
            <a:off x="1632982" y="5532806"/>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69666" y="5671246"/>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4</a:t>
            </a:r>
          </a:p>
        </p:txBody>
      </p:sp>
      <p:sp>
        <p:nvSpPr>
          <p:cNvPr id="16" name="Flowchart: Connector 15"/>
          <p:cNvSpPr/>
          <p:nvPr/>
        </p:nvSpPr>
        <p:spPr>
          <a:xfrm>
            <a:off x="1646166" y="3715418"/>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869666" y="3853858"/>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8" name="TextBox 17"/>
          <p:cNvSpPr txBox="1"/>
          <p:nvPr/>
        </p:nvSpPr>
        <p:spPr>
          <a:xfrm>
            <a:off x="2861488" y="2884421"/>
            <a:ext cx="5063312" cy="830997"/>
          </a:xfrm>
          <a:prstGeom prst="rect">
            <a:avLst/>
          </a:prstGeom>
          <a:noFill/>
        </p:spPr>
        <p:txBody>
          <a:bodyPr wrap="square" rtlCol="0">
            <a:spAutoFit/>
          </a:bodyPr>
          <a:lstStyle/>
          <a:p>
            <a:pPr>
              <a:lnSpc>
                <a:spcPct val="100000"/>
              </a:lnSpc>
              <a:spcBef>
                <a:spcPts val="1200"/>
              </a:spcBef>
            </a:pPr>
            <a:r>
              <a:rPr lang="ka-GE" sz="1600" dirty="0" smtClean="0">
                <a:solidFill>
                  <a:schemeClr val="accent2">
                    <a:lumMod val="50000"/>
                  </a:schemeClr>
                </a:solidFill>
                <a:latin typeface="+mj-lt"/>
                <a:cs typeface="Arial" pitchFamily="34" charset="0"/>
              </a:rPr>
              <a:t>პროფილაქტიკური აცრების სრული ელექტრონული ისტორიის წარმოება მოქალაქის პირად ნომერზე დაყრდნობით</a:t>
            </a:r>
            <a:endParaRPr lang="ka-GE"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val="1747608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მარაგების მართვის მოდული</a:t>
            </a:r>
            <a:endParaRPr lang="ka-GE" sz="2400" b="1" dirty="0" smtClean="0">
              <a:solidFill>
                <a:schemeClr val="accent2">
                  <a:lumMod val="50000"/>
                </a:schemeClr>
              </a:solidFill>
              <a:latin typeface="Myriad Pro" pitchFamily="34" charset="0"/>
            </a:endParaRPr>
          </a:p>
        </p:txBody>
      </p:sp>
      <p:sp>
        <p:nvSpPr>
          <p:cNvPr id="7" name="TextBox 6"/>
          <p:cNvSpPr txBox="1"/>
          <p:nvPr/>
        </p:nvSpPr>
        <p:spPr>
          <a:xfrm>
            <a:off x="2895600" y="2826603"/>
            <a:ext cx="5181600" cy="830997"/>
          </a:xfrm>
          <a:prstGeom prst="rect">
            <a:avLst/>
          </a:prstGeom>
          <a:noFill/>
        </p:spPr>
        <p:txBody>
          <a:bodyPr wrap="square" rtlCol="0">
            <a:spAutoFit/>
          </a:bodyPr>
          <a:lstStyle/>
          <a:p>
            <a:r>
              <a:rPr lang="ka-GE" sz="1600" dirty="0" smtClean="0">
                <a:solidFill>
                  <a:schemeClr val="accent2">
                    <a:lumMod val="50000"/>
                  </a:schemeClr>
                </a:solidFill>
                <a:cs typeface="Arial" pitchFamily="34" charset="0"/>
              </a:rPr>
              <a:t>ინფორმაცია სხვადასხვა პროდუქციის მინიმალური, მაქსიმალური და უსაფრთხო მარაგების  შესახებ, სხვადასხვა დონეზე</a:t>
            </a:r>
            <a:endParaRPr lang="en-US" sz="1600" dirty="0">
              <a:solidFill>
                <a:schemeClr val="accent2">
                  <a:lumMod val="50000"/>
                </a:schemeClr>
              </a:solidFill>
              <a:cs typeface="Arial" pitchFamily="34" charset="0"/>
            </a:endParaRPr>
          </a:p>
        </p:txBody>
      </p:sp>
      <p:sp>
        <p:nvSpPr>
          <p:cNvPr id="8" name="TextBox 7"/>
          <p:cNvSpPr txBox="1"/>
          <p:nvPr/>
        </p:nvSpPr>
        <p:spPr>
          <a:xfrm>
            <a:off x="2911488" y="3746666"/>
            <a:ext cx="5089512" cy="584775"/>
          </a:xfrm>
          <a:prstGeom prst="rect">
            <a:avLst/>
          </a:prstGeom>
          <a:noFill/>
        </p:spPr>
        <p:txBody>
          <a:bodyPr wrap="square" rtlCol="0">
            <a:spAutoFit/>
          </a:bodyPr>
          <a:lstStyle/>
          <a:p>
            <a:r>
              <a:rPr lang="ka-GE" sz="1600" dirty="0" smtClean="0">
                <a:solidFill>
                  <a:schemeClr val="accent2">
                    <a:lumMod val="50000"/>
                  </a:schemeClr>
                </a:solidFill>
                <a:cs typeface="Arial" pitchFamily="34" charset="0"/>
              </a:rPr>
              <a:t>ვაქცინებისა </a:t>
            </a:r>
            <a:r>
              <a:rPr lang="ka-GE" sz="1600" dirty="0">
                <a:solidFill>
                  <a:schemeClr val="accent2">
                    <a:lumMod val="50000"/>
                  </a:schemeClr>
                </a:solidFill>
                <a:cs typeface="Arial" pitchFamily="34" charset="0"/>
              </a:rPr>
              <a:t>და </a:t>
            </a:r>
            <a:r>
              <a:rPr lang="ka-GE" sz="1600" dirty="0" smtClean="0">
                <a:solidFill>
                  <a:schemeClr val="accent2">
                    <a:lumMod val="50000"/>
                  </a:schemeClr>
                </a:solidFill>
                <a:cs typeface="Arial" pitchFamily="34" charset="0"/>
              </a:rPr>
              <a:t>სხვა საშუალებების </a:t>
            </a:r>
            <a:r>
              <a:rPr lang="ka-GE" sz="1600" dirty="0">
                <a:solidFill>
                  <a:schemeClr val="accent2">
                    <a:lumMod val="50000"/>
                  </a:schemeClr>
                </a:solidFill>
                <a:cs typeface="Arial" pitchFamily="34" charset="0"/>
              </a:rPr>
              <a:t>დისტრიბუციის მონიტორინგი, კონკრეტული საწყობის </a:t>
            </a:r>
            <a:r>
              <a:rPr lang="ka-GE" sz="1600" dirty="0" smtClean="0">
                <a:solidFill>
                  <a:schemeClr val="accent2">
                    <a:lumMod val="50000"/>
                  </a:schemeClr>
                </a:solidFill>
                <a:cs typeface="Arial" pitchFamily="34" charset="0"/>
              </a:rPr>
              <a:t>მიხედვით</a:t>
            </a:r>
            <a:endParaRPr lang="ka-GE" sz="1600" dirty="0">
              <a:solidFill>
                <a:schemeClr val="accent2">
                  <a:lumMod val="50000"/>
                </a:schemeClr>
              </a:solidFill>
              <a:cs typeface="Arial" pitchFamily="34" charset="0"/>
            </a:endParaRPr>
          </a:p>
        </p:txBody>
      </p:sp>
      <p:sp>
        <p:nvSpPr>
          <p:cNvPr id="9" name="TextBox 8"/>
          <p:cNvSpPr txBox="1"/>
          <p:nvPr/>
        </p:nvSpPr>
        <p:spPr>
          <a:xfrm>
            <a:off x="2944393" y="4656180"/>
            <a:ext cx="4793068" cy="584775"/>
          </a:xfrm>
          <a:prstGeom prst="rect">
            <a:avLst/>
          </a:prstGeom>
          <a:noFill/>
        </p:spPr>
        <p:txBody>
          <a:bodyPr wrap="square" rtlCol="0">
            <a:spAutoFit/>
          </a:bodyPr>
          <a:lstStyle/>
          <a:p>
            <a:r>
              <a:rPr lang="ka-GE" sz="1600" dirty="0">
                <a:solidFill>
                  <a:schemeClr val="accent2">
                    <a:lumMod val="50000"/>
                  </a:schemeClr>
                </a:solidFill>
                <a:cs typeface="Arial" pitchFamily="34" charset="0"/>
              </a:rPr>
              <a:t>მარაგების ბაზაში არსებული პროდუქციის ვადების კონტროლი</a:t>
            </a:r>
          </a:p>
        </p:txBody>
      </p:sp>
      <p:sp>
        <p:nvSpPr>
          <p:cNvPr id="10" name="TextBox 9"/>
          <p:cNvSpPr txBox="1"/>
          <p:nvPr/>
        </p:nvSpPr>
        <p:spPr>
          <a:xfrm>
            <a:off x="2895600" y="5609691"/>
            <a:ext cx="4793069" cy="338554"/>
          </a:xfrm>
          <a:prstGeom prst="rect">
            <a:avLst/>
          </a:prstGeom>
          <a:noFill/>
        </p:spPr>
        <p:txBody>
          <a:bodyPr wrap="square" rtlCol="0">
            <a:spAutoFit/>
          </a:bodyPr>
          <a:lstStyle/>
          <a:p>
            <a:endParaRPr lang="ka-GE" sz="1600" dirty="0">
              <a:solidFill>
                <a:srgbClr val="000000"/>
              </a:solidFill>
              <a:cs typeface="Arial" pitchFamily="34" charset="0"/>
            </a:endParaRPr>
          </a:p>
        </p:txBody>
      </p:sp>
      <p:sp>
        <p:nvSpPr>
          <p:cNvPr id="11" name="Flowchart: Connector 10"/>
          <p:cNvSpPr/>
          <p:nvPr/>
        </p:nvSpPr>
        <p:spPr>
          <a:xfrm>
            <a:off x="1661335" y="278112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869666" y="2887074"/>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3" name="Flowchart: Connector 12"/>
          <p:cNvSpPr/>
          <p:nvPr/>
        </p:nvSpPr>
        <p:spPr>
          <a:xfrm>
            <a:off x="1661335" y="465618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869666" y="4829596"/>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7" name="Flowchart: Connector 16"/>
          <p:cNvSpPr/>
          <p:nvPr/>
        </p:nvSpPr>
        <p:spPr>
          <a:xfrm>
            <a:off x="1646166" y="3744372"/>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854497" y="3853858"/>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20" name="TextBox 19"/>
          <p:cNvSpPr txBox="1"/>
          <p:nvPr/>
        </p:nvSpPr>
        <p:spPr>
          <a:xfrm>
            <a:off x="2937466" y="5584059"/>
            <a:ext cx="5063534" cy="584775"/>
          </a:xfrm>
          <a:prstGeom prst="rect">
            <a:avLst/>
          </a:prstGeom>
          <a:noFill/>
        </p:spPr>
        <p:txBody>
          <a:bodyPr wrap="square" rtlCol="0">
            <a:spAutoFit/>
          </a:bodyPr>
          <a:lstStyle/>
          <a:p>
            <a:r>
              <a:rPr lang="ka-GE" sz="1600" dirty="0" smtClean="0">
                <a:solidFill>
                  <a:schemeClr val="accent2">
                    <a:lumMod val="50000"/>
                  </a:schemeClr>
                </a:solidFill>
                <a:cs typeface="Arial" pitchFamily="34" charset="0"/>
              </a:rPr>
              <a:t>რეგიონული/რაიონული ქვესაწყობების ცეტრალიზებული მართვა</a:t>
            </a:r>
            <a:endParaRPr lang="ka-GE" sz="1600" dirty="0">
              <a:solidFill>
                <a:schemeClr val="accent2">
                  <a:lumMod val="50000"/>
                </a:schemeClr>
              </a:solidFill>
              <a:cs typeface="Arial" pitchFamily="34" charset="0"/>
            </a:endParaRPr>
          </a:p>
        </p:txBody>
      </p:sp>
      <p:sp>
        <p:nvSpPr>
          <p:cNvPr id="16" name="Flowchart: Connector 15"/>
          <p:cNvSpPr/>
          <p:nvPr/>
        </p:nvSpPr>
        <p:spPr>
          <a:xfrm>
            <a:off x="1710765" y="5548195"/>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74590" y="5644214"/>
            <a:ext cx="385042" cy="523220"/>
          </a:xfrm>
          <a:prstGeom prst="rect">
            <a:avLst/>
          </a:prstGeom>
          <a:noFill/>
        </p:spPr>
        <p:txBody>
          <a:bodyPr wrap="none" rtlCol="0">
            <a:spAutoFit/>
          </a:bodyPr>
          <a:lstStyle/>
          <a:p>
            <a:r>
              <a:rPr lang="ka-GE" sz="2800" b="1" dirty="0">
                <a:solidFill>
                  <a:schemeClr val="accent2">
                    <a:lumMod val="50000"/>
                  </a:schemeClr>
                </a:solidFill>
                <a:latin typeface="Myriad Pro" pitchFamily="34" charset="0"/>
              </a:rPr>
              <a:t>4</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val="3712858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33104"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საინფორმაციო პორტალი</a:t>
            </a:r>
            <a:endParaRPr lang="en-US" sz="2400" b="1" dirty="0">
              <a:solidFill>
                <a:schemeClr val="accent2">
                  <a:lumMod val="50000"/>
                </a:schemeClr>
              </a:solidFill>
              <a:latin typeface="Myriad Pro" pitchFamily="34" charset="0"/>
            </a:endParaRPr>
          </a:p>
        </p:txBody>
      </p:sp>
      <p:sp>
        <p:nvSpPr>
          <p:cNvPr id="7" name="TextBox 6"/>
          <p:cNvSpPr txBox="1"/>
          <p:nvPr/>
        </p:nvSpPr>
        <p:spPr>
          <a:xfrm>
            <a:off x="2804336" y="3883223"/>
            <a:ext cx="5196664" cy="584775"/>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მოქალაქეებისათვის მოხერხებული და მარტივად ხელმისაწვდომი საინფორმაციო რესურსი</a:t>
            </a:r>
            <a:endParaRPr lang="en-US" sz="1600" dirty="0">
              <a:solidFill>
                <a:schemeClr val="accent2">
                  <a:lumMod val="50000"/>
                </a:schemeClr>
              </a:solidFill>
              <a:latin typeface="+mj-lt"/>
              <a:cs typeface="Arial" pitchFamily="34" charset="0"/>
            </a:endParaRPr>
          </a:p>
        </p:txBody>
      </p:sp>
      <p:sp>
        <p:nvSpPr>
          <p:cNvPr id="8" name="TextBox 7"/>
          <p:cNvSpPr txBox="1"/>
          <p:nvPr/>
        </p:nvSpPr>
        <p:spPr>
          <a:xfrm>
            <a:off x="2804336" y="2713732"/>
            <a:ext cx="5323664" cy="1077218"/>
          </a:xfrm>
          <a:prstGeom prst="rect">
            <a:avLst/>
          </a:prstGeom>
          <a:noFill/>
        </p:spPr>
        <p:txBody>
          <a:bodyPr wrap="square" rtlCol="0">
            <a:spAutoFit/>
          </a:bodyPr>
          <a:lstStyle/>
          <a:p>
            <a:r>
              <a:rPr lang="ka-GE" sz="1600" dirty="0" smtClean="0">
                <a:solidFill>
                  <a:schemeClr val="accent2">
                    <a:lumMod val="50000"/>
                  </a:schemeClr>
                </a:solidFill>
                <a:cs typeface="Arial" pitchFamily="34" charset="0"/>
              </a:rPr>
              <a:t>ერთიანი მონაცემთა ბაზა სამედიცინო დაწესებულებების, სამედიცინო სერვისების, პერსონალისა და მათი გეოგრაფიული განაწილების შესახებ</a:t>
            </a:r>
          </a:p>
        </p:txBody>
      </p:sp>
      <p:sp>
        <p:nvSpPr>
          <p:cNvPr id="2" name="TextBox 1"/>
          <p:cNvSpPr txBox="1"/>
          <p:nvPr/>
        </p:nvSpPr>
        <p:spPr>
          <a:xfrm>
            <a:off x="2797409" y="4766041"/>
            <a:ext cx="5196664" cy="584775"/>
          </a:xfrm>
          <a:prstGeom prst="rect">
            <a:avLst/>
          </a:prstGeom>
          <a:noFill/>
        </p:spPr>
        <p:txBody>
          <a:bodyPr wrap="square" rtlCol="0">
            <a:spAutoFit/>
          </a:bodyPr>
          <a:lstStyle/>
          <a:p>
            <a:r>
              <a:rPr lang="ka-GE" sz="1600" dirty="0" smtClean="0">
                <a:solidFill>
                  <a:schemeClr val="accent2">
                    <a:lumMod val="50000"/>
                  </a:schemeClr>
                </a:solidFill>
              </a:rPr>
              <a:t>სამედიცინო დაწესებულებათა პერსონალური გვერდები პასპორტიზაციის მიზნებისთვის</a:t>
            </a:r>
            <a:endParaRPr lang="ka-GE" sz="1600" dirty="0">
              <a:solidFill>
                <a:schemeClr val="accent2">
                  <a:lumMod val="50000"/>
                </a:schemeClr>
              </a:solidFill>
            </a:endParaRPr>
          </a:p>
        </p:txBody>
      </p:sp>
      <p:sp>
        <p:nvSpPr>
          <p:cNvPr id="13" name="Flowchart: Connector 12"/>
          <p:cNvSpPr/>
          <p:nvPr/>
        </p:nvSpPr>
        <p:spPr>
          <a:xfrm>
            <a:off x="1629255" y="282151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TextBox 13"/>
          <p:cNvSpPr txBox="1"/>
          <p:nvPr/>
        </p:nvSpPr>
        <p:spPr>
          <a:xfrm>
            <a:off x="1837586" y="2915652"/>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5" name="Flowchart: Connector 14"/>
          <p:cNvSpPr/>
          <p:nvPr/>
        </p:nvSpPr>
        <p:spPr>
          <a:xfrm>
            <a:off x="1629255" y="379095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TextBox 15"/>
          <p:cNvSpPr txBox="1"/>
          <p:nvPr/>
        </p:nvSpPr>
        <p:spPr>
          <a:xfrm>
            <a:off x="1846631" y="392939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7" name="Flowchart: Connector 16"/>
          <p:cNvSpPr/>
          <p:nvPr/>
        </p:nvSpPr>
        <p:spPr>
          <a:xfrm>
            <a:off x="1638300" y="477985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TextBox 17"/>
          <p:cNvSpPr txBox="1"/>
          <p:nvPr/>
        </p:nvSpPr>
        <p:spPr>
          <a:xfrm>
            <a:off x="1861510" y="4895440"/>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9" name="TextBox 18"/>
          <p:cNvSpPr txBox="1"/>
          <p:nvPr/>
        </p:nvSpPr>
        <p:spPr>
          <a:xfrm>
            <a:off x="2847054" y="5710295"/>
            <a:ext cx="5196664" cy="615553"/>
          </a:xfrm>
          <a:prstGeom prst="rect">
            <a:avLst/>
          </a:prstGeom>
          <a:noFill/>
        </p:spPr>
        <p:txBody>
          <a:bodyPr wrap="square" rtlCol="0">
            <a:spAutoFit/>
          </a:bodyPr>
          <a:lstStyle/>
          <a:p>
            <a:r>
              <a:rPr lang="ka-GE" sz="1700" dirty="0" smtClean="0">
                <a:solidFill>
                  <a:schemeClr val="accent2">
                    <a:lumMod val="50000"/>
                  </a:schemeClr>
                </a:solidFill>
              </a:rPr>
              <a:t>სამედიცინო მომსახურებების და წამლის ფასების განთავსება</a:t>
            </a:r>
            <a:endParaRPr lang="ka-GE" sz="1700" dirty="0">
              <a:solidFill>
                <a:schemeClr val="accent2">
                  <a:lumMod val="50000"/>
                </a:schemeClr>
              </a:solidFill>
            </a:endParaRPr>
          </a:p>
        </p:txBody>
      </p:sp>
      <p:sp>
        <p:nvSpPr>
          <p:cNvPr id="20" name="Flowchart: Connector 19"/>
          <p:cNvSpPr/>
          <p:nvPr/>
        </p:nvSpPr>
        <p:spPr>
          <a:xfrm>
            <a:off x="1638300" y="5646433"/>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TextBox 20"/>
          <p:cNvSpPr txBox="1"/>
          <p:nvPr/>
        </p:nvSpPr>
        <p:spPr>
          <a:xfrm>
            <a:off x="1837586" y="5784873"/>
            <a:ext cx="385042" cy="523220"/>
          </a:xfrm>
          <a:prstGeom prst="rect">
            <a:avLst/>
          </a:prstGeom>
          <a:noFill/>
        </p:spPr>
        <p:txBody>
          <a:bodyPr wrap="none" rtlCol="0">
            <a:spAutoFit/>
          </a:bodyPr>
          <a:lstStyle/>
          <a:p>
            <a:r>
              <a:rPr lang="ka-GE" sz="2800" b="1" dirty="0">
                <a:solidFill>
                  <a:schemeClr val="accent2">
                    <a:lumMod val="50000"/>
                  </a:schemeClr>
                </a:solidFill>
                <a:latin typeface="Myriad Pro" pitchFamily="34" charset="0"/>
              </a:rPr>
              <a:t>4</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val="3126053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98" y="1524000"/>
            <a:ext cx="7086602" cy="1143000"/>
          </a:xfrm>
          <a:prstGeom prst="rect">
            <a:avLst/>
          </a:prstGeom>
          <a:solidFill>
            <a:schemeClr val="bg1">
              <a:lumMod val="75000"/>
            </a:schemeClr>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1142998" y="2667000"/>
            <a:ext cx="7086602"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2999" y="1838980"/>
            <a:ext cx="7086600" cy="461665"/>
          </a:xfrm>
          <a:prstGeom prst="rect">
            <a:avLst/>
          </a:prstGeom>
        </p:spPr>
        <p:txBody>
          <a:bodyPr wrap="square">
            <a:spAutoFit/>
          </a:bodyPr>
          <a:lstStyle/>
          <a:p>
            <a:pPr algn="ctr"/>
            <a:r>
              <a:rPr lang="ka-GE" sz="2400" b="1" dirty="0" smtClean="0">
                <a:solidFill>
                  <a:schemeClr val="accent2">
                    <a:lumMod val="50000"/>
                  </a:schemeClr>
                </a:solidFill>
                <a:latin typeface="Myriad Pro" pitchFamily="34" charset="0"/>
              </a:rPr>
              <a:t>სამედიცინო მედიაციის მოდული</a:t>
            </a:r>
            <a:endParaRPr lang="ka-GE" sz="2400" b="1" dirty="0">
              <a:solidFill>
                <a:schemeClr val="accent2">
                  <a:lumMod val="50000"/>
                </a:schemeClr>
              </a:solidFill>
              <a:latin typeface="Myriad Pro" pitchFamily="34" charset="0"/>
            </a:endParaRPr>
          </a:p>
        </p:txBody>
      </p:sp>
      <p:sp>
        <p:nvSpPr>
          <p:cNvPr id="7" name="TextBox 6"/>
          <p:cNvSpPr txBox="1"/>
          <p:nvPr/>
        </p:nvSpPr>
        <p:spPr>
          <a:xfrm>
            <a:off x="2775983" y="3193114"/>
            <a:ext cx="4822750" cy="646331"/>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განაცხადების ცენტრალიზებული </a:t>
            </a:r>
            <a:r>
              <a:rPr lang="ka-GE" dirty="0">
                <a:solidFill>
                  <a:schemeClr val="accent2">
                    <a:lumMod val="50000"/>
                  </a:schemeClr>
                </a:solidFill>
                <a:cs typeface="Arial" pitchFamily="34" charset="0"/>
              </a:rPr>
              <a:t>მართვა და </a:t>
            </a:r>
            <a:r>
              <a:rPr lang="ka-GE" dirty="0" smtClean="0">
                <a:solidFill>
                  <a:schemeClr val="accent2">
                    <a:lumMod val="50000"/>
                  </a:schemeClr>
                </a:solidFill>
                <a:cs typeface="Arial" pitchFamily="34" charset="0"/>
              </a:rPr>
              <a:t>ადმინისტრირება</a:t>
            </a:r>
            <a:endParaRPr lang="en-US" dirty="0">
              <a:solidFill>
                <a:schemeClr val="accent2">
                  <a:lumMod val="50000"/>
                </a:schemeClr>
              </a:solidFill>
              <a:cs typeface="Arial" pitchFamily="34" charset="0"/>
            </a:endParaRPr>
          </a:p>
        </p:txBody>
      </p:sp>
      <p:sp>
        <p:nvSpPr>
          <p:cNvPr id="10" name="Flowchart: Connector 9"/>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1839543" y="3332639"/>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2" name="Flowchart: Connector 11"/>
          <p:cNvSpPr/>
          <p:nvPr/>
        </p:nvSpPr>
        <p:spPr>
          <a:xfrm>
            <a:off x="1638300" y="42184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TextBox 12"/>
          <p:cNvSpPr txBox="1"/>
          <p:nvPr/>
        </p:nvSpPr>
        <p:spPr>
          <a:xfrm>
            <a:off x="1846631" y="4356907"/>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4" name="Flowchart: Connector 13"/>
          <p:cNvSpPr/>
          <p:nvPr/>
        </p:nvSpPr>
        <p:spPr>
          <a:xfrm>
            <a:off x="1638300"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TextBox 14"/>
          <p:cNvSpPr txBox="1"/>
          <p:nvPr/>
        </p:nvSpPr>
        <p:spPr>
          <a:xfrm>
            <a:off x="1846631" y="5358140"/>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
        <p:nvSpPr>
          <p:cNvPr id="16" name="TextBox 15"/>
          <p:cNvSpPr txBox="1"/>
          <p:nvPr/>
        </p:nvSpPr>
        <p:spPr>
          <a:xfrm>
            <a:off x="2775983" y="4218467"/>
            <a:ext cx="4879459" cy="646331"/>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სამედიცინო დავების დაჩქარებული მოგვარება</a:t>
            </a:r>
            <a:endParaRPr lang="en-US" dirty="0">
              <a:solidFill>
                <a:schemeClr val="accent2">
                  <a:lumMod val="50000"/>
                </a:schemeClr>
              </a:solidFill>
              <a:cs typeface="Arial" pitchFamily="34" charset="0"/>
            </a:endParaRPr>
          </a:p>
        </p:txBody>
      </p:sp>
      <p:sp>
        <p:nvSpPr>
          <p:cNvPr id="17" name="TextBox 16"/>
          <p:cNvSpPr txBox="1"/>
          <p:nvPr/>
        </p:nvSpPr>
        <p:spPr>
          <a:xfrm>
            <a:off x="2810619" y="5286877"/>
            <a:ext cx="5190381" cy="646331"/>
          </a:xfrm>
          <a:prstGeom prst="rect">
            <a:avLst/>
          </a:prstGeom>
          <a:noFill/>
        </p:spPr>
        <p:txBody>
          <a:bodyPr wrap="square" rtlCol="0">
            <a:spAutoFit/>
          </a:bodyPr>
          <a:lstStyle/>
          <a:p>
            <a:r>
              <a:rPr lang="ka-GE" dirty="0">
                <a:solidFill>
                  <a:schemeClr val="accent2">
                    <a:lumMod val="50000"/>
                  </a:schemeClr>
                </a:solidFill>
              </a:rPr>
              <a:t>დავების/განაცხადების სრული ანალიზი, მათი ისტორიული ცვლილებების გათვალისწინებით</a:t>
            </a:r>
            <a:endParaRPr lang="en-US" dirty="0">
              <a:solidFill>
                <a:schemeClr val="accent2">
                  <a:lumMod val="50000"/>
                </a:schemeClr>
              </a:solidFill>
            </a:endParaRPr>
          </a:p>
        </p:txBody>
      </p:sp>
    </p:spTree>
    <p:extLst>
      <p:ext uri="{BB962C8B-B14F-4D97-AF65-F5344CB8AC3E}">
        <p14:creationId xmlns:p14="http://schemas.microsoft.com/office/powerpoint/2010/main" val="1914492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98" y="1524000"/>
            <a:ext cx="7086602"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p:cNvSpPr/>
          <p:nvPr/>
        </p:nvSpPr>
        <p:spPr>
          <a:xfrm>
            <a:off x="1142998" y="2667000"/>
            <a:ext cx="7086602"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Rectangle 5"/>
          <p:cNvSpPr/>
          <p:nvPr/>
        </p:nvSpPr>
        <p:spPr>
          <a:xfrm>
            <a:off x="1142999" y="183898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მომხმარებელთა მართვის მოდული</a:t>
            </a:r>
          </a:p>
        </p:txBody>
      </p:sp>
      <p:sp>
        <p:nvSpPr>
          <p:cNvPr id="7" name="TextBox 6"/>
          <p:cNvSpPr txBox="1"/>
          <p:nvPr/>
        </p:nvSpPr>
        <p:spPr>
          <a:xfrm>
            <a:off x="2775983" y="3123115"/>
            <a:ext cx="4822750" cy="923330"/>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მომხმარებელთა და მათი დაშვების დონეების ცენტრალიზებული და ავტონომიური მართვა</a:t>
            </a:r>
            <a:endParaRPr lang="en-US" dirty="0">
              <a:solidFill>
                <a:schemeClr val="accent2">
                  <a:lumMod val="50000"/>
                </a:schemeClr>
              </a:solidFill>
              <a:cs typeface="Arial" pitchFamily="34" charset="0"/>
            </a:endParaRPr>
          </a:p>
        </p:txBody>
      </p:sp>
      <p:sp>
        <p:nvSpPr>
          <p:cNvPr id="8" name="TextBox 7"/>
          <p:cNvSpPr txBox="1"/>
          <p:nvPr/>
        </p:nvSpPr>
        <p:spPr>
          <a:xfrm>
            <a:off x="2775983" y="4285793"/>
            <a:ext cx="4851104" cy="646331"/>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ინფორმაციის კონფიდენციალობის და  </a:t>
            </a:r>
            <a:r>
              <a:rPr lang="ka-GE" dirty="0">
                <a:solidFill>
                  <a:schemeClr val="accent2">
                    <a:lumMod val="50000"/>
                  </a:schemeClr>
                </a:solidFill>
                <a:cs typeface="Arial" pitchFamily="34" charset="0"/>
              </a:rPr>
              <a:t>უსაფრთხოების </a:t>
            </a:r>
            <a:r>
              <a:rPr lang="ka-GE" dirty="0" smtClean="0">
                <a:solidFill>
                  <a:schemeClr val="accent2">
                    <a:lumMod val="50000"/>
                  </a:schemeClr>
                </a:solidFill>
                <a:cs typeface="Arial" pitchFamily="34" charset="0"/>
              </a:rPr>
              <a:t>უზრუნველყოფა</a:t>
            </a:r>
            <a:endParaRPr lang="en-US" dirty="0">
              <a:solidFill>
                <a:schemeClr val="accent2">
                  <a:lumMod val="50000"/>
                </a:schemeClr>
              </a:solidFill>
              <a:cs typeface="Arial" pitchFamily="34" charset="0"/>
            </a:endParaRPr>
          </a:p>
        </p:txBody>
      </p:sp>
      <p:sp>
        <p:nvSpPr>
          <p:cNvPr id="9" name="TextBox 8"/>
          <p:cNvSpPr txBox="1"/>
          <p:nvPr/>
        </p:nvSpPr>
        <p:spPr>
          <a:xfrm>
            <a:off x="2789838" y="5296584"/>
            <a:ext cx="4879459" cy="646331"/>
          </a:xfrm>
          <a:prstGeom prst="rect">
            <a:avLst/>
          </a:prstGeom>
          <a:noFill/>
        </p:spPr>
        <p:txBody>
          <a:bodyPr wrap="square" rtlCol="0">
            <a:spAutoFit/>
          </a:bodyPr>
          <a:lstStyle/>
          <a:p>
            <a:r>
              <a:rPr lang="ka-GE" dirty="0" smtClean="0">
                <a:solidFill>
                  <a:schemeClr val="accent2">
                    <a:lumMod val="50000"/>
                  </a:schemeClr>
                </a:solidFill>
                <a:cs typeface="Arial" pitchFamily="34" charset="0"/>
              </a:rPr>
              <a:t>”ერთჯერადი ავტორიზაციის” პრინციპი სხვადასხვა მოდულებისთვის</a:t>
            </a:r>
            <a:endParaRPr lang="en-US" dirty="0">
              <a:solidFill>
                <a:schemeClr val="accent2">
                  <a:lumMod val="50000"/>
                </a:schemeClr>
              </a:solidFill>
              <a:cs typeface="Arial" pitchFamily="34" charset="0"/>
            </a:endParaRPr>
          </a:p>
        </p:txBody>
      </p:sp>
      <p:sp>
        <p:nvSpPr>
          <p:cNvPr id="10" name="Flowchart: Connector 9"/>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39543" y="3332639"/>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2" name="Flowchart: Connector 11"/>
          <p:cNvSpPr/>
          <p:nvPr/>
        </p:nvSpPr>
        <p:spPr>
          <a:xfrm>
            <a:off x="1638300" y="4218467"/>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846631" y="4356907"/>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
        <p:nvSpPr>
          <p:cNvPr id="14" name="Flowchart: Connector 13"/>
          <p:cNvSpPr/>
          <p:nvPr/>
        </p:nvSpPr>
        <p:spPr>
          <a:xfrm>
            <a:off x="1638300" y="52197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846631" y="5358140"/>
            <a:ext cx="383438"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3</a:t>
            </a:r>
          </a:p>
        </p:txBody>
      </p:sp>
    </p:spTree>
    <p:extLst>
      <p:ext uri="{BB962C8B-B14F-4D97-AF65-F5344CB8AC3E}">
        <p14:creationId xmlns:p14="http://schemas.microsoft.com/office/powerpoint/2010/main" val="16941266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0"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ანალიტიკური ინსტრუმენტები</a:t>
            </a:r>
          </a:p>
        </p:txBody>
      </p:sp>
      <p:sp>
        <p:nvSpPr>
          <p:cNvPr id="7" name="TextBox 6"/>
          <p:cNvSpPr txBox="1"/>
          <p:nvPr/>
        </p:nvSpPr>
        <p:spPr>
          <a:xfrm>
            <a:off x="2804338" y="3343870"/>
            <a:ext cx="5120462"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მარტივად გამოყენებადი ინსტრუმენტები სტატისტიკისა და ინდიკატორების შედარების, მონიტორინგისა და ანალიზისთვის</a:t>
            </a:r>
            <a:endParaRPr lang="en-US" dirty="0">
              <a:solidFill>
                <a:schemeClr val="accent2">
                  <a:lumMod val="50000"/>
                </a:schemeClr>
              </a:solidFill>
              <a:latin typeface="+mj-lt"/>
              <a:cs typeface="Arial" pitchFamily="34" charset="0"/>
            </a:endParaRPr>
          </a:p>
        </p:txBody>
      </p:sp>
      <p:sp>
        <p:nvSpPr>
          <p:cNvPr id="8" name="TextBox 7"/>
          <p:cNvSpPr txBox="1"/>
          <p:nvPr/>
        </p:nvSpPr>
        <p:spPr>
          <a:xfrm>
            <a:off x="2804338" y="4495800"/>
            <a:ext cx="5044262" cy="923330"/>
          </a:xfrm>
          <a:prstGeom prst="rect">
            <a:avLst/>
          </a:prstGeom>
          <a:noFill/>
        </p:spPr>
        <p:txBody>
          <a:bodyPr wrap="square" rtlCol="0">
            <a:spAutoFit/>
          </a:bodyPr>
          <a:lstStyle/>
          <a:p>
            <a:r>
              <a:rPr lang="ka-GE" dirty="0" smtClean="0">
                <a:solidFill>
                  <a:schemeClr val="accent2">
                    <a:lumMod val="50000"/>
                  </a:schemeClr>
                </a:solidFill>
                <a:latin typeface="+mj-lt"/>
                <a:cs typeface="Arial" pitchFamily="34" charset="0"/>
              </a:rPr>
              <a:t>შეყვანილი მონაცემების მყისიერი ასახვა სხვადასხვა გრაფიკებზე, რუკებსა და დროით ნავიგატორზე</a:t>
            </a:r>
            <a:endParaRPr lang="en-US" dirty="0">
              <a:solidFill>
                <a:schemeClr val="accent2">
                  <a:lumMod val="50000"/>
                </a:schemeClr>
              </a:solidFill>
              <a:latin typeface="+mj-lt"/>
              <a:cs typeface="Arial" pitchFamily="34" charset="0"/>
            </a:endParaRPr>
          </a:p>
        </p:txBody>
      </p:sp>
      <p:sp>
        <p:nvSpPr>
          <p:cNvPr id="9" name="Flowchart: Connector 8"/>
          <p:cNvSpPr/>
          <p:nvPr/>
        </p:nvSpPr>
        <p:spPr>
          <a:xfrm>
            <a:off x="1638300" y="3437468"/>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46631" y="3575908"/>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1" name="Flowchart: Connector 10"/>
          <p:cNvSpPr/>
          <p:nvPr/>
        </p:nvSpPr>
        <p:spPr>
          <a:xfrm>
            <a:off x="1638300" y="457200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846631" y="4710440"/>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2</a:t>
            </a:r>
            <a:endParaRPr lang="en-US" sz="2800" b="1" dirty="0">
              <a:solidFill>
                <a:schemeClr val="accent2">
                  <a:lumMod val="50000"/>
                </a:schemeClr>
              </a:solidFill>
              <a:latin typeface="Myriad Pro" pitchFamily="34" charset="0"/>
            </a:endParaRPr>
          </a:p>
        </p:txBody>
      </p:sp>
    </p:spTree>
    <p:extLst>
      <p:ext uri="{BB962C8B-B14F-4D97-AF65-F5344CB8AC3E}">
        <p14:creationId xmlns:p14="http://schemas.microsoft.com/office/powerpoint/2010/main" val="35700583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1524000"/>
            <a:ext cx="7086600" cy="1143000"/>
          </a:xfrm>
          <a:prstGeom prst="rect">
            <a:avLst/>
          </a:prstGeom>
          <a:solidFill>
            <a:schemeClr val="bg1">
              <a:lumMod val="75000"/>
            </a:schemeClr>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3000" y="2667000"/>
            <a:ext cx="7086600" cy="3810000"/>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143001" y="1833890"/>
            <a:ext cx="7086600" cy="461665"/>
          </a:xfrm>
          <a:prstGeom prst="rect">
            <a:avLst/>
          </a:prstGeom>
        </p:spPr>
        <p:txBody>
          <a:bodyPr wrap="square">
            <a:spAutoFit/>
          </a:bodyPr>
          <a:lstStyle/>
          <a:p>
            <a:pPr algn="ctr"/>
            <a:r>
              <a:rPr lang="ka-GE" sz="2400" b="1" dirty="0">
                <a:solidFill>
                  <a:schemeClr val="accent2">
                    <a:lumMod val="50000"/>
                  </a:schemeClr>
                </a:solidFill>
                <a:latin typeface="Myriad Pro" pitchFamily="34" charset="0"/>
              </a:rPr>
              <a:t>სამედიცინო კლასიფიკატორები</a:t>
            </a:r>
          </a:p>
        </p:txBody>
      </p:sp>
      <p:sp>
        <p:nvSpPr>
          <p:cNvPr id="7" name="TextBox 6"/>
          <p:cNvSpPr txBox="1"/>
          <p:nvPr/>
        </p:nvSpPr>
        <p:spPr>
          <a:xfrm>
            <a:off x="2804341" y="3037582"/>
            <a:ext cx="5120459" cy="1077218"/>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სამედიცინო კლასიფიკატორების მუდმივად განახლებული და მარტივად ხელმისაწვდომი წყარო </a:t>
            </a:r>
            <a:r>
              <a:rPr lang="en-US" sz="1600" dirty="0">
                <a:solidFill>
                  <a:schemeClr val="accent2">
                    <a:lumMod val="50000"/>
                  </a:schemeClr>
                </a:solidFill>
                <a:cs typeface="Arial" pitchFamily="34" charset="0"/>
              </a:rPr>
              <a:t>(ICD10, NCSP, ICPC2, </a:t>
            </a:r>
            <a:r>
              <a:rPr lang="ka-GE" sz="1600" dirty="0" smtClean="0">
                <a:solidFill>
                  <a:schemeClr val="accent2">
                    <a:lumMod val="50000"/>
                  </a:schemeClr>
                </a:solidFill>
                <a:cs typeface="Arial" pitchFamily="34" charset="0"/>
              </a:rPr>
              <a:t>ლაბორატორიული </a:t>
            </a:r>
            <a:r>
              <a:rPr lang="ka-GE" sz="1600" dirty="0">
                <a:solidFill>
                  <a:schemeClr val="accent2">
                    <a:lumMod val="50000"/>
                  </a:schemeClr>
                </a:solidFill>
                <a:cs typeface="Arial" pitchFamily="34" charset="0"/>
              </a:rPr>
              <a:t>კლასიფიკატორი</a:t>
            </a:r>
            <a:r>
              <a:rPr lang="en-US" sz="1600" dirty="0">
                <a:solidFill>
                  <a:schemeClr val="accent2">
                    <a:lumMod val="50000"/>
                  </a:schemeClr>
                </a:solidFill>
                <a:cs typeface="Arial" pitchFamily="34" charset="0"/>
              </a:rPr>
              <a:t>)</a:t>
            </a:r>
            <a:r>
              <a:rPr lang="ka-GE" sz="1600" dirty="0">
                <a:solidFill>
                  <a:schemeClr val="accent2">
                    <a:lumMod val="50000"/>
                  </a:schemeClr>
                </a:solidFill>
                <a:cs typeface="Arial" pitchFamily="34" charset="0"/>
              </a:rPr>
              <a:t> </a:t>
            </a:r>
            <a:endParaRPr lang="en-US" sz="1600" dirty="0">
              <a:solidFill>
                <a:schemeClr val="accent2">
                  <a:lumMod val="50000"/>
                </a:schemeClr>
              </a:solidFill>
              <a:latin typeface="+mj-lt"/>
              <a:cs typeface="Arial" pitchFamily="34" charset="0"/>
            </a:endParaRPr>
          </a:p>
        </p:txBody>
      </p:sp>
      <p:sp>
        <p:nvSpPr>
          <p:cNvPr id="8" name="TextBox 7"/>
          <p:cNvSpPr txBox="1"/>
          <p:nvPr/>
        </p:nvSpPr>
        <p:spPr>
          <a:xfrm>
            <a:off x="2804340" y="4788753"/>
            <a:ext cx="5120460" cy="830997"/>
          </a:xfrm>
          <a:prstGeom prst="rect">
            <a:avLst/>
          </a:prstGeom>
          <a:noFill/>
        </p:spPr>
        <p:txBody>
          <a:bodyPr wrap="square" rtlCol="0">
            <a:spAutoFit/>
          </a:bodyPr>
          <a:lstStyle/>
          <a:p>
            <a:r>
              <a:rPr lang="ka-GE" sz="1600" dirty="0" smtClean="0">
                <a:solidFill>
                  <a:schemeClr val="accent2">
                    <a:lumMod val="50000"/>
                  </a:schemeClr>
                </a:solidFill>
                <a:latin typeface="+mj-lt"/>
                <a:cs typeface="Arial" pitchFamily="34" charset="0"/>
              </a:rPr>
              <a:t>სტატისტიკური ანალიზის, ფინანსური თუ სამედიცინო ანგარიშგების წარმოება ერთგვაროვან ფორმატში </a:t>
            </a:r>
            <a:endParaRPr lang="en-US" sz="1600" dirty="0">
              <a:solidFill>
                <a:schemeClr val="accent2">
                  <a:lumMod val="50000"/>
                </a:schemeClr>
              </a:solidFill>
              <a:latin typeface="+mj-lt"/>
              <a:cs typeface="Arial" pitchFamily="34" charset="0"/>
            </a:endParaRPr>
          </a:p>
        </p:txBody>
      </p:sp>
      <p:sp>
        <p:nvSpPr>
          <p:cNvPr id="9" name="Flowchart: Connector 8"/>
          <p:cNvSpPr/>
          <p:nvPr/>
        </p:nvSpPr>
        <p:spPr>
          <a:xfrm>
            <a:off x="1631212" y="3194199"/>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839543" y="3332639"/>
            <a:ext cx="383438" cy="523220"/>
          </a:xfrm>
          <a:prstGeom prst="rect">
            <a:avLst/>
          </a:prstGeom>
          <a:noFill/>
        </p:spPr>
        <p:txBody>
          <a:bodyPr wrap="none" rtlCol="0">
            <a:spAutoFit/>
          </a:bodyPr>
          <a:lstStyle/>
          <a:p>
            <a:r>
              <a:rPr lang="en-US" sz="2800" b="1" dirty="0" smtClean="0">
                <a:solidFill>
                  <a:schemeClr val="accent2">
                    <a:lumMod val="50000"/>
                  </a:schemeClr>
                </a:solidFill>
                <a:latin typeface="Myriad Pro" pitchFamily="34" charset="0"/>
              </a:rPr>
              <a:t>1</a:t>
            </a:r>
            <a:endParaRPr lang="en-US" sz="2800" b="1" dirty="0">
              <a:solidFill>
                <a:schemeClr val="accent2">
                  <a:lumMod val="50000"/>
                </a:schemeClr>
              </a:solidFill>
              <a:latin typeface="Myriad Pro" pitchFamily="34" charset="0"/>
            </a:endParaRPr>
          </a:p>
        </p:txBody>
      </p:sp>
      <p:sp>
        <p:nvSpPr>
          <p:cNvPr id="13" name="Flowchart: Connector 12"/>
          <p:cNvSpPr/>
          <p:nvPr/>
        </p:nvSpPr>
        <p:spPr>
          <a:xfrm>
            <a:off x="1572491" y="4819650"/>
            <a:ext cx="800100" cy="800100"/>
          </a:xfrm>
          <a:prstGeom prst="flowChartConnector">
            <a:avLst/>
          </a:prstGeom>
          <a:solidFill>
            <a:schemeClr val="bg1">
              <a:lumMod val="50000"/>
              <a:alpha val="31000"/>
            </a:schemeClr>
          </a:solidFill>
          <a:ln>
            <a:solidFill>
              <a:schemeClr val="bg1">
                <a:alpha val="31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780822" y="4958090"/>
            <a:ext cx="385042" cy="523220"/>
          </a:xfrm>
          <a:prstGeom prst="rect">
            <a:avLst/>
          </a:prstGeom>
          <a:noFill/>
        </p:spPr>
        <p:txBody>
          <a:bodyPr wrap="none" rtlCol="0">
            <a:spAutoFit/>
          </a:bodyPr>
          <a:lstStyle/>
          <a:p>
            <a:r>
              <a:rPr lang="en-US" sz="2800" b="1" dirty="0">
                <a:solidFill>
                  <a:schemeClr val="accent2">
                    <a:lumMod val="50000"/>
                  </a:schemeClr>
                </a:solidFill>
                <a:latin typeface="Myriad Pro" pitchFamily="34" charset="0"/>
              </a:rPr>
              <a:t>2</a:t>
            </a:r>
          </a:p>
        </p:txBody>
      </p:sp>
    </p:spTree>
    <p:extLst>
      <p:ext uri="{BB962C8B-B14F-4D97-AF65-F5344CB8AC3E}">
        <p14:creationId xmlns:p14="http://schemas.microsoft.com/office/powerpoint/2010/main" val="8914634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ka-GE" b="1" dirty="0" smtClean="0">
                <a:solidFill>
                  <a:schemeClr val="accent2">
                    <a:lumMod val="50000"/>
                  </a:schemeClr>
                </a:solidFill>
              </a:rPr>
              <a:t>ნაწილი </a:t>
            </a:r>
            <a:r>
              <a:rPr lang="en-US" b="1" dirty="0" smtClean="0">
                <a:solidFill>
                  <a:schemeClr val="accent2">
                    <a:lumMod val="50000"/>
                  </a:schemeClr>
                </a:solidFill>
              </a:rPr>
              <a:t>III</a:t>
            </a:r>
            <a:r>
              <a:rPr lang="en-US" dirty="0" smtClean="0">
                <a:solidFill>
                  <a:schemeClr val="accent2">
                    <a:lumMod val="50000"/>
                  </a:schemeClr>
                </a:solidFill>
              </a:rPr>
              <a:t>: </a:t>
            </a:r>
            <a:endParaRPr lang="ka-GE" dirty="0" smtClean="0">
              <a:solidFill>
                <a:schemeClr val="accent2">
                  <a:lumMod val="50000"/>
                </a:schemeClr>
              </a:solidFill>
            </a:endParaRPr>
          </a:p>
          <a:p>
            <a:pPr marL="0" lvl="0" indent="0" algn="ctr">
              <a:buNone/>
            </a:pPr>
            <a:endParaRPr lang="ka-GE" dirty="0" smtClean="0">
              <a:solidFill>
                <a:schemeClr val="accent2">
                  <a:lumMod val="50000"/>
                </a:schemeClr>
              </a:solidFill>
            </a:endParaRPr>
          </a:p>
          <a:p>
            <a:pPr marL="0" indent="0" algn="ctr">
              <a:buNone/>
            </a:pPr>
            <a:r>
              <a:rPr lang="ka-GE" b="1" dirty="0" smtClean="0">
                <a:solidFill>
                  <a:srgbClr val="FF0000"/>
                </a:solidFill>
              </a:rPr>
              <a:t>ჯანმრთელობის </a:t>
            </a:r>
            <a:r>
              <a:rPr lang="ka-GE" b="1" dirty="0">
                <a:solidFill>
                  <a:srgbClr val="FF0000"/>
                </a:solidFill>
              </a:rPr>
              <a:t>დაცვის ერთიანი საინფორმაციო </a:t>
            </a:r>
            <a:r>
              <a:rPr lang="ka-GE" b="1" dirty="0">
                <a:solidFill>
                  <a:srgbClr val="FF0000"/>
                </a:solidFill>
              </a:rPr>
              <a:t>სისტემის  (ჯდესს)  მდგრადობის უზრუნველყოფის საკითხები</a:t>
            </a:r>
          </a:p>
        </p:txBody>
      </p:sp>
    </p:spTree>
    <p:extLst>
      <p:ext uri="{BB962C8B-B14F-4D97-AF65-F5344CB8AC3E}">
        <p14:creationId xmlns:p14="http://schemas.microsoft.com/office/powerpoint/2010/main" val="830157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8628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დადგენილების ცვლილება</a:t>
            </a:r>
            <a:endParaRPr lang="en-US" dirty="0">
              <a:solidFill>
                <a:schemeClr val="accent2">
                  <a:lumMod val="50000"/>
                </a:schemeClr>
              </a:solidFill>
              <a:cs typeface="Arial" pitchFamily="34" charset="0"/>
            </a:endParaRPr>
          </a:p>
        </p:txBody>
      </p:sp>
      <p:sp>
        <p:nvSpPr>
          <p:cNvPr id="6" name="Rectangle 5"/>
          <p:cNvSpPr/>
          <p:nvPr/>
        </p:nvSpPr>
        <p:spPr>
          <a:xfrm>
            <a:off x="762000" y="44841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სხვადასხვა წყაროებიდან თანხების კონსოლიდირება</a:t>
            </a:r>
            <a:endParaRPr lang="en-US" dirty="0">
              <a:solidFill>
                <a:schemeClr val="accent2">
                  <a:lumMod val="50000"/>
                </a:schemeClr>
              </a:solidFill>
              <a:cs typeface="Arial" pitchFamily="34" charset="0"/>
            </a:endParaRPr>
          </a:p>
        </p:txBody>
      </p:sp>
      <p:sp>
        <p:nvSpPr>
          <p:cNvPr id="10" name="Rectangle 9"/>
          <p:cNvSpPr/>
          <p:nvPr/>
        </p:nvSpPr>
        <p:spPr>
          <a:xfrm>
            <a:off x="762000" y="3270974"/>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ka-GE" dirty="0" smtClean="0">
                <a:solidFill>
                  <a:schemeClr val="accent2">
                    <a:lumMod val="50000"/>
                  </a:schemeClr>
                </a:solidFill>
                <a:cs typeface="Arial" pitchFamily="34" charset="0"/>
              </a:rPr>
              <a:t>სახსრების მობილიზება</a:t>
            </a:r>
            <a:endParaRPr lang="ka-GE" dirty="0">
              <a:solidFill>
                <a:schemeClr val="accent2">
                  <a:lumMod val="50000"/>
                </a:schemeClr>
              </a:solidFill>
              <a:cs typeface="Arial" pitchFamily="34" charset="0"/>
            </a:endParaRPr>
          </a:p>
        </p:txBody>
      </p:sp>
      <p:sp>
        <p:nvSpPr>
          <p:cNvPr id="8" name="Rectangle 7"/>
          <p:cNvSpPr/>
          <p:nvPr/>
        </p:nvSpPr>
        <p:spPr>
          <a:xfrm>
            <a:off x="762000" y="50937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თანხების გადანაწილება უწყებებს შორის</a:t>
            </a:r>
            <a:endParaRPr lang="ka-GE" dirty="0">
              <a:solidFill>
                <a:schemeClr val="accent2">
                  <a:lumMod val="50000"/>
                </a:schemeClr>
              </a:solidFill>
              <a:cs typeface="Arial" pitchFamily="34" charset="0"/>
            </a:endParaRPr>
          </a:p>
        </p:txBody>
      </p:sp>
      <p:sp>
        <p:nvSpPr>
          <p:cNvPr id="15" name="Title 1"/>
          <p:cNvSpPr>
            <a:spLocks noGrp="1"/>
          </p:cNvSpPr>
          <p:nvPr>
            <p:ph type="title"/>
          </p:nvPr>
        </p:nvSpPr>
        <p:spPr>
          <a:xfrm>
            <a:off x="762000" y="1447800"/>
            <a:ext cx="7772400" cy="1219200"/>
          </a:xfrm>
          <a:solidFill>
            <a:srgbClr val="C00000"/>
          </a:solidFill>
          <a:ln>
            <a:solidFill>
              <a:srgbClr val="C00000"/>
            </a:solidFill>
          </a:ln>
        </p:spPr>
        <p:txBody>
          <a:bodyPr/>
          <a:lstStyle/>
          <a:p>
            <a:pPr algn="ctr"/>
            <a:r>
              <a:rPr lang="ka-GE" dirty="0" smtClean="0">
                <a:solidFill>
                  <a:schemeClr val="bg1"/>
                </a:solidFill>
              </a:rPr>
              <a:t>სცენარი - </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ჯდესს მართვისათვის მომსახურების </a:t>
            </a:r>
            <a:br>
              <a:rPr lang="ka-GE" dirty="0" smtClean="0">
                <a:solidFill>
                  <a:schemeClr val="bg1"/>
                </a:solidFill>
              </a:rPr>
            </a:br>
            <a:r>
              <a:rPr lang="ka-GE" dirty="0" smtClean="0">
                <a:solidFill>
                  <a:schemeClr val="bg1"/>
                </a:solidFill>
              </a:rPr>
              <a:t>შესყიდვა შჯსდს მიერ</a:t>
            </a:r>
            <a:endParaRPr lang="en-US" dirty="0">
              <a:solidFill>
                <a:schemeClr val="bg1"/>
              </a:solidFill>
            </a:endParaRPr>
          </a:p>
        </p:txBody>
      </p:sp>
    </p:spTree>
    <p:extLst>
      <p:ext uri="{BB962C8B-B14F-4D97-AF65-F5344CB8AC3E}">
        <p14:creationId xmlns:p14="http://schemas.microsoft.com/office/powerpoint/2010/main" val="3459490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rgbClr val="002060"/>
                </a:solidFill>
              </a:rPr>
              <a:t>ნაწილი </a:t>
            </a:r>
            <a:r>
              <a:rPr lang="en-US" sz="2800" b="1" dirty="0" smtClean="0">
                <a:solidFill>
                  <a:srgbClr val="002060"/>
                </a:solidFill>
              </a:rPr>
              <a:t>I: </a:t>
            </a:r>
            <a:endParaRPr lang="ka-GE" sz="2800" b="1" dirty="0" smtClean="0">
              <a:solidFill>
                <a:srgbClr val="002060"/>
              </a:solidFill>
            </a:endParaRPr>
          </a:p>
          <a:p>
            <a:pPr marL="0" indent="0" algn="ctr">
              <a:buNone/>
            </a:pPr>
            <a:endParaRPr lang="ka-GE" sz="2800" b="1" dirty="0" smtClean="0">
              <a:solidFill>
                <a:srgbClr val="002060"/>
              </a:solidFill>
            </a:endParaRPr>
          </a:p>
          <a:p>
            <a:pPr marL="0" indent="0" algn="ctr">
              <a:buNone/>
            </a:pPr>
            <a:r>
              <a:rPr lang="ka-GE" sz="2800" b="1" dirty="0" smtClean="0">
                <a:solidFill>
                  <a:srgbClr val="002060"/>
                </a:solidFill>
              </a:rPr>
              <a:t>ზოგადი მიმოხილვა</a:t>
            </a:r>
            <a:endParaRPr lang="en-US" sz="2800" b="1" dirty="0">
              <a:solidFill>
                <a:srgbClr val="002060"/>
              </a:solidFill>
            </a:endParaRPr>
          </a:p>
        </p:txBody>
      </p:sp>
    </p:spTree>
    <p:extLst>
      <p:ext uri="{BB962C8B-B14F-4D97-AF65-F5344CB8AC3E}">
        <p14:creationId xmlns:p14="http://schemas.microsoft.com/office/powerpoint/2010/main" val="2038364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41265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საკადრო რესურსის შესაბამისი ანაზღაურება</a:t>
            </a:r>
            <a:endParaRPr lang="ka-GE" dirty="0">
              <a:solidFill>
                <a:schemeClr val="accent2">
                  <a:lumMod val="50000"/>
                </a:schemeClr>
              </a:solidFill>
              <a:cs typeface="Arial" pitchFamily="34" charset="0"/>
            </a:endParaRPr>
          </a:p>
        </p:txBody>
      </p:sp>
      <p:sp>
        <p:nvSpPr>
          <p:cNvPr id="12" name="Rectangle 11"/>
          <p:cNvSpPr/>
          <p:nvPr/>
        </p:nvSpPr>
        <p:spPr>
          <a:xfrm>
            <a:off x="762000" y="35052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შიდა საკადრო რესურსის გადამზადება / აყვანა</a:t>
            </a:r>
            <a:endParaRPr lang="ka-GE" dirty="0">
              <a:solidFill>
                <a:schemeClr val="accent2">
                  <a:lumMod val="50000"/>
                </a:schemeClr>
              </a:solidFill>
              <a:cs typeface="Arial" pitchFamily="34" charset="0"/>
            </a:endParaRPr>
          </a:p>
        </p:txBody>
      </p:sp>
      <p:sp>
        <p:nvSpPr>
          <p:cNvPr id="13" name="Title 1"/>
          <p:cNvSpPr>
            <a:spLocks noGrp="1"/>
          </p:cNvSpPr>
          <p:nvPr>
            <p:ph type="title"/>
          </p:nvPr>
        </p:nvSpPr>
        <p:spPr>
          <a:xfrm>
            <a:off x="762000" y="1447800"/>
            <a:ext cx="7772400" cy="914400"/>
          </a:xfrm>
          <a:solidFill>
            <a:srgbClr val="C00000"/>
          </a:solidFill>
          <a:ln>
            <a:solidFill>
              <a:srgbClr val="C00000"/>
            </a:solidFill>
          </a:ln>
        </p:spPr>
        <p:txBody>
          <a:bodyPr/>
          <a:lstStyle/>
          <a:p>
            <a:pPr algn="ctr"/>
            <a:r>
              <a:rPr lang="ka-GE" dirty="0" smtClean="0">
                <a:solidFill>
                  <a:schemeClr val="bg1"/>
                </a:solidFill>
              </a:rPr>
              <a:t>სცენარი - </a:t>
            </a:r>
            <a:r>
              <a:rPr lang="en-US" dirty="0" smtClean="0">
                <a:solidFill>
                  <a:schemeClr val="bg1"/>
                </a:solidFill>
              </a:rPr>
              <a:t>II</a:t>
            </a:r>
            <a:r>
              <a:rPr lang="ka-GE" dirty="0" smtClean="0">
                <a:solidFill>
                  <a:schemeClr val="bg1"/>
                </a:solidFill>
              </a:rPr>
              <a:t/>
            </a:r>
            <a:br>
              <a:rPr lang="ka-GE" dirty="0" smtClean="0">
                <a:solidFill>
                  <a:schemeClr val="bg1"/>
                </a:solidFill>
              </a:rPr>
            </a:br>
            <a:r>
              <a:rPr lang="ka-GE" dirty="0" smtClean="0">
                <a:solidFill>
                  <a:schemeClr val="bg1"/>
                </a:solidFill>
              </a:rPr>
              <a:t>ჯდესს მართვა შჯსდს მიერ</a:t>
            </a:r>
            <a:endParaRPr lang="en-US" dirty="0">
              <a:solidFill>
                <a:schemeClr val="bg1"/>
              </a:solidFill>
            </a:endParaRPr>
          </a:p>
        </p:txBody>
      </p:sp>
    </p:spTree>
    <p:extLst>
      <p:ext uri="{BB962C8B-B14F-4D97-AF65-F5344CB8AC3E}">
        <p14:creationId xmlns:p14="http://schemas.microsoft.com/office/powerpoint/2010/main" val="17442659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34407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საკადრო რესურსის შესაბამისი ანაზღაურება</a:t>
            </a:r>
            <a:endParaRPr lang="ka-GE" dirty="0">
              <a:solidFill>
                <a:schemeClr val="accent2">
                  <a:lumMod val="50000"/>
                </a:schemeClr>
              </a:solidFill>
              <a:cs typeface="Arial" pitchFamily="34" charset="0"/>
            </a:endParaRPr>
          </a:p>
        </p:txBody>
      </p:sp>
      <p:sp>
        <p:nvSpPr>
          <p:cNvPr id="12" name="Rectangle 11"/>
          <p:cNvSpPr/>
          <p:nvPr/>
        </p:nvSpPr>
        <p:spPr>
          <a:xfrm>
            <a:off x="762000" y="28194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სსიპ შექმნა</a:t>
            </a:r>
            <a:endParaRPr lang="ka-GE" dirty="0">
              <a:solidFill>
                <a:schemeClr val="accent2">
                  <a:lumMod val="50000"/>
                </a:schemeClr>
              </a:solidFill>
              <a:cs typeface="Arial" pitchFamily="34" charset="0"/>
            </a:endParaRPr>
          </a:p>
        </p:txBody>
      </p:sp>
      <p:sp>
        <p:nvSpPr>
          <p:cNvPr id="13" name="Title 1"/>
          <p:cNvSpPr>
            <a:spLocks noGrp="1"/>
          </p:cNvSpPr>
          <p:nvPr>
            <p:ph type="title"/>
          </p:nvPr>
        </p:nvSpPr>
        <p:spPr>
          <a:xfrm>
            <a:off x="762000" y="1447800"/>
            <a:ext cx="7772400" cy="914400"/>
          </a:xfrm>
          <a:solidFill>
            <a:srgbClr val="C00000"/>
          </a:solidFill>
          <a:ln>
            <a:solidFill>
              <a:srgbClr val="C00000"/>
            </a:solidFill>
          </a:ln>
        </p:spPr>
        <p:txBody>
          <a:bodyPr/>
          <a:lstStyle/>
          <a:p>
            <a:pPr algn="ctr"/>
            <a:r>
              <a:rPr lang="ka-GE" dirty="0" smtClean="0">
                <a:solidFill>
                  <a:schemeClr val="bg1"/>
                </a:solidFill>
              </a:rPr>
              <a:t>სცენარი - </a:t>
            </a:r>
            <a:r>
              <a:rPr lang="en-US" dirty="0">
                <a:solidFill>
                  <a:schemeClr val="bg1"/>
                </a:solidFill>
              </a:rPr>
              <a:t>III</a:t>
            </a:r>
            <a:r>
              <a:rPr lang="ka-GE" dirty="0" smtClean="0">
                <a:solidFill>
                  <a:schemeClr val="bg1"/>
                </a:solidFill>
              </a:rPr>
              <a:t/>
            </a:r>
            <a:br>
              <a:rPr lang="ka-GE" dirty="0" smtClean="0">
                <a:solidFill>
                  <a:schemeClr val="bg1"/>
                </a:solidFill>
              </a:rPr>
            </a:br>
            <a:r>
              <a:rPr lang="ka-GE" dirty="0" smtClean="0">
                <a:solidFill>
                  <a:schemeClr val="bg1"/>
                </a:solidFill>
              </a:rPr>
              <a:t>ჯდესს მართვა შჯსდს მიერ</a:t>
            </a:r>
            <a:endParaRPr lang="en-US" dirty="0">
              <a:solidFill>
                <a:schemeClr val="bg1"/>
              </a:solidFill>
            </a:endParaRPr>
          </a:p>
        </p:txBody>
      </p:sp>
      <p:sp>
        <p:nvSpPr>
          <p:cNvPr id="5" name="Rectangle 4"/>
          <p:cNvSpPr/>
          <p:nvPr/>
        </p:nvSpPr>
        <p:spPr>
          <a:xfrm>
            <a:off x="762000" y="4057518"/>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სხვადასხვა დაფინანსების მოპოვება</a:t>
            </a:r>
            <a:endParaRPr lang="ka-GE" dirty="0">
              <a:solidFill>
                <a:schemeClr val="accent2">
                  <a:lumMod val="50000"/>
                </a:schemeClr>
              </a:solidFill>
              <a:cs typeface="Arial" pitchFamily="34" charset="0"/>
            </a:endParaRPr>
          </a:p>
        </p:txBody>
      </p:sp>
      <p:sp>
        <p:nvSpPr>
          <p:cNvPr id="6" name="Rectangle 5"/>
          <p:cNvSpPr/>
          <p:nvPr/>
        </p:nvSpPr>
        <p:spPr>
          <a:xfrm>
            <a:off x="762000" y="4674336"/>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სხვადასხვა ადმინისტრაციული ხარჯის გაწევა</a:t>
            </a:r>
            <a:endParaRPr lang="ka-GE" dirty="0">
              <a:solidFill>
                <a:schemeClr val="accent2">
                  <a:lumMod val="50000"/>
                </a:schemeClr>
              </a:solidFill>
              <a:cs typeface="Arial" pitchFamily="34" charset="0"/>
            </a:endParaRPr>
          </a:p>
        </p:txBody>
      </p:sp>
      <p:sp>
        <p:nvSpPr>
          <p:cNvPr id="7" name="Rectangle 6"/>
          <p:cNvSpPr/>
          <p:nvPr/>
        </p:nvSpPr>
        <p:spPr>
          <a:xfrm>
            <a:off x="762000" y="5291154"/>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ka-GE" dirty="0" smtClean="0">
                <a:solidFill>
                  <a:schemeClr val="accent2">
                    <a:lumMod val="50000"/>
                  </a:schemeClr>
                </a:solidFill>
                <a:cs typeface="Arial" pitchFamily="34" charset="0"/>
              </a:rPr>
              <a:t>საკადრო </a:t>
            </a:r>
            <a:r>
              <a:rPr lang="ka-GE" dirty="0">
                <a:solidFill>
                  <a:schemeClr val="accent2">
                    <a:lumMod val="50000"/>
                  </a:schemeClr>
                </a:solidFill>
                <a:cs typeface="Arial" pitchFamily="34" charset="0"/>
              </a:rPr>
              <a:t>რესურსის </a:t>
            </a:r>
            <a:r>
              <a:rPr lang="ka-GE" dirty="0" smtClean="0">
                <a:solidFill>
                  <a:schemeClr val="accent2">
                    <a:lumMod val="50000"/>
                  </a:schemeClr>
                </a:solidFill>
                <a:cs typeface="Arial" pitchFamily="34" charset="0"/>
              </a:rPr>
              <a:t>გადამზადება / აყვანა</a:t>
            </a:r>
            <a:endParaRPr lang="ka-GE" dirty="0">
              <a:solidFill>
                <a:schemeClr val="accent2">
                  <a:lumMod val="50000"/>
                </a:schemeClr>
              </a:solidFill>
              <a:cs typeface="Arial" pitchFamily="34" charset="0"/>
            </a:endParaRPr>
          </a:p>
        </p:txBody>
      </p:sp>
    </p:spTree>
    <p:extLst>
      <p:ext uri="{BB962C8B-B14F-4D97-AF65-F5344CB8AC3E}">
        <p14:creationId xmlns:p14="http://schemas.microsoft.com/office/powerpoint/2010/main" val="26737434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838200"/>
          </a:xfrm>
          <a:solidFill>
            <a:srgbClr val="C00000"/>
          </a:solidFill>
          <a:ln>
            <a:solidFill>
              <a:srgbClr val="C00000"/>
            </a:solidFill>
          </a:ln>
        </p:spPr>
        <p:txBody>
          <a:bodyPr/>
          <a:lstStyle/>
          <a:p>
            <a:pPr algn="ctr"/>
            <a:r>
              <a:rPr lang="ka-GE" dirty="0" smtClean="0">
                <a:solidFill>
                  <a:schemeClr val="bg1"/>
                </a:solidFill>
              </a:rPr>
              <a:t>სისტემის შესანახად საჭირო </a:t>
            </a:r>
            <a:br>
              <a:rPr lang="ka-GE" dirty="0" smtClean="0">
                <a:solidFill>
                  <a:schemeClr val="bg1"/>
                </a:solidFill>
              </a:rPr>
            </a:br>
            <a:r>
              <a:rPr lang="ka-GE" dirty="0" smtClean="0">
                <a:solidFill>
                  <a:schemeClr val="bg1"/>
                </a:solidFill>
              </a:rPr>
              <a:t>საკადრო და ფინანსური რესურსი</a:t>
            </a:r>
            <a:endParaRPr lang="en-US" dirty="0">
              <a:solidFill>
                <a:srgbClr val="FFC000"/>
              </a:solidFill>
            </a:endParaRPr>
          </a:p>
        </p:txBody>
      </p:sp>
      <p:sp>
        <p:nvSpPr>
          <p:cNvPr id="3" name="Content Placeholder 2"/>
          <p:cNvSpPr>
            <a:spLocks noGrp="1"/>
          </p:cNvSpPr>
          <p:nvPr>
            <p:ph idx="1"/>
          </p:nvPr>
        </p:nvSpPr>
        <p:spPr>
          <a:xfrm>
            <a:off x="1143000" y="2743200"/>
            <a:ext cx="7315200" cy="2971800"/>
          </a:xfrm>
        </p:spPr>
        <p:txBody>
          <a:bodyPr/>
          <a:lstStyle/>
          <a:p>
            <a:r>
              <a:rPr lang="ka-GE" sz="1800" dirty="0" smtClean="0">
                <a:solidFill>
                  <a:schemeClr val="accent2">
                    <a:lumMod val="50000"/>
                  </a:schemeClr>
                </a:solidFill>
              </a:rPr>
              <a:t>????</a:t>
            </a:r>
          </a:p>
          <a:p>
            <a:endParaRPr lang="ka-GE" sz="1800" dirty="0" smtClean="0">
              <a:solidFill>
                <a:schemeClr val="accent2">
                  <a:lumMod val="50000"/>
                </a:schemeClr>
              </a:solidFill>
            </a:endParaRPr>
          </a:p>
          <a:p>
            <a:r>
              <a:rPr lang="ka-GE" sz="1800" dirty="0" smtClean="0">
                <a:solidFill>
                  <a:schemeClr val="accent2">
                    <a:lumMod val="50000"/>
                  </a:schemeClr>
                </a:solidFill>
              </a:rPr>
              <a:t>????</a:t>
            </a:r>
          </a:p>
          <a:p>
            <a:endParaRPr lang="en-US" sz="1800" dirty="0">
              <a:solidFill>
                <a:schemeClr val="accent2">
                  <a:lumMod val="50000"/>
                </a:schemeClr>
              </a:solidFill>
            </a:endParaRPr>
          </a:p>
          <a:p>
            <a:r>
              <a:rPr lang="ka-GE" sz="1800" dirty="0" smtClean="0">
                <a:solidFill>
                  <a:schemeClr val="accent2">
                    <a:lumMod val="50000"/>
                  </a:schemeClr>
                </a:solidFill>
              </a:rPr>
              <a:t>????</a:t>
            </a:r>
          </a:p>
          <a:p>
            <a:endParaRPr lang="ka-GE" sz="1800" dirty="0">
              <a:solidFill>
                <a:schemeClr val="accent2">
                  <a:lumMod val="50000"/>
                </a:schemeClr>
              </a:solidFill>
            </a:endParaRPr>
          </a:p>
        </p:txBody>
      </p:sp>
    </p:spTree>
    <p:extLst>
      <p:ext uri="{BB962C8B-B14F-4D97-AF65-F5344CB8AC3E}">
        <p14:creationId xmlns:p14="http://schemas.microsoft.com/office/powerpoint/2010/main" val="924615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chemeClr val="accent2">
                    <a:lumMod val="50000"/>
                  </a:schemeClr>
                </a:solidFill>
              </a:rPr>
              <a:t>ნაწილი </a:t>
            </a:r>
            <a:r>
              <a:rPr lang="en-US" sz="2800" b="1" dirty="0" smtClean="0">
                <a:solidFill>
                  <a:schemeClr val="accent2">
                    <a:lumMod val="50000"/>
                  </a:schemeClr>
                </a:solidFill>
              </a:rPr>
              <a:t>IV: </a:t>
            </a:r>
            <a:endParaRPr lang="ka-GE" sz="2800" b="1" dirty="0" smtClean="0">
              <a:solidFill>
                <a:schemeClr val="accent2">
                  <a:lumMod val="50000"/>
                </a:schemeClr>
              </a:solidFill>
            </a:endParaRPr>
          </a:p>
          <a:p>
            <a:pPr marL="0" indent="0" algn="ctr">
              <a:buNone/>
            </a:pPr>
            <a:endParaRPr lang="ka-GE" sz="2800" b="1" dirty="0" smtClean="0">
              <a:solidFill>
                <a:schemeClr val="accent2">
                  <a:lumMod val="50000"/>
                </a:schemeClr>
              </a:solidFill>
            </a:endParaRPr>
          </a:p>
          <a:p>
            <a:pPr marL="0" indent="0" algn="ctr">
              <a:buNone/>
            </a:pPr>
            <a:r>
              <a:rPr lang="ka-GE" sz="2800" b="1" dirty="0">
                <a:solidFill>
                  <a:srgbClr val="FF0000"/>
                </a:solidFill>
              </a:rPr>
              <a:t>გადაბარების სამოქმედო გეგმა</a:t>
            </a:r>
            <a:endParaRPr lang="en-US" sz="2800" b="1" dirty="0">
              <a:solidFill>
                <a:srgbClr val="FF0000"/>
              </a:solidFill>
            </a:endParaRPr>
          </a:p>
        </p:txBody>
      </p:sp>
    </p:spTree>
    <p:extLst>
      <p:ext uri="{BB962C8B-B14F-4D97-AF65-F5344CB8AC3E}">
        <p14:creationId xmlns:p14="http://schemas.microsoft.com/office/powerpoint/2010/main" val="2482449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67000"/>
            <a:ext cx="8305800" cy="3352800"/>
          </a:xfrm>
        </p:spPr>
        <p:txBody>
          <a:bodyPr/>
          <a:lstStyle/>
          <a:p>
            <a:pPr>
              <a:lnSpc>
                <a:spcPct val="150000"/>
              </a:lnSpc>
              <a:buFont typeface="Wingdings" panose="05000000000000000000" pitchFamily="2" charset="2"/>
              <a:buChar char="ü"/>
            </a:pPr>
            <a:r>
              <a:rPr lang="ka-GE" sz="1600" b="1" dirty="0" smtClean="0">
                <a:solidFill>
                  <a:schemeClr val="accent2">
                    <a:lumMod val="50000"/>
                  </a:schemeClr>
                </a:solidFill>
                <a:latin typeface="Sylfaen" pitchFamily="18" charset="0"/>
              </a:rPr>
              <a:t>გადაბარების სცენარის არჩევა</a:t>
            </a:r>
            <a:endParaRPr lang="en-US" sz="1600" b="1" dirty="0">
              <a:solidFill>
                <a:schemeClr val="accent2">
                  <a:lumMod val="50000"/>
                </a:schemeClr>
              </a:solidFill>
              <a:latin typeface="Sylfaen" pitchFamily="18" charset="0"/>
            </a:endParaRPr>
          </a:p>
          <a:p>
            <a:pPr>
              <a:lnSpc>
                <a:spcPct val="150000"/>
              </a:lnSpc>
              <a:buFont typeface="Wingdings" panose="05000000000000000000" pitchFamily="2" charset="2"/>
              <a:buChar char="ü"/>
            </a:pPr>
            <a:r>
              <a:rPr lang="ka-GE" sz="1600" b="1" dirty="0" smtClean="0">
                <a:solidFill>
                  <a:schemeClr val="accent2">
                    <a:lumMod val="50000"/>
                  </a:schemeClr>
                </a:solidFill>
                <a:latin typeface="Sylfaen" pitchFamily="18" charset="0"/>
              </a:rPr>
              <a:t>სამინისტროს მხრიდან პროცესის კოორდინატორის დანიშვნა</a:t>
            </a:r>
            <a:endParaRPr lang="en-US" sz="1600" b="1" dirty="0" smtClean="0">
              <a:solidFill>
                <a:schemeClr val="accent2">
                  <a:lumMod val="50000"/>
                </a:schemeClr>
              </a:solidFill>
              <a:latin typeface="Sylfaen" pitchFamily="18" charset="0"/>
            </a:endParaRPr>
          </a:p>
          <a:p>
            <a:pPr>
              <a:lnSpc>
                <a:spcPct val="150000"/>
              </a:lnSpc>
              <a:buFont typeface="Wingdings" panose="05000000000000000000" pitchFamily="2" charset="2"/>
              <a:buChar char="ü"/>
            </a:pPr>
            <a:r>
              <a:rPr lang="ka-GE" sz="1600" b="1" dirty="0" smtClean="0">
                <a:solidFill>
                  <a:schemeClr val="accent2">
                    <a:lumMod val="50000"/>
                  </a:schemeClr>
                </a:solidFill>
                <a:latin typeface="Sylfaen" pitchFamily="18" charset="0"/>
              </a:rPr>
              <a:t>სამომხმარებელო </a:t>
            </a:r>
            <a:r>
              <a:rPr lang="ka-GE" sz="1600" b="1" dirty="0" smtClean="0">
                <a:solidFill>
                  <a:schemeClr val="accent2">
                    <a:lumMod val="50000"/>
                  </a:schemeClr>
                </a:solidFill>
                <a:latin typeface="Sylfaen" pitchFamily="18" charset="0"/>
              </a:rPr>
              <a:t>დოკუმენტაციის მომზადება</a:t>
            </a:r>
            <a:endParaRPr lang="en-US" sz="1600" b="1" dirty="0" smtClean="0">
              <a:solidFill>
                <a:schemeClr val="accent2">
                  <a:lumMod val="50000"/>
                </a:schemeClr>
              </a:solidFill>
              <a:latin typeface="Sylfaen" pitchFamily="18" charset="0"/>
            </a:endParaRPr>
          </a:p>
          <a:p>
            <a:pPr>
              <a:lnSpc>
                <a:spcPct val="150000"/>
              </a:lnSpc>
              <a:buFont typeface="Wingdings" panose="05000000000000000000" pitchFamily="2" charset="2"/>
              <a:buChar char="ü"/>
            </a:pPr>
            <a:r>
              <a:rPr lang="ka-GE" sz="1600" b="1" dirty="0" smtClean="0">
                <a:solidFill>
                  <a:schemeClr val="accent2">
                    <a:lumMod val="50000"/>
                  </a:schemeClr>
                </a:solidFill>
                <a:latin typeface="Sylfaen" pitchFamily="18" charset="0"/>
              </a:rPr>
              <a:t>ტექნიკური დოკუმენტაციის მომზადება</a:t>
            </a:r>
            <a:endParaRPr lang="en-US" sz="1600" b="1" dirty="0" smtClean="0">
              <a:solidFill>
                <a:schemeClr val="accent2">
                  <a:lumMod val="50000"/>
                </a:schemeClr>
              </a:solidFill>
              <a:latin typeface="Sylfaen" pitchFamily="18" charset="0"/>
            </a:endParaRPr>
          </a:p>
          <a:p>
            <a:pPr lvl="0" eaLnBrk="0" hangingPunct="0">
              <a:lnSpc>
                <a:spcPct val="150000"/>
              </a:lnSpc>
              <a:spcBef>
                <a:spcPct val="0"/>
              </a:spcBef>
              <a:buFont typeface="Wingdings" panose="05000000000000000000" pitchFamily="2" charset="2"/>
              <a:buChar char="ü"/>
            </a:pPr>
            <a:r>
              <a:rPr lang="ka-GE" sz="1600" b="1" dirty="0">
                <a:solidFill>
                  <a:schemeClr val="accent2">
                    <a:lumMod val="50000"/>
                  </a:schemeClr>
                </a:solidFill>
                <a:latin typeface="Sylfaen" pitchFamily="18" charset="0"/>
              </a:rPr>
              <a:t>სახელფასო ანაზღაურების საკითხების გადაჭრა და იურიდიულად დარეგულირება</a:t>
            </a:r>
          </a:p>
          <a:p>
            <a:pPr eaLnBrk="0" hangingPunct="0">
              <a:lnSpc>
                <a:spcPct val="150000"/>
              </a:lnSpc>
              <a:spcBef>
                <a:spcPct val="0"/>
              </a:spcBef>
              <a:buFont typeface="Wingdings" panose="05000000000000000000" pitchFamily="2" charset="2"/>
              <a:buChar char="ü"/>
            </a:pPr>
            <a:r>
              <a:rPr lang="ka-GE" sz="1600" b="1" dirty="0" smtClean="0">
                <a:solidFill>
                  <a:schemeClr val="accent2">
                    <a:lumMod val="50000"/>
                  </a:schemeClr>
                </a:solidFill>
                <a:latin typeface="Sylfaen" pitchFamily="18" charset="0"/>
              </a:rPr>
              <a:t>სსიპ-ის </a:t>
            </a:r>
            <a:r>
              <a:rPr lang="ka-GE" sz="1600" b="1" dirty="0">
                <a:solidFill>
                  <a:schemeClr val="accent2">
                    <a:lumMod val="50000"/>
                  </a:schemeClr>
                </a:solidFill>
                <a:latin typeface="Sylfaen" pitchFamily="18" charset="0"/>
              </a:rPr>
              <a:t>ან დეპატამენტის შექმნა </a:t>
            </a:r>
          </a:p>
          <a:p>
            <a:pPr lvl="0" eaLnBrk="0" hangingPunct="0">
              <a:lnSpc>
                <a:spcPct val="150000"/>
              </a:lnSpc>
              <a:spcBef>
                <a:spcPct val="0"/>
              </a:spcBef>
              <a:buFont typeface="Wingdings" panose="05000000000000000000" pitchFamily="2" charset="2"/>
              <a:buChar char="ü"/>
            </a:pPr>
            <a:r>
              <a:rPr lang="ka-GE" sz="1600" b="1" dirty="0">
                <a:solidFill>
                  <a:schemeClr val="accent2">
                    <a:lumMod val="50000"/>
                  </a:schemeClr>
                </a:solidFill>
                <a:latin typeface="Sylfaen" pitchFamily="18" charset="0"/>
              </a:rPr>
              <a:t>ხარჯების ბიუჯეტში </a:t>
            </a:r>
            <a:r>
              <a:rPr lang="ka-GE" sz="1600" b="1" dirty="0" smtClean="0">
                <a:solidFill>
                  <a:schemeClr val="accent2">
                    <a:lumMod val="50000"/>
                  </a:schemeClr>
                </a:solidFill>
                <a:latin typeface="Sylfaen" pitchFamily="18" charset="0"/>
              </a:rPr>
              <a:t>გათვალისწინება</a:t>
            </a:r>
          </a:p>
          <a:p>
            <a:pPr eaLnBrk="0" hangingPunct="0">
              <a:lnSpc>
                <a:spcPct val="150000"/>
              </a:lnSpc>
              <a:spcBef>
                <a:spcPct val="0"/>
              </a:spcBef>
              <a:buFont typeface="Wingdings" panose="05000000000000000000" pitchFamily="2" charset="2"/>
              <a:buChar char="ü"/>
            </a:pPr>
            <a:r>
              <a:rPr lang="ka-GE" sz="1600" b="1" dirty="0">
                <a:solidFill>
                  <a:schemeClr val="accent2">
                    <a:lumMod val="50000"/>
                  </a:schemeClr>
                </a:solidFill>
                <a:latin typeface="Sylfaen" pitchFamily="18" charset="0"/>
              </a:rPr>
              <a:t>ბიუჯეტის ცვლილებების დამტკიცბა</a:t>
            </a:r>
          </a:p>
          <a:p>
            <a:pPr marL="0" lvl="0" indent="0" eaLnBrk="0" hangingPunct="0">
              <a:lnSpc>
                <a:spcPct val="150000"/>
              </a:lnSpc>
              <a:spcBef>
                <a:spcPct val="0"/>
              </a:spcBef>
              <a:buNone/>
            </a:pPr>
            <a:endParaRPr lang="ka-GE" sz="1600" b="1" dirty="0">
              <a:solidFill>
                <a:schemeClr val="accent2">
                  <a:lumMod val="50000"/>
                </a:schemeClr>
              </a:solidFill>
              <a:latin typeface="Sylfaen" pitchFamily="18" charset="0"/>
            </a:endParaRPr>
          </a:p>
          <a:p>
            <a:pPr marL="0" indent="0" eaLnBrk="0" hangingPunct="0">
              <a:spcBef>
                <a:spcPct val="0"/>
              </a:spcBef>
              <a:buNone/>
            </a:pPr>
            <a:endParaRPr lang="ka-GE" sz="2000" b="1" dirty="0" smtClean="0">
              <a:solidFill>
                <a:schemeClr val="accent2">
                  <a:lumMod val="50000"/>
                </a:schemeClr>
              </a:solidFill>
              <a:latin typeface="Sylfaen" pitchFamily="18" charset="0"/>
            </a:endParaRPr>
          </a:p>
          <a:p>
            <a:pPr marL="285750" indent="-285750" eaLnBrk="0" hangingPunct="0">
              <a:spcBef>
                <a:spcPct val="0"/>
              </a:spcBef>
              <a:buFont typeface="Arial" pitchFamily="34" charset="0"/>
              <a:buChar char="•"/>
            </a:pPr>
            <a:endParaRPr lang="ka-GE" sz="2000" b="1" dirty="0">
              <a:solidFill>
                <a:schemeClr val="accent2">
                  <a:lumMod val="50000"/>
                </a:schemeClr>
              </a:solidFill>
              <a:latin typeface="Sylfaen" pitchFamily="18" charset="0"/>
            </a:endParaRPr>
          </a:p>
          <a:p>
            <a:pPr marL="285750" lvl="0" indent="-285750" eaLnBrk="0" hangingPunct="0">
              <a:spcBef>
                <a:spcPct val="0"/>
              </a:spcBef>
              <a:buFont typeface="Arial" pitchFamily="34" charset="0"/>
              <a:buChar char="•"/>
            </a:pPr>
            <a:endParaRPr lang="ka-GE" sz="2000" dirty="0" smtClean="0">
              <a:solidFill>
                <a:schemeClr val="accent2">
                  <a:lumMod val="50000"/>
                </a:schemeClr>
              </a:solidFill>
              <a:latin typeface="Sylfaen" pitchFamily="18" charset="0"/>
            </a:endParaRPr>
          </a:p>
          <a:p>
            <a:pPr marL="285750" lvl="0" indent="-285750" eaLnBrk="0" hangingPunct="0">
              <a:spcBef>
                <a:spcPct val="0"/>
              </a:spcBef>
              <a:buFont typeface="Arial" pitchFamily="34" charset="0"/>
              <a:buChar char="•"/>
            </a:pPr>
            <a:endParaRPr lang="ka-GE" sz="2000" dirty="0">
              <a:solidFill>
                <a:schemeClr val="accent2">
                  <a:lumMod val="50000"/>
                </a:schemeClr>
              </a:solidFill>
              <a:latin typeface="Sylfaen" pitchFamily="18" charset="0"/>
            </a:endParaRPr>
          </a:p>
          <a:p>
            <a:pPr marL="285750" indent="-285750" eaLnBrk="0" hangingPunct="0">
              <a:spcBef>
                <a:spcPct val="0"/>
              </a:spcBef>
              <a:buFont typeface="Arial" pitchFamily="34" charset="0"/>
              <a:buChar char="•"/>
            </a:pPr>
            <a:endParaRPr lang="ka-GE" sz="2000" b="1" dirty="0">
              <a:solidFill>
                <a:schemeClr val="accent2">
                  <a:lumMod val="50000"/>
                </a:schemeClr>
              </a:solidFill>
            </a:endParaRPr>
          </a:p>
          <a:p>
            <a:pPr marL="285750" indent="-285750" eaLnBrk="0" hangingPunct="0">
              <a:spcBef>
                <a:spcPct val="0"/>
              </a:spcBef>
              <a:buFont typeface="Arial" pitchFamily="34" charset="0"/>
              <a:buChar char="•"/>
            </a:pPr>
            <a:endParaRPr lang="en-US" sz="2000" b="1" dirty="0" smtClean="0">
              <a:solidFill>
                <a:schemeClr val="accent2">
                  <a:lumMod val="50000"/>
                </a:schemeClr>
              </a:solidFill>
              <a:latin typeface="Sylfaen" pitchFamily="18" charset="0"/>
            </a:endParaRPr>
          </a:p>
          <a:p>
            <a:pPr marL="285750" indent="-285750" eaLnBrk="0" hangingPunct="0">
              <a:spcBef>
                <a:spcPct val="0"/>
              </a:spcBef>
              <a:buFont typeface="Arial" pitchFamily="34" charset="0"/>
              <a:buChar char="•"/>
            </a:pPr>
            <a:endParaRPr lang="ka-GE" sz="2000" b="1" dirty="0">
              <a:solidFill>
                <a:schemeClr val="accent2">
                  <a:lumMod val="50000"/>
                </a:schemeClr>
              </a:solidFill>
              <a:latin typeface="Sylfaen" pitchFamily="18" charset="0"/>
            </a:endParaRPr>
          </a:p>
          <a:p>
            <a:pPr marL="285750" lvl="0" indent="-285750" eaLnBrk="0" hangingPunct="0">
              <a:spcBef>
                <a:spcPct val="0"/>
              </a:spcBef>
              <a:buFont typeface="Arial" pitchFamily="34" charset="0"/>
              <a:buChar char="•"/>
            </a:pPr>
            <a:endParaRPr lang="ka-GE" sz="2000" dirty="0">
              <a:solidFill>
                <a:schemeClr val="accent2">
                  <a:lumMod val="50000"/>
                </a:schemeClr>
              </a:solidFill>
              <a:latin typeface="Sylfaen" pitchFamily="18" charset="0"/>
            </a:endParaRPr>
          </a:p>
          <a:p>
            <a:endParaRPr lang="ka-GE" sz="2000" b="1" dirty="0">
              <a:solidFill>
                <a:schemeClr val="accent2">
                  <a:lumMod val="50000"/>
                </a:schemeClr>
              </a:solidFill>
            </a:endParaRPr>
          </a:p>
          <a:p>
            <a:endParaRPr lang="en-US" sz="2000" b="1" dirty="0" smtClean="0">
              <a:solidFill>
                <a:schemeClr val="accent2">
                  <a:lumMod val="50000"/>
                </a:schemeClr>
              </a:solidFill>
              <a:latin typeface="Sylfaen" pitchFamily="18" charset="0"/>
            </a:endParaRPr>
          </a:p>
          <a:p>
            <a:endParaRPr lang="en-US" sz="2000" b="1" dirty="0" smtClean="0">
              <a:solidFill>
                <a:schemeClr val="accent2">
                  <a:lumMod val="50000"/>
                </a:schemeClr>
              </a:solidFill>
              <a:latin typeface="Sylfaen" pitchFamily="18" charset="0"/>
            </a:endParaRPr>
          </a:p>
          <a:p>
            <a:endParaRPr lang="en-US" sz="2000" b="1" dirty="0" smtClean="0">
              <a:solidFill>
                <a:schemeClr val="accent2">
                  <a:lumMod val="50000"/>
                </a:schemeClr>
              </a:solidFill>
              <a:latin typeface="Sylfaen" pitchFamily="18" charset="0"/>
            </a:endParaRPr>
          </a:p>
          <a:p>
            <a:endParaRPr lang="en-US" sz="2000" dirty="0">
              <a:solidFill>
                <a:schemeClr val="accent2">
                  <a:lumMod val="50000"/>
                </a:schemeClr>
              </a:solidFill>
            </a:endParaRPr>
          </a:p>
        </p:txBody>
      </p:sp>
      <p:sp>
        <p:nvSpPr>
          <p:cNvPr id="5" name="Title 1"/>
          <p:cNvSpPr txBox="1">
            <a:spLocks/>
          </p:cNvSpPr>
          <p:nvPr/>
        </p:nvSpPr>
        <p:spPr bwMode="auto">
          <a:xfrm>
            <a:off x="685800" y="1447800"/>
            <a:ext cx="7772400" cy="838200"/>
          </a:xfrm>
          <a:prstGeom prst="rect">
            <a:avLst/>
          </a:prstGeom>
          <a:solidFill>
            <a:srgbClr val="C00000"/>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algn="ctr"/>
            <a:r>
              <a:rPr lang="ka-GE" kern="0" dirty="0" smtClean="0">
                <a:solidFill>
                  <a:schemeClr val="bg1"/>
                </a:solidFill>
              </a:rPr>
              <a:t>გადაბარების გეგმა გრაფიკი</a:t>
            </a:r>
            <a:endParaRPr lang="en-US" kern="0" dirty="0">
              <a:solidFill>
                <a:srgbClr val="FFC000"/>
              </a:solidFill>
            </a:endParaRPr>
          </a:p>
        </p:txBody>
      </p:sp>
    </p:spTree>
    <p:extLst>
      <p:ext uri="{BB962C8B-B14F-4D97-AF65-F5344CB8AC3E}">
        <p14:creationId xmlns:p14="http://schemas.microsoft.com/office/powerpoint/2010/main" val="1260024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67000"/>
            <a:ext cx="8305800" cy="3505200"/>
          </a:xfrm>
        </p:spPr>
        <p:txBody>
          <a:bodyPr/>
          <a:lstStyle/>
          <a:p>
            <a:pPr lvl="0" eaLnBrk="0" hangingPunct="0">
              <a:lnSpc>
                <a:spcPct val="150000"/>
              </a:lnSpc>
              <a:spcBef>
                <a:spcPct val="0"/>
              </a:spcBef>
              <a:buFont typeface="Wingdings" panose="05000000000000000000" pitchFamily="2" charset="2"/>
              <a:buChar char="ü"/>
            </a:pPr>
            <a:r>
              <a:rPr lang="ka-GE" sz="1600" b="1" dirty="0" smtClean="0">
                <a:solidFill>
                  <a:schemeClr val="accent2">
                    <a:lumMod val="50000"/>
                  </a:schemeClr>
                </a:solidFill>
                <a:latin typeface="Sylfaen" pitchFamily="18" charset="0"/>
              </a:rPr>
              <a:t>მომსახურების შესყიდვების პროცედურები</a:t>
            </a:r>
          </a:p>
          <a:p>
            <a:pPr lvl="0" eaLnBrk="0" hangingPunct="0">
              <a:lnSpc>
                <a:spcPct val="150000"/>
              </a:lnSpc>
              <a:spcBef>
                <a:spcPct val="0"/>
              </a:spcBef>
              <a:buFont typeface="Wingdings" panose="05000000000000000000" pitchFamily="2" charset="2"/>
              <a:buChar char="ü"/>
            </a:pPr>
            <a:r>
              <a:rPr lang="ka-GE" sz="1600" b="1" dirty="0" smtClean="0">
                <a:solidFill>
                  <a:schemeClr val="accent2">
                    <a:lumMod val="50000"/>
                  </a:schemeClr>
                </a:solidFill>
                <a:latin typeface="Sylfaen" pitchFamily="18" charset="0"/>
              </a:rPr>
              <a:t>სსიპ-ის ან დეპარტამენტის აღჭურვა</a:t>
            </a:r>
            <a:endParaRPr lang="ka-GE" sz="1600" b="1" dirty="0">
              <a:solidFill>
                <a:schemeClr val="accent2">
                  <a:lumMod val="50000"/>
                </a:schemeClr>
              </a:solidFill>
              <a:latin typeface="Sylfaen" pitchFamily="18" charset="0"/>
            </a:endParaRPr>
          </a:p>
          <a:p>
            <a:pPr lvl="0" eaLnBrk="0" hangingPunct="0">
              <a:lnSpc>
                <a:spcPct val="150000"/>
              </a:lnSpc>
              <a:spcBef>
                <a:spcPct val="0"/>
              </a:spcBef>
              <a:buFont typeface="Wingdings" panose="05000000000000000000" pitchFamily="2" charset="2"/>
              <a:buChar char="ü"/>
            </a:pPr>
            <a:r>
              <a:rPr lang="ka-GE" sz="1600" b="1" dirty="0">
                <a:solidFill>
                  <a:schemeClr val="accent2">
                    <a:lumMod val="50000"/>
                  </a:schemeClr>
                </a:solidFill>
                <a:latin typeface="Sylfaen" pitchFamily="18" charset="0"/>
              </a:rPr>
              <a:t>კადრების აყვანა</a:t>
            </a:r>
          </a:p>
          <a:p>
            <a:pPr eaLnBrk="0" hangingPunct="0">
              <a:lnSpc>
                <a:spcPct val="150000"/>
              </a:lnSpc>
              <a:spcBef>
                <a:spcPct val="0"/>
              </a:spcBef>
              <a:buFont typeface="Wingdings" panose="05000000000000000000" pitchFamily="2" charset="2"/>
              <a:buChar char="ü"/>
            </a:pPr>
            <a:r>
              <a:rPr lang="ka-GE" sz="1600" b="1" dirty="0">
                <a:solidFill>
                  <a:schemeClr val="accent2">
                    <a:lumMod val="50000"/>
                  </a:schemeClr>
                </a:solidFill>
                <a:latin typeface="Sylfaen" pitchFamily="18" charset="0"/>
              </a:rPr>
              <a:t>კადრების </a:t>
            </a:r>
            <a:r>
              <a:rPr lang="ka-GE" sz="1600" b="1" dirty="0" smtClean="0">
                <a:solidFill>
                  <a:schemeClr val="accent2">
                    <a:lumMod val="50000"/>
                  </a:schemeClr>
                </a:solidFill>
                <a:latin typeface="Sylfaen" pitchFamily="18" charset="0"/>
              </a:rPr>
              <a:t>მომზადება</a:t>
            </a:r>
          </a:p>
          <a:p>
            <a:pPr>
              <a:lnSpc>
                <a:spcPct val="150000"/>
              </a:lnSpc>
              <a:buFont typeface="Wingdings" panose="05000000000000000000" pitchFamily="2" charset="2"/>
              <a:buChar char="ü"/>
            </a:pPr>
            <a:r>
              <a:rPr lang="ka-GE" sz="1600" b="1" dirty="0" smtClean="0">
                <a:solidFill>
                  <a:schemeClr val="accent2">
                    <a:lumMod val="50000"/>
                  </a:schemeClr>
                </a:solidFill>
                <a:latin typeface="Sylfaen" pitchFamily="18" charset="0"/>
              </a:rPr>
              <a:t>ეტაპობრივი </a:t>
            </a:r>
            <a:r>
              <a:rPr lang="ka-GE" sz="1600" b="1" dirty="0">
                <a:solidFill>
                  <a:schemeClr val="accent2">
                    <a:lumMod val="50000"/>
                  </a:schemeClr>
                </a:solidFill>
                <a:latin typeface="Sylfaen" pitchFamily="18" charset="0"/>
              </a:rPr>
              <a:t>გადაბარება - შესაძლებელია მოდულებად</a:t>
            </a:r>
          </a:p>
          <a:p>
            <a:pPr>
              <a:lnSpc>
                <a:spcPct val="150000"/>
              </a:lnSpc>
              <a:buFont typeface="Wingdings" panose="05000000000000000000" pitchFamily="2" charset="2"/>
              <a:buChar char="ü"/>
            </a:pPr>
            <a:r>
              <a:rPr lang="ka-GE" sz="1600" b="1" dirty="0" smtClean="0">
                <a:solidFill>
                  <a:schemeClr val="accent2">
                    <a:lumMod val="50000"/>
                  </a:schemeClr>
                </a:solidFill>
                <a:latin typeface="Sylfaen" pitchFamily="18" charset="0"/>
              </a:rPr>
              <a:t>საპორტი</a:t>
            </a:r>
            <a:endParaRPr lang="ka-GE" sz="1600" b="1" dirty="0">
              <a:solidFill>
                <a:schemeClr val="accent2">
                  <a:lumMod val="50000"/>
                </a:schemeClr>
              </a:solidFill>
              <a:latin typeface="Sylfaen" pitchFamily="18" charset="0"/>
            </a:endParaRPr>
          </a:p>
          <a:p>
            <a:pPr>
              <a:lnSpc>
                <a:spcPct val="150000"/>
              </a:lnSpc>
              <a:buFont typeface="Wingdings" panose="05000000000000000000" pitchFamily="2" charset="2"/>
              <a:buChar char="ü"/>
            </a:pPr>
            <a:r>
              <a:rPr lang="ka-GE" sz="1600" b="1" dirty="0" smtClean="0">
                <a:solidFill>
                  <a:schemeClr val="accent2">
                    <a:lumMod val="50000"/>
                  </a:schemeClr>
                </a:solidFill>
                <a:latin typeface="Sylfaen" pitchFamily="18" charset="0"/>
              </a:rPr>
              <a:t>სუპერვიზია</a:t>
            </a:r>
            <a:endParaRPr lang="ka-GE" sz="1600" b="1" dirty="0">
              <a:solidFill>
                <a:schemeClr val="accent2">
                  <a:lumMod val="50000"/>
                </a:schemeClr>
              </a:solidFill>
              <a:latin typeface="Sylfaen" pitchFamily="18" charset="0"/>
            </a:endParaRPr>
          </a:p>
          <a:p>
            <a:pPr marL="0" indent="0" eaLnBrk="0" hangingPunct="0">
              <a:spcBef>
                <a:spcPct val="0"/>
              </a:spcBef>
              <a:buNone/>
            </a:pPr>
            <a:endParaRPr lang="ka-GE" sz="2000" b="1" dirty="0" smtClean="0">
              <a:solidFill>
                <a:schemeClr val="accent2">
                  <a:lumMod val="50000"/>
                </a:schemeClr>
              </a:solidFill>
              <a:latin typeface="Sylfaen" pitchFamily="18" charset="0"/>
            </a:endParaRPr>
          </a:p>
          <a:p>
            <a:pPr marL="285750" indent="-285750" eaLnBrk="0" hangingPunct="0">
              <a:spcBef>
                <a:spcPct val="0"/>
              </a:spcBef>
              <a:buFont typeface="Arial" pitchFamily="34" charset="0"/>
              <a:buChar char="•"/>
            </a:pPr>
            <a:endParaRPr lang="ka-GE" sz="2000" b="1" dirty="0">
              <a:solidFill>
                <a:schemeClr val="accent2">
                  <a:lumMod val="50000"/>
                </a:schemeClr>
              </a:solidFill>
              <a:latin typeface="Sylfaen" pitchFamily="18" charset="0"/>
            </a:endParaRPr>
          </a:p>
          <a:p>
            <a:pPr marL="285750" lvl="0" indent="-285750" eaLnBrk="0" hangingPunct="0">
              <a:spcBef>
                <a:spcPct val="0"/>
              </a:spcBef>
              <a:buFont typeface="Arial" pitchFamily="34" charset="0"/>
              <a:buChar char="•"/>
            </a:pPr>
            <a:endParaRPr lang="ka-GE" sz="2000" dirty="0" smtClean="0">
              <a:solidFill>
                <a:schemeClr val="accent2">
                  <a:lumMod val="50000"/>
                </a:schemeClr>
              </a:solidFill>
              <a:latin typeface="Sylfaen" pitchFamily="18" charset="0"/>
            </a:endParaRPr>
          </a:p>
          <a:p>
            <a:pPr marL="285750" lvl="0" indent="-285750" eaLnBrk="0" hangingPunct="0">
              <a:spcBef>
                <a:spcPct val="0"/>
              </a:spcBef>
              <a:buFont typeface="Arial" pitchFamily="34" charset="0"/>
              <a:buChar char="•"/>
            </a:pPr>
            <a:endParaRPr lang="ka-GE" sz="2000" dirty="0">
              <a:solidFill>
                <a:schemeClr val="accent2">
                  <a:lumMod val="50000"/>
                </a:schemeClr>
              </a:solidFill>
              <a:latin typeface="Sylfaen" pitchFamily="18" charset="0"/>
            </a:endParaRPr>
          </a:p>
          <a:p>
            <a:pPr marL="285750" indent="-285750" eaLnBrk="0" hangingPunct="0">
              <a:spcBef>
                <a:spcPct val="0"/>
              </a:spcBef>
              <a:buFont typeface="Arial" pitchFamily="34" charset="0"/>
              <a:buChar char="•"/>
            </a:pPr>
            <a:endParaRPr lang="ka-GE" sz="2000" b="1" dirty="0">
              <a:solidFill>
                <a:schemeClr val="accent2">
                  <a:lumMod val="50000"/>
                </a:schemeClr>
              </a:solidFill>
            </a:endParaRPr>
          </a:p>
          <a:p>
            <a:pPr marL="285750" indent="-285750" eaLnBrk="0" hangingPunct="0">
              <a:spcBef>
                <a:spcPct val="0"/>
              </a:spcBef>
              <a:buFont typeface="Arial" pitchFamily="34" charset="0"/>
              <a:buChar char="•"/>
            </a:pPr>
            <a:endParaRPr lang="en-US" sz="2000" b="1" dirty="0" smtClean="0">
              <a:solidFill>
                <a:schemeClr val="accent2">
                  <a:lumMod val="50000"/>
                </a:schemeClr>
              </a:solidFill>
              <a:latin typeface="Sylfaen" pitchFamily="18" charset="0"/>
            </a:endParaRPr>
          </a:p>
          <a:p>
            <a:pPr marL="285750" indent="-285750" eaLnBrk="0" hangingPunct="0">
              <a:spcBef>
                <a:spcPct val="0"/>
              </a:spcBef>
              <a:buFont typeface="Arial" pitchFamily="34" charset="0"/>
              <a:buChar char="•"/>
            </a:pPr>
            <a:endParaRPr lang="ka-GE" sz="2000" b="1" dirty="0">
              <a:solidFill>
                <a:schemeClr val="accent2">
                  <a:lumMod val="50000"/>
                </a:schemeClr>
              </a:solidFill>
              <a:latin typeface="Sylfaen" pitchFamily="18" charset="0"/>
            </a:endParaRPr>
          </a:p>
          <a:p>
            <a:pPr marL="285750" lvl="0" indent="-285750" eaLnBrk="0" hangingPunct="0">
              <a:spcBef>
                <a:spcPct val="0"/>
              </a:spcBef>
              <a:buFont typeface="Arial" pitchFamily="34" charset="0"/>
              <a:buChar char="•"/>
            </a:pPr>
            <a:endParaRPr lang="ka-GE" sz="2000" dirty="0">
              <a:solidFill>
                <a:schemeClr val="accent2">
                  <a:lumMod val="50000"/>
                </a:schemeClr>
              </a:solidFill>
              <a:latin typeface="Sylfaen" pitchFamily="18" charset="0"/>
            </a:endParaRPr>
          </a:p>
          <a:p>
            <a:endParaRPr lang="ka-GE" sz="2000" b="1" dirty="0">
              <a:solidFill>
                <a:schemeClr val="accent2">
                  <a:lumMod val="50000"/>
                </a:schemeClr>
              </a:solidFill>
            </a:endParaRPr>
          </a:p>
          <a:p>
            <a:endParaRPr lang="en-US" sz="2000" b="1" dirty="0" smtClean="0">
              <a:solidFill>
                <a:schemeClr val="accent2">
                  <a:lumMod val="50000"/>
                </a:schemeClr>
              </a:solidFill>
              <a:latin typeface="Sylfaen" pitchFamily="18" charset="0"/>
            </a:endParaRPr>
          </a:p>
          <a:p>
            <a:endParaRPr lang="en-US" sz="2000" b="1" dirty="0" smtClean="0">
              <a:solidFill>
                <a:schemeClr val="accent2">
                  <a:lumMod val="50000"/>
                </a:schemeClr>
              </a:solidFill>
              <a:latin typeface="Sylfaen" pitchFamily="18" charset="0"/>
            </a:endParaRPr>
          </a:p>
          <a:p>
            <a:endParaRPr lang="en-US" sz="2000" b="1" dirty="0" smtClean="0">
              <a:solidFill>
                <a:schemeClr val="accent2">
                  <a:lumMod val="50000"/>
                </a:schemeClr>
              </a:solidFill>
              <a:latin typeface="Sylfaen" pitchFamily="18" charset="0"/>
            </a:endParaRPr>
          </a:p>
          <a:p>
            <a:endParaRPr lang="en-US" sz="2000" dirty="0">
              <a:solidFill>
                <a:schemeClr val="accent2">
                  <a:lumMod val="50000"/>
                </a:schemeClr>
              </a:solidFill>
            </a:endParaRPr>
          </a:p>
        </p:txBody>
      </p:sp>
      <p:sp>
        <p:nvSpPr>
          <p:cNvPr id="5" name="Title 1"/>
          <p:cNvSpPr txBox="1">
            <a:spLocks/>
          </p:cNvSpPr>
          <p:nvPr/>
        </p:nvSpPr>
        <p:spPr bwMode="auto">
          <a:xfrm>
            <a:off x="685800" y="1447800"/>
            <a:ext cx="7772400" cy="838200"/>
          </a:xfrm>
          <a:prstGeom prst="rect">
            <a:avLst/>
          </a:prstGeom>
          <a:solidFill>
            <a:srgbClr val="C00000"/>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algn="ctr"/>
            <a:r>
              <a:rPr lang="ka-GE" kern="0" dirty="0" smtClean="0">
                <a:solidFill>
                  <a:schemeClr val="bg1"/>
                </a:solidFill>
              </a:rPr>
              <a:t>გადაბარების გეგმა გრაფიკი</a:t>
            </a:r>
            <a:endParaRPr lang="en-US" kern="0" dirty="0">
              <a:solidFill>
                <a:srgbClr val="FFC000"/>
              </a:solidFill>
            </a:endParaRPr>
          </a:p>
        </p:txBody>
      </p:sp>
    </p:spTree>
    <p:extLst>
      <p:ext uri="{BB962C8B-B14F-4D97-AF65-F5344CB8AC3E}">
        <p14:creationId xmlns:p14="http://schemas.microsoft.com/office/powerpoint/2010/main" val="13681546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838200" y="1371601"/>
            <a:ext cx="7543800" cy="5021996"/>
          </a:xfrm>
          <a:prstGeom prst="round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b="1" dirty="0" smtClean="0">
              <a:solidFill>
                <a:srgbClr val="000000"/>
              </a:solidFill>
              <a:latin typeface="Times" pitchFamily="18" charset="0"/>
            </a:endParaRPr>
          </a:p>
        </p:txBody>
      </p:sp>
      <p:sp>
        <p:nvSpPr>
          <p:cNvPr id="20" name="Rounded Rectangle 19"/>
          <p:cNvSpPr/>
          <p:nvPr/>
        </p:nvSpPr>
        <p:spPr bwMode="auto">
          <a:xfrm>
            <a:off x="838200" y="2209800"/>
            <a:ext cx="7543800" cy="4343400"/>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b="1" dirty="0" smtClean="0">
              <a:solidFill>
                <a:srgbClr val="000000"/>
              </a:solidFill>
              <a:latin typeface="Times" pitchFamily="18" charset="0"/>
            </a:endParaRPr>
          </a:p>
        </p:txBody>
      </p:sp>
      <p:sp>
        <p:nvSpPr>
          <p:cNvPr id="23" name="TextBox 22"/>
          <p:cNvSpPr txBox="1"/>
          <p:nvPr/>
        </p:nvSpPr>
        <p:spPr>
          <a:xfrm>
            <a:off x="1600200" y="2802791"/>
            <a:ext cx="6858000" cy="3293209"/>
          </a:xfrm>
          <a:prstGeom prst="rect">
            <a:avLst/>
          </a:prstGeom>
          <a:noFill/>
        </p:spPr>
        <p:txBody>
          <a:bodyPr wrap="square" rtlCol="0">
            <a:spAutoFit/>
          </a:bodyPr>
          <a:lstStyle/>
          <a:p>
            <a:pPr marL="285750" indent="-285750" eaLnBrk="0" fontAlgn="base" hangingPunct="0">
              <a:spcBef>
                <a:spcPct val="0"/>
              </a:spcBef>
              <a:spcAft>
                <a:spcPct val="0"/>
              </a:spcAft>
              <a:buFont typeface="Arial" pitchFamily="34" charset="0"/>
              <a:buChar char="•"/>
            </a:pPr>
            <a:r>
              <a:rPr lang="en-US" sz="1600" dirty="0" smtClean="0">
                <a:solidFill>
                  <a:schemeClr val="accent2">
                    <a:lumMod val="50000"/>
                  </a:schemeClr>
                </a:solidFill>
                <a:latin typeface="Sylfaen" pitchFamily="18" charset="0"/>
              </a:rPr>
              <a:t>TOR </a:t>
            </a:r>
            <a:r>
              <a:rPr lang="ka-GE" sz="1600" dirty="0" smtClean="0">
                <a:solidFill>
                  <a:schemeClr val="accent2">
                    <a:lumMod val="50000"/>
                  </a:schemeClr>
                </a:solidFill>
                <a:latin typeface="Sylfaen" pitchFamily="18" charset="0"/>
              </a:rPr>
              <a:t>ის განუსაზღვრელობა წინასწარ</a:t>
            </a: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smtClean="0">
                <a:solidFill>
                  <a:schemeClr val="accent2">
                    <a:lumMod val="50000"/>
                  </a:schemeClr>
                </a:solidFill>
                <a:latin typeface="Sylfaen" pitchFamily="18" charset="0"/>
              </a:rPr>
              <a:t>ბიზნეს პროცესის სწრაფი ცვლილება</a:t>
            </a: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ჩამოუყალიბებელი ამოცანების მოთხოვნა</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ტექნიკური რესურსის წინასწარ განსაზღვრის სირთულე</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სამინისტროს </a:t>
            </a:r>
            <a:r>
              <a:rPr lang="en-US" sz="1600" dirty="0">
                <a:solidFill>
                  <a:schemeClr val="accent2">
                    <a:lumMod val="50000"/>
                  </a:schemeClr>
                </a:solidFill>
                <a:latin typeface="Sylfaen" pitchFamily="18" charset="0"/>
              </a:rPr>
              <a:t>IT </a:t>
            </a:r>
            <a:r>
              <a:rPr lang="ka-GE" sz="1600" dirty="0">
                <a:solidFill>
                  <a:schemeClr val="accent2">
                    <a:lumMod val="50000"/>
                  </a:schemeClr>
                </a:solidFill>
                <a:latin typeface="Sylfaen" pitchFamily="18" charset="0"/>
              </a:rPr>
              <a:t>დეპარტამენტის </a:t>
            </a:r>
            <a:r>
              <a:rPr lang="ka-GE" sz="1600" dirty="0" smtClean="0">
                <a:solidFill>
                  <a:schemeClr val="accent2">
                    <a:lumMod val="50000"/>
                  </a:schemeClr>
                </a:solidFill>
                <a:latin typeface="Sylfaen" pitchFamily="18" charset="0"/>
              </a:rPr>
              <a:t>ჩართულობის დონე</a:t>
            </a: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სამინისტროს ხედვა პროდუქტების გადაბარებასა და მართვაზე (პირობები, ვადები, პასუხისმგებელი პირები, რესურსები</a:t>
            </a:r>
            <a:r>
              <a:rPr lang="ka-GE" sz="1600" dirty="0" smtClean="0">
                <a:solidFill>
                  <a:schemeClr val="accent2">
                    <a:lumMod val="50000"/>
                  </a:schemeClr>
                </a:solidFill>
                <a:latin typeface="Sylfaen" pitchFamily="18" charset="0"/>
              </a:rPr>
              <a:t>)</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p:txBody>
      </p:sp>
      <p:sp>
        <p:nvSpPr>
          <p:cNvPr id="3" name="TextBox 2"/>
          <p:cNvSpPr txBox="1"/>
          <p:nvPr/>
        </p:nvSpPr>
        <p:spPr>
          <a:xfrm>
            <a:off x="2381609" y="1534180"/>
            <a:ext cx="4554453" cy="523220"/>
          </a:xfrm>
          <a:prstGeom prst="rect">
            <a:avLst/>
          </a:prstGeom>
          <a:noFill/>
        </p:spPr>
        <p:txBody>
          <a:bodyPr wrap="none" rtlCol="0">
            <a:spAutoFit/>
          </a:bodyPr>
          <a:lstStyle/>
          <a:p>
            <a:pPr algn="ctr"/>
            <a:r>
              <a:rPr lang="ka-GE" sz="2800" b="1" dirty="0">
                <a:solidFill>
                  <a:schemeClr val="bg1"/>
                </a:solidFill>
              </a:rPr>
              <a:t>არსებული </a:t>
            </a:r>
            <a:r>
              <a:rPr lang="ka-GE" sz="2800" b="1" dirty="0" smtClean="0">
                <a:solidFill>
                  <a:schemeClr val="bg1"/>
                </a:solidFill>
              </a:rPr>
              <a:t>პრობლემები - </a:t>
            </a:r>
            <a:r>
              <a:rPr lang="en-US" sz="2800" b="1" dirty="0" smtClean="0">
                <a:solidFill>
                  <a:schemeClr val="bg1"/>
                </a:solidFill>
              </a:rPr>
              <a:t>I</a:t>
            </a:r>
            <a:endParaRPr lang="en-US" sz="2800" b="1" dirty="0">
              <a:solidFill>
                <a:schemeClr val="bg1"/>
              </a:solidFill>
            </a:endParaRPr>
          </a:p>
        </p:txBody>
      </p:sp>
    </p:spTree>
    <p:extLst>
      <p:ext uri="{BB962C8B-B14F-4D97-AF65-F5344CB8AC3E}">
        <p14:creationId xmlns:p14="http://schemas.microsoft.com/office/powerpoint/2010/main" val="438698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838200" y="1371601"/>
            <a:ext cx="7543800" cy="5021996"/>
          </a:xfrm>
          <a:prstGeom prst="roundRect">
            <a:avLst/>
          </a:prstGeom>
          <a:solidFill>
            <a:srgbClr val="C00000"/>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b="1" dirty="0" smtClean="0">
              <a:solidFill>
                <a:srgbClr val="000000"/>
              </a:solidFill>
              <a:latin typeface="Times" pitchFamily="18" charset="0"/>
            </a:endParaRPr>
          </a:p>
        </p:txBody>
      </p:sp>
      <p:sp>
        <p:nvSpPr>
          <p:cNvPr id="20" name="Rounded Rectangle 19"/>
          <p:cNvSpPr/>
          <p:nvPr/>
        </p:nvSpPr>
        <p:spPr bwMode="auto">
          <a:xfrm>
            <a:off x="838200" y="2209800"/>
            <a:ext cx="7543800" cy="4343400"/>
          </a:xfrm>
          <a:prstGeom prst="round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800" b="1" dirty="0" smtClean="0">
              <a:solidFill>
                <a:srgbClr val="000000"/>
              </a:solidFill>
              <a:latin typeface="Times" pitchFamily="18" charset="0"/>
            </a:endParaRPr>
          </a:p>
        </p:txBody>
      </p:sp>
      <p:sp>
        <p:nvSpPr>
          <p:cNvPr id="23" name="TextBox 22"/>
          <p:cNvSpPr txBox="1"/>
          <p:nvPr/>
        </p:nvSpPr>
        <p:spPr>
          <a:xfrm>
            <a:off x="1600200" y="2209800"/>
            <a:ext cx="7010400" cy="4524315"/>
          </a:xfrm>
          <a:prstGeom prst="rect">
            <a:avLst/>
          </a:prstGeom>
          <a:noFill/>
        </p:spPr>
        <p:txBody>
          <a:bodyPr wrap="square" rtlCol="0">
            <a:spAutoFit/>
          </a:bodyPr>
          <a:lstStyle/>
          <a:p>
            <a:pPr marL="285750" lvl="0" indent="-285750" eaLnBrk="0" fontAlgn="base" hangingPunct="0">
              <a:spcBef>
                <a:spcPct val="0"/>
              </a:spcBef>
              <a:spcAft>
                <a:spcPct val="0"/>
              </a:spcAft>
              <a:buFont typeface="Arial" pitchFamily="34" charset="0"/>
              <a:buChar char="•"/>
            </a:pPr>
            <a:endParaRPr lang="en-US" sz="1600" dirty="0">
              <a:solidFill>
                <a:schemeClr val="accent2">
                  <a:lumMod val="50000"/>
                </a:schemeClr>
              </a:solidFill>
              <a:latin typeface="Sylfaen" pitchFamily="18" charset="0"/>
            </a:endParaRPr>
          </a:p>
          <a:p>
            <a:pPr marL="285750" lvl="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მოულოდნელი მოთხოვნები </a:t>
            </a:r>
            <a:endParaRPr lang="ka-GE" sz="1600" dirty="0" smtClean="0">
              <a:solidFill>
                <a:schemeClr val="accent2">
                  <a:lumMod val="50000"/>
                </a:schemeClr>
              </a:solidFill>
              <a:latin typeface="Sylfaen" pitchFamily="18" charset="0"/>
            </a:endParaRPr>
          </a:p>
          <a:p>
            <a:pPr eaLnBrk="0" fontAlgn="base" hangingPunct="0">
              <a:spcBef>
                <a:spcPct val="0"/>
              </a:spcBef>
              <a:spcAft>
                <a:spcPct val="0"/>
              </a:spcAft>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სისწრაფეში დაშვებული შეცდომები</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სისტემის და ბიზნეს პროცესების ოპტიმიზაცია</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ტექნიკური რესურსის წინასწარ განსაზღვრის სირთულე</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პოლიტიკურ და ტექნიკური კალენდრებში </a:t>
            </a:r>
            <a:r>
              <a:rPr lang="ka-GE" sz="1600" dirty="0" smtClean="0">
                <a:solidFill>
                  <a:schemeClr val="accent2">
                    <a:lumMod val="50000"/>
                  </a:schemeClr>
                </a:solidFill>
                <a:latin typeface="Sylfaen" pitchFamily="18" charset="0"/>
              </a:rPr>
              <a:t>შეუსაბამობა</a:t>
            </a: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ცხელი ხაზის </a:t>
            </a:r>
            <a:r>
              <a:rPr lang="ka-GE" sz="1600" dirty="0" smtClean="0">
                <a:solidFill>
                  <a:schemeClr val="accent2">
                    <a:lumMod val="50000"/>
                  </a:schemeClr>
                </a:solidFill>
                <a:latin typeface="Sylfaen" pitchFamily="18" charset="0"/>
              </a:rPr>
              <a:t>მეტი ჩართულობა</a:t>
            </a:r>
          </a:p>
          <a:p>
            <a:pPr eaLnBrk="0" fontAlgn="base" hangingPunct="0">
              <a:spcBef>
                <a:spcPct val="0"/>
              </a:spcBef>
              <a:spcAft>
                <a:spcPct val="0"/>
              </a:spcAft>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a:solidFill>
                  <a:schemeClr val="accent2">
                    <a:lumMod val="50000"/>
                  </a:schemeClr>
                </a:solidFill>
                <a:latin typeface="Sylfaen" pitchFamily="18" charset="0"/>
              </a:rPr>
              <a:t>ზეგანაკვეთური სამუშაო </a:t>
            </a:r>
            <a:r>
              <a:rPr lang="ka-GE" sz="1600" dirty="0" smtClean="0">
                <a:solidFill>
                  <a:schemeClr val="accent2">
                    <a:lumMod val="50000"/>
                  </a:schemeClr>
                </a:solidFill>
                <a:latin typeface="Sylfaen" pitchFamily="18" charset="0"/>
              </a:rPr>
              <a:t>დღეები და საათები </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r>
              <a:rPr lang="ka-GE" sz="1600" dirty="0" smtClean="0">
                <a:solidFill>
                  <a:schemeClr val="accent2">
                    <a:lumMod val="50000"/>
                  </a:schemeClr>
                </a:solidFill>
                <a:latin typeface="Sylfaen" pitchFamily="18" charset="0"/>
              </a:rPr>
              <a:t>ადამიანური რესურსები</a:t>
            </a: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a:p>
            <a:pPr marL="285750" indent="-285750" eaLnBrk="0" fontAlgn="base" hangingPunct="0">
              <a:spcBef>
                <a:spcPct val="0"/>
              </a:spcBef>
              <a:spcAft>
                <a:spcPct val="0"/>
              </a:spcAft>
              <a:buFont typeface="Arial" pitchFamily="34" charset="0"/>
              <a:buChar char="•"/>
            </a:pPr>
            <a:endParaRPr lang="ka-GE" sz="1600" dirty="0">
              <a:solidFill>
                <a:schemeClr val="accent2">
                  <a:lumMod val="50000"/>
                </a:schemeClr>
              </a:solidFill>
              <a:latin typeface="Sylfaen" pitchFamily="18" charset="0"/>
            </a:endParaRPr>
          </a:p>
        </p:txBody>
      </p:sp>
      <p:sp>
        <p:nvSpPr>
          <p:cNvPr id="3" name="TextBox 2"/>
          <p:cNvSpPr txBox="1"/>
          <p:nvPr/>
        </p:nvSpPr>
        <p:spPr>
          <a:xfrm>
            <a:off x="2152380" y="1534180"/>
            <a:ext cx="5012911" cy="523220"/>
          </a:xfrm>
          <a:prstGeom prst="rect">
            <a:avLst/>
          </a:prstGeom>
          <a:noFill/>
        </p:spPr>
        <p:txBody>
          <a:bodyPr wrap="none" rtlCol="0">
            <a:spAutoFit/>
          </a:bodyPr>
          <a:lstStyle/>
          <a:p>
            <a:pPr algn="ctr"/>
            <a:r>
              <a:rPr lang="ka-GE" sz="2800" b="1" dirty="0">
                <a:solidFill>
                  <a:srgbClr val="FFFFFF"/>
                </a:solidFill>
              </a:rPr>
              <a:t>დამატებითი </a:t>
            </a:r>
            <a:r>
              <a:rPr lang="ka-GE" sz="2800" b="1" dirty="0" smtClean="0">
                <a:solidFill>
                  <a:srgbClr val="FFFFFF"/>
                </a:solidFill>
              </a:rPr>
              <a:t>პრობლემები</a:t>
            </a:r>
            <a:r>
              <a:rPr lang="en-US" sz="2800" b="1" dirty="0" smtClean="0">
                <a:solidFill>
                  <a:srgbClr val="FFFFFF"/>
                </a:solidFill>
              </a:rPr>
              <a:t> - II</a:t>
            </a:r>
            <a:endParaRPr lang="en-US" sz="2800" b="1" dirty="0">
              <a:solidFill>
                <a:srgbClr val="FFFFFF"/>
              </a:solidFill>
            </a:endParaRPr>
          </a:p>
        </p:txBody>
      </p:sp>
    </p:spTree>
    <p:extLst>
      <p:ext uri="{BB962C8B-B14F-4D97-AF65-F5344CB8AC3E}">
        <p14:creationId xmlns:p14="http://schemas.microsoft.com/office/powerpoint/2010/main" val="3361627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443" y="1525984"/>
            <a:ext cx="4173118" cy="2055416"/>
          </a:xfrm>
          <a:prstGeom prst="rect">
            <a:avLst/>
          </a:prstGeom>
        </p:spPr>
      </p:pic>
      <p:sp>
        <p:nvSpPr>
          <p:cNvPr id="5" name="TextBox 4"/>
          <p:cNvSpPr txBox="1"/>
          <p:nvPr/>
        </p:nvSpPr>
        <p:spPr>
          <a:xfrm>
            <a:off x="381000" y="4215586"/>
            <a:ext cx="8534400" cy="2246769"/>
          </a:xfrm>
          <a:prstGeom prst="rect">
            <a:avLst/>
          </a:prstGeom>
          <a:noFill/>
        </p:spPr>
        <p:txBody>
          <a:bodyPr wrap="square" rtlCol="0">
            <a:spAutoFit/>
          </a:bodyPr>
          <a:lstStyle/>
          <a:p>
            <a:pPr algn="ctr" eaLnBrk="1" fontAlgn="auto" hangingPunct="1">
              <a:spcBef>
                <a:spcPts val="0"/>
              </a:spcBef>
              <a:spcAft>
                <a:spcPts val="0"/>
              </a:spcAft>
            </a:pPr>
            <a:endParaRPr lang="en-US" b="0" dirty="0">
              <a:solidFill>
                <a:prstClr val="black"/>
              </a:solidFill>
              <a:latin typeface="Calibri" pitchFamily="34" charset="0"/>
              <a:cs typeface="Calibri" pitchFamily="34" charset="0"/>
            </a:endParaRPr>
          </a:p>
          <a:p>
            <a:pPr algn="ctr" eaLnBrk="1" fontAlgn="auto" hangingPunct="1">
              <a:spcBef>
                <a:spcPts val="0"/>
              </a:spcBef>
              <a:spcAft>
                <a:spcPts val="0"/>
              </a:spcAft>
            </a:pPr>
            <a:endParaRPr lang="ka-GE" sz="20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r>
              <a:rPr lang="ka-GE" sz="2400" b="0" dirty="0" smtClean="0">
                <a:solidFill>
                  <a:srgbClr val="C00000"/>
                </a:solidFill>
                <a:latin typeface="Myriad Pro" pitchFamily="34" charset="0"/>
                <a:cs typeface="Arial" pitchFamily="34" charset="0"/>
              </a:rPr>
              <a:t>საკონტაქტო ინფორმაცია</a:t>
            </a:r>
            <a:r>
              <a:rPr lang="en-US" sz="2400" b="0" dirty="0" smtClean="0">
                <a:solidFill>
                  <a:srgbClr val="C00000"/>
                </a:solidFill>
                <a:latin typeface="Myriad Pro" pitchFamily="34" charset="0"/>
                <a:cs typeface="Arial" pitchFamily="34" charset="0"/>
              </a:rPr>
              <a:t>:</a:t>
            </a:r>
            <a:endParaRPr lang="ka-GE"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1350" b="1" dirty="0" smtClean="0">
              <a:solidFill>
                <a:prstClr val="black"/>
              </a:solidFill>
              <a:latin typeface="Calibri" pitchFamily="34" charset="0"/>
              <a:cs typeface="Calibri" pitchFamily="34" charset="0"/>
            </a:endParaRPr>
          </a:p>
          <a:p>
            <a:pPr algn="ctr" eaLnBrk="1" fontAlgn="auto" hangingPunct="1">
              <a:spcBef>
                <a:spcPts val="0"/>
              </a:spcBef>
              <a:spcAft>
                <a:spcPts val="0"/>
              </a:spcAft>
            </a:pPr>
            <a:r>
              <a:rPr lang="ka-GE" sz="1350" b="1" dirty="0" smtClean="0">
                <a:solidFill>
                  <a:prstClr val="black"/>
                </a:solidFill>
                <a:latin typeface="+mj-lt"/>
                <a:cs typeface="Calibri" pitchFamily="34" charset="0"/>
              </a:rPr>
              <a:t>ალექსანდრე ტურძილაძე</a:t>
            </a:r>
            <a:r>
              <a:rPr lang="en-US" sz="1350" b="0" dirty="0" smtClean="0">
                <a:solidFill>
                  <a:prstClr val="black"/>
                </a:solidFill>
                <a:latin typeface="+mj-lt"/>
                <a:cs typeface="Calibri" pitchFamily="34" charset="0"/>
              </a:rPr>
              <a:t>, </a:t>
            </a:r>
            <a:r>
              <a:rPr lang="ka-GE" sz="1350" b="0" dirty="0" smtClean="0">
                <a:solidFill>
                  <a:prstClr val="black"/>
                </a:solidFill>
                <a:latin typeface="+mj-lt"/>
                <a:cs typeface="Calibri" pitchFamily="34" charset="0"/>
              </a:rPr>
              <a:t>პროგრამის დირექტორი</a:t>
            </a:r>
            <a:r>
              <a:rPr lang="en-US" sz="1350" b="0" dirty="0" smtClean="0">
                <a:solidFill>
                  <a:prstClr val="black"/>
                </a:solidFill>
                <a:latin typeface="+mj-lt"/>
                <a:cs typeface="Calibri" pitchFamily="34" charset="0"/>
              </a:rPr>
              <a:t> – </a:t>
            </a:r>
            <a:r>
              <a:rPr lang="en-US" sz="1350" b="0" u="sng" dirty="0" smtClean="0">
                <a:solidFill>
                  <a:srgbClr val="204B7D"/>
                </a:solidFill>
                <a:latin typeface="+mj-lt"/>
                <a:cs typeface="Calibri" pitchFamily="34" charset="0"/>
              </a:rPr>
              <a:t>aturdziladze@hssp.org.ge</a:t>
            </a:r>
            <a:r>
              <a:rPr lang="en-US" sz="1350" b="0" dirty="0" smtClean="0">
                <a:solidFill>
                  <a:prstClr val="black"/>
                </a:solidFill>
                <a:latin typeface="+mj-lt"/>
                <a:cs typeface="Calibri" pitchFamily="34" charset="0"/>
              </a:rPr>
              <a:t> / (995) </a:t>
            </a:r>
            <a:r>
              <a:rPr lang="ka-GE" sz="1350" b="0" dirty="0" smtClean="0">
                <a:solidFill>
                  <a:prstClr val="black"/>
                </a:solidFill>
                <a:latin typeface="+mj-lt"/>
                <a:cs typeface="Calibri" pitchFamily="34" charset="0"/>
              </a:rPr>
              <a:t>5</a:t>
            </a:r>
            <a:r>
              <a:rPr lang="en-US" sz="1350" b="0" dirty="0" smtClean="0">
                <a:solidFill>
                  <a:prstClr val="black"/>
                </a:solidFill>
                <a:latin typeface="+mj-lt"/>
                <a:cs typeface="Calibri" pitchFamily="34" charset="0"/>
              </a:rPr>
              <a:t>93 22 62 26</a:t>
            </a:r>
          </a:p>
          <a:p>
            <a:pPr algn="ctr" eaLnBrk="1" fontAlgn="auto" hangingPunct="1">
              <a:spcBef>
                <a:spcPts val="0"/>
              </a:spcBef>
              <a:spcAft>
                <a:spcPts val="0"/>
              </a:spcAft>
            </a:pPr>
            <a:endParaRPr lang="en-US" sz="1350" b="0" dirty="0">
              <a:solidFill>
                <a:prstClr val="black"/>
              </a:solidFill>
              <a:latin typeface="+mj-lt"/>
              <a:cs typeface="Calibri" pitchFamily="34" charset="0"/>
            </a:endParaRPr>
          </a:p>
          <a:p>
            <a:pPr algn="ctr" eaLnBrk="1" fontAlgn="auto" hangingPunct="1">
              <a:spcBef>
                <a:spcPts val="0"/>
              </a:spcBef>
              <a:spcAft>
                <a:spcPts val="0"/>
              </a:spcAft>
            </a:pPr>
            <a:r>
              <a:rPr lang="ka-GE" sz="1350" b="1" dirty="0" smtClean="0">
                <a:solidFill>
                  <a:prstClr val="black"/>
                </a:solidFill>
                <a:latin typeface="Arial" pitchFamily="34" charset="0"/>
                <a:cs typeface="Arial" pitchFamily="34" charset="0"/>
              </a:rPr>
              <a:t>ქეთევან თათოშვილი</a:t>
            </a:r>
            <a:r>
              <a:rPr lang="en-US" sz="1350" b="1" dirty="0" smtClean="0">
                <a:solidFill>
                  <a:prstClr val="black"/>
                </a:solidFill>
                <a:latin typeface="Arial" pitchFamily="34" charset="0"/>
                <a:cs typeface="Arial" pitchFamily="34" charset="0"/>
              </a:rPr>
              <a:t>, </a:t>
            </a:r>
            <a:r>
              <a:rPr lang="ka-GE" sz="1350" b="0" dirty="0" smtClean="0">
                <a:solidFill>
                  <a:prstClr val="black"/>
                </a:solidFill>
                <a:latin typeface="Arial" pitchFamily="34" charset="0"/>
                <a:cs typeface="Arial" pitchFamily="34" charset="0"/>
              </a:rPr>
              <a:t>პროგრამის დირექტორის მოადგილე</a:t>
            </a:r>
            <a:r>
              <a:rPr lang="en-US" sz="1350" b="0" dirty="0" smtClean="0">
                <a:solidFill>
                  <a:prstClr val="black"/>
                </a:solidFill>
                <a:latin typeface="Arial" pitchFamily="34" charset="0"/>
                <a:cs typeface="Arial" pitchFamily="34" charset="0"/>
              </a:rPr>
              <a:t>  - </a:t>
            </a:r>
            <a:r>
              <a:rPr lang="en-US" sz="1350" b="0" u="sng" dirty="0" smtClean="0">
                <a:solidFill>
                  <a:srgbClr val="204B7D"/>
                </a:solidFill>
                <a:latin typeface="Arial" pitchFamily="34" charset="0"/>
                <a:cs typeface="Arial" pitchFamily="34" charset="0"/>
              </a:rPr>
              <a:t>ktatoshvili@hssp.org.ge</a:t>
            </a:r>
            <a:r>
              <a:rPr lang="en-US" sz="1350" b="0" dirty="0" smtClean="0">
                <a:solidFill>
                  <a:srgbClr val="204B7D"/>
                </a:solidFill>
                <a:latin typeface="Arial" pitchFamily="34" charset="0"/>
                <a:cs typeface="Arial" pitchFamily="34" charset="0"/>
              </a:rPr>
              <a:t> </a:t>
            </a:r>
            <a:r>
              <a:rPr lang="en-US" sz="1350" b="0" dirty="0" smtClean="0">
                <a:solidFill>
                  <a:prstClr val="black"/>
                </a:solidFill>
                <a:latin typeface="Arial" pitchFamily="34" charset="0"/>
                <a:cs typeface="Arial" pitchFamily="34" charset="0"/>
              </a:rPr>
              <a:t>/ (995) </a:t>
            </a:r>
            <a:r>
              <a:rPr lang="ka-GE" sz="1350" b="0" dirty="0" smtClean="0">
                <a:solidFill>
                  <a:prstClr val="black"/>
                </a:solidFill>
                <a:latin typeface="Arial" pitchFamily="34" charset="0"/>
                <a:cs typeface="Arial" pitchFamily="34" charset="0"/>
              </a:rPr>
              <a:t>5</a:t>
            </a:r>
            <a:r>
              <a:rPr lang="en-US" sz="1350" b="0" dirty="0" smtClean="0">
                <a:solidFill>
                  <a:prstClr val="black"/>
                </a:solidFill>
                <a:latin typeface="Arial" pitchFamily="34" charset="0"/>
                <a:cs typeface="Arial" pitchFamily="34" charset="0"/>
              </a:rPr>
              <a:t>77 73 15 60</a:t>
            </a:r>
          </a:p>
        </p:txBody>
      </p:sp>
      <p:sp>
        <p:nvSpPr>
          <p:cNvPr id="6" name="TextBox 5">
            <a:hlinkClick r:id="rId3" tooltip="ehealth.moh.gov.ge"/>
          </p:cNvPr>
          <p:cNvSpPr txBox="1"/>
          <p:nvPr/>
        </p:nvSpPr>
        <p:spPr>
          <a:xfrm>
            <a:off x="1181100" y="3733800"/>
            <a:ext cx="6781800" cy="646331"/>
          </a:xfrm>
          <a:prstGeom prst="rect">
            <a:avLst/>
          </a:prstGeom>
          <a:noFill/>
        </p:spPr>
        <p:txBody>
          <a:bodyPr wrap="square" rtlCol="0">
            <a:spAutoFit/>
          </a:bodyPr>
          <a:lstStyle/>
          <a:p>
            <a:pPr algn="ctr"/>
            <a:r>
              <a:rPr lang="en-US" sz="3600" u="sng" dirty="0" smtClean="0">
                <a:solidFill>
                  <a:srgbClr val="204B7D"/>
                </a:solidFill>
                <a:latin typeface="Myriad Pro" pitchFamily="34" charset="0"/>
              </a:rPr>
              <a:t>ehealth.moh.gov.ge</a:t>
            </a:r>
            <a:endParaRPr lang="en-US" sz="3600" u="sng" dirty="0">
              <a:solidFill>
                <a:srgbClr val="204B7D"/>
              </a:solidFill>
              <a:latin typeface="Myriad Pro" pitchFamily="34" charset="0"/>
            </a:endParaRPr>
          </a:p>
        </p:txBody>
      </p:sp>
    </p:spTree>
    <p:extLst>
      <p:ext uri="{BB962C8B-B14F-4D97-AF65-F5344CB8AC3E}">
        <p14:creationId xmlns:p14="http://schemas.microsoft.com/office/powerpoint/2010/main" val="3664246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114624"/>
            <a:ext cx="5410200" cy="131366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060"/>
              </a:solidFill>
              <a:latin typeface="Arial" pitchFamily="34" charset="0"/>
              <a:cs typeface="Arial" pitchFamily="34" charset="0"/>
            </a:endParaRPr>
          </a:p>
        </p:txBody>
      </p:sp>
      <p:sp>
        <p:nvSpPr>
          <p:cNvPr id="5" name="Rectangle 4"/>
          <p:cNvSpPr/>
          <p:nvPr/>
        </p:nvSpPr>
        <p:spPr>
          <a:xfrm>
            <a:off x="2743200" y="3524036"/>
            <a:ext cx="5257800" cy="1424940"/>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latin typeface="Arial" pitchFamily="34" charset="0"/>
              <a:cs typeface="Arial" pitchFamily="34" charset="0"/>
            </a:endParaRPr>
          </a:p>
        </p:txBody>
      </p:sp>
      <p:sp>
        <p:nvSpPr>
          <p:cNvPr id="7" name="Rectangle 6"/>
          <p:cNvSpPr/>
          <p:nvPr/>
        </p:nvSpPr>
        <p:spPr>
          <a:xfrm>
            <a:off x="2590800" y="5043665"/>
            <a:ext cx="5410200" cy="1338775"/>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tx1">
                  <a:lumMod val="85000"/>
                  <a:lumOff val="15000"/>
                </a:schemeClr>
              </a:solidFill>
              <a:latin typeface="+mj-lt"/>
              <a:cs typeface="Arial" pitchFamily="34" charset="0"/>
            </a:endParaRPr>
          </a:p>
        </p:txBody>
      </p:sp>
      <p:sp>
        <p:nvSpPr>
          <p:cNvPr id="8" name="Pentagon 7"/>
          <p:cNvSpPr/>
          <p:nvPr/>
        </p:nvSpPr>
        <p:spPr>
          <a:xfrm>
            <a:off x="1219200" y="4953000"/>
            <a:ext cx="2286000" cy="1473671"/>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effectLst>
                <a:outerShdw blurRad="38100" dist="38100" dir="2700000" algn="tl">
                  <a:srgbClr val="000000">
                    <a:alpha val="43137"/>
                  </a:srgbClr>
                </a:outerShdw>
              </a:effectLst>
              <a:latin typeface="+mj-lt"/>
            </a:endParaRPr>
          </a:p>
        </p:txBody>
      </p:sp>
      <p:sp>
        <p:nvSpPr>
          <p:cNvPr id="9" name="TextBox 8"/>
          <p:cNvSpPr txBox="1"/>
          <p:nvPr/>
        </p:nvSpPr>
        <p:spPr>
          <a:xfrm>
            <a:off x="3762429" y="2278948"/>
            <a:ext cx="4139610" cy="738664"/>
          </a:xfrm>
          <a:prstGeom prst="rect">
            <a:avLst/>
          </a:prstGeom>
          <a:noFill/>
        </p:spPr>
        <p:txBody>
          <a:bodyPr wrap="square" rtlCol="0">
            <a:spAutoFit/>
          </a:bodyPr>
          <a:lstStyle/>
          <a:p>
            <a:r>
              <a:rPr lang="ka-GE" sz="1400" dirty="0" smtClean="0">
                <a:solidFill>
                  <a:srgbClr val="002060"/>
                </a:solidFill>
                <a:latin typeface="+mj-lt"/>
                <a:ea typeface="Verdana" pitchFamily="34" charset="0"/>
                <a:cs typeface="Arial" pitchFamily="34" charset="0"/>
              </a:rPr>
              <a:t>აშშ-ის საერთაშორისო განვითარების სააგენტოს ,,</a:t>
            </a:r>
            <a:r>
              <a:rPr lang="ka-GE" sz="1400" dirty="0" smtClean="0">
                <a:solidFill>
                  <a:srgbClr val="002060"/>
                </a:solidFill>
                <a:latin typeface="+mj-lt"/>
                <a:cs typeface="Arial" pitchFamily="34" charset="0"/>
              </a:rPr>
              <a:t>ჯანდაცვის </a:t>
            </a:r>
            <a:r>
              <a:rPr lang="ka-GE" sz="1400" dirty="0">
                <a:solidFill>
                  <a:srgbClr val="002060"/>
                </a:solidFill>
                <a:latin typeface="+mj-lt"/>
                <a:cs typeface="Arial" pitchFamily="34" charset="0"/>
              </a:rPr>
              <a:t>სისტემის განმტკიცების პროგრამა</a:t>
            </a:r>
            <a:r>
              <a:rPr lang="ka-GE" sz="1400" dirty="0" smtClean="0">
                <a:solidFill>
                  <a:srgbClr val="002060"/>
                </a:solidFill>
                <a:latin typeface="+mj-lt"/>
                <a:cs typeface="Arial" pitchFamily="34" charset="0"/>
              </a:rPr>
              <a:t>” (ოქტომბერი 2009 - სექტემბერი 2014)</a:t>
            </a:r>
            <a:endParaRPr lang="en-US" sz="1400" dirty="0">
              <a:solidFill>
                <a:srgbClr val="002060"/>
              </a:solidFill>
              <a:latin typeface="+mj-lt"/>
              <a:cs typeface="Arial" pitchFamily="34" charset="0"/>
            </a:endParaRPr>
          </a:p>
        </p:txBody>
      </p:sp>
      <p:sp>
        <p:nvSpPr>
          <p:cNvPr id="10" name="TextBox 9"/>
          <p:cNvSpPr txBox="1"/>
          <p:nvPr/>
        </p:nvSpPr>
        <p:spPr>
          <a:xfrm>
            <a:off x="3762429" y="3627346"/>
            <a:ext cx="4215810" cy="1169551"/>
          </a:xfrm>
          <a:prstGeom prst="rect">
            <a:avLst/>
          </a:prstGeom>
          <a:noFill/>
        </p:spPr>
        <p:txBody>
          <a:bodyPr wrap="square" rtlCol="0">
            <a:spAutoFit/>
          </a:bodyPr>
          <a:lstStyle/>
          <a:p>
            <a:r>
              <a:rPr lang="ka-GE" sz="1400" dirty="0" smtClean="0">
                <a:solidFill>
                  <a:schemeClr val="accent2">
                    <a:lumMod val="50000"/>
                  </a:schemeClr>
                </a:solidFill>
                <a:latin typeface="+mj-lt"/>
                <a:ea typeface="Verdana" pitchFamily="34" charset="0"/>
                <a:cs typeface="Arial" pitchFamily="34" charset="0"/>
              </a:rPr>
              <a:t>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 </a:t>
            </a:r>
            <a:r>
              <a:rPr lang="ka-GE" sz="1400" dirty="0">
                <a:solidFill>
                  <a:schemeClr val="accent2">
                    <a:lumMod val="50000"/>
                  </a:schemeClr>
                </a:solidFill>
                <a:ea typeface="Verdana" pitchFamily="34" charset="0"/>
                <a:cs typeface="Arial" pitchFamily="34" charset="0"/>
              </a:rPr>
              <a:t>სახელმწიფო და კერძო სექტორების გაძლიერების მეშვეობით </a:t>
            </a:r>
            <a:endParaRPr lang="en-US" sz="1400" dirty="0">
              <a:solidFill>
                <a:schemeClr val="accent2">
                  <a:lumMod val="50000"/>
                </a:schemeClr>
              </a:solidFill>
              <a:latin typeface="+mj-lt"/>
              <a:ea typeface="Verdana" pitchFamily="34" charset="0"/>
              <a:cs typeface="Arial" pitchFamily="34" charset="0"/>
            </a:endParaRPr>
          </a:p>
        </p:txBody>
      </p:sp>
      <p:sp>
        <p:nvSpPr>
          <p:cNvPr id="12" name="TextBox 11"/>
          <p:cNvSpPr txBox="1"/>
          <p:nvPr/>
        </p:nvSpPr>
        <p:spPr>
          <a:xfrm>
            <a:off x="3800529" y="5377192"/>
            <a:ext cx="4139610" cy="523220"/>
          </a:xfrm>
          <a:prstGeom prst="rect">
            <a:avLst/>
          </a:prstGeom>
          <a:noFill/>
        </p:spPr>
        <p:txBody>
          <a:bodyPr wrap="square" rtlCol="0">
            <a:spAutoFit/>
          </a:bodyPr>
          <a:lstStyle/>
          <a:p>
            <a:r>
              <a:rPr lang="ka-GE" sz="1400" dirty="0" smtClean="0">
                <a:solidFill>
                  <a:srgbClr val="002060"/>
                </a:solidFill>
                <a:latin typeface="+mj-lt"/>
                <a:cs typeface="Arial" pitchFamily="34" charset="0"/>
              </a:rPr>
              <a:t>ჯანმრთელობის დაცვის ერთიანი საინფორმაციო სისტემა</a:t>
            </a:r>
            <a:r>
              <a:rPr lang="en-US" sz="1400" dirty="0" smtClean="0">
                <a:solidFill>
                  <a:srgbClr val="002060"/>
                </a:solidFill>
                <a:latin typeface="+mj-lt"/>
                <a:cs typeface="Arial" pitchFamily="34" charset="0"/>
              </a:rPr>
              <a:t> (HMIS)</a:t>
            </a:r>
            <a:endParaRPr lang="en-US" sz="1400" dirty="0">
              <a:solidFill>
                <a:srgbClr val="002060"/>
              </a:solidFill>
              <a:latin typeface="+mj-lt"/>
              <a:cs typeface="Arial" pitchFamily="34" charset="0"/>
            </a:endParaRPr>
          </a:p>
        </p:txBody>
      </p:sp>
      <p:sp>
        <p:nvSpPr>
          <p:cNvPr id="13" name="TextBox 12"/>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,,ჯანდაცვის სისტემის განმტკიცების პროგრამის”</a:t>
            </a:r>
            <a:r>
              <a:rPr lang="ka-GE" sz="2100" b="1" dirty="0">
                <a:solidFill>
                  <a:srgbClr val="002060"/>
                </a:solidFill>
                <a:latin typeface="Myriad Pro" pitchFamily="34" charset="0"/>
                <a:cs typeface="Arial" pitchFamily="34" charset="0"/>
              </a:rPr>
              <a:t> </a:t>
            </a:r>
            <a:r>
              <a:rPr lang="ka-GE" sz="2100" b="1" dirty="0" smtClean="0">
                <a:solidFill>
                  <a:srgbClr val="002060"/>
                </a:solidFill>
                <a:latin typeface="Myriad Pro" pitchFamily="34" charset="0"/>
                <a:cs typeface="Arial" pitchFamily="34" charset="0"/>
              </a:rPr>
              <a:t>შესახებ</a:t>
            </a:r>
            <a:endParaRPr lang="en-US" sz="2100" b="1" dirty="0">
              <a:solidFill>
                <a:srgbClr val="002060"/>
              </a:solidFill>
              <a:latin typeface="Myriad Pro" pitchFamily="34" charset="0"/>
              <a:cs typeface="Arial" pitchFamily="34" charset="0"/>
            </a:endParaRPr>
          </a:p>
        </p:txBody>
      </p:sp>
      <p:sp>
        <p:nvSpPr>
          <p:cNvPr id="15" name="Pentagon 14"/>
          <p:cNvSpPr/>
          <p:nvPr/>
        </p:nvSpPr>
        <p:spPr>
          <a:xfrm>
            <a:off x="1219200" y="3429000"/>
            <a:ext cx="2286000" cy="1566244"/>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6" name="Pentagon 15"/>
          <p:cNvSpPr/>
          <p:nvPr/>
        </p:nvSpPr>
        <p:spPr>
          <a:xfrm>
            <a:off x="1219200" y="2023892"/>
            <a:ext cx="2286000" cy="1495128"/>
          </a:xfrm>
          <a:prstGeom prst="homePlate">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8" name="TextBox 17"/>
          <p:cNvSpPr txBox="1"/>
          <p:nvPr/>
        </p:nvSpPr>
        <p:spPr>
          <a:xfrm>
            <a:off x="1633002" y="2648280"/>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პროექტი</a:t>
            </a:r>
            <a:endParaRPr lang="en-US" sz="1600" b="1" dirty="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1633003" y="4112664"/>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მისია</a:t>
            </a:r>
            <a:endParaRPr lang="en-US" sz="1600" b="1" dirty="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1633002" y="5410200"/>
            <a:ext cx="1508594" cy="483285"/>
          </a:xfrm>
          <a:prstGeom prst="rect">
            <a:avLst/>
          </a:prstGeom>
          <a:noFill/>
          <a:ln>
            <a:solidFill>
              <a:srgbClr val="B62C2F"/>
            </a:solidFill>
          </a:ln>
        </p:spPr>
        <p:txBody>
          <a:bodyPr wrap="square" rtlCol="0">
            <a:spAutoFit/>
          </a:bodyPr>
          <a:lstStyle/>
          <a:p>
            <a:pPr lvl="0"/>
            <a:r>
              <a:rPr lang="ka-GE" sz="1600" b="1" dirty="0">
                <a:solidFill>
                  <a:srgbClr val="FFFFFF"/>
                </a:solidFill>
                <a:effectLst>
                  <a:outerShdw blurRad="38100" dist="38100" dir="2700000" algn="tl">
                    <a:srgbClr val="000000">
                      <a:alpha val="43137"/>
                    </a:srgbClr>
                  </a:outerShdw>
                </a:effectLst>
                <a:latin typeface="+mj-lt"/>
              </a:rPr>
              <a:t>მთავარი </a:t>
            </a:r>
            <a:r>
              <a:rPr lang="ka-GE" sz="1600" b="1" dirty="0" smtClean="0">
                <a:solidFill>
                  <a:srgbClr val="FFFFFF"/>
                </a:solidFill>
                <a:effectLst>
                  <a:outerShdw blurRad="38100" dist="38100" dir="2700000" algn="tl">
                    <a:srgbClr val="000000">
                      <a:alpha val="43137"/>
                    </a:srgbClr>
                  </a:outerShdw>
                </a:effectLst>
                <a:latin typeface="+mj-lt"/>
              </a:rPr>
              <a:t>პროდუქტი</a:t>
            </a:r>
            <a:endParaRPr lang="en-US" sz="1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30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772400" cy="838200"/>
          </a:xfrm>
          <a:solidFill>
            <a:schemeClr val="bg1"/>
          </a:solidFill>
        </p:spPr>
        <p:txBody>
          <a:bodyPr/>
          <a:lstStyle/>
          <a:p>
            <a:pPr algn="ct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სისტემის (ჯდესს) შემუშავების წინაპირობები</a:t>
            </a:r>
            <a:endParaRPr lang="en-US" sz="2200" dirty="0">
              <a:solidFill>
                <a:schemeClr val="accent2">
                  <a:lumMod val="50000"/>
                </a:schemeClr>
              </a:solidFill>
            </a:endParaRPr>
          </a:p>
        </p:txBody>
      </p:sp>
      <p:sp>
        <p:nvSpPr>
          <p:cNvPr id="3" name="Content Placeholder 2"/>
          <p:cNvSpPr>
            <a:spLocks noGrp="1"/>
          </p:cNvSpPr>
          <p:nvPr>
            <p:ph idx="1"/>
          </p:nvPr>
        </p:nvSpPr>
        <p:spPr>
          <a:xfrm>
            <a:off x="990600" y="2895600"/>
            <a:ext cx="7772400" cy="2667000"/>
          </a:xfrm>
        </p:spPr>
        <p:txBody>
          <a:bodyPr/>
          <a:lstStyle/>
          <a:p>
            <a:pPr>
              <a:lnSpc>
                <a:spcPct val="150000"/>
              </a:lnSpc>
              <a:buFont typeface="Wingdings" pitchFamily="2" charset="2"/>
              <a:buChar char="ü"/>
            </a:pPr>
            <a:r>
              <a:rPr lang="ka-GE" sz="2000" dirty="0" smtClean="0">
                <a:solidFill>
                  <a:schemeClr val="accent2">
                    <a:lumMod val="50000"/>
                  </a:schemeClr>
                </a:solidFill>
              </a:rPr>
              <a:t>ელექტრონული მმართველობაზე გადასვლა</a:t>
            </a:r>
          </a:p>
          <a:p>
            <a:pPr>
              <a:lnSpc>
                <a:spcPct val="150000"/>
              </a:lnSpc>
              <a:buFont typeface="Wingdings" pitchFamily="2" charset="2"/>
              <a:buChar char="ü"/>
            </a:pPr>
            <a:r>
              <a:rPr lang="ka-GE" sz="2000" dirty="0" smtClean="0">
                <a:solidFill>
                  <a:schemeClr val="accent2">
                    <a:lumMod val="50000"/>
                  </a:schemeClr>
                </a:solidFill>
              </a:rPr>
              <a:t>ადმინისტრაციული რესურსის ოპტიმიზაცია</a:t>
            </a:r>
          </a:p>
          <a:p>
            <a:pPr>
              <a:lnSpc>
                <a:spcPct val="150000"/>
              </a:lnSpc>
              <a:buFont typeface="Wingdings" pitchFamily="2" charset="2"/>
              <a:buChar char="ü"/>
            </a:pPr>
            <a:r>
              <a:rPr lang="ka-GE" sz="2000" dirty="0" smtClean="0">
                <a:solidFill>
                  <a:schemeClr val="accent2">
                    <a:lumMod val="50000"/>
                  </a:schemeClr>
                </a:solidFill>
              </a:rPr>
              <a:t>მონაცემთა სტანდარტიზაცია და</a:t>
            </a:r>
          </a:p>
          <a:p>
            <a:pPr>
              <a:lnSpc>
                <a:spcPct val="150000"/>
              </a:lnSpc>
              <a:buFont typeface="Wingdings" pitchFamily="2" charset="2"/>
              <a:buChar char="ü"/>
            </a:pPr>
            <a:r>
              <a:rPr lang="ka-GE" sz="2000" dirty="0" smtClean="0">
                <a:solidFill>
                  <a:schemeClr val="accent2">
                    <a:lumMod val="50000"/>
                  </a:schemeClr>
                </a:solidFill>
              </a:rPr>
              <a:t>გადაწყვეტილების მიღებისთვის  საჭირო ინფორმაციით უზრუნველყოფა</a:t>
            </a:r>
            <a:endParaRPr lang="en-US" dirty="0">
              <a:solidFill>
                <a:schemeClr val="accent2">
                  <a:lumMod val="50000"/>
                </a:schemeClr>
              </a:solidFill>
            </a:endParaRPr>
          </a:p>
        </p:txBody>
      </p:sp>
    </p:spTree>
    <p:extLst>
      <p:ext uri="{BB962C8B-B14F-4D97-AF65-F5344CB8AC3E}">
        <p14:creationId xmlns:p14="http://schemas.microsoft.com/office/powerpoint/2010/main" val="1267987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19200"/>
            <a:ext cx="4520149" cy="609600"/>
          </a:xfrm>
        </p:spPr>
        <p:txBody>
          <a:bodyPr/>
          <a:lstStyle/>
          <a:p>
            <a:r>
              <a:rPr lang="ka-GE" sz="1800" dirty="0" smtClean="0">
                <a:solidFill>
                  <a:schemeClr val="accent2">
                    <a:lumMod val="50000"/>
                  </a:schemeClr>
                </a:solidFill>
                <a:cs typeface="Arial" pitchFamily="34" charset="0"/>
              </a:rPr>
              <a:t>ჯდესს: </a:t>
            </a:r>
            <a:r>
              <a:rPr lang="ka-GE" sz="1800" dirty="0">
                <a:solidFill>
                  <a:schemeClr val="accent2">
                    <a:lumMod val="50000"/>
                  </a:schemeClr>
                </a:solidFill>
                <a:cs typeface="Arial" pitchFamily="34" charset="0"/>
              </a:rPr>
              <a:t>დაწყებიდან დღემდე</a:t>
            </a:r>
            <a:endParaRPr lang="en-US" sz="1800" dirty="0">
              <a:solidFill>
                <a:schemeClr val="accent2">
                  <a:lumMod val="50000"/>
                </a:schemeClr>
              </a:solidFill>
            </a:endParaRPr>
          </a:p>
        </p:txBody>
      </p:sp>
      <p:graphicFrame>
        <p:nvGraphicFramePr>
          <p:cNvPr id="5" name="Diagram 4" descr="Circle Arrow Process"/>
          <p:cNvGraphicFramePr/>
          <p:nvPr>
            <p:extLst>
              <p:ext uri="{D42A27DB-BD31-4B8C-83A1-F6EECF244321}">
                <p14:modId xmlns:p14="http://schemas.microsoft.com/office/powerpoint/2010/main" val="282901917"/>
              </p:ext>
            </p:extLst>
          </p:nvPr>
        </p:nvGraphicFramePr>
        <p:xfrm>
          <a:off x="2971800" y="533400"/>
          <a:ext cx="5922264" cy="582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93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b="1" dirty="0" smtClean="0">
                <a:solidFill>
                  <a:schemeClr val="accent2">
                    <a:lumMod val="50000"/>
                  </a:schemeClr>
                </a:solidFill>
              </a:rPr>
              <a:t>ნაწილი </a:t>
            </a:r>
            <a:r>
              <a:rPr lang="en-US" b="1" dirty="0" smtClean="0">
                <a:solidFill>
                  <a:schemeClr val="accent2">
                    <a:lumMod val="50000"/>
                  </a:schemeClr>
                </a:solidFill>
              </a:rPr>
              <a:t>I</a:t>
            </a:r>
            <a:r>
              <a:rPr lang="en-US" b="1" dirty="0">
                <a:solidFill>
                  <a:schemeClr val="accent2">
                    <a:lumMod val="50000"/>
                  </a:schemeClr>
                </a:solidFill>
              </a:rPr>
              <a:t>I</a:t>
            </a:r>
            <a:r>
              <a:rPr lang="en-US" b="1" dirty="0" smtClean="0">
                <a:solidFill>
                  <a:schemeClr val="accent2">
                    <a:lumMod val="50000"/>
                  </a:schemeClr>
                </a:solidFill>
              </a:rPr>
              <a:t>: </a:t>
            </a:r>
            <a:endParaRPr lang="ka-GE" b="1" dirty="0" smtClean="0">
              <a:solidFill>
                <a:schemeClr val="accent2">
                  <a:lumMod val="50000"/>
                </a:schemeClr>
              </a:solidFill>
            </a:endParaRPr>
          </a:p>
          <a:p>
            <a:pPr marL="0" indent="0" algn="ctr">
              <a:buNone/>
            </a:pPr>
            <a:endParaRPr lang="ka-GE" b="1" dirty="0" smtClean="0">
              <a:solidFill>
                <a:schemeClr val="accent2">
                  <a:lumMod val="50000"/>
                </a:schemeClr>
              </a:solidFill>
            </a:endParaRPr>
          </a:p>
          <a:p>
            <a:pPr marL="0" indent="0" algn="ctr">
              <a:buNone/>
            </a:pPr>
            <a:r>
              <a:rPr lang="ka-GE" b="1" dirty="0" smtClean="0">
                <a:solidFill>
                  <a:schemeClr val="accent2">
                    <a:lumMod val="50000"/>
                  </a:schemeClr>
                </a:solidFill>
                <a:cs typeface="Arial" pitchFamily="34" charset="0"/>
              </a:rPr>
              <a:t>ჯანმრთელობის </a:t>
            </a:r>
            <a:r>
              <a:rPr lang="ka-GE" b="1" dirty="0">
                <a:solidFill>
                  <a:schemeClr val="accent2">
                    <a:lumMod val="50000"/>
                  </a:schemeClr>
                </a:solidFill>
                <a:cs typeface="Arial" pitchFamily="34" charset="0"/>
              </a:rPr>
              <a:t>დაცვის ერთიანი საინფორმაციო სისტემის </a:t>
            </a:r>
            <a:r>
              <a:rPr lang="ka-GE" b="1" dirty="0" smtClean="0">
                <a:solidFill>
                  <a:schemeClr val="accent2">
                    <a:lumMod val="50000"/>
                  </a:schemeClr>
                </a:solidFill>
                <a:cs typeface="Arial" pitchFamily="34" charset="0"/>
              </a:rPr>
              <a:t>მიმოხილვა</a:t>
            </a:r>
            <a:endParaRPr lang="en-US" b="1" dirty="0">
              <a:solidFill>
                <a:schemeClr val="accent2">
                  <a:lumMod val="50000"/>
                </a:schemeClr>
              </a:solidFill>
            </a:endParaRPr>
          </a:p>
        </p:txBody>
      </p:sp>
    </p:spTree>
    <p:extLst>
      <p:ext uri="{BB962C8B-B14F-4D97-AF65-F5344CB8AC3E}">
        <p14:creationId xmlns:p14="http://schemas.microsoft.com/office/powerpoint/2010/main" val="2532190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b="1" spc="100" dirty="0">
                <a:solidFill>
                  <a:prstClr val="white"/>
                </a:solidFill>
                <a:latin typeface="Myriad Pro" pitchFamily="34" charset="0"/>
                <a:cs typeface="Calibri" pitchFamily="34" charset="0"/>
              </a:rPr>
              <a:t>ჯანმრთელობის დაცვის ერთიანი საინფორმაციო სისტემის მიზანი</a:t>
            </a: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410200" y="2574426"/>
            <a:ext cx="3505200" cy="3369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ერთიანი სტანდარტები</a:t>
            </a:r>
            <a:endParaRPr lang="ka-GE" sz="1600" b="1" dirty="0">
              <a:solidFill>
                <a:schemeClr val="bg1"/>
              </a:solidFill>
              <a:latin typeface="+mj-lt"/>
              <a:ea typeface="Times New Roman"/>
              <a:cs typeface="Arial" pitchFamily="34" charset="0"/>
            </a:endParaRPr>
          </a:p>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ინფორმაციის  გაცვლა  რეალურ დროში</a:t>
            </a:r>
          </a:p>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მოწესრიგებული ფინანსური და სამედიცინო მონაცემები</a:t>
            </a:r>
          </a:p>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სტატისტიკა </a:t>
            </a:r>
            <a:r>
              <a:rPr lang="ka-GE" sz="1600" b="1" dirty="0">
                <a:solidFill>
                  <a:schemeClr val="bg1"/>
                </a:solidFill>
                <a:latin typeface="+mj-lt"/>
                <a:ea typeface="Times New Roman"/>
                <a:cs typeface="Arial" pitchFamily="34" charset="0"/>
              </a:rPr>
              <a:t>და </a:t>
            </a:r>
            <a:r>
              <a:rPr lang="ka-GE" sz="1600" b="1" dirty="0" smtClean="0">
                <a:solidFill>
                  <a:schemeClr val="bg1"/>
                </a:solidFill>
                <a:latin typeface="+mj-lt"/>
                <a:ea typeface="Times New Roman"/>
                <a:cs typeface="Arial" pitchFamily="34" charset="0"/>
              </a:rPr>
              <a:t>ანალიზი</a:t>
            </a:r>
            <a:endParaRPr lang="ka-GE" sz="1600" b="1"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სისტემის  სარგებელი</a:t>
            </a:r>
            <a:endParaRPr lang="ka-GE" sz="2000" b="1" dirty="0">
              <a:solidFill>
                <a:srgbClr val="FFC000"/>
              </a:solidFill>
              <a:latin typeface="Myriad Pro" pitchFamily="34" charset="0"/>
              <a:cs typeface="Calibri" pitchFamily="34" charset="0"/>
            </a:endParaRPr>
          </a:p>
        </p:txBody>
      </p:sp>
      <p:sp>
        <p:nvSpPr>
          <p:cNvPr id="8" name="Rectangle 7"/>
          <p:cNvSpPr/>
          <p:nvPr/>
        </p:nvSpPr>
        <p:spPr>
          <a:xfrm>
            <a:off x="285750" y="2209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9" name="TextBox 8"/>
          <p:cNvSpPr txBox="1"/>
          <p:nvPr/>
        </p:nvSpPr>
        <p:spPr>
          <a:xfrm>
            <a:off x="381002" y="2461079"/>
            <a:ext cx="4190999" cy="830997"/>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პოლიტიკური და </a:t>
            </a:r>
            <a:r>
              <a:rPr lang="ka-GE" sz="1600" dirty="0">
                <a:solidFill>
                  <a:schemeClr val="accent2">
                    <a:lumMod val="50000"/>
                  </a:schemeClr>
                </a:solidFill>
                <a:latin typeface="+mj-lt"/>
                <a:cs typeface="Arial" pitchFamily="34" charset="0"/>
              </a:rPr>
              <a:t>მართვის შესახებ გადაწყვეტილებების  მიღება სარწმუნო მონაცემებზე დაყრდნობით</a:t>
            </a:r>
          </a:p>
        </p:txBody>
      </p:sp>
      <p:sp>
        <p:nvSpPr>
          <p:cNvPr id="10" name="Rectangle 9"/>
          <p:cNvSpPr/>
          <p:nvPr/>
        </p:nvSpPr>
        <p:spPr>
          <a:xfrm>
            <a:off x="295274" y="3733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825379"/>
            <a:ext cx="44196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პროცესების სტანდარტიზაციისა და </a:t>
            </a:r>
            <a:r>
              <a:rPr lang="ka-GE" sz="1600" dirty="0" smtClean="0">
                <a:solidFill>
                  <a:schemeClr val="accent2">
                    <a:lumMod val="50000"/>
                  </a:schemeClr>
                </a:solidFill>
                <a:latin typeface="+mj-lt"/>
                <a:cs typeface="Arial" pitchFamily="34" charset="0"/>
              </a:rPr>
              <a:t>გამჭვირვალობის</a:t>
            </a:r>
            <a:r>
              <a:rPr lang="ka-GE" sz="1600" dirty="0">
                <a:solidFill>
                  <a:schemeClr val="accent2">
                    <a:lumMod val="50000"/>
                  </a:schemeClr>
                </a:solidFill>
                <a:latin typeface="+mj-lt"/>
                <a:cs typeface="Arial" pitchFamily="34" charset="0"/>
              </a:rPr>
              <a:t>, მათ შორის მომსახურების </a:t>
            </a:r>
            <a:r>
              <a:rPr lang="ka-GE" sz="1600" dirty="0" smtClean="0">
                <a:solidFill>
                  <a:schemeClr val="accent2">
                    <a:lumMod val="50000"/>
                  </a:schemeClr>
                </a:solidFill>
                <a:latin typeface="+mj-lt"/>
                <a:cs typeface="Arial" pitchFamily="34" charset="0"/>
              </a:rPr>
              <a:t>ხარისხის, უზრუნველყოფა</a:t>
            </a:r>
            <a:endParaRPr lang="ka-GE" sz="1600" dirty="0">
              <a:solidFill>
                <a:schemeClr val="accent2">
                  <a:lumMod val="50000"/>
                </a:schemeClr>
              </a:solidFill>
              <a:latin typeface="+mj-lt"/>
              <a:cs typeface="Arial" pitchFamily="34" charset="0"/>
            </a:endParaRPr>
          </a:p>
        </p:txBody>
      </p:sp>
      <p:sp>
        <p:nvSpPr>
          <p:cNvPr id="12" name="Rectangle 11"/>
          <p:cNvSpPr/>
          <p:nvPr/>
        </p:nvSpPr>
        <p:spPr>
          <a:xfrm>
            <a:off x="295275" y="5257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p:cNvSpPr txBox="1"/>
          <p:nvPr/>
        </p:nvSpPr>
        <p:spPr>
          <a:xfrm>
            <a:off x="381000" y="5509079"/>
            <a:ext cx="4267200" cy="830997"/>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ჯანმრთელობის დაცვის პროგრამების ეფექტურობის და კონტროლის </a:t>
            </a:r>
            <a:r>
              <a:rPr lang="ka-GE" sz="1600" dirty="0" smtClean="0">
                <a:solidFill>
                  <a:schemeClr val="accent2">
                    <a:lumMod val="50000"/>
                  </a:schemeClr>
                </a:solidFill>
                <a:latin typeface="+mj-lt"/>
                <a:cs typeface="Arial" pitchFamily="34" charset="0"/>
              </a:rPr>
              <a:t>გაუმჯობესება</a:t>
            </a:r>
            <a:r>
              <a:rPr lang="en-US" sz="1600" dirty="0" smtClean="0">
                <a:solidFill>
                  <a:schemeClr val="accent2">
                    <a:lumMod val="50000"/>
                  </a:schemeClr>
                </a:solidFill>
                <a:latin typeface="+mj-lt"/>
                <a:cs typeface="Arial" pitchFamily="34" charset="0"/>
              </a:rPr>
              <a:t>, </a:t>
            </a:r>
            <a:r>
              <a:rPr lang="ka-GE" sz="1600" dirty="0" smtClean="0">
                <a:solidFill>
                  <a:schemeClr val="accent2">
                    <a:lumMod val="50000"/>
                  </a:schemeClr>
                </a:solidFill>
                <a:latin typeface="+mj-lt"/>
                <a:cs typeface="Arial" pitchFamily="34" charset="0"/>
              </a:rPr>
              <a:t>ხარჯების შემცირება</a:t>
            </a:r>
            <a:endParaRPr lang="en-US"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val="1515525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24566"/>
            <a:ext cx="3352800" cy="609600"/>
          </a:xfrm>
        </p:spPr>
        <p:txBody>
          <a:bodyPr/>
          <a:lstStyle/>
          <a:p>
            <a:r>
              <a:rPr lang="ka-GE" sz="2000" dirty="0">
                <a:solidFill>
                  <a:schemeClr val="accent2">
                    <a:lumMod val="50000"/>
                  </a:schemeClr>
                </a:solidFill>
              </a:rPr>
              <a:t>სისტემის მომხმარებლები</a:t>
            </a:r>
            <a:endParaRPr lang="en-US" sz="2000" dirty="0">
              <a:solidFill>
                <a:schemeClr val="accent2">
                  <a:lumMod val="50000"/>
                </a:schemeClr>
              </a:solidFill>
            </a:endParaRPr>
          </a:p>
        </p:txBody>
      </p:sp>
      <p:grpSp>
        <p:nvGrpSpPr>
          <p:cNvPr id="6" name="Group 5"/>
          <p:cNvGrpSpPr/>
          <p:nvPr/>
        </p:nvGrpSpPr>
        <p:grpSpPr>
          <a:xfrm>
            <a:off x="4357798" y="1729366"/>
            <a:ext cx="4438166" cy="1487881"/>
            <a:chOff x="4646661" y="-468951"/>
            <a:chExt cx="4438166" cy="1487881"/>
          </a:xfrm>
        </p:grpSpPr>
        <p:sp>
          <p:nvSpPr>
            <p:cNvPr id="7" name="Rectangle 6"/>
            <p:cNvSpPr/>
            <p:nvPr/>
          </p:nvSpPr>
          <p:spPr>
            <a:xfrm>
              <a:off x="4646661" y="-256229"/>
              <a:ext cx="33844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4994662" y="-468951"/>
              <a:ext cx="409016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საქართველოს შრომის, ჯანმრთელობისა და სოციალური დაცვის სამინისტრო</a:t>
              </a: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სოციალური მომსახურების სააგენტო</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დაავადებათა კონტროლის ეროვნული ცენტრი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სამედიცინო საქმიანობის რეგულირების სააგენტო</a:t>
              </a:r>
              <a:endParaRPr lang="en-US" sz="1200" b="1" kern="1200" dirty="0">
                <a:solidFill>
                  <a:schemeClr val="accent2">
                    <a:lumMod val="50000"/>
                  </a:schemeClr>
                </a:solidFill>
              </a:endParaRPr>
            </a:p>
          </p:txBody>
        </p:sp>
      </p:grpSp>
      <p:grpSp>
        <p:nvGrpSpPr>
          <p:cNvPr id="12" name="Group 11"/>
          <p:cNvGrpSpPr/>
          <p:nvPr/>
        </p:nvGrpSpPr>
        <p:grpSpPr>
          <a:xfrm>
            <a:off x="2334067" y="3474633"/>
            <a:ext cx="3503435" cy="1300559"/>
            <a:chOff x="5111751" y="1404329"/>
            <a:chExt cx="3503435" cy="1300559"/>
          </a:xfrm>
        </p:grpSpPr>
        <p:sp>
          <p:nvSpPr>
            <p:cNvPr id="13" name="Rectangle 12"/>
            <p:cNvSpPr/>
            <p:nvPr/>
          </p:nvSpPr>
          <p:spPr>
            <a:xfrm>
              <a:off x="5111752" y="1429729"/>
              <a:ext cx="30030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111751" y="1404329"/>
              <a:ext cx="350343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ამბულატორიული ტიპის დაწესებულებები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სტაციონარული ტიპის დაწესებულებები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სოფლის ექიმები</a:t>
              </a:r>
              <a:endParaRPr lang="en-US" sz="1200" b="0" kern="1200" dirty="0">
                <a:solidFill>
                  <a:schemeClr val="accent2">
                    <a:lumMod val="50000"/>
                  </a:schemeClr>
                </a:solidFill>
              </a:endParaRPr>
            </a:p>
          </p:txBody>
        </p:sp>
      </p:grpSp>
      <p:grpSp>
        <p:nvGrpSpPr>
          <p:cNvPr id="18" name="Group 17"/>
          <p:cNvGrpSpPr/>
          <p:nvPr/>
        </p:nvGrpSpPr>
        <p:grpSpPr>
          <a:xfrm>
            <a:off x="3810086" y="4932759"/>
            <a:ext cx="4038514" cy="1760134"/>
            <a:chOff x="3915884" y="2884323"/>
            <a:chExt cx="4038514" cy="1760134"/>
          </a:xfrm>
        </p:grpSpPr>
        <p:sp>
          <p:nvSpPr>
            <p:cNvPr id="19" name="Rectangle 18"/>
            <p:cNvSpPr/>
            <p:nvPr/>
          </p:nvSpPr>
          <p:spPr>
            <a:xfrm>
              <a:off x="3915884" y="2884323"/>
              <a:ext cx="3340828" cy="16204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144398" y="3024023"/>
              <a:ext cx="3810000" cy="1620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სამედიცინო მედიაციის სამსახური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საქართველოს ფინანსთა სამინისტრო - სახელმწიფო ხაზინა/საბაჟო დეპარტამენტი</a:t>
              </a:r>
            </a:p>
            <a:p>
              <a:pPr marL="114300" lvl="1" indent="-114300" algn="l" defTabSz="533400">
                <a:lnSpc>
                  <a:spcPct val="90000"/>
                </a:lnSpc>
                <a:spcBef>
                  <a:spcPct val="0"/>
                </a:spcBef>
                <a:spcAft>
                  <a:spcPct val="15000"/>
                </a:spcAft>
                <a:buChar char="••"/>
              </a:pPr>
              <a:r>
                <a:rPr lang="ka-GE" sz="1200" b="1" dirty="0" smtClean="0">
                  <a:solidFill>
                    <a:srgbClr val="FF0000"/>
                  </a:solidFill>
                </a:rPr>
                <a:t>აჭარის ჯანდაცვის სამინისტრო</a:t>
              </a:r>
              <a:endParaRPr lang="en-US" sz="1200" b="1" kern="1200" dirty="0">
                <a:solidFill>
                  <a:srgbClr val="FF0000"/>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სადაზღვევო და ფარმაცევტული ინდუსტრიები</a:t>
              </a:r>
              <a:endParaRPr lang="en-US" sz="1200" b="1" kern="1200" dirty="0">
                <a:solidFill>
                  <a:schemeClr val="accent2">
                    <a:lumMod val="50000"/>
                  </a:schemeClr>
                </a:solidFill>
              </a:endParaRPr>
            </a:p>
            <a:p>
              <a:pPr marL="114300" lvl="1" indent="-114300" algn="l" defTabSz="533400">
                <a:lnSpc>
                  <a:spcPct val="90000"/>
                </a:lnSpc>
                <a:spcBef>
                  <a:spcPct val="0"/>
                </a:spcBef>
                <a:spcAft>
                  <a:spcPct val="15000"/>
                </a:spcAft>
                <a:buChar char="••"/>
              </a:pPr>
              <a:r>
                <a:rPr lang="ka-GE" sz="1200" b="1" kern="1200" dirty="0" smtClean="0">
                  <a:solidFill>
                    <a:schemeClr val="accent2">
                      <a:lumMod val="50000"/>
                    </a:schemeClr>
                  </a:solidFill>
                </a:rPr>
                <a:t>მოქალაქეები</a:t>
              </a:r>
              <a:endParaRPr lang="en-US" sz="1200" b="1" kern="1200" dirty="0">
                <a:solidFill>
                  <a:schemeClr val="accent2">
                    <a:lumMod val="50000"/>
                  </a:schemeClr>
                </a:solidFill>
              </a:endParaRPr>
            </a:p>
          </p:txBody>
        </p:sp>
      </p:grpSp>
      <p:sp>
        <p:nvSpPr>
          <p:cNvPr id="4" name="Block Arc 3"/>
          <p:cNvSpPr/>
          <p:nvPr/>
        </p:nvSpPr>
        <p:spPr bwMode="auto">
          <a:xfrm rot="16200000">
            <a:off x="3804100" y="1604947"/>
            <a:ext cx="1828800" cy="1524000"/>
          </a:xfrm>
          <a:prstGeom prst="blockArc">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7" name="Block Arc 26"/>
          <p:cNvSpPr/>
          <p:nvPr/>
        </p:nvSpPr>
        <p:spPr bwMode="auto">
          <a:xfrm rot="16200000">
            <a:off x="1600200" y="3276600"/>
            <a:ext cx="1828800" cy="1524000"/>
          </a:xfrm>
          <a:prstGeom prst="blockArc">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8" name="Block Arc 27"/>
          <p:cNvSpPr/>
          <p:nvPr/>
        </p:nvSpPr>
        <p:spPr bwMode="auto">
          <a:xfrm rot="16200000">
            <a:off x="3124200" y="5041893"/>
            <a:ext cx="1828800" cy="1524000"/>
          </a:xfrm>
          <a:prstGeom prst="blockArc">
            <a:avLst/>
          </a:prstGeom>
          <a:solidFill>
            <a:srgbClr val="C00000"/>
          </a:solidFill>
          <a:ln w="9525" cap="flat" cmpd="sng" algn="ctr">
            <a:solidFill>
              <a:srgbClr val="AD2D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47982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HSSP ppt template_geo">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S102901024">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18964</TotalTime>
  <Words>1651</Words>
  <Application>Microsoft Office PowerPoint</Application>
  <PresentationFormat>On-screen Show (4:3)</PresentationFormat>
  <Paragraphs>387</Paragraphs>
  <Slides>38</Slides>
  <Notes>35</Notes>
  <HiddenSlides>1</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Arial</vt:lpstr>
      <vt:lpstr>Calibri</vt:lpstr>
      <vt:lpstr>Franklin Gothic Medium</vt:lpstr>
      <vt:lpstr>KA_LITERATURULI</vt:lpstr>
      <vt:lpstr>KA_LITERATURULI_MT</vt:lpstr>
      <vt:lpstr>Myriad Pro</vt:lpstr>
      <vt:lpstr>Sylfaen</vt:lpstr>
      <vt:lpstr>Times</vt:lpstr>
      <vt:lpstr>Times New Roman</vt:lpstr>
      <vt:lpstr>Verdana</vt:lpstr>
      <vt:lpstr>Wingdings</vt:lpstr>
      <vt:lpstr>HSSP ppt template_geo</vt:lpstr>
      <vt:lpstr>3_TS102901024</vt:lpstr>
      <vt:lpstr>ჯანმრთელობის დაცვის  ერთიანი საინფორმაციო  სისტემა</vt:lpstr>
      <vt:lpstr>დღევანდელი პრეზენტაციის თემები</vt:lpstr>
      <vt:lpstr>PowerPoint Presentation</vt:lpstr>
      <vt:lpstr>PowerPoint Presentation</vt:lpstr>
      <vt:lpstr>ჯანმრთელობის დაცვის ერთიანი საინფორმაციო სისტემის (ჯდესს) შემუშავების წინაპირობები</vt:lpstr>
      <vt:lpstr>ჯდესს: დაწყებიდან დღემდე</vt:lpstr>
      <vt:lpstr>PowerPoint Presentation</vt:lpstr>
      <vt:lpstr>PowerPoint Presentation</vt:lpstr>
      <vt:lpstr>სისტემის მომხმარებლები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სცენარი - I ჯდესს მართვისათვის მომსახურების  შესყიდვა შჯსდს მიერ</vt:lpstr>
      <vt:lpstr>სცენარი - II ჯდესს მართვა შჯსდს მიერ</vt:lpstr>
      <vt:lpstr>სცენარი - III ჯდესს მართვა შჯსდს მიერ</vt:lpstr>
      <vt:lpstr>სისტემის შესანახად საჭირო  საკადრო და ფინანსური რესურსი</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Teona</dc:creator>
  <cp:lastModifiedBy>Tata</cp:lastModifiedBy>
  <cp:revision>134</cp:revision>
  <cp:lastPrinted>2013-09-13T07:37:16Z</cp:lastPrinted>
  <dcterms:created xsi:type="dcterms:W3CDTF">2006-08-16T00:00:00Z</dcterms:created>
  <dcterms:modified xsi:type="dcterms:W3CDTF">2014-10-24T12:37:10Z</dcterms:modified>
</cp:coreProperties>
</file>