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3"/>
  </p:notesMasterIdLst>
  <p:sldIdLst>
    <p:sldId id="256" r:id="rId3"/>
    <p:sldId id="370" r:id="rId4"/>
    <p:sldId id="302" r:id="rId5"/>
    <p:sldId id="342" r:id="rId6"/>
    <p:sldId id="341" r:id="rId7"/>
    <p:sldId id="384" r:id="rId8"/>
    <p:sldId id="385" r:id="rId9"/>
    <p:sldId id="299" r:id="rId10"/>
    <p:sldId id="308" r:id="rId11"/>
    <p:sldId id="310" r:id="rId12"/>
    <p:sldId id="362" r:id="rId13"/>
    <p:sldId id="363" r:id="rId14"/>
    <p:sldId id="377" r:id="rId15"/>
    <p:sldId id="388" r:id="rId16"/>
    <p:sldId id="387" r:id="rId17"/>
    <p:sldId id="376" r:id="rId18"/>
    <p:sldId id="389" r:id="rId19"/>
    <p:sldId id="390" r:id="rId20"/>
    <p:sldId id="391" r:id="rId21"/>
    <p:sldId id="36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a" initials="T"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3135"/>
    <a:srgbClr val="B62C2F"/>
    <a:srgbClr val="952737"/>
    <a:srgbClr val="A40000"/>
    <a:srgbClr val="CC0000"/>
    <a:srgbClr val="AD2D3F"/>
    <a:srgbClr val="DCBCBF"/>
    <a:srgbClr val="C02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95376" autoAdjust="0"/>
  </p:normalViewPr>
  <p:slideViewPr>
    <p:cSldViewPr>
      <p:cViewPr varScale="1">
        <p:scale>
          <a:sx n="107" d="100"/>
          <a:sy n="107" d="100"/>
        </p:scale>
        <p:origin x="456"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ka-GE" dirty="0" smtClean="0"/>
              <a:t>საკადრო</a:t>
            </a:r>
            <a:r>
              <a:rPr lang="ka-GE" baseline="0" dirty="0" smtClean="0"/>
              <a:t> </a:t>
            </a:r>
            <a:r>
              <a:rPr lang="ka-GE" dirty="0" smtClean="0"/>
              <a:t>რესურსი</a:t>
            </a:r>
            <a:endParaRPr lang="en-US"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8181818181818177E-2"/>
          <c:y val="4.195804195804196E-2"/>
          <c:w val="0.67445717012646145"/>
          <c:h val="0.92307692307692313"/>
        </c:manualLayout>
      </c:layout>
      <c:pie3D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Lbls>
            <c:dLbl>
              <c:idx val="0"/>
              <c:layout>
                <c:manualLayout>
                  <c:x val="8.9782323405226516E-2"/>
                  <c:y val="-2.8743783671777871E-2"/>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r>
                      <a:rPr lang="ka-GE" dirty="0" smtClean="0"/>
                      <a:t>0 ადამიანი</a:t>
                    </a:r>
                    <a:endParaRPr lang="ka-GE"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31461970786260413"/>
                      <c:h val="7.6727103191048487E-2"/>
                    </c:manualLayout>
                  </c15:layout>
                </c:ext>
              </c:extLst>
            </c:dLbl>
            <c:dLbl>
              <c:idx val="1"/>
              <c:layout>
                <c:manualLayout>
                  <c:x val="4.9221157137966454E-3"/>
                  <c:y val="-0.14857425922088685"/>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0D1EB8A7-5C50-47F8-9392-FB20DF6F30C5}" type="VALUE">
                      <a:rPr lang="ka-GE" smtClean="0"/>
                      <a:pPr>
                        <a:defRPr/>
                      </a:pPr>
                      <a:t>[VALUE]</a:t>
                    </a:fld>
                    <a:r>
                      <a:rPr lang="ka-GE" dirty="0" smtClean="0"/>
                      <a:t> ადამიანი</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6016118909049413"/>
                      <c:h val="0.13593762950683794"/>
                    </c:manualLayout>
                  </c15:layout>
                  <c15:dlblFieldTable/>
                  <c15:showDataLabelsRange val="0"/>
                </c:ext>
              </c:extLst>
            </c:dLbl>
            <c:dLbl>
              <c:idx val="2"/>
              <c:layout>
                <c:manualLayout>
                  <c:x val="2.2590722355357727E-3"/>
                  <c:y val="-0.15296868524658108"/>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5DDA13F4-AB8E-4F99-820F-1C682342B39D}" type="VALUE">
                      <a:rPr lang="ka-GE" smtClean="0"/>
                      <a:pPr>
                        <a:defRPr/>
                      </a:pPr>
                      <a:t>[VALUE]</a:t>
                    </a:fld>
                    <a:r>
                      <a:rPr lang="ka-GE" dirty="0" smtClean="0"/>
                      <a:t> ადამიანი</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4215593974666208"/>
                      <c:h val="0.13922710319104845"/>
                    </c:manualLayout>
                  </c15:layout>
                  <c15:dlblFieldTable/>
                  <c15:showDataLabelsRange val="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Sheet1!$A$2:$A$4</c:f>
              <c:strCache>
                <c:ptCount val="3"/>
                <c:pt idx="0">
                  <c:v>სცენარი 1</c:v>
                </c:pt>
                <c:pt idx="1">
                  <c:v>სცენარი 2</c:v>
                </c:pt>
                <c:pt idx="2">
                  <c:v>სცენარი 3</c:v>
                </c:pt>
              </c:strCache>
            </c:strRef>
          </c:cat>
          <c:val>
            <c:numRef>
              <c:f>Sheet1!$B$2:$B$4</c:f>
              <c:numCache>
                <c:formatCode>General</c:formatCode>
                <c:ptCount val="3"/>
                <c:pt idx="0">
                  <c:v>0.9</c:v>
                </c:pt>
                <c:pt idx="1">
                  <c:v>16</c:v>
                </c:pt>
                <c:pt idx="2">
                  <c:v>16</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7170974552094032"/>
          <c:y val="0.6681920845420638"/>
          <c:w val="0.30292793563847997"/>
          <c:h val="0.2260168876916701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ka-GE" dirty="0" smtClean="0"/>
              <a:t>ფინანსური რესურსი</a:t>
            </a:r>
            <a:endParaRPr lang="en-US"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8181818181818177E-2"/>
          <c:y val="4.195804195804196E-2"/>
          <c:w val="0.67445717012646145"/>
          <c:h val="0.92307692307692313"/>
        </c:manualLayout>
      </c:layout>
      <c:pie3D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Lbls>
            <c:dLbl>
              <c:idx val="0"/>
              <c:layout>
                <c:manualLayout>
                  <c:x val="3.6233310510097954E-3"/>
                  <c:y val="-0.12181957107335267"/>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r>
                      <a:rPr lang="en-US" dirty="0" smtClean="0"/>
                      <a:t>826,000 $</a:t>
                    </a:r>
                    <a:endParaRPr lang="en-US"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8260869565217389"/>
                      <c:h val="6.8256578947368418E-2"/>
                    </c:manualLayout>
                  </c15:layout>
                </c:ext>
              </c:extLst>
            </c:dLbl>
            <c:dLbl>
              <c:idx val="1"/>
              <c:layout>
                <c:manualLayout>
                  <c:x val="-0.15579710144927536"/>
                  <c:y val="8.9988085370907467E-2"/>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r>
                      <a:rPr lang="en-US" dirty="0" smtClean="0"/>
                      <a:t>625,000 $</a:t>
                    </a:r>
                    <a:endParaRPr lang="en-US"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4275362318840579"/>
                      <c:h val="7.4835526315789477E-2"/>
                    </c:manualLayout>
                  </c15:layout>
                </c:ext>
              </c:extLst>
            </c:dLbl>
            <c:dLbl>
              <c:idx val="2"/>
              <c:layout>
                <c:manualLayout>
                  <c:x val="0"/>
                  <c:y val="-0.2205542892664733"/>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r>
                      <a:rPr lang="en-US" dirty="0" smtClean="0"/>
                      <a:t>900,000 $</a:t>
                    </a:r>
                    <a:endParaRPr lang="en-US"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5"/>
                      <c:h val="8.2236842105263164E-2"/>
                    </c:manualLayout>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სცენარი 1</c:v>
                </c:pt>
                <c:pt idx="1">
                  <c:v>სცენარი 2</c:v>
                </c:pt>
                <c:pt idx="2">
                  <c:v>სცენარი 3</c:v>
                </c:pt>
              </c:strCache>
            </c:strRef>
          </c:cat>
          <c:val>
            <c:numRef>
              <c:f>Sheet1!$B$2:$B$4</c:f>
              <c:numCache>
                <c:formatCode>General</c:formatCode>
                <c:ptCount val="3"/>
                <c:pt idx="0">
                  <c:v>12</c:v>
                </c:pt>
                <c:pt idx="1">
                  <c:v>7</c:v>
                </c:pt>
                <c:pt idx="2">
                  <c:v>16</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7170974552094032"/>
          <c:y val="0.6681920845420638"/>
          <c:w val="0.30655112404427709"/>
          <c:h val="0.20628004558640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DE1E0-36B2-42FD-8BC1-DEC0FAC5CDC6}" type="doc">
      <dgm:prSet loTypeId="urn:microsoft.com/office/officeart/2009/layout/CircleArrowProcess" loCatId="process" qsTypeId="urn:microsoft.com/office/officeart/2005/8/quickstyle/simple4" qsCatId="simple" csTypeId="urn:microsoft.com/office/officeart/2005/8/colors/colorful1#1" csCatId="colorful" phldr="1"/>
      <dgm:spPr/>
      <dgm:t>
        <a:bodyPr/>
        <a:lstStyle/>
        <a:p>
          <a:endParaRPr lang="en-US"/>
        </a:p>
      </dgm:t>
    </dgm:pt>
    <dgm:pt modelId="{70FEEDF0-9ED0-4D7F-AB97-F24DEA096723}">
      <dgm:prSet phldrT="[Text]"/>
      <dgm:spPr/>
      <dgm:t>
        <a:bodyPr/>
        <a:lstStyle/>
        <a:p>
          <a:r>
            <a:rPr lang="ka-GE" b="1" dirty="0" smtClean="0">
              <a:solidFill>
                <a:schemeClr val="bg2"/>
              </a:solidFill>
            </a:rPr>
            <a:t>თებერვალი, 2011</a:t>
          </a:r>
          <a:endParaRPr lang="en-US" b="1" dirty="0">
            <a:solidFill>
              <a:schemeClr val="bg2"/>
            </a:solidFill>
          </a:endParaRPr>
        </a:p>
      </dgm:t>
    </dgm:pt>
    <dgm:pt modelId="{6A0DD80F-58E3-4F5A-8C14-0C7F080FC469}" type="parTrans" cxnId="{26755254-41E9-4B8D-9575-AED9C008015C}">
      <dgm:prSet/>
      <dgm:spPr/>
      <dgm:t>
        <a:bodyPr/>
        <a:lstStyle/>
        <a:p>
          <a:endParaRPr lang="en-US"/>
        </a:p>
      </dgm:t>
    </dgm:pt>
    <dgm:pt modelId="{5AEE57B6-452E-4D6B-9FEC-128B713CC6B5}" type="sibTrans" cxnId="{26755254-41E9-4B8D-9575-AED9C008015C}">
      <dgm:prSet/>
      <dgm:spPr/>
      <dgm:t>
        <a:bodyPr/>
        <a:lstStyle/>
        <a:p>
          <a:endParaRPr lang="en-US"/>
        </a:p>
      </dgm:t>
    </dgm:pt>
    <dgm:pt modelId="{3983B1D4-E9F3-40E6-BD23-7E703B845062}">
      <dgm:prSet phldrT="[Text]" custT="1"/>
      <dgm:spPr/>
      <dgm:t>
        <a:bodyPr/>
        <a:lstStyle/>
        <a:p>
          <a:r>
            <a:rPr lang="ka-GE" sz="1500" dirty="0" smtClean="0">
              <a:solidFill>
                <a:schemeClr val="accent2">
                  <a:lumMod val="50000"/>
                </a:schemeClr>
              </a:solidFill>
              <a:cs typeface="Arial" pitchFamily="34" charset="0"/>
            </a:rPr>
            <a:t>ჯდესს-ის კონცეფციის შემუშავება და შეთანხმება - </a:t>
          </a:r>
          <a:r>
            <a:rPr lang="ka-GE" sz="1500" b="1" dirty="0" smtClean="0">
              <a:solidFill>
                <a:schemeClr val="accent2">
                  <a:lumMod val="50000"/>
                </a:schemeClr>
              </a:solidFill>
              <a:cs typeface="Arial" pitchFamily="34" charset="0"/>
            </a:rPr>
            <a:t>თებერვალი, 2011 წ.</a:t>
          </a:r>
          <a:endParaRPr lang="en-US" sz="1500" b="1" dirty="0">
            <a:solidFill>
              <a:schemeClr val="accent2">
                <a:lumMod val="50000"/>
              </a:schemeClr>
            </a:solidFill>
          </a:endParaRPr>
        </a:p>
      </dgm:t>
    </dgm:pt>
    <dgm:pt modelId="{4F492F41-738A-495A-BD66-62C92425C206}" type="parTrans" cxnId="{EE2D7EB0-2491-4620-9484-128EFCB0CCFB}">
      <dgm:prSet/>
      <dgm:spPr/>
      <dgm:t>
        <a:bodyPr/>
        <a:lstStyle/>
        <a:p>
          <a:endParaRPr lang="en-US"/>
        </a:p>
      </dgm:t>
    </dgm:pt>
    <dgm:pt modelId="{C87237CF-A497-41CE-A1FA-5B148B026A29}" type="sibTrans" cxnId="{EE2D7EB0-2491-4620-9484-128EFCB0CCFB}">
      <dgm:prSet/>
      <dgm:spPr/>
      <dgm:t>
        <a:bodyPr/>
        <a:lstStyle/>
        <a:p>
          <a:endParaRPr lang="en-US"/>
        </a:p>
      </dgm:t>
    </dgm:pt>
    <dgm:pt modelId="{902514D4-9367-48BD-AB98-415C361E8095}">
      <dgm:prSet phldrT="[Text]"/>
      <dgm:spPr/>
      <dgm:t>
        <a:bodyPr/>
        <a:lstStyle/>
        <a:p>
          <a:r>
            <a:rPr lang="ka-GE" b="1" dirty="0" smtClean="0">
              <a:solidFill>
                <a:schemeClr val="bg2"/>
              </a:solidFill>
            </a:rPr>
            <a:t>აპრილი, 2011</a:t>
          </a:r>
          <a:endParaRPr lang="en-US" b="1" dirty="0">
            <a:solidFill>
              <a:schemeClr val="bg2"/>
            </a:solidFill>
          </a:endParaRPr>
        </a:p>
      </dgm:t>
    </dgm:pt>
    <dgm:pt modelId="{8583B2DE-149D-4FA0-B8A4-627F65C95D74}" type="parTrans" cxnId="{EC73D28B-E1B0-4A21-84D6-9486C56E714D}">
      <dgm:prSet/>
      <dgm:spPr/>
      <dgm:t>
        <a:bodyPr/>
        <a:lstStyle/>
        <a:p>
          <a:endParaRPr lang="en-US"/>
        </a:p>
      </dgm:t>
    </dgm:pt>
    <dgm:pt modelId="{E602F495-06AD-4078-A149-C6C8558402F7}" type="sibTrans" cxnId="{EC73D28B-E1B0-4A21-84D6-9486C56E714D}">
      <dgm:prSet/>
      <dgm:spPr/>
      <dgm:t>
        <a:bodyPr/>
        <a:lstStyle/>
        <a:p>
          <a:endParaRPr lang="en-US"/>
        </a:p>
      </dgm:t>
    </dgm:pt>
    <dgm:pt modelId="{BCC44E0D-2E84-42AD-BFBC-B1DB0B59B688}">
      <dgm:prSet phldrT="[Text]" custT="1"/>
      <dgm:spPr/>
      <dgm:t>
        <a:bodyPr/>
        <a:lstStyle/>
        <a:p>
          <a:r>
            <a:rPr lang="ka-GE" sz="1500" dirty="0" smtClean="0">
              <a:solidFill>
                <a:schemeClr val="accent2">
                  <a:lumMod val="50000"/>
                </a:schemeClr>
              </a:solidFill>
              <a:cs typeface="Arial" pitchFamily="34" charset="0"/>
            </a:rPr>
            <a:t>პირველი პროდუქტი: ”შემთხვევების რეგისტრაციის მოდულის” გაშვება - </a:t>
          </a:r>
          <a:r>
            <a:rPr lang="ka-GE" sz="1500" b="1" dirty="0" smtClean="0">
              <a:solidFill>
                <a:schemeClr val="accent2">
                  <a:lumMod val="50000"/>
                </a:schemeClr>
              </a:solidFill>
              <a:cs typeface="Arial" pitchFamily="34" charset="0"/>
            </a:rPr>
            <a:t>აპრილი, 2011 წ.</a:t>
          </a:r>
          <a:endParaRPr lang="en-US" sz="1500" b="1" dirty="0">
            <a:solidFill>
              <a:schemeClr val="accent2">
                <a:lumMod val="50000"/>
              </a:schemeClr>
            </a:solidFill>
            <a:cs typeface="Arial" pitchFamily="34" charset="0"/>
          </a:endParaRPr>
        </a:p>
      </dgm:t>
    </dgm:pt>
    <dgm:pt modelId="{7E0E6D07-FB18-4817-BC96-566987AEC0E5}" type="parTrans" cxnId="{664DFF4C-E1B0-4AE3-9A2D-2413214F1402}">
      <dgm:prSet/>
      <dgm:spPr/>
      <dgm:t>
        <a:bodyPr/>
        <a:lstStyle/>
        <a:p>
          <a:endParaRPr lang="en-US"/>
        </a:p>
      </dgm:t>
    </dgm:pt>
    <dgm:pt modelId="{B6560097-BCA9-4F02-8ED2-12737AEC23F1}" type="sibTrans" cxnId="{664DFF4C-E1B0-4AE3-9A2D-2413214F1402}">
      <dgm:prSet/>
      <dgm:spPr/>
      <dgm:t>
        <a:bodyPr/>
        <a:lstStyle/>
        <a:p>
          <a:endParaRPr lang="en-US"/>
        </a:p>
      </dgm:t>
    </dgm:pt>
    <dgm:pt modelId="{42DDB17B-32B6-4380-AEA0-A9CDCE0F4C58}">
      <dgm:prSet phldrT="[Text]"/>
      <dgm:spPr/>
      <dgm:t>
        <a:bodyPr/>
        <a:lstStyle/>
        <a:p>
          <a:r>
            <a:rPr lang="ka-GE" b="1" dirty="0" smtClean="0">
              <a:solidFill>
                <a:schemeClr val="bg2"/>
              </a:solidFill>
            </a:rPr>
            <a:t>ოქტომბერი, 2014</a:t>
          </a:r>
          <a:endParaRPr lang="en-US" b="1" dirty="0">
            <a:solidFill>
              <a:schemeClr val="bg2"/>
            </a:solidFill>
          </a:endParaRPr>
        </a:p>
      </dgm:t>
    </dgm:pt>
    <dgm:pt modelId="{0542F929-D3C4-4E9C-A3C8-6EF7FF18FFBD}" type="parTrans" cxnId="{103B6B91-8CC9-4D40-B800-3DD59F11CB88}">
      <dgm:prSet/>
      <dgm:spPr/>
      <dgm:t>
        <a:bodyPr/>
        <a:lstStyle/>
        <a:p>
          <a:endParaRPr lang="en-US"/>
        </a:p>
      </dgm:t>
    </dgm:pt>
    <dgm:pt modelId="{B503D57E-B88B-42C1-9990-439FB88B1A35}" type="sibTrans" cxnId="{103B6B91-8CC9-4D40-B800-3DD59F11CB88}">
      <dgm:prSet/>
      <dgm:spPr/>
      <dgm:t>
        <a:bodyPr/>
        <a:lstStyle/>
        <a:p>
          <a:endParaRPr lang="en-US"/>
        </a:p>
      </dgm:t>
    </dgm:pt>
    <dgm:pt modelId="{8DC3B0AC-5266-485C-BEE0-5EA316ED6351}">
      <dgm:prSet phldrT="[Text]" custT="1"/>
      <dgm:spPr/>
      <dgm:t>
        <a:bodyPr/>
        <a:lstStyle/>
        <a:p>
          <a:r>
            <a:rPr lang="ka-GE" sz="1500" b="1" dirty="0" smtClean="0">
              <a:solidFill>
                <a:schemeClr val="accent2">
                  <a:lumMod val="50000"/>
                </a:schemeClr>
              </a:solidFill>
              <a:cs typeface="Arial" pitchFamily="34" charset="0"/>
            </a:rPr>
            <a:t>ოქტომბერი, 2014 წ. </a:t>
          </a:r>
          <a:r>
            <a:rPr lang="ka-GE" sz="1500" dirty="0" smtClean="0">
              <a:solidFill>
                <a:schemeClr val="accent2">
                  <a:lumMod val="50000"/>
                </a:schemeClr>
              </a:solidFill>
              <a:cs typeface="Arial" pitchFamily="34" charset="0"/>
            </a:rPr>
            <a:t>- სულ შემუშავებულია:  31</a:t>
          </a:r>
          <a:r>
            <a:rPr lang="en-US" sz="1500" dirty="0" smtClean="0">
              <a:solidFill>
                <a:schemeClr val="accent2">
                  <a:lumMod val="50000"/>
                </a:schemeClr>
              </a:solidFill>
              <a:cs typeface="Arial" pitchFamily="34" charset="0"/>
            </a:rPr>
            <a:t> </a:t>
          </a:r>
          <a:r>
            <a:rPr lang="ka-GE" sz="1500" dirty="0" smtClean="0">
              <a:solidFill>
                <a:schemeClr val="accent2">
                  <a:lumMod val="50000"/>
                </a:schemeClr>
              </a:solidFill>
              <a:cs typeface="Arial" pitchFamily="34" charset="0"/>
            </a:rPr>
            <a:t>მოდული, მ.შ. დანერგილია  - 28, 1 პილოტირების და 2 დეველოპმენტის ეტაპზე</a:t>
          </a:r>
          <a:endParaRPr lang="en-US" sz="1500" dirty="0">
            <a:solidFill>
              <a:schemeClr val="accent2">
                <a:lumMod val="50000"/>
              </a:schemeClr>
            </a:solidFill>
            <a:cs typeface="Arial" pitchFamily="34" charset="0"/>
          </a:endParaRPr>
        </a:p>
      </dgm:t>
    </dgm:pt>
    <dgm:pt modelId="{4AF62E0A-68C0-4E36-A271-5E981705ABD4}" type="parTrans" cxnId="{D9AB0AE6-F18B-4A70-BFB4-908F5D928CC4}">
      <dgm:prSet/>
      <dgm:spPr/>
      <dgm:t>
        <a:bodyPr/>
        <a:lstStyle/>
        <a:p>
          <a:endParaRPr lang="en-US"/>
        </a:p>
      </dgm:t>
    </dgm:pt>
    <dgm:pt modelId="{09B5E930-7BFA-4193-A015-8BA2F8D85EED}" type="sibTrans" cxnId="{D9AB0AE6-F18B-4A70-BFB4-908F5D928CC4}">
      <dgm:prSet/>
      <dgm:spPr/>
      <dgm:t>
        <a:bodyPr/>
        <a:lstStyle/>
        <a:p>
          <a:endParaRPr lang="en-US"/>
        </a:p>
      </dgm:t>
    </dgm:pt>
    <dgm:pt modelId="{0746AFD6-81AF-4A03-965B-E5FD2AC99902}" type="pres">
      <dgm:prSet presAssocID="{9EFDE1E0-36B2-42FD-8BC1-DEC0FAC5CDC6}" presName="Name0" presStyleCnt="0">
        <dgm:presLayoutVars>
          <dgm:chMax val="7"/>
          <dgm:chPref val="7"/>
          <dgm:dir/>
          <dgm:animLvl val="lvl"/>
        </dgm:presLayoutVars>
      </dgm:prSet>
      <dgm:spPr/>
      <dgm:t>
        <a:bodyPr/>
        <a:lstStyle/>
        <a:p>
          <a:endParaRPr lang="en-US"/>
        </a:p>
      </dgm:t>
    </dgm:pt>
    <dgm:pt modelId="{B8A5ADE6-C095-47F2-9BD8-3724EF926095}" type="pres">
      <dgm:prSet presAssocID="{70FEEDF0-9ED0-4D7F-AB97-F24DEA096723}" presName="Accent1" presStyleCnt="0"/>
      <dgm:spPr/>
    </dgm:pt>
    <dgm:pt modelId="{8BB83C97-51F0-45C6-863A-E48679F22BC5}" type="pres">
      <dgm:prSet presAssocID="{70FEEDF0-9ED0-4D7F-AB97-F24DEA096723}" presName="Accent" presStyleLbl="node1" presStyleIdx="0" presStyleCnt="3" custAng="2331309" custLinFactNeighborX="-44385" custLinFactNeighborY="28034"/>
      <dgm:spPr>
        <a:solidFill>
          <a:schemeClr val="accent2">
            <a:lumMod val="75000"/>
          </a:schemeClr>
        </a:solidFill>
      </dgm:spPr>
      <dgm:t>
        <a:bodyPr/>
        <a:lstStyle/>
        <a:p>
          <a:endParaRPr lang="en-US"/>
        </a:p>
      </dgm:t>
    </dgm:pt>
    <dgm:pt modelId="{82171282-A646-4576-AB4C-5C8A06136ED3}" type="pres">
      <dgm:prSet presAssocID="{70FEEDF0-9ED0-4D7F-AB97-F24DEA096723}" presName="Child1" presStyleLbl="revTx" presStyleIdx="0" presStyleCnt="6" custScaleX="199049" custLinFactNeighborX="-22343" custLinFactNeighborY="43953">
        <dgm:presLayoutVars>
          <dgm:chMax val="0"/>
          <dgm:chPref val="0"/>
          <dgm:bulletEnabled val="1"/>
        </dgm:presLayoutVars>
      </dgm:prSet>
      <dgm:spPr/>
      <dgm:t>
        <a:bodyPr/>
        <a:lstStyle/>
        <a:p>
          <a:endParaRPr lang="en-US"/>
        </a:p>
      </dgm:t>
    </dgm:pt>
    <dgm:pt modelId="{2B9101F4-B5D1-4AB7-BC83-753D06A88415}" type="pres">
      <dgm:prSet presAssocID="{70FEEDF0-9ED0-4D7F-AB97-F24DEA096723}" presName="Parent1" presStyleLbl="revTx" presStyleIdx="1" presStyleCnt="6" custScaleX="72795" custLinFactNeighborX="-73717" custLinFactNeighborY="75486">
        <dgm:presLayoutVars>
          <dgm:chMax val="1"/>
          <dgm:chPref val="1"/>
          <dgm:bulletEnabled val="1"/>
        </dgm:presLayoutVars>
      </dgm:prSet>
      <dgm:spPr/>
      <dgm:t>
        <a:bodyPr/>
        <a:lstStyle/>
        <a:p>
          <a:endParaRPr lang="en-US"/>
        </a:p>
      </dgm:t>
    </dgm:pt>
    <dgm:pt modelId="{49C4C8C0-A665-47B8-AD0B-A80BD66447C9}" type="pres">
      <dgm:prSet presAssocID="{902514D4-9367-48BD-AB98-415C361E8095}" presName="Accent2" presStyleCnt="0"/>
      <dgm:spPr/>
    </dgm:pt>
    <dgm:pt modelId="{12D2183B-C8C1-4ADD-8BFA-63A0024D79DB}" type="pres">
      <dgm:prSet presAssocID="{902514D4-9367-48BD-AB98-415C361E8095}" presName="Accent" presStyleLbl="node1" presStyleIdx="1" presStyleCnt="3" custAng="19721930" custLinFactNeighborX="-28669" custLinFactNeighborY="18306"/>
      <dgm:spPr/>
    </dgm:pt>
    <dgm:pt modelId="{47FC99C1-6CDC-4E5F-82DC-8138B26E8725}" type="pres">
      <dgm:prSet presAssocID="{902514D4-9367-48BD-AB98-415C361E8095}" presName="Child2" presStyleLbl="revTx" presStyleIdx="2" presStyleCnt="6" custScaleX="202320" custLinFactNeighborX="26191" custLinFactNeighborY="52745">
        <dgm:presLayoutVars>
          <dgm:chMax val="0"/>
          <dgm:chPref val="0"/>
          <dgm:bulletEnabled val="1"/>
        </dgm:presLayoutVars>
      </dgm:prSet>
      <dgm:spPr/>
      <dgm:t>
        <a:bodyPr/>
        <a:lstStyle/>
        <a:p>
          <a:endParaRPr lang="en-US"/>
        </a:p>
      </dgm:t>
    </dgm:pt>
    <dgm:pt modelId="{4E0AE086-AABF-4A0E-98D0-5626D79C154F}" type="pres">
      <dgm:prSet presAssocID="{902514D4-9367-48BD-AB98-415C361E8095}" presName="Parent2" presStyleLbl="revTx" presStyleIdx="3" presStyleCnt="6" custLinFactNeighborX="-32297" custLinFactNeighborY="82672">
        <dgm:presLayoutVars>
          <dgm:chMax val="1"/>
          <dgm:chPref val="1"/>
          <dgm:bulletEnabled val="1"/>
        </dgm:presLayoutVars>
      </dgm:prSet>
      <dgm:spPr/>
      <dgm:t>
        <a:bodyPr/>
        <a:lstStyle/>
        <a:p>
          <a:endParaRPr lang="en-US"/>
        </a:p>
      </dgm:t>
    </dgm:pt>
    <dgm:pt modelId="{C57F095C-D392-4DF1-8FBB-9D795D0570B7}" type="pres">
      <dgm:prSet presAssocID="{42DDB17B-32B6-4380-AEA0-A9CDCE0F4C58}" presName="Accent3" presStyleCnt="0"/>
      <dgm:spPr/>
    </dgm:pt>
    <dgm:pt modelId="{339FCDE6-ACB1-4FC6-B770-034DE4C59DA1}" type="pres">
      <dgm:prSet presAssocID="{42DDB17B-32B6-4380-AEA0-A9CDCE0F4C58}" presName="Accent" presStyleLbl="node1" presStyleIdx="2" presStyleCnt="3" custAng="851649" custLinFactNeighborX="-47048" custLinFactNeighborY="17633"/>
      <dgm:spPr>
        <a:solidFill>
          <a:srgbClr val="A40000"/>
        </a:solidFill>
      </dgm:spPr>
      <dgm:t>
        <a:bodyPr/>
        <a:lstStyle/>
        <a:p>
          <a:endParaRPr lang="en-US"/>
        </a:p>
      </dgm:t>
    </dgm:pt>
    <dgm:pt modelId="{4708EA16-D5C5-4EE2-8A83-5B988D03B274}" type="pres">
      <dgm:prSet presAssocID="{42DDB17B-32B6-4380-AEA0-A9CDCE0F4C58}" presName="Child3" presStyleLbl="revTx" presStyleIdx="4" presStyleCnt="6" custScaleX="198510" custLinFactNeighborX="-22036" custLinFactNeighborY="50993">
        <dgm:presLayoutVars>
          <dgm:chMax val="0"/>
          <dgm:chPref val="0"/>
          <dgm:bulletEnabled val="1"/>
        </dgm:presLayoutVars>
      </dgm:prSet>
      <dgm:spPr/>
      <dgm:t>
        <a:bodyPr/>
        <a:lstStyle/>
        <a:p>
          <a:endParaRPr lang="en-US"/>
        </a:p>
      </dgm:t>
    </dgm:pt>
    <dgm:pt modelId="{6AED50E6-1C35-4B77-9E90-501897F8F6D8}" type="pres">
      <dgm:prSet presAssocID="{42DDB17B-32B6-4380-AEA0-A9CDCE0F4C58}" presName="Parent3" presStyleLbl="revTx" presStyleIdx="5" presStyleCnt="6" custLinFactNeighborX="-75025" custLinFactNeighborY="69990">
        <dgm:presLayoutVars>
          <dgm:chMax val="1"/>
          <dgm:chPref val="1"/>
          <dgm:bulletEnabled val="1"/>
        </dgm:presLayoutVars>
      </dgm:prSet>
      <dgm:spPr/>
      <dgm:t>
        <a:bodyPr/>
        <a:lstStyle/>
        <a:p>
          <a:endParaRPr lang="en-US"/>
        </a:p>
      </dgm:t>
    </dgm:pt>
  </dgm:ptLst>
  <dgm:cxnLst>
    <dgm:cxn modelId="{C1BDE2FD-1BEB-4C52-96C3-86317457713F}" type="presOf" srcId="{3983B1D4-E9F3-40E6-BD23-7E703B845062}" destId="{82171282-A646-4576-AB4C-5C8A06136ED3}" srcOrd="0" destOrd="0" presId="urn:microsoft.com/office/officeart/2009/layout/CircleArrowProcess"/>
    <dgm:cxn modelId="{664DFF4C-E1B0-4AE3-9A2D-2413214F1402}" srcId="{902514D4-9367-48BD-AB98-415C361E8095}" destId="{BCC44E0D-2E84-42AD-BFBC-B1DB0B59B688}" srcOrd="0" destOrd="0" parTransId="{7E0E6D07-FB18-4817-BC96-566987AEC0E5}" sibTransId="{B6560097-BCA9-4F02-8ED2-12737AEC23F1}"/>
    <dgm:cxn modelId="{EE2D7EB0-2491-4620-9484-128EFCB0CCFB}" srcId="{70FEEDF0-9ED0-4D7F-AB97-F24DEA096723}" destId="{3983B1D4-E9F3-40E6-BD23-7E703B845062}" srcOrd="0" destOrd="0" parTransId="{4F492F41-738A-495A-BD66-62C92425C206}" sibTransId="{C87237CF-A497-41CE-A1FA-5B148B026A29}"/>
    <dgm:cxn modelId="{A4FBB31E-BE70-4EF5-BAF8-BEBE5F649B6D}" type="presOf" srcId="{42DDB17B-32B6-4380-AEA0-A9CDCE0F4C58}" destId="{6AED50E6-1C35-4B77-9E90-501897F8F6D8}" srcOrd="0" destOrd="0" presId="urn:microsoft.com/office/officeart/2009/layout/CircleArrowProcess"/>
    <dgm:cxn modelId="{3F0062ED-D738-4D93-95F0-130957164550}" type="presOf" srcId="{8DC3B0AC-5266-485C-BEE0-5EA316ED6351}" destId="{4708EA16-D5C5-4EE2-8A83-5B988D03B274}" srcOrd="0" destOrd="0" presId="urn:microsoft.com/office/officeart/2009/layout/CircleArrowProcess"/>
    <dgm:cxn modelId="{EC73D28B-E1B0-4A21-84D6-9486C56E714D}" srcId="{9EFDE1E0-36B2-42FD-8BC1-DEC0FAC5CDC6}" destId="{902514D4-9367-48BD-AB98-415C361E8095}" srcOrd="1" destOrd="0" parTransId="{8583B2DE-149D-4FA0-B8A4-627F65C95D74}" sibTransId="{E602F495-06AD-4078-A149-C6C8558402F7}"/>
    <dgm:cxn modelId="{AECB1374-BFE2-4F0D-80EC-6AC5C78B1BB1}" type="presOf" srcId="{BCC44E0D-2E84-42AD-BFBC-B1DB0B59B688}" destId="{47FC99C1-6CDC-4E5F-82DC-8138B26E8725}" srcOrd="0" destOrd="0" presId="urn:microsoft.com/office/officeart/2009/layout/CircleArrowProcess"/>
    <dgm:cxn modelId="{1CCA5953-FADF-41A8-ABFE-41EDB1C99FF4}" type="presOf" srcId="{9EFDE1E0-36B2-42FD-8BC1-DEC0FAC5CDC6}" destId="{0746AFD6-81AF-4A03-965B-E5FD2AC99902}" srcOrd="0" destOrd="0" presId="urn:microsoft.com/office/officeart/2009/layout/CircleArrowProcess"/>
    <dgm:cxn modelId="{D9AB0AE6-F18B-4A70-BFB4-908F5D928CC4}" srcId="{42DDB17B-32B6-4380-AEA0-A9CDCE0F4C58}" destId="{8DC3B0AC-5266-485C-BEE0-5EA316ED6351}" srcOrd="0" destOrd="0" parTransId="{4AF62E0A-68C0-4E36-A271-5E981705ABD4}" sibTransId="{09B5E930-7BFA-4193-A015-8BA2F8D85EED}"/>
    <dgm:cxn modelId="{72595746-1754-48CE-9272-05ECB7A08565}" type="presOf" srcId="{70FEEDF0-9ED0-4D7F-AB97-F24DEA096723}" destId="{2B9101F4-B5D1-4AB7-BC83-753D06A88415}" srcOrd="0" destOrd="0" presId="urn:microsoft.com/office/officeart/2009/layout/CircleArrowProcess"/>
    <dgm:cxn modelId="{AF0C306B-9F70-42E2-B293-641DD6E4E0E1}" type="presOf" srcId="{902514D4-9367-48BD-AB98-415C361E8095}" destId="{4E0AE086-AABF-4A0E-98D0-5626D79C154F}" srcOrd="0" destOrd="0" presId="urn:microsoft.com/office/officeart/2009/layout/CircleArrowProcess"/>
    <dgm:cxn modelId="{103B6B91-8CC9-4D40-B800-3DD59F11CB88}" srcId="{9EFDE1E0-36B2-42FD-8BC1-DEC0FAC5CDC6}" destId="{42DDB17B-32B6-4380-AEA0-A9CDCE0F4C58}" srcOrd="2" destOrd="0" parTransId="{0542F929-D3C4-4E9C-A3C8-6EF7FF18FFBD}" sibTransId="{B503D57E-B88B-42C1-9990-439FB88B1A35}"/>
    <dgm:cxn modelId="{26755254-41E9-4B8D-9575-AED9C008015C}" srcId="{9EFDE1E0-36B2-42FD-8BC1-DEC0FAC5CDC6}" destId="{70FEEDF0-9ED0-4D7F-AB97-F24DEA096723}" srcOrd="0" destOrd="0" parTransId="{6A0DD80F-58E3-4F5A-8C14-0C7F080FC469}" sibTransId="{5AEE57B6-452E-4D6B-9FEC-128B713CC6B5}"/>
    <dgm:cxn modelId="{DA8EDC1B-025D-4278-A93F-0C38BD3B65F4}" type="presParOf" srcId="{0746AFD6-81AF-4A03-965B-E5FD2AC99902}" destId="{B8A5ADE6-C095-47F2-9BD8-3724EF926095}" srcOrd="0" destOrd="0" presId="urn:microsoft.com/office/officeart/2009/layout/CircleArrowProcess"/>
    <dgm:cxn modelId="{FF7E4134-B71A-42DF-9C19-EB0B1A3477A8}" type="presParOf" srcId="{B8A5ADE6-C095-47F2-9BD8-3724EF926095}" destId="{8BB83C97-51F0-45C6-863A-E48679F22BC5}" srcOrd="0" destOrd="0" presId="urn:microsoft.com/office/officeart/2009/layout/CircleArrowProcess"/>
    <dgm:cxn modelId="{2FE99365-146F-4DC7-A57F-FD6AFDC216C8}" type="presParOf" srcId="{0746AFD6-81AF-4A03-965B-E5FD2AC99902}" destId="{82171282-A646-4576-AB4C-5C8A06136ED3}" srcOrd="1" destOrd="0" presId="urn:microsoft.com/office/officeart/2009/layout/CircleArrowProcess"/>
    <dgm:cxn modelId="{B09D46E5-0DAD-4FCD-9CD7-68E1784BA48E}" type="presParOf" srcId="{0746AFD6-81AF-4A03-965B-E5FD2AC99902}" destId="{2B9101F4-B5D1-4AB7-BC83-753D06A88415}" srcOrd="2" destOrd="0" presId="urn:microsoft.com/office/officeart/2009/layout/CircleArrowProcess"/>
    <dgm:cxn modelId="{5B405172-BF22-4C51-9651-97034C75C998}" type="presParOf" srcId="{0746AFD6-81AF-4A03-965B-E5FD2AC99902}" destId="{49C4C8C0-A665-47B8-AD0B-A80BD66447C9}" srcOrd="3" destOrd="0" presId="urn:microsoft.com/office/officeart/2009/layout/CircleArrowProcess"/>
    <dgm:cxn modelId="{973AC643-BB25-4435-900E-7DBF54D6449B}" type="presParOf" srcId="{49C4C8C0-A665-47B8-AD0B-A80BD66447C9}" destId="{12D2183B-C8C1-4ADD-8BFA-63A0024D79DB}" srcOrd="0" destOrd="0" presId="urn:microsoft.com/office/officeart/2009/layout/CircleArrowProcess"/>
    <dgm:cxn modelId="{FAB59E03-E732-435D-AE16-97EA390F3FFC}" type="presParOf" srcId="{0746AFD6-81AF-4A03-965B-E5FD2AC99902}" destId="{47FC99C1-6CDC-4E5F-82DC-8138B26E8725}" srcOrd="4" destOrd="0" presId="urn:microsoft.com/office/officeart/2009/layout/CircleArrowProcess"/>
    <dgm:cxn modelId="{9627131B-F7BE-4D1E-BAD3-4332C36C309F}" type="presParOf" srcId="{0746AFD6-81AF-4A03-965B-E5FD2AC99902}" destId="{4E0AE086-AABF-4A0E-98D0-5626D79C154F}" srcOrd="5" destOrd="0" presId="urn:microsoft.com/office/officeart/2009/layout/CircleArrowProcess"/>
    <dgm:cxn modelId="{5CE68F11-278C-478C-8D59-6D2DABD662B4}" type="presParOf" srcId="{0746AFD6-81AF-4A03-965B-E5FD2AC99902}" destId="{C57F095C-D392-4DF1-8FBB-9D795D0570B7}" srcOrd="6" destOrd="0" presId="urn:microsoft.com/office/officeart/2009/layout/CircleArrowProcess"/>
    <dgm:cxn modelId="{CD84B98A-23C5-4C61-9076-C4531DC81CF9}" type="presParOf" srcId="{C57F095C-D392-4DF1-8FBB-9D795D0570B7}" destId="{339FCDE6-ACB1-4FC6-B770-034DE4C59DA1}" srcOrd="0" destOrd="0" presId="urn:microsoft.com/office/officeart/2009/layout/CircleArrowProcess"/>
    <dgm:cxn modelId="{D7785449-10D7-41F3-8896-6DAE2BE4BCA1}" type="presParOf" srcId="{0746AFD6-81AF-4A03-965B-E5FD2AC99902}" destId="{4708EA16-D5C5-4EE2-8A83-5B988D03B274}" srcOrd="7" destOrd="0" presId="urn:microsoft.com/office/officeart/2009/layout/CircleArrowProcess"/>
    <dgm:cxn modelId="{CDCA3925-FB11-4BF1-9BFA-B8A6F4BCC7CF}" type="presParOf" srcId="{0746AFD6-81AF-4A03-965B-E5FD2AC99902}" destId="{6AED50E6-1C35-4B77-9E90-501897F8F6D8}" srcOrd="8"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83C97-51F0-45C6-863A-E48679F22BC5}">
      <dsp:nvSpPr>
        <dsp:cNvPr id="0" name=""/>
        <dsp:cNvSpPr/>
      </dsp:nvSpPr>
      <dsp:spPr>
        <a:xfrm rot="2331309">
          <a:off x="-553581" y="786080"/>
          <a:ext cx="2803597" cy="2804024"/>
        </a:xfrm>
        <a:prstGeom prst="circularArrow">
          <a:avLst>
            <a:gd name="adj1" fmla="val 10980"/>
            <a:gd name="adj2" fmla="val 1142322"/>
            <a:gd name="adj3" fmla="val 4500000"/>
            <a:gd name="adj4" fmla="val 10800000"/>
            <a:gd name="adj5" fmla="val 125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171282-A646-4576-AB4C-5C8A06136ED3}">
      <dsp:nvSpPr>
        <dsp:cNvPr id="0" name=""/>
        <dsp:cNvSpPr/>
      </dsp:nvSpPr>
      <dsp:spPr>
        <a:xfrm>
          <a:off x="2285993" y="1328931"/>
          <a:ext cx="3348319"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a-GE" sz="1500" kern="1200" dirty="0" smtClean="0">
              <a:solidFill>
                <a:schemeClr val="accent2">
                  <a:lumMod val="50000"/>
                </a:schemeClr>
              </a:solidFill>
              <a:cs typeface="Arial" pitchFamily="34" charset="0"/>
            </a:rPr>
            <a:t>ჯდესს-ის კონცეფციის შემუშავება და შეთანხმება - </a:t>
          </a:r>
          <a:r>
            <a:rPr lang="ka-GE" sz="1500" b="1" kern="1200" dirty="0" smtClean="0">
              <a:solidFill>
                <a:schemeClr val="accent2">
                  <a:lumMod val="50000"/>
                </a:schemeClr>
              </a:solidFill>
              <a:cs typeface="Arial" pitchFamily="34" charset="0"/>
            </a:rPr>
            <a:t>თებერვალი, 2011 წ.</a:t>
          </a:r>
          <a:endParaRPr lang="en-US" sz="1500" b="1" kern="1200" dirty="0">
            <a:solidFill>
              <a:schemeClr val="accent2">
                <a:lumMod val="50000"/>
              </a:schemeClr>
            </a:solidFill>
          </a:endParaRPr>
        </a:p>
      </dsp:txBody>
      <dsp:txXfrm>
        <a:off x="2285993" y="1328931"/>
        <a:ext cx="3348319" cy="1121842"/>
      </dsp:txXfrm>
    </dsp:sp>
    <dsp:sp modelId="{2B9101F4-B5D1-4AB7-BC83-753D06A88415}">
      <dsp:nvSpPr>
        <dsp:cNvPr id="0" name=""/>
        <dsp:cNvSpPr/>
      </dsp:nvSpPr>
      <dsp:spPr>
        <a:xfrm>
          <a:off x="373955" y="1600197"/>
          <a:ext cx="1134077"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bg2"/>
              </a:solidFill>
            </a:rPr>
            <a:t>თებერვალი, 2011</a:t>
          </a:r>
          <a:endParaRPr lang="en-US" sz="1500" b="1" kern="1200" dirty="0">
            <a:solidFill>
              <a:schemeClr val="bg2"/>
            </a:solidFill>
          </a:endParaRPr>
        </a:p>
      </dsp:txBody>
      <dsp:txXfrm>
        <a:off x="373955" y="1600197"/>
        <a:ext cx="1134077" cy="778766"/>
      </dsp:txXfrm>
    </dsp:sp>
    <dsp:sp modelId="{12D2183B-C8C1-4ADD-8BFA-63A0024D79DB}">
      <dsp:nvSpPr>
        <dsp:cNvPr id="0" name=""/>
        <dsp:cNvSpPr/>
      </dsp:nvSpPr>
      <dsp:spPr>
        <a:xfrm rot="19721930">
          <a:off x="-891657" y="2124424"/>
          <a:ext cx="2803597" cy="2804024"/>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FC99C1-6CDC-4E5F-82DC-8138B26E8725}">
      <dsp:nvSpPr>
        <dsp:cNvPr id="0" name=""/>
        <dsp:cNvSpPr/>
      </dsp:nvSpPr>
      <dsp:spPr>
        <a:xfrm>
          <a:off x="2295685" y="3048003"/>
          <a:ext cx="3403342"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a-GE" sz="1500" kern="1200" dirty="0" smtClean="0">
              <a:solidFill>
                <a:schemeClr val="accent2">
                  <a:lumMod val="50000"/>
                </a:schemeClr>
              </a:solidFill>
              <a:cs typeface="Arial" pitchFamily="34" charset="0"/>
            </a:rPr>
            <a:t>პირველი პროდუქტი: ”შემთხვევების რეგისტრაციის მოდულის” გაშვება - </a:t>
          </a:r>
          <a:r>
            <a:rPr lang="ka-GE" sz="1500" b="1" kern="1200" dirty="0" smtClean="0">
              <a:solidFill>
                <a:schemeClr val="accent2">
                  <a:lumMod val="50000"/>
                </a:schemeClr>
              </a:solidFill>
              <a:cs typeface="Arial" pitchFamily="34" charset="0"/>
            </a:rPr>
            <a:t>აპრილი, 2011 წ.</a:t>
          </a:r>
          <a:endParaRPr lang="en-US" sz="1500" b="1" kern="1200" dirty="0">
            <a:solidFill>
              <a:schemeClr val="accent2">
                <a:lumMod val="50000"/>
              </a:schemeClr>
            </a:solidFill>
            <a:cs typeface="Arial" pitchFamily="34" charset="0"/>
          </a:endParaRPr>
        </a:p>
      </dsp:txBody>
      <dsp:txXfrm>
        <a:off x="2295685" y="3048003"/>
        <a:ext cx="3403342" cy="1121842"/>
      </dsp:txXfrm>
    </dsp:sp>
    <dsp:sp modelId="{4E0AE086-AABF-4A0E-98D0-5626D79C154F}">
      <dsp:nvSpPr>
        <dsp:cNvPr id="0" name=""/>
        <dsp:cNvSpPr/>
      </dsp:nvSpPr>
      <dsp:spPr>
        <a:xfrm>
          <a:off x="31795" y="3276598"/>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bg2"/>
              </a:solidFill>
            </a:rPr>
            <a:t>აპრილი, 2011</a:t>
          </a:r>
          <a:endParaRPr lang="en-US" sz="1500" b="1" kern="1200" dirty="0">
            <a:solidFill>
              <a:schemeClr val="bg2"/>
            </a:solidFill>
          </a:endParaRPr>
        </a:p>
      </dsp:txBody>
      <dsp:txXfrm>
        <a:off x="31795" y="3276598"/>
        <a:ext cx="1557905" cy="778766"/>
      </dsp:txXfrm>
    </dsp:sp>
    <dsp:sp modelId="{339FCDE6-ACB1-4FC6-B770-034DE4C59DA1}">
      <dsp:nvSpPr>
        <dsp:cNvPr id="0" name=""/>
        <dsp:cNvSpPr/>
      </dsp:nvSpPr>
      <dsp:spPr>
        <a:xfrm rot="851649">
          <a:off x="-242919" y="3839938"/>
          <a:ext cx="2408724" cy="2409689"/>
        </a:xfrm>
        <a:prstGeom prst="blockArc">
          <a:avLst>
            <a:gd name="adj1" fmla="val 13500000"/>
            <a:gd name="adj2" fmla="val 10800000"/>
            <a:gd name="adj3" fmla="val 12740"/>
          </a:avLst>
        </a:prstGeom>
        <a:solidFill>
          <a:srgbClr val="A4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08EA16-D5C5-4EE2-8A83-5B988D03B274}">
      <dsp:nvSpPr>
        <dsp:cNvPr id="0" name=""/>
        <dsp:cNvSpPr/>
      </dsp:nvSpPr>
      <dsp:spPr>
        <a:xfrm>
          <a:off x="2295691" y="4648205"/>
          <a:ext cx="3339252"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a-GE" sz="1500" b="1" kern="1200" dirty="0" smtClean="0">
              <a:solidFill>
                <a:schemeClr val="accent2">
                  <a:lumMod val="50000"/>
                </a:schemeClr>
              </a:solidFill>
              <a:cs typeface="Arial" pitchFamily="34" charset="0"/>
            </a:rPr>
            <a:t>ოქტომბერი, 2014 წ. </a:t>
          </a:r>
          <a:r>
            <a:rPr lang="ka-GE" sz="1500" kern="1200" dirty="0" smtClean="0">
              <a:solidFill>
                <a:schemeClr val="accent2">
                  <a:lumMod val="50000"/>
                </a:schemeClr>
              </a:solidFill>
              <a:cs typeface="Arial" pitchFamily="34" charset="0"/>
            </a:rPr>
            <a:t>- სულ შემუშავებულია:  31</a:t>
          </a:r>
          <a:r>
            <a:rPr lang="en-US" sz="1500" kern="1200" dirty="0" smtClean="0">
              <a:solidFill>
                <a:schemeClr val="accent2">
                  <a:lumMod val="50000"/>
                </a:schemeClr>
              </a:solidFill>
              <a:cs typeface="Arial" pitchFamily="34" charset="0"/>
            </a:rPr>
            <a:t> </a:t>
          </a:r>
          <a:r>
            <a:rPr lang="ka-GE" sz="1500" kern="1200" dirty="0" smtClean="0">
              <a:solidFill>
                <a:schemeClr val="accent2">
                  <a:lumMod val="50000"/>
                </a:schemeClr>
              </a:solidFill>
              <a:cs typeface="Arial" pitchFamily="34" charset="0"/>
            </a:rPr>
            <a:t>მოდული, მ.შ. დანერგილია  - 28, 1 პილოტირების და 2 დეველოპმენტის ეტაპზე</a:t>
          </a:r>
          <a:endParaRPr lang="en-US" sz="1500" kern="1200" dirty="0">
            <a:solidFill>
              <a:schemeClr val="accent2">
                <a:lumMod val="50000"/>
              </a:schemeClr>
            </a:solidFill>
            <a:cs typeface="Arial" pitchFamily="34" charset="0"/>
          </a:endParaRPr>
        </a:p>
      </dsp:txBody>
      <dsp:txXfrm>
        <a:off x="2295691" y="4648205"/>
        <a:ext cx="3339252" cy="1121842"/>
      </dsp:txXfrm>
    </dsp:sp>
    <dsp:sp modelId="{6AED50E6-1C35-4B77-9E90-501897F8F6D8}">
      <dsp:nvSpPr>
        <dsp:cNvPr id="0" name=""/>
        <dsp:cNvSpPr/>
      </dsp:nvSpPr>
      <dsp:spPr>
        <a:xfrm>
          <a:off x="145349" y="4800604"/>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bg2"/>
              </a:solidFill>
            </a:rPr>
            <a:t>ოქტომბერი, 2014</a:t>
          </a:r>
          <a:endParaRPr lang="en-US" sz="1500" b="1" kern="1200" dirty="0">
            <a:solidFill>
              <a:schemeClr val="bg2"/>
            </a:solidFill>
          </a:endParaRPr>
        </a:p>
      </dsp:txBody>
      <dsp:txXfrm>
        <a:off x="145349" y="4800604"/>
        <a:ext cx="1557905" cy="77876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5DD5AB2-17C0-4DA1-BFB5-5C0A3D180B0C}" type="datetimeFigureOut">
              <a:rPr lang="en-US" smtClean="0"/>
              <a:pPr/>
              <a:t>28-Oct-14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B7F33F-1674-4504-B6C9-0CF418527FD5}" type="slidenum">
              <a:rPr lang="en-US" smtClean="0"/>
              <a:pPr/>
              <a:t>‹#›</a:t>
            </a:fld>
            <a:endParaRPr lang="en-US"/>
          </a:p>
        </p:txBody>
      </p:sp>
    </p:spTree>
    <p:extLst>
      <p:ext uri="{BB962C8B-B14F-4D97-AF65-F5344CB8AC3E}">
        <p14:creationId xmlns:p14="http://schemas.microsoft.com/office/powerpoint/2010/main" val="296298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a:t>
            </a:fld>
            <a:endParaRPr lang="en-US"/>
          </a:p>
        </p:txBody>
      </p:sp>
    </p:spTree>
    <p:extLst>
      <p:ext uri="{BB962C8B-B14F-4D97-AF65-F5344CB8AC3E}">
        <p14:creationId xmlns:p14="http://schemas.microsoft.com/office/powerpoint/2010/main" val="218033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10</a:t>
            </a:fld>
            <a:endParaRPr lang="en-US"/>
          </a:p>
        </p:txBody>
      </p:sp>
    </p:spTree>
    <p:extLst>
      <p:ext uri="{BB962C8B-B14F-4D97-AF65-F5344CB8AC3E}">
        <p14:creationId xmlns:p14="http://schemas.microsoft.com/office/powerpoint/2010/main" val="939186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11</a:t>
            </a:fld>
            <a:endParaRPr lang="en-US"/>
          </a:p>
        </p:txBody>
      </p:sp>
    </p:spTree>
    <p:extLst>
      <p:ext uri="{BB962C8B-B14F-4D97-AF65-F5344CB8AC3E}">
        <p14:creationId xmlns:p14="http://schemas.microsoft.com/office/powerpoint/2010/main" val="392224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12</a:t>
            </a:fld>
            <a:endParaRPr lang="en-US"/>
          </a:p>
        </p:txBody>
      </p:sp>
    </p:spTree>
    <p:extLst>
      <p:ext uri="{BB962C8B-B14F-4D97-AF65-F5344CB8AC3E}">
        <p14:creationId xmlns:p14="http://schemas.microsoft.com/office/powerpoint/2010/main" val="510318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13</a:t>
            </a:fld>
            <a:endParaRPr lang="en-US"/>
          </a:p>
        </p:txBody>
      </p:sp>
    </p:spTree>
    <p:extLst>
      <p:ext uri="{BB962C8B-B14F-4D97-AF65-F5344CB8AC3E}">
        <p14:creationId xmlns:p14="http://schemas.microsoft.com/office/powerpoint/2010/main" val="4217991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54547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17</a:t>
            </a:fld>
            <a:endParaRPr lang="en-US"/>
          </a:p>
        </p:txBody>
      </p:sp>
    </p:spTree>
    <p:extLst>
      <p:ext uri="{BB962C8B-B14F-4D97-AF65-F5344CB8AC3E}">
        <p14:creationId xmlns:p14="http://schemas.microsoft.com/office/powerpoint/2010/main" val="2651217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18</a:t>
            </a:fld>
            <a:endParaRPr lang="en-US"/>
          </a:p>
        </p:txBody>
      </p:sp>
    </p:spTree>
    <p:extLst>
      <p:ext uri="{BB962C8B-B14F-4D97-AF65-F5344CB8AC3E}">
        <p14:creationId xmlns:p14="http://schemas.microsoft.com/office/powerpoint/2010/main" val="240249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a:t>
            </a:fld>
            <a:endParaRPr lang="en-US"/>
          </a:p>
        </p:txBody>
      </p:sp>
    </p:spTree>
    <p:extLst>
      <p:ext uri="{BB962C8B-B14F-4D97-AF65-F5344CB8AC3E}">
        <p14:creationId xmlns:p14="http://schemas.microsoft.com/office/powerpoint/2010/main" val="404124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3</a:t>
            </a:fld>
            <a:endParaRPr lang="en-US"/>
          </a:p>
        </p:txBody>
      </p:sp>
    </p:spTree>
    <p:extLst>
      <p:ext uri="{BB962C8B-B14F-4D97-AF65-F5344CB8AC3E}">
        <p14:creationId xmlns:p14="http://schemas.microsoft.com/office/powerpoint/2010/main" val="3354547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ka-GE" dirty="0" smtClean="0"/>
              <a:t>თუმცა</a:t>
            </a:r>
            <a:r>
              <a:rPr lang="ka-GE" baseline="0" dirty="0" smtClean="0"/>
              <a:t>, აღსანიშნავია რომ პროგრამის მისია და პორტფელი ბოლო წლების განმავლობაში მნიშვნელოვნად შეიცვალა, მას მერე რაც ჯანდაცვის ერთიანი საინფორმაციო სისტემის დანერგვა იქცა სამინისტროს პრიორიტეტად. პროგრამამ უპასუხა ამ მოთხოვნას და დღესდღეობით აქტივობების დაახლოებით 90 % სრულად საინფორმაციო სისტემების განვითარებაა</a:t>
            </a: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4</a:t>
            </a:fld>
            <a:endParaRPr lang="en-US"/>
          </a:p>
        </p:txBody>
      </p:sp>
    </p:spTree>
    <p:extLst>
      <p:ext uri="{BB962C8B-B14F-4D97-AF65-F5344CB8AC3E}">
        <p14:creationId xmlns:p14="http://schemas.microsoft.com/office/powerpoint/2010/main" val="375001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5</a:t>
            </a:fld>
            <a:endParaRPr lang="en-US"/>
          </a:p>
        </p:txBody>
      </p:sp>
    </p:spTree>
    <p:extLst>
      <p:ext uri="{BB962C8B-B14F-4D97-AF65-F5344CB8AC3E}">
        <p14:creationId xmlns:p14="http://schemas.microsoft.com/office/powerpoint/2010/main" val="413398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6</a:t>
            </a:fld>
            <a:endParaRPr lang="en-US"/>
          </a:p>
        </p:txBody>
      </p:sp>
    </p:spTree>
    <p:extLst>
      <p:ext uri="{BB962C8B-B14F-4D97-AF65-F5344CB8AC3E}">
        <p14:creationId xmlns:p14="http://schemas.microsoft.com/office/powerpoint/2010/main" val="398118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7</a:t>
            </a:fld>
            <a:endParaRPr lang="en-US"/>
          </a:p>
        </p:txBody>
      </p:sp>
    </p:spTree>
    <p:extLst>
      <p:ext uri="{BB962C8B-B14F-4D97-AF65-F5344CB8AC3E}">
        <p14:creationId xmlns:p14="http://schemas.microsoft.com/office/powerpoint/2010/main" val="13571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8</a:t>
            </a:fld>
            <a:endParaRPr lang="en-US"/>
          </a:p>
        </p:txBody>
      </p:sp>
    </p:spTree>
    <p:extLst>
      <p:ext uri="{BB962C8B-B14F-4D97-AF65-F5344CB8AC3E}">
        <p14:creationId xmlns:p14="http://schemas.microsoft.com/office/powerpoint/2010/main" val="2352873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9</a:t>
            </a:fld>
            <a:endParaRPr lang="en-US"/>
          </a:p>
        </p:txBody>
      </p:sp>
    </p:spTree>
    <p:extLst>
      <p:ext uri="{BB962C8B-B14F-4D97-AF65-F5344CB8AC3E}">
        <p14:creationId xmlns:p14="http://schemas.microsoft.com/office/powerpoint/2010/main" val="2427302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1752600"/>
            <a:ext cx="9144000" cy="152400"/>
          </a:xfrm>
          <a:prstGeom prst="rect">
            <a:avLst/>
          </a:prstGeom>
          <a:solidFill>
            <a:srgbClr val="C2113A"/>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p:nvSpPr>
        <p:spPr bwMode="auto">
          <a:xfrm>
            <a:off x="0" y="1905000"/>
            <a:ext cx="152400" cy="4953000"/>
          </a:xfrm>
          <a:prstGeom prst="rect">
            <a:avLst/>
          </a:prstGeom>
          <a:solidFill>
            <a:srgbClr val="002A6C"/>
          </a:solidFill>
          <a:ln w="9525">
            <a:noFill/>
            <a:miter lim="800000"/>
            <a:headEnd/>
            <a:tailEnd/>
          </a:ln>
          <a:effectLst/>
        </p:spPr>
        <p:txBody>
          <a:bodyPr wrap="none" anchor="ctr"/>
          <a:lstStyle/>
          <a:p>
            <a:pPr>
              <a:defRPr/>
            </a:pPr>
            <a:endParaRPr lang="en-US"/>
          </a:p>
        </p:txBody>
      </p:sp>
      <p:sp>
        <p:nvSpPr>
          <p:cNvPr id="11267" name="Rectangle 3"/>
          <p:cNvSpPr>
            <a:spLocks noGrp="1" noChangeArrowheads="1"/>
          </p:cNvSpPr>
          <p:nvPr>
            <p:ph type="ctrTitle"/>
          </p:nvPr>
        </p:nvSpPr>
        <p:spPr>
          <a:xfrm>
            <a:off x="685800" y="3429000"/>
            <a:ext cx="7772400" cy="1143000"/>
          </a:xfrm>
        </p:spPr>
        <p:txBody>
          <a:bodyPr/>
          <a:lstStyle>
            <a:lvl1pPr algn="ctr">
              <a:defRPr sz="4000"/>
            </a:lvl1pPr>
          </a:lstStyle>
          <a:p>
            <a:r>
              <a:rPr lang="en-US" smtClean="0"/>
              <a:t>Click to edit Master title style</a:t>
            </a:r>
            <a:endParaRPr lang="en-US"/>
          </a:p>
        </p:txBody>
      </p:sp>
      <p:sp>
        <p:nvSpPr>
          <p:cNvPr id="11268" name="Rectangle 4"/>
          <p:cNvSpPr>
            <a:spLocks noGrp="1" noChangeArrowheads="1"/>
          </p:cNvSpPr>
          <p:nvPr>
            <p:ph type="subTitle" idx="1"/>
          </p:nvPr>
        </p:nvSpPr>
        <p:spPr>
          <a:xfrm>
            <a:off x="1371600" y="4114800"/>
            <a:ext cx="6400800" cy="1752600"/>
          </a:xfrm>
        </p:spPr>
        <p:txBody>
          <a:bodyPr/>
          <a:lstStyle>
            <a:lvl1pPr marL="0" indent="0" algn="ctr">
              <a:buFontTx/>
              <a:buNone/>
              <a:defRPr/>
            </a:lvl1pPr>
          </a:lstStyle>
          <a:p>
            <a:r>
              <a:rPr lang="en-US" smtClean="0"/>
              <a:t>Click to edit Master subtitle style</a:t>
            </a:r>
            <a:endParaRPr lang="en-US"/>
          </a:p>
        </p:txBody>
      </p:sp>
      <p:sp>
        <p:nvSpPr>
          <p:cNvPr id="8" name="Rectangle 5"/>
          <p:cNvSpPr>
            <a:spLocks noGrp="1" noChangeArrowheads="1"/>
          </p:cNvSpPr>
          <p:nvPr>
            <p:ph type="dt" sz="half" idx="10"/>
          </p:nvPr>
        </p:nvSpPr>
        <p:spPr/>
        <p:txBody>
          <a:bodyPr/>
          <a:lstStyle>
            <a:lvl1pPr>
              <a:defRPr/>
            </a:lvl1pPr>
          </a:lstStyle>
          <a:p>
            <a:fld id="{1D8BD707-D9CF-40AE-B4C6-C98DA3205C09}" type="datetimeFigureOut">
              <a:rPr lang="en-US" smtClean="0"/>
              <a:pPr/>
              <a:t>28-Oct-14</a:t>
            </a:fld>
            <a:endParaRPr lang="en-US"/>
          </a:p>
        </p:txBody>
      </p:sp>
      <p:sp>
        <p:nvSpPr>
          <p:cNvPr id="9" name="Rectangle 6"/>
          <p:cNvSpPr>
            <a:spLocks noGrp="1" noChangeArrowheads="1"/>
          </p:cNvSpPr>
          <p:nvPr>
            <p:ph type="ftr" sz="quarter" idx="11"/>
          </p:nvPr>
        </p:nvSpPr>
        <p:spPr/>
        <p:txBody>
          <a:bodyPr/>
          <a:lstStyle>
            <a:lvl1pPr>
              <a:defRPr/>
            </a:lvl1pPr>
          </a:lstStyle>
          <a:p>
            <a:endParaRPr lang="en-US"/>
          </a:p>
        </p:txBody>
      </p:sp>
      <p:sp>
        <p:nvSpPr>
          <p:cNvPr id="10" name="Rectangle 7"/>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pic>
        <p:nvPicPr>
          <p:cNvPr id="12" name="Picture 1"/>
          <p:cNvPicPr>
            <a:picLocks noChangeAspect="1" noChangeArrowheads="1"/>
          </p:cNvPicPr>
          <p:nvPr/>
        </p:nvPicPr>
        <p:blipFill>
          <a:blip r:embed="rId2" cstate="print"/>
          <a:srcRect/>
          <a:stretch>
            <a:fillRect/>
          </a:stretch>
        </p:blipFill>
        <p:spPr bwMode="auto">
          <a:xfrm>
            <a:off x="185078" y="449248"/>
            <a:ext cx="7129462" cy="9080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28-Oct-14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28-Oct-14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72214" y="-1"/>
            <a:ext cx="4569619" cy="6858001"/>
          </a:xfrm>
          <a:prstGeom prst="rect">
            <a:avLst/>
          </a:prstGeom>
        </p:spPr>
      </p:pic>
      <p:sp>
        <p:nvSpPr>
          <p:cNvPr id="2" name="Title 1"/>
          <p:cNvSpPr>
            <a:spLocks noGrp="1"/>
          </p:cNvSpPr>
          <p:nvPr>
            <p:ph type="ctrTitle"/>
          </p:nvPr>
        </p:nvSpPr>
        <p:spPr>
          <a:xfrm>
            <a:off x="469883" y="1828800"/>
            <a:ext cx="3073631" cy="3177380"/>
          </a:xfrm>
        </p:spPr>
        <p:txBody>
          <a:bodyPr anchor="b">
            <a:normAutofit/>
          </a:bodyPr>
          <a:lstStyle>
            <a:lvl1pPr algn="l">
              <a:lnSpc>
                <a:spcPct val="80000"/>
              </a:lnSpc>
              <a:defRPr sz="5400">
                <a:solidFill>
                  <a:schemeClr val="accent1"/>
                </a:solidFill>
              </a:defRPr>
            </a:lvl1pPr>
          </a:lstStyle>
          <a:p>
            <a:r>
              <a:rPr lang="en-US" smtClean="0"/>
              <a:t>Click to edit Master title style</a:t>
            </a:r>
            <a:endParaRPr/>
          </a:p>
        </p:txBody>
      </p:sp>
      <p:sp>
        <p:nvSpPr>
          <p:cNvPr id="3" name="Subtitle 2"/>
          <p:cNvSpPr>
            <a:spLocks noGrp="1"/>
          </p:cNvSpPr>
          <p:nvPr>
            <p:ph type="subTitle" idx="1"/>
          </p:nvPr>
        </p:nvSpPr>
        <p:spPr>
          <a:xfrm>
            <a:off x="469883" y="5181600"/>
            <a:ext cx="3073631"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35260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28-Oct-14</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427168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198834" y="228600"/>
            <a:ext cx="874395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800100" y="1828800"/>
            <a:ext cx="5829300" cy="3177380"/>
          </a:xfrm>
        </p:spPr>
        <p:txBody>
          <a:bodyPr anchor="b">
            <a:normAutofit/>
          </a:bodyPr>
          <a:lstStyle>
            <a:lvl1pPr>
              <a:lnSpc>
                <a:spcPct val="80000"/>
              </a:lnSpc>
              <a:defRPr sz="5400"/>
            </a:lvl1pPr>
          </a:lstStyle>
          <a:p>
            <a:r>
              <a:rPr lang="en-US" smtClean="0"/>
              <a:t>Click to edit Master title style</a:t>
            </a:r>
            <a:endParaRPr/>
          </a:p>
        </p:txBody>
      </p:sp>
      <p:sp>
        <p:nvSpPr>
          <p:cNvPr id="3" name="Text Placeholder 2"/>
          <p:cNvSpPr>
            <a:spLocks noGrp="1"/>
          </p:cNvSpPr>
          <p:nvPr>
            <p:ph type="body" idx="1"/>
          </p:nvPr>
        </p:nvSpPr>
        <p:spPr>
          <a:xfrm>
            <a:off x="800100" y="5181600"/>
            <a:ext cx="58293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81835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00100" y="1825629"/>
            <a:ext cx="360045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43450" y="1825629"/>
            <a:ext cx="360045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7CC0096-1860-4642-9CD2-0079EA5E7CD1}" type="datetimeFigureOut">
              <a:rPr lang="en-US">
                <a:solidFill>
                  <a:prstClr val="black"/>
                </a:solidFill>
              </a:rPr>
              <a:pPr/>
              <a:t>28-Oct-14</a:t>
            </a:fld>
            <a:endParaRPr dirty="0">
              <a:solidFill>
                <a:prstClr val="black"/>
              </a:solidFill>
            </a:endParaRPr>
          </a:p>
        </p:txBody>
      </p:sp>
      <p:sp>
        <p:nvSpPr>
          <p:cNvPr id="6" name="Footer Placeholder 5"/>
          <p:cNvSpPr>
            <a:spLocks noGrp="1"/>
          </p:cNvSpPr>
          <p:nvPr>
            <p:ph type="ftr" sz="quarter" idx="11"/>
          </p:nvPr>
        </p:nvSpPr>
        <p:spPr/>
        <p:txBody>
          <a:bodyPr/>
          <a:lstStyle/>
          <a:p>
            <a:endParaRPr dirty="0">
              <a:solidFill>
                <a:prstClr val="black"/>
              </a:solidFill>
            </a:endParaRPr>
          </a:p>
        </p:txBody>
      </p:sp>
      <p:sp>
        <p:nvSpPr>
          <p:cNvPr id="7" name="Slide Number Placeholder 6"/>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47696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00100" y="1828799"/>
            <a:ext cx="360045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0100" y="2591228"/>
            <a:ext cx="360045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43450" y="1828799"/>
            <a:ext cx="360045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50" y="2591228"/>
            <a:ext cx="360045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7CC0096-1860-4642-9CD2-0079EA5E7CD1}" type="datetimeFigureOut">
              <a:rPr lang="en-US">
                <a:solidFill>
                  <a:prstClr val="black"/>
                </a:solidFill>
              </a:rPr>
              <a:pPr/>
              <a:t>28-Oct-14</a:t>
            </a:fld>
            <a:endParaRPr dirty="0">
              <a:solidFill>
                <a:prstClr val="black"/>
              </a:solidFill>
            </a:endParaRPr>
          </a:p>
        </p:txBody>
      </p:sp>
      <p:sp>
        <p:nvSpPr>
          <p:cNvPr id="8" name="Footer Placeholder 7"/>
          <p:cNvSpPr>
            <a:spLocks noGrp="1"/>
          </p:cNvSpPr>
          <p:nvPr>
            <p:ph type="ftr" sz="quarter" idx="11"/>
          </p:nvPr>
        </p:nvSpPr>
        <p:spPr/>
        <p:txBody>
          <a:bodyPr/>
          <a:lstStyle/>
          <a:p>
            <a:endParaRPr dirty="0">
              <a:solidFill>
                <a:prstClr val="black"/>
              </a:solidFill>
            </a:endParaRPr>
          </a:p>
        </p:txBody>
      </p:sp>
      <p:sp>
        <p:nvSpPr>
          <p:cNvPr id="9" name="Slide Number Placeholder 8"/>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48736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7CC0096-1860-4642-9CD2-0079EA5E7CD1}" type="datetimeFigureOut">
              <a:rPr lang="en-US">
                <a:solidFill>
                  <a:prstClr val="black"/>
                </a:solidFill>
              </a:rPr>
              <a:pPr/>
              <a:t>28-Oct-14</a:t>
            </a:fld>
            <a:endParaRPr dirty="0">
              <a:solidFill>
                <a:prstClr val="black"/>
              </a:solidFill>
            </a:endParaRPr>
          </a:p>
        </p:txBody>
      </p:sp>
      <p:sp>
        <p:nvSpPr>
          <p:cNvPr id="4" name="Footer Placeholder 3"/>
          <p:cNvSpPr>
            <a:spLocks noGrp="1"/>
          </p:cNvSpPr>
          <p:nvPr>
            <p:ph type="ftr" sz="quarter" idx="11"/>
          </p:nvPr>
        </p:nvSpPr>
        <p:spPr/>
        <p:txBody>
          <a:bodyPr/>
          <a:lstStyle/>
          <a:p>
            <a:endParaRPr dirty="0">
              <a:solidFill>
                <a:prstClr val="black"/>
              </a:solidFill>
            </a:endParaRPr>
          </a:p>
        </p:txBody>
      </p:sp>
      <p:sp>
        <p:nvSpPr>
          <p:cNvPr id="5" name="Slide Number Placeholder 4"/>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7513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a:solidFill>
                  <a:prstClr val="black"/>
                </a:solidFill>
              </a:rPr>
              <a:pPr/>
              <a:t>28-Oct-14</a:t>
            </a:fld>
            <a:endParaRPr dirty="0">
              <a:solidFill>
                <a:prstClr val="black"/>
              </a:solidFill>
            </a:endParaRPr>
          </a:p>
        </p:txBody>
      </p:sp>
      <p:sp>
        <p:nvSpPr>
          <p:cNvPr id="3" name="Footer Placeholder 2"/>
          <p:cNvSpPr>
            <a:spLocks noGrp="1"/>
          </p:cNvSpPr>
          <p:nvPr>
            <p:ph type="ftr" sz="quarter" idx="11"/>
          </p:nvPr>
        </p:nvSpPr>
        <p:spPr/>
        <p:txBody>
          <a:bodyPr/>
          <a:lstStyle/>
          <a:p>
            <a:endParaRPr dirty="0">
              <a:solidFill>
                <a:prstClr val="black"/>
              </a:solidFill>
            </a:endParaRPr>
          </a:p>
        </p:txBody>
      </p:sp>
      <p:sp>
        <p:nvSpPr>
          <p:cNvPr id="4" name="Slide Number Placeholder 3"/>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402566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9" name="Rectangle 8"/>
          <p:cNvSpPr/>
          <p:nvPr/>
        </p:nvSpPr>
        <p:spPr>
          <a:xfrm>
            <a:off x="5441753"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5724525" y="3200400"/>
            <a:ext cx="2949178" cy="175260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457200" y="457201"/>
            <a:ext cx="44577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724525" y="5029200"/>
            <a:ext cx="2949178"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4428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28-Oct-14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9" name="Rectangle 8"/>
          <p:cNvSpPr/>
          <p:nvPr/>
        </p:nvSpPr>
        <p:spPr>
          <a:xfrm>
            <a:off x="5441753"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5726430" y="3200400"/>
            <a:ext cx="2949178" cy="175260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1" y="4"/>
            <a:ext cx="5256608"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726430" y="5029200"/>
            <a:ext cx="2949178"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4946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28-Oct-14</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1002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7486650" y="0"/>
            <a:ext cx="165735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Vertical Title 1"/>
          <p:cNvSpPr>
            <a:spLocks noGrp="1"/>
          </p:cNvSpPr>
          <p:nvPr>
            <p:ph type="title" orient="vert"/>
          </p:nvPr>
        </p:nvSpPr>
        <p:spPr>
          <a:xfrm>
            <a:off x="7544014" y="457201"/>
            <a:ext cx="1543051" cy="59436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457204"/>
            <a:ext cx="6800850" cy="5943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28-Oct-14</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54877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28-Oct-14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28-Oct-14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28-Oct-14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28-Oct-14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28-Oct-14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28-Oct-14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28-Oct-14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447800"/>
            <a:ext cx="77724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209800"/>
            <a:ext cx="7772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mn-lt"/>
              </a:defRPr>
            </a:lvl1pPr>
          </a:lstStyle>
          <a:p>
            <a:fld id="{1D8BD707-D9CF-40AE-B4C6-C98DA3205C09}" type="datetimeFigureOut">
              <a:rPr lang="en-US" smtClean="0"/>
              <a:pPr/>
              <a:t>28-Oct-14</a:t>
            </a:fld>
            <a:endParaRPr lang="en-US"/>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latin typeface="+mn-lt"/>
              </a:defRPr>
            </a:lvl1pPr>
          </a:lstStyle>
          <a:p>
            <a:endParaRPr lang="en-US"/>
          </a:p>
        </p:txBody>
      </p:sp>
      <p:sp>
        <p:nvSpPr>
          <p:cNvPr id="10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mn-lt"/>
              </a:defRPr>
            </a:lvl1pPr>
          </a:lstStyle>
          <a:p>
            <a:fld id="{B6F15528-21DE-4FAA-801E-634DDDAF4B2B}" type="slidenum">
              <a:rPr lang="en-US" smtClean="0"/>
              <a:pPr/>
              <a:t>‹#›</a:t>
            </a:fld>
            <a:endParaRPr lang="en-US"/>
          </a:p>
        </p:txBody>
      </p:sp>
      <p:sp>
        <p:nvSpPr>
          <p:cNvPr id="10247" name="Rectangle 7"/>
          <p:cNvSpPr>
            <a:spLocks noChangeArrowheads="1"/>
          </p:cNvSpPr>
          <p:nvPr/>
        </p:nvSpPr>
        <p:spPr bwMode="auto">
          <a:xfrm>
            <a:off x="0" y="1066800"/>
            <a:ext cx="9144000" cy="152400"/>
          </a:xfrm>
          <a:prstGeom prst="rect">
            <a:avLst/>
          </a:prstGeom>
          <a:solidFill>
            <a:srgbClr val="C2113A"/>
          </a:solidFill>
          <a:ln w="9525">
            <a:noFill/>
            <a:miter lim="800000"/>
            <a:headEnd/>
            <a:tailEnd/>
          </a:ln>
          <a:effectLst/>
        </p:spPr>
        <p:txBody>
          <a:bodyPr wrap="none" anchor="ctr"/>
          <a:lstStyle/>
          <a:p>
            <a:pPr>
              <a:defRPr/>
            </a:pPr>
            <a:endParaRPr lang="en-US"/>
          </a:p>
        </p:txBody>
      </p:sp>
      <p:sp>
        <p:nvSpPr>
          <p:cNvPr id="10248" name="Rectangle 8"/>
          <p:cNvSpPr>
            <a:spLocks noChangeArrowheads="1"/>
          </p:cNvSpPr>
          <p:nvPr/>
        </p:nvSpPr>
        <p:spPr bwMode="auto">
          <a:xfrm>
            <a:off x="0" y="1219200"/>
            <a:ext cx="152400" cy="5638800"/>
          </a:xfrm>
          <a:prstGeom prst="rect">
            <a:avLst/>
          </a:prstGeom>
          <a:solidFill>
            <a:srgbClr val="002A6C"/>
          </a:solidFill>
          <a:ln w="9525">
            <a:noFill/>
            <a:miter lim="800000"/>
            <a:headEnd/>
            <a:tailEnd/>
          </a:ln>
          <a:effectLst/>
        </p:spPr>
        <p:txBody>
          <a:bodyPr wrap="none" anchor="ctr"/>
          <a:lstStyle/>
          <a:p>
            <a:pPr algn="ctr">
              <a:defRPr/>
            </a:pPr>
            <a:endParaRPr lang="en-US" b="0">
              <a:solidFill>
                <a:srgbClr val="002A6C"/>
              </a:solidFill>
            </a:endParaRPr>
          </a:p>
        </p:txBody>
      </p:sp>
      <p:pic>
        <p:nvPicPr>
          <p:cNvPr id="11" name="Picture 1"/>
          <p:cNvPicPr>
            <a:picLocks noChangeAspect="1" noChangeArrowheads="1"/>
          </p:cNvPicPr>
          <p:nvPr/>
        </p:nvPicPr>
        <p:blipFill>
          <a:blip r:embed="rId13" cstate="print"/>
          <a:srcRect/>
          <a:stretch>
            <a:fillRect/>
          </a:stretch>
        </p:blipFill>
        <p:spPr bwMode="auto">
          <a:xfrm>
            <a:off x="142844" y="142852"/>
            <a:ext cx="6143668" cy="78249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openDmn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red bar"/>
          <p:cNvSpPr/>
          <p:nvPr/>
        </p:nvSpPr>
        <p:spPr>
          <a:xfrm>
            <a:off x="1" y="1"/>
            <a:ext cx="9141618"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Placeholder 1"/>
          <p:cNvSpPr>
            <a:spLocks noGrp="1"/>
          </p:cNvSpPr>
          <p:nvPr>
            <p:ph type="title"/>
          </p:nvPr>
        </p:nvSpPr>
        <p:spPr>
          <a:xfrm>
            <a:off x="800100" y="99647"/>
            <a:ext cx="7543800" cy="132556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43000" y="1828801"/>
            <a:ext cx="6858000" cy="45720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800850" y="6482187"/>
            <a:ext cx="800100" cy="239715"/>
          </a:xfrm>
          <a:prstGeom prst="rect">
            <a:avLst/>
          </a:prstGeom>
        </p:spPr>
        <p:txBody>
          <a:bodyPr vert="horz" lIns="91440" tIns="45720" rIns="91440" bIns="45720" rtlCol="0" anchor="ctr"/>
          <a:lstStyle>
            <a:lvl1pPr algn="r">
              <a:defRPr sz="900">
                <a:solidFill>
                  <a:schemeClr val="tx1"/>
                </a:solidFill>
              </a:defRPr>
            </a:lvl1pPr>
          </a:lstStyle>
          <a:p>
            <a:fld id="{37CC0096-1860-4642-9CD2-0079EA5E7CD1}" type="datetimeFigureOut">
              <a:rPr lang="en-US">
                <a:solidFill>
                  <a:prstClr val="black"/>
                </a:solidFill>
              </a:rPr>
              <a:pPr/>
              <a:t>28-Oct-14</a:t>
            </a:fld>
            <a:endParaRPr dirty="0">
              <a:solidFill>
                <a:prstClr val="black"/>
              </a:solidFill>
            </a:endParaRPr>
          </a:p>
        </p:txBody>
      </p:sp>
      <p:sp>
        <p:nvSpPr>
          <p:cNvPr id="5" name="Footer Placeholder 4"/>
          <p:cNvSpPr>
            <a:spLocks noGrp="1"/>
          </p:cNvSpPr>
          <p:nvPr>
            <p:ph type="ftr" sz="quarter" idx="3"/>
          </p:nvPr>
        </p:nvSpPr>
        <p:spPr>
          <a:xfrm>
            <a:off x="800100" y="6482187"/>
            <a:ext cx="5886450" cy="239715"/>
          </a:xfrm>
          <a:prstGeom prst="rect">
            <a:avLst/>
          </a:prstGeom>
        </p:spPr>
        <p:txBody>
          <a:bodyPr vert="horz" lIns="91440" tIns="45720" rIns="91440" bIns="45720" rtlCol="0" anchor="ctr"/>
          <a:lstStyle>
            <a:lvl1pPr algn="l">
              <a:defRPr sz="900">
                <a:solidFill>
                  <a:schemeClr val="tx1"/>
                </a:solidFill>
              </a:defRPr>
            </a:lvl1pPr>
          </a:lstStyle>
          <a:p>
            <a:endParaRPr dirty="0">
              <a:solidFill>
                <a:prstClr val="black"/>
              </a:solidFill>
            </a:endParaRPr>
          </a:p>
        </p:txBody>
      </p:sp>
      <p:sp>
        <p:nvSpPr>
          <p:cNvPr id="6" name="Slide Number Placeholder 5"/>
          <p:cNvSpPr>
            <a:spLocks noGrp="1"/>
          </p:cNvSpPr>
          <p:nvPr>
            <p:ph type="sldNum" sz="quarter" idx="4"/>
          </p:nvPr>
        </p:nvSpPr>
        <p:spPr>
          <a:xfrm>
            <a:off x="7715250" y="6482187"/>
            <a:ext cx="628650" cy="239715"/>
          </a:xfrm>
          <a:prstGeom prst="rect">
            <a:avLst/>
          </a:prstGeom>
        </p:spPr>
        <p:txBody>
          <a:bodyPr vert="horz" lIns="91440" tIns="45720" rIns="91440" bIns="45720" rtlCol="0" anchor="ctr"/>
          <a:lstStyle>
            <a:lvl1pPr algn="r">
              <a:defRPr sz="900">
                <a:solidFill>
                  <a:schemeClr val="tx1"/>
                </a:solidFill>
              </a:defRPr>
            </a:lvl1p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6652077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health.moh.gov.ge/Hmis/Portal/Default.aspx"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078707"/>
            <a:ext cx="3733800" cy="457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ctrTitle"/>
          </p:nvPr>
        </p:nvSpPr>
        <p:spPr>
          <a:xfrm>
            <a:off x="777360" y="1752600"/>
            <a:ext cx="3995614" cy="2486695"/>
          </a:xfrm>
          <a:effectLst/>
        </p:spPr>
        <p:txBody>
          <a:bodyPr anchor="ctr">
            <a:normAutofit/>
          </a:bodyPr>
          <a:lstStyle/>
          <a:p>
            <a:pPr eaLnBrk="0" hangingPunct="0"/>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ჯანმრთელობის</a:t>
            </a:r>
            <a:r>
              <a:rPr lang="ka-GE" sz="2100" kern="1200" spc="3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დაცვის  ერთიანი</a:t>
            </a:r>
            <a:r>
              <a:rPr lang="ka-GE" sz="2100" kern="1200" spc="3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საინფორმაციო</a:t>
            </a:r>
            <a:r>
              <a:rPr lang="en-US" sz="2100" kern="1200" spc="1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smtClean="0">
                <a:solidFill>
                  <a:srgbClr val="C00000"/>
                </a:solidFill>
                <a:effectLst>
                  <a:outerShdw blurRad="38100" dist="38100" dir="2700000" algn="tl">
                    <a:srgbClr val="000000">
                      <a:alpha val="43137"/>
                    </a:srgbClr>
                  </a:outerShdw>
                </a:effectLst>
                <a:latin typeface="KA_LITERATURULI_MT" pitchFamily="18" charset="0"/>
              </a:rPr>
              <a:t>სისტემა</a:t>
            </a:r>
            <a:endParaRPr lang="en-US" sz="2000" b="1" spc="100" dirty="0">
              <a:solidFill>
                <a:srgbClr val="C00000"/>
              </a:solidFill>
              <a:effectLst>
                <a:outerShdw blurRad="38100" dist="38100" dir="2700000" algn="tl">
                  <a:srgbClr val="000000">
                    <a:alpha val="43137"/>
                  </a:srgbClr>
                </a:outerShdw>
              </a:effectLst>
              <a:latin typeface="KA_LITERATURULI" pitchFamily="18" charset="0"/>
            </a:endParaRPr>
          </a:p>
        </p:txBody>
      </p:sp>
      <p:sp>
        <p:nvSpPr>
          <p:cNvPr id="7" name="TextBox 6"/>
          <p:cNvSpPr txBox="1"/>
          <p:nvPr/>
        </p:nvSpPr>
        <p:spPr>
          <a:xfrm>
            <a:off x="970118" y="3879662"/>
            <a:ext cx="3610098" cy="799578"/>
          </a:xfrm>
          <a:prstGeom prst="rect">
            <a:avLst/>
          </a:prstGeom>
          <a:noFill/>
          <a:effectLst/>
        </p:spPr>
        <p:txBody>
          <a:bodyPr wrap="square" rtlCol="0">
            <a:spAutoFit/>
          </a:bodyPr>
          <a:lstStyle/>
          <a:p>
            <a:pPr lvl="0" algn="ctr">
              <a:lnSpc>
                <a:spcPct val="120000"/>
              </a:lnSpc>
              <a:spcBef>
                <a:spcPts val="1800"/>
              </a:spcBef>
              <a:buSzPct val="100000"/>
            </a:pPr>
            <a:r>
              <a:rPr lang="ka-GE" sz="1300" b="1" cap="all" spc="100" dirty="0" smtClean="0">
                <a:solidFill>
                  <a:prstClr val="black"/>
                </a:solidFill>
                <a:latin typeface="Sylfaen" pitchFamily="18" charset="0"/>
              </a:rPr>
              <a:t>აშშ</a:t>
            </a:r>
            <a:r>
              <a:rPr lang="ka-GE" sz="1300" b="1" cap="all" spc="300" dirty="0" smtClean="0">
                <a:solidFill>
                  <a:prstClr val="black"/>
                </a:solidFill>
                <a:latin typeface="Sylfaen" pitchFamily="18" charset="0"/>
              </a:rPr>
              <a:t> </a:t>
            </a:r>
            <a:r>
              <a:rPr lang="ka-GE" sz="1300" b="1" cap="all" spc="100" dirty="0">
                <a:solidFill>
                  <a:prstClr val="black"/>
                </a:solidFill>
                <a:latin typeface="Sylfaen" pitchFamily="18" charset="0"/>
              </a:rPr>
              <a:t>საერთაშორისო</a:t>
            </a:r>
            <a:r>
              <a:rPr lang="ka-GE" sz="1300" b="1" cap="all" spc="300" dirty="0">
                <a:solidFill>
                  <a:prstClr val="black"/>
                </a:solidFill>
                <a:latin typeface="Sylfaen" pitchFamily="18" charset="0"/>
              </a:rPr>
              <a:t> </a:t>
            </a:r>
            <a:r>
              <a:rPr lang="ka-GE" sz="1300" b="1" cap="all" spc="100" dirty="0">
                <a:solidFill>
                  <a:prstClr val="black"/>
                </a:solidFill>
                <a:latin typeface="Sylfaen" pitchFamily="18" charset="0"/>
              </a:rPr>
              <a:t>განვითარების სააგენტოს</a:t>
            </a:r>
            <a:r>
              <a:rPr lang="ka-GE" sz="1300" b="1" cap="all" spc="300" dirty="0">
                <a:solidFill>
                  <a:prstClr val="black"/>
                </a:solidFill>
                <a:latin typeface="Sylfaen" pitchFamily="18" charset="0"/>
              </a:rPr>
              <a:t> </a:t>
            </a:r>
            <a:r>
              <a:rPr lang="ka-GE" sz="1300" b="1" cap="all" spc="100" dirty="0" smtClean="0">
                <a:solidFill>
                  <a:prstClr val="black"/>
                </a:solidFill>
                <a:latin typeface="Sylfaen" pitchFamily="18" charset="0"/>
              </a:rPr>
              <a:t>„ჯანდაცვის</a:t>
            </a:r>
            <a:r>
              <a:rPr lang="ka-GE" sz="1300" b="1" cap="all" spc="300" dirty="0" smtClean="0">
                <a:solidFill>
                  <a:prstClr val="black"/>
                </a:solidFill>
                <a:latin typeface="Sylfaen" pitchFamily="18" charset="0"/>
              </a:rPr>
              <a:t> </a:t>
            </a:r>
            <a:r>
              <a:rPr lang="ka-GE" sz="1300" b="1" cap="all" spc="100" dirty="0">
                <a:solidFill>
                  <a:prstClr val="black"/>
                </a:solidFill>
                <a:latin typeface="Sylfaen" pitchFamily="18" charset="0"/>
              </a:rPr>
              <a:t>სისტემის განმტკიცების</a:t>
            </a:r>
            <a:r>
              <a:rPr lang="ka-GE" sz="1300" b="1" cap="all" spc="300" dirty="0">
                <a:solidFill>
                  <a:prstClr val="black"/>
                </a:solidFill>
                <a:latin typeface="Sylfaen" pitchFamily="18" charset="0"/>
              </a:rPr>
              <a:t> </a:t>
            </a:r>
            <a:r>
              <a:rPr lang="ka-GE" sz="1300" b="1" cap="all" spc="100" dirty="0" smtClean="0">
                <a:solidFill>
                  <a:prstClr val="black"/>
                </a:solidFill>
                <a:latin typeface="Sylfaen" pitchFamily="18" charset="0"/>
              </a:rPr>
              <a:t>პროგრამა</a:t>
            </a:r>
            <a:r>
              <a:rPr lang="en-US" sz="1300" b="1" cap="all" spc="100" dirty="0" smtClean="0">
                <a:solidFill>
                  <a:prstClr val="black"/>
                </a:solidFill>
                <a:latin typeface="Sylfaen" pitchFamily="18" charset="0"/>
              </a:rPr>
              <a:t>”</a:t>
            </a:r>
            <a:endParaRPr lang="en-US" sz="1300" b="1" cap="all" spc="100" dirty="0">
              <a:solidFill>
                <a:prstClr val="black"/>
              </a:solidFill>
              <a:latin typeface="Sylfaen" pitchFamily="18" charset="0"/>
            </a:endParaRPr>
          </a:p>
        </p:txBody>
      </p:sp>
      <p:sp>
        <p:nvSpPr>
          <p:cNvPr id="8" name="TextBox 7"/>
          <p:cNvSpPr txBox="1"/>
          <p:nvPr/>
        </p:nvSpPr>
        <p:spPr>
          <a:xfrm>
            <a:off x="1822667" y="4953000"/>
            <a:ext cx="1905000" cy="261610"/>
          </a:xfrm>
          <a:prstGeom prst="rect">
            <a:avLst/>
          </a:prstGeom>
          <a:noFill/>
        </p:spPr>
        <p:txBody>
          <a:bodyPr wrap="square" rtlCol="0">
            <a:spAutoFit/>
          </a:bodyPr>
          <a:lstStyle/>
          <a:p>
            <a:pPr lvl="0" algn="ctr"/>
            <a:r>
              <a:rPr lang="ka-GE" sz="1100" b="1" spc="100" dirty="0" smtClean="0">
                <a:solidFill>
                  <a:prstClr val="black"/>
                </a:solidFill>
                <a:latin typeface="Sylfaen" pitchFamily="18" charset="0"/>
              </a:rPr>
              <a:t>ნოემბერი</a:t>
            </a:r>
            <a:r>
              <a:rPr lang="en-US" sz="1100" b="1" spc="100" dirty="0" smtClean="0">
                <a:solidFill>
                  <a:prstClr val="black"/>
                </a:solidFill>
                <a:latin typeface="Sylfaen" pitchFamily="18" charset="0"/>
              </a:rPr>
              <a:t>, </a:t>
            </a:r>
            <a:r>
              <a:rPr lang="ka-GE" sz="1100" b="1" spc="100" dirty="0" smtClean="0">
                <a:solidFill>
                  <a:prstClr val="black"/>
                </a:solidFill>
                <a:latin typeface="Sylfaen" pitchFamily="18" charset="0"/>
              </a:rPr>
              <a:t>2014 </a:t>
            </a:r>
            <a:r>
              <a:rPr lang="ka-GE" sz="1100" b="1" spc="100" dirty="0" smtClean="0">
                <a:solidFill>
                  <a:prstClr val="black"/>
                </a:solidFill>
                <a:latin typeface="Sylfaen" pitchFamily="18" charset="0"/>
              </a:rPr>
              <a:t>წ.</a:t>
            </a:r>
            <a:endParaRPr lang="en-US" sz="1100" b="1" spc="100" dirty="0">
              <a:solidFill>
                <a:prstClr val="black"/>
              </a:solidFill>
              <a:latin typeface="Sylfaen" pitchFamily="18"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160" y="6008352"/>
            <a:ext cx="561338" cy="63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6099184"/>
            <a:ext cx="1234560" cy="481921"/>
          </a:xfrm>
          <a:prstGeom prst="rect">
            <a:avLst/>
          </a:prstGeom>
        </p:spPr>
      </p:pic>
    </p:spTree>
    <p:extLst>
      <p:ext uri="{BB962C8B-B14F-4D97-AF65-F5344CB8AC3E}">
        <p14:creationId xmlns:p14="http://schemas.microsoft.com/office/powerpoint/2010/main" val="2546152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ctr">
              <a:buNone/>
            </a:pPr>
            <a:r>
              <a:rPr lang="ka-GE" b="1" dirty="0" smtClean="0">
                <a:solidFill>
                  <a:schemeClr val="accent2">
                    <a:lumMod val="50000"/>
                  </a:schemeClr>
                </a:solidFill>
              </a:rPr>
              <a:t>ნაწილი </a:t>
            </a:r>
            <a:r>
              <a:rPr lang="en-US" b="1" dirty="0" smtClean="0">
                <a:solidFill>
                  <a:schemeClr val="accent2">
                    <a:lumMod val="50000"/>
                  </a:schemeClr>
                </a:solidFill>
              </a:rPr>
              <a:t>II</a:t>
            </a:r>
            <a:r>
              <a:rPr lang="en-US" dirty="0" smtClean="0">
                <a:solidFill>
                  <a:schemeClr val="accent2">
                    <a:lumMod val="50000"/>
                  </a:schemeClr>
                </a:solidFill>
              </a:rPr>
              <a:t>: </a:t>
            </a:r>
            <a:endParaRPr lang="ka-GE" dirty="0" smtClean="0">
              <a:solidFill>
                <a:schemeClr val="accent2">
                  <a:lumMod val="50000"/>
                </a:schemeClr>
              </a:solidFill>
            </a:endParaRPr>
          </a:p>
          <a:p>
            <a:pPr marL="0" lvl="0" indent="0" algn="ctr">
              <a:buNone/>
            </a:pPr>
            <a:endParaRPr lang="ka-GE" dirty="0" smtClean="0">
              <a:solidFill>
                <a:schemeClr val="accent2">
                  <a:lumMod val="50000"/>
                </a:schemeClr>
              </a:solidFill>
            </a:endParaRPr>
          </a:p>
          <a:p>
            <a:pPr marL="0" indent="0" algn="ctr">
              <a:buNone/>
            </a:pPr>
            <a:r>
              <a:rPr lang="ka-GE" sz="2800" dirty="0">
                <a:solidFill>
                  <a:schemeClr val="accent2">
                    <a:lumMod val="50000"/>
                  </a:schemeClr>
                </a:solidFill>
                <a:cs typeface="Arial" pitchFamily="34" charset="0"/>
              </a:rPr>
              <a:t>ჯანმრთელობის </a:t>
            </a:r>
            <a:r>
              <a:rPr lang="ka-GE" sz="2800" dirty="0">
                <a:solidFill>
                  <a:schemeClr val="accent2">
                    <a:lumMod val="50000"/>
                  </a:schemeClr>
                </a:solidFill>
                <a:cs typeface="Arial" pitchFamily="34" charset="0"/>
              </a:rPr>
              <a:t>დაცვის ერთიანი საინფორმაციო სისტემის  (ჯდესს)  მდგრადობის უზრუნველყოფის საკითხები</a:t>
            </a:r>
          </a:p>
        </p:txBody>
      </p:sp>
    </p:spTree>
    <p:extLst>
      <p:ext uri="{BB962C8B-B14F-4D97-AF65-F5344CB8AC3E}">
        <p14:creationId xmlns:p14="http://schemas.microsoft.com/office/powerpoint/2010/main" val="830157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38628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ka-GE" dirty="0" smtClean="0">
                <a:solidFill>
                  <a:schemeClr val="accent2">
                    <a:lumMod val="50000"/>
                  </a:schemeClr>
                </a:solidFill>
                <a:cs typeface="Arial" pitchFamily="34" charset="0"/>
              </a:rPr>
              <a:t>დადგენილების ცვლილება</a:t>
            </a:r>
            <a:endParaRPr lang="en-US" dirty="0">
              <a:solidFill>
                <a:schemeClr val="accent2">
                  <a:lumMod val="50000"/>
                </a:schemeClr>
              </a:solidFill>
              <a:cs typeface="Arial" pitchFamily="34" charset="0"/>
            </a:endParaRPr>
          </a:p>
        </p:txBody>
      </p:sp>
      <p:sp>
        <p:nvSpPr>
          <p:cNvPr id="6" name="Rectangle 5"/>
          <p:cNvSpPr/>
          <p:nvPr/>
        </p:nvSpPr>
        <p:spPr>
          <a:xfrm>
            <a:off x="762000" y="44841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ka-GE" dirty="0" smtClean="0">
                <a:solidFill>
                  <a:schemeClr val="accent2">
                    <a:lumMod val="50000"/>
                  </a:schemeClr>
                </a:solidFill>
                <a:cs typeface="Arial" pitchFamily="34" charset="0"/>
              </a:rPr>
              <a:t>სხვადასხვა წყაროებიდან თანხების კონსოლიდირება</a:t>
            </a:r>
            <a:endParaRPr lang="en-US" dirty="0">
              <a:solidFill>
                <a:schemeClr val="accent2">
                  <a:lumMod val="50000"/>
                </a:schemeClr>
              </a:solidFill>
              <a:cs typeface="Arial" pitchFamily="34" charset="0"/>
            </a:endParaRPr>
          </a:p>
        </p:txBody>
      </p:sp>
      <p:sp>
        <p:nvSpPr>
          <p:cNvPr id="10" name="Rectangle 9"/>
          <p:cNvSpPr/>
          <p:nvPr/>
        </p:nvSpPr>
        <p:spPr>
          <a:xfrm>
            <a:off x="762000" y="3270974"/>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ka-GE" dirty="0" smtClean="0">
                <a:solidFill>
                  <a:schemeClr val="accent2">
                    <a:lumMod val="50000"/>
                  </a:schemeClr>
                </a:solidFill>
                <a:cs typeface="Arial" pitchFamily="34" charset="0"/>
              </a:rPr>
              <a:t>სახსრების მობილიზება</a:t>
            </a:r>
            <a:endParaRPr lang="ka-GE" dirty="0">
              <a:solidFill>
                <a:schemeClr val="accent2">
                  <a:lumMod val="50000"/>
                </a:schemeClr>
              </a:solidFill>
              <a:cs typeface="Arial" pitchFamily="34" charset="0"/>
            </a:endParaRPr>
          </a:p>
        </p:txBody>
      </p:sp>
      <p:sp>
        <p:nvSpPr>
          <p:cNvPr id="8" name="Rectangle 7"/>
          <p:cNvSpPr/>
          <p:nvPr/>
        </p:nvSpPr>
        <p:spPr>
          <a:xfrm>
            <a:off x="762000" y="50937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ka-GE" dirty="0" smtClean="0">
                <a:solidFill>
                  <a:schemeClr val="accent2">
                    <a:lumMod val="50000"/>
                  </a:schemeClr>
                </a:solidFill>
                <a:cs typeface="Arial" pitchFamily="34" charset="0"/>
              </a:rPr>
              <a:t>თანხების გადანაწილება უწყებებს შორის</a:t>
            </a:r>
            <a:endParaRPr lang="ka-GE" dirty="0">
              <a:solidFill>
                <a:schemeClr val="accent2">
                  <a:lumMod val="50000"/>
                </a:schemeClr>
              </a:solidFill>
              <a:cs typeface="Arial" pitchFamily="34" charset="0"/>
            </a:endParaRPr>
          </a:p>
        </p:txBody>
      </p:sp>
      <p:sp>
        <p:nvSpPr>
          <p:cNvPr id="15" name="Title 1"/>
          <p:cNvSpPr>
            <a:spLocks noGrp="1"/>
          </p:cNvSpPr>
          <p:nvPr>
            <p:ph type="title"/>
          </p:nvPr>
        </p:nvSpPr>
        <p:spPr>
          <a:xfrm>
            <a:off x="762000" y="1447800"/>
            <a:ext cx="7772400" cy="1219200"/>
          </a:xfrm>
          <a:solidFill>
            <a:srgbClr val="C00000"/>
          </a:solidFill>
          <a:ln>
            <a:solidFill>
              <a:srgbClr val="C00000"/>
            </a:solidFill>
          </a:ln>
        </p:spPr>
        <p:txBody>
          <a:bodyPr/>
          <a:lstStyle/>
          <a:p>
            <a:pPr algn="ctr"/>
            <a:r>
              <a:rPr lang="ka-GE" dirty="0" smtClean="0">
                <a:solidFill>
                  <a:schemeClr val="bg1"/>
                </a:solidFill>
              </a:rPr>
              <a:t>სცენარი - </a:t>
            </a:r>
            <a:r>
              <a:rPr lang="en-US" dirty="0" smtClean="0">
                <a:solidFill>
                  <a:schemeClr val="bg1"/>
                </a:solidFill>
              </a:rPr>
              <a:t>I</a:t>
            </a:r>
            <a:r>
              <a:rPr lang="ka-GE" dirty="0" smtClean="0">
                <a:solidFill>
                  <a:schemeClr val="bg1"/>
                </a:solidFill>
              </a:rPr>
              <a:t/>
            </a:r>
            <a:br>
              <a:rPr lang="ka-GE" dirty="0" smtClean="0">
                <a:solidFill>
                  <a:schemeClr val="bg1"/>
                </a:solidFill>
              </a:rPr>
            </a:br>
            <a:r>
              <a:rPr lang="ka-GE" dirty="0" smtClean="0">
                <a:solidFill>
                  <a:schemeClr val="bg1"/>
                </a:solidFill>
              </a:rPr>
              <a:t>ჯდესს მართვისათვის მომსახურების </a:t>
            </a:r>
            <a:br>
              <a:rPr lang="ka-GE" dirty="0" smtClean="0">
                <a:solidFill>
                  <a:schemeClr val="bg1"/>
                </a:solidFill>
              </a:rPr>
            </a:br>
            <a:r>
              <a:rPr lang="ka-GE" dirty="0" smtClean="0">
                <a:solidFill>
                  <a:schemeClr val="bg1"/>
                </a:solidFill>
              </a:rPr>
              <a:t>შესყიდვა შჯსდს მიერ</a:t>
            </a:r>
            <a:endParaRPr lang="en-US" dirty="0">
              <a:solidFill>
                <a:schemeClr val="bg1"/>
              </a:solidFill>
            </a:endParaRPr>
          </a:p>
        </p:txBody>
      </p:sp>
    </p:spTree>
    <p:extLst>
      <p:ext uri="{BB962C8B-B14F-4D97-AF65-F5344CB8AC3E}">
        <p14:creationId xmlns:p14="http://schemas.microsoft.com/office/powerpoint/2010/main" val="3459490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0" y="41265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ka-GE" dirty="0" smtClean="0">
                <a:solidFill>
                  <a:schemeClr val="accent2">
                    <a:lumMod val="50000"/>
                  </a:schemeClr>
                </a:solidFill>
                <a:cs typeface="Arial" pitchFamily="34" charset="0"/>
              </a:rPr>
              <a:t>საკადრო რესურსის შესაბამისი </a:t>
            </a:r>
            <a:r>
              <a:rPr lang="ka-GE" dirty="0" smtClean="0">
                <a:solidFill>
                  <a:schemeClr val="accent2">
                    <a:lumMod val="50000"/>
                  </a:schemeClr>
                </a:solidFill>
                <a:cs typeface="Arial" pitchFamily="34" charset="0"/>
              </a:rPr>
              <a:t>ანაზღაურების უზრუნველყოფა</a:t>
            </a:r>
            <a:endParaRPr lang="ka-GE" dirty="0">
              <a:solidFill>
                <a:schemeClr val="accent2">
                  <a:lumMod val="50000"/>
                </a:schemeClr>
              </a:solidFill>
              <a:cs typeface="Arial" pitchFamily="34" charset="0"/>
            </a:endParaRPr>
          </a:p>
        </p:txBody>
      </p:sp>
      <p:sp>
        <p:nvSpPr>
          <p:cNvPr id="12" name="Rectangle 11"/>
          <p:cNvSpPr/>
          <p:nvPr/>
        </p:nvSpPr>
        <p:spPr>
          <a:xfrm>
            <a:off x="762000" y="35052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ka-GE" dirty="0" smtClean="0">
                <a:solidFill>
                  <a:schemeClr val="accent2">
                    <a:lumMod val="50000"/>
                  </a:schemeClr>
                </a:solidFill>
                <a:cs typeface="Arial" pitchFamily="34" charset="0"/>
              </a:rPr>
              <a:t>შიდა საკადრო რესურსის გადამზადება / აყვანა</a:t>
            </a:r>
            <a:endParaRPr lang="ka-GE" dirty="0">
              <a:solidFill>
                <a:schemeClr val="accent2">
                  <a:lumMod val="50000"/>
                </a:schemeClr>
              </a:solidFill>
              <a:cs typeface="Arial" pitchFamily="34" charset="0"/>
            </a:endParaRPr>
          </a:p>
        </p:txBody>
      </p:sp>
      <p:sp>
        <p:nvSpPr>
          <p:cNvPr id="13" name="Title 1"/>
          <p:cNvSpPr>
            <a:spLocks noGrp="1"/>
          </p:cNvSpPr>
          <p:nvPr>
            <p:ph type="title"/>
          </p:nvPr>
        </p:nvSpPr>
        <p:spPr>
          <a:xfrm>
            <a:off x="762000" y="1447800"/>
            <a:ext cx="7772400" cy="914400"/>
          </a:xfrm>
          <a:solidFill>
            <a:srgbClr val="C00000"/>
          </a:solidFill>
          <a:ln>
            <a:solidFill>
              <a:srgbClr val="C00000"/>
            </a:solidFill>
          </a:ln>
        </p:spPr>
        <p:txBody>
          <a:bodyPr/>
          <a:lstStyle/>
          <a:p>
            <a:pPr algn="ctr"/>
            <a:r>
              <a:rPr lang="ka-GE" dirty="0" smtClean="0">
                <a:solidFill>
                  <a:schemeClr val="bg1"/>
                </a:solidFill>
              </a:rPr>
              <a:t>სცენარი - </a:t>
            </a:r>
            <a:r>
              <a:rPr lang="en-US" dirty="0" smtClean="0">
                <a:solidFill>
                  <a:schemeClr val="bg1"/>
                </a:solidFill>
              </a:rPr>
              <a:t>II</a:t>
            </a:r>
            <a:r>
              <a:rPr lang="ka-GE" dirty="0" smtClean="0">
                <a:solidFill>
                  <a:schemeClr val="bg1"/>
                </a:solidFill>
              </a:rPr>
              <a:t/>
            </a:r>
            <a:br>
              <a:rPr lang="ka-GE" dirty="0" smtClean="0">
                <a:solidFill>
                  <a:schemeClr val="bg1"/>
                </a:solidFill>
              </a:rPr>
            </a:br>
            <a:r>
              <a:rPr lang="ka-GE" dirty="0" smtClean="0">
                <a:solidFill>
                  <a:schemeClr val="bg1"/>
                </a:solidFill>
              </a:rPr>
              <a:t>ჯდესს მართვა შჯსდს მიერ</a:t>
            </a:r>
            <a:endParaRPr lang="en-US" dirty="0">
              <a:solidFill>
                <a:schemeClr val="bg1"/>
              </a:solidFill>
            </a:endParaRPr>
          </a:p>
        </p:txBody>
      </p:sp>
    </p:spTree>
    <p:extLst>
      <p:ext uri="{BB962C8B-B14F-4D97-AF65-F5344CB8AC3E}">
        <p14:creationId xmlns:p14="http://schemas.microsoft.com/office/powerpoint/2010/main" val="1744265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0" y="34407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ka-GE" dirty="0" smtClean="0">
                <a:solidFill>
                  <a:schemeClr val="accent2">
                    <a:lumMod val="50000"/>
                  </a:schemeClr>
                </a:solidFill>
                <a:cs typeface="Arial" pitchFamily="34" charset="0"/>
              </a:rPr>
              <a:t>საკადრო რესურსის შესაბამისი </a:t>
            </a:r>
            <a:r>
              <a:rPr lang="ka-GE" dirty="0" smtClean="0">
                <a:solidFill>
                  <a:schemeClr val="accent2">
                    <a:lumMod val="50000"/>
                  </a:schemeClr>
                </a:solidFill>
                <a:cs typeface="Arial" pitchFamily="34" charset="0"/>
              </a:rPr>
              <a:t>ანაზღაურების უზრუნველყოფა</a:t>
            </a:r>
            <a:endParaRPr lang="ka-GE" dirty="0">
              <a:solidFill>
                <a:schemeClr val="accent2">
                  <a:lumMod val="50000"/>
                </a:schemeClr>
              </a:solidFill>
              <a:cs typeface="Arial" pitchFamily="34" charset="0"/>
            </a:endParaRPr>
          </a:p>
        </p:txBody>
      </p:sp>
      <p:sp>
        <p:nvSpPr>
          <p:cNvPr id="12" name="Rectangle 11"/>
          <p:cNvSpPr/>
          <p:nvPr/>
        </p:nvSpPr>
        <p:spPr>
          <a:xfrm>
            <a:off x="762000" y="28194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ka-GE" dirty="0" smtClean="0">
                <a:solidFill>
                  <a:schemeClr val="accent2">
                    <a:lumMod val="50000"/>
                  </a:schemeClr>
                </a:solidFill>
                <a:cs typeface="Arial" pitchFamily="34" charset="0"/>
              </a:rPr>
              <a:t>სსიპ შექმნა</a:t>
            </a:r>
            <a:endParaRPr lang="ka-GE" dirty="0">
              <a:solidFill>
                <a:schemeClr val="accent2">
                  <a:lumMod val="50000"/>
                </a:schemeClr>
              </a:solidFill>
              <a:cs typeface="Arial" pitchFamily="34" charset="0"/>
            </a:endParaRPr>
          </a:p>
        </p:txBody>
      </p:sp>
      <p:sp>
        <p:nvSpPr>
          <p:cNvPr id="13" name="Title 1"/>
          <p:cNvSpPr>
            <a:spLocks noGrp="1"/>
          </p:cNvSpPr>
          <p:nvPr>
            <p:ph type="title"/>
          </p:nvPr>
        </p:nvSpPr>
        <p:spPr>
          <a:xfrm>
            <a:off x="762000" y="1447800"/>
            <a:ext cx="7772400" cy="914400"/>
          </a:xfrm>
          <a:solidFill>
            <a:srgbClr val="C00000"/>
          </a:solidFill>
          <a:ln>
            <a:solidFill>
              <a:srgbClr val="C00000"/>
            </a:solidFill>
          </a:ln>
        </p:spPr>
        <p:txBody>
          <a:bodyPr/>
          <a:lstStyle/>
          <a:p>
            <a:pPr algn="ctr"/>
            <a:r>
              <a:rPr lang="ka-GE" dirty="0" smtClean="0">
                <a:solidFill>
                  <a:schemeClr val="bg1"/>
                </a:solidFill>
              </a:rPr>
              <a:t>სცენარი - </a:t>
            </a:r>
            <a:r>
              <a:rPr lang="en-US" dirty="0">
                <a:solidFill>
                  <a:schemeClr val="bg1"/>
                </a:solidFill>
              </a:rPr>
              <a:t>III</a:t>
            </a:r>
            <a:r>
              <a:rPr lang="ka-GE" dirty="0" smtClean="0">
                <a:solidFill>
                  <a:schemeClr val="bg1"/>
                </a:solidFill>
              </a:rPr>
              <a:t/>
            </a:r>
            <a:br>
              <a:rPr lang="ka-GE" dirty="0" smtClean="0">
                <a:solidFill>
                  <a:schemeClr val="bg1"/>
                </a:solidFill>
              </a:rPr>
            </a:br>
            <a:r>
              <a:rPr lang="ka-GE" dirty="0" smtClean="0">
                <a:solidFill>
                  <a:schemeClr val="bg1"/>
                </a:solidFill>
              </a:rPr>
              <a:t>ჯდესს მართვა შჯსდს მიერ</a:t>
            </a:r>
            <a:endParaRPr lang="en-US" dirty="0">
              <a:solidFill>
                <a:schemeClr val="bg1"/>
              </a:solidFill>
            </a:endParaRPr>
          </a:p>
        </p:txBody>
      </p:sp>
      <p:sp>
        <p:nvSpPr>
          <p:cNvPr id="5" name="Rectangle 4"/>
          <p:cNvSpPr/>
          <p:nvPr/>
        </p:nvSpPr>
        <p:spPr>
          <a:xfrm>
            <a:off x="762000" y="4057518"/>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ka-GE" dirty="0" smtClean="0">
                <a:solidFill>
                  <a:schemeClr val="accent2">
                    <a:lumMod val="50000"/>
                  </a:schemeClr>
                </a:solidFill>
                <a:cs typeface="Arial" pitchFamily="34" charset="0"/>
              </a:rPr>
              <a:t>სხვადასხვა დაფინანსების მოპოვება</a:t>
            </a:r>
            <a:endParaRPr lang="ka-GE" dirty="0">
              <a:solidFill>
                <a:schemeClr val="accent2">
                  <a:lumMod val="50000"/>
                </a:schemeClr>
              </a:solidFill>
              <a:cs typeface="Arial" pitchFamily="34" charset="0"/>
            </a:endParaRPr>
          </a:p>
        </p:txBody>
      </p:sp>
      <p:sp>
        <p:nvSpPr>
          <p:cNvPr id="6" name="Rectangle 5"/>
          <p:cNvSpPr/>
          <p:nvPr/>
        </p:nvSpPr>
        <p:spPr>
          <a:xfrm>
            <a:off x="762000" y="4674336"/>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ka-GE" dirty="0" smtClean="0">
                <a:solidFill>
                  <a:schemeClr val="accent2">
                    <a:lumMod val="50000"/>
                  </a:schemeClr>
                </a:solidFill>
                <a:cs typeface="Arial" pitchFamily="34" charset="0"/>
              </a:rPr>
              <a:t>სხვადასხვა ადმინისტრაციული ხარჯის გაწევა</a:t>
            </a:r>
            <a:endParaRPr lang="ka-GE" dirty="0">
              <a:solidFill>
                <a:schemeClr val="accent2">
                  <a:lumMod val="50000"/>
                </a:schemeClr>
              </a:solidFill>
              <a:cs typeface="Arial" pitchFamily="34" charset="0"/>
            </a:endParaRPr>
          </a:p>
        </p:txBody>
      </p:sp>
      <p:sp>
        <p:nvSpPr>
          <p:cNvPr id="7" name="Rectangle 6"/>
          <p:cNvSpPr/>
          <p:nvPr/>
        </p:nvSpPr>
        <p:spPr>
          <a:xfrm>
            <a:off x="762000" y="5291154"/>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ka-GE" dirty="0" smtClean="0">
                <a:solidFill>
                  <a:schemeClr val="accent2">
                    <a:lumMod val="50000"/>
                  </a:schemeClr>
                </a:solidFill>
                <a:cs typeface="Arial" pitchFamily="34" charset="0"/>
              </a:rPr>
              <a:t>საკადრო </a:t>
            </a:r>
            <a:r>
              <a:rPr lang="ka-GE" dirty="0">
                <a:solidFill>
                  <a:schemeClr val="accent2">
                    <a:lumMod val="50000"/>
                  </a:schemeClr>
                </a:solidFill>
                <a:cs typeface="Arial" pitchFamily="34" charset="0"/>
              </a:rPr>
              <a:t>რესურსის </a:t>
            </a:r>
            <a:r>
              <a:rPr lang="ka-GE" dirty="0" smtClean="0">
                <a:solidFill>
                  <a:schemeClr val="accent2">
                    <a:lumMod val="50000"/>
                  </a:schemeClr>
                </a:solidFill>
                <a:cs typeface="Arial" pitchFamily="34" charset="0"/>
              </a:rPr>
              <a:t>გადამზადება / აყვანა</a:t>
            </a:r>
            <a:endParaRPr lang="ka-GE" dirty="0">
              <a:solidFill>
                <a:schemeClr val="accent2">
                  <a:lumMod val="50000"/>
                </a:schemeClr>
              </a:solidFill>
              <a:cs typeface="Arial" pitchFamily="34" charset="0"/>
            </a:endParaRPr>
          </a:p>
        </p:txBody>
      </p:sp>
    </p:spTree>
    <p:extLst>
      <p:ext uri="{BB962C8B-B14F-4D97-AF65-F5344CB8AC3E}">
        <p14:creationId xmlns:p14="http://schemas.microsoft.com/office/powerpoint/2010/main" val="2673743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570997607"/>
              </p:ext>
            </p:extLst>
          </p:nvPr>
        </p:nvGraphicFramePr>
        <p:xfrm>
          <a:off x="762000" y="2743200"/>
          <a:ext cx="3505200" cy="386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4049582541"/>
              </p:ext>
            </p:extLst>
          </p:nvPr>
        </p:nvGraphicFramePr>
        <p:xfrm>
          <a:off x="5029200" y="2743200"/>
          <a:ext cx="3505200" cy="38608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a:spLocks noGrp="1"/>
          </p:cNvSpPr>
          <p:nvPr>
            <p:ph type="title"/>
          </p:nvPr>
        </p:nvSpPr>
        <p:spPr>
          <a:xfrm>
            <a:off x="762000" y="1447800"/>
            <a:ext cx="7772400" cy="914400"/>
          </a:xfrm>
          <a:solidFill>
            <a:srgbClr val="C00000"/>
          </a:solidFill>
          <a:ln>
            <a:solidFill>
              <a:srgbClr val="C00000"/>
            </a:solidFill>
          </a:ln>
        </p:spPr>
        <p:txBody>
          <a:bodyPr/>
          <a:lstStyle/>
          <a:p>
            <a:pPr algn="ctr"/>
            <a:r>
              <a:rPr lang="ka-GE" dirty="0" smtClean="0">
                <a:solidFill>
                  <a:schemeClr val="bg1"/>
                </a:solidFill>
              </a:rPr>
              <a:t>ფინანსური და საკადრო რესურსი </a:t>
            </a:r>
            <a:br>
              <a:rPr lang="ka-GE" dirty="0" smtClean="0">
                <a:solidFill>
                  <a:schemeClr val="bg1"/>
                </a:solidFill>
              </a:rPr>
            </a:br>
            <a:r>
              <a:rPr lang="ka-GE" dirty="0" smtClean="0">
                <a:solidFill>
                  <a:schemeClr val="bg1"/>
                </a:solidFill>
              </a:rPr>
              <a:t>სცენარების მიხედვით</a:t>
            </a:r>
            <a:endParaRPr lang="en-US" dirty="0">
              <a:solidFill>
                <a:schemeClr val="bg1"/>
              </a:solidFill>
            </a:endParaRPr>
          </a:p>
        </p:txBody>
      </p:sp>
    </p:spTree>
    <p:extLst>
      <p:ext uri="{BB962C8B-B14F-4D97-AF65-F5344CB8AC3E}">
        <p14:creationId xmlns:p14="http://schemas.microsoft.com/office/powerpoint/2010/main" val="2060893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47800"/>
            <a:ext cx="7772400" cy="914400"/>
          </a:xfrm>
          <a:solidFill>
            <a:srgbClr val="C00000"/>
          </a:solidFill>
          <a:ln>
            <a:solidFill>
              <a:srgbClr val="C00000"/>
            </a:solidFill>
          </a:ln>
        </p:spPr>
        <p:txBody>
          <a:bodyPr anchor="ctr"/>
          <a:lstStyle/>
          <a:p>
            <a:pPr algn="ctr"/>
            <a:r>
              <a:rPr lang="ka-GE" dirty="0" smtClean="0">
                <a:solidFill>
                  <a:schemeClr val="bg1"/>
                </a:solidFill>
              </a:rPr>
              <a:t>გადაბარების პროცესის შესაძლო სირთულეები</a:t>
            </a:r>
            <a:endParaRPr lang="en-US" dirty="0">
              <a:solidFill>
                <a:schemeClr val="bg1"/>
              </a:solidFill>
            </a:endParaRPr>
          </a:p>
        </p:txBody>
      </p:sp>
    </p:spTree>
    <p:extLst>
      <p:ext uri="{BB962C8B-B14F-4D97-AF65-F5344CB8AC3E}">
        <p14:creationId xmlns:p14="http://schemas.microsoft.com/office/powerpoint/2010/main" val="1230118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ka-GE" sz="2800" b="1" dirty="0" smtClean="0">
                <a:solidFill>
                  <a:schemeClr val="accent2">
                    <a:lumMod val="50000"/>
                  </a:schemeClr>
                </a:solidFill>
              </a:rPr>
              <a:t>ნაწილი </a:t>
            </a:r>
            <a:r>
              <a:rPr lang="en-US" sz="2800" b="1" dirty="0" smtClean="0">
                <a:solidFill>
                  <a:schemeClr val="accent2">
                    <a:lumMod val="50000"/>
                  </a:schemeClr>
                </a:solidFill>
              </a:rPr>
              <a:t>III : </a:t>
            </a:r>
            <a:endParaRPr lang="ka-GE" sz="2800" b="1" dirty="0" smtClean="0">
              <a:solidFill>
                <a:schemeClr val="accent2">
                  <a:lumMod val="50000"/>
                </a:schemeClr>
              </a:solidFill>
            </a:endParaRPr>
          </a:p>
          <a:p>
            <a:pPr marL="0" indent="0" algn="ctr">
              <a:buNone/>
            </a:pPr>
            <a:endParaRPr lang="ka-GE" sz="2800" b="1" dirty="0" smtClean="0">
              <a:solidFill>
                <a:schemeClr val="accent2">
                  <a:lumMod val="50000"/>
                </a:schemeClr>
              </a:solidFill>
            </a:endParaRPr>
          </a:p>
          <a:p>
            <a:pPr marL="0" indent="0" algn="ctr">
              <a:buNone/>
            </a:pPr>
            <a:r>
              <a:rPr lang="ka-GE" sz="2800" dirty="0">
                <a:solidFill>
                  <a:schemeClr val="accent2">
                    <a:lumMod val="50000"/>
                  </a:schemeClr>
                </a:solidFill>
                <a:cs typeface="Arial" pitchFamily="34" charset="0"/>
              </a:rPr>
              <a:t>გადაბარების სამოქმედო გეგმა</a:t>
            </a:r>
            <a:endParaRPr lang="en-US" sz="2800" dirty="0">
              <a:solidFill>
                <a:schemeClr val="accent2">
                  <a:lumMod val="50000"/>
                </a:schemeClr>
              </a:solidFill>
              <a:cs typeface="Arial" pitchFamily="34" charset="0"/>
            </a:endParaRPr>
          </a:p>
        </p:txBody>
      </p:sp>
    </p:spTree>
    <p:extLst>
      <p:ext uri="{BB962C8B-B14F-4D97-AF65-F5344CB8AC3E}">
        <p14:creationId xmlns:p14="http://schemas.microsoft.com/office/powerpoint/2010/main" val="2482449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აქტივობები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186674"/>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334001" y="2441076"/>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1 – 2 ნოემბერი</a:t>
            </a:r>
            <a:endParaRPr lang="ka-GE" sz="1600" dirty="0">
              <a:solidFill>
                <a:schemeClr val="bg1"/>
              </a:solidFill>
              <a:latin typeface="+mj-lt"/>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smtClean="0">
                <a:solidFill>
                  <a:srgbClr val="C00000"/>
                </a:solidFill>
                <a:latin typeface="Myriad Pro" pitchFamily="34" charset="0"/>
                <a:cs typeface="Calibri" pitchFamily="34" charset="0"/>
              </a:rPr>
              <a:t>პერიოდები / ვადები</a:t>
            </a:r>
            <a:endParaRPr lang="ka-GE" sz="2000" b="1" dirty="0">
              <a:solidFill>
                <a:srgbClr val="FFC000"/>
              </a:solidFill>
              <a:latin typeface="Myriad Pro" pitchFamily="34" charset="0"/>
              <a:cs typeface="Calibri" pitchFamily="34" charset="0"/>
            </a:endParaRPr>
          </a:p>
        </p:txBody>
      </p:sp>
      <p:sp>
        <p:nvSpPr>
          <p:cNvPr id="9" name="TextBox 8"/>
          <p:cNvSpPr txBox="1"/>
          <p:nvPr/>
        </p:nvSpPr>
        <p:spPr>
          <a:xfrm>
            <a:off x="381002" y="2500399"/>
            <a:ext cx="4190999"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გადაწყვეტილება სცენარის ასარჩევად</a:t>
            </a:r>
            <a:endParaRPr lang="ka-GE" sz="1600" dirty="0">
              <a:solidFill>
                <a:schemeClr val="accent2">
                  <a:lumMod val="50000"/>
                </a:schemeClr>
              </a:solidFill>
              <a:latin typeface="+mj-lt"/>
              <a:cs typeface="Arial" pitchFamily="34" charset="0"/>
            </a:endParaRPr>
          </a:p>
        </p:txBody>
      </p:sp>
      <p:sp>
        <p:nvSpPr>
          <p:cNvPr id="11" name="TextBox 10"/>
          <p:cNvSpPr txBox="1"/>
          <p:nvPr/>
        </p:nvSpPr>
        <p:spPr>
          <a:xfrm>
            <a:off x="381000" y="2928651"/>
            <a:ext cx="44196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პროცესის კოორდინატორის დანიშვნა სამინისტროს მხრიდან</a:t>
            </a:r>
            <a:endParaRPr lang="ka-GE" sz="1600" dirty="0">
              <a:solidFill>
                <a:schemeClr val="accent2">
                  <a:lumMod val="50000"/>
                </a:schemeClr>
              </a:solidFill>
              <a:latin typeface="+mj-lt"/>
              <a:cs typeface="Arial" pitchFamily="34" charset="0"/>
            </a:endParaRPr>
          </a:p>
        </p:txBody>
      </p:sp>
      <p:sp>
        <p:nvSpPr>
          <p:cNvPr id="13" name="TextBox 12"/>
          <p:cNvSpPr txBox="1"/>
          <p:nvPr/>
        </p:nvSpPr>
        <p:spPr>
          <a:xfrm>
            <a:off x="381000" y="3550662"/>
            <a:ext cx="42672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სამომხმარებელო დოკუმენტაციის მომზადება</a:t>
            </a:r>
            <a:endParaRPr lang="en-US" sz="1600" dirty="0">
              <a:solidFill>
                <a:schemeClr val="accent2">
                  <a:lumMod val="50000"/>
                </a:schemeClr>
              </a:solidFill>
              <a:latin typeface="+mj-lt"/>
              <a:cs typeface="Arial" pitchFamily="34" charset="0"/>
            </a:endParaRPr>
          </a:p>
        </p:txBody>
      </p:sp>
      <p:sp>
        <p:nvSpPr>
          <p:cNvPr id="14" name="TextBox 13"/>
          <p:cNvSpPr txBox="1"/>
          <p:nvPr/>
        </p:nvSpPr>
        <p:spPr>
          <a:xfrm>
            <a:off x="381000" y="4244689"/>
            <a:ext cx="42672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ტექნიკური დოკუმენტაციის მომზადება</a:t>
            </a:r>
            <a:endParaRPr lang="en-US" sz="1600" dirty="0">
              <a:solidFill>
                <a:schemeClr val="accent2">
                  <a:lumMod val="50000"/>
                </a:schemeClr>
              </a:solidFill>
              <a:latin typeface="+mj-lt"/>
              <a:cs typeface="Arial" pitchFamily="34" charset="0"/>
            </a:endParaRPr>
          </a:p>
        </p:txBody>
      </p:sp>
      <p:sp>
        <p:nvSpPr>
          <p:cNvPr id="15" name="TextBox 14"/>
          <p:cNvSpPr txBox="1"/>
          <p:nvPr/>
        </p:nvSpPr>
        <p:spPr>
          <a:xfrm>
            <a:off x="381000" y="4882012"/>
            <a:ext cx="42672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სახელფასო ანაზღაურების საკითხების დარეგულირება</a:t>
            </a:r>
            <a:endParaRPr lang="en-US" sz="1600" dirty="0">
              <a:solidFill>
                <a:schemeClr val="accent2">
                  <a:lumMod val="50000"/>
                </a:schemeClr>
              </a:solidFill>
              <a:latin typeface="+mj-lt"/>
              <a:cs typeface="Arial" pitchFamily="34" charset="0"/>
            </a:endParaRPr>
          </a:p>
        </p:txBody>
      </p:sp>
      <p:sp>
        <p:nvSpPr>
          <p:cNvPr id="16" name="TextBox 15"/>
          <p:cNvSpPr txBox="1"/>
          <p:nvPr/>
        </p:nvSpPr>
        <p:spPr>
          <a:xfrm>
            <a:off x="381000" y="5536647"/>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სსიპ-ს შექმნა</a:t>
            </a:r>
            <a:endParaRPr lang="en-US" sz="1600" dirty="0">
              <a:solidFill>
                <a:schemeClr val="accent2">
                  <a:lumMod val="50000"/>
                </a:schemeClr>
              </a:solidFill>
              <a:latin typeface="+mj-lt"/>
              <a:cs typeface="Arial" pitchFamily="34" charset="0"/>
            </a:endParaRPr>
          </a:p>
        </p:txBody>
      </p:sp>
      <p:sp>
        <p:nvSpPr>
          <p:cNvPr id="17" name="Content Placeholder 5"/>
          <p:cNvSpPr txBox="1">
            <a:spLocks/>
          </p:cNvSpPr>
          <p:nvPr/>
        </p:nvSpPr>
        <p:spPr>
          <a:xfrm>
            <a:off x="5334001" y="2936625"/>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1 – 2 ნოემბერი</a:t>
            </a:r>
            <a:endParaRPr lang="ka-GE" sz="1600" dirty="0">
              <a:solidFill>
                <a:schemeClr val="bg1"/>
              </a:solidFill>
              <a:latin typeface="+mj-lt"/>
              <a:ea typeface="Times New Roman"/>
              <a:cs typeface="Arial" pitchFamily="34" charset="0"/>
            </a:endParaRPr>
          </a:p>
        </p:txBody>
      </p:sp>
      <p:sp>
        <p:nvSpPr>
          <p:cNvPr id="18" name="Content Placeholder 5"/>
          <p:cNvSpPr txBox="1">
            <a:spLocks/>
          </p:cNvSpPr>
          <p:nvPr/>
        </p:nvSpPr>
        <p:spPr>
          <a:xfrm>
            <a:off x="5334001" y="3507397"/>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ნოემბერი / დეკემბერი, 2014</a:t>
            </a:r>
            <a:endParaRPr lang="ka-GE" sz="1600" dirty="0">
              <a:solidFill>
                <a:schemeClr val="bg1"/>
              </a:solidFill>
              <a:latin typeface="+mj-lt"/>
              <a:ea typeface="Times New Roman"/>
              <a:cs typeface="Arial" pitchFamily="34" charset="0"/>
            </a:endParaRPr>
          </a:p>
        </p:txBody>
      </p:sp>
      <p:sp>
        <p:nvSpPr>
          <p:cNvPr id="19" name="Content Placeholder 5"/>
          <p:cNvSpPr txBox="1">
            <a:spLocks/>
          </p:cNvSpPr>
          <p:nvPr/>
        </p:nvSpPr>
        <p:spPr>
          <a:xfrm>
            <a:off x="5325036" y="4151121"/>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a:solidFill>
                  <a:schemeClr val="bg1"/>
                </a:solidFill>
                <a:ea typeface="Times New Roman"/>
                <a:cs typeface="Arial" pitchFamily="34" charset="0"/>
              </a:rPr>
              <a:t>ნოემბერი / დეკემბერი, 2014</a:t>
            </a:r>
            <a:endParaRPr lang="ka-GE" sz="1600" dirty="0">
              <a:solidFill>
                <a:schemeClr val="bg1"/>
              </a:solidFill>
              <a:ea typeface="Times New Roman"/>
              <a:cs typeface="Arial" pitchFamily="34" charset="0"/>
            </a:endParaRPr>
          </a:p>
        </p:txBody>
      </p:sp>
      <p:sp>
        <p:nvSpPr>
          <p:cNvPr id="20" name="Content Placeholder 5"/>
          <p:cNvSpPr txBox="1">
            <a:spLocks/>
          </p:cNvSpPr>
          <p:nvPr/>
        </p:nvSpPr>
        <p:spPr>
          <a:xfrm>
            <a:off x="5325036" y="4876800"/>
            <a:ext cx="3850342"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ნოემბერი, 2014</a:t>
            </a:r>
            <a:endParaRPr lang="ka-GE" sz="1600" dirty="0">
              <a:solidFill>
                <a:schemeClr val="bg1"/>
              </a:solidFill>
              <a:latin typeface="+mj-lt"/>
              <a:ea typeface="Times New Roman"/>
              <a:cs typeface="Arial" pitchFamily="34" charset="0"/>
            </a:endParaRPr>
          </a:p>
        </p:txBody>
      </p:sp>
      <p:sp>
        <p:nvSpPr>
          <p:cNvPr id="21" name="Content Placeholder 5"/>
          <p:cNvSpPr txBox="1">
            <a:spLocks/>
          </p:cNvSpPr>
          <p:nvPr/>
        </p:nvSpPr>
        <p:spPr>
          <a:xfrm>
            <a:off x="5325036" y="5477324"/>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ნოემბერი / დეკემბერი, 2014</a:t>
            </a:r>
            <a:endParaRPr lang="ka-GE" sz="1600" dirty="0">
              <a:solidFill>
                <a:schemeClr val="bg1"/>
              </a:solidFill>
              <a:latin typeface="+mj-lt"/>
              <a:ea typeface="Times New Roman"/>
              <a:cs typeface="Arial" pitchFamily="34" charset="0"/>
            </a:endParaRPr>
          </a:p>
        </p:txBody>
      </p:sp>
    </p:spTree>
    <p:extLst>
      <p:ext uri="{BB962C8B-B14F-4D97-AF65-F5344CB8AC3E}">
        <p14:creationId xmlns:p14="http://schemas.microsoft.com/office/powerpoint/2010/main" val="1857986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აქტივობები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219200"/>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334001" y="2441076"/>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ნოემბერი, 2014</a:t>
            </a:r>
            <a:endParaRPr lang="ka-GE" sz="1600" dirty="0">
              <a:solidFill>
                <a:schemeClr val="bg1"/>
              </a:solidFill>
              <a:latin typeface="+mj-lt"/>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smtClean="0">
                <a:solidFill>
                  <a:srgbClr val="C00000"/>
                </a:solidFill>
                <a:latin typeface="Myriad Pro" pitchFamily="34" charset="0"/>
                <a:cs typeface="Calibri" pitchFamily="34" charset="0"/>
              </a:rPr>
              <a:t>პერიოდები / ვადები</a:t>
            </a:r>
            <a:endParaRPr lang="ka-GE" sz="2000" b="1" dirty="0">
              <a:solidFill>
                <a:srgbClr val="FFC000"/>
              </a:solidFill>
              <a:latin typeface="Myriad Pro" pitchFamily="34" charset="0"/>
              <a:cs typeface="Calibri" pitchFamily="34" charset="0"/>
            </a:endParaRPr>
          </a:p>
        </p:txBody>
      </p:sp>
      <p:sp>
        <p:nvSpPr>
          <p:cNvPr id="9" name="TextBox 8"/>
          <p:cNvSpPr txBox="1"/>
          <p:nvPr/>
        </p:nvSpPr>
        <p:spPr>
          <a:xfrm>
            <a:off x="381002" y="2500399"/>
            <a:ext cx="4190999"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ხარჯების ბიუჯეტში გათვალისწინება</a:t>
            </a:r>
            <a:endParaRPr lang="ka-GE" sz="1600" dirty="0">
              <a:solidFill>
                <a:schemeClr val="accent2">
                  <a:lumMod val="50000"/>
                </a:schemeClr>
              </a:solidFill>
              <a:latin typeface="+mj-lt"/>
              <a:cs typeface="Arial" pitchFamily="34" charset="0"/>
            </a:endParaRPr>
          </a:p>
        </p:txBody>
      </p:sp>
      <p:sp>
        <p:nvSpPr>
          <p:cNvPr id="11" name="TextBox 10"/>
          <p:cNvSpPr txBox="1"/>
          <p:nvPr/>
        </p:nvSpPr>
        <p:spPr>
          <a:xfrm>
            <a:off x="381000" y="2928651"/>
            <a:ext cx="44196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მომსახურების შესყიდვების პროცედურები</a:t>
            </a:r>
            <a:endParaRPr lang="ka-GE" sz="1600" dirty="0">
              <a:solidFill>
                <a:schemeClr val="accent2">
                  <a:lumMod val="50000"/>
                </a:schemeClr>
              </a:solidFill>
              <a:latin typeface="+mj-lt"/>
              <a:cs typeface="Arial" pitchFamily="34" charset="0"/>
            </a:endParaRPr>
          </a:p>
        </p:txBody>
      </p:sp>
      <p:sp>
        <p:nvSpPr>
          <p:cNvPr id="13" name="TextBox 12"/>
          <p:cNvSpPr txBox="1"/>
          <p:nvPr/>
        </p:nvSpPr>
        <p:spPr>
          <a:xfrm>
            <a:off x="381000" y="3550662"/>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სსიპ-ის ან დეპარტამენტის აღჭურვა</a:t>
            </a:r>
            <a:endParaRPr lang="en-US" sz="1600" dirty="0">
              <a:solidFill>
                <a:schemeClr val="accent2">
                  <a:lumMod val="50000"/>
                </a:schemeClr>
              </a:solidFill>
              <a:latin typeface="+mj-lt"/>
              <a:cs typeface="Arial" pitchFamily="34" charset="0"/>
            </a:endParaRPr>
          </a:p>
        </p:txBody>
      </p:sp>
      <p:sp>
        <p:nvSpPr>
          <p:cNvPr id="14" name="TextBox 13"/>
          <p:cNvSpPr txBox="1"/>
          <p:nvPr/>
        </p:nvSpPr>
        <p:spPr>
          <a:xfrm>
            <a:off x="381000" y="3991611"/>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ჯადრების აყვანა</a:t>
            </a:r>
            <a:endParaRPr lang="en-US" sz="1600" dirty="0">
              <a:solidFill>
                <a:schemeClr val="accent2">
                  <a:lumMod val="50000"/>
                </a:schemeClr>
              </a:solidFill>
              <a:latin typeface="+mj-lt"/>
              <a:cs typeface="Arial" pitchFamily="34" charset="0"/>
            </a:endParaRPr>
          </a:p>
        </p:txBody>
      </p:sp>
      <p:sp>
        <p:nvSpPr>
          <p:cNvPr id="15" name="TextBox 14"/>
          <p:cNvSpPr txBox="1"/>
          <p:nvPr/>
        </p:nvSpPr>
        <p:spPr>
          <a:xfrm>
            <a:off x="381000" y="4439044"/>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კადრების მომზადება</a:t>
            </a:r>
            <a:endParaRPr lang="en-US" sz="1600" dirty="0">
              <a:solidFill>
                <a:schemeClr val="accent2">
                  <a:lumMod val="50000"/>
                </a:schemeClr>
              </a:solidFill>
              <a:latin typeface="+mj-lt"/>
              <a:cs typeface="Arial" pitchFamily="34" charset="0"/>
            </a:endParaRPr>
          </a:p>
        </p:txBody>
      </p:sp>
      <p:sp>
        <p:nvSpPr>
          <p:cNvPr id="17" name="Content Placeholder 5"/>
          <p:cNvSpPr txBox="1">
            <a:spLocks/>
          </p:cNvSpPr>
          <p:nvPr/>
        </p:nvSpPr>
        <p:spPr>
          <a:xfrm>
            <a:off x="5325036" y="2892584"/>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იანვარი / თებერვალი, 2015</a:t>
            </a:r>
            <a:endParaRPr lang="ka-GE" sz="1600" dirty="0">
              <a:solidFill>
                <a:schemeClr val="bg1"/>
              </a:solidFill>
              <a:latin typeface="+mj-lt"/>
              <a:ea typeface="Times New Roman"/>
              <a:cs typeface="Arial" pitchFamily="34" charset="0"/>
            </a:endParaRPr>
          </a:p>
        </p:txBody>
      </p:sp>
      <p:sp>
        <p:nvSpPr>
          <p:cNvPr id="18" name="Content Placeholder 5"/>
          <p:cNvSpPr txBox="1">
            <a:spLocks/>
          </p:cNvSpPr>
          <p:nvPr/>
        </p:nvSpPr>
        <p:spPr>
          <a:xfrm>
            <a:off x="5334001" y="3432016"/>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ნოემბერი / დეკემბერი, 2014</a:t>
            </a:r>
            <a:endParaRPr lang="ka-GE" sz="1600" dirty="0">
              <a:solidFill>
                <a:schemeClr val="bg1"/>
              </a:solidFill>
              <a:latin typeface="+mj-lt"/>
              <a:ea typeface="Times New Roman"/>
              <a:cs typeface="Arial" pitchFamily="34" charset="0"/>
            </a:endParaRPr>
          </a:p>
        </p:txBody>
      </p:sp>
      <p:sp>
        <p:nvSpPr>
          <p:cNvPr id="19" name="Content Placeholder 5"/>
          <p:cNvSpPr txBox="1">
            <a:spLocks/>
          </p:cNvSpPr>
          <p:nvPr/>
        </p:nvSpPr>
        <p:spPr>
          <a:xfrm>
            <a:off x="5311589" y="3891975"/>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ea typeface="Times New Roman"/>
                <a:cs typeface="Arial" pitchFamily="34" charset="0"/>
              </a:rPr>
              <a:t>ნოემბერი, 2014 - იანვარი, 2015</a:t>
            </a:r>
            <a:endParaRPr lang="ka-GE" sz="1600" dirty="0">
              <a:solidFill>
                <a:schemeClr val="bg1"/>
              </a:solidFill>
              <a:ea typeface="Times New Roman"/>
              <a:cs typeface="Arial" pitchFamily="34" charset="0"/>
            </a:endParaRPr>
          </a:p>
        </p:txBody>
      </p:sp>
      <p:sp>
        <p:nvSpPr>
          <p:cNvPr id="20" name="Content Placeholder 5"/>
          <p:cNvSpPr txBox="1">
            <a:spLocks/>
          </p:cNvSpPr>
          <p:nvPr/>
        </p:nvSpPr>
        <p:spPr>
          <a:xfrm>
            <a:off x="5325036" y="4375197"/>
            <a:ext cx="3850342"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დეკემბერი, 2014 - მაისი, 2015</a:t>
            </a:r>
            <a:endParaRPr lang="ka-GE" sz="1600" dirty="0">
              <a:solidFill>
                <a:schemeClr val="bg1"/>
              </a:solidFill>
              <a:latin typeface="+mj-lt"/>
              <a:ea typeface="Times New Roman"/>
              <a:cs typeface="Arial" pitchFamily="34" charset="0"/>
            </a:endParaRPr>
          </a:p>
        </p:txBody>
      </p:sp>
      <p:sp>
        <p:nvSpPr>
          <p:cNvPr id="21" name="Content Placeholder 5"/>
          <p:cNvSpPr txBox="1">
            <a:spLocks/>
          </p:cNvSpPr>
          <p:nvPr/>
        </p:nvSpPr>
        <p:spPr>
          <a:xfrm>
            <a:off x="5311589" y="4826705"/>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იანვარი / მაისი, 2015</a:t>
            </a:r>
            <a:endParaRPr lang="ka-GE" sz="1600" dirty="0">
              <a:solidFill>
                <a:schemeClr val="bg1"/>
              </a:solidFill>
              <a:latin typeface="+mj-lt"/>
              <a:ea typeface="Times New Roman"/>
              <a:cs typeface="Arial" pitchFamily="34" charset="0"/>
            </a:endParaRPr>
          </a:p>
        </p:txBody>
      </p:sp>
      <p:sp>
        <p:nvSpPr>
          <p:cNvPr id="22" name="TextBox 21"/>
          <p:cNvSpPr txBox="1"/>
          <p:nvPr/>
        </p:nvSpPr>
        <p:spPr>
          <a:xfrm>
            <a:off x="381000" y="4886477"/>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ეტაპობრივი გადაბარება</a:t>
            </a:r>
            <a:endParaRPr lang="en-US" sz="1600" dirty="0">
              <a:solidFill>
                <a:schemeClr val="accent2">
                  <a:lumMod val="50000"/>
                </a:schemeClr>
              </a:solidFill>
              <a:latin typeface="+mj-lt"/>
              <a:cs typeface="Arial" pitchFamily="34" charset="0"/>
            </a:endParaRPr>
          </a:p>
        </p:txBody>
      </p:sp>
      <p:sp>
        <p:nvSpPr>
          <p:cNvPr id="23" name="TextBox 22"/>
          <p:cNvSpPr txBox="1"/>
          <p:nvPr/>
        </p:nvSpPr>
        <p:spPr>
          <a:xfrm>
            <a:off x="381000" y="5333910"/>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საპორტი</a:t>
            </a:r>
            <a:endParaRPr lang="en-US" sz="1600" dirty="0">
              <a:solidFill>
                <a:schemeClr val="accent2">
                  <a:lumMod val="50000"/>
                </a:schemeClr>
              </a:solidFill>
              <a:latin typeface="+mj-lt"/>
              <a:cs typeface="Arial" pitchFamily="34" charset="0"/>
            </a:endParaRPr>
          </a:p>
        </p:txBody>
      </p:sp>
      <p:sp>
        <p:nvSpPr>
          <p:cNvPr id="24" name="TextBox 23"/>
          <p:cNvSpPr txBox="1"/>
          <p:nvPr/>
        </p:nvSpPr>
        <p:spPr>
          <a:xfrm>
            <a:off x="381000" y="5765247"/>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სუპერვიზია</a:t>
            </a:r>
            <a:endParaRPr lang="en-US" sz="1600" dirty="0">
              <a:solidFill>
                <a:schemeClr val="accent2">
                  <a:lumMod val="50000"/>
                </a:schemeClr>
              </a:solidFill>
              <a:latin typeface="+mj-lt"/>
              <a:cs typeface="Arial" pitchFamily="34" charset="0"/>
            </a:endParaRPr>
          </a:p>
        </p:txBody>
      </p:sp>
      <p:sp>
        <p:nvSpPr>
          <p:cNvPr id="25" name="Content Placeholder 5"/>
          <p:cNvSpPr txBox="1">
            <a:spLocks/>
          </p:cNvSpPr>
          <p:nvPr/>
        </p:nvSpPr>
        <p:spPr>
          <a:xfrm>
            <a:off x="5325036" y="5274587"/>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2015 წლის აგვისტომდე</a:t>
            </a:r>
            <a:endParaRPr lang="ka-GE" sz="1600" dirty="0">
              <a:solidFill>
                <a:schemeClr val="bg1"/>
              </a:solidFill>
              <a:latin typeface="+mj-lt"/>
              <a:ea typeface="Times New Roman"/>
              <a:cs typeface="Arial" pitchFamily="34" charset="0"/>
            </a:endParaRPr>
          </a:p>
        </p:txBody>
      </p:sp>
      <p:sp>
        <p:nvSpPr>
          <p:cNvPr id="26" name="Content Placeholder 5"/>
          <p:cNvSpPr txBox="1">
            <a:spLocks/>
          </p:cNvSpPr>
          <p:nvPr/>
        </p:nvSpPr>
        <p:spPr>
          <a:xfrm>
            <a:off x="5325036" y="5689847"/>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2015 წლის აგვისტომდე</a:t>
            </a:r>
            <a:endParaRPr lang="ka-GE" sz="1600" dirty="0">
              <a:solidFill>
                <a:schemeClr val="bg1"/>
              </a:solidFill>
              <a:latin typeface="+mj-lt"/>
              <a:ea typeface="Times New Roman"/>
              <a:cs typeface="Arial" pitchFamily="34" charset="0"/>
            </a:endParaRPr>
          </a:p>
        </p:txBody>
      </p:sp>
    </p:spTree>
    <p:extLst>
      <p:ext uri="{BB962C8B-B14F-4D97-AF65-F5344CB8AC3E}">
        <p14:creationId xmlns:p14="http://schemas.microsoft.com/office/powerpoint/2010/main" val="3229987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85800" y="1447800"/>
            <a:ext cx="7772400" cy="838200"/>
          </a:xfrm>
          <a:prstGeom prst="rect">
            <a:avLst/>
          </a:prstGeom>
          <a:solidFill>
            <a:srgbClr val="C00000"/>
          </a:solidFill>
          <a:ln w="9525">
            <a:solidFill>
              <a:srgbClr val="C00000"/>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algn="ctr"/>
            <a:r>
              <a:rPr lang="ka-GE" kern="0" dirty="0" smtClean="0">
                <a:solidFill>
                  <a:schemeClr val="bg1"/>
                </a:solidFill>
              </a:rPr>
              <a:t>ჯდესს-ის არ გადაბარების შედეგები</a:t>
            </a:r>
            <a:endParaRPr lang="en-US" kern="0" dirty="0">
              <a:solidFill>
                <a:srgbClr val="FFC000"/>
              </a:solidFill>
            </a:endParaRPr>
          </a:p>
        </p:txBody>
      </p:sp>
    </p:spTree>
    <p:extLst>
      <p:ext uri="{BB962C8B-B14F-4D97-AF65-F5344CB8AC3E}">
        <p14:creationId xmlns:p14="http://schemas.microsoft.com/office/powerpoint/2010/main" val="3505787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609600"/>
          </a:xfrm>
        </p:spPr>
        <p:txBody>
          <a:bodyPr/>
          <a:lstStyle/>
          <a:p>
            <a:pPr algn="ctr"/>
            <a:r>
              <a:rPr lang="ka-GE" dirty="0" smtClean="0">
                <a:solidFill>
                  <a:schemeClr val="accent2">
                    <a:lumMod val="50000"/>
                  </a:schemeClr>
                </a:solidFill>
              </a:rPr>
              <a:t>დღევანდელი პრეზენტაციის თემები</a:t>
            </a:r>
            <a:endParaRPr lang="en-US" dirty="0">
              <a:solidFill>
                <a:schemeClr val="accent2">
                  <a:lumMod val="50000"/>
                </a:schemeClr>
              </a:solidFill>
            </a:endParaRPr>
          </a:p>
        </p:txBody>
      </p:sp>
      <p:sp>
        <p:nvSpPr>
          <p:cNvPr id="3" name="Content Placeholder 2"/>
          <p:cNvSpPr>
            <a:spLocks noGrp="1"/>
          </p:cNvSpPr>
          <p:nvPr>
            <p:ph idx="1"/>
          </p:nvPr>
        </p:nvSpPr>
        <p:spPr>
          <a:xfrm>
            <a:off x="685800" y="2209800"/>
            <a:ext cx="8229600" cy="4114800"/>
          </a:xfrm>
        </p:spPr>
        <p:txBody>
          <a:bodyPr/>
          <a:lstStyle/>
          <a:p>
            <a:pPr marL="0" indent="0">
              <a:buNone/>
            </a:pPr>
            <a:r>
              <a:rPr lang="ka-GE" sz="2200" b="1" dirty="0" smtClean="0">
                <a:solidFill>
                  <a:schemeClr val="accent2">
                    <a:lumMod val="50000"/>
                  </a:schemeClr>
                </a:solidFill>
              </a:rPr>
              <a:t>ნაწილი </a:t>
            </a:r>
            <a:r>
              <a:rPr lang="en-US" sz="2200" b="1" dirty="0" smtClean="0">
                <a:solidFill>
                  <a:schemeClr val="accent2">
                    <a:lumMod val="50000"/>
                  </a:schemeClr>
                </a:solidFill>
              </a:rPr>
              <a:t>I</a:t>
            </a:r>
            <a:r>
              <a:rPr lang="en-US" sz="2200" b="1" dirty="0">
                <a:solidFill>
                  <a:schemeClr val="accent2">
                    <a:lumMod val="50000"/>
                  </a:schemeClr>
                </a:solidFill>
              </a:rPr>
              <a:t>: </a:t>
            </a:r>
            <a:r>
              <a:rPr lang="ka-GE" sz="2200" dirty="0">
                <a:solidFill>
                  <a:schemeClr val="accent2">
                    <a:lumMod val="50000"/>
                  </a:schemeClr>
                </a:solidFill>
                <a:cs typeface="Arial" pitchFamily="34" charset="0"/>
              </a:rPr>
              <a:t>ჯანმრთელობის დაცვის ერთიანი საინფორმაციო </a:t>
            </a:r>
            <a:r>
              <a:rPr lang="ka-GE" sz="2200" dirty="0" smtClean="0">
                <a:solidFill>
                  <a:schemeClr val="accent2">
                    <a:lumMod val="50000"/>
                  </a:schemeClr>
                </a:solidFill>
                <a:cs typeface="Arial" pitchFamily="34" charset="0"/>
              </a:rPr>
              <a:t>	     სისტემის ზოგადი მიმოხილვა</a:t>
            </a:r>
            <a:endParaRPr lang="ka-GE" sz="2200" dirty="0" smtClean="0">
              <a:solidFill>
                <a:schemeClr val="accent2">
                  <a:lumMod val="50000"/>
                </a:schemeClr>
              </a:solidFill>
              <a:cs typeface="Arial" pitchFamily="34" charset="0"/>
            </a:endParaRPr>
          </a:p>
          <a:p>
            <a:pPr marL="0" indent="0">
              <a:buNone/>
            </a:pPr>
            <a:endParaRPr lang="ka-GE" dirty="0" smtClean="0">
              <a:solidFill>
                <a:schemeClr val="accent2">
                  <a:lumMod val="50000"/>
                </a:schemeClr>
              </a:solidFill>
              <a:cs typeface="Arial" pitchFamily="34" charset="0"/>
            </a:endParaRPr>
          </a:p>
          <a:p>
            <a:pPr marL="0" indent="0">
              <a:buNone/>
            </a:pPr>
            <a:r>
              <a:rPr lang="ka-GE" sz="2200" b="1" dirty="0" smtClean="0">
                <a:solidFill>
                  <a:schemeClr val="accent2">
                    <a:lumMod val="50000"/>
                  </a:schemeClr>
                </a:solidFill>
              </a:rPr>
              <a:t>ნაწილი </a:t>
            </a:r>
            <a:r>
              <a:rPr lang="en-US" sz="2200" b="1" dirty="0" smtClean="0">
                <a:solidFill>
                  <a:schemeClr val="accent2">
                    <a:lumMod val="50000"/>
                  </a:schemeClr>
                </a:solidFill>
              </a:rPr>
              <a:t>II</a:t>
            </a:r>
            <a:r>
              <a:rPr lang="en-US" sz="2200" dirty="0">
                <a:solidFill>
                  <a:schemeClr val="accent2">
                    <a:lumMod val="50000"/>
                  </a:schemeClr>
                </a:solidFill>
              </a:rPr>
              <a:t>: </a:t>
            </a:r>
            <a:r>
              <a:rPr lang="ka-GE" sz="2200" dirty="0">
                <a:solidFill>
                  <a:schemeClr val="accent2">
                    <a:lumMod val="50000"/>
                  </a:schemeClr>
                </a:solidFill>
                <a:cs typeface="Arial" pitchFamily="34" charset="0"/>
              </a:rPr>
              <a:t>ჯანმრთელობის დაცვის ერთიანი საინფორმაციო </a:t>
            </a:r>
            <a:r>
              <a:rPr lang="ka-GE" sz="2200" dirty="0" smtClean="0">
                <a:solidFill>
                  <a:schemeClr val="accent2">
                    <a:lumMod val="50000"/>
                  </a:schemeClr>
                </a:solidFill>
                <a:cs typeface="Arial" pitchFamily="34" charset="0"/>
              </a:rPr>
              <a:t>	      სისტემის  </a:t>
            </a:r>
            <a:r>
              <a:rPr lang="ka-GE" sz="2200" dirty="0">
                <a:solidFill>
                  <a:schemeClr val="accent2">
                    <a:lumMod val="50000"/>
                  </a:schemeClr>
                </a:solidFill>
                <a:cs typeface="Arial" pitchFamily="34" charset="0"/>
              </a:rPr>
              <a:t>(ჯდესს)  მდგრადობის </a:t>
            </a:r>
            <a:r>
              <a:rPr lang="ka-GE" sz="2200" dirty="0" smtClean="0">
                <a:solidFill>
                  <a:schemeClr val="accent2">
                    <a:lumMod val="50000"/>
                  </a:schemeClr>
                </a:solidFill>
                <a:cs typeface="Arial" pitchFamily="34" charset="0"/>
              </a:rPr>
              <a:t>      		  	      უზრუნველყოფის </a:t>
            </a:r>
            <a:r>
              <a:rPr lang="ka-GE" sz="2200" dirty="0">
                <a:solidFill>
                  <a:schemeClr val="accent2">
                    <a:lumMod val="50000"/>
                  </a:schemeClr>
                </a:solidFill>
                <a:cs typeface="Arial" pitchFamily="34" charset="0"/>
              </a:rPr>
              <a:t>საკითხები</a:t>
            </a:r>
          </a:p>
          <a:p>
            <a:pPr marL="0" indent="0">
              <a:buNone/>
            </a:pPr>
            <a:endParaRPr lang="ka-GE" dirty="0" smtClean="0">
              <a:solidFill>
                <a:schemeClr val="accent2">
                  <a:lumMod val="50000"/>
                </a:schemeClr>
              </a:solidFill>
              <a:cs typeface="Arial" pitchFamily="34" charset="0"/>
            </a:endParaRPr>
          </a:p>
          <a:p>
            <a:pPr marL="0" indent="0">
              <a:buNone/>
            </a:pPr>
            <a:r>
              <a:rPr lang="ka-GE" sz="2200" b="1" dirty="0" smtClean="0">
                <a:solidFill>
                  <a:schemeClr val="accent2">
                    <a:lumMod val="50000"/>
                  </a:schemeClr>
                </a:solidFill>
              </a:rPr>
              <a:t>ნაწილი </a:t>
            </a:r>
            <a:r>
              <a:rPr lang="en-US" sz="2200" b="1" dirty="0" smtClean="0">
                <a:solidFill>
                  <a:schemeClr val="accent2">
                    <a:lumMod val="50000"/>
                  </a:schemeClr>
                </a:solidFill>
              </a:rPr>
              <a:t>III</a:t>
            </a:r>
            <a:r>
              <a:rPr lang="en-US" sz="2200" b="1" dirty="0" smtClean="0">
                <a:solidFill>
                  <a:schemeClr val="accent2">
                    <a:lumMod val="50000"/>
                  </a:schemeClr>
                </a:solidFill>
              </a:rPr>
              <a:t>: </a:t>
            </a:r>
            <a:r>
              <a:rPr lang="ka-GE" sz="2200" dirty="0">
                <a:solidFill>
                  <a:schemeClr val="accent2">
                    <a:lumMod val="50000"/>
                  </a:schemeClr>
                </a:solidFill>
                <a:cs typeface="Arial" pitchFamily="34" charset="0"/>
              </a:rPr>
              <a:t>გადაბარების </a:t>
            </a:r>
            <a:r>
              <a:rPr lang="ka-GE" sz="2200" dirty="0">
                <a:solidFill>
                  <a:schemeClr val="accent2">
                    <a:lumMod val="50000"/>
                  </a:schemeClr>
                </a:solidFill>
                <a:cs typeface="Arial" pitchFamily="34" charset="0"/>
              </a:rPr>
              <a:t>სამოქმედო </a:t>
            </a:r>
            <a:r>
              <a:rPr lang="ka-GE" sz="2200" dirty="0">
                <a:solidFill>
                  <a:schemeClr val="accent2">
                    <a:lumMod val="50000"/>
                  </a:schemeClr>
                </a:solidFill>
                <a:cs typeface="Arial" pitchFamily="34" charset="0"/>
              </a:rPr>
              <a:t>გეგმა</a:t>
            </a:r>
            <a:endParaRPr lang="en-US" sz="2200" dirty="0">
              <a:solidFill>
                <a:schemeClr val="accent2">
                  <a:lumMod val="50000"/>
                </a:schemeClr>
              </a:solidFill>
              <a:cs typeface="Arial" pitchFamily="34" charset="0"/>
            </a:endParaRPr>
          </a:p>
          <a:p>
            <a:pPr marL="0" indent="0">
              <a:buNone/>
            </a:pPr>
            <a:endParaRPr lang="ka-GE" dirty="0" smtClean="0">
              <a:solidFill>
                <a:srgbClr val="002060"/>
              </a:solidFill>
            </a:endParaRPr>
          </a:p>
          <a:p>
            <a:pPr marL="0" indent="0">
              <a:buNone/>
            </a:pPr>
            <a:endParaRPr lang="en-US" dirty="0">
              <a:solidFill>
                <a:srgbClr val="002060"/>
              </a:solidFill>
            </a:endParaRPr>
          </a:p>
        </p:txBody>
      </p:sp>
    </p:spTree>
    <p:extLst>
      <p:ext uri="{BB962C8B-B14F-4D97-AF65-F5344CB8AC3E}">
        <p14:creationId xmlns:p14="http://schemas.microsoft.com/office/powerpoint/2010/main" val="447196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5443" y="1525984"/>
            <a:ext cx="4173118" cy="2055416"/>
          </a:xfrm>
          <a:prstGeom prst="rect">
            <a:avLst/>
          </a:prstGeom>
        </p:spPr>
      </p:pic>
      <p:sp>
        <p:nvSpPr>
          <p:cNvPr id="5" name="TextBox 4"/>
          <p:cNvSpPr txBox="1"/>
          <p:nvPr/>
        </p:nvSpPr>
        <p:spPr>
          <a:xfrm>
            <a:off x="381000" y="4215586"/>
            <a:ext cx="8534400" cy="2246769"/>
          </a:xfrm>
          <a:prstGeom prst="rect">
            <a:avLst/>
          </a:prstGeom>
          <a:noFill/>
        </p:spPr>
        <p:txBody>
          <a:bodyPr wrap="square" rtlCol="0">
            <a:spAutoFit/>
          </a:bodyPr>
          <a:lstStyle/>
          <a:p>
            <a:pPr algn="ctr" eaLnBrk="1" fontAlgn="auto" hangingPunct="1">
              <a:spcBef>
                <a:spcPts val="0"/>
              </a:spcBef>
              <a:spcAft>
                <a:spcPts val="0"/>
              </a:spcAft>
            </a:pPr>
            <a:endParaRPr lang="en-US" b="0" dirty="0">
              <a:solidFill>
                <a:prstClr val="black"/>
              </a:solidFill>
              <a:latin typeface="Calibri" pitchFamily="34" charset="0"/>
              <a:cs typeface="Calibri" pitchFamily="34" charset="0"/>
            </a:endParaRPr>
          </a:p>
          <a:p>
            <a:pPr algn="ctr" eaLnBrk="1" fontAlgn="auto" hangingPunct="1">
              <a:spcBef>
                <a:spcPts val="0"/>
              </a:spcBef>
              <a:spcAft>
                <a:spcPts val="0"/>
              </a:spcAft>
            </a:pPr>
            <a:endParaRPr lang="ka-GE" sz="20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r>
              <a:rPr lang="ka-GE" sz="2400" b="0" dirty="0" smtClean="0">
                <a:solidFill>
                  <a:srgbClr val="C00000"/>
                </a:solidFill>
                <a:latin typeface="Myriad Pro" pitchFamily="34" charset="0"/>
                <a:cs typeface="Arial" pitchFamily="34" charset="0"/>
              </a:rPr>
              <a:t>საკონტაქტო ინფორმაცია</a:t>
            </a:r>
            <a:r>
              <a:rPr lang="en-US" sz="2400" b="0" dirty="0" smtClean="0">
                <a:solidFill>
                  <a:srgbClr val="C00000"/>
                </a:solidFill>
                <a:latin typeface="Myriad Pro" pitchFamily="34" charset="0"/>
                <a:cs typeface="Arial" pitchFamily="34" charset="0"/>
              </a:rPr>
              <a:t>:</a:t>
            </a:r>
            <a:endParaRPr lang="ka-GE" sz="24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endParaRPr lang="en-US" sz="24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endParaRPr lang="en-US" sz="1350" b="1" dirty="0" smtClean="0">
              <a:solidFill>
                <a:prstClr val="black"/>
              </a:solidFill>
              <a:latin typeface="Calibri" pitchFamily="34" charset="0"/>
              <a:cs typeface="Calibri" pitchFamily="34" charset="0"/>
            </a:endParaRPr>
          </a:p>
          <a:p>
            <a:pPr algn="ctr" eaLnBrk="1" fontAlgn="auto" hangingPunct="1">
              <a:spcBef>
                <a:spcPts val="0"/>
              </a:spcBef>
              <a:spcAft>
                <a:spcPts val="0"/>
              </a:spcAft>
            </a:pPr>
            <a:r>
              <a:rPr lang="ka-GE" sz="1350" b="1" dirty="0" smtClean="0">
                <a:solidFill>
                  <a:prstClr val="black"/>
                </a:solidFill>
                <a:latin typeface="+mj-lt"/>
                <a:cs typeface="Calibri" pitchFamily="34" charset="0"/>
              </a:rPr>
              <a:t>ალექსანდრე ტურძილაძე</a:t>
            </a:r>
            <a:r>
              <a:rPr lang="en-US" sz="1350" b="0" dirty="0" smtClean="0">
                <a:solidFill>
                  <a:prstClr val="black"/>
                </a:solidFill>
                <a:latin typeface="+mj-lt"/>
                <a:cs typeface="Calibri" pitchFamily="34" charset="0"/>
              </a:rPr>
              <a:t>, </a:t>
            </a:r>
            <a:r>
              <a:rPr lang="ka-GE" sz="1350" b="0" dirty="0" smtClean="0">
                <a:solidFill>
                  <a:prstClr val="black"/>
                </a:solidFill>
                <a:latin typeface="+mj-lt"/>
                <a:cs typeface="Calibri" pitchFamily="34" charset="0"/>
              </a:rPr>
              <a:t>პროგრამის დირექტორი</a:t>
            </a:r>
            <a:r>
              <a:rPr lang="en-US" sz="1350" b="0" dirty="0" smtClean="0">
                <a:solidFill>
                  <a:prstClr val="black"/>
                </a:solidFill>
                <a:latin typeface="+mj-lt"/>
                <a:cs typeface="Calibri" pitchFamily="34" charset="0"/>
              </a:rPr>
              <a:t> – </a:t>
            </a:r>
            <a:r>
              <a:rPr lang="en-US" sz="1350" b="0" u="sng" dirty="0" smtClean="0">
                <a:solidFill>
                  <a:srgbClr val="204B7D"/>
                </a:solidFill>
                <a:latin typeface="+mj-lt"/>
                <a:cs typeface="Calibri" pitchFamily="34" charset="0"/>
              </a:rPr>
              <a:t>aturdziladze@hssp.org.ge</a:t>
            </a:r>
            <a:r>
              <a:rPr lang="en-US" sz="1350" b="0" dirty="0" smtClean="0">
                <a:solidFill>
                  <a:prstClr val="black"/>
                </a:solidFill>
                <a:latin typeface="+mj-lt"/>
                <a:cs typeface="Calibri" pitchFamily="34" charset="0"/>
              </a:rPr>
              <a:t> / (995) </a:t>
            </a:r>
            <a:r>
              <a:rPr lang="ka-GE" sz="1350" b="0" dirty="0" smtClean="0">
                <a:solidFill>
                  <a:prstClr val="black"/>
                </a:solidFill>
                <a:latin typeface="+mj-lt"/>
                <a:cs typeface="Calibri" pitchFamily="34" charset="0"/>
              </a:rPr>
              <a:t>5</a:t>
            </a:r>
            <a:r>
              <a:rPr lang="en-US" sz="1350" b="0" dirty="0" smtClean="0">
                <a:solidFill>
                  <a:prstClr val="black"/>
                </a:solidFill>
                <a:latin typeface="+mj-lt"/>
                <a:cs typeface="Calibri" pitchFamily="34" charset="0"/>
              </a:rPr>
              <a:t>93 22 62 26</a:t>
            </a:r>
          </a:p>
          <a:p>
            <a:pPr algn="ctr" eaLnBrk="1" fontAlgn="auto" hangingPunct="1">
              <a:spcBef>
                <a:spcPts val="0"/>
              </a:spcBef>
              <a:spcAft>
                <a:spcPts val="0"/>
              </a:spcAft>
            </a:pPr>
            <a:endParaRPr lang="en-US" sz="1350" b="0" dirty="0">
              <a:solidFill>
                <a:prstClr val="black"/>
              </a:solidFill>
              <a:latin typeface="+mj-lt"/>
              <a:cs typeface="Calibri" pitchFamily="34" charset="0"/>
            </a:endParaRPr>
          </a:p>
          <a:p>
            <a:pPr algn="ctr" eaLnBrk="1" fontAlgn="auto" hangingPunct="1">
              <a:spcBef>
                <a:spcPts val="0"/>
              </a:spcBef>
              <a:spcAft>
                <a:spcPts val="0"/>
              </a:spcAft>
            </a:pPr>
            <a:r>
              <a:rPr lang="ka-GE" sz="1350" b="1" dirty="0" smtClean="0">
                <a:solidFill>
                  <a:prstClr val="black"/>
                </a:solidFill>
                <a:latin typeface="Arial" pitchFamily="34" charset="0"/>
                <a:cs typeface="Arial" pitchFamily="34" charset="0"/>
              </a:rPr>
              <a:t>ქეთევან თათოშვილი</a:t>
            </a:r>
            <a:r>
              <a:rPr lang="en-US" sz="1350" b="1" dirty="0" smtClean="0">
                <a:solidFill>
                  <a:prstClr val="black"/>
                </a:solidFill>
                <a:latin typeface="Arial" pitchFamily="34" charset="0"/>
                <a:cs typeface="Arial" pitchFamily="34" charset="0"/>
              </a:rPr>
              <a:t>, </a:t>
            </a:r>
            <a:r>
              <a:rPr lang="ka-GE" sz="1350" b="0" dirty="0" smtClean="0">
                <a:solidFill>
                  <a:prstClr val="black"/>
                </a:solidFill>
                <a:latin typeface="Arial" pitchFamily="34" charset="0"/>
                <a:cs typeface="Arial" pitchFamily="34" charset="0"/>
              </a:rPr>
              <a:t>პროგრამის დირექტორის მოადგილე</a:t>
            </a:r>
            <a:r>
              <a:rPr lang="en-US" sz="1350" b="0" dirty="0" smtClean="0">
                <a:solidFill>
                  <a:prstClr val="black"/>
                </a:solidFill>
                <a:latin typeface="Arial" pitchFamily="34" charset="0"/>
                <a:cs typeface="Arial" pitchFamily="34" charset="0"/>
              </a:rPr>
              <a:t>  - </a:t>
            </a:r>
            <a:r>
              <a:rPr lang="en-US" sz="1350" b="0" u="sng" dirty="0" smtClean="0">
                <a:solidFill>
                  <a:srgbClr val="204B7D"/>
                </a:solidFill>
                <a:latin typeface="Arial" pitchFamily="34" charset="0"/>
                <a:cs typeface="Arial" pitchFamily="34" charset="0"/>
              </a:rPr>
              <a:t>ktatoshvili@hssp.org.ge</a:t>
            </a:r>
            <a:r>
              <a:rPr lang="en-US" sz="1350" b="0" dirty="0" smtClean="0">
                <a:solidFill>
                  <a:srgbClr val="204B7D"/>
                </a:solidFill>
                <a:latin typeface="Arial" pitchFamily="34" charset="0"/>
                <a:cs typeface="Arial" pitchFamily="34" charset="0"/>
              </a:rPr>
              <a:t> </a:t>
            </a:r>
            <a:r>
              <a:rPr lang="en-US" sz="1350" b="0" dirty="0" smtClean="0">
                <a:solidFill>
                  <a:prstClr val="black"/>
                </a:solidFill>
                <a:latin typeface="Arial" pitchFamily="34" charset="0"/>
                <a:cs typeface="Arial" pitchFamily="34" charset="0"/>
              </a:rPr>
              <a:t>/ (995) </a:t>
            </a:r>
            <a:r>
              <a:rPr lang="ka-GE" sz="1350" b="0" dirty="0" smtClean="0">
                <a:solidFill>
                  <a:prstClr val="black"/>
                </a:solidFill>
                <a:latin typeface="Arial" pitchFamily="34" charset="0"/>
                <a:cs typeface="Arial" pitchFamily="34" charset="0"/>
              </a:rPr>
              <a:t>5</a:t>
            </a:r>
            <a:r>
              <a:rPr lang="en-US" sz="1350" b="0" dirty="0" smtClean="0">
                <a:solidFill>
                  <a:prstClr val="black"/>
                </a:solidFill>
                <a:latin typeface="Arial" pitchFamily="34" charset="0"/>
                <a:cs typeface="Arial" pitchFamily="34" charset="0"/>
              </a:rPr>
              <a:t>77 73 15 60</a:t>
            </a:r>
          </a:p>
        </p:txBody>
      </p:sp>
      <p:sp>
        <p:nvSpPr>
          <p:cNvPr id="6" name="TextBox 5">
            <a:hlinkClick r:id="rId3" tooltip="ehealth.moh.gov.ge"/>
          </p:cNvPr>
          <p:cNvSpPr txBox="1"/>
          <p:nvPr/>
        </p:nvSpPr>
        <p:spPr>
          <a:xfrm>
            <a:off x="1181100" y="3733800"/>
            <a:ext cx="6781800" cy="646331"/>
          </a:xfrm>
          <a:prstGeom prst="rect">
            <a:avLst/>
          </a:prstGeom>
          <a:noFill/>
        </p:spPr>
        <p:txBody>
          <a:bodyPr wrap="square" rtlCol="0">
            <a:spAutoFit/>
          </a:bodyPr>
          <a:lstStyle/>
          <a:p>
            <a:pPr algn="ctr"/>
            <a:r>
              <a:rPr lang="en-US" sz="3600" u="sng" dirty="0" smtClean="0">
                <a:solidFill>
                  <a:srgbClr val="204B7D"/>
                </a:solidFill>
                <a:latin typeface="Myriad Pro" pitchFamily="34" charset="0"/>
              </a:rPr>
              <a:t>ehealth.moh.gov.ge</a:t>
            </a:r>
            <a:endParaRPr lang="en-US" sz="3600" u="sng" dirty="0">
              <a:solidFill>
                <a:srgbClr val="204B7D"/>
              </a:solidFill>
              <a:latin typeface="Myriad Pro" pitchFamily="34" charset="0"/>
            </a:endParaRPr>
          </a:p>
        </p:txBody>
      </p:sp>
    </p:spTree>
    <p:extLst>
      <p:ext uri="{BB962C8B-B14F-4D97-AF65-F5344CB8AC3E}">
        <p14:creationId xmlns:p14="http://schemas.microsoft.com/office/powerpoint/2010/main" val="3664246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ka-GE" sz="2800" b="1" dirty="0" smtClean="0">
                <a:solidFill>
                  <a:srgbClr val="002060"/>
                </a:solidFill>
              </a:rPr>
              <a:t>ნაწილი </a:t>
            </a:r>
            <a:r>
              <a:rPr lang="en-US" sz="2800" b="1" dirty="0" smtClean="0">
                <a:solidFill>
                  <a:srgbClr val="002060"/>
                </a:solidFill>
              </a:rPr>
              <a:t>I: </a:t>
            </a:r>
            <a:endParaRPr lang="ka-GE" sz="2800" b="1" dirty="0" smtClean="0">
              <a:solidFill>
                <a:srgbClr val="002060"/>
              </a:solidFill>
            </a:endParaRPr>
          </a:p>
          <a:p>
            <a:pPr marL="0" indent="0" algn="ctr">
              <a:buNone/>
            </a:pPr>
            <a:endParaRPr lang="ka-GE" sz="2800" b="1" dirty="0" smtClean="0">
              <a:solidFill>
                <a:srgbClr val="002060"/>
              </a:solidFill>
            </a:endParaRPr>
          </a:p>
          <a:p>
            <a:pPr marL="0" indent="0" algn="ctr">
              <a:buNone/>
            </a:pPr>
            <a:r>
              <a:rPr lang="ka-GE" sz="2800" dirty="0">
                <a:solidFill>
                  <a:schemeClr val="accent2">
                    <a:lumMod val="50000"/>
                  </a:schemeClr>
                </a:solidFill>
                <a:cs typeface="Arial" pitchFamily="34" charset="0"/>
              </a:rPr>
              <a:t>ჯანმრთელობის დაცვის ერთიანი საინფორმაციო სისტემის ზოგადი მიმოხილვა</a:t>
            </a:r>
          </a:p>
        </p:txBody>
      </p:sp>
    </p:spTree>
    <p:extLst>
      <p:ext uri="{BB962C8B-B14F-4D97-AF65-F5344CB8AC3E}">
        <p14:creationId xmlns:p14="http://schemas.microsoft.com/office/powerpoint/2010/main" val="2038364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2114624"/>
            <a:ext cx="5410200" cy="1313664"/>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060"/>
              </a:solidFill>
              <a:latin typeface="Arial" pitchFamily="34" charset="0"/>
              <a:cs typeface="Arial" pitchFamily="34" charset="0"/>
            </a:endParaRPr>
          </a:p>
        </p:txBody>
      </p:sp>
      <p:sp>
        <p:nvSpPr>
          <p:cNvPr id="5" name="Rectangle 4"/>
          <p:cNvSpPr/>
          <p:nvPr/>
        </p:nvSpPr>
        <p:spPr>
          <a:xfrm>
            <a:off x="2743200" y="3524036"/>
            <a:ext cx="5257800" cy="1424940"/>
          </a:xfrm>
          <a:prstGeom prst="rect">
            <a:avLst/>
          </a:prstGeom>
          <a:solidFill>
            <a:srgbClr val="E4E4E4"/>
          </a:solidFill>
          <a:ln>
            <a:solidFill>
              <a:srgbClr val="E4E4E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latin typeface="Arial" pitchFamily="34" charset="0"/>
              <a:cs typeface="Arial" pitchFamily="34" charset="0"/>
            </a:endParaRPr>
          </a:p>
        </p:txBody>
      </p:sp>
      <p:sp>
        <p:nvSpPr>
          <p:cNvPr id="7" name="Rectangle 6"/>
          <p:cNvSpPr/>
          <p:nvPr/>
        </p:nvSpPr>
        <p:spPr>
          <a:xfrm>
            <a:off x="2590800" y="5043665"/>
            <a:ext cx="5410200" cy="1338775"/>
          </a:xfrm>
          <a:prstGeom prst="rect">
            <a:avLst/>
          </a:prstGeom>
          <a:solidFill>
            <a:srgbClr val="E4E4E4"/>
          </a:solidFill>
          <a:ln>
            <a:solidFill>
              <a:srgbClr val="E4E4E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tx1">
                  <a:lumMod val="85000"/>
                  <a:lumOff val="15000"/>
                </a:schemeClr>
              </a:solidFill>
              <a:latin typeface="+mj-lt"/>
              <a:cs typeface="Arial" pitchFamily="34" charset="0"/>
            </a:endParaRPr>
          </a:p>
        </p:txBody>
      </p:sp>
      <p:sp>
        <p:nvSpPr>
          <p:cNvPr id="8" name="Pentagon 7"/>
          <p:cNvSpPr/>
          <p:nvPr/>
        </p:nvSpPr>
        <p:spPr>
          <a:xfrm>
            <a:off x="1219200" y="4953000"/>
            <a:ext cx="2286000" cy="1473671"/>
          </a:xfrm>
          <a:prstGeom prst="homePlate">
            <a:avLst/>
          </a:prstGeom>
          <a:solidFill>
            <a:srgbClr val="B62C2F"/>
          </a:solidFill>
          <a:ln>
            <a:solidFill>
              <a:srgbClr val="B62C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effectLst>
                <a:outerShdw blurRad="38100" dist="38100" dir="2700000" algn="tl">
                  <a:srgbClr val="000000">
                    <a:alpha val="43137"/>
                  </a:srgbClr>
                </a:outerShdw>
              </a:effectLst>
              <a:latin typeface="+mj-lt"/>
            </a:endParaRPr>
          </a:p>
        </p:txBody>
      </p:sp>
      <p:sp>
        <p:nvSpPr>
          <p:cNvPr id="9" name="TextBox 8"/>
          <p:cNvSpPr txBox="1"/>
          <p:nvPr/>
        </p:nvSpPr>
        <p:spPr>
          <a:xfrm>
            <a:off x="3762429" y="2278948"/>
            <a:ext cx="4139610" cy="738664"/>
          </a:xfrm>
          <a:prstGeom prst="rect">
            <a:avLst/>
          </a:prstGeom>
          <a:noFill/>
        </p:spPr>
        <p:txBody>
          <a:bodyPr wrap="square" rtlCol="0">
            <a:spAutoFit/>
          </a:bodyPr>
          <a:lstStyle/>
          <a:p>
            <a:r>
              <a:rPr lang="ka-GE" sz="1400" dirty="0" smtClean="0">
                <a:solidFill>
                  <a:srgbClr val="002060"/>
                </a:solidFill>
                <a:latin typeface="+mj-lt"/>
                <a:ea typeface="Verdana" pitchFamily="34" charset="0"/>
                <a:cs typeface="Arial" pitchFamily="34" charset="0"/>
              </a:rPr>
              <a:t>აშშ-ის საერთაშორისო განვითარების სააგენტოს ,,</a:t>
            </a:r>
            <a:r>
              <a:rPr lang="ka-GE" sz="1400" dirty="0" smtClean="0">
                <a:solidFill>
                  <a:srgbClr val="002060"/>
                </a:solidFill>
                <a:latin typeface="+mj-lt"/>
                <a:cs typeface="Arial" pitchFamily="34" charset="0"/>
              </a:rPr>
              <a:t>ჯანდაცვის </a:t>
            </a:r>
            <a:r>
              <a:rPr lang="ka-GE" sz="1400" dirty="0">
                <a:solidFill>
                  <a:srgbClr val="002060"/>
                </a:solidFill>
                <a:latin typeface="+mj-lt"/>
                <a:cs typeface="Arial" pitchFamily="34" charset="0"/>
              </a:rPr>
              <a:t>სისტემის განმტკიცების პროგრამა</a:t>
            </a:r>
            <a:r>
              <a:rPr lang="ka-GE" sz="1400" dirty="0" smtClean="0">
                <a:solidFill>
                  <a:srgbClr val="002060"/>
                </a:solidFill>
                <a:latin typeface="+mj-lt"/>
                <a:cs typeface="Arial" pitchFamily="34" charset="0"/>
              </a:rPr>
              <a:t>” (ოქტომბერი 2009 - სექტემბერი 2014)</a:t>
            </a:r>
            <a:endParaRPr lang="en-US" sz="1400" dirty="0">
              <a:solidFill>
                <a:srgbClr val="002060"/>
              </a:solidFill>
              <a:latin typeface="+mj-lt"/>
              <a:cs typeface="Arial" pitchFamily="34" charset="0"/>
            </a:endParaRPr>
          </a:p>
        </p:txBody>
      </p:sp>
      <p:sp>
        <p:nvSpPr>
          <p:cNvPr id="10" name="TextBox 9"/>
          <p:cNvSpPr txBox="1"/>
          <p:nvPr/>
        </p:nvSpPr>
        <p:spPr>
          <a:xfrm>
            <a:off x="3762429" y="3627346"/>
            <a:ext cx="4215810" cy="1169551"/>
          </a:xfrm>
          <a:prstGeom prst="rect">
            <a:avLst/>
          </a:prstGeom>
          <a:noFill/>
        </p:spPr>
        <p:txBody>
          <a:bodyPr wrap="square" rtlCol="0">
            <a:spAutoFit/>
          </a:bodyPr>
          <a:lstStyle/>
          <a:p>
            <a:r>
              <a:rPr lang="ka-GE" sz="1400" dirty="0" smtClean="0">
                <a:solidFill>
                  <a:schemeClr val="accent2">
                    <a:lumMod val="50000"/>
                  </a:schemeClr>
                </a:solidFill>
                <a:latin typeface="+mj-lt"/>
                <a:ea typeface="Verdana" pitchFamily="34" charset="0"/>
                <a:cs typeface="Arial" pitchFamily="34" charset="0"/>
              </a:rPr>
              <a:t>ხარისხიან სამედიცინო სერვისებზე საქართველოს მოსახლეობის გეოგრაფიული და ფინანსური ხელმისაწვდომობის ზრდა, </a:t>
            </a:r>
            <a:r>
              <a:rPr lang="ka-GE" sz="1400" dirty="0">
                <a:solidFill>
                  <a:schemeClr val="accent2">
                    <a:lumMod val="50000"/>
                  </a:schemeClr>
                </a:solidFill>
                <a:ea typeface="Verdana" pitchFamily="34" charset="0"/>
                <a:cs typeface="Arial" pitchFamily="34" charset="0"/>
              </a:rPr>
              <a:t>სახელმწიფო და კერძო სექტორების გაძლიერების მეშვეობით </a:t>
            </a:r>
            <a:endParaRPr lang="en-US" sz="1400" dirty="0">
              <a:solidFill>
                <a:schemeClr val="accent2">
                  <a:lumMod val="50000"/>
                </a:schemeClr>
              </a:solidFill>
              <a:latin typeface="+mj-lt"/>
              <a:ea typeface="Verdana" pitchFamily="34" charset="0"/>
              <a:cs typeface="Arial" pitchFamily="34" charset="0"/>
            </a:endParaRPr>
          </a:p>
        </p:txBody>
      </p:sp>
      <p:sp>
        <p:nvSpPr>
          <p:cNvPr id="12" name="TextBox 11"/>
          <p:cNvSpPr txBox="1"/>
          <p:nvPr/>
        </p:nvSpPr>
        <p:spPr>
          <a:xfrm>
            <a:off x="3800529" y="5377192"/>
            <a:ext cx="4139610" cy="523220"/>
          </a:xfrm>
          <a:prstGeom prst="rect">
            <a:avLst/>
          </a:prstGeom>
          <a:noFill/>
        </p:spPr>
        <p:txBody>
          <a:bodyPr wrap="square" rtlCol="0">
            <a:spAutoFit/>
          </a:bodyPr>
          <a:lstStyle/>
          <a:p>
            <a:r>
              <a:rPr lang="ka-GE" sz="1400" dirty="0" smtClean="0">
                <a:solidFill>
                  <a:srgbClr val="002060"/>
                </a:solidFill>
                <a:latin typeface="+mj-lt"/>
                <a:cs typeface="Arial" pitchFamily="34" charset="0"/>
              </a:rPr>
              <a:t>ჯანმრთელობის დაცვის ერთიანი საინფორმაციო სისტემა</a:t>
            </a:r>
            <a:r>
              <a:rPr lang="en-US" sz="1400" dirty="0" smtClean="0">
                <a:solidFill>
                  <a:srgbClr val="002060"/>
                </a:solidFill>
                <a:latin typeface="+mj-lt"/>
                <a:cs typeface="Arial" pitchFamily="34" charset="0"/>
              </a:rPr>
              <a:t> (HMIS)</a:t>
            </a:r>
            <a:endParaRPr lang="en-US" sz="1400" dirty="0">
              <a:solidFill>
                <a:srgbClr val="002060"/>
              </a:solidFill>
              <a:latin typeface="+mj-lt"/>
              <a:cs typeface="Arial" pitchFamily="34" charset="0"/>
            </a:endParaRPr>
          </a:p>
        </p:txBody>
      </p:sp>
      <p:sp>
        <p:nvSpPr>
          <p:cNvPr id="13" name="TextBox 12"/>
          <p:cNvSpPr txBox="1"/>
          <p:nvPr/>
        </p:nvSpPr>
        <p:spPr>
          <a:xfrm>
            <a:off x="4572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,,ჯანდაცვის სისტემის განმტკიცების პროგრამის”</a:t>
            </a:r>
            <a:r>
              <a:rPr lang="ka-GE" sz="2100" b="1" dirty="0">
                <a:solidFill>
                  <a:srgbClr val="002060"/>
                </a:solidFill>
                <a:latin typeface="Myriad Pro" pitchFamily="34" charset="0"/>
                <a:cs typeface="Arial" pitchFamily="34" charset="0"/>
              </a:rPr>
              <a:t> </a:t>
            </a:r>
            <a:r>
              <a:rPr lang="ka-GE" sz="2100" b="1" dirty="0" smtClean="0">
                <a:solidFill>
                  <a:srgbClr val="002060"/>
                </a:solidFill>
                <a:latin typeface="Myriad Pro" pitchFamily="34" charset="0"/>
                <a:cs typeface="Arial" pitchFamily="34" charset="0"/>
              </a:rPr>
              <a:t>შესახებ</a:t>
            </a:r>
            <a:endParaRPr lang="en-US" sz="2100" b="1" dirty="0">
              <a:solidFill>
                <a:srgbClr val="002060"/>
              </a:solidFill>
              <a:latin typeface="Myriad Pro" pitchFamily="34" charset="0"/>
              <a:cs typeface="Arial" pitchFamily="34" charset="0"/>
            </a:endParaRPr>
          </a:p>
        </p:txBody>
      </p:sp>
      <p:sp>
        <p:nvSpPr>
          <p:cNvPr id="15" name="Pentagon 14"/>
          <p:cNvSpPr/>
          <p:nvPr/>
        </p:nvSpPr>
        <p:spPr>
          <a:xfrm>
            <a:off x="1219200" y="3429000"/>
            <a:ext cx="2286000" cy="1566244"/>
          </a:xfrm>
          <a:prstGeom prst="homePlate">
            <a:avLst/>
          </a:prstGeom>
          <a:solidFill>
            <a:srgbClr val="B62C2F"/>
          </a:solidFill>
          <a:ln>
            <a:solidFill>
              <a:srgbClr val="B62C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latin typeface="+mj-lt"/>
            </a:endParaRPr>
          </a:p>
        </p:txBody>
      </p:sp>
      <p:sp>
        <p:nvSpPr>
          <p:cNvPr id="16" name="Pentagon 15"/>
          <p:cNvSpPr/>
          <p:nvPr/>
        </p:nvSpPr>
        <p:spPr>
          <a:xfrm>
            <a:off x="1219200" y="2023892"/>
            <a:ext cx="2286000" cy="1495128"/>
          </a:xfrm>
          <a:prstGeom prst="homePlate">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latin typeface="+mj-lt"/>
            </a:endParaRPr>
          </a:p>
        </p:txBody>
      </p:sp>
      <p:sp>
        <p:nvSpPr>
          <p:cNvPr id="18" name="TextBox 17"/>
          <p:cNvSpPr txBox="1"/>
          <p:nvPr/>
        </p:nvSpPr>
        <p:spPr>
          <a:xfrm>
            <a:off x="1633002" y="2648280"/>
            <a:ext cx="1219291" cy="279796"/>
          </a:xfrm>
          <a:prstGeom prst="rect">
            <a:avLst/>
          </a:prstGeom>
          <a:noFill/>
        </p:spPr>
        <p:txBody>
          <a:bodyPr wrap="square" rtlCol="0">
            <a:spAutoFit/>
          </a:bodyPr>
          <a:lstStyle/>
          <a:p>
            <a:pPr lvl="0"/>
            <a:r>
              <a:rPr lang="ka-GE" sz="1600" b="1" dirty="0" smtClean="0">
                <a:solidFill>
                  <a:srgbClr val="FFFFFF"/>
                </a:solidFill>
                <a:effectLst>
                  <a:outerShdw blurRad="38100" dist="38100" dir="2700000" algn="tl">
                    <a:srgbClr val="000000">
                      <a:alpha val="43137"/>
                    </a:srgbClr>
                  </a:outerShdw>
                </a:effectLst>
                <a:latin typeface="+mj-lt"/>
              </a:rPr>
              <a:t>პროექტი</a:t>
            </a:r>
            <a:endParaRPr lang="en-US" sz="1600" b="1" dirty="0">
              <a:solidFill>
                <a:srgbClr val="FFFFFF"/>
              </a:solidFill>
              <a:effectLst>
                <a:outerShdw blurRad="38100" dist="38100" dir="2700000" algn="tl">
                  <a:srgbClr val="000000">
                    <a:alpha val="43137"/>
                  </a:srgbClr>
                </a:outerShdw>
              </a:effectLst>
            </a:endParaRPr>
          </a:p>
        </p:txBody>
      </p:sp>
      <p:sp>
        <p:nvSpPr>
          <p:cNvPr id="19" name="TextBox 18"/>
          <p:cNvSpPr txBox="1"/>
          <p:nvPr/>
        </p:nvSpPr>
        <p:spPr>
          <a:xfrm>
            <a:off x="1633003" y="4112664"/>
            <a:ext cx="1219291" cy="279796"/>
          </a:xfrm>
          <a:prstGeom prst="rect">
            <a:avLst/>
          </a:prstGeom>
          <a:noFill/>
        </p:spPr>
        <p:txBody>
          <a:bodyPr wrap="square" rtlCol="0">
            <a:spAutoFit/>
          </a:bodyPr>
          <a:lstStyle/>
          <a:p>
            <a:pPr lvl="0"/>
            <a:r>
              <a:rPr lang="ka-GE" sz="1600" b="1" dirty="0" smtClean="0">
                <a:solidFill>
                  <a:srgbClr val="FFFFFF"/>
                </a:solidFill>
                <a:effectLst>
                  <a:outerShdw blurRad="38100" dist="38100" dir="2700000" algn="tl">
                    <a:srgbClr val="000000">
                      <a:alpha val="43137"/>
                    </a:srgbClr>
                  </a:outerShdw>
                </a:effectLst>
                <a:latin typeface="+mj-lt"/>
              </a:rPr>
              <a:t>მისია</a:t>
            </a:r>
            <a:endParaRPr lang="en-US" sz="1600" b="1" dirty="0">
              <a:solidFill>
                <a:srgbClr val="FFFFFF"/>
              </a:solidFill>
              <a:effectLst>
                <a:outerShdw blurRad="38100" dist="38100" dir="2700000" algn="tl">
                  <a:srgbClr val="000000">
                    <a:alpha val="43137"/>
                  </a:srgbClr>
                </a:outerShdw>
              </a:effectLst>
            </a:endParaRPr>
          </a:p>
        </p:txBody>
      </p:sp>
      <p:sp>
        <p:nvSpPr>
          <p:cNvPr id="20" name="TextBox 19"/>
          <p:cNvSpPr txBox="1"/>
          <p:nvPr/>
        </p:nvSpPr>
        <p:spPr>
          <a:xfrm>
            <a:off x="1633002" y="5410200"/>
            <a:ext cx="1508594" cy="483285"/>
          </a:xfrm>
          <a:prstGeom prst="rect">
            <a:avLst/>
          </a:prstGeom>
          <a:noFill/>
          <a:ln>
            <a:solidFill>
              <a:srgbClr val="B62C2F"/>
            </a:solidFill>
          </a:ln>
        </p:spPr>
        <p:txBody>
          <a:bodyPr wrap="square" rtlCol="0">
            <a:spAutoFit/>
          </a:bodyPr>
          <a:lstStyle/>
          <a:p>
            <a:pPr lvl="0"/>
            <a:r>
              <a:rPr lang="ka-GE" sz="1600" b="1" dirty="0">
                <a:solidFill>
                  <a:srgbClr val="FFFFFF"/>
                </a:solidFill>
                <a:effectLst>
                  <a:outerShdw blurRad="38100" dist="38100" dir="2700000" algn="tl">
                    <a:srgbClr val="000000">
                      <a:alpha val="43137"/>
                    </a:srgbClr>
                  </a:outerShdw>
                </a:effectLst>
                <a:latin typeface="+mj-lt"/>
              </a:rPr>
              <a:t>მთავარი </a:t>
            </a:r>
            <a:r>
              <a:rPr lang="ka-GE" sz="1600" b="1" dirty="0" smtClean="0">
                <a:solidFill>
                  <a:srgbClr val="FFFFFF"/>
                </a:solidFill>
                <a:effectLst>
                  <a:outerShdw blurRad="38100" dist="38100" dir="2700000" algn="tl">
                    <a:srgbClr val="000000">
                      <a:alpha val="43137"/>
                    </a:srgbClr>
                  </a:outerShdw>
                </a:effectLst>
                <a:latin typeface="+mj-lt"/>
              </a:rPr>
              <a:t>პროდუქტი</a:t>
            </a:r>
            <a:endParaRPr lang="en-US" sz="16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4301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b="1" spc="100" dirty="0">
                <a:solidFill>
                  <a:prstClr val="white"/>
                </a:solidFill>
                <a:latin typeface="Myriad Pro" pitchFamily="34" charset="0"/>
                <a:cs typeface="Calibri" pitchFamily="34" charset="0"/>
              </a:rPr>
              <a:t>ჯანმრთელობის დაცვის ერთიანი საინფორმაციო სისტემის მიზანი</a:t>
            </a:r>
          </a:p>
        </p:txBody>
      </p:sp>
      <p:sp>
        <p:nvSpPr>
          <p:cNvPr id="5" name="Rectangle 4"/>
          <p:cNvSpPr/>
          <p:nvPr/>
        </p:nvSpPr>
        <p:spPr>
          <a:xfrm>
            <a:off x="5105400" y="1205383"/>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410200" y="2574426"/>
            <a:ext cx="3505200" cy="3369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ერთიანი სტანდარტები</a:t>
            </a:r>
            <a:endParaRPr lang="ka-GE" sz="1600" b="1" dirty="0">
              <a:solidFill>
                <a:schemeClr val="bg1"/>
              </a:solidFill>
              <a:latin typeface="+mj-lt"/>
              <a:ea typeface="Times New Roman"/>
              <a:cs typeface="Arial" pitchFamily="34" charset="0"/>
            </a:endParaRPr>
          </a:p>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ინფორმაციის  გაცვლა  რეალურ დროში</a:t>
            </a:r>
          </a:p>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მოწესრიგებული ფინანსური და სამედიცინო მონაცემები</a:t>
            </a:r>
          </a:p>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სტატისტიკა </a:t>
            </a:r>
            <a:r>
              <a:rPr lang="ka-GE" sz="1600" b="1" dirty="0">
                <a:solidFill>
                  <a:schemeClr val="bg1"/>
                </a:solidFill>
                <a:latin typeface="+mj-lt"/>
                <a:ea typeface="Times New Roman"/>
                <a:cs typeface="Arial" pitchFamily="34" charset="0"/>
              </a:rPr>
              <a:t>და </a:t>
            </a:r>
            <a:r>
              <a:rPr lang="ka-GE" sz="1600" b="1" dirty="0" smtClean="0">
                <a:solidFill>
                  <a:schemeClr val="bg1"/>
                </a:solidFill>
                <a:latin typeface="+mj-lt"/>
                <a:ea typeface="Times New Roman"/>
                <a:cs typeface="Arial" pitchFamily="34" charset="0"/>
              </a:rPr>
              <a:t>ანალიზი</a:t>
            </a:r>
            <a:endParaRPr lang="ka-GE" sz="1600" b="1" dirty="0">
              <a:solidFill>
                <a:schemeClr val="bg1"/>
              </a:solidFill>
              <a:latin typeface="+mj-lt"/>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smtClean="0">
                <a:solidFill>
                  <a:srgbClr val="C00000"/>
                </a:solidFill>
                <a:latin typeface="Myriad Pro" pitchFamily="34" charset="0"/>
                <a:cs typeface="Calibri" pitchFamily="34" charset="0"/>
              </a:rPr>
              <a:t>სისტემის  სარგებელი</a:t>
            </a:r>
            <a:endParaRPr lang="ka-GE" sz="2000" b="1" dirty="0">
              <a:solidFill>
                <a:srgbClr val="FFC000"/>
              </a:solidFill>
              <a:latin typeface="Myriad Pro" pitchFamily="34" charset="0"/>
              <a:cs typeface="Calibri" pitchFamily="34" charset="0"/>
            </a:endParaRPr>
          </a:p>
        </p:txBody>
      </p:sp>
      <p:sp>
        <p:nvSpPr>
          <p:cNvPr id="8" name="Rectangle 7"/>
          <p:cNvSpPr/>
          <p:nvPr/>
        </p:nvSpPr>
        <p:spPr>
          <a:xfrm>
            <a:off x="285750" y="2209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9" name="TextBox 8"/>
          <p:cNvSpPr txBox="1"/>
          <p:nvPr/>
        </p:nvSpPr>
        <p:spPr>
          <a:xfrm>
            <a:off x="381002" y="2461079"/>
            <a:ext cx="4190999" cy="830997"/>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პოლიტიკური და </a:t>
            </a:r>
            <a:r>
              <a:rPr lang="ka-GE" sz="1600" dirty="0">
                <a:solidFill>
                  <a:schemeClr val="accent2">
                    <a:lumMod val="50000"/>
                  </a:schemeClr>
                </a:solidFill>
                <a:latin typeface="+mj-lt"/>
                <a:cs typeface="Arial" pitchFamily="34" charset="0"/>
              </a:rPr>
              <a:t>მართვის შესახებ გადაწყვეტილებების  მიღება სარწმუნო მონაცემებზე დაყრდნობით</a:t>
            </a:r>
          </a:p>
        </p:txBody>
      </p:sp>
      <p:sp>
        <p:nvSpPr>
          <p:cNvPr id="10" name="Rectangle 9"/>
          <p:cNvSpPr/>
          <p:nvPr/>
        </p:nvSpPr>
        <p:spPr>
          <a:xfrm>
            <a:off x="295274" y="3733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3825379"/>
            <a:ext cx="4419600" cy="1077218"/>
          </a:xfrm>
          <a:prstGeom prst="rect">
            <a:avLst/>
          </a:prstGeom>
          <a:noFill/>
        </p:spPr>
        <p:txBody>
          <a:bodyPr wrap="square" rtlCol="0">
            <a:spAutoFit/>
          </a:bodyPr>
          <a:lstStyle/>
          <a:p>
            <a:pPr marL="342900" indent="-342900">
              <a:buFont typeface="Wingdings" pitchFamily="2" charset="2"/>
              <a:buChar char="ü"/>
            </a:pPr>
            <a:r>
              <a:rPr lang="ka-GE" sz="1600" dirty="0">
                <a:solidFill>
                  <a:schemeClr val="accent2">
                    <a:lumMod val="50000"/>
                  </a:schemeClr>
                </a:solidFill>
                <a:latin typeface="+mj-lt"/>
                <a:cs typeface="Arial" pitchFamily="34" charset="0"/>
              </a:rPr>
              <a:t>პროცესების სტანდარტიზაციისა და </a:t>
            </a:r>
            <a:r>
              <a:rPr lang="ka-GE" sz="1600" dirty="0" smtClean="0">
                <a:solidFill>
                  <a:schemeClr val="accent2">
                    <a:lumMod val="50000"/>
                  </a:schemeClr>
                </a:solidFill>
                <a:latin typeface="+mj-lt"/>
                <a:cs typeface="Arial" pitchFamily="34" charset="0"/>
              </a:rPr>
              <a:t>გამჭვირვალობის</a:t>
            </a:r>
            <a:r>
              <a:rPr lang="ka-GE" sz="1600" dirty="0">
                <a:solidFill>
                  <a:schemeClr val="accent2">
                    <a:lumMod val="50000"/>
                  </a:schemeClr>
                </a:solidFill>
                <a:latin typeface="+mj-lt"/>
                <a:cs typeface="Arial" pitchFamily="34" charset="0"/>
              </a:rPr>
              <a:t>, მათ შორის მომსახურების </a:t>
            </a:r>
            <a:r>
              <a:rPr lang="ka-GE" sz="1600" dirty="0" smtClean="0">
                <a:solidFill>
                  <a:schemeClr val="accent2">
                    <a:lumMod val="50000"/>
                  </a:schemeClr>
                </a:solidFill>
                <a:latin typeface="+mj-lt"/>
                <a:cs typeface="Arial" pitchFamily="34" charset="0"/>
              </a:rPr>
              <a:t>ხარისხის, უზრუნველყოფა</a:t>
            </a:r>
            <a:endParaRPr lang="ka-GE" sz="1600" dirty="0">
              <a:solidFill>
                <a:schemeClr val="accent2">
                  <a:lumMod val="50000"/>
                </a:schemeClr>
              </a:solidFill>
              <a:latin typeface="+mj-lt"/>
              <a:cs typeface="Arial" pitchFamily="34" charset="0"/>
            </a:endParaRPr>
          </a:p>
        </p:txBody>
      </p:sp>
      <p:sp>
        <p:nvSpPr>
          <p:cNvPr id="12" name="Rectangle 11"/>
          <p:cNvSpPr/>
          <p:nvPr/>
        </p:nvSpPr>
        <p:spPr>
          <a:xfrm>
            <a:off x="295275" y="5257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3" name="TextBox 12"/>
          <p:cNvSpPr txBox="1"/>
          <p:nvPr/>
        </p:nvSpPr>
        <p:spPr>
          <a:xfrm>
            <a:off x="381000" y="5509079"/>
            <a:ext cx="4267200" cy="830997"/>
          </a:xfrm>
          <a:prstGeom prst="rect">
            <a:avLst/>
          </a:prstGeom>
          <a:noFill/>
        </p:spPr>
        <p:txBody>
          <a:bodyPr wrap="square" rtlCol="0">
            <a:spAutoFit/>
          </a:bodyPr>
          <a:lstStyle/>
          <a:p>
            <a:pPr marL="342900" indent="-342900">
              <a:buFont typeface="Wingdings" pitchFamily="2" charset="2"/>
              <a:buChar char="ü"/>
            </a:pPr>
            <a:r>
              <a:rPr lang="ka-GE" sz="1600" dirty="0">
                <a:solidFill>
                  <a:schemeClr val="accent2">
                    <a:lumMod val="50000"/>
                  </a:schemeClr>
                </a:solidFill>
                <a:latin typeface="+mj-lt"/>
                <a:cs typeface="Arial" pitchFamily="34" charset="0"/>
              </a:rPr>
              <a:t>ჯანმრთელობის დაცვის პროგრამების ეფექტურობის და კონტროლის </a:t>
            </a:r>
            <a:r>
              <a:rPr lang="ka-GE" sz="1600" dirty="0" smtClean="0">
                <a:solidFill>
                  <a:schemeClr val="accent2">
                    <a:lumMod val="50000"/>
                  </a:schemeClr>
                </a:solidFill>
                <a:latin typeface="+mj-lt"/>
                <a:cs typeface="Arial" pitchFamily="34" charset="0"/>
              </a:rPr>
              <a:t>გაუმჯობესება</a:t>
            </a:r>
            <a:r>
              <a:rPr lang="en-US" sz="1600" dirty="0" smtClean="0">
                <a:solidFill>
                  <a:schemeClr val="accent2">
                    <a:lumMod val="50000"/>
                  </a:schemeClr>
                </a:solidFill>
                <a:latin typeface="+mj-lt"/>
                <a:cs typeface="Arial" pitchFamily="34" charset="0"/>
              </a:rPr>
              <a:t>, </a:t>
            </a:r>
            <a:r>
              <a:rPr lang="ka-GE" sz="1600" dirty="0" smtClean="0">
                <a:solidFill>
                  <a:schemeClr val="accent2">
                    <a:lumMod val="50000"/>
                  </a:schemeClr>
                </a:solidFill>
                <a:latin typeface="+mj-lt"/>
                <a:cs typeface="Arial" pitchFamily="34" charset="0"/>
              </a:rPr>
              <a:t>ხარჯების შემცირება</a:t>
            </a:r>
            <a:endParaRPr lang="en-US" sz="1600" dirty="0">
              <a:solidFill>
                <a:schemeClr val="accent2">
                  <a:lumMod val="50000"/>
                </a:schemeClr>
              </a:solidFill>
              <a:latin typeface="+mj-lt"/>
              <a:cs typeface="Arial" pitchFamily="34" charset="0"/>
            </a:endParaRPr>
          </a:p>
        </p:txBody>
      </p:sp>
    </p:spTree>
    <p:extLst>
      <p:ext uri="{BB962C8B-B14F-4D97-AF65-F5344CB8AC3E}">
        <p14:creationId xmlns:p14="http://schemas.microsoft.com/office/powerpoint/2010/main" val="1515525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ჯდესს-ის მოდულები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205383"/>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338483" y="2544632"/>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184,822 </a:t>
            </a:r>
            <a:r>
              <a:rPr lang="ka-GE" sz="1600" dirty="0" smtClean="0">
                <a:solidFill>
                  <a:schemeClr val="bg1"/>
                </a:solidFill>
                <a:latin typeface="+mj-lt"/>
                <a:ea typeface="Times New Roman"/>
                <a:cs typeface="Arial" pitchFamily="34" charset="0"/>
              </a:rPr>
              <a:t>მიმართვა</a:t>
            </a:r>
            <a:endParaRPr lang="ka-GE" sz="1600" dirty="0">
              <a:solidFill>
                <a:schemeClr val="bg1"/>
              </a:solidFill>
              <a:latin typeface="+mj-lt"/>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smtClean="0">
                <a:solidFill>
                  <a:srgbClr val="C00000"/>
                </a:solidFill>
                <a:latin typeface="Myriad Pro" pitchFamily="34" charset="0"/>
                <a:cs typeface="Calibri" pitchFamily="34" charset="0"/>
              </a:rPr>
              <a:t>2014 წლის ოქტომბრის მდგომარეობა</a:t>
            </a:r>
            <a:endParaRPr lang="ka-GE" sz="2000" b="1" dirty="0">
              <a:solidFill>
                <a:srgbClr val="FFC000"/>
              </a:solidFill>
              <a:latin typeface="Myriad Pro" pitchFamily="34" charset="0"/>
              <a:cs typeface="Calibri" pitchFamily="34" charset="0"/>
            </a:endParaRPr>
          </a:p>
        </p:txBody>
      </p:sp>
      <p:sp>
        <p:nvSpPr>
          <p:cNvPr id="9" name="TextBox 8"/>
          <p:cNvSpPr txBox="1"/>
          <p:nvPr/>
        </p:nvSpPr>
        <p:spPr>
          <a:xfrm>
            <a:off x="381002" y="2480845"/>
            <a:ext cx="4190999"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მიმართვების ადმინისტრირების მოდული</a:t>
            </a:r>
            <a:endParaRPr lang="ka-GE" sz="1600" dirty="0">
              <a:solidFill>
                <a:schemeClr val="accent2">
                  <a:lumMod val="50000"/>
                </a:schemeClr>
              </a:solidFill>
              <a:latin typeface="+mj-lt"/>
              <a:cs typeface="Arial" pitchFamily="34" charset="0"/>
            </a:endParaRPr>
          </a:p>
        </p:txBody>
      </p:sp>
      <p:sp>
        <p:nvSpPr>
          <p:cNvPr id="11" name="TextBox 10"/>
          <p:cNvSpPr txBox="1"/>
          <p:nvPr/>
        </p:nvSpPr>
        <p:spPr>
          <a:xfrm>
            <a:off x="381000" y="3166645"/>
            <a:ext cx="44196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სამედიცინო შემთხვევების რეგისტრაციის მოდული</a:t>
            </a:r>
            <a:endParaRPr lang="ka-GE" sz="1600" dirty="0">
              <a:solidFill>
                <a:schemeClr val="accent2">
                  <a:lumMod val="50000"/>
                </a:schemeClr>
              </a:solidFill>
              <a:latin typeface="+mj-lt"/>
              <a:cs typeface="Arial" pitchFamily="34" charset="0"/>
            </a:endParaRPr>
          </a:p>
        </p:txBody>
      </p:sp>
      <p:sp>
        <p:nvSpPr>
          <p:cNvPr id="13" name="TextBox 12"/>
          <p:cNvSpPr txBox="1"/>
          <p:nvPr/>
        </p:nvSpPr>
        <p:spPr>
          <a:xfrm>
            <a:off x="381000" y="3826294"/>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ელექტრონული ანგარიშგების მოდული</a:t>
            </a:r>
            <a:endParaRPr lang="en-US" sz="1600" dirty="0">
              <a:solidFill>
                <a:schemeClr val="accent2">
                  <a:lumMod val="50000"/>
                </a:schemeClr>
              </a:solidFill>
              <a:latin typeface="+mj-lt"/>
              <a:cs typeface="Arial" pitchFamily="34" charset="0"/>
            </a:endParaRPr>
          </a:p>
        </p:txBody>
      </p:sp>
      <p:sp>
        <p:nvSpPr>
          <p:cNvPr id="14" name="TextBox 13"/>
          <p:cNvSpPr txBox="1"/>
          <p:nvPr/>
        </p:nvSpPr>
        <p:spPr>
          <a:xfrm>
            <a:off x="381000" y="4292024"/>
            <a:ext cx="42672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ჯანმრთელობის დაცვის პროგრამების ფინანსური მართვის მოდული</a:t>
            </a:r>
            <a:endParaRPr lang="en-US" sz="1600" dirty="0">
              <a:solidFill>
                <a:schemeClr val="accent2">
                  <a:lumMod val="50000"/>
                </a:schemeClr>
              </a:solidFill>
              <a:latin typeface="+mj-lt"/>
              <a:cs typeface="Arial" pitchFamily="34" charset="0"/>
            </a:endParaRPr>
          </a:p>
        </p:txBody>
      </p:sp>
      <p:sp>
        <p:nvSpPr>
          <p:cNvPr id="15" name="TextBox 14"/>
          <p:cNvSpPr txBox="1"/>
          <p:nvPr/>
        </p:nvSpPr>
        <p:spPr>
          <a:xfrm>
            <a:off x="381000" y="4977824"/>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საინფორმაციო პორტალი (</a:t>
            </a:r>
            <a:r>
              <a:rPr lang="en-US" sz="1600" dirty="0" smtClean="0">
                <a:solidFill>
                  <a:schemeClr val="accent2">
                    <a:lumMod val="50000"/>
                  </a:schemeClr>
                </a:solidFill>
                <a:latin typeface="+mj-lt"/>
                <a:cs typeface="Arial" pitchFamily="34" charset="0"/>
              </a:rPr>
              <a:t>Cloud)</a:t>
            </a:r>
            <a:endParaRPr lang="en-US" sz="1600" dirty="0">
              <a:solidFill>
                <a:schemeClr val="accent2">
                  <a:lumMod val="50000"/>
                </a:schemeClr>
              </a:solidFill>
              <a:latin typeface="+mj-lt"/>
              <a:cs typeface="Arial" pitchFamily="34" charset="0"/>
            </a:endParaRPr>
          </a:p>
        </p:txBody>
      </p:sp>
      <p:sp>
        <p:nvSpPr>
          <p:cNvPr id="16" name="TextBox 15"/>
          <p:cNvSpPr txBox="1"/>
          <p:nvPr/>
        </p:nvSpPr>
        <p:spPr>
          <a:xfrm>
            <a:off x="381000" y="5417403"/>
            <a:ext cx="4267200" cy="830997"/>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სამედიცინო სერვისებით მოსარგებლეთა რეგისტრაციის მოდული</a:t>
            </a:r>
            <a:endParaRPr lang="en-US" sz="1600" dirty="0">
              <a:solidFill>
                <a:schemeClr val="accent2">
                  <a:lumMod val="50000"/>
                </a:schemeClr>
              </a:solidFill>
              <a:latin typeface="+mj-lt"/>
              <a:cs typeface="Arial" pitchFamily="34" charset="0"/>
            </a:endParaRPr>
          </a:p>
        </p:txBody>
      </p:sp>
      <p:sp>
        <p:nvSpPr>
          <p:cNvPr id="17" name="Content Placeholder 5"/>
          <p:cNvSpPr txBox="1">
            <a:spLocks/>
          </p:cNvSpPr>
          <p:nvPr/>
        </p:nvSpPr>
        <p:spPr>
          <a:xfrm>
            <a:off x="5334001" y="3230432"/>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1,063,317 </a:t>
            </a:r>
            <a:r>
              <a:rPr lang="ka-GE" sz="1600" dirty="0" smtClean="0">
                <a:solidFill>
                  <a:schemeClr val="bg1"/>
                </a:solidFill>
                <a:latin typeface="+mj-lt"/>
                <a:ea typeface="Times New Roman"/>
                <a:cs typeface="Arial" pitchFamily="34" charset="0"/>
              </a:rPr>
              <a:t>შემთხვევა</a:t>
            </a:r>
            <a:endParaRPr lang="ka-GE" sz="1600" dirty="0">
              <a:solidFill>
                <a:schemeClr val="bg1"/>
              </a:solidFill>
              <a:latin typeface="+mj-lt"/>
              <a:ea typeface="Times New Roman"/>
              <a:cs typeface="Arial" pitchFamily="34" charset="0"/>
            </a:endParaRPr>
          </a:p>
        </p:txBody>
      </p:sp>
      <p:sp>
        <p:nvSpPr>
          <p:cNvPr id="18" name="Content Placeholder 5"/>
          <p:cNvSpPr txBox="1">
            <a:spLocks/>
          </p:cNvSpPr>
          <p:nvPr/>
        </p:nvSpPr>
        <p:spPr>
          <a:xfrm>
            <a:off x="5334001" y="3766971"/>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37,206 </a:t>
            </a:r>
            <a:r>
              <a:rPr lang="ka-GE" sz="1600" dirty="0" smtClean="0">
                <a:solidFill>
                  <a:schemeClr val="bg1"/>
                </a:solidFill>
                <a:latin typeface="+mj-lt"/>
                <a:ea typeface="Times New Roman"/>
                <a:cs typeface="Arial" pitchFamily="34" charset="0"/>
              </a:rPr>
              <a:t>შესრულება</a:t>
            </a:r>
            <a:endParaRPr lang="ka-GE" sz="1600" dirty="0">
              <a:solidFill>
                <a:schemeClr val="bg1"/>
              </a:solidFill>
              <a:latin typeface="+mj-lt"/>
              <a:ea typeface="Times New Roman"/>
              <a:cs typeface="Arial" pitchFamily="34" charset="0"/>
            </a:endParaRPr>
          </a:p>
        </p:txBody>
      </p:sp>
      <p:sp>
        <p:nvSpPr>
          <p:cNvPr id="19" name="Content Placeholder 5"/>
          <p:cNvSpPr txBox="1">
            <a:spLocks/>
          </p:cNvSpPr>
          <p:nvPr/>
        </p:nvSpPr>
        <p:spPr>
          <a:xfrm>
            <a:off x="5334001" y="4355811"/>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289,142,147 </a:t>
            </a:r>
            <a:r>
              <a:rPr lang="ka-GE" sz="1600" dirty="0" smtClean="0">
                <a:solidFill>
                  <a:schemeClr val="bg1"/>
                </a:solidFill>
                <a:latin typeface="+mj-lt"/>
                <a:ea typeface="Times New Roman"/>
                <a:cs typeface="Arial" pitchFamily="34" charset="0"/>
              </a:rPr>
              <a:t>ლარი </a:t>
            </a:r>
            <a:endParaRPr lang="ka-GE" sz="1600" dirty="0">
              <a:solidFill>
                <a:schemeClr val="bg1"/>
              </a:solidFill>
              <a:latin typeface="+mj-lt"/>
              <a:ea typeface="Times New Roman"/>
              <a:cs typeface="Arial" pitchFamily="34" charset="0"/>
            </a:endParaRPr>
          </a:p>
        </p:txBody>
      </p:sp>
      <p:sp>
        <p:nvSpPr>
          <p:cNvPr id="20" name="Content Placeholder 5"/>
          <p:cNvSpPr txBox="1">
            <a:spLocks/>
          </p:cNvSpPr>
          <p:nvPr/>
        </p:nvSpPr>
        <p:spPr>
          <a:xfrm>
            <a:off x="5334000" y="4918501"/>
            <a:ext cx="3850342"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1763 </a:t>
            </a:r>
            <a:r>
              <a:rPr lang="ka-GE" sz="1600" dirty="0" smtClean="0">
                <a:solidFill>
                  <a:schemeClr val="bg1"/>
                </a:solidFill>
                <a:latin typeface="+mj-lt"/>
                <a:ea typeface="Times New Roman"/>
                <a:cs typeface="Arial" pitchFamily="34" charset="0"/>
              </a:rPr>
              <a:t>დაწესებულება</a:t>
            </a:r>
            <a:r>
              <a:rPr lang="ka-GE" sz="1600" b="1" dirty="0">
                <a:solidFill>
                  <a:schemeClr val="bg1"/>
                </a:solidFill>
                <a:latin typeface="+mj-lt"/>
                <a:ea typeface="Times New Roman"/>
                <a:cs typeface="Arial" pitchFamily="34" charset="0"/>
              </a:rPr>
              <a:t> </a:t>
            </a:r>
            <a:r>
              <a:rPr lang="ka-GE" sz="1600" b="1" dirty="0" smtClean="0">
                <a:solidFill>
                  <a:schemeClr val="bg1"/>
                </a:solidFill>
                <a:latin typeface="+mj-lt"/>
                <a:ea typeface="Times New Roman"/>
                <a:cs typeface="Arial" pitchFamily="34" charset="0"/>
              </a:rPr>
              <a:t>/</a:t>
            </a:r>
            <a:r>
              <a:rPr lang="ka-GE" sz="1600" b="1" dirty="0" smtClean="0">
                <a:solidFill>
                  <a:schemeClr val="bg1"/>
                </a:solidFill>
                <a:latin typeface="+mj-lt"/>
                <a:ea typeface="Times New Roman"/>
                <a:cs typeface="Arial" pitchFamily="34" charset="0"/>
              </a:rPr>
              <a:t> 494,842 </a:t>
            </a:r>
            <a:r>
              <a:rPr lang="ka-GE" sz="1600" dirty="0" smtClean="0">
                <a:solidFill>
                  <a:schemeClr val="bg1"/>
                </a:solidFill>
                <a:latin typeface="+mj-lt"/>
                <a:ea typeface="Times New Roman"/>
                <a:cs typeface="Arial" pitchFamily="34" charset="0"/>
              </a:rPr>
              <a:t>ლარი</a:t>
            </a:r>
            <a:endParaRPr lang="ka-GE" sz="1600" dirty="0">
              <a:solidFill>
                <a:schemeClr val="bg1"/>
              </a:solidFill>
              <a:latin typeface="+mj-lt"/>
              <a:ea typeface="Times New Roman"/>
              <a:cs typeface="Arial" pitchFamily="34" charset="0"/>
            </a:endParaRPr>
          </a:p>
        </p:txBody>
      </p:sp>
      <p:sp>
        <p:nvSpPr>
          <p:cNvPr id="21" name="Content Placeholder 5"/>
          <p:cNvSpPr txBox="1">
            <a:spLocks/>
          </p:cNvSpPr>
          <p:nvPr/>
        </p:nvSpPr>
        <p:spPr>
          <a:xfrm>
            <a:off x="5325036" y="5477324"/>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4,135,287 </a:t>
            </a:r>
            <a:r>
              <a:rPr lang="ka-GE" sz="1600" dirty="0" smtClean="0">
                <a:solidFill>
                  <a:schemeClr val="bg1"/>
                </a:solidFill>
                <a:latin typeface="+mj-lt"/>
                <a:ea typeface="Times New Roman"/>
                <a:cs typeface="Arial" pitchFamily="34" charset="0"/>
              </a:rPr>
              <a:t>ბენეფიციარი</a:t>
            </a:r>
            <a:r>
              <a:rPr lang="ka-GE" sz="1600" b="1" dirty="0" smtClean="0">
                <a:solidFill>
                  <a:schemeClr val="bg1"/>
                </a:solidFill>
                <a:latin typeface="+mj-lt"/>
                <a:ea typeface="Times New Roman"/>
                <a:cs typeface="Arial" pitchFamily="34" charset="0"/>
              </a:rPr>
              <a:t> </a:t>
            </a:r>
            <a:r>
              <a:rPr lang="ka-GE" sz="1600" dirty="0" smtClean="0">
                <a:solidFill>
                  <a:schemeClr val="bg1"/>
                </a:solidFill>
                <a:latin typeface="+mj-lt"/>
                <a:ea typeface="Times New Roman"/>
                <a:cs typeface="Arial" pitchFamily="34" charset="0"/>
              </a:rPr>
              <a:t>სხვადასხვა</a:t>
            </a:r>
            <a:r>
              <a:rPr lang="ka-GE" sz="1600" b="1" dirty="0" smtClean="0">
                <a:solidFill>
                  <a:schemeClr val="bg1"/>
                </a:solidFill>
                <a:latin typeface="+mj-lt"/>
                <a:ea typeface="Times New Roman"/>
                <a:cs typeface="Arial" pitchFamily="34" charset="0"/>
              </a:rPr>
              <a:t> </a:t>
            </a:r>
            <a:r>
              <a:rPr lang="ka-GE" sz="1600" dirty="0" smtClean="0">
                <a:solidFill>
                  <a:schemeClr val="bg1"/>
                </a:solidFill>
                <a:latin typeface="+mj-lt"/>
                <a:ea typeface="Times New Roman"/>
                <a:cs typeface="Arial" pitchFamily="34" charset="0"/>
              </a:rPr>
              <a:t>კომპონენტში</a:t>
            </a:r>
            <a:endParaRPr lang="ka-GE" sz="1600" dirty="0">
              <a:solidFill>
                <a:schemeClr val="bg1"/>
              </a:solidFill>
              <a:latin typeface="+mj-lt"/>
              <a:ea typeface="Times New Roman"/>
              <a:cs typeface="Arial" pitchFamily="34" charset="0"/>
            </a:endParaRPr>
          </a:p>
        </p:txBody>
      </p:sp>
    </p:spTree>
    <p:extLst>
      <p:ext uri="{BB962C8B-B14F-4D97-AF65-F5344CB8AC3E}">
        <p14:creationId xmlns:p14="http://schemas.microsoft.com/office/powerpoint/2010/main" val="3328934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ჯდესს-ის მოდულები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205383"/>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334001" y="2057400"/>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3073 </a:t>
            </a:r>
            <a:r>
              <a:rPr lang="ka-GE" sz="1600" dirty="0" smtClean="0">
                <a:solidFill>
                  <a:schemeClr val="bg1"/>
                </a:solidFill>
                <a:latin typeface="+mj-lt"/>
                <a:ea typeface="Times New Roman"/>
                <a:cs typeface="Arial" pitchFamily="34" charset="0"/>
              </a:rPr>
              <a:t>ბენეფიციარი</a:t>
            </a:r>
            <a:endParaRPr lang="ka-GE" sz="1600" dirty="0">
              <a:solidFill>
                <a:schemeClr val="bg1"/>
              </a:solidFill>
              <a:latin typeface="+mj-lt"/>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a:solidFill>
                  <a:srgbClr val="C00000"/>
                </a:solidFill>
                <a:latin typeface="Myriad Pro" pitchFamily="34" charset="0"/>
                <a:cs typeface="Calibri" pitchFamily="34" charset="0"/>
              </a:rPr>
              <a:t>2014 წლის ოქტომბრის მდგომარეობა</a:t>
            </a:r>
            <a:endParaRPr lang="ka-GE" sz="2000" b="1" dirty="0">
              <a:solidFill>
                <a:srgbClr val="FFC000"/>
              </a:solidFill>
              <a:latin typeface="Myriad Pro" pitchFamily="34" charset="0"/>
              <a:cs typeface="Calibri" pitchFamily="34" charset="0"/>
            </a:endParaRPr>
          </a:p>
        </p:txBody>
      </p:sp>
      <p:sp>
        <p:nvSpPr>
          <p:cNvPr id="9" name="TextBox 8"/>
          <p:cNvSpPr txBox="1"/>
          <p:nvPr/>
        </p:nvSpPr>
        <p:spPr>
          <a:xfrm>
            <a:off x="381002" y="2133600"/>
            <a:ext cx="4190999"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დიალიზის მართვა</a:t>
            </a:r>
            <a:endParaRPr lang="ka-GE" sz="1600" dirty="0">
              <a:solidFill>
                <a:schemeClr val="accent2">
                  <a:lumMod val="50000"/>
                </a:schemeClr>
              </a:solidFill>
              <a:latin typeface="+mj-lt"/>
              <a:cs typeface="Arial" pitchFamily="34" charset="0"/>
            </a:endParaRPr>
          </a:p>
        </p:txBody>
      </p:sp>
      <p:sp>
        <p:nvSpPr>
          <p:cNvPr id="11" name="TextBox 10"/>
          <p:cNvSpPr txBox="1"/>
          <p:nvPr/>
        </p:nvSpPr>
        <p:spPr>
          <a:xfrm>
            <a:off x="381000" y="2562931"/>
            <a:ext cx="44196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მედიკამენტების ადმინისტრირების მოდული</a:t>
            </a:r>
            <a:endParaRPr lang="ka-GE" sz="1600" dirty="0">
              <a:solidFill>
                <a:schemeClr val="accent2">
                  <a:lumMod val="50000"/>
                </a:schemeClr>
              </a:solidFill>
              <a:latin typeface="+mj-lt"/>
              <a:cs typeface="Arial" pitchFamily="34" charset="0"/>
            </a:endParaRPr>
          </a:p>
        </p:txBody>
      </p:sp>
      <p:sp>
        <p:nvSpPr>
          <p:cNvPr id="13" name="TextBox 12"/>
          <p:cNvSpPr txBox="1"/>
          <p:nvPr/>
        </p:nvSpPr>
        <p:spPr>
          <a:xfrm>
            <a:off x="381000" y="3212067"/>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იმუნიზაცია / ვაქცინაცია</a:t>
            </a:r>
            <a:endParaRPr lang="en-US" sz="1600" dirty="0">
              <a:solidFill>
                <a:schemeClr val="accent2">
                  <a:lumMod val="50000"/>
                </a:schemeClr>
              </a:solidFill>
              <a:latin typeface="+mj-lt"/>
              <a:cs typeface="Arial" pitchFamily="34" charset="0"/>
            </a:endParaRPr>
          </a:p>
        </p:txBody>
      </p:sp>
      <p:sp>
        <p:nvSpPr>
          <p:cNvPr id="14" name="TextBox 13"/>
          <p:cNvSpPr txBox="1"/>
          <p:nvPr/>
        </p:nvSpPr>
        <p:spPr>
          <a:xfrm>
            <a:off x="381000" y="3836626"/>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მარაგების მართვის მოდული</a:t>
            </a:r>
            <a:endParaRPr lang="en-US" sz="1600" dirty="0">
              <a:solidFill>
                <a:schemeClr val="accent2">
                  <a:lumMod val="50000"/>
                </a:schemeClr>
              </a:solidFill>
              <a:latin typeface="+mj-lt"/>
              <a:cs typeface="Arial" pitchFamily="34" charset="0"/>
            </a:endParaRPr>
          </a:p>
        </p:txBody>
      </p:sp>
      <p:sp>
        <p:nvSpPr>
          <p:cNvPr id="15" name="TextBox 14"/>
          <p:cNvSpPr txBox="1"/>
          <p:nvPr/>
        </p:nvSpPr>
        <p:spPr>
          <a:xfrm>
            <a:off x="381000" y="4245354"/>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სამედიცინო მედიაციის მოდული</a:t>
            </a:r>
            <a:endParaRPr lang="en-US" sz="1600" dirty="0">
              <a:solidFill>
                <a:schemeClr val="accent2">
                  <a:lumMod val="50000"/>
                </a:schemeClr>
              </a:solidFill>
              <a:latin typeface="+mj-lt"/>
              <a:cs typeface="Arial" pitchFamily="34" charset="0"/>
            </a:endParaRPr>
          </a:p>
        </p:txBody>
      </p:sp>
      <p:sp>
        <p:nvSpPr>
          <p:cNvPr id="16" name="TextBox 15"/>
          <p:cNvSpPr txBox="1"/>
          <p:nvPr/>
        </p:nvSpPr>
        <p:spPr>
          <a:xfrm>
            <a:off x="381000" y="4609220"/>
            <a:ext cx="42672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ინფექციურ დაავადებათა მონიტორინგი და მართვა (ტუბი)</a:t>
            </a:r>
            <a:endParaRPr lang="en-US" sz="1600" dirty="0">
              <a:solidFill>
                <a:schemeClr val="accent2">
                  <a:lumMod val="50000"/>
                </a:schemeClr>
              </a:solidFill>
              <a:latin typeface="+mj-lt"/>
              <a:cs typeface="Arial" pitchFamily="34" charset="0"/>
            </a:endParaRPr>
          </a:p>
        </p:txBody>
      </p:sp>
      <p:sp>
        <p:nvSpPr>
          <p:cNvPr id="17" name="Content Placeholder 5"/>
          <p:cNvSpPr txBox="1">
            <a:spLocks/>
          </p:cNvSpPr>
          <p:nvPr/>
        </p:nvSpPr>
        <p:spPr>
          <a:xfrm>
            <a:off x="5334001" y="2547872"/>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48,137 </a:t>
            </a:r>
            <a:r>
              <a:rPr lang="ka-GE" sz="1600" dirty="0" smtClean="0">
                <a:solidFill>
                  <a:schemeClr val="bg1"/>
                </a:solidFill>
                <a:latin typeface="+mj-lt"/>
                <a:ea typeface="Times New Roman"/>
                <a:cs typeface="Arial" pitchFamily="34" charset="0"/>
              </a:rPr>
              <a:t>რეცეპტი</a:t>
            </a:r>
            <a:endParaRPr lang="ka-GE" sz="1600" dirty="0">
              <a:solidFill>
                <a:schemeClr val="bg1"/>
              </a:solidFill>
              <a:latin typeface="+mj-lt"/>
              <a:ea typeface="Times New Roman"/>
              <a:cs typeface="Arial" pitchFamily="34" charset="0"/>
            </a:endParaRPr>
          </a:p>
        </p:txBody>
      </p:sp>
      <p:sp>
        <p:nvSpPr>
          <p:cNvPr id="18" name="Content Placeholder 5"/>
          <p:cNvSpPr txBox="1">
            <a:spLocks/>
          </p:cNvSpPr>
          <p:nvPr/>
        </p:nvSpPr>
        <p:spPr>
          <a:xfrm>
            <a:off x="5334001" y="3043032"/>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3,069,364 </a:t>
            </a:r>
            <a:r>
              <a:rPr lang="ka-GE" sz="1600" dirty="0" smtClean="0">
                <a:solidFill>
                  <a:schemeClr val="bg1"/>
                </a:solidFill>
                <a:latin typeface="+mj-lt"/>
                <a:ea typeface="Times New Roman"/>
                <a:cs typeface="Arial" pitchFamily="34" charset="0"/>
              </a:rPr>
              <a:t>აცრა</a:t>
            </a:r>
            <a:r>
              <a:rPr lang="ka-GE" sz="1600" b="1" dirty="0" smtClean="0">
                <a:solidFill>
                  <a:schemeClr val="bg1"/>
                </a:solidFill>
                <a:latin typeface="+mj-lt"/>
                <a:ea typeface="Times New Roman"/>
                <a:cs typeface="Arial" pitchFamily="34" charset="0"/>
              </a:rPr>
              <a:t>, 620,693 </a:t>
            </a:r>
            <a:r>
              <a:rPr lang="ka-GE" sz="1600" dirty="0" smtClean="0">
                <a:solidFill>
                  <a:schemeClr val="bg1"/>
                </a:solidFill>
                <a:latin typeface="+mj-lt"/>
                <a:ea typeface="Times New Roman"/>
                <a:cs typeface="Arial" pitchFamily="34" charset="0"/>
              </a:rPr>
              <a:t>ბენეფიციარი</a:t>
            </a:r>
            <a:endParaRPr lang="ka-GE" sz="1600" dirty="0">
              <a:solidFill>
                <a:schemeClr val="bg1"/>
              </a:solidFill>
              <a:latin typeface="+mj-lt"/>
              <a:ea typeface="Times New Roman"/>
              <a:cs typeface="Arial" pitchFamily="34" charset="0"/>
            </a:endParaRPr>
          </a:p>
        </p:txBody>
      </p:sp>
      <p:sp>
        <p:nvSpPr>
          <p:cNvPr id="19" name="Content Placeholder 5"/>
          <p:cNvSpPr txBox="1">
            <a:spLocks/>
          </p:cNvSpPr>
          <p:nvPr/>
        </p:nvSpPr>
        <p:spPr>
          <a:xfrm>
            <a:off x="5338483" y="3777303"/>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7,000 </a:t>
            </a:r>
            <a:r>
              <a:rPr lang="ka-GE" sz="1600" dirty="0" smtClean="0">
                <a:solidFill>
                  <a:schemeClr val="bg1"/>
                </a:solidFill>
                <a:latin typeface="+mj-lt"/>
                <a:ea typeface="Times New Roman"/>
                <a:cs typeface="Arial" pitchFamily="34" charset="0"/>
              </a:rPr>
              <a:t>ტრანზაქცია</a:t>
            </a:r>
            <a:endParaRPr lang="ka-GE" sz="1600" dirty="0">
              <a:solidFill>
                <a:schemeClr val="bg1"/>
              </a:solidFill>
              <a:latin typeface="+mj-lt"/>
              <a:ea typeface="Times New Roman"/>
              <a:cs typeface="Arial" pitchFamily="34" charset="0"/>
            </a:endParaRPr>
          </a:p>
        </p:txBody>
      </p:sp>
      <p:sp>
        <p:nvSpPr>
          <p:cNvPr id="20" name="Content Placeholder 5"/>
          <p:cNvSpPr txBox="1">
            <a:spLocks/>
          </p:cNvSpPr>
          <p:nvPr/>
        </p:nvSpPr>
        <p:spPr>
          <a:xfrm>
            <a:off x="5334001" y="4186031"/>
            <a:ext cx="3850342"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23,239 </a:t>
            </a:r>
            <a:r>
              <a:rPr lang="ka-GE" sz="1600" dirty="0" smtClean="0">
                <a:solidFill>
                  <a:schemeClr val="bg1"/>
                </a:solidFill>
                <a:latin typeface="+mj-lt"/>
                <a:ea typeface="Times New Roman"/>
                <a:cs typeface="Arial" pitchFamily="34" charset="0"/>
              </a:rPr>
              <a:t>განაცხადი</a:t>
            </a:r>
            <a:endParaRPr lang="ka-GE" sz="1600" dirty="0">
              <a:solidFill>
                <a:schemeClr val="bg1"/>
              </a:solidFill>
              <a:latin typeface="+mj-lt"/>
              <a:ea typeface="Times New Roman"/>
              <a:cs typeface="Arial" pitchFamily="34" charset="0"/>
            </a:endParaRPr>
          </a:p>
        </p:txBody>
      </p:sp>
      <p:sp>
        <p:nvSpPr>
          <p:cNvPr id="21" name="Content Placeholder 5"/>
          <p:cNvSpPr txBox="1">
            <a:spLocks/>
          </p:cNvSpPr>
          <p:nvPr/>
        </p:nvSpPr>
        <p:spPr>
          <a:xfrm>
            <a:off x="5334001" y="4673007"/>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46,346 </a:t>
            </a:r>
            <a:r>
              <a:rPr lang="ka-GE" sz="1600" dirty="0" smtClean="0">
                <a:solidFill>
                  <a:schemeClr val="bg1"/>
                </a:solidFill>
                <a:latin typeface="+mj-lt"/>
                <a:ea typeface="Times New Roman"/>
                <a:cs typeface="Arial" pitchFamily="34" charset="0"/>
              </a:rPr>
              <a:t>ბენეფიციარი</a:t>
            </a:r>
            <a:endParaRPr lang="ka-GE" sz="1600" dirty="0">
              <a:solidFill>
                <a:schemeClr val="bg1"/>
              </a:solidFill>
              <a:latin typeface="+mj-lt"/>
              <a:ea typeface="Times New Roman"/>
              <a:cs typeface="Arial" pitchFamily="34" charset="0"/>
            </a:endParaRPr>
          </a:p>
        </p:txBody>
      </p:sp>
      <p:sp>
        <p:nvSpPr>
          <p:cNvPr id="22" name="Content Placeholder 5"/>
          <p:cNvSpPr txBox="1">
            <a:spLocks/>
          </p:cNvSpPr>
          <p:nvPr/>
        </p:nvSpPr>
        <p:spPr>
          <a:xfrm>
            <a:off x="838200" y="5791200"/>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Arial" pitchFamily="34" charset="0"/>
              <a:buChar char="•"/>
            </a:pPr>
            <a:r>
              <a:rPr lang="ka-GE" sz="1600" b="1" dirty="0" smtClean="0">
                <a:solidFill>
                  <a:schemeClr val="bg1"/>
                </a:solidFill>
                <a:latin typeface="+mj-lt"/>
                <a:ea typeface="Times New Roman"/>
                <a:cs typeface="Arial" pitchFamily="34" charset="0"/>
              </a:rPr>
              <a:t>289,142,147 ლარი </a:t>
            </a:r>
            <a:endParaRPr lang="ka-GE" sz="1600" b="1" dirty="0">
              <a:solidFill>
                <a:schemeClr val="bg1"/>
              </a:solidFill>
              <a:latin typeface="+mj-lt"/>
              <a:ea typeface="Times New Roman"/>
              <a:cs typeface="Arial" pitchFamily="34" charset="0"/>
            </a:endParaRPr>
          </a:p>
        </p:txBody>
      </p:sp>
      <p:sp>
        <p:nvSpPr>
          <p:cNvPr id="23" name="TextBox 22"/>
          <p:cNvSpPr txBox="1"/>
          <p:nvPr/>
        </p:nvSpPr>
        <p:spPr>
          <a:xfrm>
            <a:off x="409575" y="5222802"/>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სამედიცინო საქმიანობის რეგულირება</a:t>
            </a:r>
            <a:endParaRPr lang="en-US" sz="1600" dirty="0">
              <a:solidFill>
                <a:schemeClr val="accent2">
                  <a:lumMod val="50000"/>
                </a:schemeClr>
              </a:solidFill>
              <a:latin typeface="+mj-lt"/>
              <a:cs typeface="Arial" pitchFamily="34" charset="0"/>
            </a:endParaRPr>
          </a:p>
        </p:txBody>
      </p:sp>
      <p:sp>
        <p:nvSpPr>
          <p:cNvPr id="24" name="TextBox 23"/>
          <p:cNvSpPr txBox="1"/>
          <p:nvPr/>
        </p:nvSpPr>
        <p:spPr>
          <a:xfrm>
            <a:off x="381000" y="5861329"/>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ფარმაცევტული საქმიანობა</a:t>
            </a:r>
            <a:endParaRPr lang="en-US" sz="1600" dirty="0">
              <a:solidFill>
                <a:schemeClr val="accent2">
                  <a:lumMod val="50000"/>
                </a:schemeClr>
              </a:solidFill>
              <a:latin typeface="+mj-lt"/>
              <a:cs typeface="Arial" pitchFamily="34" charset="0"/>
            </a:endParaRPr>
          </a:p>
        </p:txBody>
      </p:sp>
      <p:sp>
        <p:nvSpPr>
          <p:cNvPr id="25" name="Content Placeholder 5"/>
          <p:cNvSpPr txBox="1">
            <a:spLocks/>
          </p:cNvSpPr>
          <p:nvPr/>
        </p:nvSpPr>
        <p:spPr>
          <a:xfrm>
            <a:off x="5334001" y="5163479"/>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40,325 </a:t>
            </a:r>
            <a:r>
              <a:rPr lang="ka-GE" sz="1600" dirty="0" smtClean="0">
                <a:solidFill>
                  <a:schemeClr val="bg1"/>
                </a:solidFill>
                <a:latin typeface="+mj-lt"/>
                <a:ea typeface="Times New Roman"/>
                <a:cs typeface="Arial" pitchFamily="34" charset="0"/>
              </a:rPr>
              <a:t>სამედ.პერსონალი /</a:t>
            </a:r>
            <a:r>
              <a:rPr lang="ka-GE" sz="1600" b="1" dirty="0" smtClean="0">
                <a:solidFill>
                  <a:schemeClr val="bg1"/>
                </a:solidFill>
                <a:latin typeface="+mj-lt"/>
                <a:ea typeface="Times New Roman"/>
                <a:cs typeface="Arial" pitchFamily="34" charset="0"/>
              </a:rPr>
              <a:t> 1,575 </a:t>
            </a:r>
            <a:r>
              <a:rPr lang="ka-GE" sz="1600" dirty="0" smtClean="0">
                <a:solidFill>
                  <a:schemeClr val="bg1"/>
                </a:solidFill>
                <a:latin typeface="+mj-lt"/>
                <a:ea typeface="Times New Roman"/>
                <a:cs typeface="Arial" pitchFamily="34" charset="0"/>
              </a:rPr>
              <a:t>სამედ. დაწესებულება</a:t>
            </a:r>
            <a:endParaRPr lang="ka-GE" sz="1600" dirty="0">
              <a:solidFill>
                <a:schemeClr val="bg1"/>
              </a:solidFill>
              <a:latin typeface="+mj-lt"/>
              <a:ea typeface="Times New Roman"/>
              <a:cs typeface="Arial" pitchFamily="34" charset="0"/>
            </a:endParaRPr>
          </a:p>
        </p:txBody>
      </p:sp>
      <p:sp>
        <p:nvSpPr>
          <p:cNvPr id="26" name="Content Placeholder 5"/>
          <p:cNvSpPr txBox="1">
            <a:spLocks/>
          </p:cNvSpPr>
          <p:nvPr/>
        </p:nvSpPr>
        <p:spPr>
          <a:xfrm>
            <a:off x="5329519" y="5802006"/>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10,779 </a:t>
            </a:r>
            <a:r>
              <a:rPr lang="ka-GE" sz="1600" dirty="0" smtClean="0">
                <a:solidFill>
                  <a:schemeClr val="bg1"/>
                </a:solidFill>
                <a:latin typeface="+mj-lt"/>
                <a:ea typeface="Times New Roman"/>
                <a:cs typeface="Arial" pitchFamily="34" charset="0"/>
              </a:rPr>
              <a:t>ფარმაცევტული</a:t>
            </a:r>
            <a:r>
              <a:rPr lang="ka-GE" sz="1600" b="1" dirty="0" smtClean="0">
                <a:solidFill>
                  <a:schemeClr val="bg1"/>
                </a:solidFill>
                <a:latin typeface="+mj-lt"/>
                <a:ea typeface="Times New Roman"/>
                <a:cs typeface="Arial" pitchFamily="34" charset="0"/>
              </a:rPr>
              <a:t> </a:t>
            </a:r>
            <a:r>
              <a:rPr lang="ka-GE" sz="1600" dirty="0" smtClean="0">
                <a:solidFill>
                  <a:schemeClr val="bg1"/>
                </a:solidFill>
                <a:latin typeface="+mj-lt"/>
                <a:ea typeface="Times New Roman"/>
                <a:cs typeface="Arial" pitchFamily="34" charset="0"/>
              </a:rPr>
              <a:t>პროდუქტი</a:t>
            </a:r>
            <a:r>
              <a:rPr lang="ka-GE" sz="1600" b="1" dirty="0">
                <a:solidFill>
                  <a:schemeClr val="bg1"/>
                </a:solidFill>
                <a:latin typeface="+mj-lt"/>
                <a:ea typeface="Times New Roman"/>
                <a:cs typeface="Arial" pitchFamily="34" charset="0"/>
              </a:rPr>
              <a:t> </a:t>
            </a:r>
            <a:r>
              <a:rPr lang="ka-GE" sz="1600" b="1" dirty="0" smtClean="0">
                <a:solidFill>
                  <a:schemeClr val="bg1"/>
                </a:solidFill>
                <a:latin typeface="+mj-lt"/>
                <a:ea typeface="Times New Roman"/>
                <a:cs typeface="Arial" pitchFamily="34" charset="0"/>
              </a:rPr>
              <a:t>/</a:t>
            </a:r>
            <a:r>
              <a:rPr lang="ka-GE" sz="1600" b="1" dirty="0" smtClean="0">
                <a:solidFill>
                  <a:schemeClr val="bg1"/>
                </a:solidFill>
                <a:latin typeface="+mj-lt"/>
                <a:ea typeface="Times New Roman"/>
                <a:cs typeface="Arial" pitchFamily="34" charset="0"/>
              </a:rPr>
              <a:t> 4,170 </a:t>
            </a:r>
            <a:r>
              <a:rPr lang="ka-GE" sz="1600" dirty="0" smtClean="0">
                <a:solidFill>
                  <a:schemeClr val="bg1"/>
                </a:solidFill>
                <a:latin typeface="+mj-lt"/>
                <a:ea typeface="Times New Roman"/>
                <a:cs typeface="Arial" pitchFamily="34" charset="0"/>
              </a:rPr>
              <a:t>ფარმაცევტული დაწესებულება</a:t>
            </a:r>
            <a:endParaRPr lang="ka-GE" sz="1600" dirty="0">
              <a:solidFill>
                <a:schemeClr val="bg1"/>
              </a:solidFill>
              <a:latin typeface="+mj-lt"/>
              <a:ea typeface="Times New Roman"/>
              <a:cs typeface="Arial" pitchFamily="34" charset="0"/>
            </a:endParaRPr>
          </a:p>
        </p:txBody>
      </p:sp>
    </p:spTree>
    <p:extLst>
      <p:ext uri="{BB962C8B-B14F-4D97-AF65-F5344CB8AC3E}">
        <p14:creationId xmlns:p14="http://schemas.microsoft.com/office/powerpoint/2010/main" val="474373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219200"/>
            <a:ext cx="4520149" cy="609600"/>
          </a:xfrm>
        </p:spPr>
        <p:txBody>
          <a:bodyPr/>
          <a:lstStyle/>
          <a:p>
            <a:r>
              <a:rPr lang="ka-GE" sz="1800" dirty="0" smtClean="0">
                <a:solidFill>
                  <a:schemeClr val="accent2">
                    <a:lumMod val="50000"/>
                  </a:schemeClr>
                </a:solidFill>
                <a:cs typeface="Arial" pitchFamily="34" charset="0"/>
              </a:rPr>
              <a:t>ჯდესს: </a:t>
            </a:r>
            <a:r>
              <a:rPr lang="ka-GE" sz="1800" dirty="0">
                <a:solidFill>
                  <a:schemeClr val="accent2">
                    <a:lumMod val="50000"/>
                  </a:schemeClr>
                </a:solidFill>
                <a:cs typeface="Arial" pitchFamily="34" charset="0"/>
              </a:rPr>
              <a:t>დაწყებიდან დღემდე</a:t>
            </a:r>
            <a:endParaRPr lang="en-US" sz="1800" dirty="0">
              <a:solidFill>
                <a:schemeClr val="accent2">
                  <a:lumMod val="50000"/>
                </a:schemeClr>
              </a:solidFill>
            </a:endParaRPr>
          </a:p>
        </p:txBody>
      </p:sp>
      <p:graphicFrame>
        <p:nvGraphicFramePr>
          <p:cNvPr id="5" name="Diagram 4" descr="Circle Arrow Process"/>
          <p:cNvGraphicFramePr/>
          <p:nvPr>
            <p:extLst>
              <p:ext uri="{D42A27DB-BD31-4B8C-83A1-F6EECF244321}">
                <p14:modId xmlns:p14="http://schemas.microsoft.com/office/powerpoint/2010/main" val="1425126007"/>
              </p:ext>
            </p:extLst>
          </p:nvPr>
        </p:nvGraphicFramePr>
        <p:xfrm>
          <a:off x="2971800" y="533400"/>
          <a:ext cx="5922264" cy="582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8934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00" y="1219200"/>
            <a:ext cx="3733800" cy="609600"/>
          </a:xfrm>
        </p:spPr>
        <p:txBody>
          <a:bodyPr/>
          <a:lstStyle/>
          <a:p>
            <a:r>
              <a:rPr lang="ka-GE" sz="1800" dirty="0" smtClean="0">
                <a:solidFill>
                  <a:schemeClr val="accent2">
                    <a:lumMod val="50000"/>
                  </a:schemeClr>
                </a:solidFill>
              </a:rPr>
              <a:t>ჯდესს</a:t>
            </a:r>
            <a:r>
              <a:rPr lang="en-US" sz="1800" dirty="0" smtClean="0">
                <a:solidFill>
                  <a:schemeClr val="accent2">
                    <a:lumMod val="50000"/>
                  </a:schemeClr>
                </a:solidFill>
              </a:rPr>
              <a:t>:</a:t>
            </a:r>
            <a:r>
              <a:rPr lang="ka-GE" sz="1800" dirty="0" smtClean="0">
                <a:solidFill>
                  <a:schemeClr val="accent2">
                    <a:lumMod val="50000"/>
                  </a:schemeClr>
                </a:solidFill>
              </a:rPr>
              <a:t> ჩართული მხარეები</a:t>
            </a:r>
            <a:endParaRPr lang="en-US" sz="1800" dirty="0">
              <a:solidFill>
                <a:schemeClr val="accent2">
                  <a:lumMod val="50000"/>
                </a:schemeClr>
              </a:solidFill>
            </a:endParaRPr>
          </a:p>
        </p:txBody>
      </p:sp>
      <p:grpSp>
        <p:nvGrpSpPr>
          <p:cNvPr id="6" name="Group 5"/>
          <p:cNvGrpSpPr/>
          <p:nvPr/>
        </p:nvGrpSpPr>
        <p:grpSpPr>
          <a:xfrm>
            <a:off x="4357798" y="1729366"/>
            <a:ext cx="4557602" cy="1487881"/>
            <a:chOff x="4646661" y="-468951"/>
            <a:chExt cx="4557602" cy="1487881"/>
          </a:xfrm>
        </p:grpSpPr>
        <p:sp>
          <p:nvSpPr>
            <p:cNvPr id="7" name="Rectangle 6"/>
            <p:cNvSpPr/>
            <p:nvPr/>
          </p:nvSpPr>
          <p:spPr>
            <a:xfrm>
              <a:off x="4646661" y="-256229"/>
              <a:ext cx="3384400" cy="12751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5114098" y="-468951"/>
              <a:ext cx="4090165" cy="12751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საქართველოს შრომის, ჯანმრთელობისა და სოციალური დაცვის სამინისტრო</a:t>
              </a:r>
            </a:p>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სოციალური მომსახურების სააგენტო</a:t>
              </a:r>
              <a:endParaRPr lang="en-US" sz="1200" b="1" kern="1200" dirty="0">
                <a:solidFill>
                  <a:schemeClr val="accent2">
                    <a:lumMod val="50000"/>
                  </a:schemeClr>
                </a:solidFill>
              </a:endParaRPr>
            </a:p>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დაავადებათა კონტროლის ეროვნული </a:t>
              </a:r>
              <a:r>
                <a:rPr lang="ka-GE" sz="1200" b="1" kern="1200" dirty="0" smtClean="0">
                  <a:solidFill>
                    <a:schemeClr val="accent2">
                      <a:lumMod val="50000"/>
                    </a:schemeClr>
                  </a:solidFill>
                </a:rPr>
                <a:t>ცენტრი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სამედიცინო მედიაციის </a:t>
              </a:r>
              <a:r>
                <a:rPr lang="ka-GE" sz="1200" b="1" dirty="0" smtClean="0">
                  <a:solidFill>
                    <a:schemeClr val="accent2">
                      <a:lumMod val="50000"/>
                    </a:schemeClr>
                  </a:solidFill>
                </a:rPr>
                <a:t>სამსახური</a:t>
              </a:r>
              <a:endParaRPr lang="en-US" sz="1200" b="1" kern="1200" dirty="0">
                <a:solidFill>
                  <a:schemeClr val="accent2">
                    <a:lumMod val="50000"/>
                  </a:schemeClr>
                </a:solidFill>
              </a:endParaRPr>
            </a:p>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სამედიცინო საქმიანობის რეგულირების სააგენტო</a:t>
              </a:r>
              <a:endParaRPr lang="en-US" sz="1200" b="1" kern="1200" dirty="0">
                <a:solidFill>
                  <a:schemeClr val="accent2">
                    <a:lumMod val="50000"/>
                  </a:schemeClr>
                </a:solidFill>
              </a:endParaRPr>
            </a:p>
          </p:txBody>
        </p:sp>
      </p:grpSp>
      <p:grpSp>
        <p:nvGrpSpPr>
          <p:cNvPr id="12" name="Group 11"/>
          <p:cNvGrpSpPr/>
          <p:nvPr/>
        </p:nvGrpSpPr>
        <p:grpSpPr>
          <a:xfrm>
            <a:off x="2029268" y="3474633"/>
            <a:ext cx="3609532" cy="1300559"/>
            <a:chOff x="5111752" y="1404329"/>
            <a:chExt cx="3609532" cy="1300559"/>
          </a:xfrm>
        </p:grpSpPr>
        <p:sp>
          <p:nvSpPr>
            <p:cNvPr id="13" name="Rectangle 12"/>
            <p:cNvSpPr/>
            <p:nvPr/>
          </p:nvSpPr>
          <p:spPr>
            <a:xfrm>
              <a:off x="5111752" y="1429729"/>
              <a:ext cx="3003000" cy="12751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5217849" y="1404329"/>
              <a:ext cx="3503435" cy="12751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ამბულატორიული ტიპის დაწესებულებები</a:t>
              </a:r>
              <a:endParaRPr lang="en-US" sz="1200" b="1" dirty="0">
                <a:solidFill>
                  <a:schemeClr val="accent2">
                    <a:lumMod val="50000"/>
                  </a:schemeClr>
                </a:solidFill>
              </a:endParaRP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სტაციონარული ტიპის დაწესებულებები</a:t>
              </a:r>
              <a:endParaRPr lang="en-US" sz="1200" b="1" dirty="0">
                <a:solidFill>
                  <a:schemeClr val="accent2">
                    <a:lumMod val="50000"/>
                  </a:schemeClr>
                </a:solidFill>
              </a:endParaRP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სოფლის ექიმები</a:t>
              </a:r>
              <a:endParaRPr lang="en-US" sz="1200" b="1" dirty="0">
                <a:solidFill>
                  <a:schemeClr val="accent2">
                    <a:lumMod val="50000"/>
                  </a:schemeClr>
                </a:solidFill>
              </a:endParaRPr>
            </a:p>
          </p:txBody>
        </p:sp>
      </p:grpSp>
      <p:grpSp>
        <p:nvGrpSpPr>
          <p:cNvPr id="18" name="Group 17"/>
          <p:cNvGrpSpPr/>
          <p:nvPr/>
        </p:nvGrpSpPr>
        <p:grpSpPr>
          <a:xfrm>
            <a:off x="3810086" y="4932759"/>
            <a:ext cx="4190914" cy="1760134"/>
            <a:chOff x="3915884" y="2884323"/>
            <a:chExt cx="4190914" cy="1760134"/>
          </a:xfrm>
        </p:grpSpPr>
        <p:sp>
          <p:nvSpPr>
            <p:cNvPr id="19" name="Rectangle 18"/>
            <p:cNvSpPr/>
            <p:nvPr/>
          </p:nvSpPr>
          <p:spPr>
            <a:xfrm>
              <a:off x="3915884" y="2884323"/>
              <a:ext cx="3340828" cy="16204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4296798" y="3024023"/>
              <a:ext cx="3810000" cy="16204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საქართველოს ფინანსთა სამინისტრო - სახელმწიფო ხაზინა/საბაჟო დეპარტამენტი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სადაზღვევო და ფარმაცევტული ინდუსტრიები</a:t>
              </a:r>
              <a:endParaRPr lang="en-US" sz="1200" b="1" dirty="0">
                <a:solidFill>
                  <a:schemeClr val="accent2">
                    <a:lumMod val="50000"/>
                  </a:schemeClr>
                </a:solidFill>
              </a:endParaRP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მოქალაქეები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თბილისის მერია</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სასჯელააღსრულებისა და პრობაციის სამინისტრო</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ნარკომანიის ცენტრი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აჭარის ჯანდაცვის </a:t>
              </a:r>
              <a:r>
                <a:rPr lang="ka-GE" sz="1200" b="1" dirty="0">
                  <a:solidFill>
                    <a:schemeClr val="accent2">
                      <a:lumMod val="50000"/>
                    </a:schemeClr>
                  </a:solidFill>
                </a:rPr>
                <a:t>სამინისტრო</a:t>
              </a:r>
              <a:endParaRPr lang="en-US" sz="1200" b="1" dirty="0">
                <a:solidFill>
                  <a:schemeClr val="accent2">
                    <a:lumMod val="50000"/>
                  </a:schemeClr>
                </a:solidFill>
              </a:endParaRPr>
            </a:p>
          </p:txBody>
        </p:sp>
      </p:grpSp>
      <p:sp>
        <p:nvSpPr>
          <p:cNvPr id="4" name="Block Arc 3"/>
          <p:cNvSpPr/>
          <p:nvPr/>
        </p:nvSpPr>
        <p:spPr bwMode="auto">
          <a:xfrm rot="16200000">
            <a:off x="3804100" y="1604947"/>
            <a:ext cx="1828800" cy="1524000"/>
          </a:xfrm>
          <a:prstGeom prst="blockArc">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
        <p:nvSpPr>
          <p:cNvPr id="27" name="Block Arc 26"/>
          <p:cNvSpPr/>
          <p:nvPr/>
        </p:nvSpPr>
        <p:spPr bwMode="auto">
          <a:xfrm rot="16200000">
            <a:off x="1295400" y="3276600"/>
            <a:ext cx="1828800" cy="1524000"/>
          </a:xfrm>
          <a:prstGeom prst="blockArc">
            <a:avLst/>
          </a:prstGeom>
          <a:solidFill>
            <a:schemeClr val="accent3">
              <a:lumMod val="85000"/>
            </a:schemeClr>
          </a:solidFill>
          <a:ln w="9525" cap="flat" cmpd="sng" algn="ctr">
            <a:solidFill>
              <a:schemeClr val="accent3">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
        <p:nvSpPr>
          <p:cNvPr id="28" name="Block Arc 27"/>
          <p:cNvSpPr/>
          <p:nvPr/>
        </p:nvSpPr>
        <p:spPr bwMode="auto">
          <a:xfrm rot="16200000">
            <a:off x="3124200" y="5041893"/>
            <a:ext cx="1828800" cy="1524000"/>
          </a:xfrm>
          <a:prstGeom prst="blockArc">
            <a:avLst/>
          </a:prstGeom>
          <a:solidFill>
            <a:srgbClr val="C00000"/>
          </a:solidFill>
          <a:ln w="9525" cap="flat" cmpd="sng" algn="ctr">
            <a:solidFill>
              <a:srgbClr val="AD2D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447982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HSSP ppt template_geo">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TS102901024">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Presentation2</Template>
  <TotalTime>19142</TotalTime>
  <Words>680</Words>
  <Application>Microsoft Office PowerPoint</Application>
  <PresentationFormat>On-screen Show (4:3)</PresentationFormat>
  <Paragraphs>173</Paragraphs>
  <Slides>20</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Arial</vt:lpstr>
      <vt:lpstr>Calibri</vt:lpstr>
      <vt:lpstr>Franklin Gothic Medium</vt:lpstr>
      <vt:lpstr>KA_LITERATURULI</vt:lpstr>
      <vt:lpstr>KA_LITERATURULI_MT</vt:lpstr>
      <vt:lpstr>Myriad Pro</vt:lpstr>
      <vt:lpstr>Sylfaen</vt:lpstr>
      <vt:lpstr>Times</vt:lpstr>
      <vt:lpstr>Times New Roman</vt:lpstr>
      <vt:lpstr>Verdana</vt:lpstr>
      <vt:lpstr>Wingdings</vt:lpstr>
      <vt:lpstr>HSSP ppt template_geo</vt:lpstr>
      <vt:lpstr>3_TS102901024</vt:lpstr>
      <vt:lpstr>ჯანმრთელობის დაცვის  ერთიანი საინფორმაციო  სისტემა</vt:lpstr>
      <vt:lpstr>დღევანდელი პრეზენტაციის თემები</vt:lpstr>
      <vt:lpstr>PowerPoint Presentation</vt:lpstr>
      <vt:lpstr>PowerPoint Presentation</vt:lpstr>
      <vt:lpstr>PowerPoint Presentation</vt:lpstr>
      <vt:lpstr>PowerPoint Presentation</vt:lpstr>
      <vt:lpstr>PowerPoint Presentation</vt:lpstr>
      <vt:lpstr>ჯდესს: დაწყებიდან დღემდე</vt:lpstr>
      <vt:lpstr>ჯდესს: ჩართული მხარეები</vt:lpstr>
      <vt:lpstr>PowerPoint Presentation</vt:lpstr>
      <vt:lpstr>სცენარი - I ჯდესს მართვისათვის მომსახურების  შესყიდვა შჯსდს მიერ</vt:lpstr>
      <vt:lpstr>სცენარი - II ჯდესს მართვა შჯსდს მიერ</vt:lpstr>
      <vt:lpstr>სცენარი - III ჯდესს მართვა შჯსდს მიერ</vt:lpstr>
      <vt:lpstr>ფინანსური და საკადრო რესურსი  სცენარების მიხედვით</vt:lpstr>
      <vt:lpstr>გადაბარების პროცესის შესაძლო სირთულეები</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Teona</dc:creator>
  <cp:lastModifiedBy>Tata</cp:lastModifiedBy>
  <cp:revision>153</cp:revision>
  <cp:lastPrinted>2013-09-13T07:37:16Z</cp:lastPrinted>
  <dcterms:created xsi:type="dcterms:W3CDTF">2006-08-16T00:00:00Z</dcterms:created>
  <dcterms:modified xsi:type="dcterms:W3CDTF">2014-10-28T14:07:56Z</dcterms:modified>
</cp:coreProperties>
</file>