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charts/chart1.xml" ContentType="application/vnd.openxmlformats-officedocument.drawingml.chart+xml"/>
  <Override PartName="/ppt/theme/themeOverride2.xml" ContentType="application/vnd.openxmlformats-officedocument.themeOverride+xml"/>
  <Override PartName="/ppt/charts/chart2.xml" ContentType="application/vnd.openxmlformats-officedocument.drawingml.chart+xml"/>
  <Override PartName="/ppt/theme/themeOverride3.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handoutMasterIdLst>
    <p:handoutMasterId r:id="rId23"/>
  </p:handoutMasterIdLst>
  <p:sldIdLst>
    <p:sldId id="256" r:id="rId2"/>
    <p:sldId id="340" r:id="rId3"/>
    <p:sldId id="341" r:id="rId4"/>
    <p:sldId id="342" r:id="rId5"/>
    <p:sldId id="343" r:id="rId6"/>
    <p:sldId id="344" r:id="rId7"/>
    <p:sldId id="282" r:id="rId8"/>
    <p:sldId id="306" r:id="rId9"/>
    <p:sldId id="283" r:id="rId10"/>
    <p:sldId id="289" r:id="rId11"/>
    <p:sldId id="327" r:id="rId12"/>
    <p:sldId id="328" r:id="rId13"/>
    <p:sldId id="324" r:id="rId14"/>
    <p:sldId id="305" r:id="rId15"/>
    <p:sldId id="304" r:id="rId16"/>
    <p:sldId id="336" r:id="rId17"/>
    <p:sldId id="346" r:id="rId18"/>
    <p:sldId id="347" r:id="rId19"/>
    <p:sldId id="348" r:id="rId20"/>
    <p:sldId id="349" r:id="rId21"/>
  </p:sldIdLst>
  <p:sldSz cx="9144000" cy="6858000" type="screen4x3"/>
  <p:notesSz cx="6954838"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no Berdzuli" initials="NB" lastIdx="14" clrIdx="0">
    <p:extLst/>
  </p:cmAuthor>
  <p:cmAuthor id="2" name="Marina Latsabidze" initials="ML" lastIdx="10" clrIdx="1"/>
  <p:cmAuthor id="3" name="Natia Nogaideli" initials="NN" lastIdx="40" clrIdx="2"/>
  <p:cmAuthor id="4" name="Shota Jamburidze" initials="SJ" lastIdx="23" clrIdx="3"/>
  <p:cmAuthor id="5" name="1" initials="1" lastIdx="35"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050"/>
    <a:srgbClr val="009999"/>
    <a:srgbClr val="0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00" d="100"/>
          <a:sy n="100" d="100"/>
        </p:scale>
        <p:origin x="-302" y="-10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_rels/chart2.xml.rels><?xml version="1.0" encoding="UTF-8" standalone="yes"?>
<Relationships xmlns="http://schemas.openxmlformats.org/package/2006/relationships"><Relationship Id="rId2" Type="http://schemas.openxmlformats.org/officeDocument/2006/relationships/oleObject" Target="../embeddings/oleObject1.bin"/><Relationship Id="rId1" Type="http://schemas.openxmlformats.org/officeDocument/2006/relationships/themeOverride" Target="../theme/themeOverride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layout/>
      <c:overlay val="0"/>
    </c:title>
    <c:autoTitleDeleted val="0"/>
    <c:plotArea>
      <c:layout>
        <c:manualLayout>
          <c:layoutTarget val="inner"/>
          <c:xMode val="edge"/>
          <c:yMode val="edge"/>
          <c:x val="5.8060912675770598E-2"/>
          <c:y val="0.12785860349161568"/>
          <c:w val="0.92469347128710377"/>
          <c:h val="0.60732354048340997"/>
        </c:manualLayout>
      </c:layout>
      <c:barChart>
        <c:barDir val="col"/>
        <c:grouping val="clustered"/>
        <c:varyColors val="0"/>
        <c:ser>
          <c:idx val="0"/>
          <c:order val="0"/>
          <c:tx>
            <c:strRef>
              <c:f>Sheet2!$D$1</c:f>
              <c:strCache>
                <c:ptCount val="1"/>
                <c:pt idx="0">
                  <c:v>გამოწერილი ელ-რეცეპტების რაოდენობა</c:v>
                </c:pt>
              </c:strCache>
            </c:strRef>
          </c:tx>
          <c:invertIfNegative val="0"/>
          <c:cat>
            <c:multiLvlStrRef>
              <c:f>Sheet2!$B$2:$C$18</c:f>
              <c:multiLvlStrCache>
                <c:ptCount val="17"/>
                <c:lvl>
                  <c:pt idx="0">
                    <c:v>აგვისტო</c:v>
                  </c:pt>
                  <c:pt idx="1">
                    <c:v>სექტემბერი</c:v>
                  </c:pt>
                  <c:pt idx="2">
                    <c:v>ოქტომბერი</c:v>
                  </c:pt>
                  <c:pt idx="3">
                    <c:v>ნოემბერი</c:v>
                  </c:pt>
                  <c:pt idx="4">
                    <c:v>დეკემბერი</c:v>
                  </c:pt>
                  <c:pt idx="5">
                    <c:v>იანვარი</c:v>
                  </c:pt>
                  <c:pt idx="6">
                    <c:v>თებერვალი</c:v>
                  </c:pt>
                  <c:pt idx="7">
                    <c:v>მარტი</c:v>
                  </c:pt>
                  <c:pt idx="8">
                    <c:v>აპრილი</c:v>
                  </c:pt>
                  <c:pt idx="9">
                    <c:v>მაისი</c:v>
                  </c:pt>
                  <c:pt idx="10">
                    <c:v>ივნისი</c:v>
                  </c:pt>
                  <c:pt idx="11">
                    <c:v>ივლისი</c:v>
                  </c:pt>
                  <c:pt idx="12">
                    <c:v>აგვისტო</c:v>
                  </c:pt>
                  <c:pt idx="13">
                    <c:v>სექტემბერი</c:v>
                  </c:pt>
                  <c:pt idx="14">
                    <c:v>ოქტომბერი</c:v>
                  </c:pt>
                  <c:pt idx="15">
                    <c:v>ნოემბერი</c:v>
                  </c:pt>
                  <c:pt idx="16">
                    <c:v>4 დეკემბერი</c:v>
                  </c:pt>
                </c:lvl>
                <c:lvl>
                  <c:pt idx="0">
                    <c:v>2016</c:v>
                  </c:pt>
                  <c:pt idx="5">
                    <c:v>2017</c:v>
                  </c:pt>
                </c:lvl>
              </c:multiLvlStrCache>
            </c:multiLvlStrRef>
          </c:cat>
          <c:val>
            <c:numRef>
              <c:f>Sheet2!$D$2:$D$18</c:f>
              <c:numCache>
                <c:formatCode>General</c:formatCode>
                <c:ptCount val="17"/>
                <c:pt idx="0">
                  <c:v>2496</c:v>
                </c:pt>
                <c:pt idx="1">
                  <c:v>4280</c:v>
                </c:pt>
                <c:pt idx="2">
                  <c:v>1120</c:v>
                </c:pt>
                <c:pt idx="3">
                  <c:v>3952</c:v>
                </c:pt>
                <c:pt idx="4">
                  <c:v>2884</c:v>
                </c:pt>
                <c:pt idx="5">
                  <c:v>1487</c:v>
                </c:pt>
                <c:pt idx="6">
                  <c:v>2726</c:v>
                </c:pt>
                <c:pt idx="7">
                  <c:v>2879</c:v>
                </c:pt>
                <c:pt idx="8">
                  <c:v>2551</c:v>
                </c:pt>
                <c:pt idx="9">
                  <c:v>2292</c:v>
                </c:pt>
                <c:pt idx="10">
                  <c:v>591</c:v>
                </c:pt>
                <c:pt idx="11">
                  <c:v>389</c:v>
                </c:pt>
                <c:pt idx="12">
                  <c:v>211</c:v>
                </c:pt>
                <c:pt idx="13">
                  <c:v>226</c:v>
                </c:pt>
                <c:pt idx="14">
                  <c:v>687</c:v>
                </c:pt>
                <c:pt idx="15">
                  <c:v>5982</c:v>
                </c:pt>
                <c:pt idx="16">
                  <c:v>702</c:v>
                </c:pt>
              </c:numCache>
            </c:numRef>
          </c:val>
        </c:ser>
        <c:dLbls>
          <c:showLegendKey val="0"/>
          <c:showVal val="0"/>
          <c:showCatName val="0"/>
          <c:showSerName val="0"/>
          <c:showPercent val="0"/>
          <c:showBubbleSize val="0"/>
        </c:dLbls>
        <c:gapWidth val="150"/>
        <c:axId val="86097920"/>
        <c:axId val="80286784"/>
      </c:barChart>
      <c:catAx>
        <c:axId val="86097920"/>
        <c:scaling>
          <c:orientation val="minMax"/>
        </c:scaling>
        <c:delete val="0"/>
        <c:axPos val="b"/>
        <c:majorTickMark val="out"/>
        <c:minorTickMark val="none"/>
        <c:tickLblPos val="nextTo"/>
        <c:crossAx val="80286784"/>
        <c:crosses val="autoZero"/>
        <c:auto val="1"/>
        <c:lblAlgn val="ctr"/>
        <c:lblOffset val="100"/>
        <c:noMultiLvlLbl val="0"/>
      </c:catAx>
      <c:valAx>
        <c:axId val="80286784"/>
        <c:scaling>
          <c:orientation val="minMax"/>
        </c:scaling>
        <c:delete val="0"/>
        <c:axPos val="l"/>
        <c:majorGridlines/>
        <c:numFmt formatCode="General" sourceLinked="1"/>
        <c:majorTickMark val="out"/>
        <c:minorTickMark val="none"/>
        <c:tickLblPos val="nextTo"/>
        <c:crossAx val="86097920"/>
        <c:crosses val="autoZero"/>
        <c:crossBetween val="between"/>
      </c:valAx>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layout/>
      <c:overlay val="0"/>
    </c:title>
    <c:autoTitleDeleted val="0"/>
    <c:plotArea>
      <c:layout/>
      <c:barChart>
        <c:barDir val="col"/>
        <c:grouping val="clustered"/>
        <c:varyColors val="0"/>
        <c:ser>
          <c:idx val="0"/>
          <c:order val="0"/>
          <c:tx>
            <c:strRef>
              <c:f>[Sales.xlsx]Sheet2!$D$2</c:f>
              <c:strCache>
                <c:ptCount val="1"/>
                <c:pt idx="0">
                  <c:v>გამოწერილი ელ-რეცეპტების რაოდენობა</c:v>
                </c:pt>
              </c:strCache>
            </c:strRef>
          </c:tx>
          <c:invertIfNegative val="0"/>
          <c:cat>
            <c:multiLvlStrRef>
              <c:f>[Sales.xlsx]Sheet2!$B$3:$C$18</c:f>
              <c:multiLvlStrCache>
                <c:ptCount val="16"/>
                <c:lvl>
                  <c:pt idx="0">
                    <c:v>აგვისტო</c:v>
                  </c:pt>
                  <c:pt idx="1">
                    <c:v>სექტემბერი</c:v>
                  </c:pt>
                  <c:pt idx="2">
                    <c:v>ოქტომბერი</c:v>
                  </c:pt>
                  <c:pt idx="3">
                    <c:v>ნოემბერი</c:v>
                  </c:pt>
                  <c:pt idx="4">
                    <c:v>დეკემბერი</c:v>
                  </c:pt>
                  <c:pt idx="5">
                    <c:v>იანვარი</c:v>
                  </c:pt>
                  <c:pt idx="6">
                    <c:v>თებერვალი</c:v>
                  </c:pt>
                  <c:pt idx="7">
                    <c:v>მარტი</c:v>
                  </c:pt>
                  <c:pt idx="8">
                    <c:v>აპრილი</c:v>
                  </c:pt>
                  <c:pt idx="9">
                    <c:v>მაისი</c:v>
                  </c:pt>
                  <c:pt idx="10">
                    <c:v>ივნისი</c:v>
                  </c:pt>
                  <c:pt idx="11">
                    <c:v>ივლისი</c:v>
                  </c:pt>
                  <c:pt idx="12">
                    <c:v>აგვისტო</c:v>
                  </c:pt>
                  <c:pt idx="13">
                    <c:v>სექტემბერი</c:v>
                  </c:pt>
                  <c:pt idx="14">
                    <c:v>ოქტომბერი</c:v>
                  </c:pt>
                  <c:pt idx="15">
                    <c:v>ნოემბერი</c:v>
                  </c:pt>
                </c:lvl>
                <c:lvl>
                  <c:pt idx="0">
                    <c:v>2016</c:v>
                  </c:pt>
                  <c:pt idx="5">
                    <c:v>2017</c:v>
                  </c:pt>
                </c:lvl>
              </c:multiLvlStrCache>
            </c:multiLvlStrRef>
          </c:cat>
          <c:val>
            <c:numRef>
              <c:f>[Sales.xlsx]Sheet2!$D$3:$D$18</c:f>
              <c:numCache>
                <c:formatCode>General</c:formatCode>
                <c:ptCount val="16"/>
                <c:pt idx="0">
                  <c:v>700</c:v>
                </c:pt>
                <c:pt idx="1">
                  <c:v>727</c:v>
                </c:pt>
                <c:pt idx="2">
                  <c:v>537</c:v>
                </c:pt>
                <c:pt idx="3">
                  <c:v>433</c:v>
                </c:pt>
                <c:pt idx="4">
                  <c:v>332</c:v>
                </c:pt>
                <c:pt idx="5">
                  <c:v>252</c:v>
                </c:pt>
                <c:pt idx="6">
                  <c:v>179</c:v>
                </c:pt>
                <c:pt idx="7">
                  <c:v>115</c:v>
                </c:pt>
                <c:pt idx="8">
                  <c:v>0</c:v>
                </c:pt>
                <c:pt idx="9">
                  <c:v>0</c:v>
                </c:pt>
                <c:pt idx="10">
                  <c:v>2</c:v>
                </c:pt>
                <c:pt idx="11">
                  <c:v>2</c:v>
                </c:pt>
                <c:pt idx="12">
                  <c:v>33</c:v>
                </c:pt>
                <c:pt idx="13">
                  <c:v>0</c:v>
                </c:pt>
                <c:pt idx="14">
                  <c:v>0</c:v>
                </c:pt>
                <c:pt idx="15">
                  <c:v>64</c:v>
                </c:pt>
              </c:numCache>
            </c:numRef>
          </c:val>
        </c:ser>
        <c:dLbls>
          <c:showLegendKey val="0"/>
          <c:showVal val="0"/>
          <c:showCatName val="0"/>
          <c:showSerName val="0"/>
          <c:showPercent val="0"/>
          <c:showBubbleSize val="0"/>
        </c:dLbls>
        <c:gapWidth val="150"/>
        <c:axId val="101036032"/>
        <c:axId val="80288512"/>
      </c:barChart>
      <c:catAx>
        <c:axId val="101036032"/>
        <c:scaling>
          <c:orientation val="minMax"/>
        </c:scaling>
        <c:delete val="0"/>
        <c:axPos val="b"/>
        <c:majorTickMark val="out"/>
        <c:minorTickMark val="none"/>
        <c:tickLblPos val="nextTo"/>
        <c:crossAx val="80288512"/>
        <c:crosses val="autoZero"/>
        <c:auto val="1"/>
        <c:lblAlgn val="ctr"/>
        <c:lblOffset val="100"/>
        <c:noMultiLvlLbl val="0"/>
      </c:catAx>
      <c:valAx>
        <c:axId val="80288512"/>
        <c:scaling>
          <c:orientation val="minMax"/>
        </c:scaling>
        <c:delete val="0"/>
        <c:axPos val="l"/>
        <c:majorGridlines/>
        <c:numFmt formatCode="General" sourceLinked="1"/>
        <c:majorTickMark val="out"/>
        <c:minorTickMark val="none"/>
        <c:tickLblPos val="nextTo"/>
        <c:crossAx val="101036032"/>
        <c:crosses val="autoZero"/>
        <c:crossBetween val="between"/>
      </c:valAx>
    </c:plotArea>
    <c:plotVisOnly val="1"/>
    <c:dispBlanksAs val="gap"/>
    <c:showDLblsOverMax val="0"/>
  </c:chart>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0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40175" y="0"/>
            <a:ext cx="3013075" cy="466725"/>
          </a:xfrm>
          <a:prstGeom prst="rect">
            <a:avLst/>
          </a:prstGeom>
        </p:spPr>
        <p:txBody>
          <a:bodyPr vert="horz" lIns="91440" tIns="45720" rIns="91440" bIns="45720" rtlCol="0"/>
          <a:lstStyle>
            <a:lvl1pPr algn="r">
              <a:defRPr sz="1200"/>
            </a:lvl1pPr>
          </a:lstStyle>
          <a:p>
            <a:fld id="{A17AAA20-E06F-4FC0-9531-584E96D3FC06}" type="datetimeFigureOut">
              <a:rPr lang="en-US" smtClean="0"/>
              <a:t>12/5/2017</a:t>
            </a:fld>
            <a:endParaRPr lang="en-US"/>
          </a:p>
        </p:txBody>
      </p:sp>
      <p:sp>
        <p:nvSpPr>
          <p:cNvPr id="4" name="Footer Placeholder 3"/>
          <p:cNvSpPr>
            <a:spLocks noGrp="1"/>
          </p:cNvSpPr>
          <p:nvPr>
            <p:ph type="ftr" sz="quarter" idx="2"/>
          </p:nvPr>
        </p:nvSpPr>
        <p:spPr>
          <a:xfrm>
            <a:off x="0" y="8842375"/>
            <a:ext cx="30130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40175" y="8842375"/>
            <a:ext cx="3013075" cy="466725"/>
          </a:xfrm>
          <a:prstGeom prst="rect">
            <a:avLst/>
          </a:prstGeom>
        </p:spPr>
        <p:txBody>
          <a:bodyPr vert="horz" lIns="91440" tIns="45720" rIns="91440" bIns="45720" rtlCol="0" anchor="b"/>
          <a:lstStyle>
            <a:lvl1pPr algn="r">
              <a:defRPr sz="1200"/>
            </a:lvl1pPr>
          </a:lstStyle>
          <a:p>
            <a:fld id="{1F79C151-9B61-4FD3-BBEE-885AB3787B68}" type="slidenum">
              <a:rPr lang="en-US" smtClean="0"/>
              <a:t>‹#›</a:t>
            </a:fld>
            <a:endParaRPr lang="en-US"/>
          </a:p>
        </p:txBody>
      </p:sp>
    </p:spTree>
    <p:extLst>
      <p:ext uri="{BB962C8B-B14F-4D97-AF65-F5344CB8AC3E}">
        <p14:creationId xmlns:p14="http://schemas.microsoft.com/office/powerpoint/2010/main" val="32740026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1" y="0"/>
            <a:ext cx="3014393" cy="465616"/>
          </a:xfrm>
          <a:prstGeom prst="rect">
            <a:avLst/>
          </a:prstGeom>
        </p:spPr>
        <p:txBody>
          <a:bodyPr vert="horz" lIns="91440" tIns="45720" rIns="91440" bIns="45720" rtlCol="0"/>
          <a:lstStyle>
            <a:lvl1pPr algn="l">
              <a:defRPr sz="1200"/>
            </a:lvl1pPr>
          </a:lstStyle>
          <a:p>
            <a:endParaRPr lang="en-US"/>
          </a:p>
        </p:txBody>
      </p:sp>
      <p:sp>
        <p:nvSpPr>
          <p:cNvPr id="3" name="Дата 2"/>
          <p:cNvSpPr>
            <a:spLocks noGrp="1"/>
          </p:cNvSpPr>
          <p:nvPr>
            <p:ph type="dt" idx="1"/>
          </p:nvPr>
        </p:nvSpPr>
        <p:spPr>
          <a:xfrm>
            <a:off x="3938871" y="0"/>
            <a:ext cx="3014393" cy="465616"/>
          </a:xfrm>
          <a:prstGeom prst="rect">
            <a:avLst/>
          </a:prstGeom>
        </p:spPr>
        <p:txBody>
          <a:bodyPr vert="horz" lIns="91440" tIns="45720" rIns="91440" bIns="45720" rtlCol="0"/>
          <a:lstStyle>
            <a:lvl1pPr algn="r">
              <a:defRPr sz="1200"/>
            </a:lvl1pPr>
          </a:lstStyle>
          <a:p>
            <a:fld id="{FCD243A2-AA51-46C1-83B4-D0BBE6D76678}" type="datetimeFigureOut">
              <a:rPr lang="en-US" smtClean="0"/>
              <a:pPr/>
              <a:t>12/5/2017</a:t>
            </a:fld>
            <a:endParaRPr lang="en-US"/>
          </a:p>
        </p:txBody>
      </p:sp>
      <p:sp>
        <p:nvSpPr>
          <p:cNvPr id="4" name="Образ слайда 3"/>
          <p:cNvSpPr>
            <a:spLocks noGrp="1" noRot="1" noChangeAspect="1"/>
          </p:cNvSpPr>
          <p:nvPr>
            <p:ph type="sldImg" idx="2"/>
          </p:nvPr>
        </p:nvSpPr>
        <p:spPr>
          <a:xfrm>
            <a:off x="1149350" y="696913"/>
            <a:ext cx="4656138" cy="3492500"/>
          </a:xfrm>
          <a:prstGeom prst="rect">
            <a:avLst/>
          </a:prstGeom>
          <a:noFill/>
          <a:ln w="12700">
            <a:solidFill>
              <a:prstClr val="black"/>
            </a:solidFill>
          </a:ln>
        </p:spPr>
        <p:txBody>
          <a:bodyPr vert="horz" lIns="91440" tIns="45720" rIns="91440" bIns="45720" rtlCol="0" anchor="ctr"/>
          <a:lstStyle/>
          <a:p>
            <a:endParaRPr lang="en-US"/>
          </a:p>
        </p:txBody>
      </p:sp>
      <p:sp>
        <p:nvSpPr>
          <p:cNvPr id="5" name="Заметки 4"/>
          <p:cNvSpPr>
            <a:spLocks noGrp="1"/>
          </p:cNvSpPr>
          <p:nvPr>
            <p:ph type="body" sz="quarter" idx="3"/>
          </p:nvPr>
        </p:nvSpPr>
        <p:spPr>
          <a:xfrm>
            <a:off x="696114" y="4422543"/>
            <a:ext cx="5562610" cy="4188935"/>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6" name="Нижний колонтитул 5"/>
          <p:cNvSpPr>
            <a:spLocks noGrp="1"/>
          </p:cNvSpPr>
          <p:nvPr>
            <p:ph type="ftr" sz="quarter" idx="4"/>
          </p:nvPr>
        </p:nvSpPr>
        <p:spPr>
          <a:xfrm>
            <a:off x="1" y="8841885"/>
            <a:ext cx="3014393" cy="465616"/>
          </a:xfrm>
          <a:prstGeom prst="rect">
            <a:avLst/>
          </a:prstGeom>
        </p:spPr>
        <p:txBody>
          <a:bodyPr vert="horz" lIns="91440" tIns="45720" rIns="91440" bIns="45720" rtlCol="0" anchor="b"/>
          <a:lstStyle>
            <a:lvl1pPr algn="l">
              <a:defRPr sz="1200"/>
            </a:lvl1pPr>
          </a:lstStyle>
          <a:p>
            <a:endParaRPr lang="en-US"/>
          </a:p>
        </p:txBody>
      </p:sp>
      <p:sp>
        <p:nvSpPr>
          <p:cNvPr id="7" name="Номер слайда 6"/>
          <p:cNvSpPr>
            <a:spLocks noGrp="1"/>
          </p:cNvSpPr>
          <p:nvPr>
            <p:ph type="sldNum" sz="quarter" idx="5"/>
          </p:nvPr>
        </p:nvSpPr>
        <p:spPr>
          <a:xfrm>
            <a:off x="3938871" y="8841885"/>
            <a:ext cx="3014393" cy="465616"/>
          </a:xfrm>
          <a:prstGeom prst="rect">
            <a:avLst/>
          </a:prstGeom>
        </p:spPr>
        <p:txBody>
          <a:bodyPr vert="horz" lIns="91440" tIns="45720" rIns="91440" bIns="45720" rtlCol="0" anchor="b"/>
          <a:lstStyle>
            <a:lvl1pPr algn="r">
              <a:defRPr sz="1200"/>
            </a:lvl1pPr>
          </a:lstStyle>
          <a:p>
            <a:fld id="{D683A68E-E1A6-49EE-98E5-320E8354BCB0}" type="slidenum">
              <a:rPr lang="en-US" smtClean="0"/>
              <a:pPr/>
              <a:t>‹#›</a:t>
            </a:fld>
            <a:endParaRPr lang="en-US"/>
          </a:p>
        </p:txBody>
      </p:sp>
    </p:spTree>
    <p:extLst>
      <p:ext uri="{BB962C8B-B14F-4D97-AF65-F5344CB8AC3E}">
        <p14:creationId xmlns:p14="http://schemas.microsoft.com/office/powerpoint/2010/main" val="21186559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17485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368824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078380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323850" y="238545"/>
            <a:ext cx="8497092" cy="616455"/>
          </a:xfrm>
        </p:spPr>
        <p:txBody>
          <a:bodyPr anchor="ctr" anchorCtr="0">
            <a:noAutofit/>
          </a:bodyPr>
          <a:lstStyle>
            <a:lvl1pPr>
              <a:lnSpc>
                <a:spcPct val="100000"/>
              </a:lnSpc>
              <a:defRPr/>
            </a:lvl1pPr>
          </a:lstStyle>
          <a:p>
            <a:endParaRPr lang="de-DE" dirty="0"/>
          </a:p>
        </p:txBody>
      </p:sp>
      <p:sp>
        <p:nvSpPr>
          <p:cNvPr id="3" name="Datumsplatzhalter 2"/>
          <p:cNvSpPr>
            <a:spLocks noGrp="1"/>
          </p:cNvSpPr>
          <p:nvPr>
            <p:ph type="dt" sz="half" idx="10"/>
          </p:nvPr>
        </p:nvSpPr>
        <p:spPr/>
        <p:txBody>
          <a:bodyPr/>
          <a:lstStyle/>
          <a:p>
            <a:fld id="{1D8BD707-D9CF-40AE-B4C6-C98DA3205C09}" type="datetimeFigureOut">
              <a:rPr lang="en-US" smtClean="0"/>
              <a:pPr/>
              <a:t>12/5/2017</a:t>
            </a:fld>
            <a:endParaRPr lang="en-US"/>
          </a:p>
        </p:txBody>
      </p:sp>
      <p:sp>
        <p:nvSpPr>
          <p:cNvPr id="4" name="Fußzeilenplatzhalter 3"/>
          <p:cNvSpPr>
            <a:spLocks noGrp="1"/>
          </p:cNvSpPr>
          <p:nvPr>
            <p:ph type="ftr" sz="quarter" idx="11"/>
          </p:nvPr>
        </p:nvSpPr>
        <p:spPr/>
        <p:txBody>
          <a:bodyPr/>
          <a:lstStyle/>
          <a:p>
            <a:endParaRPr lang="en-US"/>
          </a:p>
        </p:txBody>
      </p:sp>
      <p:sp>
        <p:nvSpPr>
          <p:cNvPr id="5" name="Foliennummernplatzhalter 4"/>
          <p:cNvSpPr>
            <a:spLocks noGrp="1"/>
          </p:cNvSpPr>
          <p:nvPr>
            <p:ph type="sldNum" sz="quarter" idx="12"/>
          </p:nvPr>
        </p:nvSpPr>
        <p:spPr/>
        <p:txBody>
          <a:bodyPr/>
          <a:lstStyle/>
          <a:p>
            <a:fld id="{B6F15528-21DE-4FAA-801E-634DDDAF4B2B}" type="slidenum">
              <a:rPr lang="en-US" smtClean="0"/>
              <a:pPr/>
              <a:t>‹#›</a:t>
            </a:fld>
            <a:endParaRPr lang="en-US"/>
          </a:p>
        </p:txBody>
      </p:sp>
      <p:sp>
        <p:nvSpPr>
          <p:cNvPr id="9" name="Textplatzhalter 7"/>
          <p:cNvSpPr>
            <a:spLocks noGrp="1"/>
          </p:cNvSpPr>
          <p:nvPr>
            <p:ph type="body" sz="quarter" idx="13"/>
          </p:nvPr>
        </p:nvSpPr>
        <p:spPr>
          <a:xfrm>
            <a:off x="323850" y="854994"/>
            <a:ext cx="8496300" cy="336244"/>
          </a:xfrm>
        </p:spPr>
        <p:txBody>
          <a:bodyPr lIns="0" tIns="0" rIns="0" bIns="0" anchor="t" anchorCtr="0">
            <a:noAutofit/>
          </a:bodyPr>
          <a:lstStyle>
            <a:lvl1pPr marL="0" indent="0">
              <a:spcAft>
                <a:spcPts val="600"/>
              </a:spcAft>
              <a:buNone/>
              <a:defRPr sz="2000"/>
            </a:lvl1pPr>
          </a:lstStyle>
          <a:p>
            <a:pPr lvl="0"/>
            <a:r>
              <a:rPr lang="en-US" dirty="0"/>
              <a:t>Click to edit Master text styles</a:t>
            </a:r>
          </a:p>
        </p:txBody>
      </p:sp>
    </p:spTree>
    <p:extLst>
      <p:ext uri="{BB962C8B-B14F-4D97-AF65-F5344CB8AC3E}">
        <p14:creationId xmlns:p14="http://schemas.microsoft.com/office/powerpoint/2010/main" val="676881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Nur Titel">
    <p:spTree>
      <p:nvGrpSpPr>
        <p:cNvPr id="1" name=""/>
        <p:cNvGrpSpPr/>
        <p:nvPr/>
      </p:nvGrpSpPr>
      <p:grpSpPr>
        <a:xfrm>
          <a:off x="0" y="0"/>
          <a:ext cx="0" cy="0"/>
          <a:chOff x="0" y="0"/>
          <a:chExt cx="0" cy="0"/>
        </a:xfrm>
      </p:grpSpPr>
      <p:sp>
        <p:nvSpPr>
          <p:cNvPr id="2" name="Titel 1"/>
          <p:cNvSpPr>
            <a:spLocks noGrp="1"/>
          </p:cNvSpPr>
          <p:nvPr>
            <p:ph type="title"/>
          </p:nvPr>
        </p:nvSpPr>
        <p:spPr>
          <a:xfrm>
            <a:off x="323850" y="238545"/>
            <a:ext cx="8497092" cy="616455"/>
          </a:xfrm>
        </p:spPr>
        <p:txBody>
          <a:bodyPr anchor="ctr" anchorCtr="0">
            <a:noAutofit/>
          </a:bodyPr>
          <a:lstStyle>
            <a:lvl1pPr>
              <a:lnSpc>
                <a:spcPct val="100000"/>
              </a:lnSpc>
              <a:defRPr/>
            </a:lvl1pPr>
          </a:lstStyle>
          <a:p>
            <a:endParaRPr lang="de-DE" dirty="0"/>
          </a:p>
        </p:txBody>
      </p:sp>
      <p:sp>
        <p:nvSpPr>
          <p:cNvPr id="3" name="Datumsplatzhalter 2"/>
          <p:cNvSpPr>
            <a:spLocks noGrp="1"/>
          </p:cNvSpPr>
          <p:nvPr>
            <p:ph type="dt" sz="half" idx="10"/>
          </p:nvPr>
        </p:nvSpPr>
        <p:spPr/>
        <p:txBody>
          <a:bodyPr/>
          <a:lstStyle/>
          <a:p>
            <a:fld id="{1D8BD707-D9CF-40AE-B4C6-C98DA3205C09}" type="datetimeFigureOut">
              <a:rPr lang="en-US" smtClean="0"/>
              <a:pPr/>
              <a:t>12/5/2017</a:t>
            </a:fld>
            <a:endParaRPr lang="en-US"/>
          </a:p>
        </p:txBody>
      </p:sp>
      <p:sp>
        <p:nvSpPr>
          <p:cNvPr id="4" name="Fußzeilenplatzhalter 3"/>
          <p:cNvSpPr>
            <a:spLocks noGrp="1"/>
          </p:cNvSpPr>
          <p:nvPr>
            <p:ph type="ftr" sz="quarter" idx="11"/>
          </p:nvPr>
        </p:nvSpPr>
        <p:spPr/>
        <p:txBody>
          <a:bodyPr/>
          <a:lstStyle/>
          <a:p>
            <a:endParaRPr lang="en-US"/>
          </a:p>
        </p:txBody>
      </p:sp>
      <p:sp>
        <p:nvSpPr>
          <p:cNvPr id="5" name="Foliennummernplatzhalter 4"/>
          <p:cNvSpPr>
            <a:spLocks noGrp="1"/>
          </p:cNvSpPr>
          <p:nvPr>
            <p:ph type="sldNum" sz="quarter" idx="12"/>
          </p:nvPr>
        </p:nvSpPr>
        <p:spPr/>
        <p:txBody>
          <a:bodyPr/>
          <a:lstStyle/>
          <a:p>
            <a:fld id="{B6F15528-21DE-4FAA-801E-634DDDAF4B2B}" type="slidenum">
              <a:rPr lang="en-US" smtClean="0"/>
              <a:pPr/>
              <a:t>‹#›</a:t>
            </a:fld>
            <a:endParaRPr lang="en-US"/>
          </a:p>
        </p:txBody>
      </p:sp>
      <p:sp>
        <p:nvSpPr>
          <p:cNvPr id="9" name="Textplatzhalter 7"/>
          <p:cNvSpPr>
            <a:spLocks noGrp="1"/>
          </p:cNvSpPr>
          <p:nvPr>
            <p:ph type="body" sz="quarter" idx="13"/>
          </p:nvPr>
        </p:nvSpPr>
        <p:spPr>
          <a:xfrm>
            <a:off x="323850" y="854994"/>
            <a:ext cx="8496300" cy="336244"/>
          </a:xfrm>
        </p:spPr>
        <p:txBody>
          <a:bodyPr lIns="0" tIns="0" rIns="0" bIns="0" anchor="t" anchorCtr="0">
            <a:noAutofit/>
          </a:bodyPr>
          <a:lstStyle>
            <a:lvl1pPr marL="0" indent="0">
              <a:spcAft>
                <a:spcPts val="600"/>
              </a:spcAft>
              <a:buNone/>
              <a:defRPr sz="2000"/>
            </a:lvl1pPr>
          </a:lstStyle>
          <a:p>
            <a:pPr lvl="0"/>
            <a:r>
              <a:rPr lang="en-US" dirty="0" smtClean="0"/>
              <a:t>Click to edit Master text styles</a:t>
            </a:r>
          </a:p>
        </p:txBody>
      </p:sp>
    </p:spTree>
    <p:extLst>
      <p:ext uri="{BB962C8B-B14F-4D97-AF65-F5344CB8AC3E}">
        <p14:creationId xmlns:p14="http://schemas.microsoft.com/office/powerpoint/2010/main" val="861358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956228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3"/>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8"/>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17324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995000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12/5/2017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590670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12/5/2017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669462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12/5/2017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968265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30"/>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67520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391" y="987430"/>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15389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5"/>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12/5/2017</a:t>
            </a:fld>
            <a:endParaRPr lang="en-US"/>
          </a:p>
        </p:txBody>
      </p:sp>
      <p:sp>
        <p:nvSpPr>
          <p:cNvPr id="5" name="Footer Placeholder 4"/>
          <p:cNvSpPr>
            <a:spLocks noGrp="1"/>
          </p:cNvSpPr>
          <p:nvPr>
            <p:ph type="ftr" sz="quarter" idx="3"/>
          </p:nvPr>
        </p:nvSpPr>
        <p:spPr>
          <a:xfrm>
            <a:off x="3028950" y="6356355"/>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4863887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analytics.gncc.ge/" TargetMode="Externa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2362200"/>
            <a:ext cx="6858000" cy="1147762"/>
          </a:xfrm>
        </p:spPr>
        <p:txBody>
          <a:bodyPr>
            <a:normAutofit/>
          </a:bodyPr>
          <a:lstStyle/>
          <a:p>
            <a:r>
              <a:rPr lang="ka-GE" sz="3600" dirty="0" smtClean="0">
                <a:latin typeface="Arial Unicode MS" panose="020B0604020202020204" pitchFamily="34" charset="-128"/>
                <a:ea typeface="Arial Unicode MS" panose="020B0604020202020204" pitchFamily="34" charset="-128"/>
                <a:cs typeface="Arial Unicode MS" panose="020B0604020202020204" pitchFamily="34" charset="-128"/>
              </a:rPr>
              <a:t>ელექტრონული რეცეპტის სახელმწიფო სისტემა</a:t>
            </a:r>
            <a:endParaRPr lang="en-US" sz="360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 name="Subtitle 2"/>
          <p:cNvSpPr>
            <a:spLocks noGrp="1"/>
          </p:cNvSpPr>
          <p:nvPr>
            <p:ph type="subTitle" idx="1"/>
          </p:nvPr>
        </p:nvSpPr>
        <p:spPr>
          <a:xfrm>
            <a:off x="1219200" y="4114800"/>
            <a:ext cx="6858000" cy="588962"/>
          </a:xfrm>
        </p:spPr>
        <p:txBody>
          <a:bodyPr>
            <a:noAutofit/>
          </a:bodyPr>
          <a:lstStyle/>
          <a:p>
            <a:r>
              <a:rPr lang="ka-GE" sz="1800" dirty="0" smtClean="0">
                <a:latin typeface="Arial Unicode MS" panose="020B0604020202020204" pitchFamily="34" charset="-128"/>
                <a:ea typeface="Arial Unicode MS" panose="020B0604020202020204" pitchFamily="34" charset="-128"/>
                <a:cs typeface="Arial Unicode MS" panose="020B0604020202020204" pitchFamily="34" charset="-128"/>
              </a:rPr>
              <a:t>პროექტის რეგიონებში დანერგვის გეგმა</a:t>
            </a:r>
          </a:p>
          <a:p>
            <a:r>
              <a:rPr lang="ka-GE" sz="1800" dirty="0" smtClean="0">
                <a:latin typeface="Arial Unicode MS" panose="020B0604020202020204" pitchFamily="34" charset="-128"/>
                <a:ea typeface="Arial Unicode MS" panose="020B0604020202020204" pitchFamily="34" charset="-128"/>
                <a:cs typeface="Arial Unicode MS" panose="020B0604020202020204" pitchFamily="34" charset="-128"/>
              </a:rPr>
              <a:t>5</a:t>
            </a:r>
            <a:r>
              <a:rPr lang="en-US" sz="1800" dirty="0" smtClean="0">
                <a:latin typeface="Arial Unicode MS" panose="020B0604020202020204" pitchFamily="34" charset="-128"/>
                <a:ea typeface="Arial Unicode MS" panose="020B0604020202020204" pitchFamily="34" charset="-128"/>
                <a:cs typeface="Arial Unicode MS" panose="020B0604020202020204" pitchFamily="34" charset="-128"/>
              </a:rPr>
              <a:t>/</a:t>
            </a:r>
            <a:r>
              <a:rPr lang="ka-GE" sz="1800" dirty="0" smtClean="0">
                <a:latin typeface="Arial Unicode MS" panose="020B0604020202020204" pitchFamily="34" charset="-128"/>
                <a:ea typeface="Arial Unicode MS" panose="020B0604020202020204" pitchFamily="34" charset="-128"/>
                <a:cs typeface="Arial Unicode MS" panose="020B0604020202020204" pitchFamily="34" charset="-128"/>
              </a:rPr>
              <a:t>12/2017</a:t>
            </a:r>
            <a:endParaRPr lang="en-US" sz="180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86282945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65129"/>
            <a:ext cx="8991600" cy="854071"/>
          </a:xfrm>
        </p:spPr>
        <p:txBody>
          <a:bodyPr>
            <a:noAutofit/>
          </a:bodyPr>
          <a:lstStyle/>
          <a:p>
            <a:r>
              <a:rPr lang="ka-GE" sz="2400" b="1" dirty="0" smtClean="0"/>
              <a:t>მოტივაცია სამედიცინო დაწესებულებებისათვის გარდამავალ პერიოდში - 2018 </a:t>
            </a:r>
            <a:r>
              <a:rPr lang="ka-GE" sz="2400" b="1" dirty="0"/>
              <a:t>წლის </a:t>
            </a:r>
            <a:r>
              <a:rPr lang="ka-GE" sz="2400" b="1" dirty="0" smtClean="0"/>
              <a:t>განმავლობაში</a:t>
            </a:r>
            <a:endParaRPr lang="en-US" sz="2400" b="1" dirty="0"/>
          </a:p>
        </p:txBody>
      </p:sp>
      <p:sp>
        <p:nvSpPr>
          <p:cNvPr id="3" name="Content Placeholder 2"/>
          <p:cNvSpPr>
            <a:spLocks noGrp="1"/>
          </p:cNvSpPr>
          <p:nvPr>
            <p:ph idx="1"/>
          </p:nvPr>
        </p:nvSpPr>
        <p:spPr>
          <a:xfrm>
            <a:off x="228600" y="1447800"/>
            <a:ext cx="8610600" cy="4881563"/>
          </a:xfrm>
        </p:spPr>
        <p:txBody>
          <a:bodyPr>
            <a:normAutofit/>
          </a:bodyPr>
          <a:lstStyle/>
          <a:p>
            <a:r>
              <a:rPr lang="ka-GE" sz="1800" dirty="0" smtClean="0"/>
              <a:t>2018 წლის 1 </a:t>
            </a:r>
            <a:r>
              <a:rPr lang="ka-GE" sz="1800" dirty="0"/>
              <a:t>მაისიდან სელექტიური კონტრაქტირების მექანიზმის გამოყენება და ელ-რეცეპტებში ჩართული სამედიცინო დაწესებულებების დაკონტრაქტება საყოველთაო ჯანდაცვის პროგრამის </a:t>
            </a:r>
            <a:r>
              <a:rPr lang="ka-GE" sz="1800" dirty="0" smtClean="0"/>
              <a:t>განსახორციელებლად </a:t>
            </a:r>
          </a:p>
          <a:p>
            <a:pPr marL="0" indent="0">
              <a:buNone/>
            </a:pPr>
            <a:endParaRPr lang="ka-GE" sz="1800" dirty="0"/>
          </a:p>
          <a:p>
            <a:r>
              <a:rPr lang="ka-GE" sz="1800" dirty="0" smtClean="0"/>
              <a:t>აჭარის სოფლის </a:t>
            </a:r>
            <a:r>
              <a:rPr lang="ka-GE" sz="1800" dirty="0"/>
              <a:t>ექიმების შემთხვევაში </a:t>
            </a:r>
            <a:r>
              <a:rPr lang="ka-GE" sz="1800" dirty="0" smtClean="0"/>
              <a:t>- მათთვის </a:t>
            </a:r>
            <a:r>
              <a:rPr lang="ka-GE" sz="1800" dirty="0"/>
              <a:t>ლეპტოპების </a:t>
            </a:r>
            <a:r>
              <a:rPr lang="ka-GE" sz="1800" dirty="0" smtClean="0"/>
              <a:t>გადაცემა</a:t>
            </a:r>
          </a:p>
          <a:p>
            <a:pPr marL="0" indent="0">
              <a:buNone/>
            </a:pPr>
            <a:endParaRPr lang="ka-GE" sz="1800" dirty="0" smtClean="0"/>
          </a:p>
          <a:p>
            <a:r>
              <a:rPr lang="ka-GE" sz="1800" b="1" dirty="0" smtClean="0"/>
              <a:t>ტრეინინგ </a:t>
            </a:r>
            <a:r>
              <a:rPr lang="ka-GE" sz="1800" b="1" dirty="0"/>
              <a:t>კურსების მომზადება </a:t>
            </a:r>
            <a:r>
              <a:rPr lang="ka-GE" sz="1800" dirty="0"/>
              <a:t>სხვადასხვა სპეციალობის ექიმებისათვის და, პროექტში ჩართვის შემთხვევაში, მათთვის ამ კურსის უფასოდ </a:t>
            </a:r>
            <a:r>
              <a:rPr lang="ka-GE" sz="1800" dirty="0" smtClean="0"/>
              <a:t>მიწოდება (დარგობრივ </a:t>
            </a:r>
            <a:r>
              <a:rPr lang="ka-GE" sz="1800" dirty="0"/>
              <a:t>ორგანიზაციებთან კომუნიკაციის საფუძველზე აქტუალურ საკითხებთან მიმართებაში (მ.შ. გაიდლაინების იმპლემენტაციის მიმართულებით) უწყვეტი სამედიცინო განათლების პროგრამების მომზადება და ამ პროგრამების </a:t>
            </a:r>
            <a:r>
              <a:rPr lang="ka-GE" sz="1800" dirty="0" smtClean="0"/>
              <a:t>განხორციელება)</a:t>
            </a:r>
            <a:endParaRPr lang="ka-GE" sz="1800" dirty="0"/>
          </a:p>
          <a:p>
            <a:pPr marL="0" indent="0">
              <a:buNone/>
            </a:pPr>
            <a:endParaRPr lang="ka-GE" sz="1800" b="1" dirty="0" smtClean="0"/>
          </a:p>
        </p:txBody>
      </p:sp>
    </p:spTree>
    <p:extLst>
      <p:ext uri="{BB962C8B-B14F-4D97-AF65-F5344CB8AC3E}">
        <p14:creationId xmlns:p14="http://schemas.microsoft.com/office/powerpoint/2010/main" val="33088762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65129"/>
            <a:ext cx="8439150" cy="625471"/>
          </a:xfrm>
        </p:spPr>
        <p:txBody>
          <a:bodyPr>
            <a:noAutofit/>
          </a:bodyPr>
          <a:lstStyle/>
          <a:p>
            <a:r>
              <a:rPr lang="ka-GE" sz="2400" b="1" dirty="0"/>
              <a:t>ელ-რეცეპტის დანერგვის მხარდამჭერი </a:t>
            </a:r>
            <a:r>
              <a:rPr lang="ka-GE" sz="2400" b="1" dirty="0" smtClean="0"/>
              <a:t>ღონისძიებები 2018 წლის განმავლობაში (1)</a:t>
            </a:r>
            <a:r>
              <a:rPr lang="ka-GE" sz="2400" b="1" dirty="0"/>
              <a:t/>
            </a:r>
            <a:br>
              <a:rPr lang="ka-GE" sz="2400" b="1" dirty="0"/>
            </a:br>
            <a:endParaRPr lang="en-US" sz="2400" b="1" dirty="0"/>
          </a:p>
        </p:txBody>
      </p:sp>
      <p:sp>
        <p:nvSpPr>
          <p:cNvPr id="3" name="Content Placeholder 2"/>
          <p:cNvSpPr>
            <a:spLocks noGrp="1"/>
          </p:cNvSpPr>
          <p:nvPr>
            <p:ph idx="1"/>
          </p:nvPr>
        </p:nvSpPr>
        <p:spPr>
          <a:xfrm>
            <a:off x="76200" y="990600"/>
            <a:ext cx="8915400" cy="5715000"/>
          </a:xfrm>
        </p:spPr>
        <p:txBody>
          <a:bodyPr>
            <a:normAutofit/>
          </a:bodyPr>
          <a:lstStyle/>
          <a:p>
            <a:pPr marL="0" indent="0">
              <a:buNone/>
            </a:pPr>
            <a:r>
              <a:rPr lang="ka-GE" sz="1800" dirty="0" smtClean="0"/>
              <a:t>ელ-რეცეპტის დანერგვის მხარდამჭერი ღონისძიებებია:</a:t>
            </a:r>
          </a:p>
          <a:p>
            <a:pPr marL="342900" indent="-342900">
              <a:buFont typeface="+mj-lt"/>
              <a:buAutoNum type="arabicPeriod"/>
            </a:pPr>
            <a:r>
              <a:rPr lang="en-US" sz="1800" dirty="0" smtClean="0"/>
              <a:t>PR </a:t>
            </a:r>
            <a:r>
              <a:rPr lang="ka-GE" sz="1800" dirty="0" smtClean="0"/>
              <a:t> კამპანია: ელ-რეცეპტების შესახებ ინფორმაციის გავრცელება </a:t>
            </a:r>
            <a:r>
              <a:rPr lang="ka-GE" sz="1800" dirty="0"/>
              <a:t>სხვადასხვა საკომუნიკაციო საშუალებებით (ტელევიზია, ვებ-გვერდები, სოციალური ქსელი)</a:t>
            </a:r>
            <a:endParaRPr lang="ka-GE" sz="1800" dirty="0" smtClean="0"/>
          </a:p>
          <a:p>
            <a:pPr lvl="1"/>
            <a:r>
              <a:rPr lang="ka-GE" sz="1600" dirty="0" smtClean="0"/>
              <a:t>გაიმართება პრესკონფერენციები და გაჟღერდება ელ-რეცეპტის ბენეფიტები, მიზნები და მისი სავალდებულოობა 2018 წლის 1 იანვრიდან. </a:t>
            </a:r>
          </a:p>
          <a:p>
            <a:pPr lvl="1"/>
            <a:r>
              <a:rPr lang="ka-GE" sz="1600" dirty="0" smtClean="0"/>
              <a:t>მომზადდება ვიდეო რგოლი, ელ-რეცეპტების ბენეფიტებისა და სავალდებულობის შესახებ.</a:t>
            </a:r>
          </a:p>
          <a:p>
            <a:pPr lvl="1"/>
            <a:r>
              <a:rPr lang="ka-GE" sz="1600" dirty="0" smtClean="0"/>
              <a:t>მომზადდება ვიდეო რგოლი, რომლის სამიზნე სეგმენტი იქნება როგორც პაციენტი, ასევე სამედიცინო დაწესებულებათა ხელმძღვანელობა. პაციენტებისათვის უნდა გავაჟღეროთ </a:t>
            </a:r>
            <a:r>
              <a:rPr lang="ka-GE" sz="1600" b="1" u="sng" dirty="0" smtClean="0"/>
              <a:t>სლოგანი „მოითხოვე რეცეპტი ელექტრონულად</a:t>
            </a:r>
            <a:r>
              <a:rPr lang="ka-GE" sz="1600" b="1" dirty="0" smtClean="0"/>
              <a:t>“. </a:t>
            </a:r>
          </a:p>
          <a:p>
            <a:pPr lvl="1"/>
            <a:r>
              <a:rPr lang="ka-GE" sz="1600" dirty="0" smtClean="0"/>
              <a:t>ვიდეო რგოლების მომზადება წარმატებული და ცნობილი ექიმების მონაწილეობით, რომლებიც საუბრობენ რეცეპტების ელექტრონულად გამოწერის ბენეფიტებზე და სოციალურ მედიაში განთავსება.</a:t>
            </a:r>
          </a:p>
          <a:p>
            <a:pPr marL="342900" indent="-342900">
              <a:buFont typeface="+mj-lt"/>
              <a:buAutoNum type="arabicPeriod"/>
            </a:pPr>
            <a:r>
              <a:rPr lang="ka-GE" sz="1800" dirty="0" smtClean="0"/>
              <a:t>იმ სამედიცინო დაწესებულებათა რეკლამირება</a:t>
            </a:r>
            <a:r>
              <a:rPr lang="en-US" sz="1800" dirty="0" smtClean="0"/>
              <a:t>, </a:t>
            </a:r>
            <a:r>
              <a:rPr lang="ka-GE" sz="1800" dirty="0" smtClean="0"/>
              <a:t>რომლებმაც დანერგეს ელექტრონული რეცეპტების სისტემები. </a:t>
            </a:r>
          </a:p>
          <a:p>
            <a:pPr lvl="1"/>
            <a:r>
              <a:rPr lang="ka-GE" sz="1600" dirty="0" smtClean="0"/>
              <a:t>კლინიკების ფოტოებითა და დასახელებით ბანერების დადება სამინისტროს ვებ-გვერდზე, როგორც პროექტის ფარგლებში წარმატებული კლინიკის.</a:t>
            </a:r>
          </a:p>
        </p:txBody>
      </p:sp>
    </p:spTree>
    <p:extLst>
      <p:ext uri="{BB962C8B-B14F-4D97-AF65-F5344CB8AC3E}">
        <p14:creationId xmlns:p14="http://schemas.microsoft.com/office/powerpoint/2010/main" val="1652902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295400"/>
            <a:ext cx="8839200" cy="5334000"/>
          </a:xfrm>
        </p:spPr>
        <p:txBody>
          <a:bodyPr>
            <a:normAutofit/>
          </a:bodyPr>
          <a:lstStyle/>
          <a:p>
            <a:pPr marL="0" indent="0">
              <a:buNone/>
            </a:pPr>
            <a:r>
              <a:rPr lang="ka-GE" sz="1800" dirty="0" smtClean="0"/>
              <a:t>3. სამინისტროს წარმომადგენელთა პერსონალური კომუნიკაცია კლინიკებთან</a:t>
            </a:r>
          </a:p>
          <a:p>
            <a:pPr lvl="1"/>
            <a:r>
              <a:rPr lang="ka-GE" sz="1400" dirty="0"/>
              <a:t>სამინისტროს </a:t>
            </a:r>
            <a:r>
              <a:rPr lang="en-US" sz="1400" dirty="0" smtClean="0"/>
              <a:t>“leadership” </a:t>
            </a:r>
            <a:r>
              <a:rPr lang="ka-GE" sz="1400" dirty="0" smtClean="0"/>
              <a:t>-ის პერიოდული შეხვედრები სამედიცინო დაწესებულებათა ხელმძღვანელებთან, მათთვის ელ-რეცეპტების სისტემის გაცნობა და რეცეპტზე გადასვლის ვალდებულების შეხსენება.</a:t>
            </a:r>
          </a:p>
          <a:p>
            <a:pPr lvl="1"/>
            <a:r>
              <a:rPr lang="ka-GE" sz="1400" dirty="0"/>
              <a:t>სამინისტროს </a:t>
            </a:r>
            <a:r>
              <a:rPr lang="en-US" sz="1400" dirty="0"/>
              <a:t>“leadership” </a:t>
            </a:r>
            <a:r>
              <a:rPr lang="ka-GE" sz="1400" dirty="0"/>
              <a:t>-ის </a:t>
            </a:r>
            <a:r>
              <a:rPr lang="ka-GE" sz="1400" dirty="0" smtClean="0"/>
              <a:t>პერიოდული ვიზიტები სამედიცინო დაწესებულებებში და იმპლემენტაციის პროგრესის ადგილზე გაცნობა.</a:t>
            </a:r>
          </a:p>
          <a:p>
            <a:pPr marL="0" indent="0">
              <a:buNone/>
            </a:pPr>
            <a:r>
              <a:rPr lang="ka-GE" sz="1800" dirty="0"/>
              <a:t>4</a:t>
            </a:r>
            <a:r>
              <a:rPr lang="ka-GE" sz="1800" dirty="0" smtClean="0"/>
              <a:t>. ექიმებისა და ფარმაცევტების ტრენირება</a:t>
            </a:r>
            <a:endParaRPr lang="ka-GE" sz="1800" dirty="0"/>
          </a:p>
          <a:p>
            <a:pPr lvl="1"/>
            <a:r>
              <a:rPr lang="ka-GE" sz="1400" dirty="0" smtClean="0"/>
              <a:t>2018 წლის იანვარი-მაისის პერიოდში ქუთაისში, ბათუმში, ზუგდიდსა და თელავში სამინისტროს მიერ ტრენინგების ჩატარება ექიმებისა და ფარმაცევტებისათვის</a:t>
            </a:r>
            <a:r>
              <a:rPr lang="ka-GE" sz="1200" dirty="0" smtClean="0"/>
              <a:t>.</a:t>
            </a:r>
            <a:endParaRPr lang="ka-GE" sz="1200" dirty="0"/>
          </a:p>
          <a:p>
            <a:pPr marL="0" indent="0">
              <a:buNone/>
            </a:pPr>
            <a:r>
              <a:rPr lang="ka-GE" sz="1800" dirty="0" smtClean="0"/>
              <a:t>6. სამედიცინო დაწესებულებისა და აფთიაქების  ელ-რეცეპტების სისტემის (ასეთის არსებობის შემთხვევაში) ინტეგრაცია სახელმწიფო ელ-რეცეპტების სისტემასთან</a:t>
            </a:r>
          </a:p>
          <a:p>
            <a:pPr lvl="1"/>
            <a:r>
              <a:rPr lang="ka-GE" sz="1400" dirty="0" smtClean="0"/>
              <a:t>სამედიცინო და სააფთიაქო დაწესებულებათა ნაწილს გააჩნია ელ-რეცეპტების შიდა სისტემა, რომლის ინტეგრაცია სახელმწიფო ელ-რეცეპტების სისტემასთან უკვე შესაძლებელია.</a:t>
            </a:r>
          </a:p>
          <a:p>
            <a:pPr marL="0" indent="0">
              <a:buNone/>
            </a:pPr>
            <a:r>
              <a:rPr lang="ka-GE" sz="1800" dirty="0" smtClean="0"/>
              <a:t> </a:t>
            </a:r>
            <a:endParaRPr lang="ka-GE" sz="1800" dirty="0"/>
          </a:p>
        </p:txBody>
      </p:sp>
      <p:sp>
        <p:nvSpPr>
          <p:cNvPr id="4" name="Title 1"/>
          <p:cNvSpPr>
            <a:spLocks noGrp="1"/>
          </p:cNvSpPr>
          <p:nvPr>
            <p:ph type="title"/>
          </p:nvPr>
        </p:nvSpPr>
        <p:spPr>
          <a:xfrm>
            <a:off x="152400" y="365129"/>
            <a:ext cx="8839200" cy="701671"/>
          </a:xfrm>
        </p:spPr>
        <p:txBody>
          <a:bodyPr>
            <a:noAutofit/>
          </a:bodyPr>
          <a:lstStyle/>
          <a:p>
            <a:r>
              <a:rPr lang="ka-GE" sz="2400" b="1" dirty="0"/>
              <a:t>ელ-რეცეპტის დანერგვის მხარდამჭერი </a:t>
            </a:r>
            <a:r>
              <a:rPr lang="ka-GE" sz="2400" b="1" dirty="0" smtClean="0"/>
              <a:t>ღონისძიებები 2018 წლის განმავლობაში (2)</a:t>
            </a:r>
            <a:r>
              <a:rPr lang="ka-GE" sz="2400" b="1" dirty="0"/>
              <a:t/>
            </a:r>
            <a:br>
              <a:rPr lang="ka-GE" sz="2400" b="1" dirty="0"/>
            </a:br>
            <a:endParaRPr lang="en-US" sz="2400" b="1" dirty="0"/>
          </a:p>
        </p:txBody>
      </p:sp>
    </p:spTree>
    <p:extLst>
      <p:ext uri="{BB962C8B-B14F-4D97-AF65-F5344CB8AC3E}">
        <p14:creationId xmlns:p14="http://schemas.microsoft.com/office/powerpoint/2010/main" val="575850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04800"/>
            <a:ext cx="8439150" cy="701671"/>
          </a:xfrm>
        </p:spPr>
        <p:txBody>
          <a:bodyPr vert="horz" lIns="91440" tIns="45720" rIns="91440" bIns="45720" rtlCol="0" anchor="ctr">
            <a:noAutofit/>
          </a:bodyPr>
          <a:lstStyle/>
          <a:p>
            <a:r>
              <a:rPr lang="ka-GE" sz="2400" b="1" dirty="0" smtClean="0"/>
              <a:t>ტრენინგების გეგმა-გრაფიკი</a:t>
            </a:r>
            <a:endParaRPr lang="en-US" sz="2400" b="1" dirty="0"/>
          </a:p>
        </p:txBody>
      </p:sp>
      <p:sp>
        <p:nvSpPr>
          <p:cNvPr id="3" name="Content Placeholder 2"/>
          <p:cNvSpPr>
            <a:spLocks noGrp="1"/>
          </p:cNvSpPr>
          <p:nvPr>
            <p:ph idx="1"/>
          </p:nvPr>
        </p:nvSpPr>
        <p:spPr>
          <a:xfrm>
            <a:off x="76200" y="1600200"/>
            <a:ext cx="8991600" cy="2895600"/>
          </a:xfrm>
        </p:spPr>
        <p:txBody>
          <a:bodyPr>
            <a:noAutofit/>
          </a:bodyPr>
          <a:lstStyle/>
          <a:p>
            <a:pPr marL="0" indent="0">
              <a:buNone/>
            </a:pPr>
            <a:r>
              <a:rPr lang="ka-GE" sz="1600" dirty="0" smtClean="0"/>
              <a:t>ტრენინგების ორგანიზება და განხორციელება მოხდება სამინისტროს წარმომადგენლების მიერ. ტრენინგების განრიგი შემდეგია:</a:t>
            </a:r>
            <a:endParaRPr lang="en-US" sz="1600" dirty="0" smtClean="0"/>
          </a:p>
          <a:p>
            <a:r>
              <a:rPr lang="ka-GE" sz="1600" b="1" dirty="0" smtClean="0"/>
              <a:t>ქუთაისი </a:t>
            </a:r>
            <a:r>
              <a:rPr lang="ka-GE" sz="1600" dirty="0" smtClean="0"/>
              <a:t>- თებერვალი, 2018  </a:t>
            </a:r>
          </a:p>
          <a:p>
            <a:r>
              <a:rPr lang="ka-GE" sz="1600" b="1" dirty="0" smtClean="0"/>
              <a:t>ბათუმი </a:t>
            </a:r>
            <a:r>
              <a:rPr lang="ka-GE" sz="1600" dirty="0" smtClean="0"/>
              <a:t>- მარტი, 2018 </a:t>
            </a:r>
          </a:p>
          <a:p>
            <a:r>
              <a:rPr lang="ka-GE" sz="1600" b="1" dirty="0" smtClean="0"/>
              <a:t>ზუგდიდი </a:t>
            </a:r>
            <a:r>
              <a:rPr lang="ka-GE" sz="1600" dirty="0" smtClean="0"/>
              <a:t>- აპრილი, 2018</a:t>
            </a:r>
          </a:p>
          <a:p>
            <a:r>
              <a:rPr lang="ka-GE" sz="1600" b="1" dirty="0" smtClean="0"/>
              <a:t>თელავი </a:t>
            </a:r>
            <a:r>
              <a:rPr lang="ka-GE" sz="1600" dirty="0" smtClean="0"/>
              <a:t>- მაისი, 2018 </a:t>
            </a:r>
          </a:p>
        </p:txBody>
      </p:sp>
      <p:sp>
        <p:nvSpPr>
          <p:cNvPr id="4" name="Title 1"/>
          <p:cNvSpPr txBox="1">
            <a:spLocks/>
          </p:cNvSpPr>
          <p:nvPr/>
        </p:nvSpPr>
        <p:spPr>
          <a:xfrm>
            <a:off x="76200" y="4648200"/>
            <a:ext cx="8610600" cy="8382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ka-GE" sz="1600" dirty="0" smtClean="0"/>
              <a:t>*პროექტის დანერგვის მეორე ეტაპისათვის, 2019 წლის იანვრიდან 2021 წლის იანვრამდე, დამატებით განხორციელდება იმ სამედიცინო დაწესებულებათა ტრენინგი, რომლებიც 2021 წლამდე ვერ შეძლებენ პროექტში ჩართვას. </a:t>
            </a:r>
            <a:endParaRPr lang="en-US" sz="1600" dirty="0"/>
          </a:p>
        </p:txBody>
      </p:sp>
    </p:spTree>
    <p:extLst>
      <p:ext uri="{BB962C8B-B14F-4D97-AF65-F5344CB8AC3E}">
        <p14:creationId xmlns:p14="http://schemas.microsoft.com/office/powerpoint/2010/main" val="223578673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828800"/>
            <a:ext cx="8134350" cy="2060575"/>
          </a:xfrm>
        </p:spPr>
        <p:txBody>
          <a:bodyPr>
            <a:normAutofit/>
          </a:bodyPr>
          <a:lstStyle/>
          <a:p>
            <a:pPr marL="0" indent="0" algn="ctr">
              <a:buNone/>
            </a:pPr>
            <a:r>
              <a:rPr lang="ka-GE" sz="3600" b="1" dirty="0" smtClean="0"/>
              <a:t>ეტაპი 2</a:t>
            </a:r>
          </a:p>
          <a:p>
            <a:pPr marL="0" indent="0" algn="ctr">
              <a:buNone/>
            </a:pPr>
            <a:r>
              <a:rPr lang="ka-GE" sz="3600" b="1" dirty="0" smtClean="0"/>
              <a:t>მხოლოდ ელექტრონული რეცეპტი ყველგან საქართველოში</a:t>
            </a:r>
            <a:endParaRPr lang="en-US" sz="3600" b="1" dirty="0"/>
          </a:p>
        </p:txBody>
      </p:sp>
    </p:spTree>
    <p:extLst>
      <p:ext uri="{BB962C8B-B14F-4D97-AF65-F5344CB8AC3E}">
        <p14:creationId xmlns:p14="http://schemas.microsoft.com/office/powerpoint/2010/main" val="30364203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981199"/>
            <a:ext cx="8839200" cy="1371601"/>
          </a:xfrm>
        </p:spPr>
        <p:txBody>
          <a:bodyPr>
            <a:normAutofit/>
          </a:bodyPr>
          <a:lstStyle/>
          <a:p>
            <a:r>
              <a:rPr lang="ka-GE" sz="1800" dirty="0" smtClean="0"/>
              <a:t>მოცემული სტრატეგია მოიცავს საქართველოში რეგისტრირებულ ყველა სამკურნალო და სააფთიაქო დაწესებულებას, განურჩევლად მათი სამართლებრივი ფორმისა, საქმიანობის პროფილისა და სახელმწიფო პროგრამებში ჩართულობისა. აღნიშნული სამიზნე სეგმენტი მოიცავს კერძოდ, ინდივიდუალურ რეჟიმში (მაგალითად, სახლში) მომუშავე ექიმებსაც.</a:t>
            </a:r>
          </a:p>
        </p:txBody>
      </p:sp>
      <p:sp>
        <p:nvSpPr>
          <p:cNvPr id="4" name="Title 1"/>
          <p:cNvSpPr txBox="1">
            <a:spLocks/>
          </p:cNvSpPr>
          <p:nvPr/>
        </p:nvSpPr>
        <p:spPr>
          <a:xfrm>
            <a:off x="76200" y="152400"/>
            <a:ext cx="8991600" cy="10668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ka-GE" sz="2400" b="1" u="sng" dirty="0" smtClean="0"/>
              <a:t>ეტაპი 2: </a:t>
            </a:r>
            <a:r>
              <a:rPr lang="ka-GE" sz="2400" b="1" dirty="0" smtClean="0"/>
              <a:t>ნორმატიული აქტით 2021 წლის </a:t>
            </a:r>
            <a:r>
              <a:rPr lang="en-US" sz="2400" b="1" dirty="0" smtClean="0"/>
              <a:t>1 </a:t>
            </a:r>
            <a:r>
              <a:rPr lang="ka-GE" sz="2400" b="1" dirty="0" smtClean="0"/>
              <a:t>იანვრისათვის ელ-რეცეპტის სავალდებულოდ გამოცხადება საქართველოს მასშტაბით</a:t>
            </a:r>
            <a:endParaRPr lang="en-US" sz="2400" b="1" dirty="0"/>
          </a:p>
        </p:txBody>
      </p:sp>
      <p:sp>
        <p:nvSpPr>
          <p:cNvPr id="5" name="Title 1"/>
          <p:cNvSpPr txBox="1">
            <a:spLocks/>
          </p:cNvSpPr>
          <p:nvPr/>
        </p:nvSpPr>
        <p:spPr>
          <a:xfrm>
            <a:off x="76200" y="1401792"/>
            <a:ext cx="7239000" cy="4572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ka-GE" sz="2000" b="1" u="sng" dirty="0" smtClean="0"/>
              <a:t>სამიზნე ჯგუფები</a:t>
            </a:r>
            <a:endParaRPr lang="en-US" sz="2000" b="1" u="sng" dirty="0"/>
          </a:p>
        </p:txBody>
      </p:sp>
      <p:sp>
        <p:nvSpPr>
          <p:cNvPr id="6" name="Content Placeholder 2"/>
          <p:cNvSpPr txBox="1">
            <a:spLocks/>
          </p:cNvSpPr>
          <p:nvPr/>
        </p:nvSpPr>
        <p:spPr>
          <a:xfrm>
            <a:off x="76200" y="3810000"/>
            <a:ext cx="8991600" cy="26670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ka-GE" sz="1800" dirty="0" smtClean="0"/>
              <a:t>რეცეპტების ელექტრონულად წარმოების სავალდებულოდ გამოცხადება შესაძლებელია მოხდეს მინისტრის ბრძანებით, ასევე, კომპიუტერული აღჭურვის მოთხოვნა შესაძლებელია გაჩნდეს სამედიცინო დაწესებულების საქმიანობის უფლების (ლიცენზია/ნებართვა/ტექნიკური რეგლამენტი) განმსაზღვრელ საკანონმდებლო ნორმებში. </a:t>
            </a:r>
          </a:p>
          <a:p>
            <a:pPr marL="0" indent="0">
              <a:buNone/>
            </a:pPr>
            <a:endParaRPr lang="ka-GE" sz="1800" dirty="0"/>
          </a:p>
          <a:p>
            <a:pPr marL="0" indent="0">
              <a:buNone/>
            </a:pPr>
            <a:r>
              <a:rPr lang="ka-GE" sz="1800" dirty="0" smtClean="0"/>
              <a:t>*მიუხედავად რეცეპტის ელექტრონულად წარმოების სავალდებულოობისა, გამონაკლის შემთხვევაში, ელექტროენერგიის არქონის ან სხვა ტექნიკური პრობლემის  არსებობისას, დაშვებული იქნება რეცეპტის მატერიალურად გამოწერა, მაგრამ მისი გაელექტრონულების ვალდებულებით 48 საათის განმავლობაში (აღნიშნული განმარტებული იქნება ნორმატიულ აქტში). </a:t>
            </a:r>
            <a:endParaRPr lang="en-US" sz="1800" dirty="0"/>
          </a:p>
        </p:txBody>
      </p:sp>
      <p:sp>
        <p:nvSpPr>
          <p:cNvPr id="7" name="Title 1"/>
          <p:cNvSpPr txBox="1">
            <a:spLocks/>
          </p:cNvSpPr>
          <p:nvPr/>
        </p:nvSpPr>
        <p:spPr>
          <a:xfrm>
            <a:off x="76200" y="3352800"/>
            <a:ext cx="7239000" cy="4572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ka-GE" sz="2000" b="1" u="sng" dirty="0" smtClean="0"/>
              <a:t>მექანიზმი</a:t>
            </a:r>
            <a:endParaRPr lang="en-US" sz="2000" b="1" u="sng" dirty="0"/>
          </a:p>
        </p:txBody>
      </p:sp>
    </p:spTree>
    <p:extLst>
      <p:ext uri="{BB962C8B-B14F-4D97-AF65-F5344CB8AC3E}">
        <p14:creationId xmlns:p14="http://schemas.microsoft.com/office/powerpoint/2010/main" val="185902202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65129"/>
            <a:ext cx="8839200" cy="625471"/>
          </a:xfrm>
        </p:spPr>
        <p:txBody>
          <a:bodyPr>
            <a:noAutofit/>
          </a:bodyPr>
          <a:lstStyle/>
          <a:p>
            <a:pPr marL="514350" indent="-514350"/>
            <a:r>
              <a:rPr lang="ka-GE" sz="2400" b="1" dirty="0" smtClean="0"/>
              <a:t>რეგიონებში ტრენინგების ჩატარების სავარაუდო გეგმა-გრაფიკი</a:t>
            </a:r>
            <a:endParaRPr lang="en-US" sz="1400" b="1" dirty="0"/>
          </a:p>
        </p:txBody>
      </p:sp>
      <p:sp>
        <p:nvSpPr>
          <p:cNvPr id="3" name="Content Placeholder 2"/>
          <p:cNvSpPr>
            <a:spLocks noGrp="1"/>
          </p:cNvSpPr>
          <p:nvPr>
            <p:ph idx="1"/>
          </p:nvPr>
        </p:nvSpPr>
        <p:spPr>
          <a:xfrm>
            <a:off x="228600" y="1295400"/>
            <a:ext cx="8610600" cy="4876800"/>
          </a:xfrm>
        </p:spPr>
        <p:txBody>
          <a:bodyPr>
            <a:noAutofit/>
          </a:bodyPr>
          <a:lstStyle/>
          <a:p>
            <a:r>
              <a:rPr lang="ka-GE" sz="1800" b="1" dirty="0" smtClean="0"/>
              <a:t>აჭარა </a:t>
            </a:r>
            <a:r>
              <a:rPr lang="ka-GE" sz="1800" dirty="0" smtClean="0"/>
              <a:t>- მთლიანად დაფარვა მოხდება 2019 წლის 1 იანვრამდე.</a:t>
            </a:r>
          </a:p>
          <a:p>
            <a:r>
              <a:rPr lang="ka-GE" sz="1800" b="1" dirty="0" smtClean="0"/>
              <a:t>იმერეთი</a:t>
            </a:r>
            <a:r>
              <a:rPr lang="ka-GE" sz="1800" dirty="0" smtClean="0"/>
              <a:t> </a:t>
            </a:r>
            <a:r>
              <a:rPr lang="ka-GE" sz="1800" dirty="0"/>
              <a:t>- </a:t>
            </a:r>
            <a:r>
              <a:rPr lang="ka-GE" sz="1800" dirty="0" smtClean="0"/>
              <a:t>იანვარი 2019 </a:t>
            </a:r>
            <a:endParaRPr lang="ka-GE" sz="1800" dirty="0"/>
          </a:p>
          <a:p>
            <a:r>
              <a:rPr lang="ka-GE" sz="1800" b="1" dirty="0"/>
              <a:t>სამეგრელო-ზემო სვანეთი </a:t>
            </a:r>
            <a:r>
              <a:rPr lang="ka-GE" sz="1800" dirty="0"/>
              <a:t>- თ</a:t>
            </a:r>
            <a:r>
              <a:rPr lang="ka-GE" sz="1800" dirty="0" smtClean="0"/>
              <a:t>ებერვალი 2019</a:t>
            </a:r>
            <a:endParaRPr lang="ka-GE" sz="1800" dirty="0"/>
          </a:p>
          <a:p>
            <a:r>
              <a:rPr lang="ka-GE" sz="1800" b="1" dirty="0"/>
              <a:t>კახეთი</a:t>
            </a:r>
            <a:r>
              <a:rPr lang="ka-GE" sz="1800" dirty="0"/>
              <a:t> - </a:t>
            </a:r>
            <a:r>
              <a:rPr lang="ka-GE" sz="1800" dirty="0" smtClean="0"/>
              <a:t>მარტი, 2019</a:t>
            </a:r>
            <a:endParaRPr lang="ka-GE" sz="1800" dirty="0"/>
          </a:p>
          <a:p>
            <a:r>
              <a:rPr lang="ka-GE" sz="1800" b="1" dirty="0"/>
              <a:t>გურია</a:t>
            </a:r>
            <a:r>
              <a:rPr lang="ka-GE" sz="1800" dirty="0"/>
              <a:t> - </a:t>
            </a:r>
            <a:r>
              <a:rPr lang="ka-GE" sz="1800" dirty="0" smtClean="0"/>
              <a:t>აპრილი, 2019 </a:t>
            </a:r>
            <a:endParaRPr lang="ka-GE" sz="1800" dirty="0"/>
          </a:p>
          <a:p>
            <a:r>
              <a:rPr lang="ka-GE" sz="1800" b="1" dirty="0"/>
              <a:t>რაჭა-ლეჩხუმი და ქვემო სვანეთი </a:t>
            </a:r>
            <a:r>
              <a:rPr lang="ka-GE" sz="1800" dirty="0"/>
              <a:t>- </a:t>
            </a:r>
            <a:r>
              <a:rPr lang="ka-GE" sz="1800" dirty="0" smtClean="0"/>
              <a:t>მაისი, 2019.</a:t>
            </a:r>
            <a:endParaRPr lang="ka-GE" sz="1800" dirty="0"/>
          </a:p>
          <a:p>
            <a:r>
              <a:rPr lang="ka-GE" sz="1800" b="1" dirty="0"/>
              <a:t>მცხეთა-მთიანეთი</a:t>
            </a:r>
            <a:r>
              <a:rPr lang="ka-GE" sz="1800" dirty="0"/>
              <a:t> - </a:t>
            </a:r>
            <a:r>
              <a:rPr lang="ka-GE" sz="1800" dirty="0" smtClean="0"/>
              <a:t>ივნისი, </a:t>
            </a:r>
            <a:r>
              <a:rPr lang="ka-GE" sz="1800" dirty="0"/>
              <a:t>2019 </a:t>
            </a:r>
          </a:p>
          <a:p>
            <a:r>
              <a:rPr lang="ka-GE" sz="1800" b="1" dirty="0" smtClean="0"/>
              <a:t>ქვემო ქართლი </a:t>
            </a:r>
            <a:r>
              <a:rPr lang="ka-GE" sz="1800" dirty="0" smtClean="0"/>
              <a:t>- ივლისი, 2019 </a:t>
            </a:r>
          </a:p>
          <a:p>
            <a:r>
              <a:rPr lang="ka-GE" sz="1800" b="1" dirty="0" smtClean="0"/>
              <a:t>შიდა ქართლი </a:t>
            </a:r>
            <a:r>
              <a:rPr lang="ka-GE" sz="1800" dirty="0" smtClean="0"/>
              <a:t>- აგვისტო, 2019</a:t>
            </a:r>
          </a:p>
          <a:p>
            <a:r>
              <a:rPr lang="ka-GE" sz="1800" b="1" dirty="0" smtClean="0"/>
              <a:t>სამცხე-ჯავახეთი</a:t>
            </a:r>
            <a:r>
              <a:rPr lang="ka-GE" sz="1800" dirty="0" smtClean="0"/>
              <a:t> - სექტემბერი, 2019 </a:t>
            </a:r>
          </a:p>
          <a:p>
            <a:pPr marL="0" indent="0">
              <a:buNone/>
            </a:pPr>
            <a:endParaRPr lang="ka-GE" sz="1800" dirty="0" smtClean="0"/>
          </a:p>
          <a:p>
            <a:pPr marL="0" indent="0">
              <a:buNone/>
            </a:pPr>
            <a:r>
              <a:rPr lang="ka-GE" sz="1800" dirty="0" smtClean="0"/>
              <a:t>2019 წლის ოქტომბრისათვის ყველა რეგიონი იქნება მზად გადაერთოს ელ-რეცეპტების გამოწერაზე, და ექნებათ 1 წელზე მეტი, რომ შესაბამისი ტექნიკით აღჭურვონ ექიმები.</a:t>
            </a:r>
          </a:p>
        </p:txBody>
      </p:sp>
    </p:spTree>
    <p:extLst>
      <p:ext uri="{BB962C8B-B14F-4D97-AF65-F5344CB8AC3E}">
        <p14:creationId xmlns:p14="http://schemas.microsoft.com/office/powerpoint/2010/main" val="308686294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862" y="52749"/>
            <a:ext cx="8362950" cy="930271"/>
          </a:xfrm>
        </p:spPr>
        <p:txBody>
          <a:bodyPr>
            <a:normAutofit/>
          </a:bodyPr>
          <a:lstStyle/>
          <a:p>
            <a:r>
              <a:rPr lang="ka-GE" sz="2400" b="1" dirty="0" smtClean="0"/>
              <a:t>საჭირო ფინანსური რესურსები (1)</a:t>
            </a:r>
            <a:endParaRPr lang="en-US" sz="2400" b="1"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07914992"/>
              </p:ext>
            </p:extLst>
          </p:nvPr>
        </p:nvGraphicFramePr>
        <p:xfrm>
          <a:off x="187862" y="838202"/>
          <a:ext cx="8346539" cy="4785437"/>
        </p:xfrm>
        <a:graphic>
          <a:graphicData uri="http://schemas.openxmlformats.org/drawingml/2006/table">
            <a:tbl>
              <a:tblPr firstRow="1" firstCol="1" bandRow="1"/>
              <a:tblGrid>
                <a:gridCol w="4625825"/>
                <a:gridCol w="845865"/>
                <a:gridCol w="857715"/>
                <a:gridCol w="1008111"/>
                <a:gridCol w="1009023"/>
              </a:tblGrid>
              <a:tr h="220367">
                <a:tc>
                  <a:txBody>
                    <a:bodyPr/>
                    <a:lstStyle/>
                    <a:p>
                      <a:pPr marL="0" marR="0">
                        <a:lnSpc>
                          <a:spcPct val="115000"/>
                        </a:lnSpc>
                        <a:spcBef>
                          <a:spcPts val="0"/>
                        </a:spcBef>
                        <a:spcAft>
                          <a:spcPts val="0"/>
                        </a:spcAft>
                      </a:pPr>
                      <a:r>
                        <a:rPr lang="en-US" sz="1100" b="1" dirty="0" err="1">
                          <a:effectLst/>
                          <a:latin typeface="Sylfaen"/>
                          <a:ea typeface="Calibri"/>
                          <a:cs typeface="Sylfaen"/>
                        </a:rPr>
                        <a:t>ხარჯის</a:t>
                      </a:r>
                      <a:r>
                        <a:rPr lang="en-US" sz="1100" b="1" dirty="0">
                          <a:effectLst/>
                          <a:latin typeface="Calibri"/>
                          <a:ea typeface="Calibri"/>
                          <a:cs typeface="Times New Roman"/>
                        </a:rPr>
                        <a:t> </a:t>
                      </a:r>
                      <a:r>
                        <a:rPr lang="en-US" sz="1100" b="1" dirty="0" err="1">
                          <a:effectLst/>
                          <a:latin typeface="Sylfaen"/>
                          <a:ea typeface="Calibri"/>
                          <a:cs typeface="Sylfaen"/>
                        </a:rPr>
                        <a:t>კომპონენტები</a:t>
                      </a:r>
                      <a:endParaRPr lang="en-U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BC96"/>
                    </a:solidFill>
                  </a:tcPr>
                </a:tc>
                <a:tc>
                  <a:txBody>
                    <a:bodyPr/>
                    <a:lstStyle/>
                    <a:p>
                      <a:pPr marL="0" marR="0">
                        <a:lnSpc>
                          <a:spcPct val="115000"/>
                        </a:lnSpc>
                        <a:spcBef>
                          <a:spcPts val="0"/>
                        </a:spcBef>
                        <a:spcAft>
                          <a:spcPts val="0"/>
                        </a:spcAft>
                      </a:pPr>
                      <a:r>
                        <a:rPr lang="en-US" sz="1100" dirty="0">
                          <a:effectLst/>
                          <a:latin typeface="Calibri"/>
                          <a:ea typeface="Calibri"/>
                          <a:cs typeface="Times New Roman"/>
                        </a:rPr>
                        <a:t>2017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BC96"/>
                    </a:solidFill>
                  </a:tcPr>
                </a:tc>
                <a:tc>
                  <a:txBody>
                    <a:bodyPr/>
                    <a:lstStyle/>
                    <a:p>
                      <a:pPr marL="0" marR="0">
                        <a:lnSpc>
                          <a:spcPct val="115000"/>
                        </a:lnSpc>
                        <a:spcBef>
                          <a:spcPts val="0"/>
                        </a:spcBef>
                        <a:spcAft>
                          <a:spcPts val="0"/>
                        </a:spcAft>
                      </a:pPr>
                      <a:r>
                        <a:rPr lang="en-US" sz="1100" dirty="0">
                          <a:effectLst/>
                          <a:latin typeface="Calibri"/>
                          <a:ea typeface="Calibri"/>
                          <a:cs typeface="Times New Roman"/>
                        </a:rPr>
                        <a:t>2018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BC96"/>
                    </a:solidFill>
                  </a:tcPr>
                </a:tc>
                <a:tc>
                  <a:txBody>
                    <a:bodyPr/>
                    <a:lstStyle/>
                    <a:p>
                      <a:pPr marL="0" marR="0">
                        <a:lnSpc>
                          <a:spcPct val="115000"/>
                        </a:lnSpc>
                        <a:spcBef>
                          <a:spcPts val="0"/>
                        </a:spcBef>
                        <a:spcAft>
                          <a:spcPts val="0"/>
                        </a:spcAft>
                      </a:pPr>
                      <a:r>
                        <a:rPr lang="en-US" sz="1100" dirty="0">
                          <a:effectLst/>
                          <a:latin typeface="Calibri"/>
                          <a:ea typeface="Calibri"/>
                          <a:cs typeface="Times New Roman"/>
                        </a:rPr>
                        <a:t>2019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BC96"/>
                    </a:solidFill>
                  </a:tcPr>
                </a:tc>
                <a:tc>
                  <a:txBody>
                    <a:bodyPr/>
                    <a:lstStyle/>
                    <a:p>
                      <a:r>
                        <a:rPr lang="ka-GE" sz="1100" dirty="0" smtClean="0">
                          <a:effectLst/>
                          <a:latin typeface="Calibri"/>
                        </a:rPr>
                        <a:t>სულ</a:t>
                      </a:r>
                      <a:endParaRPr lang="en-US" sz="1100" dirty="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BC96"/>
                    </a:solidFill>
                  </a:tcPr>
                </a:tc>
              </a:tr>
              <a:tr h="217754">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dirty="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0367">
                <a:tc>
                  <a:txBody>
                    <a:bodyPr/>
                    <a:lstStyle/>
                    <a:p>
                      <a:pPr marL="0" marR="0">
                        <a:lnSpc>
                          <a:spcPct val="115000"/>
                        </a:lnSpc>
                        <a:spcBef>
                          <a:spcPts val="0"/>
                        </a:spcBef>
                        <a:spcAft>
                          <a:spcPts val="0"/>
                        </a:spcAft>
                      </a:pPr>
                      <a:r>
                        <a:rPr lang="en-US" sz="1100" b="1" dirty="0" err="1">
                          <a:effectLst/>
                          <a:latin typeface="Sylfaen"/>
                          <a:ea typeface="Calibri"/>
                          <a:cs typeface="Sylfaen"/>
                        </a:rPr>
                        <a:t>ვიდეო</a:t>
                      </a:r>
                      <a:r>
                        <a:rPr lang="en-US" sz="1100" b="1" dirty="0">
                          <a:effectLst/>
                          <a:latin typeface="Calibri"/>
                          <a:ea typeface="Calibri"/>
                          <a:cs typeface="Times New Roman"/>
                        </a:rPr>
                        <a:t> </a:t>
                      </a:r>
                      <a:r>
                        <a:rPr lang="en-US" sz="1100" b="1" dirty="0" err="1">
                          <a:effectLst/>
                          <a:latin typeface="Sylfaen"/>
                          <a:ea typeface="Calibri"/>
                          <a:cs typeface="Sylfaen"/>
                        </a:rPr>
                        <a:t>ინსტრუქციის</a:t>
                      </a:r>
                      <a:r>
                        <a:rPr lang="en-US" sz="1100" b="1" dirty="0">
                          <a:effectLst/>
                          <a:latin typeface="Calibri"/>
                          <a:ea typeface="Calibri"/>
                          <a:cs typeface="Times New Roman"/>
                        </a:rPr>
                        <a:t> </a:t>
                      </a:r>
                      <a:r>
                        <a:rPr lang="en-US" sz="1100" b="1" dirty="0" err="1">
                          <a:effectLst/>
                          <a:latin typeface="Sylfaen"/>
                          <a:ea typeface="Calibri"/>
                          <a:cs typeface="Sylfaen"/>
                        </a:rPr>
                        <a:t>ჩაწერის</a:t>
                      </a:r>
                      <a:r>
                        <a:rPr lang="en-US" sz="1100" b="1" dirty="0">
                          <a:effectLst/>
                          <a:latin typeface="Calibri"/>
                          <a:ea typeface="Calibri"/>
                          <a:cs typeface="Times New Roman"/>
                        </a:rPr>
                        <a:t> </a:t>
                      </a:r>
                      <a:r>
                        <a:rPr lang="en-US" sz="1100" b="1" dirty="0" err="1" smtClean="0">
                          <a:effectLst/>
                          <a:latin typeface="Sylfaen"/>
                          <a:ea typeface="Calibri"/>
                          <a:cs typeface="Sylfaen"/>
                        </a:rPr>
                        <a:t>ხარჯი</a:t>
                      </a:r>
                      <a:r>
                        <a:rPr lang="ka-GE" sz="1100" b="1" dirty="0" smtClean="0">
                          <a:effectLst/>
                          <a:latin typeface="Sylfaen"/>
                          <a:ea typeface="Calibri"/>
                          <a:cs typeface="Sylfaen"/>
                        </a:rPr>
                        <a:t> (3 ვიდეო)</a:t>
                      </a:r>
                      <a:endParaRPr lang="en-U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15000"/>
                        </a:lnSpc>
                        <a:spcBef>
                          <a:spcPts val="0"/>
                        </a:spcBef>
                        <a:spcAft>
                          <a:spcPts val="0"/>
                        </a:spcAft>
                      </a:pPr>
                      <a:r>
                        <a:rPr lang="ka-GE" sz="1100" dirty="0" smtClean="0">
                          <a:effectLst/>
                          <a:latin typeface="Sylfaen"/>
                          <a:ea typeface="Calibri"/>
                          <a:cs typeface="Times New Roman"/>
                        </a:rPr>
                        <a:t>3,0</a:t>
                      </a:r>
                      <a:r>
                        <a:rPr lang="ka-GE" sz="1100" dirty="0" smtClean="0">
                          <a:effectLst/>
                          <a:latin typeface="Calibri"/>
                          <a:ea typeface="Calibri"/>
                          <a:cs typeface="Times New Roman"/>
                        </a:rPr>
                        <a:t>00</a:t>
                      </a:r>
                      <a:endParaRPr lang="en-U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r>
                        <a:rPr lang="ka-GE" sz="1100" b="1" dirty="0" smtClean="0">
                          <a:effectLst/>
                          <a:latin typeface="+mn-lt"/>
                          <a:ea typeface="Calibri"/>
                          <a:cs typeface="Times New Roman"/>
                        </a:rPr>
                        <a:t>2,000</a:t>
                      </a:r>
                      <a:endParaRPr lang="en-US" sz="1100" dirty="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r h="220367">
                <a:tc>
                  <a:txBody>
                    <a:bodyPr/>
                    <a:lstStyle/>
                    <a:p>
                      <a:endParaRPr lang="en-US" sz="1100" dirty="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5508">
                <a:tc>
                  <a:txBody>
                    <a:bodyPr/>
                    <a:lstStyle/>
                    <a:p>
                      <a:pPr marL="0" marR="0">
                        <a:lnSpc>
                          <a:spcPct val="115000"/>
                        </a:lnSpc>
                        <a:spcBef>
                          <a:spcPts val="0"/>
                        </a:spcBef>
                        <a:spcAft>
                          <a:spcPts val="0"/>
                        </a:spcAft>
                      </a:pPr>
                      <a:r>
                        <a:rPr lang="en-US" sz="1100" b="1" dirty="0" err="1">
                          <a:effectLst/>
                          <a:latin typeface="Sylfaen"/>
                          <a:ea typeface="Calibri"/>
                          <a:cs typeface="Sylfaen"/>
                        </a:rPr>
                        <a:t>სოფლის</a:t>
                      </a:r>
                      <a:r>
                        <a:rPr lang="en-US" sz="1100" b="1" dirty="0">
                          <a:effectLst/>
                          <a:latin typeface="Calibri"/>
                          <a:ea typeface="Calibri"/>
                          <a:cs typeface="Times New Roman"/>
                        </a:rPr>
                        <a:t> </a:t>
                      </a:r>
                      <a:r>
                        <a:rPr lang="en-US" sz="1100" b="1" dirty="0" err="1">
                          <a:effectLst/>
                          <a:latin typeface="Sylfaen"/>
                          <a:ea typeface="Calibri"/>
                          <a:cs typeface="Sylfaen"/>
                        </a:rPr>
                        <a:t>ექიმების</a:t>
                      </a:r>
                      <a:r>
                        <a:rPr lang="en-US" sz="1100" b="1" dirty="0">
                          <a:effectLst/>
                          <a:latin typeface="Calibri"/>
                          <a:ea typeface="Calibri"/>
                          <a:cs typeface="Times New Roman"/>
                        </a:rPr>
                        <a:t> </a:t>
                      </a:r>
                      <a:r>
                        <a:rPr lang="en-US" sz="1100" b="1" dirty="0" err="1">
                          <a:effectLst/>
                          <a:latin typeface="Sylfaen"/>
                          <a:ea typeface="Calibri"/>
                          <a:cs typeface="Sylfaen"/>
                        </a:rPr>
                        <a:t>ტექნიკური</a:t>
                      </a:r>
                      <a:r>
                        <a:rPr lang="en-US" sz="1100" b="1" dirty="0">
                          <a:effectLst/>
                          <a:latin typeface="Calibri"/>
                          <a:ea typeface="Calibri"/>
                          <a:cs typeface="Times New Roman"/>
                        </a:rPr>
                        <a:t> </a:t>
                      </a:r>
                      <a:r>
                        <a:rPr lang="en-US" sz="1100" b="1" dirty="0" err="1">
                          <a:effectLst/>
                          <a:latin typeface="Sylfaen"/>
                          <a:ea typeface="Calibri"/>
                          <a:cs typeface="Sylfaen"/>
                        </a:rPr>
                        <a:t>აღჭურვის</a:t>
                      </a:r>
                      <a:r>
                        <a:rPr lang="en-US" sz="1100" b="1" dirty="0">
                          <a:effectLst/>
                          <a:latin typeface="Calibri"/>
                          <a:ea typeface="Calibri"/>
                          <a:cs typeface="Times New Roman"/>
                        </a:rPr>
                        <a:t> </a:t>
                      </a:r>
                      <a:r>
                        <a:rPr lang="en-US" sz="1100" b="1" dirty="0" err="1" smtClean="0">
                          <a:effectLst/>
                          <a:latin typeface="Sylfaen"/>
                          <a:ea typeface="Calibri"/>
                          <a:cs typeface="Sylfaen"/>
                        </a:rPr>
                        <a:t>ხარჯი</a:t>
                      </a:r>
                      <a:r>
                        <a:rPr lang="ka-GE" sz="1100" b="1" dirty="0" smtClean="0">
                          <a:effectLst/>
                          <a:latin typeface="Sylfaen"/>
                          <a:ea typeface="Calibri"/>
                          <a:cs typeface="Sylfaen"/>
                        </a:rPr>
                        <a:t>*</a:t>
                      </a:r>
                      <a:endParaRPr lang="en-U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dirty="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0367">
                <a:tc>
                  <a:txBody>
                    <a:bodyPr/>
                    <a:lstStyle/>
                    <a:p>
                      <a:pPr marL="342900" marR="0" lvl="0" indent="-342900">
                        <a:spcBef>
                          <a:spcPts val="0"/>
                        </a:spcBef>
                        <a:spcAft>
                          <a:spcPts val="0"/>
                        </a:spcAft>
                        <a:buFont typeface="Sylfaen"/>
                        <a:buChar char="-"/>
                      </a:pPr>
                      <a:r>
                        <a:rPr lang="en-US" sz="1200" dirty="0" err="1">
                          <a:effectLst/>
                          <a:latin typeface="Sylfaen"/>
                          <a:ea typeface="Calibri"/>
                          <a:cs typeface="Sylfaen"/>
                        </a:rPr>
                        <a:t>აჭარა</a:t>
                      </a:r>
                      <a:r>
                        <a:rPr lang="en-US" sz="1200" dirty="0">
                          <a:effectLst/>
                          <a:latin typeface="Times New Roman"/>
                          <a:ea typeface="Calibri"/>
                          <a:cs typeface="Sylfaen"/>
                        </a:rPr>
                        <a:t> - </a:t>
                      </a:r>
                      <a:r>
                        <a:rPr lang="en-US" sz="1200" dirty="0">
                          <a:effectLst/>
                          <a:latin typeface="Sylfaen"/>
                          <a:ea typeface="Calibri"/>
                          <a:cs typeface="Sylfaen"/>
                        </a:rPr>
                        <a:t> </a:t>
                      </a:r>
                      <a:r>
                        <a:rPr lang="ka-GE" sz="1200" dirty="0">
                          <a:effectLst/>
                          <a:latin typeface="Sylfaen"/>
                          <a:ea typeface="Calibri"/>
                          <a:cs typeface="Sylfaen"/>
                        </a:rPr>
                        <a:t>მარტი,</a:t>
                      </a:r>
                      <a:r>
                        <a:rPr lang="en-US" sz="1200" dirty="0">
                          <a:effectLst/>
                          <a:latin typeface="Times New Roman"/>
                          <a:ea typeface="Calibri"/>
                          <a:cs typeface="Sylfaen"/>
                        </a:rPr>
                        <a:t> 2018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a:effectLst/>
                          <a:latin typeface="Calibri"/>
                          <a:ea typeface="Calibri"/>
                          <a:cs typeface="Times New Roman"/>
                        </a:rPr>
                        <a:t>180</a:t>
                      </a:r>
                      <a:r>
                        <a:rPr lang="ka-GE" sz="1100">
                          <a:effectLst/>
                          <a:latin typeface="Sylfaen"/>
                          <a:ea typeface="Calibri"/>
                          <a:cs typeface="Times New Roman"/>
                        </a:rPr>
                        <a:t>,</a:t>
                      </a:r>
                      <a:r>
                        <a:rPr lang="en-US" sz="1100">
                          <a:effectLst/>
                          <a:latin typeface="Calibri"/>
                          <a:ea typeface="Calibri"/>
                          <a:cs typeface="Times New Roman"/>
                        </a:rPr>
                        <a:t>800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3893">
                <a:tc>
                  <a:txBody>
                    <a:bodyPr/>
                    <a:lstStyle/>
                    <a:p>
                      <a:pPr marL="342900" marR="0" lvl="0" indent="-342900">
                        <a:spcBef>
                          <a:spcPts val="0"/>
                        </a:spcBef>
                        <a:spcAft>
                          <a:spcPts val="0"/>
                        </a:spcAft>
                        <a:buFont typeface="Sylfaen"/>
                        <a:buChar char="-"/>
                      </a:pPr>
                      <a:r>
                        <a:rPr lang="en-US" sz="1200">
                          <a:effectLst/>
                          <a:latin typeface="Sylfaen"/>
                          <a:ea typeface="Calibri"/>
                          <a:cs typeface="Sylfaen"/>
                        </a:rPr>
                        <a:t>იმერეთი</a:t>
                      </a:r>
                      <a:r>
                        <a:rPr lang="en-US" sz="1200">
                          <a:effectLst/>
                          <a:latin typeface="Times New Roman"/>
                          <a:ea typeface="Calibri"/>
                          <a:cs typeface="Sylfaen"/>
                        </a:rPr>
                        <a:t> - </a:t>
                      </a:r>
                      <a:r>
                        <a:rPr lang="ka-GE" sz="1200">
                          <a:effectLst/>
                          <a:latin typeface="Sylfaen"/>
                          <a:ea typeface="Calibri"/>
                          <a:cs typeface="Sylfaen"/>
                        </a:rPr>
                        <a:t>იანვარი</a:t>
                      </a:r>
                      <a:r>
                        <a:rPr lang="en-US" sz="1200">
                          <a:effectLst/>
                          <a:latin typeface="Times New Roman"/>
                          <a:ea typeface="Calibri"/>
                          <a:cs typeface="Sylfaen"/>
                        </a:rPr>
                        <a:t> 201</a:t>
                      </a:r>
                      <a:r>
                        <a:rPr lang="ka-GE" sz="1200">
                          <a:effectLst/>
                          <a:latin typeface="Sylfaen"/>
                          <a:ea typeface="Calibri"/>
                          <a:cs typeface="Sylfaen"/>
                        </a:rPr>
                        <a:t>9</a:t>
                      </a:r>
                      <a:r>
                        <a:rPr lang="en-US" sz="1200">
                          <a:effectLst/>
                          <a:latin typeface="Times New Roman"/>
                          <a:ea typeface="Calibri"/>
                          <a:cs typeface="Sylfae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a:effectLst/>
                          <a:latin typeface="Calibri"/>
                          <a:ea typeface="Calibri"/>
                          <a:cs typeface="Times New Roman"/>
                        </a:rPr>
                        <a:t>280</a:t>
                      </a:r>
                      <a:r>
                        <a:rPr lang="ka-GE" sz="1100">
                          <a:effectLst/>
                          <a:latin typeface="Sylfaen"/>
                          <a:ea typeface="Calibri"/>
                          <a:cs typeface="Times New Roman"/>
                        </a:rPr>
                        <a:t>,</a:t>
                      </a:r>
                      <a:r>
                        <a:rPr lang="en-US" sz="1100">
                          <a:effectLst/>
                          <a:latin typeface="Calibri"/>
                          <a:ea typeface="Calibri"/>
                          <a:cs typeface="Times New Roman"/>
                        </a:rPr>
                        <a:t>000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8088">
                <a:tc>
                  <a:txBody>
                    <a:bodyPr/>
                    <a:lstStyle/>
                    <a:p>
                      <a:pPr marL="342900" marR="0" lvl="0" indent="-342900">
                        <a:spcBef>
                          <a:spcPts val="0"/>
                        </a:spcBef>
                        <a:spcAft>
                          <a:spcPts val="0"/>
                        </a:spcAft>
                        <a:buFont typeface="Sylfaen"/>
                        <a:buChar char="-"/>
                      </a:pPr>
                      <a:r>
                        <a:rPr lang="en-US" sz="1200">
                          <a:effectLst/>
                          <a:latin typeface="Sylfaen"/>
                          <a:ea typeface="Calibri"/>
                          <a:cs typeface="Sylfaen"/>
                        </a:rPr>
                        <a:t>სამეგრელო</a:t>
                      </a:r>
                      <a:r>
                        <a:rPr lang="en-US" sz="1200">
                          <a:effectLst/>
                          <a:latin typeface="Times New Roman"/>
                          <a:ea typeface="Calibri"/>
                          <a:cs typeface="Sylfaen"/>
                        </a:rPr>
                        <a:t>-</a:t>
                      </a:r>
                      <a:r>
                        <a:rPr lang="en-US" sz="1200">
                          <a:effectLst/>
                          <a:latin typeface="Sylfaen"/>
                          <a:ea typeface="Calibri"/>
                          <a:cs typeface="Sylfaen"/>
                        </a:rPr>
                        <a:t>ზემო</a:t>
                      </a:r>
                      <a:r>
                        <a:rPr lang="en-US" sz="1200">
                          <a:effectLst/>
                          <a:latin typeface="Times New Roman"/>
                          <a:ea typeface="Calibri"/>
                          <a:cs typeface="Sylfaen"/>
                        </a:rPr>
                        <a:t> </a:t>
                      </a:r>
                      <a:r>
                        <a:rPr lang="en-US" sz="1200">
                          <a:effectLst/>
                          <a:latin typeface="Sylfaen"/>
                          <a:ea typeface="Calibri"/>
                          <a:cs typeface="Sylfaen"/>
                        </a:rPr>
                        <a:t>სვანეთი</a:t>
                      </a:r>
                      <a:r>
                        <a:rPr lang="en-US" sz="1200">
                          <a:effectLst/>
                          <a:latin typeface="Times New Roman"/>
                          <a:ea typeface="Calibri"/>
                          <a:cs typeface="Sylfaen"/>
                        </a:rPr>
                        <a:t> - </a:t>
                      </a:r>
                      <a:r>
                        <a:rPr lang="ka-GE" sz="1200">
                          <a:effectLst/>
                          <a:latin typeface="Sylfaen"/>
                          <a:ea typeface="Calibri"/>
                          <a:cs typeface="Sylfaen"/>
                        </a:rPr>
                        <a:t>თებერვალი</a:t>
                      </a:r>
                      <a:r>
                        <a:rPr lang="en-US" sz="1200">
                          <a:effectLst/>
                          <a:latin typeface="Times New Roman"/>
                          <a:ea typeface="Calibri"/>
                          <a:cs typeface="Sylfaen"/>
                        </a:rPr>
                        <a:t> 201</a:t>
                      </a:r>
                      <a:r>
                        <a:rPr lang="ka-GE" sz="1200">
                          <a:effectLst/>
                          <a:latin typeface="Sylfaen"/>
                          <a:ea typeface="Calibri"/>
                          <a:cs typeface="Sylfaen"/>
                        </a:rPr>
                        <a:t>9</a:t>
                      </a:r>
                      <a:endParaRPr lang="en-US" sz="1200">
                        <a:effectLst/>
                        <a:latin typeface="Times New Roman"/>
                        <a:ea typeface="Calibri"/>
                        <a:cs typeface="Sylfae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a:effectLst/>
                          <a:latin typeface="Calibri"/>
                          <a:ea typeface="Calibri"/>
                          <a:cs typeface="Times New Roman"/>
                        </a:rPr>
                        <a:t>364</a:t>
                      </a:r>
                      <a:r>
                        <a:rPr lang="ka-GE" sz="1100">
                          <a:effectLst/>
                          <a:latin typeface="Sylfaen"/>
                          <a:ea typeface="Calibri"/>
                          <a:cs typeface="Times New Roman"/>
                        </a:rPr>
                        <a:t>,</a:t>
                      </a:r>
                      <a:r>
                        <a:rPr lang="en-US" sz="1100">
                          <a:effectLst/>
                          <a:latin typeface="Calibri"/>
                          <a:ea typeface="Calibri"/>
                          <a:cs typeface="Times New Roman"/>
                        </a:rPr>
                        <a:t>800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5508">
                <a:tc>
                  <a:txBody>
                    <a:bodyPr/>
                    <a:lstStyle/>
                    <a:p>
                      <a:pPr marL="342900" marR="0" lvl="0" indent="-342900">
                        <a:spcBef>
                          <a:spcPts val="0"/>
                        </a:spcBef>
                        <a:spcAft>
                          <a:spcPts val="0"/>
                        </a:spcAft>
                        <a:buFont typeface="Sylfaen"/>
                        <a:buChar char="-"/>
                      </a:pPr>
                      <a:r>
                        <a:rPr lang="en-US" sz="1200" dirty="0" err="1">
                          <a:effectLst/>
                          <a:latin typeface="Sylfaen"/>
                          <a:ea typeface="Calibri"/>
                          <a:cs typeface="Sylfaen"/>
                        </a:rPr>
                        <a:t>რაჭა</a:t>
                      </a:r>
                      <a:r>
                        <a:rPr lang="en-US" sz="1200" dirty="0" err="1">
                          <a:effectLst/>
                          <a:latin typeface="Times New Roman"/>
                          <a:ea typeface="Calibri"/>
                          <a:cs typeface="Sylfaen"/>
                        </a:rPr>
                        <a:t>-</a:t>
                      </a:r>
                      <a:r>
                        <a:rPr lang="en-US" sz="1200" dirty="0" err="1">
                          <a:effectLst/>
                          <a:latin typeface="Sylfaen"/>
                          <a:ea typeface="Calibri"/>
                          <a:cs typeface="Sylfaen"/>
                        </a:rPr>
                        <a:t>ლეჩხუმი</a:t>
                      </a:r>
                      <a:r>
                        <a:rPr lang="en-US" sz="1200" dirty="0">
                          <a:effectLst/>
                          <a:latin typeface="Times New Roman"/>
                          <a:ea typeface="Calibri"/>
                          <a:cs typeface="Sylfaen"/>
                        </a:rPr>
                        <a:t> </a:t>
                      </a:r>
                      <a:r>
                        <a:rPr lang="en-US" sz="1200" dirty="0" err="1">
                          <a:effectLst/>
                          <a:latin typeface="Sylfaen"/>
                          <a:ea typeface="Calibri"/>
                          <a:cs typeface="Sylfaen"/>
                        </a:rPr>
                        <a:t>და</a:t>
                      </a:r>
                      <a:r>
                        <a:rPr lang="en-US" sz="1200" dirty="0">
                          <a:effectLst/>
                          <a:latin typeface="Times New Roman"/>
                          <a:ea typeface="Calibri"/>
                          <a:cs typeface="Sylfaen"/>
                        </a:rPr>
                        <a:t> </a:t>
                      </a:r>
                      <a:r>
                        <a:rPr lang="en-US" sz="1200" dirty="0" err="1">
                          <a:effectLst/>
                          <a:latin typeface="Sylfaen"/>
                          <a:ea typeface="Calibri"/>
                          <a:cs typeface="Sylfaen"/>
                        </a:rPr>
                        <a:t>ქვემო</a:t>
                      </a:r>
                      <a:r>
                        <a:rPr lang="en-US" sz="1200" dirty="0">
                          <a:effectLst/>
                          <a:latin typeface="Times New Roman"/>
                          <a:ea typeface="Calibri"/>
                          <a:cs typeface="Sylfaen"/>
                        </a:rPr>
                        <a:t> </a:t>
                      </a:r>
                      <a:r>
                        <a:rPr lang="en-US" sz="1200" dirty="0" err="1">
                          <a:effectLst/>
                          <a:latin typeface="Sylfaen"/>
                          <a:ea typeface="Calibri"/>
                          <a:cs typeface="Sylfaen"/>
                        </a:rPr>
                        <a:t>სვანეთი</a:t>
                      </a:r>
                      <a:r>
                        <a:rPr lang="en-US" sz="1200" dirty="0">
                          <a:effectLst/>
                          <a:latin typeface="Times New Roman"/>
                          <a:ea typeface="Calibri"/>
                          <a:cs typeface="Sylfaen"/>
                        </a:rPr>
                        <a:t>  - </a:t>
                      </a:r>
                      <a:r>
                        <a:rPr lang="ka-GE" sz="1200" dirty="0">
                          <a:effectLst/>
                          <a:latin typeface="Sylfaen"/>
                          <a:ea typeface="Calibri"/>
                          <a:cs typeface="Sylfaen"/>
                        </a:rPr>
                        <a:t>მარტი</a:t>
                      </a:r>
                      <a:r>
                        <a:rPr lang="en-US" sz="1200" dirty="0">
                          <a:effectLst/>
                          <a:latin typeface="Times New Roman"/>
                          <a:ea typeface="Calibri"/>
                          <a:cs typeface="Sylfaen"/>
                        </a:rPr>
                        <a:t> 2019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a:effectLst/>
                          <a:latin typeface="Calibri"/>
                          <a:ea typeface="Calibri"/>
                          <a:cs typeface="Times New Roman"/>
                        </a:rPr>
                        <a:t>110</a:t>
                      </a:r>
                      <a:r>
                        <a:rPr lang="ka-GE" sz="1100">
                          <a:effectLst/>
                          <a:latin typeface="Sylfaen"/>
                          <a:ea typeface="Calibri"/>
                          <a:cs typeface="Times New Roman"/>
                        </a:rPr>
                        <a:t>,</a:t>
                      </a:r>
                      <a:r>
                        <a:rPr lang="en-US" sz="1100">
                          <a:effectLst/>
                          <a:latin typeface="Calibri"/>
                          <a:ea typeface="Calibri"/>
                          <a:cs typeface="Times New Roman"/>
                        </a:rPr>
                        <a:t>400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0367">
                <a:tc>
                  <a:txBody>
                    <a:bodyPr/>
                    <a:lstStyle/>
                    <a:p>
                      <a:pPr marL="342900" marR="0" lvl="0" indent="-342900">
                        <a:spcBef>
                          <a:spcPts val="0"/>
                        </a:spcBef>
                        <a:spcAft>
                          <a:spcPts val="0"/>
                        </a:spcAft>
                        <a:buFont typeface="Sylfaen"/>
                        <a:buChar char="-"/>
                      </a:pPr>
                      <a:r>
                        <a:rPr lang="ka-GE" sz="1200">
                          <a:effectLst/>
                          <a:latin typeface="Sylfaen"/>
                          <a:ea typeface="Calibri"/>
                          <a:cs typeface="Sylfaen"/>
                        </a:rPr>
                        <a:t>გურია</a:t>
                      </a:r>
                      <a:r>
                        <a:rPr lang="en-US" sz="1200">
                          <a:effectLst/>
                          <a:latin typeface="Times New Roman"/>
                          <a:ea typeface="Calibri"/>
                          <a:cs typeface="Sylfaen"/>
                        </a:rPr>
                        <a:t> - </a:t>
                      </a:r>
                      <a:r>
                        <a:rPr lang="ka-GE" sz="1200">
                          <a:effectLst/>
                          <a:latin typeface="Sylfaen"/>
                          <a:ea typeface="Calibri"/>
                          <a:cs typeface="Sylfaen"/>
                        </a:rPr>
                        <a:t>აპრილი</a:t>
                      </a:r>
                      <a:r>
                        <a:rPr lang="en-US" sz="1200">
                          <a:effectLst/>
                          <a:latin typeface="Times New Roman"/>
                          <a:ea typeface="Calibri"/>
                          <a:cs typeface="Sylfaen"/>
                        </a:rPr>
                        <a:t> 2019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a:effectLst/>
                          <a:latin typeface="Calibri"/>
                          <a:ea typeface="Calibri"/>
                          <a:cs typeface="Times New Roman"/>
                        </a:rPr>
                        <a:t>142</a:t>
                      </a:r>
                      <a:r>
                        <a:rPr lang="ka-GE" sz="1100">
                          <a:effectLst/>
                          <a:latin typeface="Sylfaen"/>
                          <a:ea typeface="Calibri"/>
                          <a:cs typeface="Times New Roman"/>
                        </a:rPr>
                        <a:t>,</a:t>
                      </a:r>
                      <a:r>
                        <a:rPr lang="en-US" sz="1100">
                          <a:effectLst/>
                          <a:latin typeface="Calibri"/>
                          <a:ea typeface="Calibri"/>
                          <a:cs typeface="Times New Roman"/>
                        </a:rPr>
                        <a:t>400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0367">
                <a:tc>
                  <a:txBody>
                    <a:bodyPr/>
                    <a:lstStyle/>
                    <a:p>
                      <a:pPr marL="342900" marR="0" lvl="0" indent="-342900">
                        <a:spcBef>
                          <a:spcPts val="0"/>
                        </a:spcBef>
                        <a:spcAft>
                          <a:spcPts val="0"/>
                        </a:spcAft>
                        <a:buFont typeface="Sylfaen"/>
                        <a:buChar char="-"/>
                      </a:pPr>
                      <a:r>
                        <a:rPr lang="en-US" sz="1200" dirty="0" err="1">
                          <a:effectLst/>
                          <a:latin typeface="Sylfaen"/>
                          <a:ea typeface="Calibri"/>
                          <a:cs typeface="Sylfaen"/>
                        </a:rPr>
                        <a:t>მცხეთა</a:t>
                      </a:r>
                      <a:r>
                        <a:rPr lang="en-US" sz="1200" dirty="0" err="1">
                          <a:effectLst/>
                          <a:latin typeface="Times New Roman"/>
                          <a:ea typeface="Calibri"/>
                          <a:cs typeface="Sylfaen"/>
                        </a:rPr>
                        <a:t>-</a:t>
                      </a:r>
                      <a:r>
                        <a:rPr lang="en-US" sz="1200" dirty="0" err="1">
                          <a:effectLst/>
                          <a:latin typeface="Sylfaen"/>
                          <a:ea typeface="Calibri"/>
                          <a:cs typeface="Sylfaen"/>
                        </a:rPr>
                        <a:t>მთიანეთი</a:t>
                      </a:r>
                      <a:r>
                        <a:rPr lang="en-US" sz="1200" dirty="0">
                          <a:effectLst/>
                          <a:latin typeface="Times New Roman"/>
                          <a:ea typeface="Calibri"/>
                          <a:cs typeface="Sylfaen"/>
                        </a:rPr>
                        <a:t> - </a:t>
                      </a:r>
                      <a:r>
                        <a:rPr lang="ka-GE" sz="1200" dirty="0">
                          <a:effectLst/>
                          <a:latin typeface="Sylfaen"/>
                          <a:ea typeface="Calibri"/>
                          <a:cs typeface="Sylfaen"/>
                        </a:rPr>
                        <a:t>მაისი</a:t>
                      </a:r>
                      <a:r>
                        <a:rPr lang="en-US" sz="1200" dirty="0">
                          <a:effectLst/>
                          <a:latin typeface="Times New Roman"/>
                          <a:ea typeface="Calibri"/>
                          <a:cs typeface="Sylfaen"/>
                        </a:rPr>
                        <a:t> 20</a:t>
                      </a:r>
                      <a:r>
                        <a:rPr lang="ka-GE" sz="1200" dirty="0">
                          <a:effectLst/>
                          <a:latin typeface="Sylfaen"/>
                          <a:ea typeface="Calibri"/>
                          <a:cs typeface="Sylfaen"/>
                        </a:rPr>
                        <a:t>19</a:t>
                      </a:r>
                      <a:endParaRPr lang="en-US" sz="1200" dirty="0">
                        <a:effectLst/>
                        <a:latin typeface="Times New Roman"/>
                        <a:ea typeface="Calibri"/>
                        <a:cs typeface="Sylfae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a:effectLst/>
                          <a:latin typeface="Calibri"/>
                          <a:ea typeface="Calibri"/>
                          <a:cs typeface="Times New Roman"/>
                        </a:rPr>
                        <a:t>283</a:t>
                      </a:r>
                      <a:r>
                        <a:rPr lang="ka-GE" sz="1100">
                          <a:effectLst/>
                          <a:latin typeface="Sylfaen"/>
                          <a:ea typeface="Calibri"/>
                          <a:cs typeface="Times New Roman"/>
                        </a:rPr>
                        <a:t>,</a:t>
                      </a:r>
                      <a:r>
                        <a:rPr lang="en-US" sz="1100">
                          <a:effectLst/>
                          <a:latin typeface="Calibri"/>
                          <a:ea typeface="Calibri"/>
                          <a:cs typeface="Times New Roman"/>
                        </a:rPr>
                        <a:t>200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0367">
                <a:tc>
                  <a:txBody>
                    <a:bodyPr/>
                    <a:lstStyle/>
                    <a:p>
                      <a:pPr marL="342900" marR="0" lvl="0" indent="-342900">
                        <a:spcBef>
                          <a:spcPts val="0"/>
                        </a:spcBef>
                        <a:spcAft>
                          <a:spcPts val="0"/>
                        </a:spcAft>
                        <a:buFont typeface="Sylfaen"/>
                        <a:buChar char="-"/>
                      </a:pPr>
                      <a:r>
                        <a:rPr lang="ka-GE" sz="1200">
                          <a:effectLst/>
                          <a:latin typeface="Sylfaen"/>
                          <a:ea typeface="Calibri"/>
                          <a:cs typeface="Sylfaen"/>
                        </a:rPr>
                        <a:t>ქვემო ქართლი</a:t>
                      </a:r>
                      <a:r>
                        <a:rPr lang="en-US" sz="1200">
                          <a:effectLst/>
                          <a:latin typeface="Times New Roman"/>
                          <a:ea typeface="Calibri"/>
                          <a:cs typeface="Sylfaen"/>
                        </a:rPr>
                        <a:t> - </a:t>
                      </a:r>
                      <a:r>
                        <a:rPr lang="ka-GE" sz="1200">
                          <a:effectLst/>
                          <a:latin typeface="Sylfaen"/>
                          <a:ea typeface="Calibri"/>
                          <a:cs typeface="Sylfaen"/>
                        </a:rPr>
                        <a:t>ივნისი </a:t>
                      </a:r>
                      <a:r>
                        <a:rPr lang="en-US" sz="1200">
                          <a:effectLst/>
                          <a:latin typeface="Times New Roman"/>
                          <a:ea typeface="Calibri"/>
                          <a:cs typeface="Sylfaen"/>
                        </a:rPr>
                        <a:t>20</a:t>
                      </a:r>
                      <a:r>
                        <a:rPr lang="ka-GE" sz="1200">
                          <a:effectLst/>
                          <a:latin typeface="Sylfaen"/>
                          <a:ea typeface="Calibri"/>
                          <a:cs typeface="Sylfaen"/>
                        </a:rPr>
                        <a:t>19</a:t>
                      </a:r>
                      <a:r>
                        <a:rPr lang="ka-GE" sz="1200">
                          <a:effectLst/>
                          <a:latin typeface="Times New Roman"/>
                          <a:ea typeface="Calibri"/>
                          <a:cs typeface="Sylfaen"/>
                        </a:rPr>
                        <a:t> </a:t>
                      </a:r>
                      <a:endParaRPr lang="en-US" sz="1200">
                        <a:effectLst/>
                        <a:latin typeface="Times New Roman"/>
                        <a:ea typeface="Calibri"/>
                        <a:cs typeface="Sylfae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a:effectLst/>
                          <a:latin typeface="Calibri"/>
                          <a:ea typeface="Calibri"/>
                          <a:cs typeface="Times New Roman"/>
                        </a:rPr>
                        <a:t>352</a:t>
                      </a:r>
                      <a:r>
                        <a:rPr lang="ka-GE" sz="1100">
                          <a:effectLst/>
                          <a:latin typeface="Sylfaen"/>
                          <a:ea typeface="Calibri"/>
                          <a:cs typeface="Times New Roman"/>
                        </a:rPr>
                        <a:t>,</a:t>
                      </a:r>
                      <a:r>
                        <a:rPr lang="en-US" sz="1100">
                          <a:effectLst/>
                          <a:latin typeface="Calibri"/>
                          <a:ea typeface="Calibri"/>
                          <a:cs typeface="Times New Roman"/>
                        </a:rPr>
                        <a:t>000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5508">
                <a:tc>
                  <a:txBody>
                    <a:bodyPr/>
                    <a:lstStyle/>
                    <a:p>
                      <a:pPr marL="342900" marR="0" lvl="0" indent="-342900">
                        <a:spcBef>
                          <a:spcPts val="0"/>
                        </a:spcBef>
                        <a:spcAft>
                          <a:spcPts val="0"/>
                        </a:spcAft>
                        <a:buFont typeface="Sylfaen"/>
                        <a:buChar char="-"/>
                      </a:pPr>
                      <a:r>
                        <a:rPr lang="ka-GE" sz="1200">
                          <a:effectLst/>
                          <a:latin typeface="Sylfaen"/>
                          <a:ea typeface="Calibri"/>
                          <a:cs typeface="Sylfaen"/>
                        </a:rPr>
                        <a:t>შიდა ქართლი </a:t>
                      </a:r>
                      <a:r>
                        <a:rPr lang="en-US" sz="1200">
                          <a:effectLst/>
                          <a:latin typeface="Times New Roman"/>
                          <a:ea typeface="Calibri"/>
                          <a:cs typeface="Sylfaen"/>
                        </a:rPr>
                        <a:t>- </a:t>
                      </a:r>
                      <a:r>
                        <a:rPr lang="ka-GE" sz="1200">
                          <a:effectLst/>
                          <a:latin typeface="Sylfaen"/>
                          <a:ea typeface="Calibri"/>
                          <a:cs typeface="Sylfaen"/>
                        </a:rPr>
                        <a:t>ივლისი</a:t>
                      </a:r>
                      <a:r>
                        <a:rPr lang="en-US" sz="1200">
                          <a:effectLst/>
                          <a:latin typeface="Times New Roman"/>
                          <a:ea typeface="Calibri"/>
                          <a:cs typeface="Sylfaen"/>
                        </a:rPr>
                        <a:t> 20</a:t>
                      </a:r>
                      <a:r>
                        <a:rPr lang="ka-GE" sz="1200">
                          <a:effectLst/>
                          <a:latin typeface="Sylfaen"/>
                          <a:ea typeface="Calibri"/>
                          <a:cs typeface="Sylfaen"/>
                        </a:rPr>
                        <a:t>19</a:t>
                      </a:r>
                      <a:endParaRPr lang="en-US" sz="1200">
                        <a:effectLst/>
                        <a:latin typeface="Times New Roman"/>
                        <a:ea typeface="Calibri"/>
                        <a:cs typeface="Sylfae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a:effectLst/>
                          <a:latin typeface="Calibri"/>
                          <a:ea typeface="Calibri"/>
                          <a:cs typeface="Times New Roman"/>
                        </a:rPr>
                        <a:t>126</a:t>
                      </a:r>
                      <a:r>
                        <a:rPr lang="ka-GE" sz="1100">
                          <a:effectLst/>
                          <a:latin typeface="Sylfaen"/>
                          <a:ea typeface="Calibri"/>
                          <a:cs typeface="Times New Roman"/>
                        </a:rPr>
                        <a:t>,</a:t>
                      </a:r>
                      <a:r>
                        <a:rPr lang="en-US" sz="1100">
                          <a:effectLst/>
                          <a:latin typeface="Calibri"/>
                          <a:ea typeface="Calibri"/>
                          <a:cs typeface="Times New Roman"/>
                        </a:rPr>
                        <a:t>400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5508">
                <a:tc>
                  <a:txBody>
                    <a:bodyPr/>
                    <a:lstStyle/>
                    <a:p>
                      <a:pPr marL="342900" marR="0" lvl="0" indent="-342900">
                        <a:spcBef>
                          <a:spcPts val="0"/>
                        </a:spcBef>
                        <a:spcAft>
                          <a:spcPts val="0"/>
                        </a:spcAft>
                        <a:buFont typeface="Sylfaen"/>
                        <a:buChar char="-"/>
                      </a:pPr>
                      <a:r>
                        <a:rPr lang="ka-GE" sz="1200">
                          <a:effectLst/>
                          <a:latin typeface="Sylfaen"/>
                          <a:ea typeface="Calibri"/>
                          <a:cs typeface="Sylfaen"/>
                        </a:rPr>
                        <a:t>სამცხე ჯავახეთი </a:t>
                      </a:r>
                      <a:r>
                        <a:rPr lang="en-US" sz="1200">
                          <a:effectLst/>
                          <a:latin typeface="Times New Roman"/>
                          <a:ea typeface="Calibri"/>
                          <a:cs typeface="Sylfaen"/>
                        </a:rPr>
                        <a:t>- </a:t>
                      </a:r>
                      <a:r>
                        <a:rPr lang="ka-GE" sz="1200">
                          <a:effectLst/>
                          <a:latin typeface="Sylfaen"/>
                          <a:ea typeface="Calibri"/>
                          <a:cs typeface="Sylfaen"/>
                        </a:rPr>
                        <a:t>აგვისტო</a:t>
                      </a:r>
                      <a:r>
                        <a:rPr lang="en-US" sz="1200">
                          <a:effectLst/>
                          <a:latin typeface="Times New Roman"/>
                          <a:ea typeface="Calibri"/>
                          <a:cs typeface="Sylfaen"/>
                        </a:rPr>
                        <a:t> 20</a:t>
                      </a:r>
                      <a:r>
                        <a:rPr lang="ka-GE" sz="1200">
                          <a:effectLst/>
                          <a:latin typeface="Sylfaen"/>
                          <a:ea typeface="Calibri"/>
                          <a:cs typeface="Sylfaen"/>
                        </a:rPr>
                        <a:t>19</a:t>
                      </a:r>
                      <a:endParaRPr lang="en-US" sz="1200">
                        <a:effectLst/>
                        <a:latin typeface="Times New Roman"/>
                        <a:ea typeface="Calibri"/>
                        <a:cs typeface="Sylfae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a:effectLst/>
                          <a:latin typeface="Calibri"/>
                          <a:ea typeface="Calibri"/>
                          <a:cs typeface="Times New Roman"/>
                        </a:rPr>
                        <a:t>105</a:t>
                      </a:r>
                      <a:r>
                        <a:rPr lang="ka-GE" sz="1100">
                          <a:effectLst/>
                          <a:latin typeface="Sylfaen"/>
                          <a:ea typeface="Calibri"/>
                          <a:cs typeface="Times New Roman"/>
                        </a:rPr>
                        <a:t>,</a:t>
                      </a:r>
                      <a:r>
                        <a:rPr lang="en-US" sz="1100">
                          <a:effectLst/>
                          <a:latin typeface="Calibri"/>
                          <a:ea typeface="Calibri"/>
                          <a:cs typeface="Times New Roman"/>
                        </a:rPr>
                        <a:t>600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0367">
                <a:tc>
                  <a:txBody>
                    <a:bodyPr/>
                    <a:lstStyle/>
                    <a:p>
                      <a:pPr marL="342900" marR="0" lvl="0" indent="-342900">
                        <a:spcBef>
                          <a:spcPts val="0"/>
                        </a:spcBef>
                        <a:spcAft>
                          <a:spcPts val="0"/>
                        </a:spcAft>
                        <a:buFont typeface="Sylfaen"/>
                        <a:buChar char="-"/>
                      </a:pPr>
                      <a:r>
                        <a:rPr lang="ka-GE" sz="1200">
                          <a:effectLst/>
                          <a:latin typeface="Sylfaen"/>
                          <a:ea typeface="Calibri"/>
                          <a:cs typeface="Sylfaen"/>
                        </a:rPr>
                        <a:t>კახეთი</a:t>
                      </a:r>
                      <a:r>
                        <a:rPr lang="en-US" sz="1200">
                          <a:effectLst/>
                          <a:latin typeface="Times New Roman"/>
                          <a:ea typeface="Calibri"/>
                          <a:cs typeface="Sylfaen"/>
                        </a:rPr>
                        <a:t> - </a:t>
                      </a:r>
                      <a:r>
                        <a:rPr lang="ka-GE" sz="1200">
                          <a:effectLst/>
                          <a:latin typeface="Sylfaen"/>
                          <a:ea typeface="Calibri"/>
                          <a:cs typeface="Sylfaen"/>
                        </a:rPr>
                        <a:t>სექტემბერი</a:t>
                      </a:r>
                      <a:r>
                        <a:rPr lang="en-US" sz="1200">
                          <a:effectLst/>
                          <a:latin typeface="Times New Roman"/>
                          <a:ea typeface="Calibri"/>
                          <a:cs typeface="Sylfaen"/>
                        </a:rPr>
                        <a:t> 2019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a:effectLst/>
                          <a:latin typeface="Calibri"/>
                          <a:ea typeface="Calibri"/>
                          <a:cs typeface="Times New Roman"/>
                        </a:rPr>
                        <a:t>224</a:t>
                      </a:r>
                      <a:r>
                        <a:rPr lang="ka-GE" sz="1100">
                          <a:effectLst/>
                          <a:latin typeface="Sylfaen"/>
                          <a:ea typeface="Calibri"/>
                          <a:cs typeface="Times New Roman"/>
                        </a:rPr>
                        <a:t>,</a:t>
                      </a:r>
                      <a:r>
                        <a:rPr lang="en-US" sz="1100">
                          <a:effectLst/>
                          <a:latin typeface="Calibri"/>
                          <a:ea typeface="Calibri"/>
                          <a:cs typeface="Times New Roman"/>
                        </a:rPr>
                        <a:t>000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0367">
                <a:tc>
                  <a:txBody>
                    <a:bodyPr/>
                    <a:lstStyle/>
                    <a:p>
                      <a:pPr marL="0" marR="0">
                        <a:lnSpc>
                          <a:spcPct val="115000"/>
                        </a:lnSpc>
                        <a:spcBef>
                          <a:spcPts val="0"/>
                        </a:spcBef>
                        <a:spcAft>
                          <a:spcPts val="0"/>
                        </a:spcAft>
                      </a:pPr>
                      <a:r>
                        <a:rPr lang="en-US" sz="1100" b="1">
                          <a:effectLst/>
                          <a:latin typeface="Sylfaen"/>
                          <a:ea typeface="Calibri"/>
                          <a:cs typeface="Sylfaen"/>
                        </a:rPr>
                        <a:t>ტექნიკური</a:t>
                      </a:r>
                      <a:r>
                        <a:rPr lang="en-US" sz="1100" b="1">
                          <a:effectLst/>
                          <a:latin typeface="Calibri"/>
                          <a:ea typeface="Calibri"/>
                          <a:cs typeface="Times New Roman"/>
                        </a:rPr>
                        <a:t> </a:t>
                      </a:r>
                      <a:r>
                        <a:rPr lang="en-US" sz="1100" b="1">
                          <a:effectLst/>
                          <a:latin typeface="Sylfaen"/>
                          <a:ea typeface="Calibri"/>
                          <a:cs typeface="Sylfaen"/>
                        </a:rPr>
                        <a:t>აღჭურვის</a:t>
                      </a:r>
                      <a:r>
                        <a:rPr lang="en-US" sz="1100" b="1">
                          <a:effectLst/>
                          <a:latin typeface="Calibri"/>
                          <a:ea typeface="Calibri"/>
                          <a:cs typeface="Times New Roman"/>
                        </a:rPr>
                        <a:t> </a:t>
                      </a:r>
                      <a:r>
                        <a:rPr lang="en-US" sz="1100" b="1">
                          <a:effectLst/>
                          <a:latin typeface="Sylfaen"/>
                          <a:ea typeface="Calibri"/>
                          <a:cs typeface="Sylfaen"/>
                        </a:rPr>
                        <a:t>ხარჯები</a:t>
                      </a:r>
                      <a:r>
                        <a:rPr lang="en-US" sz="1100" b="1">
                          <a:effectLst/>
                          <a:latin typeface="Calibri"/>
                          <a:ea typeface="Calibri"/>
                          <a:cs typeface="Times New Roman"/>
                        </a:rPr>
                        <a:t> </a:t>
                      </a:r>
                      <a:r>
                        <a:rPr lang="en-US" sz="1100" b="1">
                          <a:effectLst/>
                          <a:latin typeface="Sylfaen"/>
                          <a:ea typeface="Calibri"/>
                          <a:cs typeface="Sylfaen"/>
                        </a:rPr>
                        <a:t>წლიურად</a:t>
                      </a:r>
                      <a:r>
                        <a:rPr lang="en-US" sz="1100" b="1">
                          <a:effectLst/>
                          <a:latin typeface="Calibri"/>
                          <a:ea typeface="Calibri"/>
                          <a:cs typeface="Times New Roman"/>
                        </a:rPr>
                        <a:t>:</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endParaRPr lang="en-US" sz="1100">
                        <a:effectLst/>
                        <a:latin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r">
                        <a:lnSpc>
                          <a:spcPct val="115000"/>
                        </a:lnSpc>
                        <a:spcBef>
                          <a:spcPts val="0"/>
                        </a:spcBef>
                        <a:spcAft>
                          <a:spcPts val="0"/>
                        </a:spcAft>
                      </a:pPr>
                      <a:r>
                        <a:rPr lang="en-US" sz="1000" b="1">
                          <a:effectLst/>
                          <a:latin typeface="Arial"/>
                          <a:ea typeface="Calibri"/>
                          <a:cs typeface="Times New Roman"/>
                        </a:rPr>
                        <a:t>180,800</a:t>
                      </a:r>
                      <a:endParaRPr lang="en-US" sz="1100">
                        <a:effectLst/>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r">
                        <a:lnSpc>
                          <a:spcPct val="115000"/>
                        </a:lnSpc>
                        <a:spcBef>
                          <a:spcPts val="0"/>
                        </a:spcBef>
                        <a:spcAft>
                          <a:spcPts val="0"/>
                        </a:spcAft>
                      </a:pPr>
                      <a:r>
                        <a:rPr lang="en-US" sz="1000" b="1">
                          <a:effectLst/>
                          <a:latin typeface="Arial"/>
                          <a:ea typeface="Calibri"/>
                          <a:cs typeface="Times New Roman"/>
                        </a:rPr>
                        <a:t>1,988,800</a:t>
                      </a:r>
                      <a:endParaRPr lang="en-US" sz="1100">
                        <a:effectLst/>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r">
                        <a:lnSpc>
                          <a:spcPct val="115000"/>
                        </a:lnSpc>
                        <a:spcBef>
                          <a:spcPts val="0"/>
                        </a:spcBef>
                        <a:spcAft>
                          <a:spcPts val="0"/>
                        </a:spcAft>
                      </a:pPr>
                      <a:r>
                        <a:rPr lang="en-US" sz="1000" b="1">
                          <a:effectLst/>
                          <a:latin typeface="Arial"/>
                          <a:ea typeface="Calibri"/>
                          <a:cs typeface="Times New Roman"/>
                        </a:rPr>
                        <a:t> </a:t>
                      </a:r>
                      <a:endParaRPr lang="en-US" sz="1100">
                        <a:effectLst/>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r h="220367">
                <a:tc>
                  <a:txBody>
                    <a:bodyPr/>
                    <a:lstStyle/>
                    <a:p>
                      <a:pPr marL="0" marR="0">
                        <a:lnSpc>
                          <a:spcPct val="115000"/>
                        </a:lnSpc>
                        <a:spcBef>
                          <a:spcPts val="0"/>
                        </a:spcBef>
                        <a:spcAft>
                          <a:spcPts val="0"/>
                        </a:spcAft>
                      </a:pPr>
                      <a:r>
                        <a:rPr lang="en-US" sz="1100" b="1" u="sng">
                          <a:effectLst/>
                          <a:latin typeface="Sylfaen"/>
                          <a:ea typeface="Calibri"/>
                          <a:cs typeface="Sylfaen"/>
                        </a:rPr>
                        <a:t>ტექნიკური</a:t>
                      </a:r>
                      <a:r>
                        <a:rPr lang="en-US" sz="1100" b="1" u="sng">
                          <a:effectLst/>
                          <a:latin typeface="Calibri"/>
                          <a:ea typeface="Calibri"/>
                          <a:cs typeface="Times New Roman"/>
                        </a:rPr>
                        <a:t> </a:t>
                      </a:r>
                      <a:r>
                        <a:rPr lang="en-US" sz="1100" b="1" u="sng">
                          <a:effectLst/>
                          <a:latin typeface="Sylfaen"/>
                          <a:ea typeface="Calibri"/>
                          <a:cs typeface="Sylfaen"/>
                        </a:rPr>
                        <a:t>აღჭურვის</a:t>
                      </a:r>
                      <a:r>
                        <a:rPr lang="en-US" sz="1100" b="1" u="sng">
                          <a:effectLst/>
                          <a:latin typeface="Calibri"/>
                          <a:ea typeface="Calibri"/>
                          <a:cs typeface="Times New Roman"/>
                        </a:rPr>
                        <a:t> </a:t>
                      </a:r>
                      <a:r>
                        <a:rPr lang="en-US" sz="1100" b="1" u="sng">
                          <a:effectLst/>
                          <a:latin typeface="Sylfaen"/>
                          <a:ea typeface="Calibri"/>
                          <a:cs typeface="Sylfaen"/>
                        </a:rPr>
                        <a:t>ხარჯები</a:t>
                      </a:r>
                      <a:r>
                        <a:rPr lang="en-US" sz="1100" b="1" u="sng">
                          <a:effectLst/>
                          <a:latin typeface="Calibri"/>
                          <a:ea typeface="Calibri"/>
                          <a:cs typeface="Times New Roman"/>
                        </a:rPr>
                        <a:t> </a:t>
                      </a:r>
                      <a:r>
                        <a:rPr lang="en-US" sz="1100" b="1" u="sng">
                          <a:effectLst/>
                          <a:latin typeface="Sylfaen"/>
                          <a:ea typeface="Calibri"/>
                          <a:cs typeface="Sylfaen"/>
                        </a:rPr>
                        <a:t>სულ</a:t>
                      </a:r>
                      <a:r>
                        <a:rPr lang="en-US" sz="1100" b="1" u="sng">
                          <a:effectLst/>
                          <a:latin typeface="Calibri"/>
                          <a:ea typeface="Calibri"/>
                          <a:cs typeface="Times New Roman"/>
                        </a:rPr>
                        <a:t>:</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lnSpc>
                          <a:spcPct val="115000"/>
                        </a:lnSpc>
                        <a:spcBef>
                          <a:spcPts val="0"/>
                        </a:spcBef>
                        <a:spcAft>
                          <a:spcPts val="0"/>
                        </a:spcAft>
                      </a:pPr>
                      <a:r>
                        <a:rPr lang="en-US" sz="1100" b="1" u="sng" dirty="0">
                          <a:effectLst/>
                          <a:latin typeface="Calibri"/>
                          <a:ea typeface="Calibri"/>
                          <a:cs typeface="Times New Roman"/>
                        </a:rPr>
                        <a:t>2</a:t>
                      </a:r>
                      <a:r>
                        <a:rPr lang="ka-GE" sz="1100" b="1" u="sng" dirty="0">
                          <a:effectLst/>
                          <a:latin typeface="Sylfaen"/>
                          <a:ea typeface="Calibri"/>
                          <a:cs typeface="Times New Roman"/>
                        </a:rPr>
                        <a:t>,</a:t>
                      </a:r>
                      <a:r>
                        <a:rPr lang="en-US" sz="1100" b="1" u="sng" dirty="0">
                          <a:effectLst/>
                          <a:latin typeface="Calibri"/>
                          <a:ea typeface="Calibri"/>
                          <a:cs typeface="Times New Roman"/>
                        </a:rPr>
                        <a:t>169</a:t>
                      </a:r>
                      <a:r>
                        <a:rPr lang="ka-GE" sz="1100" b="1" u="sng" dirty="0">
                          <a:effectLst/>
                          <a:latin typeface="Sylfaen"/>
                          <a:ea typeface="Calibri"/>
                          <a:cs typeface="Times New Roman"/>
                        </a:rPr>
                        <a:t>,</a:t>
                      </a:r>
                      <a:r>
                        <a:rPr lang="en-US" sz="1100" b="1" u="sng" dirty="0">
                          <a:effectLst/>
                          <a:latin typeface="Calibri"/>
                          <a:ea typeface="Calibri"/>
                          <a:cs typeface="Times New Roman"/>
                        </a:rPr>
                        <a:t>600</a:t>
                      </a:r>
                      <a:endParaRPr lang="en-U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r>
            </a:tbl>
          </a:graphicData>
        </a:graphic>
      </p:graphicFrame>
      <p:sp>
        <p:nvSpPr>
          <p:cNvPr id="6" name="Title 1"/>
          <p:cNvSpPr txBox="1">
            <a:spLocks/>
          </p:cNvSpPr>
          <p:nvPr/>
        </p:nvSpPr>
        <p:spPr>
          <a:xfrm>
            <a:off x="609600" y="5791199"/>
            <a:ext cx="8362950" cy="9302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ka-GE" sz="1800" dirty="0" smtClean="0"/>
              <a:t>* ტექნიკური აღჭურვის ხარჯის დათვლის მეთოდოლოგია მოცემულია დანართში #1.</a:t>
            </a:r>
            <a:endParaRPr lang="en-US" sz="1800" dirty="0"/>
          </a:p>
        </p:txBody>
      </p:sp>
    </p:spTree>
    <p:extLst>
      <p:ext uri="{BB962C8B-B14F-4D97-AF65-F5344CB8AC3E}">
        <p14:creationId xmlns:p14="http://schemas.microsoft.com/office/powerpoint/2010/main" val="228727268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65129"/>
            <a:ext cx="8439150" cy="701671"/>
          </a:xfrm>
        </p:spPr>
        <p:txBody>
          <a:bodyPr>
            <a:normAutofit/>
          </a:bodyPr>
          <a:lstStyle/>
          <a:p>
            <a:r>
              <a:rPr lang="ka-GE" sz="2400" b="1" dirty="0"/>
              <a:t>საჭირო ფინანსური რესურსები </a:t>
            </a:r>
            <a:r>
              <a:rPr lang="ka-GE" sz="2400" b="1" dirty="0" smtClean="0"/>
              <a:t>(2)</a:t>
            </a:r>
            <a:endParaRPr lang="en-US" sz="24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774691283"/>
              </p:ext>
            </p:extLst>
          </p:nvPr>
        </p:nvGraphicFramePr>
        <p:xfrm>
          <a:off x="304800" y="1066803"/>
          <a:ext cx="8210550" cy="4800595"/>
        </p:xfrm>
        <a:graphic>
          <a:graphicData uri="http://schemas.openxmlformats.org/drawingml/2006/table">
            <a:tbl>
              <a:tblPr firstRow="1" firstCol="1" bandRow="1"/>
              <a:tblGrid>
                <a:gridCol w="4550457"/>
                <a:gridCol w="832084"/>
                <a:gridCol w="843740"/>
                <a:gridCol w="991686"/>
                <a:gridCol w="992583"/>
              </a:tblGrid>
              <a:tr h="410210">
                <a:tc>
                  <a:txBody>
                    <a:bodyPr/>
                    <a:lstStyle/>
                    <a:p>
                      <a:pPr marL="0" marR="0" algn="l" defTabSz="914400" rtl="0" eaLnBrk="1" latinLnBrk="0" hangingPunct="1">
                        <a:lnSpc>
                          <a:spcPct val="115000"/>
                        </a:lnSpc>
                        <a:spcBef>
                          <a:spcPts val="0"/>
                        </a:spcBef>
                        <a:spcAft>
                          <a:spcPts val="0"/>
                        </a:spcAft>
                      </a:pPr>
                      <a:r>
                        <a:rPr lang="en-US" sz="1200" b="1" kern="1200" dirty="0" err="1">
                          <a:solidFill>
                            <a:schemeClr val="tx1"/>
                          </a:solidFill>
                          <a:effectLst/>
                          <a:latin typeface="Calibri"/>
                          <a:ea typeface="+mn-ea"/>
                          <a:cs typeface="+mn-cs"/>
                        </a:rPr>
                        <a:t>ხარჯის</a:t>
                      </a:r>
                      <a:r>
                        <a:rPr lang="en-US" sz="1200" b="1" kern="1200" dirty="0">
                          <a:solidFill>
                            <a:schemeClr val="tx1"/>
                          </a:solidFill>
                          <a:effectLst/>
                          <a:latin typeface="Calibri"/>
                          <a:ea typeface="+mn-ea"/>
                          <a:cs typeface="+mn-cs"/>
                        </a:rPr>
                        <a:t> </a:t>
                      </a:r>
                      <a:r>
                        <a:rPr lang="en-US" sz="1200" b="1" kern="1200" dirty="0" err="1">
                          <a:solidFill>
                            <a:schemeClr val="tx1"/>
                          </a:solidFill>
                          <a:effectLst/>
                          <a:latin typeface="Calibri"/>
                          <a:ea typeface="+mn-ea"/>
                          <a:cs typeface="+mn-cs"/>
                        </a:rPr>
                        <a:t>კომპონენტები</a:t>
                      </a:r>
                      <a:endParaRPr lang="en-US" sz="1200" b="1" kern="1200" dirty="0">
                        <a:solidFill>
                          <a:schemeClr val="tx1"/>
                        </a:solidFill>
                        <a:effectLst/>
                        <a:latin typeface="Calibri"/>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l" defTabSz="914400" rtl="0" eaLnBrk="1" latinLnBrk="0" hangingPunct="1">
                        <a:lnSpc>
                          <a:spcPct val="115000"/>
                        </a:lnSpc>
                        <a:spcBef>
                          <a:spcPts val="0"/>
                        </a:spcBef>
                        <a:spcAft>
                          <a:spcPts val="0"/>
                        </a:spcAft>
                      </a:pPr>
                      <a:r>
                        <a:rPr lang="en-US" sz="1200" b="1" kern="1200" dirty="0">
                          <a:solidFill>
                            <a:schemeClr val="tx1"/>
                          </a:solidFill>
                          <a:effectLst/>
                          <a:latin typeface="Calibri"/>
                          <a:ea typeface="+mn-ea"/>
                          <a:cs typeface="+mn-cs"/>
                        </a:rPr>
                        <a:t>2017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l" defTabSz="914400" rtl="0" eaLnBrk="1" latinLnBrk="0" hangingPunct="1">
                        <a:lnSpc>
                          <a:spcPct val="115000"/>
                        </a:lnSpc>
                        <a:spcBef>
                          <a:spcPts val="0"/>
                        </a:spcBef>
                        <a:spcAft>
                          <a:spcPts val="0"/>
                        </a:spcAft>
                      </a:pPr>
                      <a:r>
                        <a:rPr lang="en-US" sz="1200" b="1" kern="1200" dirty="0">
                          <a:solidFill>
                            <a:schemeClr val="tx1"/>
                          </a:solidFill>
                          <a:effectLst/>
                          <a:latin typeface="Calibri"/>
                          <a:ea typeface="+mn-ea"/>
                          <a:cs typeface="+mn-cs"/>
                        </a:rPr>
                        <a:t>2018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l" defTabSz="914400" rtl="0" eaLnBrk="1" latinLnBrk="0" hangingPunct="1">
                        <a:lnSpc>
                          <a:spcPct val="115000"/>
                        </a:lnSpc>
                        <a:spcBef>
                          <a:spcPts val="0"/>
                        </a:spcBef>
                        <a:spcAft>
                          <a:spcPts val="0"/>
                        </a:spcAft>
                      </a:pPr>
                      <a:r>
                        <a:rPr lang="en-US" sz="1200" b="1" kern="1200" dirty="0">
                          <a:solidFill>
                            <a:schemeClr val="tx1"/>
                          </a:solidFill>
                          <a:effectLst/>
                          <a:latin typeface="Calibri"/>
                          <a:ea typeface="+mn-ea"/>
                          <a:cs typeface="+mn-cs"/>
                        </a:rPr>
                        <a:t>2019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algn="l" defTabSz="914400" rtl="0" eaLnBrk="1" latinLnBrk="0" hangingPunct="1"/>
                      <a:r>
                        <a:rPr lang="ka-GE" sz="1200" b="1" kern="1200" dirty="0" smtClean="0">
                          <a:solidFill>
                            <a:schemeClr val="tx1"/>
                          </a:solidFill>
                          <a:effectLst/>
                          <a:latin typeface="Calibri"/>
                          <a:ea typeface="+mn-ea"/>
                          <a:cs typeface="+mn-cs"/>
                        </a:rPr>
                        <a:t>სულ</a:t>
                      </a:r>
                      <a:endParaRPr lang="en-US" sz="1200" b="1" kern="1200" dirty="0">
                        <a:solidFill>
                          <a:schemeClr val="tx1"/>
                        </a:solidFill>
                        <a:effectLst/>
                        <a:latin typeface="Calibri"/>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r>
              <a:tr h="415134">
                <a:tc>
                  <a:txBody>
                    <a:bodyPr/>
                    <a:lstStyle/>
                    <a:p>
                      <a:pPr marL="0" marR="0">
                        <a:lnSpc>
                          <a:spcPct val="115000"/>
                        </a:lnSpc>
                        <a:spcBef>
                          <a:spcPts val="0"/>
                        </a:spcBef>
                        <a:spcAft>
                          <a:spcPts val="0"/>
                        </a:spcAft>
                      </a:pPr>
                      <a:r>
                        <a:rPr lang="en-US" sz="1100" b="1" dirty="0" err="1">
                          <a:effectLst/>
                          <a:latin typeface="Sylfaen"/>
                          <a:ea typeface="Calibri"/>
                          <a:cs typeface="Sylfaen"/>
                        </a:rPr>
                        <a:t>ტრენინგების</a:t>
                      </a:r>
                      <a:r>
                        <a:rPr lang="en-US" sz="1100" b="1" dirty="0">
                          <a:effectLst/>
                          <a:latin typeface="Calibri"/>
                          <a:ea typeface="Calibri"/>
                          <a:cs typeface="Times New Roman"/>
                        </a:rPr>
                        <a:t> </a:t>
                      </a:r>
                      <a:r>
                        <a:rPr lang="en-US" sz="1100" b="1" dirty="0" err="1">
                          <a:effectLst/>
                          <a:latin typeface="Sylfaen"/>
                          <a:ea typeface="Calibri"/>
                          <a:cs typeface="Sylfaen"/>
                        </a:rPr>
                        <a:t>ჩასატარებლად</a:t>
                      </a:r>
                      <a:r>
                        <a:rPr lang="en-US" sz="1100" b="1" dirty="0">
                          <a:effectLst/>
                          <a:latin typeface="Calibri"/>
                          <a:ea typeface="Calibri"/>
                          <a:cs typeface="Times New Roman"/>
                        </a:rPr>
                        <a:t> </a:t>
                      </a:r>
                      <a:r>
                        <a:rPr lang="en-US" sz="1100" b="1" dirty="0" err="1">
                          <a:effectLst/>
                          <a:latin typeface="Sylfaen"/>
                          <a:ea typeface="Calibri"/>
                          <a:cs typeface="Sylfaen"/>
                        </a:rPr>
                        <a:t>საჭირო</a:t>
                      </a:r>
                      <a:r>
                        <a:rPr lang="en-US" sz="1100" b="1" dirty="0">
                          <a:effectLst/>
                          <a:latin typeface="Calibri"/>
                          <a:ea typeface="Calibri"/>
                          <a:cs typeface="Times New Roman"/>
                        </a:rPr>
                        <a:t> </a:t>
                      </a:r>
                      <a:r>
                        <a:rPr lang="en-US" sz="1100" b="1" dirty="0" err="1">
                          <a:effectLst/>
                          <a:latin typeface="Sylfaen"/>
                          <a:ea typeface="Calibri"/>
                          <a:cs typeface="Sylfaen"/>
                        </a:rPr>
                        <a:t>სამივლინებო</a:t>
                      </a:r>
                      <a:r>
                        <a:rPr lang="en-US" sz="1100" b="1" dirty="0">
                          <a:effectLst/>
                          <a:latin typeface="Calibri"/>
                          <a:ea typeface="Calibri"/>
                          <a:cs typeface="Times New Roman"/>
                        </a:rPr>
                        <a:t> </a:t>
                      </a:r>
                      <a:r>
                        <a:rPr lang="en-US" sz="1100" b="1" dirty="0" err="1">
                          <a:effectLst/>
                          <a:latin typeface="Sylfaen"/>
                          <a:ea typeface="Calibri"/>
                          <a:cs typeface="Sylfaen"/>
                        </a:rPr>
                        <a:t>ხარჯები</a:t>
                      </a:r>
                      <a:r>
                        <a:rPr lang="en-US" sz="1100" b="1" dirty="0">
                          <a:effectLst/>
                          <a:latin typeface="Sylfaen"/>
                          <a:ea typeface="Calibri"/>
                          <a:cs typeface="Sylfaen"/>
                        </a:rPr>
                        <a:t> </a:t>
                      </a:r>
                      <a:r>
                        <a:rPr lang="ka-GE" sz="1100" b="1" dirty="0" smtClean="0">
                          <a:effectLst/>
                          <a:latin typeface="Sylfaen"/>
                          <a:ea typeface="Calibri"/>
                          <a:cs typeface="Sylfaen"/>
                        </a:rPr>
                        <a:t>*</a:t>
                      </a:r>
                      <a:endParaRPr lang="en-U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dirty="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dirty="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dirty="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4361">
                <a:tc>
                  <a:txBody>
                    <a:bodyPr/>
                    <a:lstStyle/>
                    <a:p>
                      <a:pPr marL="342900" marR="0" lvl="0" indent="-342900">
                        <a:spcBef>
                          <a:spcPts val="0"/>
                        </a:spcBef>
                        <a:spcAft>
                          <a:spcPts val="0"/>
                        </a:spcAft>
                        <a:buFont typeface="Sylfaen"/>
                        <a:buChar char="-"/>
                      </a:pPr>
                      <a:r>
                        <a:rPr lang="ka-GE" sz="1200" dirty="0">
                          <a:effectLst/>
                          <a:latin typeface="Sylfaen"/>
                          <a:ea typeface="Calibri"/>
                          <a:cs typeface="Sylfaen"/>
                        </a:rPr>
                        <a:t>ქუთაისი</a:t>
                      </a:r>
                      <a:r>
                        <a:rPr lang="en-US" sz="1200" dirty="0">
                          <a:effectLst/>
                          <a:latin typeface="Times New Roman"/>
                          <a:ea typeface="Calibri"/>
                          <a:cs typeface="Sylfaen"/>
                        </a:rPr>
                        <a:t> - </a:t>
                      </a:r>
                      <a:r>
                        <a:rPr lang="ka-GE" sz="1200" dirty="0">
                          <a:effectLst/>
                          <a:latin typeface="Sylfaen"/>
                          <a:ea typeface="Calibri"/>
                          <a:cs typeface="Sylfaen"/>
                        </a:rPr>
                        <a:t>თებერვალი</a:t>
                      </a:r>
                      <a:r>
                        <a:rPr lang="en-US" sz="1200" dirty="0">
                          <a:effectLst/>
                          <a:latin typeface="Times New Roman"/>
                          <a:ea typeface="Calibri"/>
                          <a:cs typeface="Sylfaen"/>
                        </a:rPr>
                        <a:t> 2018</a:t>
                      </a:r>
                      <a:r>
                        <a:rPr lang="en-US" sz="1200" dirty="0">
                          <a:effectLst/>
                          <a:latin typeface="Sylfaen"/>
                          <a:ea typeface="Calibri"/>
                          <a:cs typeface="Sylfaen"/>
                        </a:rPr>
                        <a:t> </a:t>
                      </a:r>
                      <a:endParaRPr lang="en-US" sz="1200" dirty="0">
                        <a:effectLst/>
                        <a:latin typeface="Times New Roman"/>
                        <a:ea typeface="Calibri"/>
                        <a:cs typeface="Sylfae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ka-GE" sz="1100">
                          <a:effectLst/>
                          <a:latin typeface="Sylfaen"/>
                          <a:ea typeface="Calibri"/>
                          <a:cs typeface="Times New Roman"/>
                        </a:rPr>
                        <a:t>750</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4361">
                <a:tc>
                  <a:txBody>
                    <a:bodyPr/>
                    <a:lstStyle/>
                    <a:p>
                      <a:pPr marL="342900" marR="0" lvl="0" indent="-342900">
                        <a:spcBef>
                          <a:spcPts val="0"/>
                        </a:spcBef>
                        <a:spcAft>
                          <a:spcPts val="0"/>
                        </a:spcAft>
                        <a:buFont typeface="Sylfaen"/>
                        <a:buChar char="-"/>
                      </a:pPr>
                      <a:r>
                        <a:rPr lang="ka-GE" sz="1200" dirty="0">
                          <a:effectLst/>
                          <a:latin typeface="Sylfaen"/>
                          <a:ea typeface="Calibri"/>
                          <a:cs typeface="Sylfaen"/>
                        </a:rPr>
                        <a:t>ბათუმი</a:t>
                      </a:r>
                      <a:r>
                        <a:rPr lang="en-US" sz="1200" dirty="0">
                          <a:effectLst/>
                          <a:latin typeface="Times New Roman"/>
                          <a:ea typeface="Calibri"/>
                          <a:cs typeface="Sylfaen"/>
                        </a:rPr>
                        <a:t> - </a:t>
                      </a:r>
                      <a:r>
                        <a:rPr lang="ka-GE" sz="1200" dirty="0">
                          <a:effectLst/>
                          <a:latin typeface="Sylfaen"/>
                          <a:ea typeface="Calibri"/>
                          <a:cs typeface="Sylfaen"/>
                        </a:rPr>
                        <a:t>მარტი</a:t>
                      </a:r>
                      <a:r>
                        <a:rPr lang="en-US" sz="1200" dirty="0">
                          <a:effectLst/>
                          <a:latin typeface="Times New Roman"/>
                          <a:ea typeface="Calibri"/>
                          <a:cs typeface="Sylfaen"/>
                        </a:rPr>
                        <a:t> 2018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ka-GE" sz="1100">
                          <a:effectLst/>
                          <a:latin typeface="Sylfaen"/>
                          <a:ea typeface="Calibri"/>
                          <a:cs typeface="Times New Roman"/>
                        </a:rPr>
                        <a:t>750</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4361">
                <a:tc>
                  <a:txBody>
                    <a:bodyPr/>
                    <a:lstStyle/>
                    <a:p>
                      <a:pPr marL="342900" marR="0" lvl="0" indent="-342900">
                        <a:spcBef>
                          <a:spcPts val="0"/>
                        </a:spcBef>
                        <a:spcAft>
                          <a:spcPts val="0"/>
                        </a:spcAft>
                        <a:buFont typeface="Sylfaen"/>
                        <a:buChar char="-"/>
                      </a:pPr>
                      <a:r>
                        <a:rPr lang="ka-GE" sz="1200">
                          <a:effectLst/>
                          <a:latin typeface="Sylfaen"/>
                          <a:ea typeface="Calibri"/>
                          <a:cs typeface="Sylfaen"/>
                        </a:rPr>
                        <a:t>ზუგდიდი</a:t>
                      </a:r>
                      <a:r>
                        <a:rPr lang="en-US" sz="1200">
                          <a:effectLst/>
                          <a:latin typeface="Times New Roman"/>
                          <a:ea typeface="Calibri"/>
                          <a:cs typeface="Sylfaen"/>
                        </a:rPr>
                        <a:t> - </a:t>
                      </a:r>
                      <a:r>
                        <a:rPr lang="ka-GE" sz="1200">
                          <a:effectLst/>
                          <a:latin typeface="Sylfaen"/>
                          <a:ea typeface="Calibri"/>
                          <a:cs typeface="Sylfaen"/>
                        </a:rPr>
                        <a:t>აპრილი </a:t>
                      </a:r>
                      <a:r>
                        <a:rPr lang="en-US" sz="1200">
                          <a:effectLst/>
                          <a:latin typeface="Times New Roman"/>
                          <a:ea typeface="Calibri"/>
                          <a:cs typeface="Sylfaen"/>
                        </a:rPr>
                        <a:t>2018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ka-GE" sz="1100">
                          <a:effectLst/>
                          <a:latin typeface="Sylfaen"/>
                          <a:ea typeface="Calibri"/>
                          <a:cs typeface="Times New Roman"/>
                        </a:rPr>
                        <a:t>750</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4361">
                <a:tc>
                  <a:txBody>
                    <a:bodyPr/>
                    <a:lstStyle/>
                    <a:p>
                      <a:pPr marL="342900" marR="0" lvl="0" indent="-342900">
                        <a:spcBef>
                          <a:spcPts val="0"/>
                        </a:spcBef>
                        <a:spcAft>
                          <a:spcPts val="0"/>
                        </a:spcAft>
                        <a:buFont typeface="Sylfaen"/>
                        <a:buChar char="-"/>
                      </a:pPr>
                      <a:r>
                        <a:rPr lang="ka-GE" sz="1200">
                          <a:effectLst/>
                          <a:latin typeface="Sylfaen"/>
                          <a:ea typeface="Calibri"/>
                          <a:cs typeface="Sylfaen"/>
                        </a:rPr>
                        <a:t>თელავი</a:t>
                      </a:r>
                      <a:r>
                        <a:rPr lang="en-US" sz="1200">
                          <a:effectLst/>
                          <a:latin typeface="Times New Roman"/>
                          <a:ea typeface="Calibri"/>
                          <a:cs typeface="Sylfaen"/>
                        </a:rPr>
                        <a:t> - </a:t>
                      </a:r>
                      <a:r>
                        <a:rPr lang="ka-GE" sz="1200">
                          <a:effectLst/>
                          <a:latin typeface="Sylfaen"/>
                          <a:ea typeface="Calibri"/>
                          <a:cs typeface="Sylfaen"/>
                        </a:rPr>
                        <a:t>მაისი</a:t>
                      </a:r>
                      <a:r>
                        <a:rPr lang="en-US" sz="1200">
                          <a:effectLst/>
                          <a:latin typeface="Times New Roman"/>
                          <a:ea typeface="Calibri"/>
                          <a:cs typeface="Sylfaen"/>
                        </a:rPr>
                        <a:t> 2018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ka-GE" sz="1100">
                          <a:effectLst/>
                          <a:latin typeface="Sylfaen"/>
                          <a:ea typeface="Calibri"/>
                          <a:cs typeface="Times New Roman"/>
                        </a:rPr>
                        <a:t>750</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4361">
                <a:tc>
                  <a:txBody>
                    <a:bodyPr/>
                    <a:lstStyle/>
                    <a:p>
                      <a:pPr marL="342900" marR="0" lvl="0" indent="-342900">
                        <a:spcBef>
                          <a:spcPts val="0"/>
                        </a:spcBef>
                        <a:spcAft>
                          <a:spcPts val="0"/>
                        </a:spcAft>
                        <a:buFont typeface="Sylfaen"/>
                        <a:buChar char="-"/>
                      </a:pPr>
                      <a:r>
                        <a:rPr lang="en-US" sz="1200">
                          <a:effectLst/>
                          <a:latin typeface="Sylfaen"/>
                          <a:ea typeface="Calibri"/>
                          <a:cs typeface="Sylfaen"/>
                        </a:rPr>
                        <a:t>იმერეთი</a:t>
                      </a:r>
                      <a:r>
                        <a:rPr lang="en-US" sz="1200">
                          <a:effectLst/>
                          <a:latin typeface="Times New Roman"/>
                          <a:ea typeface="Calibri"/>
                          <a:cs typeface="Sylfaen"/>
                        </a:rPr>
                        <a:t> - </a:t>
                      </a:r>
                      <a:r>
                        <a:rPr lang="ka-GE" sz="1200">
                          <a:effectLst/>
                          <a:latin typeface="Sylfaen"/>
                          <a:ea typeface="Calibri"/>
                          <a:cs typeface="Sylfaen"/>
                        </a:rPr>
                        <a:t>იანვარი</a:t>
                      </a:r>
                      <a:r>
                        <a:rPr lang="en-US" sz="1200">
                          <a:effectLst/>
                          <a:latin typeface="Times New Roman"/>
                          <a:ea typeface="Calibri"/>
                          <a:cs typeface="Sylfaen"/>
                        </a:rPr>
                        <a:t> 201</a:t>
                      </a:r>
                      <a:r>
                        <a:rPr lang="ka-GE" sz="1200">
                          <a:effectLst/>
                          <a:latin typeface="Sylfaen"/>
                          <a:ea typeface="Calibri"/>
                          <a:cs typeface="Sylfaen"/>
                        </a:rPr>
                        <a:t>9</a:t>
                      </a:r>
                      <a:r>
                        <a:rPr lang="en-US" sz="1200">
                          <a:effectLst/>
                          <a:latin typeface="Times New Roman"/>
                          <a:ea typeface="Calibri"/>
                          <a:cs typeface="Sylfae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ka-GE" sz="1100">
                          <a:effectLst/>
                          <a:latin typeface="Sylfaen"/>
                          <a:ea typeface="Calibri"/>
                          <a:cs typeface="Times New Roman"/>
                        </a:rPr>
                        <a:t>1,050</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93802">
                <a:tc>
                  <a:txBody>
                    <a:bodyPr/>
                    <a:lstStyle/>
                    <a:p>
                      <a:pPr marL="342900" marR="0" lvl="0" indent="-342900">
                        <a:spcBef>
                          <a:spcPts val="0"/>
                        </a:spcBef>
                        <a:spcAft>
                          <a:spcPts val="0"/>
                        </a:spcAft>
                        <a:buFont typeface="Sylfaen"/>
                        <a:buChar char="-"/>
                      </a:pPr>
                      <a:r>
                        <a:rPr lang="en-US" sz="1200">
                          <a:effectLst/>
                          <a:latin typeface="Sylfaen"/>
                          <a:ea typeface="Calibri"/>
                          <a:cs typeface="Sylfaen"/>
                        </a:rPr>
                        <a:t>სამეგრელო</a:t>
                      </a:r>
                      <a:r>
                        <a:rPr lang="en-US" sz="1200">
                          <a:effectLst/>
                          <a:latin typeface="Times New Roman"/>
                          <a:ea typeface="Calibri"/>
                          <a:cs typeface="Sylfaen"/>
                        </a:rPr>
                        <a:t>-</a:t>
                      </a:r>
                      <a:r>
                        <a:rPr lang="en-US" sz="1200">
                          <a:effectLst/>
                          <a:latin typeface="Sylfaen"/>
                          <a:ea typeface="Calibri"/>
                          <a:cs typeface="Sylfaen"/>
                        </a:rPr>
                        <a:t>ზემო</a:t>
                      </a:r>
                      <a:r>
                        <a:rPr lang="en-US" sz="1200">
                          <a:effectLst/>
                          <a:latin typeface="Times New Roman"/>
                          <a:ea typeface="Calibri"/>
                          <a:cs typeface="Sylfaen"/>
                        </a:rPr>
                        <a:t> </a:t>
                      </a:r>
                      <a:r>
                        <a:rPr lang="en-US" sz="1200">
                          <a:effectLst/>
                          <a:latin typeface="Sylfaen"/>
                          <a:ea typeface="Calibri"/>
                          <a:cs typeface="Sylfaen"/>
                        </a:rPr>
                        <a:t>სვანეთი</a:t>
                      </a:r>
                      <a:r>
                        <a:rPr lang="en-US" sz="1200">
                          <a:effectLst/>
                          <a:latin typeface="Times New Roman"/>
                          <a:ea typeface="Calibri"/>
                          <a:cs typeface="Sylfaen"/>
                        </a:rPr>
                        <a:t> - </a:t>
                      </a:r>
                      <a:r>
                        <a:rPr lang="ka-GE" sz="1200">
                          <a:effectLst/>
                          <a:latin typeface="Sylfaen"/>
                          <a:ea typeface="Calibri"/>
                          <a:cs typeface="Sylfaen"/>
                        </a:rPr>
                        <a:t>თებერვალი</a:t>
                      </a:r>
                      <a:r>
                        <a:rPr lang="en-US" sz="1200">
                          <a:effectLst/>
                          <a:latin typeface="Times New Roman"/>
                          <a:ea typeface="Calibri"/>
                          <a:cs typeface="Sylfaen"/>
                        </a:rPr>
                        <a:t> 201</a:t>
                      </a:r>
                      <a:r>
                        <a:rPr lang="ka-GE" sz="1200">
                          <a:effectLst/>
                          <a:latin typeface="Sylfaen"/>
                          <a:ea typeface="Calibri"/>
                          <a:cs typeface="Sylfaen"/>
                        </a:rPr>
                        <a:t>9</a:t>
                      </a:r>
                      <a:endParaRPr lang="en-US" sz="1200">
                        <a:effectLst/>
                        <a:latin typeface="Times New Roman"/>
                        <a:ea typeface="Calibri"/>
                        <a:cs typeface="Sylfae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ka-GE" sz="1100">
                          <a:effectLst/>
                          <a:latin typeface="Sylfaen"/>
                          <a:ea typeface="Calibri"/>
                          <a:cs typeface="Times New Roman"/>
                        </a:rPr>
                        <a:t>1,050</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93802">
                <a:tc>
                  <a:txBody>
                    <a:bodyPr/>
                    <a:lstStyle/>
                    <a:p>
                      <a:pPr marL="342900" marR="0" lvl="0" indent="-342900">
                        <a:spcBef>
                          <a:spcPts val="0"/>
                        </a:spcBef>
                        <a:spcAft>
                          <a:spcPts val="0"/>
                        </a:spcAft>
                        <a:buFont typeface="Sylfaen"/>
                        <a:buChar char="-"/>
                      </a:pPr>
                      <a:r>
                        <a:rPr lang="en-US" sz="1200">
                          <a:effectLst/>
                          <a:latin typeface="Sylfaen"/>
                          <a:ea typeface="Calibri"/>
                          <a:cs typeface="Sylfaen"/>
                        </a:rPr>
                        <a:t>რაჭა</a:t>
                      </a:r>
                      <a:r>
                        <a:rPr lang="en-US" sz="1200">
                          <a:effectLst/>
                          <a:latin typeface="Times New Roman"/>
                          <a:ea typeface="Calibri"/>
                          <a:cs typeface="Sylfaen"/>
                        </a:rPr>
                        <a:t>-</a:t>
                      </a:r>
                      <a:r>
                        <a:rPr lang="en-US" sz="1200">
                          <a:effectLst/>
                          <a:latin typeface="Sylfaen"/>
                          <a:ea typeface="Calibri"/>
                          <a:cs typeface="Sylfaen"/>
                        </a:rPr>
                        <a:t>ლეჩხუმი</a:t>
                      </a:r>
                      <a:r>
                        <a:rPr lang="en-US" sz="1200">
                          <a:effectLst/>
                          <a:latin typeface="Times New Roman"/>
                          <a:ea typeface="Calibri"/>
                          <a:cs typeface="Sylfaen"/>
                        </a:rPr>
                        <a:t> </a:t>
                      </a:r>
                      <a:r>
                        <a:rPr lang="en-US" sz="1200">
                          <a:effectLst/>
                          <a:latin typeface="Sylfaen"/>
                          <a:ea typeface="Calibri"/>
                          <a:cs typeface="Sylfaen"/>
                        </a:rPr>
                        <a:t>და</a:t>
                      </a:r>
                      <a:r>
                        <a:rPr lang="en-US" sz="1200">
                          <a:effectLst/>
                          <a:latin typeface="Times New Roman"/>
                          <a:ea typeface="Calibri"/>
                          <a:cs typeface="Sylfaen"/>
                        </a:rPr>
                        <a:t> </a:t>
                      </a:r>
                      <a:r>
                        <a:rPr lang="en-US" sz="1200">
                          <a:effectLst/>
                          <a:latin typeface="Sylfaen"/>
                          <a:ea typeface="Calibri"/>
                          <a:cs typeface="Sylfaen"/>
                        </a:rPr>
                        <a:t>ქვემო</a:t>
                      </a:r>
                      <a:r>
                        <a:rPr lang="en-US" sz="1200">
                          <a:effectLst/>
                          <a:latin typeface="Times New Roman"/>
                          <a:ea typeface="Calibri"/>
                          <a:cs typeface="Sylfaen"/>
                        </a:rPr>
                        <a:t> </a:t>
                      </a:r>
                      <a:r>
                        <a:rPr lang="en-US" sz="1200">
                          <a:effectLst/>
                          <a:latin typeface="Sylfaen"/>
                          <a:ea typeface="Calibri"/>
                          <a:cs typeface="Sylfaen"/>
                        </a:rPr>
                        <a:t>სვანეთი</a:t>
                      </a:r>
                      <a:r>
                        <a:rPr lang="en-US" sz="1200">
                          <a:effectLst/>
                          <a:latin typeface="Times New Roman"/>
                          <a:ea typeface="Calibri"/>
                          <a:cs typeface="Sylfaen"/>
                        </a:rPr>
                        <a:t>  - </a:t>
                      </a:r>
                      <a:r>
                        <a:rPr lang="ka-GE" sz="1200">
                          <a:effectLst/>
                          <a:latin typeface="Sylfaen"/>
                          <a:ea typeface="Calibri"/>
                          <a:cs typeface="Sylfaen"/>
                        </a:rPr>
                        <a:t>მარტი</a:t>
                      </a:r>
                      <a:r>
                        <a:rPr lang="en-US" sz="1200">
                          <a:effectLst/>
                          <a:latin typeface="Times New Roman"/>
                          <a:ea typeface="Calibri"/>
                          <a:cs typeface="Sylfaen"/>
                        </a:rPr>
                        <a:t> 2019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ka-GE" sz="1100">
                          <a:effectLst/>
                          <a:latin typeface="Sylfaen"/>
                          <a:ea typeface="Calibri"/>
                          <a:cs typeface="Times New Roman"/>
                        </a:rPr>
                        <a:t>1,050</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4361">
                <a:tc>
                  <a:txBody>
                    <a:bodyPr/>
                    <a:lstStyle/>
                    <a:p>
                      <a:pPr marL="342900" marR="0" lvl="0" indent="-342900">
                        <a:spcBef>
                          <a:spcPts val="0"/>
                        </a:spcBef>
                        <a:spcAft>
                          <a:spcPts val="0"/>
                        </a:spcAft>
                        <a:buFont typeface="Sylfaen"/>
                        <a:buChar char="-"/>
                      </a:pPr>
                      <a:r>
                        <a:rPr lang="ka-GE" sz="1200">
                          <a:effectLst/>
                          <a:latin typeface="Sylfaen"/>
                          <a:ea typeface="Calibri"/>
                          <a:cs typeface="Sylfaen"/>
                        </a:rPr>
                        <a:t>გურია</a:t>
                      </a:r>
                      <a:r>
                        <a:rPr lang="en-US" sz="1200">
                          <a:effectLst/>
                          <a:latin typeface="Times New Roman"/>
                          <a:ea typeface="Calibri"/>
                          <a:cs typeface="Sylfaen"/>
                        </a:rPr>
                        <a:t> - </a:t>
                      </a:r>
                      <a:r>
                        <a:rPr lang="ka-GE" sz="1200">
                          <a:effectLst/>
                          <a:latin typeface="Sylfaen"/>
                          <a:ea typeface="Calibri"/>
                          <a:cs typeface="Sylfaen"/>
                        </a:rPr>
                        <a:t>აპრილი</a:t>
                      </a:r>
                      <a:r>
                        <a:rPr lang="en-US" sz="1200">
                          <a:effectLst/>
                          <a:latin typeface="Times New Roman"/>
                          <a:ea typeface="Calibri"/>
                          <a:cs typeface="Sylfaen"/>
                        </a:rPr>
                        <a:t> 2019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ka-GE" sz="1100">
                          <a:effectLst/>
                          <a:latin typeface="Sylfaen"/>
                          <a:ea typeface="Calibri"/>
                          <a:cs typeface="Times New Roman"/>
                        </a:rPr>
                        <a:t>1,050</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4361">
                <a:tc>
                  <a:txBody>
                    <a:bodyPr/>
                    <a:lstStyle/>
                    <a:p>
                      <a:pPr marL="342900" marR="0" lvl="0" indent="-342900">
                        <a:spcBef>
                          <a:spcPts val="0"/>
                        </a:spcBef>
                        <a:spcAft>
                          <a:spcPts val="0"/>
                        </a:spcAft>
                        <a:buFont typeface="Sylfaen"/>
                        <a:buChar char="-"/>
                      </a:pPr>
                      <a:r>
                        <a:rPr lang="en-US" sz="1200">
                          <a:effectLst/>
                          <a:latin typeface="Sylfaen"/>
                          <a:ea typeface="Calibri"/>
                          <a:cs typeface="Sylfaen"/>
                        </a:rPr>
                        <a:t>მცხეთა</a:t>
                      </a:r>
                      <a:r>
                        <a:rPr lang="en-US" sz="1200">
                          <a:effectLst/>
                          <a:latin typeface="Times New Roman"/>
                          <a:ea typeface="Calibri"/>
                          <a:cs typeface="Sylfaen"/>
                        </a:rPr>
                        <a:t>-</a:t>
                      </a:r>
                      <a:r>
                        <a:rPr lang="en-US" sz="1200">
                          <a:effectLst/>
                          <a:latin typeface="Sylfaen"/>
                          <a:ea typeface="Calibri"/>
                          <a:cs typeface="Sylfaen"/>
                        </a:rPr>
                        <a:t>მთიანეთი</a:t>
                      </a:r>
                      <a:r>
                        <a:rPr lang="en-US" sz="1200">
                          <a:effectLst/>
                          <a:latin typeface="Times New Roman"/>
                          <a:ea typeface="Calibri"/>
                          <a:cs typeface="Sylfaen"/>
                        </a:rPr>
                        <a:t> - </a:t>
                      </a:r>
                      <a:r>
                        <a:rPr lang="ka-GE" sz="1200">
                          <a:effectLst/>
                          <a:latin typeface="Sylfaen"/>
                          <a:ea typeface="Calibri"/>
                          <a:cs typeface="Sylfaen"/>
                        </a:rPr>
                        <a:t>მაისი</a:t>
                      </a:r>
                      <a:r>
                        <a:rPr lang="en-US" sz="1200">
                          <a:effectLst/>
                          <a:latin typeface="Times New Roman"/>
                          <a:ea typeface="Calibri"/>
                          <a:cs typeface="Sylfaen"/>
                        </a:rPr>
                        <a:t> 20</a:t>
                      </a:r>
                      <a:r>
                        <a:rPr lang="ka-GE" sz="1200">
                          <a:effectLst/>
                          <a:latin typeface="Sylfaen"/>
                          <a:ea typeface="Calibri"/>
                          <a:cs typeface="Sylfaen"/>
                        </a:rPr>
                        <a:t>19</a:t>
                      </a:r>
                      <a:endParaRPr lang="en-US" sz="1200">
                        <a:effectLst/>
                        <a:latin typeface="Times New Roman"/>
                        <a:ea typeface="Calibri"/>
                        <a:cs typeface="Sylfae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ka-GE" sz="1100">
                          <a:effectLst/>
                          <a:latin typeface="Sylfaen"/>
                          <a:ea typeface="Calibri"/>
                          <a:cs typeface="Times New Roman"/>
                        </a:rPr>
                        <a:t>1,050</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4361">
                <a:tc>
                  <a:txBody>
                    <a:bodyPr/>
                    <a:lstStyle/>
                    <a:p>
                      <a:pPr marL="342900" marR="0" lvl="0" indent="-342900">
                        <a:spcBef>
                          <a:spcPts val="0"/>
                        </a:spcBef>
                        <a:spcAft>
                          <a:spcPts val="0"/>
                        </a:spcAft>
                        <a:buFont typeface="Sylfaen"/>
                        <a:buChar char="-"/>
                      </a:pPr>
                      <a:r>
                        <a:rPr lang="ka-GE" sz="1200">
                          <a:effectLst/>
                          <a:latin typeface="Sylfaen"/>
                          <a:ea typeface="Calibri"/>
                          <a:cs typeface="Sylfaen"/>
                        </a:rPr>
                        <a:t>ქვემო ქართლი</a:t>
                      </a:r>
                      <a:r>
                        <a:rPr lang="en-US" sz="1200">
                          <a:effectLst/>
                          <a:latin typeface="Times New Roman"/>
                          <a:ea typeface="Calibri"/>
                          <a:cs typeface="Sylfaen"/>
                        </a:rPr>
                        <a:t> - </a:t>
                      </a:r>
                      <a:r>
                        <a:rPr lang="ka-GE" sz="1200">
                          <a:effectLst/>
                          <a:latin typeface="Sylfaen"/>
                          <a:ea typeface="Calibri"/>
                          <a:cs typeface="Sylfaen"/>
                        </a:rPr>
                        <a:t>ივნისი </a:t>
                      </a:r>
                      <a:r>
                        <a:rPr lang="en-US" sz="1200">
                          <a:effectLst/>
                          <a:latin typeface="Times New Roman"/>
                          <a:ea typeface="Calibri"/>
                          <a:cs typeface="Sylfaen"/>
                        </a:rPr>
                        <a:t>20</a:t>
                      </a:r>
                      <a:r>
                        <a:rPr lang="ka-GE" sz="1200">
                          <a:effectLst/>
                          <a:latin typeface="Sylfaen"/>
                          <a:ea typeface="Calibri"/>
                          <a:cs typeface="Sylfaen"/>
                        </a:rPr>
                        <a:t>19</a:t>
                      </a:r>
                      <a:r>
                        <a:rPr lang="ka-GE" sz="1200">
                          <a:effectLst/>
                          <a:latin typeface="Times New Roman"/>
                          <a:ea typeface="Calibri"/>
                          <a:cs typeface="Sylfaen"/>
                        </a:rPr>
                        <a:t> </a:t>
                      </a:r>
                      <a:endParaRPr lang="en-US" sz="1200">
                        <a:effectLst/>
                        <a:latin typeface="Times New Roman"/>
                        <a:ea typeface="Calibri"/>
                        <a:cs typeface="Sylfae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ka-GE" sz="1100">
                          <a:effectLst/>
                          <a:latin typeface="Sylfaen"/>
                          <a:ea typeface="Calibri"/>
                          <a:cs typeface="Times New Roman"/>
                        </a:rPr>
                        <a:t>1,050</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0210">
                <a:tc>
                  <a:txBody>
                    <a:bodyPr/>
                    <a:lstStyle/>
                    <a:p>
                      <a:pPr marL="342900" marR="0" lvl="0" indent="-342900">
                        <a:spcBef>
                          <a:spcPts val="0"/>
                        </a:spcBef>
                        <a:spcAft>
                          <a:spcPts val="0"/>
                        </a:spcAft>
                        <a:buFont typeface="Sylfaen"/>
                        <a:buChar char="-"/>
                      </a:pPr>
                      <a:r>
                        <a:rPr lang="ka-GE" sz="1200">
                          <a:effectLst/>
                          <a:latin typeface="Sylfaen"/>
                          <a:ea typeface="Calibri"/>
                          <a:cs typeface="Sylfaen"/>
                        </a:rPr>
                        <a:t>შიდა ქართლი </a:t>
                      </a:r>
                      <a:r>
                        <a:rPr lang="en-US" sz="1200">
                          <a:effectLst/>
                          <a:latin typeface="Times New Roman"/>
                          <a:ea typeface="Calibri"/>
                          <a:cs typeface="Sylfaen"/>
                        </a:rPr>
                        <a:t>- </a:t>
                      </a:r>
                      <a:r>
                        <a:rPr lang="ka-GE" sz="1200">
                          <a:effectLst/>
                          <a:latin typeface="Sylfaen"/>
                          <a:ea typeface="Calibri"/>
                          <a:cs typeface="Sylfaen"/>
                        </a:rPr>
                        <a:t>ივლისი</a:t>
                      </a:r>
                      <a:r>
                        <a:rPr lang="en-US" sz="1200">
                          <a:effectLst/>
                          <a:latin typeface="Times New Roman"/>
                          <a:ea typeface="Calibri"/>
                          <a:cs typeface="Sylfaen"/>
                        </a:rPr>
                        <a:t> 20</a:t>
                      </a:r>
                      <a:r>
                        <a:rPr lang="ka-GE" sz="1200">
                          <a:effectLst/>
                          <a:latin typeface="Sylfaen"/>
                          <a:ea typeface="Calibri"/>
                          <a:cs typeface="Sylfaen"/>
                        </a:rPr>
                        <a:t>19</a:t>
                      </a:r>
                      <a:endParaRPr lang="en-US" sz="1200">
                        <a:effectLst/>
                        <a:latin typeface="Times New Roman"/>
                        <a:ea typeface="Calibri"/>
                        <a:cs typeface="Sylfae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ka-GE" sz="1100">
                          <a:effectLst/>
                          <a:latin typeface="Sylfaen"/>
                          <a:ea typeface="Calibri"/>
                          <a:cs typeface="Times New Roman"/>
                        </a:rPr>
                        <a:t>1,050</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dirty="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4361">
                <a:tc>
                  <a:txBody>
                    <a:bodyPr/>
                    <a:lstStyle/>
                    <a:p>
                      <a:pPr marL="342900" marR="0" lvl="0" indent="-342900">
                        <a:spcBef>
                          <a:spcPts val="0"/>
                        </a:spcBef>
                        <a:spcAft>
                          <a:spcPts val="0"/>
                        </a:spcAft>
                        <a:buFont typeface="Sylfaen"/>
                        <a:buChar char="-"/>
                      </a:pPr>
                      <a:r>
                        <a:rPr lang="ka-GE" sz="1200">
                          <a:effectLst/>
                          <a:latin typeface="Sylfaen"/>
                          <a:ea typeface="Calibri"/>
                          <a:cs typeface="Sylfaen"/>
                        </a:rPr>
                        <a:t>სამცხე ჯავახეთი </a:t>
                      </a:r>
                      <a:r>
                        <a:rPr lang="en-US" sz="1200">
                          <a:effectLst/>
                          <a:latin typeface="Times New Roman"/>
                          <a:ea typeface="Calibri"/>
                          <a:cs typeface="Sylfaen"/>
                        </a:rPr>
                        <a:t>- </a:t>
                      </a:r>
                      <a:r>
                        <a:rPr lang="ka-GE" sz="1200">
                          <a:effectLst/>
                          <a:latin typeface="Sylfaen"/>
                          <a:ea typeface="Calibri"/>
                          <a:cs typeface="Sylfaen"/>
                        </a:rPr>
                        <a:t>აგვისტო</a:t>
                      </a:r>
                      <a:r>
                        <a:rPr lang="en-US" sz="1200">
                          <a:effectLst/>
                          <a:latin typeface="Times New Roman"/>
                          <a:ea typeface="Calibri"/>
                          <a:cs typeface="Sylfaen"/>
                        </a:rPr>
                        <a:t> 20</a:t>
                      </a:r>
                      <a:r>
                        <a:rPr lang="ka-GE" sz="1200">
                          <a:effectLst/>
                          <a:latin typeface="Sylfaen"/>
                          <a:ea typeface="Calibri"/>
                          <a:cs typeface="Sylfaen"/>
                        </a:rPr>
                        <a:t>19</a:t>
                      </a:r>
                      <a:endParaRPr lang="en-US" sz="1200">
                        <a:effectLst/>
                        <a:latin typeface="Times New Roman"/>
                        <a:ea typeface="Calibri"/>
                        <a:cs typeface="Sylfae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ka-GE" sz="1100">
                          <a:effectLst/>
                          <a:latin typeface="Sylfaen"/>
                          <a:ea typeface="Calibri"/>
                          <a:cs typeface="Times New Roman"/>
                        </a:rPr>
                        <a:t>1,050</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4361">
                <a:tc>
                  <a:txBody>
                    <a:bodyPr/>
                    <a:lstStyle/>
                    <a:p>
                      <a:pPr marL="342900" marR="0" lvl="0" indent="-342900">
                        <a:spcBef>
                          <a:spcPts val="0"/>
                        </a:spcBef>
                        <a:spcAft>
                          <a:spcPts val="0"/>
                        </a:spcAft>
                        <a:buFont typeface="Sylfaen"/>
                        <a:buChar char="-"/>
                      </a:pPr>
                      <a:r>
                        <a:rPr lang="ka-GE" sz="1200">
                          <a:effectLst/>
                          <a:latin typeface="Sylfaen"/>
                          <a:ea typeface="Calibri"/>
                          <a:cs typeface="Sylfaen"/>
                        </a:rPr>
                        <a:t>კახეთი</a:t>
                      </a:r>
                      <a:r>
                        <a:rPr lang="en-US" sz="1200">
                          <a:effectLst/>
                          <a:latin typeface="Times New Roman"/>
                          <a:ea typeface="Calibri"/>
                          <a:cs typeface="Sylfaen"/>
                        </a:rPr>
                        <a:t> - </a:t>
                      </a:r>
                      <a:r>
                        <a:rPr lang="ka-GE" sz="1200">
                          <a:effectLst/>
                          <a:latin typeface="Sylfaen"/>
                          <a:ea typeface="Calibri"/>
                          <a:cs typeface="Sylfaen"/>
                        </a:rPr>
                        <a:t>სექტემბერი</a:t>
                      </a:r>
                      <a:r>
                        <a:rPr lang="en-US" sz="1200">
                          <a:effectLst/>
                          <a:latin typeface="Times New Roman"/>
                          <a:ea typeface="Calibri"/>
                          <a:cs typeface="Sylfaen"/>
                        </a:rPr>
                        <a:t> 2019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ka-GE" sz="1100">
                          <a:effectLst/>
                          <a:latin typeface="Sylfaen"/>
                          <a:ea typeface="Calibri"/>
                          <a:cs typeface="Times New Roman"/>
                        </a:rPr>
                        <a:t>1,050</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5105">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4361">
                <a:tc>
                  <a:txBody>
                    <a:bodyPr/>
                    <a:lstStyle/>
                    <a:p>
                      <a:pPr marL="0" marR="0">
                        <a:lnSpc>
                          <a:spcPct val="115000"/>
                        </a:lnSpc>
                        <a:spcBef>
                          <a:spcPts val="0"/>
                        </a:spcBef>
                        <a:spcAft>
                          <a:spcPts val="0"/>
                        </a:spcAft>
                      </a:pPr>
                      <a:r>
                        <a:rPr lang="en-US" sz="1100" b="1">
                          <a:effectLst/>
                          <a:latin typeface="Sylfaen"/>
                          <a:ea typeface="Calibri"/>
                          <a:cs typeface="Sylfaen"/>
                        </a:rPr>
                        <a:t>სამივლინებო</a:t>
                      </a:r>
                      <a:r>
                        <a:rPr lang="en-US" sz="1100" b="1">
                          <a:effectLst/>
                          <a:latin typeface="Calibri"/>
                          <a:ea typeface="Calibri"/>
                          <a:cs typeface="Times New Roman"/>
                        </a:rPr>
                        <a:t> </a:t>
                      </a:r>
                      <a:r>
                        <a:rPr lang="en-US" sz="1100" b="1">
                          <a:effectLst/>
                          <a:latin typeface="Sylfaen"/>
                          <a:ea typeface="Calibri"/>
                          <a:cs typeface="Sylfaen"/>
                        </a:rPr>
                        <a:t>ხარჯები</a:t>
                      </a:r>
                      <a:r>
                        <a:rPr lang="en-US" sz="1100" b="1">
                          <a:effectLst/>
                          <a:latin typeface="Calibri"/>
                          <a:ea typeface="Calibri"/>
                          <a:cs typeface="Times New Roman"/>
                        </a:rPr>
                        <a:t> </a:t>
                      </a:r>
                      <a:r>
                        <a:rPr lang="en-US" sz="1100" b="1">
                          <a:effectLst/>
                          <a:latin typeface="Sylfaen"/>
                          <a:ea typeface="Calibri"/>
                          <a:cs typeface="Sylfaen"/>
                        </a:rPr>
                        <a:t>წლიურად</a:t>
                      </a:r>
                      <a:r>
                        <a:rPr lang="en-US" sz="1100" b="1">
                          <a:effectLst/>
                          <a:latin typeface="Calibri"/>
                          <a:ea typeface="Calibri"/>
                          <a:cs typeface="Times New Roman"/>
                        </a:rPr>
                        <a:t>:</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15000"/>
                        </a:lnSpc>
                        <a:spcBef>
                          <a:spcPts val="0"/>
                        </a:spcBef>
                        <a:spcAft>
                          <a:spcPts val="0"/>
                        </a:spcAft>
                      </a:pPr>
                      <a:r>
                        <a:rPr lang="en-US" sz="1100" b="1">
                          <a:effectLst/>
                          <a:latin typeface="Calibri"/>
                          <a:ea typeface="Calibri"/>
                          <a:cs typeface="Times New Roman"/>
                        </a:rPr>
                        <a:t>3</a:t>
                      </a:r>
                      <a:r>
                        <a:rPr lang="ka-GE" sz="1100" b="1">
                          <a:effectLst/>
                          <a:latin typeface="Sylfaen"/>
                          <a:ea typeface="Calibri"/>
                          <a:cs typeface="Times New Roman"/>
                        </a:rPr>
                        <a:t>,</a:t>
                      </a:r>
                      <a:r>
                        <a:rPr lang="en-US" sz="1100" b="1">
                          <a:effectLst/>
                          <a:latin typeface="Calibri"/>
                          <a:ea typeface="Calibri"/>
                          <a:cs typeface="Times New Roman"/>
                        </a:rPr>
                        <a:t>000</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15000"/>
                        </a:lnSpc>
                        <a:spcBef>
                          <a:spcPts val="0"/>
                        </a:spcBef>
                        <a:spcAft>
                          <a:spcPts val="0"/>
                        </a:spcAft>
                      </a:pPr>
                      <a:r>
                        <a:rPr lang="ka-GE" sz="1100" b="1">
                          <a:effectLst/>
                          <a:latin typeface="Sylfaen"/>
                          <a:ea typeface="Calibri"/>
                          <a:cs typeface="Times New Roman"/>
                        </a:rPr>
                        <a:t>9,450</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r h="214361">
                <a:tc>
                  <a:txBody>
                    <a:bodyPr/>
                    <a:lstStyle/>
                    <a:p>
                      <a:pPr marL="0" marR="0">
                        <a:lnSpc>
                          <a:spcPct val="115000"/>
                        </a:lnSpc>
                        <a:spcBef>
                          <a:spcPts val="0"/>
                        </a:spcBef>
                        <a:spcAft>
                          <a:spcPts val="0"/>
                        </a:spcAft>
                      </a:pPr>
                      <a:r>
                        <a:rPr lang="en-US" sz="1100" b="1" u="sng" dirty="0" err="1">
                          <a:effectLst/>
                          <a:latin typeface="Sylfaen"/>
                          <a:ea typeface="Calibri"/>
                          <a:cs typeface="Sylfaen"/>
                        </a:rPr>
                        <a:t>სამივლინებო</a:t>
                      </a:r>
                      <a:r>
                        <a:rPr lang="en-US" sz="1100" b="1" u="sng" dirty="0">
                          <a:effectLst/>
                          <a:latin typeface="Calibri"/>
                          <a:ea typeface="Calibri"/>
                          <a:cs typeface="Times New Roman"/>
                        </a:rPr>
                        <a:t> </a:t>
                      </a:r>
                      <a:r>
                        <a:rPr lang="en-US" sz="1100" b="1" u="sng" dirty="0" err="1">
                          <a:effectLst/>
                          <a:latin typeface="Sylfaen"/>
                          <a:ea typeface="Calibri"/>
                          <a:cs typeface="Sylfaen"/>
                        </a:rPr>
                        <a:t>ხარჯები</a:t>
                      </a:r>
                      <a:r>
                        <a:rPr lang="en-US" sz="1100" b="1" u="sng" dirty="0">
                          <a:effectLst/>
                          <a:latin typeface="Calibri"/>
                          <a:ea typeface="Calibri"/>
                          <a:cs typeface="Times New Roman"/>
                        </a:rPr>
                        <a:t> </a:t>
                      </a:r>
                      <a:r>
                        <a:rPr lang="en-US" sz="1100" b="1" u="sng" dirty="0" err="1">
                          <a:effectLst/>
                          <a:latin typeface="Sylfaen"/>
                          <a:ea typeface="Calibri"/>
                          <a:cs typeface="Sylfaen"/>
                        </a:rPr>
                        <a:t>სულ</a:t>
                      </a:r>
                      <a:r>
                        <a:rPr lang="en-US" sz="1100" b="1" u="sng" dirty="0">
                          <a:effectLst/>
                          <a:latin typeface="Calibri"/>
                          <a:ea typeface="Calibri"/>
                          <a:cs typeface="Times New Roman"/>
                        </a:rPr>
                        <a:t>:</a:t>
                      </a:r>
                      <a:endParaRPr lang="en-U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lnSpc>
                          <a:spcPct val="115000"/>
                        </a:lnSpc>
                        <a:spcBef>
                          <a:spcPts val="0"/>
                        </a:spcBef>
                        <a:spcAft>
                          <a:spcPts val="0"/>
                        </a:spcAft>
                      </a:pPr>
                      <a:r>
                        <a:rPr lang="ka-GE" sz="1100" b="1" u="sng" dirty="0">
                          <a:effectLst/>
                          <a:latin typeface="Sylfaen"/>
                          <a:ea typeface="Calibri"/>
                          <a:cs typeface="Times New Roman"/>
                        </a:rPr>
                        <a:t>12,450</a:t>
                      </a:r>
                      <a:endParaRPr lang="en-U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r>
            </a:tbl>
          </a:graphicData>
        </a:graphic>
      </p:graphicFrame>
      <p:sp>
        <p:nvSpPr>
          <p:cNvPr id="5" name="Title 1"/>
          <p:cNvSpPr txBox="1">
            <a:spLocks/>
          </p:cNvSpPr>
          <p:nvPr/>
        </p:nvSpPr>
        <p:spPr>
          <a:xfrm>
            <a:off x="609600" y="5867400"/>
            <a:ext cx="8439150" cy="7016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ka-GE" sz="1800" dirty="0" smtClean="0"/>
              <a:t>*თვითოეულ სამივლინებო დღეზე გათვლილია 150 ლარი</a:t>
            </a:r>
            <a:endParaRPr lang="en-US" sz="1800" dirty="0"/>
          </a:p>
        </p:txBody>
      </p:sp>
    </p:spTree>
    <p:extLst>
      <p:ext uri="{BB962C8B-B14F-4D97-AF65-F5344CB8AC3E}">
        <p14:creationId xmlns:p14="http://schemas.microsoft.com/office/powerpoint/2010/main" val="10285662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28600" y="236734"/>
            <a:ext cx="8439150" cy="7016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ka-GE" sz="2400" b="1" dirty="0" smtClean="0"/>
              <a:t>საჭირო ფინანსური რესურსები (3)</a:t>
            </a:r>
            <a:endParaRPr lang="en-US" sz="2400" dirty="0"/>
          </a:p>
        </p:txBody>
      </p:sp>
      <p:graphicFrame>
        <p:nvGraphicFramePr>
          <p:cNvPr id="8" name="Table 7"/>
          <p:cNvGraphicFramePr>
            <a:graphicFrameLocks noGrp="1"/>
          </p:cNvGraphicFramePr>
          <p:nvPr>
            <p:extLst>
              <p:ext uri="{D42A27DB-BD31-4B8C-83A1-F6EECF244321}">
                <p14:modId xmlns:p14="http://schemas.microsoft.com/office/powerpoint/2010/main" val="3814928634"/>
              </p:ext>
            </p:extLst>
          </p:nvPr>
        </p:nvGraphicFramePr>
        <p:xfrm>
          <a:off x="228600" y="938407"/>
          <a:ext cx="8115301" cy="3307886"/>
        </p:xfrm>
        <a:graphic>
          <a:graphicData uri="http://schemas.openxmlformats.org/drawingml/2006/table">
            <a:tbl>
              <a:tblPr firstRow="1" firstCol="1" bandRow="1"/>
              <a:tblGrid>
                <a:gridCol w="4497669"/>
                <a:gridCol w="822431"/>
                <a:gridCol w="833951"/>
                <a:gridCol w="980181"/>
                <a:gridCol w="981069"/>
              </a:tblGrid>
              <a:tr h="218083">
                <a:tc>
                  <a:txBody>
                    <a:bodyPr/>
                    <a:lstStyle/>
                    <a:p>
                      <a:pPr marL="0" marR="0">
                        <a:lnSpc>
                          <a:spcPct val="115000"/>
                        </a:lnSpc>
                        <a:spcBef>
                          <a:spcPts val="0"/>
                        </a:spcBef>
                        <a:spcAft>
                          <a:spcPts val="0"/>
                        </a:spcAft>
                      </a:pPr>
                      <a:r>
                        <a:rPr lang="en-US" sz="1100" b="1" dirty="0" err="1">
                          <a:effectLst/>
                          <a:latin typeface="Sylfaen"/>
                          <a:ea typeface="Calibri"/>
                          <a:cs typeface="Sylfaen"/>
                        </a:rPr>
                        <a:t>ხარჯის</a:t>
                      </a:r>
                      <a:r>
                        <a:rPr lang="en-US" sz="1100" b="1" dirty="0">
                          <a:effectLst/>
                          <a:latin typeface="Calibri"/>
                          <a:ea typeface="Calibri"/>
                          <a:cs typeface="Times New Roman"/>
                        </a:rPr>
                        <a:t> </a:t>
                      </a:r>
                      <a:r>
                        <a:rPr lang="en-US" sz="1100" b="1" dirty="0" err="1">
                          <a:effectLst/>
                          <a:latin typeface="Sylfaen"/>
                          <a:ea typeface="Calibri"/>
                          <a:cs typeface="Sylfaen"/>
                        </a:rPr>
                        <a:t>კომპონენტები</a:t>
                      </a:r>
                      <a:endParaRPr lang="en-US" sz="1100" b="1"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nSpc>
                          <a:spcPct val="115000"/>
                        </a:lnSpc>
                        <a:spcBef>
                          <a:spcPts val="0"/>
                        </a:spcBef>
                        <a:spcAft>
                          <a:spcPts val="0"/>
                        </a:spcAft>
                      </a:pPr>
                      <a:r>
                        <a:rPr lang="en-US" sz="1100" b="1" dirty="0">
                          <a:effectLst/>
                          <a:latin typeface="Calibri"/>
                          <a:ea typeface="Calibri"/>
                          <a:cs typeface="Times New Roman"/>
                        </a:rPr>
                        <a:t>2017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nSpc>
                          <a:spcPct val="115000"/>
                        </a:lnSpc>
                        <a:spcBef>
                          <a:spcPts val="0"/>
                        </a:spcBef>
                        <a:spcAft>
                          <a:spcPts val="0"/>
                        </a:spcAft>
                      </a:pPr>
                      <a:r>
                        <a:rPr lang="en-US" sz="1100" b="1" dirty="0">
                          <a:effectLst/>
                          <a:latin typeface="Calibri"/>
                          <a:ea typeface="Calibri"/>
                          <a:cs typeface="Times New Roman"/>
                        </a:rPr>
                        <a:t>2018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nSpc>
                          <a:spcPct val="115000"/>
                        </a:lnSpc>
                        <a:spcBef>
                          <a:spcPts val="0"/>
                        </a:spcBef>
                        <a:spcAft>
                          <a:spcPts val="0"/>
                        </a:spcAft>
                      </a:pPr>
                      <a:r>
                        <a:rPr lang="en-US" sz="1100" b="1" dirty="0">
                          <a:effectLst/>
                          <a:latin typeface="Calibri"/>
                          <a:ea typeface="Calibri"/>
                          <a:cs typeface="Times New Roman"/>
                        </a:rPr>
                        <a:t>2019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r>
                        <a:rPr lang="ka-GE" sz="1100" b="1" dirty="0" smtClean="0">
                          <a:effectLst/>
                          <a:latin typeface="Calibri"/>
                        </a:rPr>
                        <a:t>სულ</a:t>
                      </a:r>
                      <a:endParaRPr lang="en-US" sz="1100" b="1" dirty="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r>
              <a:tr h="220700">
                <a:tc>
                  <a:txBody>
                    <a:bodyPr/>
                    <a:lstStyle/>
                    <a:p>
                      <a:pPr marL="0" marR="0">
                        <a:lnSpc>
                          <a:spcPct val="115000"/>
                        </a:lnSpc>
                        <a:spcBef>
                          <a:spcPts val="0"/>
                        </a:spcBef>
                        <a:spcAft>
                          <a:spcPts val="0"/>
                        </a:spcAft>
                      </a:pPr>
                      <a:r>
                        <a:rPr lang="en-US" sz="1100" b="1" dirty="0">
                          <a:effectLst/>
                          <a:latin typeface="Calibri"/>
                          <a:ea typeface="Calibri"/>
                          <a:cs typeface="Times New Roman"/>
                        </a:rPr>
                        <a:t>PR  </a:t>
                      </a:r>
                      <a:r>
                        <a:rPr lang="en-US" sz="1100" b="1" dirty="0" err="1">
                          <a:effectLst/>
                          <a:latin typeface="Sylfaen"/>
                          <a:ea typeface="Calibri"/>
                          <a:cs typeface="Sylfaen"/>
                        </a:rPr>
                        <a:t>კამპანია</a:t>
                      </a:r>
                      <a:endParaRPr lang="en-U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dirty="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dirty="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dirty="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dirty="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41401">
                <a:tc>
                  <a:txBody>
                    <a:bodyPr/>
                    <a:lstStyle/>
                    <a:p>
                      <a:pPr marL="0" marR="0">
                        <a:lnSpc>
                          <a:spcPct val="115000"/>
                        </a:lnSpc>
                        <a:spcBef>
                          <a:spcPts val="0"/>
                        </a:spcBef>
                        <a:spcAft>
                          <a:spcPts val="0"/>
                        </a:spcAft>
                      </a:pPr>
                      <a:r>
                        <a:rPr lang="ka-GE" sz="1100" dirty="0">
                          <a:effectLst/>
                          <a:latin typeface="Sylfaen"/>
                          <a:ea typeface="Calibri"/>
                          <a:cs typeface="Times New Roman"/>
                        </a:rPr>
                        <a:t>-</a:t>
                      </a:r>
                      <a:r>
                        <a:rPr lang="en-US" sz="1100" dirty="0" err="1">
                          <a:effectLst/>
                          <a:latin typeface="Sylfaen"/>
                          <a:ea typeface="Calibri"/>
                          <a:cs typeface="Times New Roman"/>
                        </a:rPr>
                        <a:t>ვიდეო</a:t>
                      </a:r>
                      <a:r>
                        <a:rPr lang="en-US" sz="1100" dirty="0">
                          <a:effectLst/>
                          <a:latin typeface="Sylfaen"/>
                          <a:ea typeface="Calibri"/>
                          <a:cs typeface="Times New Roman"/>
                        </a:rPr>
                        <a:t> </a:t>
                      </a:r>
                      <a:r>
                        <a:rPr lang="en-US" sz="1100" dirty="0" err="1">
                          <a:effectLst/>
                          <a:latin typeface="Sylfaen"/>
                          <a:ea typeface="Calibri"/>
                          <a:cs typeface="Times New Roman"/>
                        </a:rPr>
                        <a:t>რგოლის</a:t>
                      </a:r>
                      <a:r>
                        <a:rPr lang="en-US" sz="1100" dirty="0">
                          <a:effectLst/>
                          <a:latin typeface="Sylfaen"/>
                          <a:ea typeface="Calibri"/>
                          <a:cs typeface="Times New Roman"/>
                        </a:rPr>
                        <a:t> </a:t>
                      </a:r>
                      <a:r>
                        <a:rPr lang="en-US" sz="1100" dirty="0" err="1">
                          <a:effectLst/>
                          <a:latin typeface="Sylfaen"/>
                          <a:ea typeface="Calibri"/>
                          <a:cs typeface="Times New Roman"/>
                        </a:rPr>
                        <a:t>მომზადება</a:t>
                      </a:r>
                      <a:r>
                        <a:rPr lang="en-US" sz="1100" dirty="0">
                          <a:effectLst/>
                          <a:latin typeface="Sylfaen"/>
                          <a:ea typeface="Calibri"/>
                          <a:cs typeface="Times New Roman"/>
                        </a:rPr>
                        <a:t> </a:t>
                      </a:r>
                      <a:r>
                        <a:rPr lang="en-US" sz="1100" dirty="0" err="1">
                          <a:effectLst/>
                          <a:latin typeface="Sylfaen"/>
                          <a:ea typeface="Calibri"/>
                          <a:cs typeface="Times New Roman"/>
                        </a:rPr>
                        <a:t>ელ-რეცეპტების</a:t>
                      </a:r>
                      <a:r>
                        <a:rPr lang="en-US" sz="1100" dirty="0">
                          <a:effectLst/>
                          <a:latin typeface="Sylfaen"/>
                          <a:ea typeface="Calibri"/>
                          <a:cs typeface="Times New Roman"/>
                        </a:rPr>
                        <a:t> </a:t>
                      </a:r>
                      <a:r>
                        <a:rPr lang="en-US" sz="1100" dirty="0" err="1">
                          <a:effectLst/>
                          <a:latin typeface="Sylfaen"/>
                          <a:ea typeface="Calibri"/>
                          <a:cs typeface="Times New Roman"/>
                        </a:rPr>
                        <a:t>სისტემის</a:t>
                      </a:r>
                      <a:r>
                        <a:rPr lang="en-US" sz="1100" dirty="0">
                          <a:effectLst/>
                          <a:latin typeface="Sylfaen"/>
                          <a:ea typeface="Calibri"/>
                          <a:cs typeface="Times New Roman"/>
                        </a:rPr>
                        <a:t> </a:t>
                      </a:r>
                      <a:r>
                        <a:rPr lang="en-US" sz="1100" dirty="0" err="1">
                          <a:effectLst/>
                          <a:latin typeface="Sylfaen"/>
                          <a:ea typeface="Calibri"/>
                          <a:cs typeface="Times New Roman"/>
                        </a:rPr>
                        <a:t>ბენეფიტების</a:t>
                      </a:r>
                      <a:r>
                        <a:rPr lang="en-US" sz="1100" dirty="0">
                          <a:effectLst/>
                          <a:latin typeface="Sylfaen"/>
                          <a:ea typeface="Calibri"/>
                          <a:cs typeface="Times New Roman"/>
                        </a:rPr>
                        <a:t> </a:t>
                      </a:r>
                      <a:r>
                        <a:rPr lang="en-US" sz="1100" dirty="0" err="1">
                          <a:effectLst/>
                          <a:latin typeface="Sylfaen"/>
                          <a:ea typeface="Calibri"/>
                          <a:cs typeface="Times New Roman"/>
                        </a:rPr>
                        <a:t>შესახებ</a:t>
                      </a:r>
                      <a:endParaRPr lang="en-U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ka-GE" sz="1100">
                          <a:effectLst/>
                          <a:latin typeface="Sylfaen"/>
                          <a:ea typeface="Calibri"/>
                          <a:cs typeface="Times New Roman"/>
                        </a:rPr>
                        <a:t>5,000</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41401">
                <a:tc>
                  <a:txBody>
                    <a:bodyPr/>
                    <a:lstStyle/>
                    <a:p>
                      <a:pPr marL="0" marR="0">
                        <a:lnSpc>
                          <a:spcPct val="115000"/>
                        </a:lnSpc>
                        <a:spcBef>
                          <a:spcPts val="0"/>
                        </a:spcBef>
                        <a:spcAft>
                          <a:spcPts val="0"/>
                        </a:spcAft>
                      </a:pPr>
                      <a:r>
                        <a:rPr lang="ka-GE" sz="1100" dirty="0">
                          <a:effectLst/>
                          <a:latin typeface="Sylfaen"/>
                          <a:ea typeface="Calibri"/>
                          <a:cs typeface="Times New Roman"/>
                        </a:rPr>
                        <a:t>-ვიდეო რგოლის მომზადება წარმატებული და ცნობილი ექიმების მონაწილეობით</a:t>
                      </a:r>
                      <a:endParaRPr lang="en-U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ka-GE" sz="1100" dirty="0" smtClean="0">
                          <a:effectLst/>
                          <a:latin typeface="Sylfaen"/>
                          <a:ea typeface="Calibri"/>
                          <a:cs typeface="Times New Roman"/>
                        </a:rPr>
                        <a:t>1,000</a:t>
                      </a:r>
                      <a:endParaRPr lang="en-U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41401">
                <a:tc>
                  <a:txBody>
                    <a:bodyPr/>
                    <a:lstStyle/>
                    <a:p>
                      <a:pPr marL="0" marR="0">
                        <a:lnSpc>
                          <a:spcPct val="115000"/>
                        </a:lnSpc>
                        <a:spcBef>
                          <a:spcPts val="0"/>
                        </a:spcBef>
                        <a:spcAft>
                          <a:spcPts val="0"/>
                        </a:spcAft>
                      </a:pPr>
                      <a:r>
                        <a:rPr lang="ka-GE" sz="1100" dirty="0">
                          <a:effectLst/>
                          <a:latin typeface="Sylfaen"/>
                          <a:ea typeface="Calibri"/>
                          <a:cs typeface="Times New Roman"/>
                        </a:rPr>
                        <a:t>-ვიდეო რგოლების მედია საშუალებებით გავრცელება პერიოდულად </a:t>
                      </a:r>
                      <a:r>
                        <a:rPr lang="ka-GE" sz="1100" dirty="0" smtClean="0">
                          <a:effectLst/>
                          <a:latin typeface="Sylfaen"/>
                          <a:ea typeface="Calibri"/>
                          <a:cs typeface="Times New Roman"/>
                        </a:rPr>
                        <a:t>2018-2020 წლის ჩათვლით</a:t>
                      </a:r>
                      <a:endParaRPr lang="en-U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ka-GE" sz="1100">
                          <a:effectLst/>
                          <a:latin typeface="Sylfaen"/>
                          <a:ea typeface="Calibri"/>
                          <a:cs typeface="Times New Roman"/>
                        </a:rPr>
                        <a:t>40,000</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ka-GE" sz="1100">
                          <a:effectLst/>
                          <a:latin typeface="Sylfaen"/>
                          <a:ea typeface="Calibri"/>
                          <a:cs typeface="Times New Roman"/>
                        </a:rPr>
                        <a:t>40,000</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0700">
                <a:tc>
                  <a:txBody>
                    <a:bodyPr/>
                    <a:lstStyle/>
                    <a:p>
                      <a:pPr marL="0" marR="0">
                        <a:lnSpc>
                          <a:spcPct val="115000"/>
                        </a:lnSpc>
                        <a:spcBef>
                          <a:spcPts val="0"/>
                        </a:spcBef>
                        <a:spcAft>
                          <a:spcPts val="0"/>
                        </a:spcAft>
                      </a:pPr>
                      <a:r>
                        <a:rPr lang="ka-GE" sz="1100" dirty="0">
                          <a:effectLst/>
                          <a:latin typeface="Sylfaen"/>
                          <a:ea typeface="Calibri"/>
                          <a:cs typeface="Times New Roman"/>
                        </a:rPr>
                        <a:t>-ელ-რეცეპტების თემაზე კონფერენციის გამართვა</a:t>
                      </a:r>
                      <a:endParaRPr lang="en-U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ka-GE" sz="1100">
                          <a:effectLst/>
                          <a:latin typeface="Sylfaen"/>
                          <a:ea typeface="Calibri"/>
                          <a:cs typeface="Times New Roman"/>
                        </a:rPr>
                        <a:t>7,000</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ka-GE" sz="1100" dirty="0">
                          <a:effectLst/>
                          <a:latin typeface="Sylfaen"/>
                          <a:ea typeface="Calibri"/>
                          <a:cs typeface="Times New Roman"/>
                        </a:rPr>
                        <a:t>7000</a:t>
                      </a:r>
                      <a:endParaRPr lang="en-U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0700">
                <a:tc>
                  <a:txBody>
                    <a:bodyPr/>
                    <a:lstStyle/>
                    <a:p>
                      <a:pPr marL="0" marR="0">
                        <a:lnSpc>
                          <a:spcPct val="115000"/>
                        </a:lnSpc>
                        <a:spcBef>
                          <a:spcPts val="0"/>
                        </a:spcBef>
                        <a:spcAft>
                          <a:spcPts val="0"/>
                        </a:spcAft>
                      </a:pPr>
                      <a:r>
                        <a:rPr lang="en-US" sz="1100" b="1" dirty="0">
                          <a:effectLst/>
                          <a:latin typeface="Sylfaen"/>
                          <a:ea typeface="Calibri"/>
                          <a:cs typeface="Sylfaen"/>
                        </a:rPr>
                        <a:t>PR  </a:t>
                      </a:r>
                      <a:r>
                        <a:rPr lang="en-US" sz="1100" b="1" dirty="0" err="1">
                          <a:effectLst/>
                          <a:latin typeface="Sylfaen"/>
                          <a:ea typeface="Calibri"/>
                          <a:cs typeface="Sylfaen"/>
                        </a:rPr>
                        <a:t>კამპანი</a:t>
                      </a:r>
                      <a:r>
                        <a:rPr lang="ka-GE" sz="1100" b="1" dirty="0">
                          <a:effectLst/>
                          <a:latin typeface="Sylfaen"/>
                          <a:ea typeface="Calibri"/>
                          <a:cs typeface="Sylfaen"/>
                        </a:rPr>
                        <a:t>ის</a:t>
                      </a:r>
                      <a:r>
                        <a:rPr lang="ka-GE" sz="1100" b="1" dirty="0">
                          <a:effectLst/>
                          <a:latin typeface="Calibri"/>
                          <a:ea typeface="Calibri"/>
                          <a:cs typeface="Times New Roman"/>
                        </a:rPr>
                        <a:t> </a:t>
                      </a:r>
                      <a:r>
                        <a:rPr lang="en-US" sz="1100" b="1" dirty="0" err="1">
                          <a:effectLst/>
                          <a:latin typeface="Sylfaen"/>
                          <a:ea typeface="Calibri"/>
                          <a:cs typeface="Sylfaen"/>
                        </a:rPr>
                        <a:t>ხარჯები</a:t>
                      </a:r>
                      <a:r>
                        <a:rPr lang="en-US" sz="1100" b="1" dirty="0">
                          <a:effectLst/>
                          <a:latin typeface="Calibri"/>
                          <a:ea typeface="Calibri"/>
                          <a:cs typeface="Times New Roman"/>
                        </a:rPr>
                        <a:t> </a:t>
                      </a:r>
                      <a:r>
                        <a:rPr lang="en-US" sz="1100" b="1" dirty="0" err="1">
                          <a:effectLst/>
                          <a:latin typeface="Sylfaen"/>
                          <a:ea typeface="Calibri"/>
                          <a:cs typeface="Sylfaen"/>
                        </a:rPr>
                        <a:t>წლიურად</a:t>
                      </a:r>
                      <a:r>
                        <a:rPr lang="en-US" sz="1100" b="1" dirty="0">
                          <a:effectLst/>
                          <a:latin typeface="Calibri"/>
                          <a:ea typeface="Calibri"/>
                          <a:cs typeface="Times New Roman"/>
                        </a:rPr>
                        <a:t>:</a:t>
                      </a:r>
                      <a:endParaRPr lang="en-U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15000"/>
                        </a:lnSpc>
                        <a:spcBef>
                          <a:spcPts val="0"/>
                        </a:spcBef>
                        <a:spcAft>
                          <a:spcPts val="0"/>
                        </a:spcAft>
                      </a:pPr>
                      <a:r>
                        <a:rPr lang="ka-GE" sz="1100" b="1" dirty="0" smtClean="0">
                          <a:effectLst/>
                          <a:latin typeface="Sylfaen"/>
                          <a:ea typeface="Calibri"/>
                          <a:cs typeface="Times New Roman"/>
                        </a:rPr>
                        <a:t>53,000</a:t>
                      </a:r>
                      <a:endParaRPr lang="en-U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15000"/>
                        </a:lnSpc>
                        <a:spcBef>
                          <a:spcPts val="0"/>
                        </a:spcBef>
                        <a:spcAft>
                          <a:spcPts val="0"/>
                        </a:spcAft>
                      </a:pPr>
                      <a:r>
                        <a:rPr lang="ka-GE" sz="1100" b="1">
                          <a:effectLst/>
                          <a:latin typeface="Sylfaen"/>
                          <a:ea typeface="Calibri"/>
                          <a:cs typeface="Times New Roman"/>
                        </a:rPr>
                        <a:t>47,000</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r h="220700">
                <a:tc>
                  <a:txBody>
                    <a:bodyPr/>
                    <a:lstStyle/>
                    <a:p>
                      <a:pPr marL="0" marR="0">
                        <a:lnSpc>
                          <a:spcPct val="115000"/>
                        </a:lnSpc>
                        <a:spcBef>
                          <a:spcPts val="0"/>
                        </a:spcBef>
                        <a:spcAft>
                          <a:spcPts val="0"/>
                        </a:spcAft>
                      </a:pPr>
                      <a:r>
                        <a:rPr lang="en-US" sz="1100" b="1">
                          <a:effectLst/>
                          <a:latin typeface="Sylfaen"/>
                          <a:ea typeface="Calibri"/>
                          <a:cs typeface="Sylfaen"/>
                        </a:rPr>
                        <a:t>PR  კამპანი</a:t>
                      </a:r>
                      <a:r>
                        <a:rPr lang="ka-GE" sz="1100" b="1">
                          <a:effectLst/>
                          <a:latin typeface="Sylfaen"/>
                          <a:ea typeface="Calibri"/>
                          <a:cs typeface="Sylfaen"/>
                        </a:rPr>
                        <a:t>ის</a:t>
                      </a:r>
                      <a:r>
                        <a:rPr lang="ka-GE" sz="1100" b="1">
                          <a:effectLst/>
                          <a:latin typeface="Calibri"/>
                          <a:ea typeface="Calibri"/>
                          <a:cs typeface="Times New Roman"/>
                        </a:rPr>
                        <a:t> </a:t>
                      </a:r>
                      <a:r>
                        <a:rPr lang="en-US" sz="1100" b="1" u="sng">
                          <a:effectLst/>
                          <a:latin typeface="Sylfaen"/>
                          <a:ea typeface="Calibri"/>
                          <a:cs typeface="Sylfaen"/>
                        </a:rPr>
                        <a:t>ხარჯები</a:t>
                      </a:r>
                      <a:r>
                        <a:rPr lang="en-US" sz="1100" b="1" u="sng">
                          <a:effectLst/>
                          <a:latin typeface="Calibri"/>
                          <a:ea typeface="Calibri"/>
                          <a:cs typeface="Times New Roman"/>
                        </a:rPr>
                        <a:t> </a:t>
                      </a:r>
                      <a:r>
                        <a:rPr lang="en-US" sz="1100" b="1" u="sng">
                          <a:effectLst/>
                          <a:latin typeface="Sylfaen"/>
                          <a:ea typeface="Calibri"/>
                          <a:cs typeface="Sylfaen"/>
                        </a:rPr>
                        <a:t>სულ</a:t>
                      </a:r>
                      <a:r>
                        <a:rPr lang="en-US" sz="1100" b="1" u="sng">
                          <a:effectLst/>
                          <a:latin typeface="Calibri"/>
                          <a:ea typeface="Calibri"/>
                          <a:cs typeface="Times New Roman"/>
                        </a:rPr>
                        <a:t>:</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endParaRPr lang="en-US" sz="11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lnSpc>
                          <a:spcPct val="115000"/>
                        </a:lnSpc>
                        <a:spcBef>
                          <a:spcPts val="0"/>
                        </a:spcBef>
                        <a:spcAft>
                          <a:spcPts val="0"/>
                        </a:spcAft>
                      </a:pPr>
                      <a:r>
                        <a:rPr lang="ka-GE" sz="1100" b="1" u="sng" dirty="0" smtClean="0">
                          <a:effectLst/>
                          <a:latin typeface="Sylfaen"/>
                          <a:ea typeface="Calibri"/>
                          <a:cs typeface="Times New Roman"/>
                        </a:rPr>
                        <a:t>100,000</a:t>
                      </a:r>
                      <a:endParaRPr lang="en-U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r>
              <a:tr h="220700">
                <a:tc gridSpan="5">
                  <a:txBody>
                    <a:bodyPr/>
                    <a:lstStyle/>
                    <a:p>
                      <a:pPr marL="0" marR="0">
                        <a:lnSpc>
                          <a:spcPct val="115000"/>
                        </a:lnSpc>
                        <a:spcBef>
                          <a:spcPts val="0"/>
                        </a:spcBef>
                        <a:spcAft>
                          <a:spcPts val="0"/>
                        </a:spcAft>
                      </a:pPr>
                      <a:r>
                        <a:rPr lang="en-US" sz="1100" dirty="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20700">
                <a:tc gridSpan="5">
                  <a:txBody>
                    <a:bodyPr/>
                    <a:lstStyle/>
                    <a:p>
                      <a:pPr marL="0" marR="0">
                        <a:lnSpc>
                          <a:spcPct val="115000"/>
                        </a:lnSpc>
                        <a:spcBef>
                          <a:spcPts val="0"/>
                        </a:spcBef>
                        <a:spcAft>
                          <a:spcPts val="0"/>
                        </a:spcAft>
                      </a:pPr>
                      <a:r>
                        <a:rPr lang="ka-GE" sz="1100" b="1" dirty="0">
                          <a:effectLst/>
                          <a:latin typeface="Sylfaen"/>
                          <a:ea typeface="Calibri"/>
                          <a:cs typeface="Times New Roman"/>
                        </a:rPr>
                        <a:t> </a:t>
                      </a:r>
                      <a:endParaRPr lang="en-U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20700">
                <a:tc>
                  <a:txBody>
                    <a:bodyPr/>
                    <a:lstStyle/>
                    <a:p>
                      <a:pPr marL="0" marR="0">
                        <a:lnSpc>
                          <a:spcPct val="115000"/>
                        </a:lnSpc>
                        <a:spcBef>
                          <a:spcPts val="0"/>
                        </a:spcBef>
                        <a:spcAft>
                          <a:spcPts val="0"/>
                        </a:spcAft>
                      </a:pPr>
                      <a:r>
                        <a:rPr lang="en-US" sz="1100" b="1" dirty="0" err="1">
                          <a:effectLst/>
                          <a:latin typeface="Sylfaen"/>
                          <a:ea typeface="Calibri"/>
                          <a:cs typeface="Sylfaen"/>
                        </a:rPr>
                        <a:t>პროექტის</a:t>
                      </a:r>
                      <a:r>
                        <a:rPr lang="en-US" sz="1100" b="1" dirty="0">
                          <a:effectLst/>
                          <a:latin typeface="Calibri"/>
                          <a:ea typeface="Calibri"/>
                          <a:cs typeface="Times New Roman"/>
                        </a:rPr>
                        <a:t> </a:t>
                      </a:r>
                      <a:r>
                        <a:rPr lang="en-US" sz="1100" b="1" dirty="0" err="1">
                          <a:effectLst/>
                          <a:latin typeface="Sylfaen"/>
                          <a:ea typeface="Calibri"/>
                          <a:cs typeface="Sylfaen"/>
                        </a:rPr>
                        <a:t>ხარჯები</a:t>
                      </a:r>
                      <a:r>
                        <a:rPr lang="en-US" sz="1100" b="1" dirty="0">
                          <a:effectLst/>
                          <a:latin typeface="Calibri"/>
                          <a:ea typeface="Calibri"/>
                          <a:cs typeface="Times New Roman"/>
                        </a:rPr>
                        <a:t> </a:t>
                      </a:r>
                      <a:r>
                        <a:rPr lang="en-US" sz="1100" b="1" dirty="0" err="1">
                          <a:effectLst/>
                          <a:latin typeface="Sylfaen"/>
                          <a:ea typeface="Calibri"/>
                          <a:cs typeface="Sylfaen"/>
                        </a:rPr>
                        <a:t>წლიურად</a:t>
                      </a:r>
                      <a:r>
                        <a:rPr lang="en-US" sz="1100" b="1" dirty="0">
                          <a:effectLst/>
                          <a:latin typeface="Calibri"/>
                          <a:ea typeface="Calibri"/>
                          <a:cs typeface="Times New Roman"/>
                        </a:rPr>
                        <a:t>:</a:t>
                      </a:r>
                      <a:endParaRPr lang="en-U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5050"/>
                    </a:solidFill>
                  </a:tcPr>
                </a:tc>
                <a:tc>
                  <a:txBody>
                    <a:bodyPr/>
                    <a:lstStyle/>
                    <a:p>
                      <a:pPr marL="0" marR="0">
                        <a:lnSpc>
                          <a:spcPct val="115000"/>
                        </a:lnSpc>
                        <a:spcBef>
                          <a:spcPts val="0"/>
                        </a:spcBef>
                        <a:spcAft>
                          <a:spcPts val="0"/>
                        </a:spcAft>
                      </a:pPr>
                      <a:r>
                        <a:rPr lang="ka-GE" sz="1100" b="1" dirty="0">
                          <a:effectLst/>
                          <a:latin typeface="Sylfaen"/>
                          <a:ea typeface="Calibri"/>
                          <a:cs typeface="Times New Roman"/>
                        </a:rPr>
                        <a:t>3,000</a:t>
                      </a:r>
                      <a:endParaRPr lang="en-U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5050"/>
                    </a:solidFill>
                  </a:tcPr>
                </a:tc>
                <a:tc>
                  <a:txBody>
                    <a:bodyPr/>
                    <a:lstStyle/>
                    <a:p>
                      <a:pPr marL="0" marR="0">
                        <a:lnSpc>
                          <a:spcPct val="115000"/>
                        </a:lnSpc>
                        <a:spcBef>
                          <a:spcPts val="0"/>
                        </a:spcBef>
                        <a:spcAft>
                          <a:spcPts val="0"/>
                        </a:spcAft>
                      </a:pPr>
                      <a:r>
                        <a:rPr lang="ka-GE" sz="1100" b="1" dirty="0" smtClean="0">
                          <a:effectLst/>
                          <a:latin typeface="Sylfaen"/>
                          <a:ea typeface="Calibri"/>
                          <a:cs typeface="Times New Roman"/>
                        </a:rPr>
                        <a:t>236,600</a:t>
                      </a:r>
                      <a:endParaRPr lang="en-U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5050"/>
                    </a:solidFill>
                  </a:tcPr>
                </a:tc>
                <a:tc>
                  <a:txBody>
                    <a:bodyPr/>
                    <a:lstStyle/>
                    <a:p>
                      <a:pPr marL="0" marR="0">
                        <a:lnSpc>
                          <a:spcPct val="115000"/>
                        </a:lnSpc>
                        <a:spcBef>
                          <a:spcPts val="0"/>
                        </a:spcBef>
                        <a:spcAft>
                          <a:spcPts val="0"/>
                        </a:spcAft>
                      </a:pPr>
                      <a:r>
                        <a:rPr lang="ka-GE" sz="1100" b="1" dirty="0">
                          <a:effectLst/>
                          <a:latin typeface="Sylfaen"/>
                          <a:ea typeface="Calibri"/>
                          <a:cs typeface="Times New Roman"/>
                        </a:rPr>
                        <a:t>2,045,250</a:t>
                      </a:r>
                      <a:endParaRPr lang="en-U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5050"/>
                    </a:solidFill>
                  </a:tcPr>
                </a:tc>
                <a:tc>
                  <a:txBody>
                    <a:bodyPr/>
                    <a:lstStyle/>
                    <a:p>
                      <a:endParaRPr lang="en-US" sz="1100" dirty="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5050"/>
                    </a:solidFill>
                  </a:tcPr>
                </a:tc>
              </a:tr>
              <a:tr h="220700">
                <a:tc>
                  <a:txBody>
                    <a:bodyPr/>
                    <a:lstStyle/>
                    <a:p>
                      <a:pPr marL="0" marR="0">
                        <a:lnSpc>
                          <a:spcPct val="115000"/>
                        </a:lnSpc>
                        <a:spcBef>
                          <a:spcPts val="0"/>
                        </a:spcBef>
                        <a:spcAft>
                          <a:spcPts val="0"/>
                        </a:spcAft>
                      </a:pPr>
                      <a:r>
                        <a:rPr lang="en-US" sz="1100" b="1" u="sng" dirty="0" err="1">
                          <a:effectLst/>
                          <a:latin typeface="Sylfaen"/>
                          <a:ea typeface="Calibri"/>
                          <a:cs typeface="Sylfaen"/>
                        </a:rPr>
                        <a:t>პროექტის</a:t>
                      </a:r>
                      <a:r>
                        <a:rPr lang="en-US" sz="1100" b="1" u="sng" dirty="0">
                          <a:effectLst/>
                          <a:latin typeface="Calibri"/>
                          <a:ea typeface="Calibri"/>
                          <a:cs typeface="Times New Roman"/>
                        </a:rPr>
                        <a:t> </a:t>
                      </a:r>
                      <a:r>
                        <a:rPr lang="en-US" sz="1100" b="1" u="sng" dirty="0" err="1">
                          <a:effectLst/>
                          <a:latin typeface="Sylfaen"/>
                          <a:ea typeface="Calibri"/>
                          <a:cs typeface="Sylfaen"/>
                        </a:rPr>
                        <a:t>ხარჯები</a:t>
                      </a:r>
                      <a:r>
                        <a:rPr lang="en-US" sz="1100" b="1" u="sng" dirty="0">
                          <a:effectLst/>
                          <a:latin typeface="Calibri"/>
                          <a:ea typeface="Calibri"/>
                          <a:cs typeface="Times New Roman"/>
                        </a:rPr>
                        <a:t> </a:t>
                      </a:r>
                      <a:r>
                        <a:rPr lang="en-US" sz="1100" b="1" u="sng" dirty="0" err="1">
                          <a:effectLst/>
                          <a:latin typeface="Sylfaen"/>
                          <a:ea typeface="Calibri"/>
                          <a:cs typeface="Sylfaen"/>
                        </a:rPr>
                        <a:t>სულ</a:t>
                      </a:r>
                      <a:r>
                        <a:rPr lang="en-US" sz="1100" b="1" u="sng" dirty="0">
                          <a:effectLst/>
                          <a:latin typeface="Calibri"/>
                          <a:ea typeface="Calibri"/>
                          <a:cs typeface="Times New Roman"/>
                        </a:rPr>
                        <a:t>:</a:t>
                      </a:r>
                      <a:endParaRPr lang="en-U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5050"/>
                    </a:solidFill>
                  </a:tcPr>
                </a:tc>
                <a:tc>
                  <a:txBody>
                    <a:bodyPr/>
                    <a:lstStyle/>
                    <a:p>
                      <a:endParaRPr lang="en-US" sz="1100" dirty="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5050"/>
                    </a:solidFill>
                  </a:tcPr>
                </a:tc>
                <a:tc>
                  <a:txBody>
                    <a:bodyPr/>
                    <a:lstStyle/>
                    <a:p>
                      <a:endParaRPr lang="en-US" sz="1100" dirty="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5050"/>
                    </a:solidFill>
                  </a:tcPr>
                </a:tc>
                <a:tc>
                  <a:txBody>
                    <a:bodyPr/>
                    <a:lstStyle/>
                    <a:p>
                      <a:endParaRPr lang="en-US" sz="1100" dirty="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5050"/>
                    </a:solidFill>
                  </a:tcPr>
                </a:tc>
                <a:tc>
                  <a:txBody>
                    <a:bodyPr/>
                    <a:lstStyle/>
                    <a:p>
                      <a:pPr marL="0" marR="0">
                        <a:lnSpc>
                          <a:spcPct val="115000"/>
                        </a:lnSpc>
                        <a:spcBef>
                          <a:spcPts val="0"/>
                        </a:spcBef>
                        <a:spcAft>
                          <a:spcPts val="0"/>
                        </a:spcAft>
                      </a:pPr>
                      <a:r>
                        <a:rPr lang="ka-GE" sz="1100" b="1" u="sng" dirty="0" smtClean="0">
                          <a:effectLst/>
                          <a:latin typeface="Sylfaen"/>
                          <a:ea typeface="Calibri"/>
                          <a:cs typeface="Times New Roman"/>
                        </a:rPr>
                        <a:t>2,284,850</a:t>
                      </a:r>
                      <a:endParaRPr lang="en-U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5050"/>
                    </a:solidFill>
                  </a:tcPr>
                </a:tc>
              </a:tr>
            </a:tbl>
          </a:graphicData>
        </a:graphic>
      </p:graphicFrame>
      <p:sp>
        <p:nvSpPr>
          <p:cNvPr id="9" name="Content Placeholder 8"/>
          <p:cNvSpPr>
            <a:spLocks noGrp="1"/>
          </p:cNvSpPr>
          <p:nvPr>
            <p:ph idx="1"/>
          </p:nvPr>
        </p:nvSpPr>
        <p:spPr>
          <a:xfrm>
            <a:off x="685800" y="5943600"/>
            <a:ext cx="7658100" cy="614363"/>
          </a:xfrm>
        </p:spPr>
        <p:txBody>
          <a:bodyPr>
            <a:normAutofit/>
          </a:bodyPr>
          <a:lstStyle/>
          <a:p>
            <a:pPr marL="0" indent="0">
              <a:buNone/>
            </a:pPr>
            <a:r>
              <a:rPr lang="ka-GE" sz="1800" dirty="0"/>
              <a:t>* </a:t>
            </a:r>
            <a:r>
              <a:rPr lang="ka-GE" sz="1800" dirty="0" smtClean="0"/>
              <a:t>პრემიების სახით გასაცემი თანხების </a:t>
            </a:r>
            <a:r>
              <a:rPr lang="ka-GE" sz="1800" dirty="0"/>
              <a:t>დათვლის მეთოდოლოგია მოცემულია დანართში </a:t>
            </a:r>
            <a:r>
              <a:rPr lang="ka-GE" sz="1800" dirty="0" smtClean="0"/>
              <a:t>#2.</a:t>
            </a:r>
            <a:endParaRPr lang="en-US" sz="1800" dirty="0"/>
          </a:p>
          <a:p>
            <a:endParaRPr lang="en-US" sz="1800" dirty="0"/>
          </a:p>
        </p:txBody>
      </p:sp>
    </p:spTree>
    <p:extLst>
      <p:ext uri="{BB962C8B-B14F-4D97-AF65-F5344CB8AC3E}">
        <p14:creationId xmlns:p14="http://schemas.microsoft.com/office/powerpoint/2010/main" val="34472618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66800"/>
          </a:xfrm>
          <a:solidFill>
            <a:schemeClr val="accent5">
              <a:lumMod val="20000"/>
              <a:lumOff val="80000"/>
            </a:schemeClr>
          </a:solidFill>
        </p:spPr>
        <p:txBody>
          <a:bodyPr>
            <a:normAutofit/>
          </a:bodyPr>
          <a:lstStyle/>
          <a:p>
            <a:r>
              <a:rPr lang="ka-GE" sz="3600" dirty="0" smtClean="0">
                <a:solidFill>
                  <a:srgbClr val="008080"/>
                </a:solidFill>
                <a:latin typeface="Arial Unicode MS" panose="020B0604020202020204" pitchFamily="34" charset="-128"/>
                <a:ea typeface="Arial Unicode MS" panose="020B0604020202020204" pitchFamily="34" charset="-128"/>
                <a:cs typeface="Arial Unicode MS" panose="020B0604020202020204" pitchFamily="34" charset="-128"/>
              </a:rPr>
              <a:t>არსებული ვითარება</a:t>
            </a:r>
            <a:endParaRPr lang="en-US" sz="3600" dirty="0">
              <a:solidFill>
                <a:srgbClr val="00808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 name="Content Placeholder 2"/>
          <p:cNvSpPr>
            <a:spLocks noGrp="1"/>
          </p:cNvSpPr>
          <p:nvPr>
            <p:ph idx="1"/>
          </p:nvPr>
        </p:nvSpPr>
        <p:spPr>
          <a:xfrm>
            <a:off x="628650" y="1905000"/>
            <a:ext cx="7886700" cy="4271963"/>
          </a:xfrm>
        </p:spPr>
        <p:txBody>
          <a:bodyPr>
            <a:normAutofit fontScale="77500" lnSpcReduction="20000"/>
          </a:bodyPr>
          <a:lstStyle/>
          <a:p>
            <a:r>
              <a:rPr lang="ka-GE" sz="2400" dirty="0" smtClean="0"/>
              <a:t>თბილისის მასშტაბით პროექტის</a:t>
            </a:r>
            <a:r>
              <a:rPr lang="ka-GE" sz="2400" dirty="0" smtClean="0">
                <a:solidFill>
                  <a:srgbClr val="FF0000"/>
                </a:solidFill>
              </a:rPr>
              <a:t> </a:t>
            </a:r>
            <a:r>
              <a:rPr lang="ka-GE" sz="2400" dirty="0" smtClean="0">
                <a:solidFill>
                  <a:srgbClr val="FF0000"/>
                </a:solidFill>
              </a:rPr>
              <a:t>საპილოტე რეჟიმში </a:t>
            </a:r>
            <a:r>
              <a:rPr lang="ka-GE" sz="2400" dirty="0" smtClean="0"/>
              <a:t>ამოქმედების </a:t>
            </a:r>
            <a:r>
              <a:rPr lang="ka-GE" sz="2400" dirty="0" smtClean="0"/>
              <a:t>თარიღი: 1 აგვისტო, 2016</a:t>
            </a:r>
          </a:p>
          <a:p>
            <a:r>
              <a:rPr lang="ka-GE" sz="2400" dirty="0" smtClean="0"/>
              <a:t>ტრენინგი ჩაუტარდათ 1000-მდე ექიმს თბილისის მასშტაბით.</a:t>
            </a:r>
          </a:p>
          <a:p>
            <a:r>
              <a:rPr lang="ka-GE" sz="2400" dirty="0" smtClean="0"/>
              <a:t>ყველა მსხვილი ქსელური ფარმაცევტული კომპანიის (ავერსი, პსპ, ჯპს, ფარმადეპო, ფარმაბუმი, გეა, ფარმაცევტული სახლი, იმპექსფარმი, მერმისი, სახალხო აფთიაქი)  და 15-მდე კერძო აფთიაქის წარმომადგენლები გაეცნენ სისტემას.</a:t>
            </a:r>
          </a:p>
          <a:p>
            <a:r>
              <a:rPr lang="ka-GE" sz="2400" dirty="0" smtClean="0"/>
              <a:t>შეიქმნა სახელმწიფო ელ-რეცეპტების სისტემის გამოყენების ელექტრონული და ვიდეო ინსტრუქციები.</a:t>
            </a:r>
            <a:endParaRPr lang="ka-GE" sz="2400" dirty="0"/>
          </a:p>
          <a:p>
            <a:r>
              <a:rPr lang="ka-GE" sz="2400" dirty="0" smtClean="0"/>
              <a:t>ელექტრონული რეცეპტების სახელმწიფო სისტემაში 2017 წლის      1 დეკემბრის მდგომარეობით რეგისტრირებულია </a:t>
            </a:r>
            <a:r>
              <a:rPr lang="en-US" sz="2400" dirty="0" smtClean="0"/>
              <a:t>1146</a:t>
            </a:r>
            <a:r>
              <a:rPr lang="ka-GE" sz="2400" dirty="0" smtClean="0"/>
              <a:t> ექიმი და 464 სააფთიაქო დაწესებულება თბილისის მასშტაბით. </a:t>
            </a:r>
          </a:p>
          <a:p>
            <a:r>
              <a:rPr lang="ka-GE" sz="2400" dirty="0" smtClean="0"/>
              <a:t>სისტემაში სულ გამოწერილია 3</a:t>
            </a:r>
            <a:r>
              <a:rPr lang="en-US" sz="2400" dirty="0" smtClean="0"/>
              <a:t>5</a:t>
            </a:r>
            <a:r>
              <a:rPr lang="ka-GE" sz="2400" dirty="0" smtClean="0"/>
              <a:t>,</a:t>
            </a:r>
            <a:r>
              <a:rPr lang="en-US" sz="2400" dirty="0" smtClean="0"/>
              <a:t>455</a:t>
            </a:r>
            <a:r>
              <a:rPr lang="ka-GE" sz="2400" dirty="0" smtClean="0"/>
              <a:t> რეცეპტი, და მოემსახურა </a:t>
            </a:r>
            <a:r>
              <a:rPr lang="en-US" sz="2400" dirty="0" smtClean="0"/>
              <a:t>17</a:t>
            </a:r>
            <a:r>
              <a:rPr lang="ka-GE" sz="2400" dirty="0" smtClean="0"/>
              <a:t>,</a:t>
            </a:r>
            <a:r>
              <a:rPr lang="en-US" sz="2400" dirty="0" smtClean="0"/>
              <a:t>230</a:t>
            </a:r>
            <a:r>
              <a:rPr lang="ka-GE" sz="2400" dirty="0" smtClean="0"/>
              <a:t> პაციენტს</a:t>
            </a:r>
          </a:p>
          <a:p>
            <a:r>
              <a:rPr lang="ka-GE" sz="2400" dirty="0" smtClean="0"/>
              <a:t>აფთიაქების მიერ რეალიზებულია 3,3</a:t>
            </a:r>
            <a:r>
              <a:rPr lang="en-US" sz="2400" dirty="0" smtClean="0"/>
              <a:t>76</a:t>
            </a:r>
            <a:r>
              <a:rPr lang="ka-GE" sz="2400" dirty="0" smtClean="0"/>
              <a:t> მათგანი. </a:t>
            </a:r>
          </a:p>
          <a:p>
            <a:r>
              <a:rPr lang="ka-GE" sz="2400" dirty="0" smtClean="0"/>
              <a:t>შესაბამისად, უტილიზაციის ნიშნულია 10%.</a:t>
            </a:r>
          </a:p>
        </p:txBody>
      </p:sp>
      <p:grpSp>
        <p:nvGrpSpPr>
          <p:cNvPr id="4" name="Group 3"/>
          <p:cNvGrpSpPr/>
          <p:nvPr/>
        </p:nvGrpSpPr>
        <p:grpSpPr>
          <a:xfrm>
            <a:off x="13596" y="1069671"/>
            <a:ext cx="9054204" cy="682929"/>
            <a:chOff x="-554665" y="41451"/>
            <a:chExt cx="8440565" cy="1037446"/>
          </a:xfrm>
        </p:grpSpPr>
        <p:sp>
          <p:nvSpPr>
            <p:cNvPr id="5" name="Rectangle 4"/>
            <p:cNvSpPr/>
            <p:nvPr/>
          </p:nvSpPr>
          <p:spPr>
            <a:xfrm>
              <a:off x="-554665" y="41451"/>
              <a:ext cx="2791043" cy="1037445"/>
            </a:xfrm>
            <a:prstGeom prst="rect">
              <a:avLst/>
            </a:prstGeom>
            <a:solidFill>
              <a:srgbClr val="009999"/>
            </a:solidFill>
            <a:ln>
              <a:solidFill>
                <a:srgbClr val="33CCCC"/>
              </a:solidFill>
            </a:ln>
            <a:effectLst>
              <a:glow rad="101600">
                <a:schemeClr val="accent1">
                  <a:lumMod val="75000"/>
                  <a:alpha val="60000"/>
                </a:schemeClr>
              </a:glow>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2000" b="1" dirty="0" smtClean="0"/>
                <a:t>ზოგადი სტატისტიკა</a:t>
              </a:r>
              <a:endParaRPr lang="ka-GE" sz="2000" b="1" dirty="0"/>
            </a:p>
          </p:txBody>
        </p:sp>
        <p:sp>
          <p:nvSpPr>
            <p:cNvPr id="6" name="Rectangle 5"/>
            <p:cNvSpPr/>
            <p:nvPr/>
          </p:nvSpPr>
          <p:spPr>
            <a:xfrm>
              <a:off x="2275367" y="41452"/>
              <a:ext cx="2791043" cy="1037445"/>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a:p>
              <a:pPr algn="ctr"/>
              <a:r>
                <a:rPr lang="en-US" b="1" dirty="0" smtClean="0"/>
                <a:t>ტ</a:t>
              </a:r>
              <a:r>
                <a:rPr lang="ka-GE" b="1" dirty="0" smtClean="0"/>
                <a:t>ექნიკური გაუმჯობესება</a:t>
              </a:r>
              <a:endParaRPr lang="ka-GE" b="1" dirty="0"/>
            </a:p>
            <a:p>
              <a:pPr algn="ctr"/>
              <a:endParaRPr lang="en-US" dirty="0"/>
            </a:p>
          </p:txBody>
        </p:sp>
        <p:sp>
          <p:nvSpPr>
            <p:cNvPr id="7" name="Rectangle 6"/>
            <p:cNvSpPr/>
            <p:nvPr/>
          </p:nvSpPr>
          <p:spPr>
            <a:xfrm>
              <a:off x="5094857" y="41452"/>
              <a:ext cx="2791043" cy="1037445"/>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a:p>
              <a:pPr algn="ctr"/>
              <a:r>
                <a:rPr lang="ka-GE" b="1" dirty="0" smtClean="0"/>
                <a:t>საინტეგრაციო სამუშაოები</a:t>
              </a:r>
            </a:p>
            <a:p>
              <a:pPr algn="ctr"/>
              <a:endParaRPr lang="ka-GE" dirty="0"/>
            </a:p>
          </p:txBody>
        </p:sp>
      </p:grpSp>
    </p:spTree>
    <p:extLst>
      <p:ext uri="{BB962C8B-B14F-4D97-AF65-F5344CB8AC3E}">
        <p14:creationId xmlns:p14="http://schemas.microsoft.com/office/powerpoint/2010/main" val="37108215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65129"/>
            <a:ext cx="8839200" cy="777871"/>
          </a:xfrm>
        </p:spPr>
        <p:txBody>
          <a:bodyPr>
            <a:noAutofit/>
          </a:bodyPr>
          <a:lstStyle/>
          <a:p>
            <a:r>
              <a:rPr lang="ka-GE" sz="2400" b="1" dirty="0" smtClean="0"/>
              <a:t>დანართი #1: კომპიუტერული ტექნიკის შესასყიდად</a:t>
            </a:r>
            <a:br>
              <a:rPr lang="ka-GE" sz="2400" b="1" dirty="0" smtClean="0"/>
            </a:br>
            <a:r>
              <a:rPr lang="ka-GE" sz="2400" b="1" dirty="0" smtClean="0"/>
              <a:t>საჭირო ფინანსური რესურსები</a:t>
            </a:r>
            <a:endParaRPr lang="en-US" sz="2400" b="1" dirty="0"/>
          </a:p>
        </p:txBody>
      </p:sp>
      <p:graphicFrame>
        <p:nvGraphicFramePr>
          <p:cNvPr id="4" name="Content Placeholder 3"/>
          <p:cNvGraphicFramePr>
            <a:graphicFrameLocks noGrp="1"/>
          </p:cNvGraphicFramePr>
          <p:nvPr>
            <p:ph sz="half" idx="1"/>
            <p:extLst>
              <p:ext uri="{D42A27DB-BD31-4B8C-83A1-F6EECF244321}">
                <p14:modId xmlns:p14="http://schemas.microsoft.com/office/powerpoint/2010/main" val="3860318887"/>
              </p:ext>
            </p:extLst>
          </p:nvPr>
        </p:nvGraphicFramePr>
        <p:xfrm>
          <a:off x="457200" y="2438400"/>
          <a:ext cx="4343398" cy="3941715"/>
        </p:xfrm>
        <a:graphic>
          <a:graphicData uri="http://schemas.openxmlformats.org/drawingml/2006/table">
            <a:tbl>
              <a:tblPr>
                <a:tableStyleId>{5940675A-B579-460E-94D1-54222C63F5DA}</a:tableStyleId>
              </a:tblPr>
              <a:tblGrid>
                <a:gridCol w="939114"/>
                <a:gridCol w="1291280"/>
                <a:gridCol w="861580"/>
                <a:gridCol w="1251424"/>
              </a:tblGrid>
              <a:tr h="685954">
                <a:tc>
                  <a:txBody>
                    <a:bodyPr/>
                    <a:lstStyle/>
                    <a:p>
                      <a:pPr algn="l" fontAlgn="b"/>
                      <a:r>
                        <a:rPr lang="ka-GE" sz="1050" b="1" u="none" strike="noStrike" dirty="0">
                          <a:effectLst/>
                        </a:rPr>
                        <a:t>რეგიონები</a:t>
                      </a:r>
                      <a:endParaRPr lang="ka-GE" sz="1050" b="1" i="0" u="none" strike="noStrike" dirty="0">
                        <a:solidFill>
                          <a:srgbClr val="000000"/>
                        </a:solidFill>
                        <a:effectLst/>
                        <a:latin typeface="Calibri"/>
                      </a:endParaRPr>
                    </a:p>
                  </a:txBody>
                  <a:tcPr marL="6491" marR="6491" marT="9063" marB="0" anchor="ctr"/>
                </a:tc>
                <a:tc>
                  <a:txBody>
                    <a:bodyPr/>
                    <a:lstStyle/>
                    <a:p>
                      <a:pPr algn="l" fontAlgn="b"/>
                      <a:r>
                        <a:rPr lang="ka-GE" sz="1050" b="1" u="none" strike="noStrike" dirty="0" smtClean="0">
                          <a:effectLst/>
                        </a:rPr>
                        <a:t>შინამეურნეობებში ინტერნეტის </a:t>
                      </a:r>
                      <a:r>
                        <a:rPr lang="ka-GE" sz="1050" b="1" u="none" strike="noStrike" dirty="0">
                          <a:effectLst/>
                        </a:rPr>
                        <a:t>გავრცელების </a:t>
                      </a:r>
                      <a:r>
                        <a:rPr lang="ka-GE" sz="1050" b="1" u="none" strike="noStrike" dirty="0" smtClean="0">
                          <a:effectLst/>
                        </a:rPr>
                        <a:t>სიმკვრივე 1, 2</a:t>
                      </a:r>
                      <a:endParaRPr lang="ka-GE" sz="1050" b="1" i="0" u="none" strike="noStrike" dirty="0">
                        <a:solidFill>
                          <a:srgbClr val="000000"/>
                        </a:solidFill>
                        <a:effectLst/>
                        <a:latin typeface="Calibri"/>
                      </a:endParaRPr>
                    </a:p>
                  </a:txBody>
                  <a:tcPr marL="6491" marR="6491" marT="9063" marB="0" anchor="ctr"/>
                </a:tc>
                <a:tc>
                  <a:txBody>
                    <a:bodyPr/>
                    <a:lstStyle/>
                    <a:p>
                      <a:pPr algn="l" fontAlgn="b"/>
                      <a:r>
                        <a:rPr lang="ka-GE" sz="1050" b="1" u="none" strike="noStrike" dirty="0">
                          <a:effectLst/>
                        </a:rPr>
                        <a:t>სოფლის ექიმების </a:t>
                      </a:r>
                      <a:r>
                        <a:rPr lang="ka-GE" sz="1050" b="1" u="none" strike="noStrike" dirty="0" smtClean="0">
                          <a:effectLst/>
                        </a:rPr>
                        <a:t>რაოდენობა 3</a:t>
                      </a:r>
                      <a:endParaRPr lang="ka-GE" sz="1050" b="1" i="0" u="none" strike="noStrike" dirty="0">
                        <a:solidFill>
                          <a:srgbClr val="000000"/>
                        </a:solidFill>
                        <a:effectLst/>
                        <a:latin typeface="Calibri"/>
                      </a:endParaRPr>
                    </a:p>
                  </a:txBody>
                  <a:tcPr marL="6491" marR="6491" marT="9063" marB="0" anchor="ctr"/>
                </a:tc>
                <a:tc>
                  <a:txBody>
                    <a:bodyPr/>
                    <a:lstStyle/>
                    <a:p>
                      <a:pPr algn="l" fontAlgn="b"/>
                      <a:r>
                        <a:rPr lang="ka-GE" sz="1050" b="1" u="none" strike="noStrike" dirty="0">
                          <a:effectLst/>
                        </a:rPr>
                        <a:t>კომპიუტერის სავარაუდო ხარჯი (</a:t>
                      </a:r>
                      <a:r>
                        <a:rPr lang="ka-GE" sz="1050" b="1" u="none" strike="noStrike" dirty="0" smtClean="0">
                          <a:effectLst/>
                        </a:rPr>
                        <a:t>ლარებში) 4,5 </a:t>
                      </a:r>
                      <a:endParaRPr lang="ka-GE" sz="1050" b="1" i="0" u="none" strike="noStrike" dirty="0">
                        <a:solidFill>
                          <a:srgbClr val="000000"/>
                        </a:solidFill>
                        <a:effectLst/>
                        <a:latin typeface="Calibri"/>
                      </a:endParaRPr>
                    </a:p>
                  </a:txBody>
                  <a:tcPr marL="6491" marR="6491" marT="9063" marB="0" anchor="ctr"/>
                </a:tc>
              </a:tr>
              <a:tr h="191534">
                <a:tc>
                  <a:txBody>
                    <a:bodyPr/>
                    <a:lstStyle/>
                    <a:p>
                      <a:pPr algn="l" fontAlgn="b"/>
                      <a:r>
                        <a:rPr lang="ka-GE" sz="1050" u="none" strike="noStrike">
                          <a:effectLst/>
                        </a:rPr>
                        <a:t>თბილისი</a:t>
                      </a:r>
                      <a:endParaRPr lang="ka-GE" sz="1050" b="0" i="0" u="none" strike="noStrike">
                        <a:solidFill>
                          <a:srgbClr val="000000"/>
                        </a:solidFill>
                        <a:effectLst/>
                        <a:latin typeface="Calibri"/>
                      </a:endParaRPr>
                    </a:p>
                  </a:txBody>
                  <a:tcPr marL="6491" marR="6491" marT="9063" marB="0" anchor="b"/>
                </a:tc>
                <a:tc>
                  <a:txBody>
                    <a:bodyPr/>
                    <a:lstStyle/>
                    <a:p>
                      <a:pPr algn="r" fontAlgn="b"/>
                      <a:r>
                        <a:rPr lang="en-US" sz="1050" u="none" strike="noStrike">
                          <a:effectLst/>
                        </a:rPr>
                        <a:t>98%</a:t>
                      </a:r>
                      <a:endParaRPr lang="en-US" sz="1050" b="0" i="0" u="none" strike="noStrike">
                        <a:solidFill>
                          <a:srgbClr val="000000"/>
                        </a:solidFill>
                        <a:effectLst/>
                        <a:latin typeface="Calibri"/>
                      </a:endParaRPr>
                    </a:p>
                  </a:txBody>
                  <a:tcPr marL="6491" marR="6491" marT="9063" marB="0" anchor="b"/>
                </a:tc>
                <a:tc>
                  <a:txBody>
                    <a:bodyPr/>
                    <a:lstStyle/>
                    <a:p>
                      <a:pPr algn="l" fontAlgn="b"/>
                      <a:r>
                        <a:rPr lang="en-US" sz="1050" u="none" strike="noStrike">
                          <a:effectLst/>
                        </a:rPr>
                        <a:t> </a:t>
                      </a:r>
                      <a:endParaRPr lang="en-US" sz="1050" b="0" i="0" u="none" strike="noStrike">
                        <a:solidFill>
                          <a:srgbClr val="000000"/>
                        </a:solidFill>
                        <a:effectLst/>
                        <a:latin typeface="Calibri"/>
                      </a:endParaRPr>
                    </a:p>
                  </a:txBody>
                  <a:tcPr marL="6491" marR="6491" marT="9063" marB="0" anchor="b"/>
                </a:tc>
                <a:tc>
                  <a:txBody>
                    <a:bodyPr/>
                    <a:lstStyle/>
                    <a:p>
                      <a:pPr algn="l" fontAlgn="b"/>
                      <a:r>
                        <a:rPr lang="en-US" sz="1050" u="none" strike="noStrike" dirty="0">
                          <a:effectLst/>
                        </a:rPr>
                        <a:t> </a:t>
                      </a:r>
                      <a:endParaRPr lang="en-US" sz="1050" b="0" i="0" u="none" strike="noStrike" dirty="0">
                        <a:solidFill>
                          <a:srgbClr val="000000"/>
                        </a:solidFill>
                        <a:effectLst/>
                        <a:latin typeface="Calibri"/>
                      </a:endParaRPr>
                    </a:p>
                  </a:txBody>
                  <a:tcPr marL="6491" marR="6491" marT="9063" marB="0" anchor="b"/>
                </a:tc>
              </a:tr>
              <a:tr h="191534">
                <a:tc>
                  <a:txBody>
                    <a:bodyPr/>
                    <a:lstStyle/>
                    <a:p>
                      <a:pPr algn="l" fontAlgn="b"/>
                      <a:r>
                        <a:rPr lang="ka-GE" sz="1050" u="none" strike="noStrike" dirty="0">
                          <a:effectLst/>
                        </a:rPr>
                        <a:t>აჭარის არ</a:t>
                      </a:r>
                      <a:endParaRPr lang="ka-GE" sz="1050" b="0" i="0" u="none" strike="noStrike" dirty="0">
                        <a:solidFill>
                          <a:srgbClr val="000000"/>
                        </a:solidFill>
                        <a:effectLst/>
                        <a:latin typeface="Calibri"/>
                      </a:endParaRPr>
                    </a:p>
                  </a:txBody>
                  <a:tcPr marL="6491" marR="6491" marT="9063" marB="0" anchor="b"/>
                </a:tc>
                <a:tc>
                  <a:txBody>
                    <a:bodyPr/>
                    <a:lstStyle/>
                    <a:p>
                      <a:pPr algn="r" fontAlgn="b"/>
                      <a:r>
                        <a:rPr lang="en-US" sz="1050" u="none" strike="noStrike">
                          <a:effectLst/>
                        </a:rPr>
                        <a:t>69%</a:t>
                      </a:r>
                      <a:endParaRPr lang="en-US" sz="1050" b="0" i="0" u="none" strike="noStrike">
                        <a:solidFill>
                          <a:srgbClr val="000000"/>
                        </a:solidFill>
                        <a:effectLst/>
                        <a:latin typeface="Calibri"/>
                      </a:endParaRPr>
                    </a:p>
                  </a:txBody>
                  <a:tcPr marL="6491" marR="6491" marT="9063" marB="0" anchor="b"/>
                </a:tc>
                <a:tc>
                  <a:txBody>
                    <a:bodyPr/>
                    <a:lstStyle/>
                    <a:p>
                      <a:pPr algn="r" fontAlgn="b"/>
                      <a:r>
                        <a:rPr lang="en-US" sz="1050" u="none" strike="noStrike" dirty="0">
                          <a:effectLst/>
                        </a:rPr>
                        <a:t>107</a:t>
                      </a:r>
                      <a:endParaRPr lang="en-US" sz="1050" b="0" i="0" u="none" strike="noStrike" dirty="0">
                        <a:solidFill>
                          <a:srgbClr val="000000"/>
                        </a:solidFill>
                        <a:effectLst/>
                        <a:latin typeface="Calibri"/>
                      </a:endParaRPr>
                    </a:p>
                  </a:txBody>
                  <a:tcPr marL="6491" marR="6491" marT="9063" marB="0" anchor="b"/>
                </a:tc>
                <a:tc>
                  <a:txBody>
                    <a:bodyPr/>
                    <a:lstStyle/>
                    <a:p>
                      <a:pPr algn="r" fontAlgn="b"/>
                      <a:r>
                        <a:rPr lang="en-US" sz="1050" u="none" strike="noStrike" dirty="0">
                          <a:effectLst/>
                        </a:rPr>
                        <a:t>180,800</a:t>
                      </a:r>
                      <a:endParaRPr lang="en-US" sz="1050" b="0" i="0" u="none" strike="noStrike" dirty="0">
                        <a:solidFill>
                          <a:srgbClr val="000000"/>
                        </a:solidFill>
                        <a:effectLst/>
                        <a:latin typeface="Calibri"/>
                      </a:endParaRPr>
                    </a:p>
                  </a:txBody>
                  <a:tcPr marL="6491" marR="6491" marT="9063" marB="0" anchor="b"/>
                </a:tc>
              </a:tr>
              <a:tr h="226374">
                <a:tc>
                  <a:txBody>
                    <a:bodyPr/>
                    <a:lstStyle/>
                    <a:p>
                      <a:pPr algn="l" fontAlgn="b"/>
                      <a:r>
                        <a:rPr lang="ka-GE" sz="1050" u="none" strike="noStrike" dirty="0">
                          <a:effectLst/>
                        </a:rPr>
                        <a:t>ქვემო ქართლი</a:t>
                      </a:r>
                      <a:endParaRPr lang="ka-GE" sz="1050" b="0" i="0" u="none" strike="noStrike" dirty="0">
                        <a:solidFill>
                          <a:srgbClr val="000000"/>
                        </a:solidFill>
                        <a:effectLst/>
                        <a:latin typeface="Calibri"/>
                      </a:endParaRPr>
                    </a:p>
                  </a:txBody>
                  <a:tcPr marL="6491" marR="6491" marT="9063" marB="0" anchor="b"/>
                </a:tc>
                <a:tc>
                  <a:txBody>
                    <a:bodyPr/>
                    <a:lstStyle/>
                    <a:p>
                      <a:pPr algn="r" fontAlgn="b"/>
                      <a:r>
                        <a:rPr lang="en-US" sz="1050" u="none" strike="noStrike" dirty="0">
                          <a:effectLst/>
                        </a:rPr>
                        <a:t>49%</a:t>
                      </a:r>
                      <a:endParaRPr lang="en-US" sz="1050" b="0" i="0" u="none" strike="noStrike" dirty="0">
                        <a:solidFill>
                          <a:srgbClr val="000000"/>
                        </a:solidFill>
                        <a:effectLst/>
                        <a:latin typeface="Calibri"/>
                      </a:endParaRPr>
                    </a:p>
                  </a:txBody>
                  <a:tcPr marL="6491" marR="6491" marT="9063" marB="0" anchor="b"/>
                </a:tc>
                <a:tc>
                  <a:txBody>
                    <a:bodyPr/>
                    <a:lstStyle/>
                    <a:p>
                      <a:pPr algn="r" fontAlgn="b"/>
                      <a:r>
                        <a:rPr lang="en-US" sz="1050" u="none" strike="noStrike" dirty="0">
                          <a:effectLst/>
                        </a:rPr>
                        <a:t>166</a:t>
                      </a:r>
                      <a:endParaRPr lang="en-US" sz="1050" b="0" i="0" u="none" strike="noStrike" dirty="0">
                        <a:solidFill>
                          <a:srgbClr val="000000"/>
                        </a:solidFill>
                        <a:effectLst/>
                        <a:latin typeface="Calibri"/>
                      </a:endParaRPr>
                    </a:p>
                  </a:txBody>
                  <a:tcPr marL="6491" marR="6491" marT="9063" marB="0" anchor="b"/>
                </a:tc>
                <a:tc>
                  <a:txBody>
                    <a:bodyPr/>
                    <a:lstStyle/>
                    <a:p>
                      <a:pPr algn="r" fontAlgn="b"/>
                      <a:r>
                        <a:rPr lang="en-US" sz="1050" u="none" strike="noStrike">
                          <a:effectLst/>
                        </a:rPr>
                        <a:t>280,000</a:t>
                      </a:r>
                      <a:endParaRPr lang="en-US" sz="1050" b="0" i="0" u="none" strike="noStrike">
                        <a:solidFill>
                          <a:srgbClr val="000000"/>
                        </a:solidFill>
                        <a:effectLst/>
                        <a:latin typeface="Calibri"/>
                      </a:endParaRPr>
                    </a:p>
                  </a:txBody>
                  <a:tcPr marL="6491" marR="6491" marT="9063" marB="0" anchor="b"/>
                </a:tc>
              </a:tr>
              <a:tr h="191534">
                <a:tc>
                  <a:txBody>
                    <a:bodyPr/>
                    <a:lstStyle/>
                    <a:p>
                      <a:pPr algn="l" fontAlgn="b"/>
                      <a:r>
                        <a:rPr lang="ka-GE" sz="1050" u="none" strike="noStrike" dirty="0">
                          <a:effectLst/>
                        </a:rPr>
                        <a:t>იმერეთი</a:t>
                      </a:r>
                      <a:endParaRPr lang="ka-GE" sz="1050" b="0" i="0" u="none" strike="noStrike" dirty="0">
                        <a:solidFill>
                          <a:srgbClr val="000000"/>
                        </a:solidFill>
                        <a:effectLst/>
                        <a:latin typeface="Calibri"/>
                      </a:endParaRPr>
                    </a:p>
                  </a:txBody>
                  <a:tcPr marL="6491" marR="6491" marT="9063" marB="0" anchor="b"/>
                </a:tc>
                <a:tc>
                  <a:txBody>
                    <a:bodyPr/>
                    <a:lstStyle/>
                    <a:p>
                      <a:pPr algn="r" fontAlgn="b"/>
                      <a:r>
                        <a:rPr lang="en-US" sz="1050" u="none" strike="noStrike" dirty="0">
                          <a:effectLst/>
                        </a:rPr>
                        <a:t>43%</a:t>
                      </a:r>
                      <a:endParaRPr lang="en-US" sz="1050" b="0" i="0" u="none" strike="noStrike" dirty="0">
                        <a:solidFill>
                          <a:srgbClr val="000000"/>
                        </a:solidFill>
                        <a:effectLst/>
                        <a:latin typeface="Calibri"/>
                      </a:endParaRPr>
                    </a:p>
                  </a:txBody>
                  <a:tcPr marL="6491" marR="6491" marT="9063" marB="0" anchor="b"/>
                </a:tc>
                <a:tc>
                  <a:txBody>
                    <a:bodyPr/>
                    <a:lstStyle/>
                    <a:p>
                      <a:pPr algn="r" fontAlgn="b"/>
                      <a:r>
                        <a:rPr lang="en-US" sz="1050" u="none" strike="noStrike" dirty="0">
                          <a:effectLst/>
                        </a:rPr>
                        <a:t>217</a:t>
                      </a:r>
                      <a:endParaRPr lang="en-US" sz="1050" b="0" i="0" u="none" strike="noStrike" dirty="0">
                        <a:solidFill>
                          <a:srgbClr val="000000"/>
                        </a:solidFill>
                        <a:effectLst/>
                        <a:latin typeface="Calibri"/>
                      </a:endParaRPr>
                    </a:p>
                  </a:txBody>
                  <a:tcPr marL="6491" marR="6491" marT="9063" marB="0" anchor="b"/>
                </a:tc>
                <a:tc>
                  <a:txBody>
                    <a:bodyPr/>
                    <a:lstStyle/>
                    <a:p>
                      <a:pPr algn="r" fontAlgn="b"/>
                      <a:r>
                        <a:rPr lang="en-US" sz="1050" u="none" strike="noStrike" dirty="0">
                          <a:effectLst/>
                        </a:rPr>
                        <a:t>364,800</a:t>
                      </a:r>
                      <a:endParaRPr lang="en-US" sz="1050" b="0" i="0" u="none" strike="noStrike" dirty="0">
                        <a:solidFill>
                          <a:srgbClr val="000000"/>
                        </a:solidFill>
                        <a:effectLst/>
                        <a:latin typeface="Calibri"/>
                      </a:endParaRPr>
                    </a:p>
                  </a:txBody>
                  <a:tcPr marL="6491" marR="6491" marT="9063" marB="0" anchor="b"/>
                </a:tc>
              </a:tr>
              <a:tr h="347765">
                <a:tc>
                  <a:txBody>
                    <a:bodyPr/>
                    <a:lstStyle/>
                    <a:p>
                      <a:pPr algn="l" fontAlgn="b"/>
                      <a:r>
                        <a:rPr lang="ka-GE" sz="1050" u="none" strike="noStrike" dirty="0">
                          <a:effectLst/>
                        </a:rPr>
                        <a:t>შიდა ქართლი</a:t>
                      </a:r>
                      <a:endParaRPr lang="ka-GE" sz="1050" b="0" i="0" u="none" strike="noStrike" dirty="0">
                        <a:solidFill>
                          <a:srgbClr val="000000"/>
                        </a:solidFill>
                        <a:effectLst/>
                        <a:latin typeface="Calibri"/>
                      </a:endParaRPr>
                    </a:p>
                  </a:txBody>
                  <a:tcPr marL="6491" marR="6491" marT="9063" marB="0" anchor="b"/>
                </a:tc>
                <a:tc>
                  <a:txBody>
                    <a:bodyPr/>
                    <a:lstStyle/>
                    <a:p>
                      <a:pPr algn="r" fontAlgn="b"/>
                      <a:r>
                        <a:rPr lang="en-US" sz="1050" u="none" strike="noStrike" dirty="0">
                          <a:effectLst/>
                        </a:rPr>
                        <a:t>34%</a:t>
                      </a:r>
                      <a:endParaRPr lang="en-US" sz="1050" b="0" i="0" u="none" strike="noStrike" dirty="0">
                        <a:solidFill>
                          <a:srgbClr val="000000"/>
                        </a:solidFill>
                        <a:effectLst/>
                        <a:latin typeface="Calibri"/>
                      </a:endParaRPr>
                    </a:p>
                  </a:txBody>
                  <a:tcPr marL="6491" marR="6491" marT="9063" marB="0" anchor="b"/>
                </a:tc>
                <a:tc>
                  <a:txBody>
                    <a:bodyPr/>
                    <a:lstStyle/>
                    <a:p>
                      <a:pPr algn="r" fontAlgn="b"/>
                      <a:r>
                        <a:rPr lang="en-US" sz="1050" u="none" strike="noStrike">
                          <a:effectLst/>
                        </a:rPr>
                        <a:t>133</a:t>
                      </a:r>
                      <a:endParaRPr lang="en-US" sz="1050" b="0" i="0" u="none" strike="noStrike">
                        <a:solidFill>
                          <a:srgbClr val="000000"/>
                        </a:solidFill>
                        <a:effectLst/>
                        <a:latin typeface="Calibri"/>
                      </a:endParaRPr>
                    </a:p>
                  </a:txBody>
                  <a:tcPr marL="6491" marR="6491" marT="9063" marB="0" anchor="b"/>
                </a:tc>
                <a:tc>
                  <a:txBody>
                    <a:bodyPr/>
                    <a:lstStyle/>
                    <a:p>
                      <a:pPr algn="r" fontAlgn="b"/>
                      <a:r>
                        <a:rPr lang="en-US" sz="1050" u="none" strike="noStrike" dirty="0">
                          <a:effectLst/>
                        </a:rPr>
                        <a:t>224,000</a:t>
                      </a:r>
                      <a:endParaRPr lang="en-US" sz="1050" b="0" i="0" u="none" strike="noStrike" dirty="0">
                        <a:solidFill>
                          <a:srgbClr val="000000"/>
                        </a:solidFill>
                        <a:effectLst/>
                        <a:latin typeface="Calibri"/>
                      </a:endParaRPr>
                    </a:p>
                  </a:txBody>
                  <a:tcPr marL="6491" marR="6491" marT="9063" marB="0" anchor="b"/>
                </a:tc>
              </a:tr>
              <a:tr h="347765">
                <a:tc>
                  <a:txBody>
                    <a:bodyPr/>
                    <a:lstStyle/>
                    <a:p>
                      <a:pPr algn="l" fontAlgn="b"/>
                      <a:r>
                        <a:rPr lang="ka-GE" sz="1050" u="none" strike="noStrike" dirty="0">
                          <a:effectLst/>
                        </a:rPr>
                        <a:t>სამცხე-ჯავახეთი</a:t>
                      </a:r>
                      <a:endParaRPr lang="ka-GE" sz="1050" b="0" i="0" u="none" strike="noStrike" dirty="0">
                        <a:solidFill>
                          <a:srgbClr val="000000"/>
                        </a:solidFill>
                        <a:effectLst/>
                        <a:latin typeface="Calibri"/>
                      </a:endParaRPr>
                    </a:p>
                  </a:txBody>
                  <a:tcPr marL="6491" marR="6491" marT="9063" marB="0" anchor="b"/>
                </a:tc>
                <a:tc>
                  <a:txBody>
                    <a:bodyPr/>
                    <a:lstStyle/>
                    <a:p>
                      <a:pPr algn="r" fontAlgn="b"/>
                      <a:r>
                        <a:rPr lang="en-US" sz="1050" u="none" strike="noStrike">
                          <a:effectLst/>
                        </a:rPr>
                        <a:t>30%</a:t>
                      </a:r>
                      <a:endParaRPr lang="en-US" sz="1050" b="0" i="0" u="none" strike="noStrike">
                        <a:solidFill>
                          <a:srgbClr val="000000"/>
                        </a:solidFill>
                        <a:effectLst/>
                        <a:latin typeface="Calibri"/>
                      </a:endParaRPr>
                    </a:p>
                  </a:txBody>
                  <a:tcPr marL="6491" marR="6491" marT="9063" marB="0" anchor="b"/>
                </a:tc>
                <a:tc>
                  <a:txBody>
                    <a:bodyPr/>
                    <a:lstStyle/>
                    <a:p>
                      <a:pPr algn="r" fontAlgn="b"/>
                      <a:r>
                        <a:rPr lang="en-US" sz="1050" u="none" strike="noStrike" dirty="0">
                          <a:effectLst/>
                        </a:rPr>
                        <a:t>84</a:t>
                      </a:r>
                      <a:endParaRPr lang="en-US" sz="1050" b="0" i="0" u="none" strike="noStrike" dirty="0">
                        <a:solidFill>
                          <a:srgbClr val="000000"/>
                        </a:solidFill>
                        <a:effectLst/>
                        <a:latin typeface="Calibri"/>
                      </a:endParaRPr>
                    </a:p>
                  </a:txBody>
                  <a:tcPr marL="6491" marR="6491" marT="9063" marB="0" anchor="b"/>
                </a:tc>
                <a:tc>
                  <a:txBody>
                    <a:bodyPr/>
                    <a:lstStyle/>
                    <a:p>
                      <a:pPr algn="r" fontAlgn="b"/>
                      <a:r>
                        <a:rPr lang="en-US" sz="1050" u="none" strike="noStrike" dirty="0">
                          <a:effectLst/>
                        </a:rPr>
                        <a:t>142,400</a:t>
                      </a:r>
                      <a:endParaRPr lang="en-US" sz="1050" b="0" i="0" u="none" strike="noStrike" dirty="0">
                        <a:solidFill>
                          <a:srgbClr val="000000"/>
                        </a:solidFill>
                        <a:effectLst/>
                        <a:latin typeface="Calibri"/>
                      </a:endParaRPr>
                    </a:p>
                  </a:txBody>
                  <a:tcPr marL="6491" marR="6491" marT="9063" marB="0" anchor="b"/>
                </a:tc>
              </a:tr>
              <a:tr h="347765">
                <a:tc>
                  <a:txBody>
                    <a:bodyPr/>
                    <a:lstStyle/>
                    <a:p>
                      <a:pPr algn="l" fontAlgn="b"/>
                      <a:r>
                        <a:rPr lang="ka-GE" sz="1050" u="none" strike="noStrike" dirty="0">
                          <a:effectLst/>
                        </a:rPr>
                        <a:t>მცხეთა-მთიანეთი</a:t>
                      </a:r>
                      <a:endParaRPr lang="ka-GE" sz="1050" b="0" i="0" u="none" strike="noStrike" dirty="0">
                        <a:solidFill>
                          <a:srgbClr val="000000"/>
                        </a:solidFill>
                        <a:effectLst/>
                        <a:latin typeface="Calibri"/>
                      </a:endParaRPr>
                    </a:p>
                  </a:txBody>
                  <a:tcPr marL="6491" marR="6491" marT="9063" marB="0" anchor="b"/>
                </a:tc>
                <a:tc>
                  <a:txBody>
                    <a:bodyPr/>
                    <a:lstStyle/>
                    <a:p>
                      <a:pPr algn="r" fontAlgn="b"/>
                      <a:r>
                        <a:rPr lang="en-US" sz="1050" u="none" strike="noStrike" dirty="0">
                          <a:effectLst/>
                        </a:rPr>
                        <a:t>29%</a:t>
                      </a:r>
                      <a:endParaRPr lang="en-US" sz="1050" b="0" i="0" u="none" strike="noStrike" dirty="0">
                        <a:solidFill>
                          <a:srgbClr val="000000"/>
                        </a:solidFill>
                        <a:effectLst/>
                        <a:latin typeface="Calibri"/>
                      </a:endParaRPr>
                    </a:p>
                  </a:txBody>
                  <a:tcPr marL="6491" marR="6491" marT="9063" marB="0" anchor="b"/>
                </a:tc>
                <a:tc>
                  <a:txBody>
                    <a:bodyPr/>
                    <a:lstStyle/>
                    <a:p>
                      <a:pPr algn="r" fontAlgn="b"/>
                      <a:r>
                        <a:rPr lang="en-US" sz="1050" u="none" strike="noStrike" dirty="0">
                          <a:effectLst/>
                        </a:rPr>
                        <a:t>63</a:t>
                      </a:r>
                      <a:endParaRPr lang="en-US" sz="1050" b="0" i="0" u="none" strike="noStrike" dirty="0">
                        <a:solidFill>
                          <a:srgbClr val="000000"/>
                        </a:solidFill>
                        <a:effectLst/>
                        <a:latin typeface="Calibri"/>
                      </a:endParaRPr>
                    </a:p>
                  </a:txBody>
                  <a:tcPr marL="6491" marR="6491" marT="9063" marB="0" anchor="b"/>
                </a:tc>
                <a:tc>
                  <a:txBody>
                    <a:bodyPr/>
                    <a:lstStyle/>
                    <a:p>
                      <a:pPr algn="r" fontAlgn="b"/>
                      <a:r>
                        <a:rPr lang="en-US" sz="1050" u="none" strike="noStrike" dirty="0">
                          <a:effectLst/>
                        </a:rPr>
                        <a:t>110,400</a:t>
                      </a:r>
                      <a:endParaRPr lang="en-US" sz="1050" b="0" i="0" u="none" strike="noStrike" dirty="0">
                        <a:solidFill>
                          <a:srgbClr val="000000"/>
                        </a:solidFill>
                        <a:effectLst/>
                        <a:latin typeface="Calibri"/>
                      </a:endParaRPr>
                    </a:p>
                  </a:txBody>
                  <a:tcPr marL="6491" marR="6491" marT="9063" marB="0" anchor="b"/>
                </a:tc>
              </a:tr>
              <a:tr h="347765">
                <a:tc>
                  <a:txBody>
                    <a:bodyPr/>
                    <a:lstStyle/>
                    <a:p>
                      <a:pPr algn="l" fontAlgn="b"/>
                      <a:r>
                        <a:rPr lang="ka-GE" sz="1050" u="none" strike="noStrike" dirty="0">
                          <a:effectLst/>
                        </a:rPr>
                        <a:t>სამეგრელო-ზემო სვანეთი</a:t>
                      </a:r>
                      <a:endParaRPr lang="ka-GE" sz="1050" b="0" i="0" u="none" strike="noStrike" dirty="0">
                        <a:solidFill>
                          <a:srgbClr val="000000"/>
                        </a:solidFill>
                        <a:effectLst/>
                        <a:latin typeface="Calibri"/>
                      </a:endParaRPr>
                    </a:p>
                  </a:txBody>
                  <a:tcPr marL="6491" marR="6491" marT="9063" marB="0" anchor="b"/>
                </a:tc>
                <a:tc>
                  <a:txBody>
                    <a:bodyPr/>
                    <a:lstStyle/>
                    <a:p>
                      <a:pPr algn="r" fontAlgn="b"/>
                      <a:r>
                        <a:rPr lang="en-US" sz="1050" u="none" strike="noStrike" dirty="0">
                          <a:effectLst/>
                        </a:rPr>
                        <a:t>26%</a:t>
                      </a:r>
                      <a:endParaRPr lang="en-US" sz="1050" b="0" i="0" u="none" strike="noStrike" dirty="0">
                        <a:solidFill>
                          <a:srgbClr val="000000"/>
                        </a:solidFill>
                        <a:effectLst/>
                        <a:latin typeface="Calibri"/>
                      </a:endParaRPr>
                    </a:p>
                  </a:txBody>
                  <a:tcPr marL="6491" marR="6491" marT="9063" marB="0" anchor="b"/>
                </a:tc>
                <a:tc>
                  <a:txBody>
                    <a:bodyPr/>
                    <a:lstStyle/>
                    <a:p>
                      <a:pPr algn="r" fontAlgn="b"/>
                      <a:r>
                        <a:rPr lang="en-US" sz="1050" u="none" strike="noStrike">
                          <a:effectLst/>
                        </a:rPr>
                        <a:t>167</a:t>
                      </a:r>
                      <a:endParaRPr lang="en-US" sz="1050" b="0" i="0" u="none" strike="noStrike">
                        <a:solidFill>
                          <a:srgbClr val="000000"/>
                        </a:solidFill>
                        <a:effectLst/>
                        <a:latin typeface="Calibri"/>
                      </a:endParaRPr>
                    </a:p>
                  </a:txBody>
                  <a:tcPr marL="6491" marR="6491" marT="9063" marB="0" anchor="b"/>
                </a:tc>
                <a:tc>
                  <a:txBody>
                    <a:bodyPr/>
                    <a:lstStyle/>
                    <a:p>
                      <a:pPr algn="r" fontAlgn="b"/>
                      <a:r>
                        <a:rPr lang="en-US" sz="1050" u="none" strike="noStrike">
                          <a:effectLst/>
                        </a:rPr>
                        <a:t>283,200</a:t>
                      </a:r>
                      <a:endParaRPr lang="en-US" sz="1050" b="0" i="0" u="none" strike="noStrike">
                        <a:solidFill>
                          <a:srgbClr val="000000"/>
                        </a:solidFill>
                        <a:effectLst/>
                        <a:latin typeface="Calibri"/>
                      </a:endParaRPr>
                    </a:p>
                  </a:txBody>
                  <a:tcPr marL="6491" marR="6491" marT="9063" marB="0" anchor="b"/>
                </a:tc>
              </a:tr>
              <a:tr h="191534">
                <a:tc>
                  <a:txBody>
                    <a:bodyPr/>
                    <a:lstStyle/>
                    <a:p>
                      <a:pPr algn="l" fontAlgn="b"/>
                      <a:r>
                        <a:rPr lang="ka-GE" sz="1050" u="none" strike="noStrike" dirty="0">
                          <a:effectLst/>
                        </a:rPr>
                        <a:t>კახეთი</a:t>
                      </a:r>
                      <a:endParaRPr lang="ka-GE" sz="1050" b="0" i="0" u="none" strike="noStrike" dirty="0">
                        <a:solidFill>
                          <a:srgbClr val="000000"/>
                        </a:solidFill>
                        <a:effectLst/>
                        <a:latin typeface="Calibri"/>
                      </a:endParaRPr>
                    </a:p>
                  </a:txBody>
                  <a:tcPr marL="6491" marR="6491" marT="9063" marB="0" anchor="b"/>
                </a:tc>
                <a:tc>
                  <a:txBody>
                    <a:bodyPr/>
                    <a:lstStyle/>
                    <a:p>
                      <a:pPr algn="r" fontAlgn="b"/>
                      <a:r>
                        <a:rPr lang="en-US" sz="1050" u="none" strike="noStrike">
                          <a:effectLst/>
                        </a:rPr>
                        <a:t>26%</a:t>
                      </a:r>
                      <a:endParaRPr lang="en-US" sz="1050" b="0" i="0" u="none" strike="noStrike">
                        <a:solidFill>
                          <a:srgbClr val="000000"/>
                        </a:solidFill>
                        <a:effectLst/>
                        <a:latin typeface="Calibri"/>
                      </a:endParaRPr>
                    </a:p>
                  </a:txBody>
                  <a:tcPr marL="6491" marR="6491" marT="9063" marB="0" anchor="b"/>
                </a:tc>
                <a:tc>
                  <a:txBody>
                    <a:bodyPr/>
                    <a:lstStyle/>
                    <a:p>
                      <a:pPr algn="r" fontAlgn="b"/>
                      <a:r>
                        <a:rPr lang="en-US" sz="1050" u="none" strike="noStrike">
                          <a:effectLst/>
                        </a:rPr>
                        <a:t>209</a:t>
                      </a:r>
                      <a:endParaRPr lang="en-US" sz="1050" b="0" i="0" u="none" strike="noStrike">
                        <a:solidFill>
                          <a:srgbClr val="000000"/>
                        </a:solidFill>
                        <a:effectLst/>
                        <a:latin typeface="Calibri"/>
                      </a:endParaRPr>
                    </a:p>
                  </a:txBody>
                  <a:tcPr marL="6491" marR="6491" marT="9063" marB="0" anchor="b"/>
                </a:tc>
                <a:tc>
                  <a:txBody>
                    <a:bodyPr/>
                    <a:lstStyle/>
                    <a:p>
                      <a:pPr algn="r" fontAlgn="b"/>
                      <a:r>
                        <a:rPr lang="en-US" sz="1050" u="none" strike="noStrike">
                          <a:effectLst/>
                        </a:rPr>
                        <a:t>352,000</a:t>
                      </a:r>
                      <a:endParaRPr lang="en-US" sz="1050" b="0" i="0" u="none" strike="noStrike">
                        <a:solidFill>
                          <a:srgbClr val="000000"/>
                        </a:solidFill>
                        <a:effectLst/>
                        <a:latin typeface="Calibri"/>
                      </a:endParaRPr>
                    </a:p>
                  </a:txBody>
                  <a:tcPr marL="6491" marR="6491" marT="9063" marB="0" anchor="b"/>
                </a:tc>
              </a:tr>
              <a:tr h="191534">
                <a:tc>
                  <a:txBody>
                    <a:bodyPr/>
                    <a:lstStyle/>
                    <a:p>
                      <a:pPr algn="l" fontAlgn="b"/>
                      <a:r>
                        <a:rPr lang="ka-GE" sz="1050" u="none" strike="noStrike" dirty="0">
                          <a:effectLst/>
                        </a:rPr>
                        <a:t>გურია</a:t>
                      </a:r>
                      <a:endParaRPr lang="ka-GE" sz="1050" b="0" i="0" u="none" strike="noStrike" dirty="0">
                        <a:solidFill>
                          <a:srgbClr val="000000"/>
                        </a:solidFill>
                        <a:effectLst/>
                        <a:latin typeface="Calibri"/>
                      </a:endParaRPr>
                    </a:p>
                  </a:txBody>
                  <a:tcPr marL="6491" marR="6491" marT="9063" marB="0" anchor="b"/>
                </a:tc>
                <a:tc>
                  <a:txBody>
                    <a:bodyPr/>
                    <a:lstStyle/>
                    <a:p>
                      <a:pPr algn="r" fontAlgn="b"/>
                      <a:r>
                        <a:rPr lang="en-US" sz="1050" u="none" strike="noStrike">
                          <a:effectLst/>
                        </a:rPr>
                        <a:t>17%</a:t>
                      </a:r>
                      <a:endParaRPr lang="en-US" sz="1050" b="0" i="0" u="none" strike="noStrike">
                        <a:solidFill>
                          <a:srgbClr val="000000"/>
                        </a:solidFill>
                        <a:effectLst/>
                        <a:latin typeface="Calibri"/>
                      </a:endParaRPr>
                    </a:p>
                  </a:txBody>
                  <a:tcPr marL="6491" marR="6491" marT="9063" marB="0" anchor="b"/>
                </a:tc>
                <a:tc>
                  <a:txBody>
                    <a:bodyPr/>
                    <a:lstStyle/>
                    <a:p>
                      <a:pPr algn="r" fontAlgn="b"/>
                      <a:r>
                        <a:rPr lang="en-US" sz="1050" u="none" strike="noStrike">
                          <a:effectLst/>
                        </a:rPr>
                        <a:t>75</a:t>
                      </a:r>
                      <a:endParaRPr lang="en-US" sz="1050" b="0" i="0" u="none" strike="noStrike">
                        <a:solidFill>
                          <a:srgbClr val="000000"/>
                        </a:solidFill>
                        <a:effectLst/>
                        <a:latin typeface="Calibri"/>
                      </a:endParaRPr>
                    </a:p>
                  </a:txBody>
                  <a:tcPr marL="6491" marR="6491" marT="9063" marB="0" anchor="b"/>
                </a:tc>
                <a:tc>
                  <a:txBody>
                    <a:bodyPr/>
                    <a:lstStyle/>
                    <a:p>
                      <a:pPr algn="r" fontAlgn="b"/>
                      <a:r>
                        <a:rPr lang="en-US" sz="1050" u="none" strike="noStrike">
                          <a:effectLst/>
                        </a:rPr>
                        <a:t>126,400</a:t>
                      </a:r>
                      <a:endParaRPr lang="en-US" sz="1050" b="0" i="0" u="none" strike="noStrike">
                        <a:solidFill>
                          <a:srgbClr val="000000"/>
                        </a:solidFill>
                        <a:effectLst/>
                        <a:latin typeface="Calibri"/>
                      </a:endParaRPr>
                    </a:p>
                  </a:txBody>
                  <a:tcPr marL="6491" marR="6491" marT="9063" marB="0" anchor="b"/>
                </a:tc>
              </a:tr>
              <a:tr h="472738">
                <a:tc>
                  <a:txBody>
                    <a:bodyPr/>
                    <a:lstStyle/>
                    <a:p>
                      <a:pPr algn="l" fontAlgn="b"/>
                      <a:r>
                        <a:rPr lang="ka-GE" sz="1050" u="none" strike="noStrike" dirty="0">
                          <a:effectLst/>
                        </a:rPr>
                        <a:t>რაჭა-ლეჩხუმი და ქვემო სვანეთი</a:t>
                      </a:r>
                      <a:endParaRPr lang="ka-GE" sz="1050" b="0" i="0" u="none" strike="noStrike" dirty="0">
                        <a:solidFill>
                          <a:srgbClr val="000000"/>
                        </a:solidFill>
                        <a:effectLst/>
                        <a:latin typeface="Calibri"/>
                      </a:endParaRPr>
                    </a:p>
                  </a:txBody>
                  <a:tcPr marL="6491" marR="6491" marT="9063" marB="0" anchor="b"/>
                </a:tc>
                <a:tc>
                  <a:txBody>
                    <a:bodyPr/>
                    <a:lstStyle/>
                    <a:p>
                      <a:pPr algn="r" fontAlgn="b"/>
                      <a:r>
                        <a:rPr lang="en-US" sz="1050" u="none" strike="noStrike">
                          <a:effectLst/>
                        </a:rPr>
                        <a:t>7%</a:t>
                      </a:r>
                      <a:endParaRPr lang="en-US" sz="1050" b="0" i="0" u="none" strike="noStrike">
                        <a:solidFill>
                          <a:srgbClr val="000000"/>
                        </a:solidFill>
                        <a:effectLst/>
                        <a:latin typeface="Calibri"/>
                      </a:endParaRPr>
                    </a:p>
                  </a:txBody>
                  <a:tcPr marL="6491" marR="6491" marT="9063" marB="0" anchor="b"/>
                </a:tc>
                <a:tc>
                  <a:txBody>
                    <a:bodyPr/>
                    <a:lstStyle/>
                    <a:p>
                      <a:pPr algn="r" fontAlgn="b"/>
                      <a:r>
                        <a:rPr lang="en-US" sz="1050" u="none" strike="noStrike">
                          <a:effectLst/>
                        </a:rPr>
                        <a:t>62</a:t>
                      </a:r>
                      <a:endParaRPr lang="en-US" sz="1050" b="0" i="0" u="none" strike="noStrike">
                        <a:solidFill>
                          <a:srgbClr val="000000"/>
                        </a:solidFill>
                        <a:effectLst/>
                        <a:latin typeface="Calibri"/>
                      </a:endParaRPr>
                    </a:p>
                  </a:txBody>
                  <a:tcPr marL="6491" marR="6491" marT="9063" marB="0" anchor="b"/>
                </a:tc>
                <a:tc>
                  <a:txBody>
                    <a:bodyPr/>
                    <a:lstStyle/>
                    <a:p>
                      <a:pPr algn="r" fontAlgn="b"/>
                      <a:r>
                        <a:rPr lang="en-US" sz="1050" u="none" strike="noStrike">
                          <a:effectLst/>
                        </a:rPr>
                        <a:t>105,600</a:t>
                      </a:r>
                      <a:endParaRPr lang="en-US" sz="1050" b="0" i="0" u="none" strike="noStrike">
                        <a:solidFill>
                          <a:srgbClr val="000000"/>
                        </a:solidFill>
                        <a:effectLst/>
                        <a:latin typeface="Calibri"/>
                      </a:endParaRPr>
                    </a:p>
                  </a:txBody>
                  <a:tcPr marL="6491" marR="6491" marT="9063" marB="0" anchor="b"/>
                </a:tc>
              </a:tr>
              <a:tr h="191534">
                <a:tc>
                  <a:txBody>
                    <a:bodyPr/>
                    <a:lstStyle/>
                    <a:p>
                      <a:pPr algn="l" fontAlgn="b"/>
                      <a:r>
                        <a:rPr lang="ka-GE" sz="1050" b="1" u="none" strike="noStrike">
                          <a:effectLst/>
                        </a:rPr>
                        <a:t>სულ</a:t>
                      </a:r>
                      <a:endParaRPr lang="ka-GE" sz="1050" b="1" i="0" u="none" strike="noStrike">
                        <a:solidFill>
                          <a:srgbClr val="000000"/>
                        </a:solidFill>
                        <a:effectLst/>
                        <a:latin typeface="Calibri"/>
                      </a:endParaRPr>
                    </a:p>
                  </a:txBody>
                  <a:tcPr marL="6491" marR="6491" marT="9063" marB="0" anchor="b"/>
                </a:tc>
                <a:tc>
                  <a:txBody>
                    <a:bodyPr/>
                    <a:lstStyle/>
                    <a:p>
                      <a:pPr algn="r" fontAlgn="b"/>
                      <a:r>
                        <a:rPr lang="en-US" sz="1050" b="1" u="none" strike="noStrike">
                          <a:effectLst/>
                        </a:rPr>
                        <a:t>54%</a:t>
                      </a:r>
                      <a:endParaRPr lang="en-US" sz="1050" b="1" i="0" u="none" strike="noStrike">
                        <a:solidFill>
                          <a:srgbClr val="000000"/>
                        </a:solidFill>
                        <a:effectLst/>
                        <a:latin typeface="Calibri"/>
                      </a:endParaRPr>
                    </a:p>
                  </a:txBody>
                  <a:tcPr marL="6491" marR="6491" marT="9063" marB="0" anchor="b"/>
                </a:tc>
                <a:tc>
                  <a:txBody>
                    <a:bodyPr/>
                    <a:lstStyle/>
                    <a:p>
                      <a:pPr algn="r" fontAlgn="b"/>
                      <a:r>
                        <a:rPr lang="en-US" sz="1050" b="1" u="none" strike="noStrike">
                          <a:effectLst/>
                        </a:rPr>
                        <a:t>1,283</a:t>
                      </a:r>
                      <a:endParaRPr lang="en-US" sz="1050" b="1" i="0" u="none" strike="noStrike">
                        <a:solidFill>
                          <a:srgbClr val="000000"/>
                        </a:solidFill>
                        <a:effectLst/>
                        <a:latin typeface="Calibri"/>
                      </a:endParaRPr>
                    </a:p>
                  </a:txBody>
                  <a:tcPr marL="6491" marR="6491" marT="9063" marB="0" anchor="b"/>
                </a:tc>
                <a:tc>
                  <a:txBody>
                    <a:bodyPr/>
                    <a:lstStyle/>
                    <a:p>
                      <a:pPr algn="r" fontAlgn="b"/>
                      <a:r>
                        <a:rPr lang="en-US" sz="1050" b="1" u="none" strike="noStrike" dirty="0">
                          <a:effectLst/>
                        </a:rPr>
                        <a:t>2,169,600</a:t>
                      </a:r>
                      <a:endParaRPr lang="en-US" sz="1050" b="1" i="0" u="none" strike="noStrike" dirty="0">
                        <a:solidFill>
                          <a:srgbClr val="000000"/>
                        </a:solidFill>
                        <a:effectLst/>
                        <a:latin typeface="Calibri"/>
                      </a:endParaRPr>
                    </a:p>
                  </a:txBody>
                  <a:tcPr marL="6491" marR="6491" marT="9063" marB="0" anchor="b"/>
                </a:tc>
              </a:tr>
            </a:tbl>
          </a:graphicData>
        </a:graphic>
      </p:graphicFrame>
      <p:sp>
        <p:nvSpPr>
          <p:cNvPr id="6" name="Content Placeholder 5"/>
          <p:cNvSpPr>
            <a:spLocks noGrp="1"/>
          </p:cNvSpPr>
          <p:nvPr>
            <p:ph sz="half" idx="2"/>
          </p:nvPr>
        </p:nvSpPr>
        <p:spPr>
          <a:xfrm>
            <a:off x="4953000" y="2362200"/>
            <a:ext cx="4114800" cy="4191000"/>
          </a:xfrm>
        </p:spPr>
        <p:txBody>
          <a:bodyPr>
            <a:normAutofit fontScale="77500" lnSpcReduction="20000"/>
          </a:bodyPr>
          <a:lstStyle/>
          <a:p>
            <a:pPr marL="457200" lvl="0" indent="-457200">
              <a:buFont typeface="+mj-lt"/>
              <a:buAutoNum type="arabicPeriod"/>
            </a:pPr>
            <a:r>
              <a:rPr lang="ka-GE" sz="2000" dirty="0"/>
              <a:t>ინფორმაცია მოპოვებულია საქართველოს კომუნიკაციების ეროვნული კომისიის ვებ-გვერდიდან (</a:t>
            </a:r>
            <a:r>
              <a:rPr lang="ka-GE" sz="2000" u="sng" dirty="0">
                <a:hlinkClick r:id="rId2"/>
              </a:rPr>
              <a:t>http://analytics.gncc.ge/</a:t>
            </a:r>
            <a:r>
              <a:rPr lang="ka-GE" sz="2000" dirty="0"/>
              <a:t>)</a:t>
            </a:r>
            <a:endParaRPr lang="en-US" sz="2000" dirty="0"/>
          </a:p>
          <a:p>
            <a:pPr marL="457200" lvl="0" indent="-457200">
              <a:buFont typeface="+mj-lt"/>
              <a:buAutoNum type="arabicPeriod"/>
            </a:pPr>
            <a:r>
              <a:rPr lang="ka-GE" sz="2000" dirty="0"/>
              <a:t>სიმკვრივე გამოითვლება აბონენტი ფიზიკური პირების რაოდენობის შეფარდებით, შინამეურნეობების რაოდენობასთან- იგივეა რაც ინტერნეტის პენეტრაციის დონე.</a:t>
            </a:r>
            <a:endParaRPr lang="en-US" sz="2000" dirty="0"/>
          </a:p>
          <a:p>
            <a:pPr marL="457200" lvl="0" indent="-457200">
              <a:buFont typeface="+mj-lt"/>
              <a:buAutoNum type="arabicPeriod"/>
            </a:pPr>
            <a:r>
              <a:rPr lang="ka-GE" sz="2000" dirty="0"/>
              <a:t>ინფორმაციის წყარო: სოციალური მომსახურების </a:t>
            </a:r>
            <a:r>
              <a:rPr lang="ka-GE" sz="2000" dirty="0" smtClean="0"/>
              <a:t>სააგენტო</a:t>
            </a:r>
            <a:endParaRPr lang="en-US" sz="2000" dirty="0"/>
          </a:p>
          <a:p>
            <a:pPr marL="457200" lvl="0" indent="-457200">
              <a:buFont typeface="+mj-lt"/>
              <a:buAutoNum type="arabicPeriod"/>
            </a:pPr>
            <a:r>
              <a:rPr lang="ka-GE" sz="2000" dirty="0"/>
              <a:t>კომპიუტერული ტექნიკის საჭირო რაოდენობა გამოთვლილია როგორც სოფლის ექიმების რაოდენობას დამატებული 5% რეზერვისთვის (ლეპტოპის დაზიანების </a:t>
            </a:r>
            <a:r>
              <a:rPr lang="ka-GE" sz="2000" dirty="0" smtClean="0"/>
              <a:t>შემთხვევაში </a:t>
            </a:r>
            <a:r>
              <a:rPr lang="ka-GE" sz="2000" dirty="0"/>
              <a:t>მათი შეცვლისთვის).</a:t>
            </a:r>
            <a:endParaRPr lang="en-US" sz="2000" dirty="0"/>
          </a:p>
          <a:p>
            <a:pPr marL="457200" lvl="0" indent="-457200">
              <a:buFont typeface="+mj-lt"/>
              <a:buAutoNum type="arabicPeriod"/>
            </a:pPr>
            <a:r>
              <a:rPr lang="ka-GE" sz="2000" dirty="0"/>
              <a:t>ინფორმაციის წყარო: კომპიუტერული ტექნიკის კომპანია </a:t>
            </a:r>
            <a:r>
              <a:rPr lang="en-US" sz="2000" dirty="0"/>
              <a:t>UGT.</a:t>
            </a:r>
          </a:p>
          <a:p>
            <a:endParaRPr lang="en-US" sz="2000" dirty="0"/>
          </a:p>
        </p:txBody>
      </p:sp>
      <p:sp>
        <p:nvSpPr>
          <p:cNvPr id="5" name="Title 1"/>
          <p:cNvSpPr txBox="1">
            <a:spLocks/>
          </p:cNvSpPr>
          <p:nvPr/>
        </p:nvSpPr>
        <p:spPr>
          <a:xfrm>
            <a:off x="21566" y="1219200"/>
            <a:ext cx="8915400" cy="914400"/>
          </a:xfrm>
          <a:prstGeom prst="rect">
            <a:avLst/>
          </a:prstGeom>
          <a:ln>
            <a:noFill/>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ka-GE" sz="2000" dirty="0" smtClean="0"/>
              <a:t>ცხრილში მოცემული სოფლის ექიმების რაოდენობა და კომპიუტერული ტექნიკით მათი აღჭურვისათვის საჭირო  სავარაუდო ხარჯები</a:t>
            </a:r>
            <a:endParaRPr lang="en-US" sz="2000" dirty="0"/>
          </a:p>
        </p:txBody>
      </p:sp>
    </p:spTree>
    <p:extLst>
      <p:ext uri="{BB962C8B-B14F-4D97-AF65-F5344CB8AC3E}">
        <p14:creationId xmlns:p14="http://schemas.microsoft.com/office/powerpoint/2010/main" val="12386398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990599"/>
          </a:xfrm>
          <a:solidFill>
            <a:schemeClr val="accent5">
              <a:lumMod val="20000"/>
              <a:lumOff val="80000"/>
            </a:schemeClr>
          </a:solidFill>
        </p:spPr>
        <p:txBody>
          <a:bodyPr vert="horz" lIns="91440" tIns="45720" rIns="91440" bIns="45720" rtlCol="0" anchor="ctr">
            <a:normAutofit fontScale="90000"/>
          </a:bodyPr>
          <a:lstStyle/>
          <a:p>
            <a:r>
              <a:rPr lang="ka-GE" sz="3600" dirty="0">
                <a:solidFill>
                  <a:srgbClr val="008080"/>
                </a:solidFill>
                <a:latin typeface="Arial Unicode MS" panose="020B0604020202020204" pitchFamily="34" charset="-128"/>
                <a:ea typeface="Arial Unicode MS" panose="020B0604020202020204" pitchFamily="34" charset="-128"/>
                <a:cs typeface="Arial Unicode MS" panose="020B0604020202020204" pitchFamily="34" charset="-128"/>
              </a:rPr>
              <a:t>გამოწერის თვიური სტატისტიკა</a:t>
            </a:r>
            <a:br>
              <a:rPr lang="ka-GE" sz="3600" dirty="0">
                <a:solidFill>
                  <a:srgbClr val="008080"/>
                </a:solidFill>
                <a:latin typeface="Arial Unicode MS" panose="020B0604020202020204" pitchFamily="34" charset="-128"/>
                <a:ea typeface="Arial Unicode MS" panose="020B0604020202020204" pitchFamily="34" charset="-128"/>
                <a:cs typeface="Arial Unicode MS" panose="020B0604020202020204" pitchFamily="34" charset="-128"/>
              </a:rPr>
            </a:br>
            <a:endParaRPr lang="en-US" sz="3600" dirty="0">
              <a:solidFill>
                <a:srgbClr val="00808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827462592"/>
              </p:ext>
            </p:extLst>
          </p:nvPr>
        </p:nvGraphicFramePr>
        <p:xfrm>
          <a:off x="304800" y="1295400"/>
          <a:ext cx="8210550" cy="48815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827753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143000"/>
          </a:xfrm>
          <a:solidFill>
            <a:schemeClr val="accent5">
              <a:lumMod val="20000"/>
              <a:lumOff val="80000"/>
            </a:schemeClr>
          </a:solidFill>
        </p:spPr>
        <p:txBody>
          <a:bodyPr vert="horz" lIns="91440" tIns="45720" rIns="91440" bIns="45720" rtlCol="0" anchor="ctr">
            <a:normAutofit/>
          </a:bodyPr>
          <a:lstStyle/>
          <a:p>
            <a:r>
              <a:rPr lang="ka-GE" sz="3600" dirty="0">
                <a:solidFill>
                  <a:srgbClr val="008080"/>
                </a:solidFill>
                <a:latin typeface="Arial Unicode MS" panose="020B0604020202020204" pitchFamily="34" charset="-128"/>
                <a:ea typeface="Arial Unicode MS" panose="020B0604020202020204" pitchFamily="34" charset="-128"/>
                <a:cs typeface="Arial Unicode MS" panose="020B0604020202020204" pitchFamily="34" charset="-128"/>
              </a:rPr>
              <a:t>რეალიზაციის თვიური სტატისტიკა</a:t>
            </a:r>
            <a:br>
              <a:rPr lang="ka-GE" sz="3600" dirty="0">
                <a:solidFill>
                  <a:srgbClr val="008080"/>
                </a:solidFill>
                <a:latin typeface="Arial Unicode MS" panose="020B0604020202020204" pitchFamily="34" charset="-128"/>
                <a:ea typeface="Arial Unicode MS" panose="020B0604020202020204" pitchFamily="34" charset="-128"/>
                <a:cs typeface="Arial Unicode MS" panose="020B0604020202020204" pitchFamily="34" charset="-128"/>
              </a:rPr>
            </a:br>
            <a:endParaRPr lang="en-US" sz="3600" dirty="0">
              <a:solidFill>
                <a:srgbClr val="00808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527858565"/>
              </p:ext>
            </p:extLst>
          </p:nvPr>
        </p:nvGraphicFramePr>
        <p:xfrm>
          <a:off x="628650" y="1825625"/>
          <a:ext cx="7886700" cy="43513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541756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66800"/>
          </a:xfrm>
          <a:solidFill>
            <a:schemeClr val="accent5">
              <a:lumMod val="20000"/>
              <a:lumOff val="80000"/>
            </a:schemeClr>
          </a:solidFill>
        </p:spPr>
        <p:txBody>
          <a:bodyPr>
            <a:normAutofit/>
          </a:bodyPr>
          <a:lstStyle/>
          <a:p>
            <a:r>
              <a:rPr lang="ka-GE" sz="3600" dirty="0" smtClean="0">
                <a:solidFill>
                  <a:srgbClr val="008080"/>
                </a:solidFill>
                <a:latin typeface="Arial Unicode MS" panose="020B0604020202020204" pitchFamily="34" charset="-128"/>
                <a:ea typeface="Arial Unicode MS" panose="020B0604020202020204" pitchFamily="34" charset="-128"/>
                <a:cs typeface="Arial Unicode MS" panose="020B0604020202020204" pitchFamily="34" charset="-128"/>
              </a:rPr>
              <a:t>არსებული ვითარება</a:t>
            </a:r>
            <a:endParaRPr lang="en-US" sz="3600" dirty="0">
              <a:solidFill>
                <a:srgbClr val="00808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 name="Content Placeholder 2"/>
          <p:cNvSpPr>
            <a:spLocks noGrp="1"/>
          </p:cNvSpPr>
          <p:nvPr>
            <p:ph idx="1"/>
          </p:nvPr>
        </p:nvSpPr>
        <p:spPr>
          <a:xfrm>
            <a:off x="152400" y="1905000"/>
            <a:ext cx="8362950" cy="762000"/>
          </a:xfrm>
        </p:spPr>
        <p:txBody>
          <a:bodyPr>
            <a:normAutofit/>
          </a:bodyPr>
          <a:lstStyle/>
          <a:p>
            <a:pPr marL="0" indent="0">
              <a:buNone/>
            </a:pPr>
            <a:r>
              <a:rPr lang="ka-GE" sz="2400" b="1" dirty="0"/>
              <a:t>დაიხვეწა ელ-რეცეპტების ელექტრონული სისტემა და გახდა მეტად მორგებული </a:t>
            </a:r>
            <a:r>
              <a:rPr lang="ka-GE" sz="2400" b="1" dirty="0" smtClean="0"/>
              <a:t>მომხმარებელზე:</a:t>
            </a:r>
            <a:endParaRPr lang="ka-GE" sz="2400" b="1" dirty="0"/>
          </a:p>
          <a:p>
            <a:endParaRPr lang="ka-GE" sz="2400" dirty="0" smtClean="0"/>
          </a:p>
          <a:p>
            <a:endParaRPr lang="en-US" sz="2400" dirty="0"/>
          </a:p>
        </p:txBody>
      </p:sp>
      <p:grpSp>
        <p:nvGrpSpPr>
          <p:cNvPr id="4" name="Group 3"/>
          <p:cNvGrpSpPr/>
          <p:nvPr/>
        </p:nvGrpSpPr>
        <p:grpSpPr>
          <a:xfrm>
            <a:off x="13596" y="1069671"/>
            <a:ext cx="9054204" cy="682929"/>
            <a:chOff x="-554665" y="41451"/>
            <a:chExt cx="8440565" cy="1037446"/>
          </a:xfrm>
        </p:grpSpPr>
        <p:sp>
          <p:nvSpPr>
            <p:cNvPr id="5" name="Rectangle 4"/>
            <p:cNvSpPr/>
            <p:nvPr/>
          </p:nvSpPr>
          <p:spPr>
            <a:xfrm>
              <a:off x="-554665" y="41451"/>
              <a:ext cx="2791043" cy="1037445"/>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dirty="0"/>
                <a:t>ზოგადი სტატისტიკა</a:t>
              </a:r>
            </a:p>
          </p:txBody>
        </p:sp>
        <p:sp>
          <p:nvSpPr>
            <p:cNvPr id="6" name="Rectangle 5"/>
            <p:cNvSpPr/>
            <p:nvPr/>
          </p:nvSpPr>
          <p:spPr>
            <a:xfrm>
              <a:off x="2275367" y="41452"/>
              <a:ext cx="2791043" cy="1037445"/>
            </a:xfrm>
            <a:prstGeom prst="rect">
              <a:avLst/>
            </a:prstGeom>
            <a:solidFill>
              <a:srgbClr val="009999"/>
            </a:solidFill>
            <a:ln>
              <a:solidFill>
                <a:srgbClr val="33CCCC"/>
              </a:solidFill>
            </a:ln>
            <a:effectLst>
              <a:glow rad="101600">
                <a:schemeClr val="accent1">
                  <a:lumMod val="75000"/>
                  <a:alpha val="60000"/>
                </a:schemeClr>
              </a:glow>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a:p>
              <a:pPr algn="ctr"/>
              <a:r>
                <a:rPr lang="en-US" sz="2000" b="1" dirty="0"/>
                <a:t>ტ</a:t>
              </a:r>
              <a:r>
                <a:rPr lang="ka-GE" sz="2000" b="1" dirty="0"/>
                <a:t>ექნიკური გაუმჯობესება</a:t>
              </a:r>
            </a:p>
            <a:p>
              <a:pPr algn="ctr"/>
              <a:endParaRPr lang="en-US" sz="2000" b="1" dirty="0"/>
            </a:p>
          </p:txBody>
        </p:sp>
        <p:sp>
          <p:nvSpPr>
            <p:cNvPr id="7" name="Rectangle 6"/>
            <p:cNvSpPr/>
            <p:nvPr/>
          </p:nvSpPr>
          <p:spPr>
            <a:xfrm>
              <a:off x="5094857" y="41452"/>
              <a:ext cx="2791043" cy="1037445"/>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a:p>
              <a:pPr algn="ctr"/>
              <a:r>
                <a:rPr lang="ka-GE" b="1" dirty="0" smtClean="0"/>
                <a:t>საინტეგრაციო სამუშაოები</a:t>
              </a:r>
              <a:endParaRPr lang="en-US" b="1" dirty="0"/>
            </a:p>
            <a:p>
              <a:pPr algn="ctr"/>
              <a:endParaRPr lang="ka-GE" dirty="0"/>
            </a:p>
            <a:p>
              <a:pPr algn="ctr"/>
              <a:endParaRPr lang="ka-GE" dirty="0"/>
            </a:p>
          </p:txBody>
        </p:sp>
      </p:grpSp>
      <p:sp>
        <p:nvSpPr>
          <p:cNvPr id="8" name="Content Placeholder 2"/>
          <p:cNvSpPr txBox="1">
            <a:spLocks/>
          </p:cNvSpPr>
          <p:nvPr/>
        </p:nvSpPr>
        <p:spPr>
          <a:xfrm>
            <a:off x="781050" y="2667000"/>
            <a:ext cx="7886700" cy="3886200"/>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ka-GE" sz="2400" dirty="0" smtClean="0"/>
              <a:t>შეიქმნა </a:t>
            </a:r>
            <a:r>
              <a:rPr lang="ka-GE" sz="2400" dirty="0" smtClean="0"/>
              <a:t>პაციენტის </a:t>
            </a:r>
            <a:r>
              <a:rPr lang="ka-GE" sz="2400" dirty="0" smtClean="0">
                <a:solidFill>
                  <a:srgbClr val="FF0000"/>
                </a:solidFill>
              </a:rPr>
              <a:t>მიერ მისი ინფორმაციის კონტროლის შესაძლებლობა </a:t>
            </a:r>
            <a:r>
              <a:rPr lang="ka-GE" sz="2400" dirty="0" smtClean="0"/>
              <a:t>და </a:t>
            </a:r>
            <a:r>
              <a:rPr lang="ka-GE" sz="2400" dirty="0" smtClean="0"/>
              <a:t>ამოქმედდა პაციენტის გვერდი</a:t>
            </a:r>
          </a:p>
          <a:p>
            <a:r>
              <a:rPr lang="ka-GE" sz="2400" dirty="0" smtClean="0"/>
              <a:t>პაციენტისათვის </a:t>
            </a:r>
            <a:r>
              <a:rPr lang="ka-GE" sz="2400" dirty="0" smtClean="0">
                <a:solidFill>
                  <a:srgbClr val="FF0000"/>
                </a:solidFill>
              </a:rPr>
              <a:t>მათ ინფორმაციასთან წვდომის გასაკონტროლებლად </a:t>
            </a:r>
            <a:r>
              <a:rPr lang="ka-GE" sz="2400" dirty="0" smtClean="0"/>
              <a:t>შეიქმნა </a:t>
            </a:r>
            <a:r>
              <a:rPr lang="ka-GE" sz="2400" dirty="0" smtClean="0"/>
              <a:t>ლოგირების სისტემა</a:t>
            </a:r>
          </a:p>
          <a:p>
            <a:r>
              <a:rPr lang="ka-GE" sz="2400" dirty="0" smtClean="0">
                <a:solidFill>
                  <a:srgbClr val="0070C0"/>
                </a:solidFill>
              </a:rPr>
              <a:t>პაციენტებისა და ექიმებისათვის </a:t>
            </a:r>
            <a:r>
              <a:rPr lang="ka-GE" sz="2400" dirty="0" smtClean="0">
                <a:solidFill>
                  <a:srgbClr val="FF5050"/>
                </a:solidFill>
              </a:rPr>
              <a:t>დაიხვეწა</a:t>
            </a:r>
            <a:r>
              <a:rPr lang="ka-GE" sz="2400" dirty="0" smtClean="0"/>
              <a:t> </a:t>
            </a:r>
            <a:r>
              <a:rPr lang="ka-GE" sz="2400" dirty="0" smtClean="0">
                <a:solidFill>
                  <a:srgbClr val="FF5050"/>
                </a:solidFill>
              </a:rPr>
              <a:t>მომხმარებელთა მართვის </a:t>
            </a:r>
            <a:r>
              <a:rPr lang="ka-GE" sz="2400" dirty="0" smtClean="0">
                <a:solidFill>
                  <a:schemeClr val="accent1">
                    <a:lumMod val="75000"/>
                  </a:schemeClr>
                </a:solidFill>
              </a:rPr>
              <a:t>პაროლების </a:t>
            </a:r>
            <a:r>
              <a:rPr lang="ka-GE" sz="2400" dirty="0" smtClean="0">
                <a:solidFill>
                  <a:schemeClr val="accent1">
                    <a:lumMod val="75000"/>
                  </a:schemeClr>
                </a:solidFill>
              </a:rPr>
              <a:t>ცვლილების </a:t>
            </a:r>
            <a:r>
              <a:rPr lang="ka-GE" sz="2400" dirty="0" smtClean="0">
                <a:solidFill>
                  <a:schemeClr val="accent1">
                    <a:lumMod val="75000"/>
                  </a:schemeClr>
                </a:solidFill>
              </a:rPr>
              <a:t>ფუნქცია </a:t>
            </a:r>
            <a:r>
              <a:rPr lang="ka-GE" sz="2400" dirty="0" smtClean="0">
                <a:solidFill>
                  <a:srgbClr val="FF5050"/>
                </a:solidFill>
              </a:rPr>
              <a:t>სისტემა</a:t>
            </a:r>
            <a:endParaRPr lang="ka-GE" sz="2400" dirty="0" smtClean="0">
              <a:solidFill>
                <a:srgbClr val="FF5050"/>
              </a:solidFill>
            </a:endParaRPr>
          </a:p>
          <a:p>
            <a:r>
              <a:rPr lang="ka-GE" sz="2400" dirty="0" smtClean="0">
                <a:solidFill>
                  <a:schemeClr val="accent1">
                    <a:lumMod val="75000"/>
                  </a:schemeClr>
                </a:solidFill>
              </a:rPr>
              <a:t>პაციენტებისა და ექიმებისათვის ამოქმედდა მათი პროფილის რედაქტირების ფუნქცია</a:t>
            </a:r>
          </a:p>
          <a:p>
            <a:r>
              <a:rPr lang="ka-GE" sz="2400" dirty="0" smtClean="0"/>
              <a:t>ფარმაცევტებისათვის შეიქმნა რეალიზაციების ისტორიის გვერდი</a:t>
            </a:r>
          </a:p>
          <a:p>
            <a:r>
              <a:rPr lang="ka-GE" sz="2400" dirty="0" smtClean="0"/>
              <a:t>აფთიაქში, მედიკამენტის გაცემის ფორმა ყოველთვის შეიძლება ამოიბეჭდოს რეალიზაციის ისტორიიდან</a:t>
            </a:r>
          </a:p>
          <a:p>
            <a:r>
              <a:rPr lang="ka-GE" sz="2400" dirty="0" smtClean="0"/>
              <a:t>სისტემაში შესვლისას ექიმს საშუალება აქვს აირჩიოს სამედიცინო დაწესებულება, რომლის ფარგლებშიც აწარმოებს იგი რეცეპტის გამოწერას.</a:t>
            </a:r>
          </a:p>
          <a:p>
            <a:r>
              <a:rPr lang="ka-GE" sz="2400" dirty="0" smtClean="0"/>
              <a:t>შესაძლებელია რეცეპტის გამოწერა და რეალიზაცია პირადობის არმქონე პირზე (მაგ. უცხო ქვეყნის მოქალაქეზე).</a:t>
            </a:r>
            <a:endParaRPr lang="en-US" sz="2400" dirty="0"/>
          </a:p>
        </p:txBody>
      </p:sp>
    </p:spTree>
    <p:extLst>
      <p:ext uri="{BB962C8B-B14F-4D97-AF65-F5344CB8AC3E}">
        <p14:creationId xmlns:p14="http://schemas.microsoft.com/office/powerpoint/2010/main" val="19752670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66800"/>
          </a:xfrm>
          <a:solidFill>
            <a:schemeClr val="accent5">
              <a:lumMod val="20000"/>
              <a:lumOff val="80000"/>
            </a:schemeClr>
          </a:solidFill>
        </p:spPr>
        <p:txBody>
          <a:bodyPr>
            <a:normAutofit/>
          </a:bodyPr>
          <a:lstStyle/>
          <a:p>
            <a:r>
              <a:rPr lang="ka-GE" sz="3600" dirty="0" smtClean="0">
                <a:solidFill>
                  <a:srgbClr val="008080"/>
                </a:solidFill>
                <a:latin typeface="Arial Unicode MS" panose="020B0604020202020204" pitchFamily="34" charset="-128"/>
                <a:ea typeface="Arial Unicode MS" panose="020B0604020202020204" pitchFamily="34" charset="-128"/>
                <a:cs typeface="Arial Unicode MS" panose="020B0604020202020204" pitchFamily="34" charset="-128"/>
              </a:rPr>
              <a:t>არსებული ვითარება</a:t>
            </a:r>
            <a:endParaRPr lang="en-US" sz="3600" dirty="0">
              <a:solidFill>
                <a:srgbClr val="00808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 name="Content Placeholder 2"/>
          <p:cNvSpPr>
            <a:spLocks noGrp="1"/>
          </p:cNvSpPr>
          <p:nvPr>
            <p:ph idx="1"/>
          </p:nvPr>
        </p:nvSpPr>
        <p:spPr>
          <a:xfrm>
            <a:off x="164852" y="1768415"/>
            <a:ext cx="8826748" cy="4784786"/>
          </a:xfrm>
        </p:spPr>
        <p:txBody>
          <a:bodyPr>
            <a:noAutofit/>
          </a:bodyPr>
          <a:lstStyle/>
          <a:p>
            <a:r>
              <a:rPr lang="ka-GE" sz="1200" dirty="0" smtClean="0"/>
              <a:t>მომზადდა „სერვისები“, რომელიც აფთიაქს საშუალებას აძლევს პროგრამულად დაუკავშირდეს ელ-რეცეპტების სისტემას, და უშუალოდ </a:t>
            </a:r>
            <a:r>
              <a:rPr lang="ka-GE" sz="1200" dirty="0" smtClean="0">
                <a:solidFill>
                  <a:schemeClr val="accent1">
                    <a:lumMod val="75000"/>
                  </a:schemeClr>
                </a:solidFill>
              </a:rPr>
              <a:t>მისი გახსნის </a:t>
            </a:r>
            <a:r>
              <a:rPr lang="ka-GE" sz="1200" dirty="0" smtClean="0">
                <a:solidFill>
                  <a:srgbClr val="FF5050"/>
                </a:solidFill>
              </a:rPr>
              <a:t>მის ინტერფეისში</a:t>
            </a:r>
            <a:r>
              <a:rPr lang="ka-GE" sz="1200" dirty="0" smtClean="0">
                <a:solidFill>
                  <a:schemeClr val="accent1">
                    <a:lumMod val="75000"/>
                  </a:schemeClr>
                </a:solidFill>
              </a:rPr>
              <a:t> </a:t>
            </a:r>
            <a:r>
              <a:rPr lang="ka-GE" sz="1200" dirty="0" smtClean="0"/>
              <a:t>გარეშე</a:t>
            </a:r>
            <a:r>
              <a:rPr lang="ka-GE" sz="1200" dirty="0" smtClean="0"/>
              <a:t>, აფთიაქის შიდა პროგრამაში მიიღოს პაციენტისა და მასზე გამოწერილი მედიკამენტების შესახებ ინფორმაცია. </a:t>
            </a:r>
          </a:p>
          <a:p>
            <a:r>
              <a:rPr lang="ka-GE" sz="1200" dirty="0" smtClean="0">
                <a:solidFill>
                  <a:srgbClr val="FF5050"/>
                </a:solidFill>
              </a:rPr>
              <a:t>ფარმაცევტული დაწესებულების შიდა საინფორმაციო სისტემაში </a:t>
            </a:r>
            <a:r>
              <a:rPr lang="ka-GE" sz="1200" dirty="0" smtClean="0">
                <a:solidFill>
                  <a:schemeClr val="accent1">
                    <a:lumMod val="75000"/>
                  </a:schemeClr>
                </a:solidFill>
              </a:rPr>
              <a:t>ფარმაცევტის </a:t>
            </a:r>
            <a:r>
              <a:rPr lang="ka-GE" sz="1200" dirty="0" smtClean="0">
                <a:solidFill>
                  <a:schemeClr val="accent1">
                    <a:lumMod val="75000"/>
                  </a:schemeClr>
                </a:solidFill>
              </a:rPr>
              <a:t>მიერ </a:t>
            </a:r>
            <a:r>
              <a:rPr lang="ka-GE" sz="1200" dirty="0" smtClean="0"/>
              <a:t>განხორციელებული ოპერაცია </a:t>
            </a:r>
            <a:r>
              <a:rPr lang="ka-GE" sz="1200" dirty="0">
                <a:solidFill>
                  <a:srgbClr val="FF5050"/>
                </a:solidFill>
              </a:rPr>
              <a:t>სერვისების </a:t>
            </a:r>
            <a:r>
              <a:rPr lang="ka-GE" sz="1200" dirty="0" smtClean="0">
                <a:solidFill>
                  <a:srgbClr val="FF5050"/>
                </a:solidFill>
              </a:rPr>
              <a:t>საშუალებით </a:t>
            </a:r>
            <a:r>
              <a:rPr lang="ka-GE" sz="1200" dirty="0" smtClean="0"/>
              <a:t>ავტომატურად </a:t>
            </a:r>
            <a:r>
              <a:rPr lang="ka-GE" sz="1200" dirty="0" smtClean="0"/>
              <a:t>აისახებ სახელმწიფო ელ-რეცეპტების სისტემაში.</a:t>
            </a:r>
          </a:p>
          <a:p>
            <a:r>
              <a:rPr lang="ka-GE" sz="1200" dirty="0"/>
              <a:t> </a:t>
            </a:r>
            <a:r>
              <a:rPr lang="ka-GE" sz="1200" dirty="0" smtClean="0"/>
              <a:t>საინტეგრაციო სამუშაოები დასრულებულია ყველა დიდ სააფთიაქო ქსელთან (ჯპს, პსპ, ავერსი, ფარმადეპო</a:t>
            </a:r>
            <a:r>
              <a:rPr lang="en-US" sz="1200" dirty="0" smtClean="0"/>
              <a:t>, </a:t>
            </a:r>
            <a:r>
              <a:rPr lang="ka-GE" sz="1200" dirty="0" smtClean="0"/>
              <a:t>ფარმაცევტული სახლი, გეა....)</a:t>
            </a:r>
          </a:p>
          <a:p>
            <a:r>
              <a:rPr lang="ka-GE" sz="1200" dirty="0" smtClean="0"/>
              <a:t>მოხდა ელ-რეცეპტების ინტეგრირება სამედიცინო </a:t>
            </a:r>
            <a:r>
              <a:rPr lang="ka-GE" sz="1200" dirty="0"/>
              <a:t>კორპორაცია „</a:t>
            </a:r>
            <a:r>
              <a:rPr lang="ka-GE" sz="1200" dirty="0" smtClean="0"/>
              <a:t>ევექსის“ შიდა ელექტრონული სამედიცინო ჩანაწერების სისტემასთან</a:t>
            </a:r>
            <a:r>
              <a:rPr lang="ka-GE" sz="1200" dirty="0" smtClean="0"/>
              <a:t>. შედეგად ასევე ელექტრონული სერვისების საშუალებით სამედიცინო დაწესებულების შიდა საინფორმაციო სისტემაში ასახული დანიშნულება ავტომატურად ეგზავნება ელ.რეცეპტის სისტემას.</a:t>
            </a:r>
          </a:p>
        </p:txBody>
      </p:sp>
      <p:grpSp>
        <p:nvGrpSpPr>
          <p:cNvPr id="4" name="Group 3"/>
          <p:cNvGrpSpPr/>
          <p:nvPr/>
        </p:nvGrpSpPr>
        <p:grpSpPr>
          <a:xfrm>
            <a:off x="13596" y="1069671"/>
            <a:ext cx="9054204" cy="682929"/>
            <a:chOff x="-554665" y="41451"/>
            <a:chExt cx="8440565" cy="1037446"/>
          </a:xfrm>
        </p:grpSpPr>
        <p:sp>
          <p:nvSpPr>
            <p:cNvPr id="5" name="Rectangle 4"/>
            <p:cNvSpPr/>
            <p:nvPr/>
          </p:nvSpPr>
          <p:spPr>
            <a:xfrm>
              <a:off x="-554665" y="41451"/>
              <a:ext cx="2791043" cy="1037445"/>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b="1" dirty="0"/>
                <a:t>ზოგადი სტატისტიკა</a:t>
              </a:r>
            </a:p>
          </p:txBody>
        </p:sp>
        <p:sp>
          <p:nvSpPr>
            <p:cNvPr id="6" name="Rectangle 5"/>
            <p:cNvSpPr/>
            <p:nvPr/>
          </p:nvSpPr>
          <p:spPr>
            <a:xfrm>
              <a:off x="2275367" y="41452"/>
              <a:ext cx="2791043" cy="1037445"/>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a:p>
              <a:pPr algn="ctr"/>
              <a:r>
                <a:rPr lang="en-US" b="1" dirty="0" smtClean="0"/>
                <a:t>ტ</a:t>
              </a:r>
              <a:r>
                <a:rPr lang="ka-GE" b="1" dirty="0" smtClean="0"/>
                <a:t>ექნიკური გაუმჯობესება</a:t>
              </a:r>
              <a:endParaRPr lang="ka-GE" b="1" dirty="0"/>
            </a:p>
            <a:p>
              <a:pPr algn="ctr"/>
              <a:endParaRPr lang="en-US" dirty="0"/>
            </a:p>
          </p:txBody>
        </p:sp>
        <p:sp>
          <p:nvSpPr>
            <p:cNvPr id="7" name="Rectangle 6"/>
            <p:cNvSpPr/>
            <p:nvPr/>
          </p:nvSpPr>
          <p:spPr>
            <a:xfrm>
              <a:off x="5094857" y="41452"/>
              <a:ext cx="2791043" cy="1037445"/>
            </a:xfrm>
            <a:prstGeom prst="rect">
              <a:avLst/>
            </a:prstGeom>
            <a:solidFill>
              <a:srgbClr val="009999"/>
            </a:solidFill>
            <a:ln>
              <a:solidFill>
                <a:srgbClr val="33CCCC"/>
              </a:solidFill>
            </a:ln>
            <a:effectLst>
              <a:glow rad="101600">
                <a:schemeClr val="accent1">
                  <a:lumMod val="75000"/>
                  <a:alpha val="60000"/>
                </a:schemeClr>
              </a:glow>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a:p>
              <a:pPr algn="ctr"/>
              <a:endParaRPr lang="en-US" sz="2000" b="1" dirty="0"/>
            </a:p>
            <a:p>
              <a:pPr algn="ctr"/>
              <a:r>
                <a:rPr lang="ka-GE" sz="2000" b="1" dirty="0"/>
                <a:t>საინტეგრაციო </a:t>
              </a:r>
              <a:r>
                <a:rPr lang="ka-GE" sz="2000" b="1" dirty="0" smtClean="0"/>
                <a:t>სამუშაოები</a:t>
              </a:r>
            </a:p>
            <a:p>
              <a:pPr algn="ctr"/>
              <a:endParaRPr lang="ka-GE" sz="2000" b="1" dirty="0"/>
            </a:p>
            <a:p>
              <a:pPr algn="ctr"/>
              <a:r>
                <a:rPr lang="ka-GE" sz="2000" b="1" dirty="0" smtClean="0"/>
                <a:t>ე</a:t>
              </a:r>
              <a:endParaRPr lang="ka-GE" sz="2000" b="1" dirty="0"/>
            </a:p>
          </p:txBody>
        </p:sp>
      </p:grpSp>
    </p:spTree>
    <p:extLst>
      <p:ext uri="{BB962C8B-B14F-4D97-AF65-F5344CB8AC3E}">
        <p14:creationId xmlns:p14="http://schemas.microsoft.com/office/powerpoint/2010/main" val="21299124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302"/>
            <a:ext cx="9144000" cy="1604501"/>
          </a:xfrm>
          <a:solidFill>
            <a:schemeClr val="accent5">
              <a:lumMod val="20000"/>
              <a:lumOff val="80000"/>
            </a:schemeClr>
          </a:solidFill>
        </p:spPr>
        <p:txBody>
          <a:bodyPr vert="horz" lIns="91440" tIns="45720" rIns="91440" bIns="45720" rtlCol="0" anchor="ctr">
            <a:normAutofit fontScale="90000"/>
          </a:bodyPr>
          <a:lstStyle/>
          <a:p>
            <a:r>
              <a:rPr lang="ka-GE" sz="3600" dirty="0">
                <a:solidFill>
                  <a:srgbClr val="008080"/>
                </a:solidFill>
                <a:latin typeface="Arial Unicode MS" panose="020B0604020202020204" pitchFamily="34" charset="-128"/>
                <a:ea typeface="Arial Unicode MS" panose="020B0604020202020204" pitchFamily="34" charset="-128"/>
                <a:cs typeface="Arial Unicode MS" panose="020B0604020202020204" pitchFamily="34" charset="-128"/>
              </a:rPr>
              <a:t>მიზანი</a:t>
            </a:r>
            <a:br>
              <a:rPr lang="ka-GE" sz="3600" dirty="0">
                <a:solidFill>
                  <a:srgbClr val="008080"/>
                </a:solidFill>
                <a:latin typeface="Arial Unicode MS" panose="020B0604020202020204" pitchFamily="34" charset="-128"/>
                <a:ea typeface="Arial Unicode MS" panose="020B0604020202020204" pitchFamily="34" charset="-128"/>
                <a:cs typeface="Arial Unicode MS" panose="020B0604020202020204" pitchFamily="34" charset="-128"/>
              </a:rPr>
            </a:br>
            <a:r>
              <a:rPr lang="ka-GE" sz="3100" dirty="0">
                <a:solidFill>
                  <a:srgbClr val="008080"/>
                </a:solidFill>
                <a:latin typeface="Arial Unicode MS" panose="020B0604020202020204" pitchFamily="34" charset="-128"/>
                <a:ea typeface="Arial Unicode MS" panose="020B0604020202020204" pitchFamily="34" charset="-128"/>
                <a:cs typeface="Arial Unicode MS" panose="020B0604020202020204" pitchFamily="34" charset="-128"/>
              </a:rPr>
              <a:t>2021 წლის 1 იანვრიდან, ელექტრონული წესით იწარმოება საქართველოში გამოწერილი ფორმა #3 რეცეპტების მინიმუმ 90%.</a:t>
            </a:r>
            <a:endParaRPr lang="en-US" sz="3100" dirty="0">
              <a:solidFill>
                <a:srgbClr val="00808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 name="Content Placeholder 2"/>
          <p:cNvSpPr>
            <a:spLocks noGrp="1"/>
          </p:cNvSpPr>
          <p:nvPr>
            <p:ph idx="1"/>
          </p:nvPr>
        </p:nvSpPr>
        <p:spPr>
          <a:xfrm>
            <a:off x="304800" y="1828800"/>
            <a:ext cx="8839200" cy="4953000"/>
          </a:xfrm>
        </p:spPr>
        <p:txBody>
          <a:bodyPr>
            <a:noAutofit/>
          </a:bodyPr>
          <a:lstStyle/>
          <a:p>
            <a:pPr marL="0" indent="0">
              <a:buNone/>
            </a:pPr>
            <a:r>
              <a:rPr lang="ka-GE" sz="1800" dirty="0" smtClean="0"/>
              <a:t>მიზნის მიღწევა განხორციელდება 2 ეტაპად:</a:t>
            </a:r>
          </a:p>
          <a:p>
            <a:pPr marL="0" indent="0">
              <a:buNone/>
            </a:pPr>
            <a:r>
              <a:rPr lang="ka-GE" sz="1800" b="1" dirty="0" smtClean="0"/>
              <a:t>ეტაპი 1.</a:t>
            </a:r>
            <a:r>
              <a:rPr lang="ka-GE" sz="1800" dirty="0" smtClean="0"/>
              <a:t> </a:t>
            </a:r>
            <a:r>
              <a:rPr lang="ka-GE" sz="1800" dirty="0"/>
              <a:t>	 </a:t>
            </a:r>
            <a:r>
              <a:rPr lang="ka-GE" sz="1800" dirty="0" smtClean="0"/>
              <a:t>   </a:t>
            </a:r>
            <a:endParaRPr lang="en-US" sz="1800" dirty="0" smtClean="0"/>
          </a:p>
          <a:p>
            <a:pPr>
              <a:buFont typeface="Wingdings" panose="05000000000000000000" pitchFamily="2" charset="2"/>
              <a:buChar char="ü"/>
            </a:pPr>
            <a:r>
              <a:rPr lang="en-US" sz="1800" dirty="0" smtClean="0"/>
              <a:t>201</a:t>
            </a:r>
            <a:r>
              <a:rPr lang="ka-GE" sz="1800" dirty="0" smtClean="0"/>
              <a:t>8 წლის 1 </a:t>
            </a:r>
            <a:r>
              <a:rPr lang="ka-GE" sz="1800" dirty="0"/>
              <a:t>მაისიდან </a:t>
            </a:r>
            <a:r>
              <a:rPr lang="ka-GE" sz="1800" dirty="0" smtClean="0"/>
              <a:t>საყოველთაო ჯანდაცვის სახელმწიფო პროგრამაში </a:t>
            </a:r>
            <a:r>
              <a:rPr lang="ka-GE" sz="1800" dirty="0"/>
              <a:t>ჩართული დაწესებულებებისათვის ფორმა #3 რეცეპტების ელექტრონულად გამოწერის ვალდებულება საქართველოს </a:t>
            </a:r>
            <a:r>
              <a:rPr lang="ka-GE" sz="1800" dirty="0" smtClean="0"/>
              <a:t>3 </a:t>
            </a:r>
            <a:r>
              <a:rPr lang="ka-GE" sz="1800" dirty="0"/>
              <a:t>დიდ ქალაქში: თბილისში, ქუთაისში, </a:t>
            </a:r>
            <a:r>
              <a:rPr lang="ka-GE" sz="1800" dirty="0" smtClean="0"/>
              <a:t>ბათუმში (ე.წ. სელექტიური კონტრაქტირება)</a:t>
            </a:r>
          </a:p>
          <a:p>
            <a:pPr>
              <a:buFont typeface="Wingdings" panose="05000000000000000000" pitchFamily="2" charset="2"/>
              <a:buChar char="ü"/>
            </a:pPr>
            <a:r>
              <a:rPr lang="ka-GE" sz="1800" u="sng" dirty="0" smtClean="0"/>
              <a:t>2019 წლის 1 იანვრიდან </a:t>
            </a:r>
            <a:r>
              <a:rPr lang="ka-GE" sz="1800" dirty="0" smtClean="0"/>
              <a:t>ფორმა #3 რეცეპტების ელექტრონულად გამოწერის ვალდებულება საქართველოს 5 დიდ ქალაქში: თბილისში, ქუთაისში, ბათუმში, ზუგდიდსა და თელავში</a:t>
            </a:r>
            <a:r>
              <a:rPr lang="en-US" sz="1800" dirty="0" smtClean="0"/>
              <a:t>, </a:t>
            </a:r>
            <a:r>
              <a:rPr lang="ka-GE" sz="1800" dirty="0" smtClean="0"/>
              <a:t>ასევე აჭარის ავტონომიური რესპუბლიკის სამედიცინო სერვისების მიმწოდებლებისათვის</a:t>
            </a:r>
            <a:r>
              <a:rPr lang="en-US" sz="1800" dirty="0" smtClean="0"/>
              <a:t> </a:t>
            </a:r>
            <a:endParaRPr lang="ka-GE" sz="1800" dirty="0" smtClean="0"/>
          </a:p>
          <a:p>
            <a:pPr marL="0" indent="0">
              <a:buNone/>
            </a:pPr>
            <a:r>
              <a:rPr lang="ka-GE" sz="1800" dirty="0" smtClean="0"/>
              <a:t>&amp; აღნიშნული ეტაპი, ასევე, მოიცავს ამ დასახლებული პუნქტების სააფთიაქო დაწესებულებათა ჩართვას პროექტში.  </a:t>
            </a:r>
            <a:endParaRPr lang="ka-GE" sz="1800" dirty="0"/>
          </a:p>
          <a:p>
            <a:pPr marL="0" indent="0">
              <a:buNone/>
            </a:pPr>
            <a:r>
              <a:rPr lang="ka-GE" sz="1800" b="1" dirty="0" smtClean="0"/>
              <a:t>ეტაპი 2.</a:t>
            </a:r>
            <a:r>
              <a:rPr lang="ka-GE" sz="1800" dirty="0" smtClean="0"/>
              <a:t>    </a:t>
            </a:r>
            <a:r>
              <a:rPr lang="ka-GE" sz="1800" u="sng" dirty="0" smtClean="0"/>
              <a:t>2021 წლის 1 იანვრიდან </a:t>
            </a:r>
            <a:r>
              <a:rPr lang="ka-GE" sz="1800" dirty="0"/>
              <a:t>ფორმა #3 რეცეპტების ელექტრონულად გამოწერის ვალდებულება </a:t>
            </a:r>
            <a:r>
              <a:rPr lang="ka-GE" sz="1800" dirty="0" smtClean="0"/>
              <a:t>სამედიცინო სერვისის ყველა მიმწოდებლისათვის (დაწესებულება/ექიმი) საქართველოს მთელ ტერიტორიაზე</a:t>
            </a:r>
          </a:p>
          <a:p>
            <a:pPr marL="0" indent="0">
              <a:buNone/>
            </a:pPr>
            <a:endParaRPr lang="ka-GE" sz="1800" dirty="0"/>
          </a:p>
          <a:p>
            <a:pPr marL="0" indent="0">
              <a:buNone/>
            </a:pPr>
            <a:endParaRPr lang="en-US" sz="1800" dirty="0"/>
          </a:p>
        </p:txBody>
      </p:sp>
    </p:spTree>
    <p:extLst>
      <p:ext uri="{BB962C8B-B14F-4D97-AF65-F5344CB8AC3E}">
        <p14:creationId xmlns:p14="http://schemas.microsoft.com/office/powerpoint/2010/main" val="10825579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825625"/>
            <a:ext cx="7753350" cy="2898775"/>
          </a:xfrm>
        </p:spPr>
        <p:txBody>
          <a:bodyPr>
            <a:normAutofit/>
          </a:bodyPr>
          <a:lstStyle/>
          <a:p>
            <a:pPr marL="0" indent="0" algn="ctr">
              <a:buNone/>
            </a:pPr>
            <a:r>
              <a:rPr lang="ka-GE" sz="3200" b="1" dirty="0" smtClean="0"/>
              <a:t>ეტაპი 1</a:t>
            </a:r>
          </a:p>
        </p:txBody>
      </p:sp>
    </p:spTree>
    <p:extLst>
      <p:ext uri="{BB962C8B-B14F-4D97-AF65-F5344CB8AC3E}">
        <p14:creationId xmlns:p14="http://schemas.microsoft.com/office/powerpoint/2010/main" val="14742655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5208" y="914400"/>
            <a:ext cx="8839200" cy="5105400"/>
          </a:xfrm>
        </p:spPr>
        <p:txBody>
          <a:bodyPr>
            <a:normAutofit/>
          </a:bodyPr>
          <a:lstStyle/>
          <a:p>
            <a:pPr marL="0" indent="0">
              <a:buNone/>
            </a:pPr>
            <a:r>
              <a:rPr lang="ka-GE" sz="1800" dirty="0" smtClean="0"/>
              <a:t>პირველი ეტაპი განხორციელდება ორ საფეხურად:</a:t>
            </a:r>
          </a:p>
          <a:p>
            <a:pPr>
              <a:buFont typeface="Wingdings" panose="05000000000000000000" pitchFamily="2" charset="2"/>
              <a:buChar char="ü"/>
            </a:pPr>
            <a:r>
              <a:rPr lang="ka-GE" sz="1800" dirty="0" smtClean="0"/>
              <a:t>2018 წლის 1 მაისიდან ელექტრონული რეცეპტის სისტემაში ჩაერთვება </a:t>
            </a:r>
            <a:r>
              <a:rPr lang="ka-GE" sz="1800" dirty="0"/>
              <a:t>თბილისში, ქუთაისში, </a:t>
            </a:r>
            <a:r>
              <a:rPr lang="ka-GE" sz="1800" dirty="0" smtClean="0"/>
              <a:t>ბათუმში არსებული </a:t>
            </a:r>
            <a:r>
              <a:rPr lang="ka-GE" sz="1800" dirty="0"/>
              <a:t>სამედიცინო სერვისების ის მიმწოდებლები, რომლებზე ზემოქმედების ბერკეტებიც გააჩნია </a:t>
            </a:r>
            <a:r>
              <a:rPr lang="ka-GE" sz="1800" dirty="0" smtClean="0"/>
              <a:t>სახელმწიფოს (საყოველთაო </a:t>
            </a:r>
            <a:r>
              <a:rPr lang="ka-GE" sz="1800" dirty="0"/>
              <a:t>ჯანდაცვის პროგრამებში ჩართული სამედიცინო </a:t>
            </a:r>
            <a:r>
              <a:rPr lang="ka-GE" sz="1800" dirty="0" smtClean="0"/>
              <a:t>დაწესებულებები), ასევე, სხვა სამედიცინო დაწესებულებები, მომართვის საფუძველზე</a:t>
            </a:r>
            <a:endParaRPr lang="ka-GE" sz="1800" dirty="0"/>
          </a:p>
          <a:p>
            <a:pPr>
              <a:buFont typeface="Wingdings" panose="05000000000000000000" pitchFamily="2" charset="2"/>
              <a:buChar char="ü"/>
            </a:pPr>
            <a:endParaRPr lang="ka-GE" sz="1800" dirty="0"/>
          </a:p>
          <a:p>
            <a:pPr>
              <a:buFont typeface="Wingdings" panose="05000000000000000000" pitchFamily="2" charset="2"/>
              <a:buChar char="ü"/>
            </a:pPr>
            <a:r>
              <a:rPr lang="ka-GE" sz="1800" dirty="0" smtClean="0"/>
              <a:t>2019 წლის 1  </a:t>
            </a:r>
            <a:r>
              <a:rPr lang="ka-GE" sz="1800" dirty="0"/>
              <a:t>იანვრიდან ელექტრონული რეცეპტის სისტემაში ჩაერთვება თბილისში, ქუთაისში, ბათუმში ზუგდიდში</a:t>
            </a:r>
            <a:r>
              <a:rPr lang="ka-GE" sz="1800" dirty="0" smtClean="0"/>
              <a:t>, თელავსა და აჭარის ავტონომიურ რესპუბლიკაში არსებული სამედიცინო სერვისების მიმწოდებლები</a:t>
            </a:r>
            <a:endParaRPr lang="ka-GE" sz="1800" dirty="0"/>
          </a:p>
          <a:p>
            <a:pPr marL="0" indent="0">
              <a:buNone/>
            </a:pPr>
            <a:endParaRPr lang="ka-GE" sz="1800" dirty="0" smtClean="0"/>
          </a:p>
          <a:p>
            <a:pPr marL="0" indent="0">
              <a:buNone/>
            </a:pPr>
            <a:r>
              <a:rPr lang="ka-GE" sz="1800" dirty="0" smtClean="0"/>
              <a:t>* მიუხედავად </a:t>
            </a:r>
            <a:r>
              <a:rPr lang="ka-GE" sz="1800" dirty="0"/>
              <a:t>რეცეპტის ელექტრონულად წარმოების სავალდებულოობისა, გამონაკლის შემთხვევაში, ელექტროენერგიის არქონის ან სხვა ტექნიკური პრობლემის  არსებობისას, დაშვებული იქნება რეცეპტის მატერიალურად გამოწერა, მაგრამ მისი გაელექტრონულების ვალდებულებით 48 საათის განმავლობაში (აღნიშნული განმარტებული იქნება ნორმატიულ აქტში). </a:t>
            </a:r>
            <a:endParaRPr lang="en-US" sz="1800" dirty="0"/>
          </a:p>
          <a:p>
            <a:pPr marL="457200" indent="-457200">
              <a:buFont typeface="+mj-lt"/>
              <a:buAutoNum type="arabicPeriod"/>
            </a:pPr>
            <a:endParaRPr lang="ka-GE" sz="1800" dirty="0" smtClean="0"/>
          </a:p>
          <a:p>
            <a:pPr marL="457200" indent="-457200">
              <a:buFont typeface="+mj-lt"/>
              <a:buAutoNum type="arabicPeriod"/>
            </a:pPr>
            <a:endParaRPr lang="ka-GE" sz="1800" dirty="0"/>
          </a:p>
          <a:p>
            <a:pPr marL="457200" indent="-457200">
              <a:buFont typeface="+mj-lt"/>
              <a:buAutoNum type="arabicPeriod"/>
            </a:pPr>
            <a:endParaRPr lang="ka-GE" sz="1800" dirty="0" smtClean="0"/>
          </a:p>
        </p:txBody>
      </p:sp>
      <p:sp>
        <p:nvSpPr>
          <p:cNvPr id="4" name="Title 1"/>
          <p:cNvSpPr txBox="1">
            <a:spLocks/>
          </p:cNvSpPr>
          <p:nvPr/>
        </p:nvSpPr>
        <p:spPr>
          <a:xfrm>
            <a:off x="27316" y="152400"/>
            <a:ext cx="8049883" cy="8382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ka-GE" sz="2800" b="1" dirty="0" smtClean="0"/>
              <a:t>სამიზნე ჯგუფები</a:t>
            </a:r>
            <a:endParaRPr lang="en-US" sz="2800" b="1" dirty="0"/>
          </a:p>
        </p:txBody>
      </p:sp>
    </p:spTree>
    <p:extLst>
      <p:ext uri="{BB962C8B-B14F-4D97-AF65-F5344CB8AC3E}">
        <p14:creationId xmlns:p14="http://schemas.microsoft.com/office/powerpoint/2010/main" val="3305298347"/>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3360</TotalTime>
  <Words>1598</Words>
  <Application>Microsoft Office PowerPoint</Application>
  <PresentationFormat>On-screen Show (4:3)</PresentationFormat>
  <Paragraphs>298</Paragraphs>
  <Slides>20</Slides>
  <Notes>0</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1_Office Theme</vt:lpstr>
      <vt:lpstr>ელექტრონული რეცეპტის სახელმწიფო სისტემა</vt:lpstr>
      <vt:lpstr>არსებული ვითარება</vt:lpstr>
      <vt:lpstr>გამოწერის თვიური სტატისტიკა </vt:lpstr>
      <vt:lpstr>რეალიზაციის თვიური სტატისტიკა </vt:lpstr>
      <vt:lpstr>არსებული ვითარება</vt:lpstr>
      <vt:lpstr>არსებული ვითარება</vt:lpstr>
      <vt:lpstr>მიზანი 2021 წლის 1 იანვრიდან, ელექტრონული წესით იწარმოება საქართველოში გამოწერილი ფორმა #3 რეცეპტების მინიმუმ 90%.</vt:lpstr>
      <vt:lpstr>PowerPoint Presentation</vt:lpstr>
      <vt:lpstr>PowerPoint Presentation</vt:lpstr>
      <vt:lpstr>მოტივაცია სამედიცინო დაწესებულებებისათვის გარდამავალ პერიოდში - 2018 წლის განმავლობაში</vt:lpstr>
      <vt:lpstr>ელ-რეცეპტის დანერგვის მხარდამჭერი ღონისძიებები 2018 წლის განმავლობაში (1) </vt:lpstr>
      <vt:lpstr>ელ-რეცეპტის დანერგვის მხარდამჭერი ღონისძიებები 2018 წლის განმავლობაში (2) </vt:lpstr>
      <vt:lpstr>ტრენინგების გეგმა-გრაფიკი</vt:lpstr>
      <vt:lpstr>PowerPoint Presentation</vt:lpstr>
      <vt:lpstr>PowerPoint Presentation</vt:lpstr>
      <vt:lpstr>რეგიონებში ტრენინგების ჩატარების სავარაუდო გეგმა-გრაფიკი</vt:lpstr>
      <vt:lpstr>საჭირო ფინანსური რესურსები (1)</vt:lpstr>
      <vt:lpstr>საჭირო ფინანსური რესურსები (2)</vt:lpstr>
      <vt:lpstr>PowerPoint Presentation</vt:lpstr>
      <vt:lpstr>დანართი #1: კომპიუტერული ტექნიკის შესასყიდად საჭირო ფინანსური რესურსები</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სახელმწიფო ელექტრონული რეცეპტების სისტემა</dc:title>
  <dc:creator>Shota Jamburidze</dc:creator>
  <cp:lastModifiedBy>Vano Goliadze</cp:lastModifiedBy>
  <cp:revision>765</cp:revision>
  <cp:lastPrinted>2017-12-04T12:49:09Z</cp:lastPrinted>
  <dcterms:created xsi:type="dcterms:W3CDTF">2006-08-16T00:00:00Z</dcterms:created>
  <dcterms:modified xsi:type="dcterms:W3CDTF">2017-12-05T10:42:33Z</dcterms:modified>
</cp:coreProperties>
</file>