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60" r:id="rId4"/>
    <p:sldId id="258" r:id="rId5"/>
    <p:sldId id="262" r:id="rId6"/>
    <p:sldId id="265" r:id="rId7"/>
    <p:sldId id="281" r:id="rId8"/>
    <p:sldId id="266" r:id="rId9"/>
    <p:sldId id="267" r:id="rId10"/>
    <p:sldId id="268" r:id="rId11"/>
    <p:sldId id="269" r:id="rId12"/>
    <p:sldId id="275" r:id="rId13"/>
    <p:sldId id="276" r:id="rId14"/>
    <p:sldId id="277" r:id="rId15"/>
    <p:sldId id="278" r:id="rId16"/>
    <p:sldId id="279" r:id="rId17"/>
    <p:sldId id="261" r:id="rId18"/>
    <p:sldId id="263" r:id="rId19"/>
    <p:sldId id="25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670" autoAdjust="0"/>
  </p:normalViewPr>
  <p:slideViewPr>
    <p:cSldViewPr>
      <p:cViewPr>
        <p:scale>
          <a:sx n="104" d="100"/>
          <a:sy n="104" d="100"/>
        </p:scale>
        <p:origin x="-17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htielidze\Desktop\BCG\&#4311;&#4309;&#4312;&#4321;&#4308;&#4305;&#4320;&#4312;&#4309;&#4312;\&#4315;&#4317;&#4311;&#4334;&#4317;&#4309;&#4316;&#4304;&#4307;&#4312;%20&#4318;&#4320;&#4317;&#4324;&#4308;&#4321;&#4312;&#4308;&#4305;&#4312;,%20&#4305;&#4312;%20&#4321;&#4312;%20&#4335;&#4312;%20&#4313;&#4309;&#4314;&#4308;&#4309;&#4304;,%2020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htielidze\Desktop\BCG\&#4311;&#4309;&#4312;&#4321;&#4308;&#4305;&#4320;&#4312;&#4309;&#4312;\&#4315;&#4317;&#4311;&#4334;&#4317;&#4309;&#4316;&#4304;&#4307;&#4312;%20&#4318;&#4320;&#4317;&#4324;&#4308;&#4321;&#4312;&#4308;&#4305;&#4312;,%20&#4305;&#4312;%20&#4321;&#4312;%20&#4335;&#4312;%20&#4313;&#4309;&#4314;&#4308;&#4309;&#4304;,%20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Sheet6!$H$3</c:f>
              <c:strCache>
                <c:ptCount val="1"/>
                <c:pt idx="0">
                  <c:v>უმაღლესი</c:v>
                </c:pt>
              </c:strCache>
            </c:strRef>
          </c:tx>
          <c:invertIfNegative val="0"/>
          <c:cat>
            <c:strRef>
              <c:f>Sheet6!$G$4:$G$14</c:f>
              <c:strCache>
                <c:ptCount val="11"/>
                <c:pt idx="0">
                  <c:v>თბილისი</c:v>
                </c:pt>
                <c:pt idx="1">
                  <c:v>აჭარა</c:v>
                </c:pt>
                <c:pt idx="2">
                  <c:v>სამეგრელო</c:v>
                </c:pt>
                <c:pt idx="3">
                  <c:v>იმერეთი</c:v>
                </c:pt>
                <c:pt idx="4">
                  <c:v>შიდა ქართლი</c:v>
                </c:pt>
                <c:pt idx="5">
                  <c:v>მცხეთა-მთიანეთი</c:v>
                </c:pt>
                <c:pt idx="6">
                  <c:v>სამცხე-ჯავახეთი</c:v>
                </c:pt>
                <c:pt idx="7">
                  <c:v>ქვემო ქართლი</c:v>
                </c:pt>
                <c:pt idx="8">
                  <c:v>კახეთი</c:v>
                </c:pt>
                <c:pt idx="9">
                  <c:v>რაჭა</c:v>
                </c:pt>
                <c:pt idx="10">
                  <c:v>გურია</c:v>
                </c:pt>
              </c:strCache>
            </c:strRef>
          </c:cat>
          <c:val>
            <c:numRef>
              <c:f>Sheet6!$H$4:$H$14</c:f>
              <c:numCache>
                <c:formatCode>0%</c:formatCode>
                <c:ptCount val="11"/>
                <c:pt idx="0">
                  <c:v>0.609375</c:v>
                </c:pt>
                <c:pt idx="1">
                  <c:v>0.59090909090909094</c:v>
                </c:pt>
                <c:pt idx="2">
                  <c:v>0.44444444444444442</c:v>
                </c:pt>
                <c:pt idx="3">
                  <c:v>0.54054054054054057</c:v>
                </c:pt>
                <c:pt idx="4">
                  <c:v>0.5</c:v>
                </c:pt>
                <c:pt idx="5">
                  <c:v>0.46153846153846156</c:v>
                </c:pt>
                <c:pt idx="6">
                  <c:v>0.52173913043478259</c:v>
                </c:pt>
                <c:pt idx="7">
                  <c:v>0.5714285714285714</c:v>
                </c:pt>
                <c:pt idx="8">
                  <c:v>0.5</c:v>
                </c:pt>
              </c:numCache>
            </c:numRef>
          </c:val>
        </c:ser>
        <c:ser>
          <c:idx val="1"/>
          <c:order val="1"/>
          <c:tx>
            <c:strRef>
              <c:f>Sheet6!$I$3</c:f>
              <c:strCache>
                <c:ptCount val="1"/>
                <c:pt idx="0">
                  <c:v>პროფესიული</c:v>
                </c:pt>
              </c:strCache>
            </c:strRef>
          </c:tx>
          <c:invertIfNegative val="0"/>
          <c:cat>
            <c:strRef>
              <c:f>Sheet6!$G$4:$G$14</c:f>
              <c:strCache>
                <c:ptCount val="11"/>
                <c:pt idx="0">
                  <c:v>თბილისი</c:v>
                </c:pt>
                <c:pt idx="1">
                  <c:v>აჭარა</c:v>
                </c:pt>
                <c:pt idx="2">
                  <c:v>სამეგრელო</c:v>
                </c:pt>
                <c:pt idx="3">
                  <c:v>იმერეთი</c:v>
                </c:pt>
                <c:pt idx="4">
                  <c:v>შიდა ქართლი</c:v>
                </c:pt>
                <c:pt idx="5">
                  <c:v>მცხეთა-მთიანეთი</c:v>
                </c:pt>
                <c:pt idx="6">
                  <c:v>სამცხე-ჯავახეთი</c:v>
                </c:pt>
                <c:pt idx="7">
                  <c:v>ქვემო ქართლი</c:v>
                </c:pt>
                <c:pt idx="8">
                  <c:v>კახეთი</c:v>
                </c:pt>
                <c:pt idx="9">
                  <c:v>რაჭა</c:v>
                </c:pt>
                <c:pt idx="10">
                  <c:v>გურია</c:v>
                </c:pt>
              </c:strCache>
            </c:strRef>
          </c:cat>
          <c:val>
            <c:numRef>
              <c:f>Sheet6!$I$4:$I$14</c:f>
              <c:numCache>
                <c:formatCode>0%</c:formatCode>
                <c:ptCount val="11"/>
                <c:pt idx="0">
                  <c:v>0.296875</c:v>
                </c:pt>
                <c:pt idx="1">
                  <c:v>0.31818181818181818</c:v>
                </c:pt>
                <c:pt idx="2">
                  <c:v>0.55555555555555558</c:v>
                </c:pt>
                <c:pt idx="3">
                  <c:v>0.27027027027027029</c:v>
                </c:pt>
                <c:pt idx="4">
                  <c:v>0.5</c:v>
                </c:pt>
                <c:pt idx="5">
                  <c:v>0.38461538461538464</c:v>
                </c:pt>
                <c:pt idx="6">
                  <c:v>0.39130434782608697</c:v>
                </c:pt>
                <c:pt idx="7">
                  <c:v>0.42857142857142855</c:v>
                </c:pt>
                <c:pt idx="8">
                  <c:v>0.3125</c:v>
                </c:pt>
              </c:numCache>
            </c:numRef>
          </c:val>
        </c:ser>
        <c:ser>
          <c:idx val="2"/>
          <c:order val="2"/>
          <c:tx>
            <c:strRef>
              <c:f>Sheet6!$J$3</c:f>
              <c:strCache>
                <c:ptCount val="1"/>
                <c:pt idx="0">
                  <c:v>საშუალო</c:v>
                </c:pt>
              </c:strCache>
            </c:strRef>
          </c:tx>
          <c:invertIfNegative val="0"/>
          <c:cat>
            <c:strRef>
              <c:f>Sheet6!$G$4:$G$14</c:f>
              <c:strCache>
                <c:ptCount val="11"/>
                <c:pt idx="0">
                  <c:v>თბილისი</c:v>
                </c:pt>
                <c:pt idx="1">
                  <c:v>აჭარა</c:v>
                </c:pt>
                <c:pt idx="2">
                  <c:v>სამეგრელო</c:v>
                </c:pt>
                <c:pt idx="3">
                  <c:v>იმერეთი</c:v>
                </c:pt>
                <c:pt idx="4">
                  <c:v>შიდა ქართლი</c:v>
                </c:pt>
                <c:pt idx="5">
                  <c:v>მცხეთა-მთიანეთი</c:v>
                </c:pt>
                <c:pt idx="6">
                  <c:v>სამცხე-ჯავახეთი</c:v>
                </c:pt>
                <c:pt idx="7">
                  <c:v>ქვემო ქართლი</c:v>
                </c:pt>
                <c:pt idx="8">
                  <c:v>კახეთი</c:v>
                </c:pt>
                <c:pt idx="9">
                  <c:v>რაჭა</c:v>
                </c:pt>
                <c:pt idx="10">
                  <c:v>გურია</c:v>
                </c:pt>
              </c:strCache>
            </c:strRef>
          </c:cat>
          <c:val>
            <c:numRef>
              <c:f>Sheet6!$J$4:$J$14</c:f>
              <c:numCache>
                <c:formatCode>0%</c:formatCode>
                <c:ptCount val="11"/>
                <c:pt idx="0">
                  <c:v>9.375E-2</c:v>
                </c:pt>
                <c:pt idx="1">
                  <c:v>9.0909090909090912E-2</c:v>
                </c:pt>
                <c:pt idx="2">
                  <c:v>0</c:v>
                </c:pt>
                <c:pt idx="3">
                  <c:v>0.1891891891891892</c:v>
                </c:pt>
                <c:pt idx="4">
                  <c:v>0</c:v>
                </c:pt>
                <c:pt idx="5">
                  <c:v>0.15384615384615385</c:v>
                </c:pt>
                <c:pt idx="6">
                  <c:v>8.6956521739130432E-2</c:v>
                </c:pt>
                <c:pt idx="7">
                  <c:v>0</c:v>
                </c:pt>
                <c:pt idx="8">
                  <c:v>0.1875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63257088"/>
        <c:axId val="63325312"/>
        <c:axId val="0"/>
      </c:bar3DChart>
      <c:catAx>
        <c:axId val="63257088"/>
        <c:scaling>
          <c:orientation val="minMax"/>
        </c:scaling>
        <c:delete val="0"/>
        <c:axPos val="b"/>
        <c:majorTickMark val="none"/>
        <c:minorTickMark val="none"/>
        <c:tickLblPos val="nextTo"/>
        <c:crossAx val="63325312"/>
        <c:crosses val="autoZero"/>
        <c:auto val="1"/>
        <c:lblAlgn val="ctr"/>
        <c:lblOffset val="100"/>
        <c:noMultiLvlLbl val="0"/>
      </c:catAx>
      <c:valAx>
        <c:axId val="6332531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325708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dirty="0" smtClean="0"/>
              <a:t>ვაკანსიები ორგანიზაციებში</a:t>
            </a:r>
            <a:endParaRPr lang="en-US" dirty="0"/>
          </a:p>
        </c:rich>
      </c:tx>
      <c:layout>
        <c:manualLayout>
          <c:xMode val="edge"/>
          <c:yMode val="edge"/>
          <c:x val="0.42729160591037224"/>
          <c:y val="0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ვაკანსიები გასული 6 თვე (სექტემბერი-დეკემბერი 2014, იანვარი-თებერვალი 2015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Sheet4!$A$2:$A$29</c:f>
              <c:strCache>
                <c:ptCount val="28"/>
                <c:pt idx="1">
                  <c:v>სოფლის მეურნეობა. ნადირობა და სატყეო მეურნეობა</c:v>
                </c:pt>
                <c:pt idx="2">
                  <c:v>სათბობ-ენერგეტიკული სასარგებლო წიაღისეულის მოპოვება</c:v>
                </c:pt>
                <c:pt idx="3">
                  <c:v>სამთომოპოვებითი მრეწველობა, სათბობენერგეტიკული სასარგებლო წიაღისეულის მოპოვების გარდა</c:v>
                </c:pt>
                <c:pt idx="4">
                  <c:v>საკვები პროდუქტებისა (სასმელების ჩათვლით) და თამბაქოს წარმოება</c:v>
                </c:pt>
                <c:pt idx="5">
                  <c:v>ტექსტილისა და ტექსტილის ნაწარმის წარმოება</c:v>
                </c:pt>
                <c:pt idx="6">
                  <c:v>ტყავის, ტყავის ნაწარმისა და ფეხსაცმლის წარმოება</c:v>
                </c:pt>
                <c:pt idx="7">
                  <c:v>ხე-ტყის დამუშავება და ხის ნაწარმის წარმოება</c:v>
                </c:pt>
                <c:pt idx="8">
                  <c:v>ცელულოზა-ქაღალდის მრეწველობა; საგამომცემლო საქმიანობა</c:v>
                </c:pt>
                <c:pt idx="9">
                  <c:v>ქიმიური წარმოება</c:v>
                </c:pt>
                <c:pt idx="10">
                  <c:v>რეზინისა და პლასტმასის ნაწარმის წარმოება</c:v>
                </c:pt>
                <c:pt idx="11">
                  <c:v>დანარჩენი არალითონური მინერალური ნაკეთობების წარმოება</c:v>
                </c:pt>
                <c:pt idx="12">
                  <c:v>მეტალურგიული მრეწველობა და ლითონის მზა ნაწარმის წარმოება</c:v>
                </c:pt>
                <c:pt idx="13">
                  <c:v>მანქანებისა და მოწყობილობების წარმოება</c:v>
                </c:pt>
                <c:pt idx="14">
                  <c:v>ელექტრომოწყობილობების, ელექტრონული და ოპტიკური მოწყობილობების წარმოება</c:v>
                </c:pt>
                <c:pt idx="15">
                  <c:v>სატრანსპორტო საშუალებებისა და მოწყობილობების წარმოება</c:v>
                </c:pt>
                <c:pt idx="16">
                  <c:v>მრეწველობის სხვა დარგები</c:v>
                </c:pt>
                <c:pt idx="17">
                  <c:v>ელექტროენერგიის, აირისა და წყლის წარმოება და განაწილება</c:v>
                </c:pt>
                <c:pt idx="18">
                  <c:v>მშენებლობა</c:v>
                </c:pt>
                <c:pt idx="19">
                  <c:v>ვაჭრობა; ავტომობილების, საყოფაცხოვრებო ნაწარმისა და პირადი მოხმარების საგნების რემონტი</c:v>
                </c:pt>
                <c:pt idx="20">
                  <c:v>სასტუმროები და რესტორნები</c:v>
                </c:pt>
                <c:pt idx="21">
                  <c:v>ტრანსპორტი და კავშირგაბმულობა</c:v>
                </c:pt>
                <c:pt idx="22">
                  <c:v>ოპერაციები უძრავი ქონებით, იჯარა და მომხმარებლისათვის მომსახურების გაწევა</c:v>
                </c:pt>
                <c:pt idx="23">
                  <c:v>განათლება</c:v>
                </c:pt>
                <c:pt idx="24">
                  <c:v>ჯანმრთელობის დაცვა და სოციალური დახმარება</c:v>
                </c:pt>
                <c:pt idx="25">
                  <c:v>კომუნალური, სოციალური და პერსონალური მომსახურების გაწევა</c:v>
                </c:pt>
                <c:pt idx="26">
                  <c:v>საფინანსო საქმიანობა</c:v>
                </c:pt>
                <c:pt idx="27">
                  <c:v>სახელმწიფო მმართველობა</c:v>
                </c:pt>
              </c:strCache>
            </c:strRef>
          </c:cat>
          <c:val>
            <c:numRef>
              <c:f>Sheet4!$B$2:$B$29</c:f>
              <c:numCache>
                <c:formatCode>General</c:formatCode>
                <c:ptCount val="28"/>
                <c:pt idx="1">
                  <c:v>31</c:v>
                </c:pt>
                <c:pt idx="2">
                  <c:v>6</c:v>
                </c:pt>
                <c:pt idx="3">
                  <c:v>3</c:v>
                </c:pt>
                <c:pt idx="4">
                  <c:v>64</c:v>
                </c:pt>
                <c:pt idx="5">
                  <c:v>5</c:v>
                </c:pt>
                <c:pt idx="7">
                  <c:v>5</c:v>
                </c:pt>
                <c:pt idx="8">
                  <c:v>4</c:v>
                </c:pt>
                <c:pt idx="9">
                  <c:v>4</c:v>
                </c:pt>
                <c:pt idx="11">
                  <c:v>13</c:v>
                </c:pt>
                <c:pt idx="12">
                  <c:v>14</c:v>
                </c:pt>
                <c:pt idx="13">
                  <c:v>5</c:v>
                </c:pt>
                <c:pt idx="16">
                  <c:v>10</c:v>
                </c:pt>
                <c:pt idx="17">
                  <c:v>5</c:v>
                </c:pt>
                <c:pt idx="18">
                  <c:v>52</c:v>
                </c:pt>
                <c:pt idx="19">
                  <c:v>39</c:v>
                </c:pt>
                <c:pt idx="20">
                  <c:v>35</c:v>
                </c:pt>
                <c:pt idx="21">
                  <c:v>21</c:v>
                </c:pt>
                <c:pt idx="22">
                  <c:v>11</c:v>
                </c:pt>
                <c:pt idx="23">
                  <c:v>14</c:v>
                </c:pt>
                <c:pt idx="24">
                  <c:v>25</c:v>
                </c:pt>
                <c:pt idx="25">
                  <c:v>14</c:v>
                </c:pt>
                <c:pt idx="26">
                  <c:v>6</c:v>
                </c:pt>
                <c:pt idx="27">
                  <c:v>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Sheet4!$C$1</c:f>
              <c:strCache>
                <c:ptCount val="1"/>
                <c:pt idx="0">
                  <c:v>ვაკანსიები ახლა (ინტერვიუს ჩატარებისას მარტი-მაისი, 2015)</c:v>
                </c:pt>
              </c:strCache>
            </c:strRef>
          </c:tx>
          <c:cat>
            <c:strRef>
              <c:f>Sheet4!$A$2:$A$29</c:f>
              <c:strCache>
                <c:ptCount val="28"/>
                <c:pt idx="1">
                  <c:v>სოფლის მეურნეობა. ნადირობა და სატყეო მეურნეობა</c:v>
                </c:pt>
                <c:pt idx="2">
                  <c:v>სათბობ-ენერგეტიკული სასარგებლო წიაღისეულის მოპოვება</c:v>
                </c:pt>
                <c:pt idx="3">
                  <c:v>სამთომოპოვებითი მრეწველობა, სათბობენერგეტიკული სასარგებლო წიაღისეულის მოპოვების გარდა</c:v>
                </c:pt>
                <c:pt idx="4">
                  <c:v>საკვები პროდუქტებისა (სასმელების ჩათვლით) და თამბაქოს წარმოება</c:v>
                </c:pt>
                <c:pt idx="5">
                  <c:v>ტექსტილისა და ტექსტილის ნაწარმის წარმოება</c:v>
                </c:pt>
                <c:pt idx="6">
                  <c:v>ტყავის, ტყავის ნაწარმისა და ფეხსაცმლის წარმოება</c:v>
                </c:pt>
                <c:pt idx="7">
                  <c:v>ხე-ტყის დამუშავება და ხის ნაწარმის წარმოება</c:v>
                </c:pt>
                <c:pt idx="8">
                  <c:v>ცელულოზა-ქაღალდის მრეწველობა; საგამომცემლო საქმიანობა</c:v>
                </c:pt>
                <c:pt idx="9">
                  <c:v>ქიმიური წარმოება</c:v>
                </c:pt>
                <c:pt idx="10">
                  <c:v>რეზინისა და პლასტმასის ნაწარმის წარმოება</c:v>
                </c:pt>
                <c:pt idx="11">
                  <c:v>დანარჩენი არალითონური მინერალური ნაკეთობების წარმოება</c:v>
                </c:pt>
                <c:pt idx="12">
                  <c:v>მეტალურგიული მრეწველობა და ლითონის მზა ნაწარმის წარმოება</c:v>
                </c:pt>
                <c:pt idx="13">
                  <c:v>მანქანებისა და მოწყობილობების წარმოება</c:v>
                </c:pt>
                <c:pt idx="14">
                  <c:v>ელექტრომოწყობილობების, ელექტრონული და ოპტიკური მოწყობილობების წარმოება</c:v>
                </c:pt>
                <c:pt idx="15">
                  <c:v>სატრანსპორტო საშუალებებისა და მოწყობილობების წარმოება</c:v>
                </c:pt>
                <c:pt idx="16">
                  <c:v>მრეწველობის სხვა დარგები</c:v>
                </c:pt>
                <c:pt idx="17">
                  <c:v>ელექტროენერგიის, აირისა და წყლის წარმოება და განაწილება</c:v>
                </c:pt>
                <c:pt idx="18">
                  <c:v>მშენებლობა</c:v>
                </c:pt>
                <c:pt idx="19">
                  <c:v>ვაჭრობა; ავტომობილების, საყოფაცხოვრებო ნაწარმისა და პირადი მოხმარების საგნების რემონტი</c:v>
                </c:pt>
                <c:pt idx="20">
                  <c:v>სასტუმროები და რესტორნები</c:v>
                </c:pt>
                <c:pt idx="21">
                  <c:v>ტრანსპორტი და კავშირგაბმულობა</c:v>
                </c:pt>
                <c:pt idx="22">
                  <c:v>ოპერაციები უძრავი ქონებით, იჯარა და მომხმარებლისათვის მომსახურების გაწევა</c:v>
                </c:pt>
                <c:pt idx="23">
                  <c:v>განათლება</c:v>
                </c:pt>
                <c:pt idx="24">
                  <c:v>ჯანმრთელობის დაცვა და სოციალური დახმარება</c:v>
                </c:pt>
                <c:pt idx="25">
                  <c:v>კომუნალური, სოციალური და პერსონალური მომსახურების გაწევა</c:v>
                </c:pt>
                <c:pt idx="26">
                  <c:v>საფინანსო საქმიანობა</c:v>
                </c:pt>
                <c:pt idx="27">
                  <c:v>სახელმწიფო მმართველობა</c:v>
                </c:pt>
              </c:strCache>
            </c:strRef>
          </c:cat>
          <c:val>
            <c:numRef>
              <c:f>Sheet4!$C$2:$C$29</c:f>
              <c:numCache>
                <c:formatCode>General</c:formatCode>
                <c:ptCount val="28"/>
                <c:pt idx="0">
                  <c:v>13</c:v>
                </c:pt>
                <c:pt idx="2">
                  <c:v>2</c:v>
                </c:pt>
                <c:pt idx="3">
                  <c:v>1</c:v>
                </c:pt>
                <c:pt idx="4">
                  <c:v>32</c:v>
                </c:pt>
                <c:pt idx="5">
                  <c:v>6</c:v>
                </c:pt>
                <c:pt idx="7">
                  <c:v>2</c:v>
                </c:pt>
                <c:pt idx="9">
                  <c:v>4</c:v>
                </c:pt>
                <c:pt idx="11">
                  <c:v>5</c:v>
                </c:pt>
                <c:pt idx="12">
                  <c:v>13</c:v>
                </c:pt>
                <c:pt idx="14">
                  <c:v>1</c:v>
                </c:pt>
                <c:pt idx="16">
                  <c:v>12</c:v>
                </c:pt>
                <c:pt idx="17">
                  <c:v>6</c:v>
                </c:pt>
                <c:pt idx="18">
                  <c:v>25</c:v>
                </c:pt>
                <c:pt idx="19">
                  <c:v>36</c:v>
                </c:pt>
                <c:pt idx="20">
                  <c:v>24</c:v>
                </c:pt>
                <c:pt idx="21">
                  <c:v>13</c:v>
                </c:pt>
                <c:pt idx="22">
                  <c:v>4</c:v>
                </c:pt>
                <c:pt idx="23">
                  <c:v>2</c:v>
                </c:pt>
                <c:pt idx="24">
                  <c:v>16</c:v>
                </c:pt>
                <c:pt idx="25">
                  <c:v>1</c:v>
                </c:pt>
                <c:pt idx="27">
                  <c:v>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Sheet4!$D$1</c:f>
              <c:strCache>
                <c:ptCount val="1"/>
                <c:pt idx="0">
                  <c:v>ვაკანსიები მომავალი 6 თვე (ივნისი-ნოემბერი, 2015)</c:v>
                </c:pt>
              </c:strCache>
            </c:strRef>
          </c:tx>
          <c:cat>
            <c:strRef>
              <c:f>Sheet4!$A$2:$A$29</c:f>
              <c:strCache>
                <c:ptCount val="28"/>
                <c:pt idx="1">
                  <c:v>სოფლის მეურნეობა. ნადირობა და სატყეო მეურნეობა</c:v>
                </c:pt>
                <c:pt idx="2">
                  <c:v>სათბობ-ენერგეტიკული სასარგებლო წიაღისეულის მოპოვება</c:v>
                </c:pt>
                <c:pt idx="3">
                  <c:v>სამთომოპოვებითი მრეწველობა, სათბობენერგეტიკული სასარგებლო წიაღისეულის მოპოვების გარდა</c:v>
                </c:pt>
                <c:pt idx="4">
                  <c:v>საკვები პროდუქტებისა (სასმელების ჩათვლით) და თამბაქოს წარმოება</c:v>
                </c:pt>
                <c:pt idx="5">
                  <c:v>ტექსტილისა და ტექსტილის ნაწარმის წარმოება</c:v>
                </c:pt>
                <c:pt idx="6">
                  <c:v>ტყავის, ტყავის ნაწარმისა და ფეხსაცმლის წარმოება</c:v>
                </c:pt>
                <c:pt idx="7">
                  <c:v>ხე-ტყის დამუშავება და ხის ნაწარმის წარმოება</c:v>
                </c:pt>
                <c:pt idx="8">
                  <c:v>ცელულოზა-ქაღალდის მრეწველობა; საგამომცემლო საქმიანობა</c:v>
                </c:pt>
                <c:pt idx="9">
                  <c:v>ქიმიური წარმოება</c:v>
                </c:pt>
                <c:pt idx="10">
                  <c:v>რეზინისა და პლასტმასის ნაწარმის წარმოება</c:v>
                </c:pt>
                <c:pt idx="11">
                  <c:v>დანარჩენი არალითონური მინერალური ნაკეთობების წარმოება</c:v>
                </c:pt>
                <c:pt idx="12">
                  <c:v>მეტალურგიული მრეწველობა და ლითონის მზა ნაწარმის წარმოება</c:v>
                </c:pt>
                <c:pt idx="13">
                  <c:v>მანქანებისა და მოწყობილობების წარმოება</c:v>
                </c:pt>
                <c:pt idx="14">
                  <c:v>ელექტრომოწყობილობების, ელექტრონული და ოპტიკური მოწყობილობების წარმოება</c:v>
                </c:pt>
                <c:pt idx="15">
                  <c:v>სატრანსპორტო საშუალებებისა და მოწყობილობების წარმოება</c:v>
                </c:pt>
                <c:pt idx="16">
                  <c:v>მრეწველობის სხვა დარგები</c:v>
                </c:pt>
                <c:pt idx="17">
                  <c:v>ელექტროენერგიის, აირისა და წყლის წარმოება და განაწილება</c:v>
                </c:pt>
                <c:pt idx="18">
                  <c:v>მშენებლობა</c:v>
                </c:pt>
                <c:pt idx="19">
                  <c:v>ვაჭრობა; ავტომობილების, საყოფაცხოვრებო ნაწარმისა და პირადი მოხმარების საგნების რემონტი</c:v>
                </c:pt>
                <c:pt idx="20">
                  <c:v>სასტუმროები და რესტორნები</c:v>
                </c:pt>
                <c:pt idx="21">
                  <c:v>ტრანსპორტი და კავშირგაბმულობა</c:v>
                </c:pt>
                <c:pt idx="22">
                  <c:v>ოპერაციები უძრავი ქონებით, იჯარა და მომხმარებლისათვის მომსახურების გაწევა</c:v>
                </c:pt>
                <c:pt idx="23">
                  <c:v>განათლება</c:v>
                </c:pt>
                <c:pt idx="24">
                  <c:v>ჯანმრთელობის დაცვა და სოციალური დახმარება</c:v>
                </c:pt>
                <c:pt idx="25">
                  <c:v>კომუნალური, სოციალური და პერსონალური მომსახურების გაწევა</c:v>
                </c:pt>
                <c:pt idx="26">
                  <c:v>საფინანსო საქმიანობა</c:v>
                </c:pt>
                <c:pt idx="27">
                  <c:v>სახელმწიფო მმართველობა</c:v>
                </c:pt>
              </c:strCache>
            </c:strRef>
          </c:cat>
          <c:val>
            <c:numRef>
              <c:f>Sheet4!$D$2:$D$29</c:f>
              <c:numCache>
                <c:formatCode>General</c:formatCode>
                <c:ptCount val="28"/>
                <c:pt idx="0">
                  <c:v>8</c:v>
                </c:pt>
                <c:pt idx="2">
                  <c:v>1</c:v>
                </c:pt>
                <c:pt idx="4">
                  <c:v>17</c:v>
                </c:pt>
                <c:pt idx="5">
                  <c:v>1</c:v>
                </c:pt>
                <c:pt idx="7">
                  <c:v>3</c:v>
                </c:pt>
                <c:pt idx="9">
                  <c:v>1</c:v>
                </c:pt>
                <c:pt idx="10">
                  <c:v>2</c:v>
                </c:pt>
                <c:pt idx="11">
                  <c:v>6</c:v>
                </c:pt>
                <c:pt idx="12">
                  <c:v>2</c:v>
                </c:pt>
                <c:pt idx="14">
                  <c:v>2</c:v>
                </c:pt>
                <c:pt idx="16">
                  <c:v>7</c:v>
                </c:pt>
                <c:pt idx="17">
                  <c:v>2</c:v>
                </c:pt>
                <c:pt idx="18">
                  <c:v>12</c:v>
                </c:pt>
                <c:pt idx="19">
                  <c:v>26</c:v>
                </c:pt>
                <c:pt idx="20">
                  <c:v>25</c:v>
                </c:pt>
                <c:pt idx="21">
                  <c:v>6</c:v>
                </c:pt>
                <c:pt idx="22">
                  <c:v>11</c:v>
                </c:pt>
                <c:pt idx="24">
                  <c:v>5</c:v>
                </c:pt>
                <c:pt idx="25">
                  <c:v>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420800"/>
        <c:axId val="63362688"/>
      </c:lineChart>
      <c:catAx>
        <c:axId val="97420800"/>
        <c:scaling>
          <c:orientation val="minMax"/>
        </c:scaling>
        <c:delete val="0"/>
        <c:axPos val="b"/>
        <c:majorTickMark val="none"/>
        <c:minorTickMark val="none"/>
        <c:tickLblPos val="nextTo"/>
        <c:crossAx val="63362688"/>
        <c:crosses val="autoZero"/>
        <c:auto val="1"/>
        <c:lblAlgn val="ctr"/>
        <c:lblOffset val="100"/>
        <c:noMultiLvlLbl val="0"/>
      </c:catAx>
      <c:valAx>
        <c:axId val="63362688"/>
        <c:scaling>
          <c:orientation val="minMax"/>
        </c:scaling>
        <c:delete val="0"/>
        <c:axPos val="l"/>
        <c:majorGridlines/>
        <c:numFmt formatCode="General" sourceLinked="0"/>
        <c:majorTickMark val="none"/>
        <c:minorTickMark val="none"/>
        <c:tickLblPos val="nextTo"/>
        <c:spPr>
          <a:ln w="9525">
            <a:noFill/>
          </a:ln>
        </c:spPr>
        <c:crossAx val="9742080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726543-AC27-4814-AF49-A8E666321C3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D096107-68A1-49A7-939A-34CD6AF97640}">
      <dgm:prSet/>
      <dgm:spPr/>
      <dgm:t>
        <a:bodyPr/>
        <a:lstStyle/>
        <a:p>
          <a:r>
            <a:rPr lang="ka-GE" b="0" i="0" u="none" smtClean="0"/>
            <a:t>ექიმი</a:t>
          </a:r>
          <a:endParaRPr lang="ka-GE"/>
        </a:p>
      </dgm:t>
    </dgm:pt>
    <dgm:pt modelId="{CBA98175-1713-42A6-9F75-9A91019513DC}" type="parTrans" cxnId="{DA33E8B8-2412-4DD7-85D5-955095602A1C}">
      <dgm:prSet/>
      <dgm:spPr/>
      <dgm:t>
        <a:bodyPr/>
        <a:lstStyle/>
        <a:p>
          <a:endParaRPr lang="en-US"/>
        </a:p>
      </dgm:t>
    </dgm:pt>
    <dgm:pt modelId="{DB366434-28B3-4588-9F97-2ED0D97E1863}" type="sibTrans" cxnId="{DA33E8B8-2412-4DD7-85D5-955095602A1C}">
      <dgm:prSet/>
      <dgm:spPr/>
      <dgm:t>
        <a:bodyPr/>
        <a:lstStyle/>
        <a:p>
          <a:endParaRPr lang="en-US"/>
        </a:p>
      </dgm:t>
    </dgm:pt>
    <dgm:pt modelId="{FE249F63-F983-4427-942E-5FC5905E651C}">
      <dgm:prSet/>
      <dgm:spPr/>
      <dgm:t>
        <a:bodyPr/>
        <a:lstStyle/>
        <a:p>
          <a:r>
            <a:rPr lang="ka-GE" b="0" i="0" u="none" dirty="0" smtClean="0"/>
            <a:t>მშენებელ-ინჟინერი</a:t>
          </a:r>
          <a:endParaRPr lang="ka-GE" dirty="0"/>
        </a:p>
      </dgm:t>
    </dgm:pt>
    <dgm:pt modelId="{D79A7485-5189-40EC-AAFD-4BBF93A10D6D}" type="parTrans" cxnId="{FEECF534-C0B8-4FD4-A78E-B4FBED19AFE4}">
      <dgm:prSet/>
      <dgm:spPr/>
      <dgm:t>
        <a:bodyPr/>
        <a:lstStyle/>
        <a:p>
          <a:endParaRPr lang="en-US"/>
        </a:p>
      </dgm:t>
    </dgm:pt>
    <dgm:pt modelId="{EDDE7B20-7792-4C84-A881-B107E1A1B64E}" type="sibTrans" cxnId="{FEECF534-C0B8-4FD4-A78E-B4FBED19AFE4}">
      <dgm:prSet/>
      <dgm:spPr/>
      <dgm:t>
        <a:bodyPr/>
        <a:lstStyle/>
        <a:p>
          <a:endParaRPr lang="en-US"/>
        </a:p>
      </dgm:t>
    </dgm:pt>
    <dgm:pt modelId="{B59279FB-8B1E-4780-9B58-7CAA9CA54BDC}">
      <dgm:prSet/>
      <dgm:spPr/>
      <dgm:t>
        <a:bodyPr/>
        <a:lstStyle/>
        <a:p>
          <a:r>
            <a:rPr lang="ka-GE" b="0" i="0" u="none" smtClean="0"/>
            <a:t>ინჟინერ-მექანიკოსი</a:t>
          </a:r>
          <a:endParaRPr lang="ka-GE"/>
        </a:p>
      </dgm:t>
    </dgm:pt>
    <dgm:pt modelId="{BF591C33-5545-4742-82CF-70C0BAA507D9}" type="parTrans" cxnId="{9E2970E5-23AB-4CC0-8DA2-6A4AD585F201}">
      <dgm:prSet/>
      <dgm:spPr/>
      <dgm:t>
        <a:bodyPr/>
        <a:lstStyle/>
        <a:p>
          <a:endParaRPr lang="en-US"/>
        </a:p>
      </dgm:t>
    </dgm:pt>
    <dgm:pt modelId="{5A5CBA5F-96B3-4E5B-8817-A8294CEEF92F}" type="sibTrans" cxnId="{9E2970E5-23AB-4CC0-8DA2-6A4AD585F201}">
      <dgm:prSet/>
      <dgm:spPr/>
      <dgm:t>
        <a:bodyPr/>
        <a:lstStyle/>
        <a:p>
          <a:endParaRPr lang="en-US"/>
        </a:p>
      </dgm:t>
    </dgm:pt>
    <dgm:pt modelId="{A19919F6-F69C-4F5B-AAFC-2743DFD342AF}">
      <dgm:prSet/>
      <dgm:spPr/>
      <dgm:t>
        <a:bodyPr/>
        <a:lstStyle/>
        <a:p>
          <a:r>
            <a:rPr lang="ka-GE" b="0" i="0" u="none" smtClean="0"/>
            <a:t>არქიტექტორი</a:t>
          </a:r>
          <a:endParaRPr lang="ka-GE"/>
        </a:p>
      </dgm:t>
    </dgm:pt>
    <dgm:pt modelId="{94526FB5-4626-4EA5-BA0B-5F92D1595511}" type="parTrans" cxnId="{A01201BC-5F00-480B-8D30-6BA27DCC2395}">
      <dgm:prSet/>
      <dgm:spPr/>
      <dgm:t>
        <a:bodyPr/>
        <a:lstStyle/>
        <a:p>
          <a:endParaRPr lang="en-US"/>
        </a:p>
      </dgm:t>
    </dgm:pt>
    <dgm:pt modelId="{E20169FE-E98B-45D3-803D-BCC6746157E0}" type="sibTrans" cxnId="{A01201BC-5F00-480B-8D30-6BA27DCC2395}">
      <dgm:prSet/>
      <dgm:spPr/>
      <dgm:t>
        <a:bodyPr/>
        <a:lstStyle/>
        <a:p>
          <a:endParaRPr lang="en-US"/>
        </a:p>
      </dgm:t>
    </dgm:pt>
    <dgm:pt modelId="{509EAE1D-DA51-400E-925B-A57AF0F77E73}">
      <dgm:prSet/>
      <dgm:spPr/>
      <dgm:t>
        <a:bodyPr/>
        <a:lstStyle/>
        <a:p>
          <a:r>
            <a:rPr lang="ka-GE" b="0" i="0" u="none" smtClean="0"/>
            <a:t>ბუღალტერი</a:t>
          </a:r>
          <a:endParaRPr lang="ka-GE"/>
        </a:p>
      </dgm:t>
    </dgm:pt>
    <dgm:pt modelId="{E0FA3584-3113-4567-9936-0B91C109BCEF}" type="parTrans" cxnId="{0E1444A1-8493-4A43-9EC2-DF17FBDA5416}">
      <dgm:prSet/>
      <dgm:spPr/>
      <dgm:t>
        <a:bodyPr/>
        <a:lstStyle/>
        <a:p>
          <a:endParaRPr lang="en-US"/>
        </a:p>
      </dgm:t>
    </dgm:pt>
    <dgm:pt modelId="{E3310275-274D-4063-97A8-3DDDF45FA209}" type="sibTrans" cxnId="{0E1444A1-8493-4A43-9EC2-DF17FBDA5416}">
      <dgm:prSet/>
      <dgm:spPr/>
      <dgm:t>
        <a:bodyPr/>
        <a:lstStyle/>
        <a:p>
          <a:endParaRPr lang="en-US"/>
        </a:p>
      </dgm:t>
    </dgm:pt>
    <dgm:pt modelId="{C30D16DD-564D-47BE-A15E-857CDF8B404D}">
      <dgm:prSet/>
      <dgm:spPr/>
      <dgm:t>
        <a:bodyPr/>
        <a:lstStyle/>
        <a:p>
          <a:r>
            <a:rPr lang="ka-GE" b="0" i="0" u="none" smtClean="0"/>
            <a:t>ფინანსისტი</a:t>
          </a:r>
          <a:endParaRPr lang="ka-GE"/>
        </a:p>
      </dgm:t>
    </dgm:pt>
    <dgm:pt modelId="{24EFEF56-C08D-4EB0-A46E-A63E5AE20199}" type="parTrans" cxnId="{219C15B6-A39C-4A3D-9387-BB99FF3107C0}">
      <dgm:prSet/>
      <dgm:spPr/>
      <dgm:t>
        <a:bodyPr/>
        <a:lstStyle/>
        <a:p>
          <a:endParaRPr lang="en-US"/>
        </a:p>
      </dgm:t>
    </dgm:pt>
    <dgm:pt modelId="{E6A81324-25A6-45A8-BB98-31950DB5C971}" type="sibTrans" cxnId="{219C15B6-A39C-4A3D-9387-BB99FF3107C0}">
      <dgm:prSet/>
      <dgm:spPr/>
      <dgm:t>
        <a:bodyPr/>
        <a:lstStyle/>
        <a:p>
          <a:endParaRPr lang="en-US"/>
        </a:p>
      </dgm:t>
    </dgm:pt>
    <dgm:pt modelId="{94D6A73C-2FD2-45DF-B7F6-F446CE3D1D66}">
      <dgm:prSet/>
      <dgm:spPr/>
      <dgm:t>
        <a:bodyPr/>
        <a:lstStyle/>
        <a:p>
          <a:r>
            <a:rPr lang="ka-GE" b="0" i="0" u="none" smtClean="0"/>
            <a:t>ელექტრიკოსი</a:t>
          </a:r>
          <a:endParaRPr lang="ka-GE"/>
        </a:p>
      </dgm:t>
    </dgm:pt>
    <dgm:pt modelId="{4243E6A4-CF41-4CCF-A651-E31CF30503E8}" type="parTrans" cxnId="{D94D4FF2-4E64-4F57-B117-43D32A8F9F59}">
      <dgm:prSet/>
      <dgm:spPr/>
      <dgm:t>
        <a:bodyPr/>
        <a:lstStyle/>
        <a:p>
          <a:endParaRPr lang="en-US"/>
        </a:p>
      </dgm:t>
    </dgm:pt>
    <dgm:pt modelId="{2DB4FF9B-DB52-4255-ABF4-11C0D6C8BA40}" type="sibTrans" cxnId="{D94D4FF2-4E64-4F57-B117-43D32A8F9F59}">
      <dgm:prSet/>
      <dgm:spPr/>
      <dgm:t>
        <a:bodyPr/>
        <a:lstStyle/>
        <a:p>
          <a:endParaRPr lang="en-US"/>
        </a:p>
      </dgm:t>
    </dgm:pt>
    <dgm:pt modelId="{F9FE4887-20EA-4222-933A-37F9466FE2D3}">
      <dgm:prSet/>
      <dgm:spPr/>
      <dgm:t>
        <a:bodyPr/>
        <a:lstStyle/>
        <a:p>
          <a:r>
            <a:rPr lang="ka-GE" b="0" i="0" u="none" smtClean="0"/>
            <a:t>მექანიკოსი</a:t>
          </a:r>
          <a:endParaRPr lang="ka-GE"/>
        </a:p>
      </dgm:t>
    </dgm:pt>
    <dgm:pt modelId="{60A2822C-1378-43E2-983F-2A1157A526B7}" type="parTrans" cxnId="{53B79B7D-51A4-47DF-B3A3-F3FB9B77AF60}">
      <dgm:prSet/>
      <dgm:spPr/>
      <dgm:t>
        <a:bodyPr/>
        <a:lstStyle/>
        <a:p>
          <a:endParaRPr lang="en-US"/>
        </a:p>
      </dgm:t>
    </dgm:pt>
    <dgm:pt modelId="{CE6E89C4-A042-4367-8546-7B2352F2C706}" type="sibTrans" cxnId="{53B79B7D-51A4-47DF-B3A3-F3FB9B77AF60}">
      <dgm:prSet/>
      <dgm:spPr/>
      <dgm:t>
        <a:bodyPr/>
        <a:lstStyle/>
        <a:p>
          <a:endParaRPr lang="en-US"/>
        </a:p>
      </dgm:t>
    </dgm:pt>
    <dgm:pt modelId="{F609787F-7517-4282-985D-DD5151FD6CAD}">
      <dgm:prSet/>
      <dgm:spPr/>
      <dgm:t>
        <a:bodyPr/>
        <a:lstStyle/>
        <a:p>
          <a:r>
            <a:rPr lang="ka-GE" b="0" i="0" u="none" smtClean="0"/>
            <a:t>ტექნოლოგი</a:t>
          </a:r>
          <a:endParaRPr lang="ka-GE"/>
        </a:p>
      </dgm:t>
    </dgm:pt>
    <dgm:pt modelId="{D4F6DE80-E8B5-45EE-9CA8-B20122E929B1}" type="parTrans" cxnId="{B30445AA-65D7-43EA-AE02-3A499862744B}">
      <dgm:prSet/>
      <dgm:spPr/>
      <dgm:t>
        <a:bodyPr/>
        <a:lstStyle/>
        <a:p>
          <a:endParaRPr lang="en-US"/>
        </a:p>
      </dgm:t>
    </dgm:pt>
    <dgm:pt modelId="{6FEC08AE-1159-4203-B10D-89956F5F3AC7}" type="sibTrans" cxnId="{B30445AA-65D7-43EA-AE02-3A499862744B}">
      <dgm:prSet/>
      <dgm:spPr/>
      <dgm:t>
        <a:bodyPr/>
        <a:lstStyle/>
        <a:p>
          <a:endParaRPr lang="en-US"/>
        </a:p>
      </dgm:t>
    </dgm:pt>
    <dgm:pt modelId="{368F94E7-D431-460C-91A3-B1C47D48CBA6}" type="pres">
      <dgm:prSet presAssocID="{36726543-AC27-4814-AF49-A8E666321C3C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555229E-6896-459F-99E8-25950100B611}" type="pres">
      <dgm:prSet presAssocID="{1D096107-68A1-49A7-939A-34CD6AF97640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78B55C-AFD2-458C-B480-10E1512CF94B}" type="pres">
      <dgm:prSet presAssocID="{DB366434-28B3-4588-9F97-2ED0D97E1863}" presName="sibTrans" presStyleLbl="sibTrans2D1" presStyleIdx="0" presStyleCnt="8"/>
      <dgm:spPr/>
      <dgm:t>
        <a:bodyPr/>
        <a:lstStyle/>
        <a:p>
          <a:endParaRPr lang="en-US"/>
        </a:p>
      </dgm:t>
    </dgm:pt>
    <dgm:pt modelId="{DDBB6A80-6A6A-44EE-BCD3-3406205B9E52}" type="pres">
      <dgm:prSet presAssocID="{DB366434-28B3-4588-9F97-2ED0D97E1863}" presName="connectorText" presStyleLbl="sibTrans2D1" presStyleIdx="0" presStyleCnt="8"/>
      <dgm:spPr/>
      <dgm:t>
        <a:bodyPr/>
        <a:lstStyle/>
        <a:p>
          <a:endParaRPr lang="en-US"/>
        </a:p>
      </dgm:t>
    </dgm:pt>
    <dgm:pt modelId="{25E2AFF8-794D-4EC5-A616-860ED64DB308}" type="pres">
      <dgm:prSet presAssocID="{FE249F63-F983-4427-942E-5FC5905E651C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56E50C-B539-4C9E-9EAC-EE2AD09077AE}" type="pres">
      <dgm:prSet presAssocID="{EDDE7B20-7792-4C84-A881-B107E1A1B64E}" presName="sibTrans" presStyleLbl="sibTrans2D1" presStyleIdx="1" presStyleCnt="8"/>
      <dgm:spPr/>
      <dgm:t>
        <a:bodyPr/>
        <a:lstStyle/>
        <a:p>
          <a:endParaRPr lang="en-US"/>
        </a:p>
      </dgm:t>
    </dgm:pt>
    <dgm:pt modelId="{BB14B84F-C854-46C7-B005-108E4D33812A}" type="pres">
      <dgm:prSet presAssocID="{EDDE7B20-7792-4C84-A881-B107E1A1B64E}" presName="connectorText" presStyleLbl="sibTrans2D1" presStyleIdx="1" presStyleCnt="8"/>
      <dgm:spPr/>
      <dgm:t>
        <a:bodyPr/>
        <a:lstStyle/>
        <a:p>
          <a:endParaRPr lang="en-US"/>
        </a:p>
      </dgm:t>
    </dgm:pt>
    <dgm:pt modelId="{A23B1F60-BC95-4FE9-A438-A4FB0EF07A75}" type="pres">
      <dgm:prSet presAssocID="{B59279FB-8B1E-4780-9B58-7CAA9CA54BDC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95E4E-CE45-4093-B4C1-B79FB65D7292}" type="pres">
      <dgm:prSet presAssocID="{5A5CBA5F-96B3-4E5B-8817-A8294CEEF92F}" presName="sibTrans" presStyleLbl="sibTrans2D1" presStyleIdx="2" presStyleCnt="8"/>
      <dgm:spPr/>
      <dgm:t>
        <a:bodyPr/>
        <a:lstStyle/>
        <a:p>
          <a:endParaRPr lang="en-US"/>
        </a:p>
      </dgm:t>
    </dgm:pt>
    <dgm:pt modelId="{C35EDA18-1D41-4B20-B2FB-A09C80BE280A}" type="pres">
      <dgm:prSet presAssocID="{5A5CBA5F-96B3-4E5B-8817-A8294CEEF92F}" presName="connectorText" presStyleLbl="sibTrans2D1" presStyleIdx="2" presStyleCnt="8"/>
      <dgm:spPr/>
      <dgm:t>
        <a:bodyPr/>
        <a:lstStyle/>
        <a:p>
          <a:endParaRPr lang="en-US"/>
        </a:p>
      </dgm:t>
    </dgm:pt>
    <dgm:pt modelId="{40A03B29-AB44-4DAF-B602-1605C1FAB74B}" type="pres">
      <dgm:prSet presAssocID="{A19919F6-F69C-4F5B-AAFC-2743DFD342AF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466F8-F3C4-4759-B379-95C8FB17E79C}" type="pres">
      <dgm:prSet presAssocID="{E20169FE-E98B-45D3-803D-BCC6746157E0}" presName="sibTrans" presStyleLbl="sibTrans2D1" presStyleIdx="3" presStyleCnt="8"/>
      <dgm:spPr/>
      <dgm:t>
        <a:bodyPr/>
        <a:lstStyle/>
        <a:p>
          <a:endParaRPr lang="en-US"/>
        </a:p>
      </dgm:t>
    </dgm:pt>
    <dgm:pt modelId="{ED80096C-DBF2-4575-A694-F42C3036DAC0}" type="pres">
      <dgm:prSet presAssocID="{E20169FE-E98B-45D3-803D-BCC6746157E0}" presName="connectorText" presStyleLbl="sibTrans2D1" presStyleIdx="3" presStyleCnt="8"/>
      <dgm:spPr/>
      <dgm:t>
        <a:bodyPr/>
        <a:lstStyle/>
        <a:p>
          <a:endParaRPr lang="en-US"/>
        </a:p>
      </dgm:t>
    </dgm:pt>
    <dgm:pt modelId="{4A1ADEEA-0564-4C39-AC25-D146C53BC0CD}" type="pres">
      <dgm:prSet presAssocID="{509EAE1D-DA51-400E-925B-A57AF0F77E73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E7E09E-66B9-4D17-A3AB-7711F817D734}" type="pres">
      <dgm:prSet presAssocID="{E3310275-274D-4063-97A8-3DDDF45FA209}" presName="sibTrans" presStyleLbl="sibTrans2D1" presStyleIdx="4" presStyleCnt="8"/>
      <dgm:spPr/>
      <dgm:t>
        <a:bodyPr/>
        <a:lstStyle/>
        <a:p>
          <a:endParaRPr lang="en-US"/>
        </a:p>
      </dgm:t>
    </dgm:pt>
    <dgm:pt modelId="{BB704224-E098-4483-ABFD-BB2514DE72A2}" type="pres">
      <dgm:prSet presAssocID="{E3310275-274D-4063-97A8-3DDDF45FA209}" presName="connectorText" presStyleLbl="sibTrans2D1" presStyleIdx="4" presStyleCnt="8"/>
      <dgm:spPr/>
      <dgm:t>
        <a:bodyPr/>
        <a:lstStyle/>
        <a:p>
          <a:endParaRPr lang="en-US"/>
        </a:p>
      </dgm:t>
    </dgm:pt>
    <dgm:pt modelId="{CC78425B-3C24-4BFC-BDEC-00E14F866C3C}" type="pres">
      <dgm:prSet presAssocID="{C30D16DD-564D-47BE-A15E-857CDF8B404D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29FF55-DE86-476B-A27C-3E1B822889E5}" type="pres">
      <dgm:prSet presAssocID="{E6A81324-25A6-45A8-BB98-31950DB5C971}" presName="sibTrans" presStyleLbl="sibTrans2D1" presStyleIdx="5" presStyleCnt="8"/>
      <dgm:spPr/>
      <dgm:t>
        <a:bodyPr/>
        <a:lstStyle/>
        <a:p>
          <a:endParaRPr lang="en-US"/>
        </a:p>
      </dgm:t>
    </dgm:pt>
    <dgm:pt modelId="{189F60FC-BD77-4D3B-8359-F4246A5C9732}" type="pres">
      <dgm:prSet presAssocID="{E6A81324-25A6-45A8-BB98-31950DB5C971}" presName="connectorText" presStyleLbl="sibTrans2D1" presStyleIdx="5" presStyleCnt="8"/>
      <dgm:spPr/>
      <dgm:t>
        <a:bodyPr/>
        <a:lstStyle/>
        <a:p>
          <a:endParaRPr lang="en-US"/>
        </a:p>
      </dgm:t>
    </dgm:pt>
    <dgm:pt modelId="{4D7E49F4-03E0-4E1E-A39D-1E16B185C9A9}" type="pres">
      <dgm:prSet presAssocID="{94D6A73C-2FD2-45DF-B7F6-F446CE3D1D66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9AC825-7130-466C-8784-1FCEE3BBA814}" type="pres">
      <dgm:prSet presAssocID="{2DB4FF9B-DB52-4255-ABF4-11C0D6C8BA40}" presName="sibTrans" presStyleLbl="sibTrans2D1" presStyleIdx="6" presStyleCnt="8"/>
      <dgm:spPr/>
      <dgm:t>
        <a:bodyPr/>
        <a:lstStyle/>
        <a:p>
          <a:endParaRPr lang="en-US"/>
        </a:p>
      </dgm:t>
    </dgm:pt>
    <dgm:pt modelId="{8BD217B4-1B69-4AD8-98EE-1EEC42B1AAC9}" type="pres">
      <dgm:prSet presAssocID="{2DB4FF9B-DB52-4255-ABF4-11C0D6C8BA40}" presName="connectorText" presStyleLbl="sibTrans2D1" presStyleIdx="6" presStyleCnt="8"/>
      <dgm:spPr/>
      <dgm:t>
        <a:bodyPr/>
        <a:lstStyle/>
        <a:p>
          <a:endParaRPr lang="en-US"/>
        </a:p>
      </dgm:t>
    </dgm:pt>
    <dgm:pt modelId="{1AB54A61-6964-407C-9EBE-18C1F175A8EE}" type="pres">
      <dgm:prSet presAssocID="{F9FE4887-20EA-4222-933A-37F9466FE2D3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874FE6-22C5-4D12-84FB-7B64AB71DB75}" type="pres">
      <dgm:prSet presAssocID="{CE6E89C4-A042-4367-8546-7B2352F2C706}" presName="sibTrans" presStyleLbl="sibTrans2D1" presStyleIdx="7" presStyleCnt="8"/>
      <dgm:spPr/>
      <dgm:t>
        <a:bodyPr/>
        <a:lstStyle/>
        <a:p>
          <a:endParaRPr lang="en-US"/>
        </a:p>
      </dgm:t>
    </dgm:pt>
    <dgm:pt modelId="{C3C100AE-5030-48AC-B688-78EB7991FE03}" type="pres">
      <dgm:prSet presAssocID="{CE6E89C4-A042-4367-8546-7B2352F2C706}" presName="connectorText" presStyleLbl="sibTrans2D1" presStyleIdx="7" presStyleCnt="8"/>
      <dgm:spPr/>
      <dgm:t>
        <a:bodyPr/>
        <a:lstStyle/>
        <a:p>
          <a:endParaRPr lang="en-US"/>
        </a:p>
      </dgm:t>
    </dgm:pt>
    <dgm:pt modelId="{031D0383-91D2-4EC4-8000-61D6E85D6412}" type="pres">
      <dgm:prSet presAssocID="{F609787F-7517-4282-985D-DD5151FD6CAD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DC96946-0B68-4886-A317-6DB046954F72}" type="presOf" srcId="{E20169FE-E98B-45D3-803D-BCC6746157E0}" destId="{ED80096C-DBF2-4575-A694-F42C3036DAC0}" srcOrd="1" destOrd="0" presId="urn:microsoft.com/office/officeart/2005/8/layout/process2"/>
    <dgm:cxn modelId="{E4E570A2-B31F-4A93-84DC-D75DDDD23E7C}" type="presOf" srcId="{2DB4FF9B-DB52-4255-ABF4-11C0D6C8BA40}" destId="{8BD217B4-1B69-4AD8-98EE-1EEC42B1AAC9}" srcOrd="1" destOrd="0" presId="urn:microsoft.com/office/officeart/2005/8/layout/process2"/>
    <dgm:cxn modelId="{0121F522-B969-48AA-BA98-45F5D55899D5}" type="presOf" srcId="{CE6E89C4-A042-4367-8546-7B2352F2C706}" destId="{C3C100AE-5030-48AC-B688-78EB7991FE03}" srcOrd="1" destOrd="0" presId="urn:microsoft.com/office/officeart/2005/8/layout/process2"/>
    <dgm:cxn modelId="{53B79B7D-51A4-47DF-B3A3-F3FB9B77AF60}" srcId="{36726543-AC27-4814-AF49-A8E666321C3C}" destId="{F9FE4887-20EA-4222-933A-37F9466FE2D3}" srcOrd="7" destOrd="0" parTransId="{60A2822C-1378-43E2-983F-2A1157A526B7}" sibTransId="{CE6E89C4-A042-4367-8546-7B2352F2C706}"/>
    <dgm:cxn modelId="{AB7590EC-9A4D-47CA-B5C2-472815F80249}" type="presOf" srcId="{E6A81324-25A6-45A8-BB98-31950DB5C971}" destId="{189F60FC-BD77-4D3B-8359-F4246A5C9732}" srcOrd="1" destOrd="0" presId="urn:microsoft.com/office/officeart/2005/8/layout/process2"/>
    <dgm:cxn modelId="{1D7D4C9A-396B-4B49-83AC-8A93DBA9EE34}" type="presOf" srcId="{36726543-AC27-4814-AF49-A8E666321C3C}" destId="{368F94E7-D431-460C-91A3-B1C47D48CBA6}" srcOrd="0" destOrd="0" presId="urn:microsoft.com/office/officeart/2005/8/layout/process2"/>
    <dgm:cxn modelId="{E7A690E9-C6D7-4E7F-BB3C-783BA91628B4}" type="presOf" srcId="{FE249F63-F983-4427-942E-5FC5905E651C}" destId="{25E2AFF8-794D-4EC5-A616-860ED64DB308}" srcOrd="0" destOrd="0" presId="urn:microsoft.com/office/officeart/2005/8/layout/process2"/>
    <dgm:cxn modelId="{0D3AC1A0-5606-4110-A0C6-66CBEEDB574C}" type="presOf" srcId="{B59279FB-8B1E-4780-9B58-7CAA9CA54BDC}" destId="{A23B1F60-BC95-4FE9-A438-A4FB0EF07A75}" srcOrd="0" destOrd="0" presId="urn:microsoft.com/office/officeart/2005/8/layout/process2"/>
    <dgm:cxn modelId="{E19BD089-1CCE-4BA8-87AE-EEC4D630856B}" type="presOf" srcId="{DB366434-28B3-4588-9F97-2ED0D97E1863}" destId="{7478B55C-AFD2-458C-B480-10E1512CF94B}" srcOrd="0" destOrd="0" presId="urn:microsoft.com/office/officeart/2005/8/layout/process2"/>
    <dgm:cxn modelId="{7C836C01-EEBE-4F82-AF65-429375905649}" type="presOf" srcId="{DB366434-28B3-4588-9F97-2ED0D97E1863}" destId="{DDBB6A80-6A6A-44EE-BCD3-3406205B9E52}" srcOrd="1" destOrd="0" presId="urn:microsoft.com/office/officeart/2005/8/layout/process2"/>
    <dgm:cxn modelId="{A6DEBB90-C2A2-45EE-B5E0-3C1A7B644995}" type="presOf" srcId="{2DB4FF9B-DB52-4255-ABF4-11C0D6C8BA40}" destId="{589AC825-7130-466C-8784-1FCEE3BBA814}" srcOrd="0" destOrd="0" presId="urn:microsoft.com/office/officeart/2005/8/layout/process2"/>
    <dgm:cxn modelId="{93178605-06CB-48A5-ABA9-128503635FB2}" type="presOf" srcId="{5A5CBA5F-96B3-4E5B-8817-A8294CEEF92F}" destId="{C35EDA18-1D41-4B20-B2FB-A09C80BE280A}" srcOrd="1" destOrd="0" presId="urn:microsoft.com/office/officeart/2005/8/layout/process2"/>
    <dgm:cxn modelId="{DE14F914-610C-482D-94CF-DF3285521FE9}" type="presOf" srcId="{C30D16DD-564D-47BE-A15E-857CDF8B404D}" destId="{CC78425B-3C24-4BFC-BDEC-00E14F866C3C}" srcOrd="0" destOrd="0" presId="urn:microsoft.com/office/officeart/2005/8/layout/process2"/>
    <dgm:cxn modelId="{DA33E8B8-2412-4DD7-85D5-955095602A1C}" srcId="{36726543-AC27-4814-AF49-A8E666321C3C}" destId="{1D096107-68A1-49A7-939A-34CD6AF97640}" srcOrd="0" destOrd="0" parTransId="{CBA98175-1713-42A6-9F75-9A91019513DC}" sibTransId="{DB366434-28B3-4588-9F97-2ED0D97E1863}"/>
    <dgm:cxn modelId="{5285C212-973F-416B-8DF7-67B102DC5DF2}" type="presOf" srcId="{1D096107-68A1-49A7-939A-34CD6AF97640}" destId="{4555229E-6896-459F-99E8-25950100B611}" srcOrd="0" destOrd="0" presId="urn:microsoft.com/office/officeart/2005/8/layout/process2"/>
    <dgm:cxn modelId="{F62E5C7F-534D-489F-8AA7-85C6E16B31B4}" type="presOf" srcId="{CE6E89C4-A042-4367-8546-7B2352F2C706}" destId="{F4874FE6-22C5-4D12-84FB-7B64AB71DB75}" srcOrd="0" destOrd="0" presId="urn:microsoft.com/office/officeart/2005/8/layout/process2"/>
    <dgm:cxn modelId="{765BF2BA-4132-43C2-8439-2E6DFB186243}" type="presOf" srcId="{E3310275-274D-4063-97A8-3DDDF45FA209}" destId="{BB704224-E098-4483-ABFD-BB2514DE72A2}" srcOrd="1" destOrd="0" presId="urn:microsoft.com/office/officeart/2005/8/layout/process2"/>
    <dgm:cxn modelId="{26CD0C67-C96F-4D7A-8431-B2294FED4B9C}" type="presOf" srcId="{F609787F-7517-4282-985D-DD5151FD6CAD}" destId="{031D0383-91D2-4EC4-8000-61D6E85D6412}" srcOrd="0" destOrd="0" presId="urn:microsoft.com/office/officeart/2005/8/layout/process2"/>
    <dgm:cxn modelId="{4EA6FDB4-D025-4156-B028-FE9C0B8BE832}" type="presOf" srcId="{E20169FE-E98B-45D3-803D-BCC6746157E0}" destId="{D99466F8-F3C4-4759-B379-95C8FB17E79C}" srcOrd="0" destOrd="0" presId="urn:microsoft.com/office/officeart/2005/8/layout/process2"/>
    <dgm:cxn modelId="{99886604-1C06-43B6-9CE9-6AC65EF62F25}" type="presOf" srcId="{509EAE1D-DA51-400E-925B-A57AF0F77E73}" destId="{4A1ADEEA-0564-4C39-AC25-D146C53BC0CD}" srcOrd="0" destOrd="0" presId="urn:microsoft.com/office/officeart/2005/8/layout/process2"/>
    <dgm:cxn modelId="{FEECF534-C0B8-4FD4-A78E-B4FBED19AFE4}" srcId="{36726543-AC27-4814-AF49-A8E666321C3C}" destId="{FE249F63-F983-4427-942E-5FC5905E651C}" srcOrd="1" destOrd="0" parTransId="{D79A7485-5189-40EC-AAFD-4BBF93A10D6D}" sibTransId="{EDDE7B20-7792-4C84-A881-B107E1A1B64E}"/>
    <dgm:cxn modelId="{B30445AA-65D7-43EA-AE02-3A499862744B}" srcId="{36726543-AC27-4814-AF49-A8E666321C3C}" destId="{F609787F-7517-4282-985D-DD5151FD6CAD}" srcOrd="8" destOrd="0" parTransId="{D4F6DE80-E8B5-45EE-9CA8-B20122E929B1}" sibTransId="{6FEC08AE-1159-4203-B10D-89956F5F3AC7}"/>
    <dgm:cxn modelId="{C710E840-1FD3-4659-8C22-6A579823ABF5}" type="presOf" srcId="{A19919F6-F69C-4F5B-AAFC-2743DFD342AF}" destId="{40A03B29-AB44-4DAF-B602-1605C1FAB74B}" srcOrd="0" destOrd="0" presId="urn:microsoft.com/office/officeart/2005/8/layout/process2"/>
    <dgm:cxn modelId="{A01201BC-5F00-480B-8D30-6BA27DCC2395}" srcId="{36726543-AC27-4814-AF49-A8E666321C3C}" destId="{A19919F6-F69C-4F5B-AAFC-2743DFD342AF}" srcOrd="3" destOrd="0" parTransId="{94526FB5-4626-4EA5-BA0B-5F92D1595511}" sibTransId="{E20169FE-E98B-45D3-803D-BCC6746157E0}"/>
    <dgm:cxn modelId="{0E1444A1-8493-4A43-9EC2-DF17FBDA5416}" srcId="{36726543-AC27-4814-AF49-A8E666321C3C}" destId="{509EAE1D-DA51-400E-925B-A57AF0F77E73}" srcOrd="4" destOrd="0" parTransId="{E0FA3584-3113-4567-9936-0B91C109BCEF}" sibTransId="{E3310275-274D-4063-97A8-3DDDF45FA209}"/>
    <dgm:cxn modelId="{C6672D65-907D-4441-80F5-8F12987DD335}" type="presOf" srcId="{E3310275-274D-4063-97A8-3DDDF45FA209}" destId="{19E7E09E-66B9-4D17-A3AB-7711F817D734}" srcOrd="0" destOrd="0" presId="urn:microsoft.com/office/officeart/2005/8/layout/process2"/>
    <dgm:cxn modelId="{D94D4FF2-4E64-4F57-B117-43D32A8F9F59}" srcId="{36726543-AC27-4814-AF49-A8E666321C3C}" destId="{94D6A73C-2FD2-45DF-B7F6-F446CE3D1D66}" srcOrd="6" destOrd="0" parTransId="{4243E6A4-CF41-4CCF-A651-E31CF30503E8}" sibTransId="{2DB4FF9B-DB52-4255-ABF4-11C0D6C8BA40}"/>
    <dgm:cxn modelId="{219C15B6-A39C-4A3D-9387-BB99FF3107C0}" srcId="{36726543-AC27-4814-AF49-A8E666321C3C}" destId="{C30D16DD-564D-47BE-A15E-857CDF8B404D}" srcOrd="5" destOrd="0" parTransId="{24EFEF56-C08D-4EB0-A46E-A63E5AE20199}" sibTransId="{E6A81324-25A6-45A8-BB98-31950DB5C971}"/>
    <dgm:cxn modelId="{D982308F-FB46-4FBE-912A-A7171A674C7D}" type="presOf" srcId="{94D6A73C-2FD2-45DF-B7F6-F446CE3D1D66}" destId="{4D7E49F4-03E0-4E1E-A39D-1E16B185C9A9}" srcOrd="0" destOrd="0" presId="urn:microsoft.com/office/officeart/2005/8/layout/process2"/>
    <dgm:cxn modelId="{9E2970E5-23AB-4CC0-8DA2-6A4AD585F201}" srcId="{36726543-AC27-4814-AF49-A8E666321C3C}" destId="{B59279FB-8B1E-4780-9B58-7CAA9CA54BDC}" srcOrd="2" destOrd="0" parTransId="{BF591C33-5545-4742-82CF-70C0BAA507D9}" sibTransId="{5A5CBA5F-96B3-4E5B-8817-A8294CEEF92F}"/>
    <dgm:cxn modelId="{C3581CCE-6F21-47E9-B325-A2AE332C25F4}" type="presOf" srcId="{E6A81324-25A6-45A8-BB98-31950DB5C971}" destId="{E429FF55-DE86-476B-A27C-3E1B822889E5}" srcOrd="0" destOrd="0" presId="urn:microsoft.com/office/officeart/2005/8/layout/process2"/>
    <dgm:cxn modelId="{2D3EF28B-90DE-4A21-BE4C-11C745D165FB}" type="presOf" srcId="{EDDE7B20-7792-4C84-A881-B107E1A1B64E}" destId="{DB56E50C-B539-4C9E-9EAC-EE2AD09077AE}" srcOrd="0" destOrd="0" presId="urn:microsoft.com/office/officeart/2005/8/layout/process2"/>
    <dgm:cxn modelId="{66CA7F52-2046-45F2-8D94-DDB856716A4B}" type="presOf" srcId="{5A5CBA5F-96B3-4E5B-8817-A8294CEEF92F}" destId="{FD395E4E-CE45-4093-B4C1-B79FB65D7292}" srcOrd="0" destOrd="0" presId="urn:microsoft.com/office/officeart/2005/8/layout/process2"/>
    <dgm:cxn modelId="{4035BD8B-703D-4A30-8A08-7FC974C76B67}" type="presOf" srcId="{F9FE4887-20EA-4222-933A-37F9466FE2D3}" destId="{1AB54A61-6964-407C-9EBE-18C1F175A8EE}" srcOrd="0" destOrd="0" presId="urn:microsoft.com/office/officeart/2005/8/layout/process2"/>
    <dgm:cxn modelId="{00044B1C-A405-4C8E-96EE-EF3979C08BF5}" type="presOf" srcId="{EDDE7B20-7792-4C84-A881-B107E1A1B64E}" destId="{BB14B84F-C854-46C7-B005-108E4D33812A}" srcOrd="1" destOrd="0" presId="urn:microsoft.com/office/officeart/2005/8/layout/process2"/>
    <dgm:cxn modelId="{2B7BB335-42DB-48C4-AF9A-49D6A944E159}" type="presParOf" srcId="{368F94E7-D431-460C-91A3-B1C47D48CBA6}" destId="{4555229E-6896-459F-99E8-25950100B611}" srcOrd="0" destOrd="0" presId="urn:microsoft.com/office/officeart/2005/8/layout/process2"/>
    <dgm:cxn modelId="{B74D1D8C-0FE1-4081-AFBB-900EAC22849E}" type="presParOf" srcId="{368F94E7-D431-460C-91A3-B1C47D48CBA6}" destId="{7478B55C-AFD2-458C-B480-10E1512CF94B}" srcOrd="1" destOrd="0" presId="urn:microsoft.com/office/officeart/2005/8/layout/process2"/>
    <dgm:cxn modelId="{119671F9-7BB8-4AB4-AE38-F754FED63F41}" type="presParOf" srcId="{7478B55C-AFD2-458C-B480-10E1512CF94B}" destId="{DDBB6A80-6A6A-44EE-BCD3-3406205B9E52}" srcOrd="0" destOrd="0" presId="urn:microsoft.com/office/officeart/2005/8/layout/process2"/>
    <dgm:cxn modelId="{51F575F9-B5A7-4267-BC3E-95743FDAE299}" type="presParOf" srcId="{368F94E7-D431-460C-91A3-B1C47D48CBA6}" destId="{25E2AFF8-794D-4EC5-A616-860ED64DB308}" srcOrd="2" destOrd="0" presId="urn:microsoft.com/office/officeart/2005/8/layout/process2"/>
    <dgm:cxn modelId="{63993DE9-A383-430B-B949-A5645D9CC3FB}" type="presParOf" srcId="{368F94E7-D431-460C-91A3-B1C47D48CBA6}" destId="{DB56E50C-B539-4C9E-9EAC-EE2AD09077AE}" srcOrd="3" destOrd="0" presId="urn:microsoft.com/office/officeart/2005/8/layout/process2"/>
    <dgm:cxn modelId="{72417825-33FC-4D99-98E1-F856DBF316E4}" type="presParOf" srcId="{DB56E50C-B539-4C9E-9EAC-EE2AD09077AE}" destId="{BB14B84F-C854-46C7-B005-108E4D33812A}" srcOrd="0" destOrd="0" presId="urn:microsoft.com/office/officeart/2005/8/layout/process2"/>
    <dgm:cxn modelId="{C504B769-5078-4662-B87C-3BA4FA95112F}" type="presParOf" srcId="{368F94E7-D431-460C-91A3-B1C47D48CBA6}" destId="{A23B1F60-BC95-4FE9-A438-A4FB0EF07A75}" srcOrd="4" destOrd="0" presId="urn:microsoft.com/office/officeart/2005/8/layout/process2"/>
    <dgm:cxn modelId="{B59143DE-DDF0-48CC-BA8C-C29CB40DB87D}" type="presParOf" srcId="{368F94E7-D431-460C-91A3-B1C47D48CBA6}" destId="{FD395E4E-CE45-4093-B4C1-B79FB65D7292}" srcOrd="5" destOrd="0" presId="urn:microsoft.com/office/officeart/2005/8/layout/process2"/>
    <dgm:cxn modelId="{4BA37306-9642-4188-AC20-A10D74B7869A}" type="presParOf" srcId="{FD395E4E-CE45-4093-B4C1-B79FB65D7292}" destId="{C35EDA18-1D41-4B20-B2FB-A09C80BE280A}" srcOrd="0" destOrd="0" presId="urn:microsoft.com/office/officeart/2005/8/layout/process2"/>
    <dgm:cxn modelId="{AB504D56-C2C3-45BC-BBE6-E7899E15E5B7}" type="presParOf" srcId="{368F94E7-D431-460C-91A3-B1C47D48CBA6}" destId="{40A03B29-AB44-4DAF-B602-1605C1FAB74B}" srcOrd="6" destOrd="0" presId="urn:microsoft.com/office/officeart/2005/8/layout/process2"/>
    <dgm:cxn modelId="{B9F6875E-A5AC-47E0-8E28-B2DDCE9A94DB}" type="presParOf" srcId="{368F94E7-D431-460C-91A3-B1C47D48CBA6}" destId="{D99466F8-F3C4-4759-B379-95C8FB17E79C}" srcOrd="7" destOrd="0" presId="urn:microsoft.com/office/officeart/2005/8/layout/process2"/>
    <dgm:cxn modelId="{796F22B1-7282-4787-A534-CF15D722E7F7}" type="presParOf" srcId="{D99466F8-F3C4-4759-B379-95C8FB17E79C}" destId="{ED80096C-DBF2-4575-A694-F42C3036DAC0}" srcOrd="0" destOrd="0" presId="urn:microsoft.com/office/officeart/2005/8/layout/process2"/>
    <dgm:cxn modelId="{D1B14CA3-C989-417B-839A-3C428B07C142}" type="presParOf" srcId="{368F94E7-D431-460C-91A3-B1C47D48CBA6}" destId="{4A1ADEEA-0564-4C39-AC25-D146C53BC0CD}" srcOrd="8" destOrd="0" presId="urn:microsoft.com/office/officeart/2005/8/layout/process2"/>
    <dgm:cxn modelId="{F97122DF-60A7-4C82-8F7A-F11B9DB2021E}" type="presParOf" srcId="{368F94E7-D431-460C-91A3-B1C47D48CBA6}" destId="{19E7E09E-66B9-4D17-A3AB-7711F817D734}" srcOrd="9" destOrd="0" presId="urn:microsoft.com/office/officeart/2005/8/layout/process2"/>
    <dgm:cxn modelId="{9C088B4D-DEF0-4DDE-9D81-B492ADD20FC5}" type="presParOf" srcId="{19E7E09E-66B9-4D17-A3AB-7711F817D734}" destId="{BB704224-E098-4483-ABFD-BB2514DE72A2}" srcOrd="0" destOrd="0" presId="urn:microsoft.com/office/officeart/2005/8/layout/process2"/>
    <dgm:cxn modelId="{757164CE-86CC-4D98-9FEA-641CAC157EEC}" type="presParOf" srcId="{368F94E7-D431-460C-91A3-B1C47D48CBA6}" destId="{CC78425B-3C24-4BFC-BDEC-00E14F866C3C}" srcOrd="10" destOrd="0" presId="urn:microsoft.com/office/officeart/2005/8/layout/process2"/>
    <dgm:cxn modelId="{58B0DACE-DC51-4FA9-BB12-F5277B71A51A}" type="presParOf" srcId="{368F94E7-D431-460C-91A3-B1C47D48CBA6}" destId="{E429FF55-DE86-476B-A27C-3E1B822889E5}" srcOrd="11" destOrd="0" presId="urn:microsoft.com/office/officeart/2005/8/layout/process2"/>
    <dgm:cxn modelId="{4BBC8D61-4329-4853-BDAC-09CB50129689}" type="presParOf" srcId="{E429FF55-DE86-476B-A27C-3E1B822889E5}" destId="{189F60FC-BD77-4D3B-8359-F4246A5C9732}" srcOrd="0" destOrd="0" presId="urn:microsoft.com/office/officeart/2005/8/layout/process2"/>
    <dgm:cxn modelId="{9647BF2F-3730-464C-9DE0-0D1B99C5464A}" type="presParOf" srcId="{368F94E7-D431-460C-91A3-B1C47D48CBA6}" destId="{4D7E49F4-03E0-4E1E-A39D-1E16B185C9A9}" srcOrd="12" destOrd="0" presId="urn:microsoft.com/office/officeart/2005/8/layout/process2"/>
    <dgm:cxn modelId="{B1B53D73-8897-41B6-AB04-0FD6833BC007}" type="presParOf" srcId="{368F94E7-D431-460C-91A3-B1C47D48CBA6}" destId="{589AC825-7130-466C-8784-1FCEE3BBA814}" srcOrd="13" destOrd="0" presId="urn:microsoft.com/office/officeart/2005/8/layout/process2"/>
    <dgm:cxn modelId="{C21272A4-3C0E-456F-B465-4C9394E67C81}" type="presParOf" srcId="{589AC825-7130-466C-8784-1FCEE3BBA814}" destId="{8BD217B4-1B69-4AD8-98EE-1EEC42B1AAC9}" srcOrd="0" destOrd="0" presId="urn:microsoft.com/office/officeart/2005/8/layout/process2"/>
    <dgm:cxn modelId="{382BFF1A-3690-4AE0-B792-A644FABFAA39}" type="presParOf" srcId="{368F94E7-D431-460C-91A3-B1C47D48CBA6}" destId="{1AB54A61-6964-407C-9EBE-18C1F175A8EE}" srcOrd="14" destOrd="0" presId="urn:microsoft.com/office/officeart/2005/8/layout/process2"/>
    <dgm:cxn modelId="{C07F3005-7B8E-481A-9BD3-959D6C4FFE5D}" type="presParOf" srcId="{368F94E7-D431-460C-91A3-B1C47D48CBA6}" destId="{F4874FE6-22C5-4D12-84FB-7B64AB71DB75}" srcOrd="15" destOrd="0" presId="urn:microsoft.com/office/officeart/2005/8/layout/process2"/>
    <dgm:cxn modelId="{46DFF568-7C47-4C60-90F0-72785F20E2EB}" type="presParOf" srcId="{F4874FE6-22C5-4D12-84FB-7B64AB71DB75}" destId="{C3C100AE-5030-48AC-B688-78EB7991FE03}" srcOrd="0" destOrd="0" presId="urn:microsoft.com/office/officeart/2005/8/layout/process2"/>
    <dgm:cxn modelId="{D6714FD1-E33D-4260-BF23-4B4E018018CC}" type="presParOf" srcId="{368F94E7-D431-460C-91A3-B1C47D48CBA6}" destId="{031D0383-91D2-4EC4-8000-61D6E85D6412}" srcOrd="1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726543-AC27-4814-AF49-A8E666321C3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249F63-F983-4427-942E-5FC5905E651C}">
      <dgm:prSet/>
      <dgm:spPr/>
      <dgm:t>
        <a:bodyPr/>
        <a:lstStyle/>
        <a:p>
          <a:r>
            <a:rPr lang="ka-GE" b="0" i="0" u="none" dirty="0" smtClean="0"/>
            <a:t>განათლება-კვალიფიკაცია</a:t>
          </a:r>
          <a:endParaRPr lang="ka-GE" dirty="0"/>
        </a:p>
      </dgm:t>
    </dgm:pt>
    <dgm:pt modelId="{D79A7485-5189-40EC-AAFD-4BBF93A10D6D}" type="parTrans" cxnId="{FEECF534-C0B8-4FD4-A78E-B4FBED19AFE4}">
      <dgm:prSet/>
      <dgm:spPr/>
      <dgm:t>
        <a:bodyPr/>
        <a:lstStyle/>
        <a:p>
          <a:endParaRPr lang="en-US"/>
        </a:p>
      </dgm:t>
    </dgm:pt>
    <dgm:pt modelId="{EDDE7B20-7792-4C84-A881-B107E1A1B64E}" type="sibTrans" cxnId="{FEECF534-C0B8-4FD4-A78E-B4FBED19AFE4}">
      <dgm:prSet/>
      <dgm:spPr/>
      <dgm:t>
        <a:bodyPr/>
        <a:lstStyle/>
        <a:p>
          <a:endParaRPr lang="en-US"/>
        </a:p>
      </dgm:t>
    </dgm:pt>
    <dgm:pt modelId="{B59279FB-8B1E-4780-9B58-7CAA9CA54BDC}">
      <dgm:prSet/>
      <dgm:spPr/>
      <dgm:t>
        <a:bodyPr/>
        <a:lstStyle/>
        <a:p>
          <a:r>
            <a:rPr lang="ka-GE" b="0" i="0" u="none" dirty="0" smtClean="0"/>
            <a:t>პროფესიული ცოდნა/განათლების ხარისხი</a:t>
          </a:r>
          <a:endParaRPr lang="ka-GE" dirty="0"/>
        </a:p>
      </dgm:t>
    </dgm:pt>
    <dgm:pt modelId="{BF591C33-5545-4742-82CF-70C0BAA507D9}" type="parTrans" cxnId="{9E2970E5-23AB-4CC0-8DA2-6A4AD585F201}">
      <dgm:prSet/>
      <dgm:spPr/>
      <dgm:t>
        <a:bodyPr/>
        <a:lstStyle/>
        <a:p>
          <a:endParaRPr lang="en-US"/>
        </a:p>
      </dgm:t>
    </dgm:pt>
    <dgm:pt modelId="{5A5CBA5F-96B3-4E5B-8817-A8294CEEF92F}" type="sibTrans" cxnId="{9E2970E5-23AB-4CC0-8DA2-6A4AD585F201}">
      <dgm:prSet/>
      <dgm:spPr/>
      <dgm:t>
        <a:bodyPr/>
        <a:lstStyle/>
        <a:p>
          <a:endParaRPr lang="en-US"/>
        </a:p>
      </dgm:t>
    </dgm:pt>
    <dgm:pt modelId="{A19919F6-F69C-4F5B-AAFC-2743DFD342AF}">
      <dgm:prSet/>
      <dgm:spPr/>
      <dgm:t>
        <a:bodyPr/>
        <a:lstStyle/>
        <a:p>
          <a:r>
            <a:rPr lang="ka-GE" b="0" i="0" u="none" dirty="0" smtClean="0"/>
            <a:t>კულტურული ფაქტორები</a:t>
          </a:r>
          <a:endParaRPr lang="ka-GE" dirty="0"/>
        </a:p>
      </dgm:t>
    </dgm:pt>
    <dgm:pt modelId="{94526FB5-4626-4EA5-BA0B-5F92D1595511}" type="parTrans" cxnId="{A01201BC-5F00-480B-8D30-6BA27DCC2395}">
      <dgm:prSet/>
      <dgm:spPr/>
      <dgm:t>
        <a:bodyPr/>
        <a:lstStyle/>
        <a:p>
          <a:endParaRPr lang="en-US"/>
        </a:p>
      </dgm:t>
    </dgm:pt>
    <dgm:pt modelId="{E20169FE-E98B-45D3-803D-BCC6746157E0}" type="sibTrans" cxnId="{A01201BC-5F00-480B-8D30-6BA27DCC2395}">
      <dgm:prSet/>
      <dgm:spPr/>
      <dgm:t>
        <a:bodyPr/>
        <a:lstStyle/>
        <a:p>
          <a:endParaRPr lang="en-US"/>
        </a:p>
      </dgm:t>
    </dgm:pt>
    <dgm:pt modelId="{509EAE1D-DA51-400E-925B-A57AF0F77E73}">
      <dgm:prSet/>
      <dgm:spPr/>
      <dgm:t>
        <a:bodyPr/>
        <a:lstStyle/>
        <a:p>
          <a:r>
            <a:rPr lang="ka-GE" b="0" i="0" u="none" dirty="0" smtClean="0"/>
            <a:t>კომპეტენტურობა</a:t>
          </a:r>
          <a:endParaRPr lang="ka-GE" dirty="0"/>
        </a:p>
      </dgm:t>
    </dgm:pt>
    <dgm:pt modelId="{E0FA3584-3113-4567-9936-0B91C109BCEF}" type="parTrans" cxnId="{0E1444A1-8493-4A43-9EC2-DF17FBDA5416}">
      <dgm:prSet/>
      <dgm:spPr/>
      <dgm:t>
        <a:bodyPr/>
        <a:lstStyle/>
        <a:p>
          <a:endParaRPr lang="en-US"/>
        </a:p>
      </dgm:t>
    </dgm:pt>
    <dgm:pt modelId="{E3310275-274D-4063-97A8-3DDDF45FA209}" type="sibTrans" cxnId="{0E1444A1-8493-4A43-9EC2-DF17FBDA5416}">
      <dgm:prSet/>
      <dgm:spPr/>
      <dgm:t>
        <a:bodyPr/>
        <a:lstStyle/>
        <a:p>
          <a:endParaRPr lang="en-US"/>
        </a:p>
      </dgm:t>
    </dgm:pt>
    <dgm:pt modelId="{C30D16DD-564D-47BE-A15E-857CDF8B404D}">
      <dgm:prSet/>
      <dgm:spPr/>
      <dgm:t>
        <a:bodyPr/>
        <a:lstStyle/>
        <a:p>
          <a:r>
            <a:rPr lang="ka-GE" b="0" i="0" u="none" dirty="0" smtClean="0"/>
            <a:t>ანაზღაურების ოდენობა</a:t>
          </a:r>
          <a:endParaRPr lang="ka-GE" dirty="0"/>
        </a:p>
      </dgm:t>
    </dgm:pt>
    <dgm:pt modelId="{24EFEF56-C08D-4EB0-A46E-A63E5AE20199}" type="parTrans" cxnId="{219C15B6-A39C-4A3D-9387-BB99FF3107C0}">
      <dgm:prSet/>
      <dgm:spPr/>
      <dgm:t>
        <a:bodyPr/>
        <a:lstStyle/>
        <a:p>
          <a:endParaRPr lang="en-US"/>
        </a:p>
      </dgm:t>
    </dgm:pt>
    <dgm:pt modelId="{E6A81324-25A6-45A8-BB98-31950DB5C971}" type="sibTrans" cxnId="{219C15B6-A39C-4A3D-9387-BB99FF3107C0}">
      <dgm:prSet/>
      <dgm:spPr/>
      <dgm:t>
        <a:bodyPr/>
        <a:lstStyle/>
        <a:p>
          <a:endParaRPr lang="en-US"/>
        </a:p>
      </dgm:t>
    </dgm:pt>
    <dgm:pt modelId="{70F09998-7519-4A62-9D77-80856D5065B4}">
      <dgm:prSet/>
      <dgm:spPr/>
      <dgm:t>
        <a:bodyPr/>
        <a:lstStyle/>
        <a:p>
          <a:r>
            <a:rPr lang="ka-GE" u="none" strike="noStrike" smtClean="0">
              <a:effectLst/>
            </a:rPr>
            <a:t>სპეციფიკური ცოდნა, უნარები</a:t>
          </a:r>
          <a:endParaRPr lang="en-US"/>
        </a:p>
      </dgm:t>
    </dgm:pt>
    <dgm:pt modelId="{3378B731-088B-4A17-83D4-650768F4D213}" type="parTrans" cxnId="{F0EC36C0-0D89-4CE0-BC83-FA2D2A82B888}">
      <dgm:prSet/>
      <dgm:spPr/>
      <dgm:t>
        <a:bodyPr/>
        <a:lstStyle/>
        <a:p>
          <a:endParaRPr lang="en-US"/>
        </a:p>
      </dgm:t>
    </dgm:pt>
    <dgm:pt modelId="{79B39BDC-45A9-4206-BE31-9328AD1D0E2B}" type="sibTrans" cxnId="{F0EC36C0-0D89-4CE0-BC83-FA2D2A82B888}">
      <dgm:prSet/>
      <dgm:spPr/>
      <dgm:t>
        <a:bodyPr/>
        <a:lstStyle/>
        <a:p>
          <a:endParaRPr lang="en-US"/>
        </a:p>
      </dgm:t>
    </dgm:pt>
    <dgm:pt modelId="{368F94E7-D431-460C-91A3-B1C47D48CBA6}" type="pres">
      <dgm:prSet presAssocID="{36726543-AC27-4814-AF49-A8E666321C3C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C03AC8-BB17-478C-BCA1-D0369D37A593}" type="pres">
      <dgm:prSet presAssocID="{70F09998-7519-4A62-9D77-80856D5065B4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7E294F-84EC-40C9-A21B-092AFA4A688B}" type="pres">
      <dgm:prSet presAssocID="{79B39BDC-45A9-4206-BE31-9328AD1D0E2B}" presName="sibTrans" presStyleLbl="sibTrans2D1" presStyleIdx="0" presStyleCnt="5"/>
      <dgm:spPr/>
      <dgm:t>
        <a:bodyPr/>
        <a:lstStyle/>
        <a:p>
          <a:endParaRPr lang="en-US"/>
        </a:p>
      </dgm:t>
    </dgm:pt>
    <dgm:pt modelId="{7D81A18B-8D36-4195-9D52-3A07FAB1C4B0}" type="pres">
      <dgm:prSet presAssocID="{79B39BDC-45A9-4206-BE31-9328AD1D0E2B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25E2AFF8-794D-4EC5-A616-860ED64DB308}" type="pres">
      <dgm:prSet presAssocID="{FE249F63-F983-4427-942E-5FC5905E651C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56E50C-B539-4C9E-9EAC-EE2AD09077AE}" type="pres">
      <dgm:prSet presAssocID="{EDDE7B20-7792-4C84-A881-B107E1A1B64E}" presName="sibTrans" presStyleLbl="sibTrans2D1" presStyleIdx="1" presStyleCnt="5"/>
      <dgm:spPr/>
      <dgm:t>
        <a:bodyPr/>
        <a:lstStyle/>
        <a:p>
          <a:endParaRPr lang="en-US"/>
        </a:p>
      </dgm:t>
    </dgm:pt>
    <dgm:pt modelId="{BB14B84F-C854-46C7-B005-108E4D33812A}" type="pres">
      <dgm:prSet presAssocID="{EDDE7B20-7792-4C84-A881-B107E1A1B64E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A23B1F60-BC95-4FE9-A438-A4FB0EF07A75}" type="pres">
      <dgm:prSet presAssocID="{B59279FB-8B1E-4780-9B58-7CAA9CA54BD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95E4E-CE45-4093-B4C1-B79FB65D7292}" type="pres">
      <dgm:prSet presAssocID="{5A5CBA5F-96B3-4E5B-8817-A8294CEEF92F}" presName="sibTrans" presStyleLbl="sibTrans2D1" presStyleIdx="2" presStyleCnt="5"/>
      <dgm:spPr/>
      <dgm:t>
        <a:bodyPr/>
        <a:lstStyle/>
        <a:p>
          <a:endParaRPr lang="en-US"/>
        </a:p>
      </dgm:t>
    </dgm:pt>
    <dgm:pt modelId="{C35EDA18-1D41-4B20-B2FB-A09C80BE280A}" type="pres">
      <dgm:prSet presAssocID="{5A5CBA5F-96B3-4E5B-8817-A8294CEEF92F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40A03B29-AB44-4DAF-B602-1605C1FAB74B}" type="pres">
      <dgm:prSet presAssocID="{A19919F6-F69C-4F5B-AAFC-2743DFD342AF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466F8-F3C4-4759-B379-95C8FB17E79C}" type="pres">
      <dgm:prSet presAssocID="{E20169FE-E98B-45D3-803D-BCC6746157E0}" presName="sibTrans" presStyleLbl="sibTrans2D1" presStyleIdx="3" presStyleCnt="5"/>
      <dgm:spPr/>
      <dgm:t>
        <a:bodyPr/>
        <a:lstStyle/>
        <a:p>
          <a:endParaRPr lang="en-US"/>
        </a:p>
      </dgm:t>
    </dgm:pt>
    <dgm:pt modelId="{ED80096C-DBF2-4575-A694-F42C3036DAC0}" type="pres">
      <dgm:prSet presAssocID="{E20169FE-E98B-45D3-803D-BCC6746157E0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4A1ADEEA-0564-4C39-AC25-D146C53BC0CD}" type="pres">
      <dgm:prSet presAssocID="{509EAE1D-DA51-400E-925B-A57AF0F77E7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E7E09E-66B9-4D17-A3AB-7711F817D734}" type="pres">
      <dgm:prSet presAssocID="{E3310275-274D-4063-97A8-3DDDF45FA209}" presName="sibTrans" presStyleLbl="sibTrans2D1" presStyleIdx="4" presStyleCnt="5"/>
      <dgm:spPr/>
      <dgm:t>
        <a:bodyPr/>
        <a:lstStyle/>
        <a:p>
          <a:endParaRPr lang="en-US"/>
        </a:p>
      </dgm:t>
    </dgm:pt>
    <dgm:pt modelId="{BB704224-E098-4483-ABFD-BB2514DE72A2}" type="pres">
      <dgm:prSet presAssocID="{E3310275-274D-4063-97A8-3DDDF45FA209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CC78425B-3C24-4BFC-BDEC-00E14F866C3C}" type="pres">
      <dgm:prSet presAssocID="{C30D16DD-564D-47BE-A15E-857CDF8B404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2642FC-D950-4864-9950-838F84FEC580}" type="presOf" srcId="{EDDE7B20-7792-4C84-A881-B107E1A1B64E}" destId="{DB56E50C-B539-4C9E-9EAC-EE2AD09077AE}" srcOrd="0" destOrd="0" presId="urn:microsoft.com/office/officeart/2005/8/layout/process2"/>
    <dgm:cxn modelId="{56CAEAE4-76CF-41A5-9FAF-9E8BDB4FCF87}" type="presOf" srcId="{79B39BDC-45A9-4206-BE31-9328AD1D0E2B}" destId="{B17E294F-84EC-40C9-A21B-092AFA4A688B}" srcOrd="0" destOrd="0" presId="urn:microsoft.com/office/officeart/2005/8/layout/process2"/>
    <dgm:cxn modelId="{A01201BC-5F00-480B-8D30-6BA27DCC2395}" srcId="{36726543-AC27-4814-AF49-A8E666321C3C}" destId="{A19919F6-F69C-4F5B-AAFC-2743DFD342AF}" srcOrd="3" destOrd="0" parTransId="{94526FB5-4626-4EA5-BA0B-5F92D1595511}" sibTransId="{E20169FE-E98B-45D3-803D-BCC6746157E0}"/>
    <dgm:cxn modelId="{CABAF2F8-696F-4B23-84EE-BD875D8D1175}" type="presOf" srcId="{E3310275-274D-4063-97A8-3DDDF45FA209}" destId="{BB704224-E098-4483-ABFD-BB2514DE72A2}" srcOrd="1" destOrd="0" presId="urn:microsoft.com/office/officeart/2005/8/layout/process2"/>
    <dgm:cxn modelId="{F0EC36C0-0D89-4CE0-BC83-FA2D2A82B888}" srcId="{36726543-AC27-4814-AF49-A8E666321C3C}" destId="{70F09998-7519-4A62-9D77-80856D5065B4}" srcOrd="0" destOrd="0" parTransId="{3378B731-088B-4A17-83D4-650768F4D213}" sibTransId="{79B39BDC-45A9-4206-BE31-9328AD1D0E2B}"/>
    <dgm:cxn modelId="{C817FD85-2116-4787-BDE8-C9E2A5931E47}" type="presOf" srcId="{E20169FE-E98B-45D3-803D-BCC6746157E0}" destId="{D99466F8-F3C4-4759-B379-95C8FB17E79C}" srcOrd="0" destOrd="0" presId="urn:microsoft.com/office/officeart/2005/8/layout/process2"/>
    <dgm:cxn modelId="{7A2DA28F-1C83-4F4F-B22D-5947047D88EB}" type="presOf" srcId="{B59279FB-8B1E-4780-9B58-7CAA9CA54BDC}" destId="{A23B1F60-BC95-4FE9-A438-A4FB0EF07A75}" srcOrd="0" destOrd="0" presId="urn:microsoft.com/office/officeart/2005/8/layout/process2"/>
    <dgm:cxn modelId="{F46DEF48-1277-4361-93D9-70CF08AA7DB0}" type="presOf" srcId="{5A5CBA5F-96B3-4E5B-8817-A8294CEEF92F}" destId="{FD395E4E-CE45-4093-B4C1-B79FB65D7292}" srcOrd="0" destOrd="0" presId="urn:microsoft.com/office/officeart/2005/8/layout/process2"/>
    <dgm:cxn modelId="{31A31E47-6277-4162-99EB-7C677653C329}" type="presOf" srcId="{509EAE1D-DA51-400E-925B-A57AF0F77E73}" destId="{4A1ADEEA-0564-4C39-AC25-D146C53BC0CD}" srcOrd="0" destOrd="0" presId="urn:microsoft.com/office/officeart/2005/8/layout/process2"/>
    <dgm:cxn modelId="{86832043-6052-4D11-972E-2D94D9866084}" type="presOf" srcId="{E3310275-274D-4063-97A8-3DDDF45FA209}" destId="{19E7E09E-66B9-4D17-A3AB-7711F817D734}" srcOrd="0" destOrd="0" presId="urn:microsoft.com/office/officeart/2005/8/layout/process2"/>
    <dgm:cxn modelId="{FEECF534-C0B8-4FD4-A78E-B4FBED19AFE4}" srcId="{36726543-AC27-4814-AF49-A8E666321C3C}" destId="{FE249F63-F983-4427-942E-5FC5905E651C}" srcOrd="1" destOrd="0" parTransId="{D79A7485-5189-40EC-AAFD-4BBF93A10D6D}" sibTransId="{EDDE7B20-7792-4C84-A881-B107E1A1B64E}"/>
    <dgm:cxn modelId="{45B14127-49C8-4156-97DB-4128DC8E3789}" type="presOf" srcId="{E20169FE-E98B-45D3-803D-BCC6746157E0}" destId="{ED80096C-DBF2-4575-A694-F42C3036DAC0}" srcOrd="1" destOrd="0" presId="urn:microsoft.com/office/officeart/2005/8/layout/process2"/>
    <dgm:cxn modelId="{9E2970E5-23AB-4CC0-8DA2-6A4AD585F201}" srcId="{36726543-AC27-4814-AF49-A8E666321C3C}" destId="{B59279FB-8B1E-4780-9B58-7CAA9CA54BDC}" srcOrd="2" destOrd="0" parTransId="{BF591C33-5545-4742-82CF-70C0BAA507D9}" sibTransId="{5A5CBA5F-96B3-4E5B-8817-A8294CEEF92F}"/>
    <dgm:cxn modelId="{4E4E7A18-27BC-4F89-BE14-6DBB01230A9F}" type="presOf" srcId="{EDDE7B20-7792-4C84-A881-B107E1A1B64E}" destId="{BB14B84F-C854-46C7-B005-108E4D33812A}" srcOrd="1" destOrd="0" presId="urn:microsoft.com/office/officeart/2005/8/layout/process2"/>
    <dgm:cxn modelId="{219C15B6-A39C-4A3D-9387-BB99FF3107C0}" srcId="{36726543-AC27-4814-AF49-A8E666321C3C}" destId="{C30D16DD-564D-47BE-A15E-857CDF8B404D}" srcOrd="5" destOrd="0" parTransId="{24EFEF56-C08D-4EB0-A46E-A63E5AE20199}" sibTransId="{E6A81324-25A6-45A8-BB98-31950DB5C971}"/>
    <dgm:cxn modelId="{7D1BC975-0915-4047-BA6D-70942F76A636}" type="presOf" srcId="{79B39BDC-45A9-4206-BE31-9328AD1D0E2B}" destId="{7D81A18B-8D36-4195-9D52-3A07FAB1C4B0}" srcOrd="1" destOrd="0" presId="urn:microsoft.com/office/officeart/2005/8/layout/process2"/>
    <dgm:cxn modelId="{0E1444A1-8493-4A43-9EC2-DF17FBDA5416}" srcId="{36726543-AC27-4814-AF49-A8E666321C3C}" destId="{509EAE1D-DA51-400E-925B-A57AF0F77E73}" srcOrd="4" destOrd="0" parTransId="{E0FA3584-3113-4567-9936-0B91C109BCEF}" sibTransId="{E3310275-274D-4063-97A8-3DDDF45FA209}"/>
    <dgm:cxn modelId="{82A1F0B7-A3FB-44FC-BD3B-F2D3E3740587}" type="presOf" srcId="{FE249F63-F983-4427-942E-5FC5905E651C}" destId="{25E2AFF8-794D-4EC5-A616-860ED64DB308}" srcOrd="0" destOrd="0" presId="urn:microsoft.com/office/officeart/2005/8/layout/process2"/>
    <dgm:cxn modelId="{1182BFD1-A39D-488A-B2B0-3FEB66D2662F}" type="presOf" srcId="{70F09998-7519-4A62-9D77-80856D5065B4}" destId="{66C03AC8-BB17-478C-BCA1-D0369D37A593}" srcOrd="0" destOrd="0" presId="urn:microsoft.com/office/officeart/2005/8/layout/process2"/>
    <dgm:cxn modelId="{7FED270E-1415-412C-9AF4-821D9052EF60}" type="presOf" srcId="{5A5CBA5F-96B3-4E5B-8817-A8294CEEF92F}" destId="{C35EDA18-1D41-4B20-B2FB-A09C80BE280A}" srcOrd="1" destOrd="0" presId="urn:microsoft.com/office/officeart/2005/8/layout/process2"/>
    <dgm:cxn modelId="{A3B9ADB1-86B2-4CAF-ABE1-5481083A8CC3}" type="presOf" srcId="{C30D16DD-564D-47BE-A15E-857CDF8B404D}" destId="{CC78425B-3C24-4BFC-BDEC-00E14F866C3C}" srcOrd="0" destOrd="0" presId="urn:microsoft.com/office/officeart/2005/8/layout/process2"/>
    <dgm:cxn modelId="{2A43B452-0DDA-4CAB-B4F6-C1490061BAB6}" type="presOf" srcId="{A19919F6-F69C-4F5B-AAFC-2743DFD342AF}" destId="{40A03B29-AB44-4DAF-B602-1605C1FAB74B}" srcOrd="0" destOrd="0" presId="urn:microsoft.com/office/officeart/2005/8/layout/process2"/>
    <dgm:cxn modelId="{B36EAB56-9561-4BF9-81D6-1D8131726C14}" type="presOf" srcId="{36726543-AC27-4814-AF49-A8E666321C3C}" destId="{368F94E7-D431-460C-91A3-B1C47D48CBA6}" srcOrd="0" destOrd="0" presId="urn:microsoft.com/office/officeart/2005/8/layout/process2"/>
    <dgm:cxn modelId="{F0E63EE3-DF5E-445C-9B10-57C3922B4DCB}" type="presParOf" srcId="{368F94E7-D431-460C-91A3-B1C47D48CBA6}" destId="{66C03AC8-BB17-478C-BCA1-D0369D37A593}" srcOrd="0" destOrd="0" presId="urn:microsoft.com/office/officeart/2005/8/layout/process2"/>
    <dgm:cxn modelId="{8C481F36-4747-4650-A6C4-00F2CF720566}" type="presParOf" srcId="{368F94E7-D431-460C-91A3-B1C47D48CBA6}" destId="{B17E294F-84EC-40C9-A21B-092AFA4A688B}" srcOrd="1" destOrd="0" presId="urn:microsoft.com/office/officeart/2005/8/layout/process2"/>
    <dgm:cxn modelId="{C5F58A60-E250-472E-9349-11E67D1369D7}" type="presParOf" srcId="{B17E294F-84EC-40C9-A21B-092AFA4A688B}" destId="{7D81A18B-8D36-4195-9D52-3A07FAB1C4B0}" srcOrd="0" destOrd="0" presId="urn:microsoft.com/office/officeart/2005/8/layout/process2"/>
    <dgm:cxn modelId="{86F13AE4-8043-40A9-9AF0-477BADE28265}" type="presParOf" srcId="{368F94E7-D431-460C-91A3-B1C47D48CBA6}" destId="{25E2AFF8-794D-4EC5-A616-860ED64DB308}" srcOrd="2" destOrd="0" presId="urn:microsoft.com/office/officeart/2005/8/layout/process2"/>
    <dgm:cxn modelId="{ACE9A4CD-7F73-4A81-AA05-DAA8CEBFB4DD}" type="presParOf" srcId="{368F94E7-D431-460C-91A3-B1C47D48CBA6}" destId="{DB56E50C-B539-4C9E-9EAC-EE2AD09077AE}" srcOrd="3" destOrd="0" presId="urn:microsoft.com/office/officeart/2005/8/layout/process2"/>
    <dgm:cxn modelId="{EDF8B423-9D58-48D5-B370-98382F6AF073}" type="presParOf" srcId="{DB56E50C-B539-4C9E-9EAC-EE2AD09077AE}" destId="{BB14B84F-C854-46C7-B005-108E4D33812A}" srcOrd="0" destOrd="0" presId="urn:microsoft.com/office/officeart/2005/8/layout/process2"/>
    <dgm:cxn modelId="{E5CABA27-1701-4BED-AABB-7469114E22ED}" type="presParOf" srcId="{368F94E7-D431-460C-91A3-B1C47D48CBA6}" destId="{A23B1F60-BC95-4FE9-A438-A4FB0EF07A75}" srcOrd="4" destOrd="0" presId="urn:microsoft.com/office/officeart/2005/8/layout/process2"/>
    <dgm:cxn modelId="{A786AD88-FF7A-4A7C-B66B-4B4EE16B328F}" type="presParOf" srcId="{368F94E7-D431-460C-91A3-B1C47D48CBA6}" destId="{FD395E4E-CE45-4093-B4C1-B79FB65D7292}" srcOrd="5" destOrd="0" presId="urn:microsoft.com/office/officeart/2005/8/layout/process2"/>
    <dgm:cxn modelId="{2209676C-1E38-4E88-9CC7-3C3750B28D65}" type="presParOf" srcId="{FD395E4E-CE45-4093-B4C1-B79FB65D7292}" destId="{C35EDA18-1D41-4B20-B2FB-A09C80BE280A}" srcOrd="0" destOrd="0" presId="urn:microsoft.com/office/officeart/2005/8/layout/process2"/>
    <dgm:cxn modelId="{F03BFC4B-056E-459C-848F-A5DA644FD56D}" type="presParOf" srcId="{368F94E7-D431-460C-91A3-B1C47D48CBA6}" destId="{40A03B29-AB44-4DAF-B602-1605C1FAB74B}" srcOrd="6" destOrd="0" presId="urn:microsoft.com/office/officeart/2005/8/layout/process2"/>
    <dgm:cxn modelId="{0DF9A2A6-C504-4768-A122-62E6179C7C23}" type="presParOf" srcId="{368F94E7-D431-460C-91A3-B1C47D48CBA6}" destId="{D99466F8-F3C4-4759-B379-95C8FB17E79C}" srcOrd="7" destOrd="0" presId="urn:microsoft.com/office/officeart/2005/8/layout/process2"/>
    <dgm:cxn modelId="{F08AC34C-A02D-4777-8C6B-9E98054CD6C4}" type="presParOf" srcId="{D99466F8-F3C4-4759-B379-95C8FB17E79C}" destId="{ED80096C-DBF2-4575-A694-F42C3036DAC0}" srcOrd="0" destOrd="0" presId="urn:microsoft.com/office/officeart/2005/8/layout/process2"/>
    <dgm:cxn modelId="{AF744BCC-9391-4173-BB5B-3C5A9DBD43A3}" type="presParOf" srcId="{368F94E7-D431-460C-91A3-B1C47D48CBA6}" destId="{4A1ADEEA-0564-4C39-AC25-D146C53BC0CD}" srcOrd="8" destOrd="0" presId="urn:microsoft.com/office/officeart/2005/8/layout/process2"/>
    <dgm:cxn modelId="{A7BA2C4B-81AF-407B-85CD-0E5E4D54F0DB}" type="presParOf" srcId="{368F94E7-D431-460C-91A3-B1C47D48CBA6}" destId="{19E7E09E-66B9-4D17-A3AB-7711F817D734}" srcOrd="9" destOrd="0" presId="urn:microsoft.com/office/officeart/2005/8/layout/process2"/>
    <dgm:cxn modelId="{B4E27471-B8FB-4FA2-BAB0-CEBE56E0C6F9}" type="presParOf" srcId="{19E7E09E-66B9-4D17-A3AB-7711F817D734}" destId="{BB704224-E098-4483-ABFD-BB2514DE72A2}" srcOrd="0" destOrd="0" presId="urn:microsoft.com/office/officeart/2005/8/layout/process2"/>
    <dgm:cxn modelId="{21035F59-795C-484F-A6F2-D8686A3E2DB9}" type="presParOf" srcId="{368F94E7-D431-460C-91A3-B1C47D48CBA6}" destId="{CC78425B-3C24-4BFC-BDEC-00E14F866C3C}" srcOrd="1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55229E-6896-459F-99E8-25950100B611}">
      <dsp:nvSpPr>
        <dsp:cNvPr id="0" name=""/>
        <dsp:cNvSpPr/>
      </dsp:nvSpPr>
      <dsp:spPr>
        <a:xfrm>
          <a:off x="660284" y="533"/>
          <a:ext cx="1270230" cy="336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00" b="0" i="0" u="none" kern="1200" smtClean="0"/>
            <a:t>ექიმი</a:t>
          </a:r>
          <a:endParaRPr lang="ka-GE" sz="1000" kern="1200"/>
        </a:p>
      </dsp:txBody>
      <dsp:txXfrm>
        <a:off x="670135" y="10384"/>
        <a:ext cx="1250528" cy="316643"/>
      </dsp:txXfrm>
    </dsp:sp>
    <dsp:sp modelId="{7478B55C-AFD2-458C-B480-10E1512CF94B}">
      <dsp:nvSpPr>
        <dsp:cNvPr id="0" name=""/>
        <dsp:cNvSpPr/>
      </dsp:nvSpPr>
      <dsp:spPr>
        <a:xfrm rot="5400000">
          <a:off x="1232335" y="345288"/>
          <a:ext cx="126129" cy="1513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 rot="-5400000">
        <a:off x="1249994" y="357901"/>
        <a:ext cx="90813" cy="88290"/>
      </dsp:txXfrm>
    </dsp:sp>
    <dsp:sp modelId="{25E2AFF8-794D-4EC5-A616-860ED64DB308}">
      <dsp:nvSpPr>
        <dsp:cNvPr id="0" name=""/>
        <dsp:cNvSpPr/>
      </dsp:nvSpPr>
      <dsp:spPr>
        <a:xfrm>
          <a:off x="660284" y="505052"/>
          <a:ext cx="1270230" cy="336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00" b="0" i="0" u="none" kern="1200" dirty="0" smtClean="0"/>
            <a:t>მშენებელ-ინჟინერი</a:t>
          </a:r>
          <a:endParaRPr lang="ka-GE" sz="1000" kern="1200" dirty="0"/>
        </a:p>
      </dsp:txBody>
      <dsp:txXfrm>
        <a:off x="670135" y="514903"/>
        <a:ext cx="1250528" cy="316643"/>
      </dsp:txXfrm>
    </dsp:sp>
    <dsp:sp modelId="{DB56E50C-B539-4C9E-9EAC-EE2AD09077AE}">
      <dsp:nvSpPr>
        <dsp:cNvPr id="0" name=""/>
        <dsp:cNvSpPr/>
      </dsp:nvSpPr>
      <dsp:spPr>
        <a:xfrm rot="5400000">
          <a:off x="1232335" y="849806"/>
          <a:ext cx="126129" cy="1513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 rot="-5400000">
        <a:off x="1249994" y="862419"/>
        <a:ext cx="90813" cy="88290"/>
      </dsp:txXfrm>
    </dsp:sp>
    <dsp:sp modelId="{A23B1F60-BC95-4FE9-A438-A4FB0EF07A75}">
      <dsp:nvSpPr>
        <dsp:cNvPr id="0" name=""/>
        <dsp:cNvSpPr/>
      </dsp:nvSpPr>
      <dsp:spPr>
        <a:xfrm>
          <a:off x="660284" y="1009571"/>
          <a:ext cx="1270230" cy="336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00" b="0" i="0" u="none" kern="1200" smtClean="0"/>
            <a:t>ინჟინერ-მექანიკოსი</a:t>
          </a:r>
          <a:endParaRPr lang="ka-GE" sz="1000" kern="1200"/>
        </a:p>
      </dsp:txBody>
      <dsp:txXfrm>
        <a:off x="670135" y="1019422"/>
        <a:ext cx="1250528" cy="316643"/>
      </dsp:txXfrm>
    </dsp:sp>
    <dsp:sp modelId="{FD395E4E-CE45-4093-B4C1-B79FB65D7292}">
      <dsp:nvSpPr>
        <dsp:cNvPr id="0" name=""/>
        <dsp:cNvSpPr/>
      </dsp:nvSpPr>
      <dsp:spPr>
        <a:xfrm rot="5400000">
          <a:off x="1232335" y="1354325"/>
          <a:ext cx="126129" cy="1513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 rot="-5400000">
        <a:off x="1249994" y="1366938"/>
        <a:ext cx="90813" cy="88290"/>
      </dsp:txXfrm>
    </dsp:sp>
    <dsp:sp modelId="{40A03B29-AB44-4DAF-B602-1605C1FAB74B}">
      <dsp:nvSpPr>
        <dsp:cNvPr id="0" name=""/>
        <dsp:cNvSpPr/>
      </dsp:nvSpPr>
      <dsp:spPr>
        <a:xfrm>
          <a:off x="660284" y="1514089"/>
          <a:ext cx="1270230" cy="336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00" b="0" i="0" u="none" kern="1200" smtClean="0"/>
            <a:t>არქიტექტორი</a:t>
          </a:r>
          <a:endParaRPr lang="ka-GE" sz="1000" kern="1200"/>
        </a:p>
      </dsp:txBody>
      <dsp:txXfrm>
        <a:off x="670135" y="1523940"/>
        <a:ext cx="1250528" cy="316643"/>
      </dsp:txXfrm>
    </dsp:sp>
    <dsp:sp modelId="{D99466F8-F3C4-4759-B379-95C8FB17E79C}">
      <dsp:nvSpPr>
        <dsp:cNvPr id="0" name=""/>
        <dsp:cNvSpPr/>
      </dsp:nvSpPr>
      <dsp:spPr>
        <a:xfrm rot="5400000">
          <a:off x="1232335" y="1858844"/>
          <a:ext cx="126129" cy="1513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 rot="-5400000">
        <a:off x="1249994" y="1871457"/>
        <a:ext cx="90813" cy="88290"/>
      </dsp:txXfrm>
    </dsp:sp>
    <dsp:sp modelId="{4A1ADEEA-0564-4C39-AC25-D146C53BC0CD}">
      <dsp:nvSpPr>
        <dsp:cNvPr id="0" name=""/>
        <dsp:cNvSpPr/>
      </dsp:nvSpPr>
      <dsp:spPr>
        <a:xfrm>
          <a:off x="660284" y="2018608"/>
          <a:ext cx="1270230" cy="336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00" b="0" i="0" u="none" kern="1200" smtClean="0"/>
            <a:t>ბუღალტერი</a:t>
          </a:r>
          <a:endParaRPr lang="ka-GE" sz="1000" kern="1200"/>
        </a:p>
      </dsp:txBody>
      <dsp:txXfrm>
        <a:off x="670135" y="2028459"/>
        <a:ext cx="1250528" cy="316643"/>
      </dsp:txXfrm>
    </dsp:sp>
    <dsp:sp modelId="{19E7E09E-66B9-4D17-A3AB-7711F817D734}">
      <dsp:nvSpPr>
        <dsp:cNvPr id="0" name=""/>
        <dsp:cNvSpPr/>
      </dsp:nvSpPr>
      <dsp:spPr>
        <a:xfrm rot="5400000">
          <a:off x="1232335" y="2363363"/>
          <a:ext cx="126129" cy="1513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 rot="-5400000">
        <a:off x="1249994" y="2375976"/>
        <a:ext cx="90813" cy="88290"/>
      </dsp:txXfrm>
    </dsp:sp>
    <dsp:sp modelId="{CC78425B-3C24-4BFC-BDEC-00E14F866C3C}">
      <dsp:nvSpPr>
        <dsp:cNvPr id="0" name=""/>
        <dsp:cNvSpPr/>
      </dsp:nvSpPr>
      <dsp:spPr>
        <a:xfrm>
          <a:off x="660284" y="2523127"/>
          <a:ext cx="1270230" cy="336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00" b="0" i="0" u="none" kern="1200" smtClean="0"/>
            <a:t>ფინანსისტი</a:t>
          </a:r>
          <a:endParaRPr lang="ka-GE" sz="1000" kern="1200"/>
        </a:p>
      </dsp:txBody>
      <dsp:txXfrm>
        <a:off x="670135" y="2532978"/>
        <a:ext cx="1250528" cy="316643"/>
      </dsp:txXfrm>
    </dsp:sp>
    <dsp:sp modelId="{E429FF55-DE86-476B-A27C-3E1B822889E5}">
      <dsp:nvSpPr>
        <dsp:cNvPr id="0" name=""/>
        <dsp:cNvSpPr/>
      </dsp:nvSpPr>
      <dsp:spPr>
        <a:xfrm rot="5400000">
          <a:off x="1232335" y="2867881"/>
          <a:ext cx="126129" cy="1513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 rot="-5400000">
        <a:off x="1249994" y="2880494"/>
        <a:ext cx="90813" cy="88290"/>
      </dsp:txXfrm>
    </dsp:sp>
    <dsp:sp modelId="{4D7E49F4-03E0-4E1E-A39D-1E16B185C9A9}">
      <dsp:nvSpPr>
        <dsp:cNvPr id="0" name=""/>
        <dsp:cNvSpPr/>
      </dsp:nvSpPr>
      <dsp:spPr>
        <a:xfrm>
          <a:off x="660284" y="3027645"/>
          <a:ext cx="1270230" cy="336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00" b="0" i="0" u="none" kern="1200" smtClean="0"/>
            <a:t>ელექტრიკოსი</a:t>
          </a:r>
          <a:endParaRPr lang="ka-GE" sz="1000" kern="1200"/>
        </a:p>
      </dsp:txBody>
      <dsp:txXfrm>
        <a:off x="670135" y="3037496"/>
        <a:ext cx="1250528" cy="316643"/>
      </dsp:txXfrm>
    </dsp:sp>
    <dsp:sp modelId="{589AC825-7130-466C-8784-1FCEE3BBA814}">
      <dsp:nvSpPr>
        <dsp:cNvPr id="0" name=""/>
        <dsp:cNvSpPr/>
      </dsp:nvSpPr>
      <dsp:spPr>
        <a:xfrm rot="5400000">
          <a:off x="1232335" y="3372400"/>
          <a:ext cx="126129" cy="1513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 rot="-5400000">
        <a:off x="1249994" y="3385013"/>
        <a:ext cx="90813" cy="88290"/>
      </dsp:txXfrm>
    </dsp:sp>
    <dsp:sp modelId="{1AB54A61-6964-407C-9EBE-18C1F175A8EE}">
      <dsp:nvSpPr>
        <dsp:cNvPr id="0" name=""/>
        <dsp:cNvSpPr/>
      </dsp:nvSpPr>
      <dsp:spPr>
        <a:xfrm>
          <a:off x="660284" y="3532164"/>
          <a:ext cx="1270230" cy="336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00" b="0" i="0" u="none" kern="1200" smtClean="0"/>
            <a:t>მექანიკოსი</a:t>
          </a:r>
          <a:endParaRPr lang="ka-GE" sz="1000" kern="1200"/>
        </a:p>
      </dsp:txBody>
      <dsp:txXfrm>
        <a:off x="670135" y="3542015"/>
        <a:ext cx="1250528" cy="316643"/>
      </dsp:txXfrm>
    </dsp:sp>
    <dsp:sp modelId="{F4874FE6-22C5-4D12-84FB-7B64AB71DB75}">
      <dsp:nvSpPr>
        <dsp:cNvPr id="0" name=""/>
        <dsp:cNvSpPr/>
      </dsp:nvSpPr>
      <dsp:spPr>
        <a:xfrm rot="5400000">
          <a:off x="1232335" y="3876919"/>
          <a:ext cx="126129" cy="1513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 rot="-5400000">
        <a:off x="1249994" y="3889532"/>
        <a:ext cx="90813" cy="88290"/>
      </dsp:txXfrm>
    </dsp:sp>
    <dsp:sp modelId="{031D0383-91D2-4EC4-8000-61D6E85D6412}">
      <dsp:nvSpPr>
        <dsp:cNvPr id="0" name=""/>
        <dsp:cNvSpPr/>
      </dsp:nvSpPr>
      <dsp:spPr>
        <a:xfrm>
          <a:off x="660284" y="4036683"/>
          <a:ext cx="1270230" cy="336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00" b="0" i="0" u="none" kern="1200" smtClean="0"/>
            <a:t>ტექნოლოგი</a:t>
          </a:r>
          <a:endParaRPr lang="ka-GE" sz="1000" kern="1200"/>
        </a:p>
      </dsp:txBody>
      <dsp:txXfrm>
        <a:off x="670135" y="4046534"/>
        <a:ext cx="1250528" cy="3166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C03AC8-BB17-478C-BCA1-D0369D37A593}">
      <dsp:nvSpPr>
        <dsp:cNvPr id="0" name=""/>
        <dsp:cNvSpPr/>
      </dsp:nvSpPr>
      <dsp:spPr>
        <a:xfrm>
          <a:off x="729645" y="1813"/>
          <a:ext cx="2122109" cy="537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u="none" strike="noStrike" kern="1200" smtClean="0">
              <a:effectLst/>
            </a:rPr>
            <a:t>სპეციფიკური ცოდნა, უნარები</a:t>
          </a:r>
          <a:endParaRPr lang="en-US" sz="1200" kern="1200"/>
        </a:p>
      </dsp:txBody>
      <dsp:txXfrm>
        <a:off x="745387" y="17555"/>
        <a:ext cx="2090625" cy="505971"/>
      </dsp:txXfrm>
    </dsp:sp>
    <dsp:sp modelId="{B17E294F-84EC-40C9-A21B-092AFA4A688B}">
      <dsp:nvSpPr>
        <dsp:cNvPr id="0" name=""/>
        <dsp:cNvSpPr/>
      </dsp:nvSpPr>
      <dsp:spPr>
        <a:xfrm rot="5400000">
          <a:off x="1689927" y="552705"/>
          <a:ext cx="201545" cy="2418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-5400000">
        <a:off x="1718144" y="572860"/>
        <a:ext cx="145113" cy="141082"/>
      </dsp:txXfrm>
    </dsp:sp>
    <dsp:sp modelId="{25E2AFF8-794D-4EC5-A616-860ED64DB308}">
      <dsp:nvSpPr>
        <dsp:cNvPr id="0" name=""/>
        <dsp:cNvSpPr/>
      </dsp:nvSpPr>
      <dsp:spPr>
        <a:xfrm>
          <a:off x="729645" y="807997"/>
          <a:ext cx="2122109" cy="537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0" i="0" u="none" kern="1200" dirty="0" smtClean="0"/>
            <a:t>განათლება-კვალიფიკაცია</a:t>
          </a:r>
          <a:endParaRPr lang="ka-GE" sz="1200" kern="1200" dirty="0"/>
        </a:p>
      </dsp:txBody>
      <dsp:txXfrm>
        <a:off x="745387" y="823739"/>
        <a:ext cx="2090625" cy="505971"/>
      </dsp:txXfrm>
    </dsp:sp>
    <dsp:sp modelId="{DB56E50C-B539-4C9E-9EAC-EE2AD09077AE}">
      <dsp:nvSpPr>
        <dsp:cNvPr id="0" name=""/>
        <dsp:cNvSpPr/>
      </dsp:nvSpPr>
      <dsp:spPr>
        <a:xfrm rot="5400000">
          <a:off x="1689927" y="1358889"/>
          <a:ext cx="201545" cy="2418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-5400000">
        <a:off x="1718144" y="1379044"/>
        <a:ext cx="145113" cy="141082"/>
      </dsp:txXfrm>
    </dsp:sp>
    <dsp:sp modelId="{A23B1F60-BC95-4FE9-A438-A4FB0EF07A75}">
      <dsp:nvSpPr>
        <dsp:cNvPr id="0" name=""/>
        <dsp:cNvSpPr/>
      </dsp:nvSpPr>
      <dsp:spPr>
        <a:xfrm>
          <a:off x="729645" y="1614180"/>
          <a:ext cx="2122109" cy="537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0" i="0" u="none" kern="1200" dirty="0" smtClean="0"/>
            <a:t>პროფესიული ცოდნა/განათლების ხარისხი</a:t>
          </a:r>
          <a:endParaRPr lang="ka-GE" sz="1200" kern="1200" dirty="0"/>
        </a:p>
      </dsp:txBody>
      <dsp:txXfrm>
        <a:off x="745387" y="1629922"/>
        <a:ext cx="2090625" cy="505971"/>
      </dsp:txXfrm>
    </dsp:sp>
    <dsp:sp modelId="{FD395E4E-CE45-4093-B4C1-B79FB65D7292}">
      <dsp:nvSpPr>
        <dsp:cNvPr id="0" name=""/>
        <dsp:cNvSpPr/>
      </dsp:nvSpPr>
      <dsp:spPr>
        <a:xfrm rot="5400000">
          <a:off x="1689927" y="2165072"/>
          <a:ext cx="201545" cy="2418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-5400000">
        <a:off x="1718144" y="2185227"/>
        <a:ext cx="145113" cy="141082"/>
      </dsp:txXfrm>
    </dsp:sp>
    <dsp:sp modelId="{40A03B29-AB44-4DAF-B602-1605C1FAB74B}">
      <dsp:nvSpPr>
        <dsp:cNvPr id="0" name=""/>
        <dsp:cNvSpPr/>
      </dsp:nvSpPr>
      <dsp:spPr>
        <a:xfrm>
          <a:off x="729645" y="2420363"/>
          <a:ext cx="2122109" cy="537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0" i="0" u="none" kern="1200" dirty="0" smtClean="0"/>
            <a:t>კულტურული ფაქტორები</a:t>
          </a:r>
          <a:endParaRPr lang="ka-GE" sz="1200" kern="1200" dirty="0"/>
        </a:p>
      </dsp:txBody>
      <dsp:txXfrm>
        <a:off x="745387" y="2436105"/>
        <a:ext cx="2090625" cy="505971"/>
      </dsp:txXfrm>
    </dsp:sp>
    <dsp:sp modelId="{D99466F8-F3C4-4759-B379-95C8FB17E79C}">
      <dsp:nvSpPr>
        <dsp:cNvPr id="0" name=""/>
        <dsp:cNvSpPr/>
      </dsp:nvSpPr>
      <dsp:spPr>
        <a:xfrm rot="5400000">
          <a:off x="1689927" y="2971255"/>
          <a:ext cx="201545" cy="2418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-5400000">
        <a:off x="1718144" y="2991410"/>
        <a:ext cx="145113" cy="141082"/>
      </dsp:txXfrm>
    </dsp:sp>
    <dsp:sp modelId="{4A1ADEEA-0564-4C39-AC25-D146C53BC0CD}">
      <dsp:nvSpPr>
        <dsp:cNvPr id="0" name=""/>
        <dsp:cNvSpPr/>
      </dsp:nvSpPr>
      <dsp:spPr>
        <a:xfrm>
          <a:off x="729645" y="3226547"/>
          <a:ext cx="2122109" cy="537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0" i="0" u="none" kern="1200" dirty="0" smtClean="0"/>
            <a:t>კომპეტენტურობა</a:t>
          </a:r>
          <a:endParaRPr lang="ka-GE" sz="1200" kern="1200" dirty="0"/>
        </a:p>
      </dsp:txBody>
      <dsp:txXfrm>
        <a:off x="745387" y="3242289"/>
        <a:ext cx="2090625" cy="505971"/>
      </dsp:txXfrm>
    </dsp:sp>
    <dsp:sp modelId="{19E7E09E-66B9-4D17-A3AB-7711F817D734}">
      <dsp:nvSpPr>
        <dsp:cNvPr id="0" name=""/>
        <dsp:cNvSpPr/>
      </dsp:nvSpPr>
      <dsp:spPr>
        <a:xfrm rot="5400000">
          <a:off x="1689927" y="3777439"/>
          <a:ext cx="201545" cy="2418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-5400000">
        <a:off x="1718144" y="3797594"/>
        <a:ext cx="145113" cy="141082"/>
      </dsp:txXfrm>
    </dsp:sp>
    <dsp:sp modelId="{CC78425B-3C24-4BFC-BDEC-00E14F866C3C}">
      <dsp:nvSpPr>
        <dsp:cNvPr id="0" name=""/>
        <dsp:cNvSpPr/>
      </dsp:nvSpPr>
      <dsp:spPr>
        <a:xfrm>
          <a:off x="729645" y="4032730"/>
          <a:ext cx="2122109" cy="537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0" i="0" u="none" kern="1200" dirty="0" smtClean="0"/>
            <a:t>ანაზღაურების ოდენობა</a:t>
          </a:r>
          <a:endParaRPr lang="ka-GE" sz="1200" kern="1200" dirty="0"/>
        </a:p>
      </dsp:txBody>
      <dsp:txXfrm>
        <a:off x="745387" y="4048472"/>
        <a:ext cx="2090625" cy="5059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05/08/2015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audio" Target="../media/audio1.wav"/><Relationship Id="rId4" Type="http://schemas.openxmlformats.org/officeDocument/2006/relationships/slide" Target="slide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09800"/>
            <a:ext cx="5648623" cy="914400"/>
          </a:xfrm>
        </p:spPr>
        <p:txBody>
          <a:bodyPr>
            <a:normAutofit/>
          </a:bodyPr>
          <a:lstStyle/>
          <a:p>
            <a:r>
              <a:rPr lang="ka-GE" sz="2500" b="1" dirty="0" smtClean="0"/>
              <a:t>შრომის ბაზრის მოთხოვნის კომპონენტის კვლევა</a:t>
            </a:r>
            <a:endParaRPr lang="en-US" sz="25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4572000"/>
            <a:ext cx="6400800" cy="609600"/>
          </a:xfrm>
        </p:spPr>
        <p:txBody>
          <a:bodyPr>
            <a:normAutofit fontScale="70000" lnSpcReduction="20000"/>
          </a:bodyPr>
          <a:lstStyle/>
          <a:p>
            <a:r>
              <a:rPr lang="ka-GE" sz="2400" dirty="0" smtClean="0"/>
              <a:t>თვისებრივი კვლევა</a:t>
            </a:r>
          </a:p>
          <a:p>
            <a:r>
              <a:rPr lang="ka-GE" sz="2400" dirty="0" smtClean="0"/>
              <a:t>2015 მარტი-მაისი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785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Autofit/>
          </a:bodyPr>
          <a:lstStyle/>
          <a:p>
            <a:pPr algn="l"/>
            <a:r>
              <a:rPr lang="ka-GE" sz="2500" b="1" dirty="0" smtClean="0"/>
              <a:t>იმერეთი</a:t>
            </a:r>
            <a:endParaRPr lang="en-US" sz="2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733798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ka-GE" sz="1500" dirty="0" smtClean="0"/>
          </a:p>
          <a:p>
            <a:pPr marL="0" indent="0">
              <a:buNone/>
            </a:pPr>
            <a:endParaRPr lang="en-US" sz="1500" dirty="0"/>
          </a:p>
        </p:txBody>
      </p:sp>
      <p:pic>
        <p:nvPicPr>
          <p:cNvPr id="4" name="Picture 2" descr="C:\Users\shtielidze\Desktop\44709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52400"/>
            <a:ext cx="5410200" cy="3325995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  <a:scene3d>
            <a:camera prst="perspectiveRelaxed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ardrop 4"/>
          <p:cNvSpPr/>
          <p:nvPr/>
        </p:nvSpPr>
        <p:spPr>
          <a:xfrm rot="8151841">
            <a:off x="3865035" y="905838"/>
            <a:ext cx="567499" cy="553358"/>
          </a:xfrm>
          <a:prstGeom prst="teardrop">
            <a:avLst>
              <a:gd name="adj" fmla="val 17663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Connector 5"/>
          <p:cNvSpPr/>
          <p:nvPr/>
        </p:nvSpPr>
        <p:spPr>
          <a:xfrm>
            <a:off x="4002371" y="1039309"/>
            <a:ext cx="292826" cy="286415"/>
          </a:xfrm>
          <a:prstGeom prst="flowChartConnector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6313728"/>
              </p:ext>
            </p:extLst>
          </p:nvPr>
        </p:nvGraphicFramePr>
        <p:xfrm>
          <a:off x="904297" y="3733799"/>
          <a:ext cx="6563303" cy="10902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63303"/>
              </a:tblGrid>
              <a:tr h="381001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a-GE" sz="1100" dirty="0" smtClean="0"/>
                        <a:t>დამსაქმებელთა მოთხოვნასა და სამუშაოს მაძიებელთა შესაძლებლობებს შორის დისბალანსი</a:t>
                      </a:r>
                    </a:p>
                  </a:txBody>
                  <a:tcPr marL="9525" marR="9525" marT="9525" marB="0" anchor="b"/>
                </a:tc>
              </a:tr>
              <a:tr h="307060">
                <a:tc>
                  <a:txBody>
                    <a:bodyPr/>
                    <a:lstStyle/>
                    <a:p>
                      <a:pPr marL="171450" marR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a-GE" sz="1100" dirty="0" smtClean="0"/>
                        <a:t>ხანდაზმული პროფესიონალების სიჭარბე;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64405">
                <a:tc>
                  <a:txBody>
                    <a:bodyPr/>
                    <a:lstStyle/>
                    <a:p>
                      <a:pPr marL="171450" marR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a-GE" sz="1100" dirty="0" smtClean="0"/>
                        <a:t>პროფესიული განათლების მქონე კადრების დეფიციტი</a:t>
                      </a:r>
                      <a:endParaRPr lang="ka-GE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5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8132"/>
          </a:xfrm>
        </p:spPr>
        <p:txBody>
          <a:bodyPr>
            <a:normAutofit fontScale="90000"/>
          </a:bodyPr>
          <a:lstStyle/>
          <a:p>
            <a:pPr algn="l"/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sz="2800" b="1" dirty="0" smtClean="0"/>
              <a:t>რაჭა</a:t>
            </a:r>
            <a:r>
              <a:rPr lang="ka-GE" dirty="0"/>
              <a:t/>
            </a:r>
            <a:br>
              <a:rPr lang="ka-GE" dirty="0"/>
            </a:br>
            <a:endParaRPr lang="en-US" dirty="0"/>
          </a:p>
        </p:txBody>
      </p:sp>
      <p:pic>
        <p:nvPicPr>
          <p:cNvPr id="5" name="Picture 2" descr="C:\Users\shtielidze\Desktop\44709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52400"/>
            <a:ext cx="6477000" cy="3325995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  <a:scene3d>
            <a:camera prst="perspectiveRelaxed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6151044"/>
              </p:ext>
            </p:extLst>
          </p:nvPr>
        </p:nvGraphicFramePr>
        <p:xfrm>
          <a:off x="904297" y="3733799"/>
          <a:ext cx="7477703" cy="9998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77703"/>
              </a:tblGrid>
              <a:tr h="304801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a-GE" sz="1100" dirty="0" smtClean="0"/>
                        <a:t>შრომისუნარიანი მოსახლეობის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4800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ka-GE" sz="1100" dirty="0" smtClean="0"/>
                        <a:t>ბიზნეს-სექტორის განუვითარებლობა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0236">
                <a:tc>
                  <a:txBody>
                    <a:bodyPr/>
                    <a:lstStyle/>
                    <a:p>
                      <a:pPr marL="171450" marR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a-GE" sz="1100" dirty="0" smtClean="0"/>
                        <a:t>შიდა მიგრაციის მაღალი დონე;</a:t>
                      </a:r>
                      <a:endParaRPr lang="en-US" sz="1100" dirty="0" smtClean="0"/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Teardrop 7"/>
          <p:cNvSpPr/>
          <p:nvPr/>
        </p:nvSpPr>
        <p:spPr>
          <a:xfrm rot="8151841">
            <a:off x="4657661" y="652884"/>
            <a:ext cx="567499" cy="553358"/>
          </a:xfrm>
          <a:prstGeom prst="teardrop">
            <a:avLst>
              <a:gd name="adj" fmla="val 17663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4794997" y="786355"/>
            <a:ext cx="292826" cy="286415"/>
          </a:xfrm>
          <a:prstGeom prst="flowChartConnector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0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717"/>
          </a:xfrm>
        </p:spPr>
        <p:txBody>
          <a:bodyPr>
            <a:normAutofit fontScale="90000"/>
          </a:bodyPr>
          <a:lstStyle/>
          <a:p>
            <a:pPr algn="l"/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sz="2800" b="1" dirty="0" smtClean="0"/>
              <a:t>შიდა </a:t>
            </a:r>
            <a:r>
              <a:rPr lang="ka-GE" sz="2800" b="1" dirty="0"/>
              <a:t>ქართლი</a:t>
            </a:r>
            <a:r>
              <a:rPr lang="ka-GE" sz="2800" dirty="0"/>
              <a:t/>
            </a:r>
            <a:br>
              <a:rPr lang="ka-GE" sz="2800" dirty="0"/>
            </a:br>
            <a:r>
              <a:rPr lang="ka-GE" dirty="0"/>
              <a:t/>
            </a:r>
            <a:br>
              <a:rPr lang="ka-GE" dirty="0"/>
            </a:br>
            <a:endParaRPr lang="en-US" dirty="0"/>
          </a:p>
        </p:txBody>
      </p:sp>
      <p:pic>
        <p:nvPicPr>
          <p:cNvPr id="5" name="Picture 2" descr="C:\Users\shtielidze\Desktop\44709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61473"/>
            <a:ext cx="7864718" cy="4038600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  <a:scene3d>
            <a:camera prst="perspectiveRelaxed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3947216"/>
              </p:ext>
            </p:extLst>
          </p:nvPr>
        </p:nvGraphicFramePr>
        <p:xfrm>
          <a:off x="803107" y="4327670"/>
          <a:ext cx="7477703" cy="3448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77703"/>
              </a:tblGrid>
              <a:tr h="242678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a-GE" sz="1100" dirty="0" smtClean="0"/>
                        <a:t>მოთხოვნადია სოფლის მეურნეობის სფეროს წარმომადგენლები.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Teardrop 7"/>
          <p:cNvSpPr/>
          <p:nvPr/>
        </p:nvSpPr>
        <p:spPr>
          <a:xfrm rot="8151841">
            <a:off x="5083917" y="1770660"/>
            <a:ext cx="567499" cy="553358"/>
          </a:xfrm>
          <a:prstGeom prst="teardrop">
            <a:avLst>
              <a:gd name="adj" fmla="val 17663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5229603" y="1904131"/>
            <a:ext cx="292826" cy="286415"/>
          </a:xfrm>
          <a:prstGeom prst="flowChartConnector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8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8132"/>
          </a:xfrm>
        </p:spPr>
        <p:txBody>
          <a:bodyPr>
            <a:normAutofit fontScale="90000"/>
          </a:bodyPr>
          <a:lstStyle/>
          <a:p>
            <a:pPr algn="l"/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sz="2800" b="1" dirty="0" smtClean="0"/>
              <a:t>მცხეთა </a:t>
            </a:r>
            <a:r>
              <a:rPr lang="ka-GE" sz="2800" b="1" dirty="0"/>
              <a:t>მთიანეთი</a:t>
            </a:r>
            <a:r>
              <a:rPr lang="ka-GE" sz="2800" dirty="0"/>
              <a:t/>
            </a:r>
            <a:br>
              <a:rPr lang="ka-GE" sz="2800" dirty="0"/>
            </a:br>
            <a:r>
              <a:rPr lang="ka-GE" dirty="0"/>
              <a:t/>
            </a:r>
            <a:br>
              <a:rPr lang="ka-GE" dirty="0"/>
            </a:br>
            <a:endParaRPr lang="en-US" dirty="0"/>
          </a:p>
        </p:txBody>
      </p:sp>
      <p:pic>
        <p:nvPicPr>
          <p:cNvPr id="5" name="Picture 2" descr="C:\Users\shtielidze\Desktop\44709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"/>
            <a:ext cx="6477000" cy="3325995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  <a:scene3d>
            <a:camera prst="perspectiveRelaxed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9955928"/>
              </p:ext>
            </p:extLst>
          </p:nvPr>
        </p:nvGraphicFramePr>
        <p:xfrm>
          <a:off x="904297" y="4191000"/>
          <a:ext cx="7477703" cy="689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77703"/>
              </a:tblGrid>
              <a:tr h="304801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a-GE" sz="1100" dirty="0" smtClean="0"/>
                        <a:t>დეფიციტურია ტექნიკური პერსონალი (ელექტრიკოსებიმ ელექტრო-მექანიკოსები, ინჟინრები);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4800">
                <a:tc>
                  <a:txBody>
                    <a:bodyPr/>
                    <a:lstStyle/>
                    <a:p>
                      <a:pPr marL="171450" marR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a-GE" sz="1100" dirty="0" smtClean="0"/>
                        <a:t>ხშირია დაბალანაზღაურებად პროფესებზე მიმართვიანობა.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Teardrop 7"/>
          <p:cNvSpPr/>
          <p:nvPr/>
        </p:nvSpPr>
        <p:spPr>
          <a:xfrm rot="8151841">
            <a:off x="6124530" y="1320712"/>
            <a:ext cx="567499" cy="553358"/>
          </a:xfrm>
          <a:prstGeom prst="teardrop">
            <a:avLst>
              <a:gd name="adj" fmla="val 17663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6269699" y="1454183"/>
            <a:ext cx="292826" cy="286415"/>
          </a:xfrm>
          <a:prstGeom prst="flowChartConnector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sz="2800" b="1" dirty="0" smtClean="0"/>
              <a:t>სამცხე-ჯავახეთი</a:t>
            </a:r>
            <a:r>
              <a:rPr lang="ka-GE" sz="2800" b="1" dirty="0"/>
              <a:t/>
            </a:r>
            <a:br>
              <a:rPr lang="ka-GE" sz="2800" b="1" dirty="0"/>
            </a:br>
            <a:r>
              <a:rPr lang="ka-GE" sz="2800" b="1" dirty="0"/>
              <a:t/>
            </a:r>
            <a:br>
              <a:rPr lang="ka-GE" sz="2800" b="1" dirty="0"/>
            </a:br>
            <a:r>
              <a:rPr lang="ka-GE" b="1" dirty="0"/>
              <a:t/>
            </a:r>
            <a:br>
              <a:rPr lang="ka-GE" b="1" dirty="0"/>
            </a:br>
            <a:endParaRPr lang="en-US" b="1" dirty="0"/>
          </a:p>
        </p:txBody>
      </p:sp>
      <p:pic>
        <p:nvPicPr>
          <p:cNvPr id="5" name="Picture 2" descr="C:\Users\shtielidze\Desktop\44709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1236"/>
            <a:ext cx="7162800" cy="3678159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  <a:scene3d>
            <a:camera prst="perspectiveRelaxed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8267109"/>
              </p:ext>
            </p:extLst>
          </p:nvPr>
        </p:nvGraphicFramePr>
        <p:xfrm>
          <a:off x="789062" y="3505200"/>
          <a:ext cx="7543800" cy="13696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43800"/>
              </a:tblGrid>
              <a:tr h="484649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a-GE" sz="1100" dirty="0" smtClean="0"/>
                        <a:t>ტექნიკური</a:t>
                      </a:r>
                      <a:r>
                        <a:rPr lang="ka-GE" sz="1100" baseline="0" dirty="0" smtClean="0"/>
                        <a:t> პერსონალის დეფიციტი (</a:t>
                      </a:r>
                      <a:r>
                        <a:rPr lang="ka-GE" sz="1100" dirty="0" smtClean="0"/>
                        <a:t>ინჟინერ-მექანიკოსები, ლაბორანტ-ქიმიკოსები, მიკრობიოლოგები, ელექტრიკოსები)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84649">
                <a:tc>
                  <a:txBody>
                    <a:bodyPr/>
                    <a:lstStyle/>
                    <a:p>
                      <a:pPr marL="171450" marR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a-GE" sz="1100" dirty="0" smtClean="0"/>
                        <a:t>სოფლის მეურნეობის სფეროს პროფესიონალი</a:t>
                      </a:r>
                      <a:r>
                        <a:rPr lang="ka-GE" sz="1100" baseline="0" dirty="0" smtClean="0"/>
                        <a:t> სპეციალისტების დეფიციტი (</a:t>
                      </a:r>
                      <a:r>
                        <a:rPr lang="ka-GE" sz="1100" dirty="0" smtClean="0"/>
                        <a:t>ვეტერინარი, აგრონომი, შხამქიმიკატების სპეციალისტი)</a:t>
                      </a:r>
                      <a:endParaRPr lang="en-US" sz="1100" dirty="0" smtClean="0"/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102">
                <a:tc>
                  <a:txBody>
                    <a:bodyPr/>
                    <a:lstStyle/>
                    <a:p>
                      <a:pPr marL="171450" marR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a-GE" sz="1100" dirty="0" smtClean="0"/>
                        <a:t>ბუღალტრების დაბალი კვალიფიკაცია;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Teardrop 7"/>
          <p:cNvSpPr/>
          <p:nvPr/>
        </p:nvSpPr>
        <p:spPr>
          <a:xfrm rot="8151841">
            <a:off x="4402009" y="1726421"/>
            <a:ext cx="546144" cy="563607"/>
          </a:xfrm>
          <a:prstGeom prst="teardrop">
            <a:avLst>
              <a:gd name="adj" fmla="val 17663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4528668" y="1866724"/>
            <a:ext cx="292826" cy="286415"/>
          </a:xfrm>
          <a:prstGeom prst="flowChartConnector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Return 6">
            <a:hlinkClick r:id="" action="ppaction://hlinkshowjump?jump=lastslideviewed" highlightClick="1">
              <a:snd r:embed="rId3" name="arrow.wav"/>
            </a:hlinkClick>
          </p:cNvPr>
          <p:cNvSpPr/>
          <p:nvPr/>
        </p:nvSpPr>
        <p:spPr>
          <a:xfrm>
            <a:off x="8763000" y="457200"/>
            <a:ext cx="228600" cy="381000"/>
          </a:xfrm>
          <a:prstGeom prst="actionButtonRetur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99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sz="2800" b="1" dirty="0" smtClean="0"/>
              <a:t>ქვემო </a:t>
            </a:r>
            <a:r>
              <a:rPr lang="ka-GE" sz="2800" b="1" dirty="0"/>
              <a:t>ქართლი</a:t>
            </a:r>
            <a:br>
              <a:rPr lang="ka-GE" sz="2800" b="1" dirty="0"/>
            </a:br>
            <a:r>
              <a:rPr lang="ka-GE" sz="2800" b="1" dirty="0"/>
              <a:t/>
            </a:r>
            <a:br>
              <a:rPr lang="ka-GE" sz="2800" b="1" dirty="0"/>
            </a:br>
            <a:r>
              <a:rPr lang="ka-GE" sz="2800" b="1" dirty="0"/>
              <a:t/>
            </a:r>
            <a:br>
              <a:rPr lang="ka-GE" sz="2800" b="1" dirty="0"/>
            </a:br>
            <a:r>
              <a:rPr lang="ka-GE" b="1" dirty="0"/>
              <a:t/>
            </a:r>
            <a:br>
              <a:rPr lang="ka-GE" b="1" dirty="0"/>
            </a:br>
            <a:endParaRPr lang="en-US" b="1" dirty="0"/>
          </a:p>
        </p:txBody>
      </p:sp>
      <p:pic>
        <p:nvPicPr>
          <p:cNvPr id="5" name="Picture 2" descr="C:\Users\shtielidze\Desktop\44709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1236"/>
            <a:ext cx="7162800" cy="3678159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  <a:scene3d>
            <a:camera prst="perspectiveRelaxed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4728638"/>
              </p:ext>
            </p:extLst>
          </p:nvPr>
        </p:nvGraphicFramePr>
        <p:xfrm>
          <a:off x="762000" y="3733800"/>
          <a:ext cx="7543800" cy="8667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43800"/>
              </a:tblGrid>
              <a:tr h="299180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a-GE" sz="1100" dirty="0" smtClean="0"/>
                        <a:t>აკადემიური განათლების კვალიფიაციის სამუშაო ძალაზე გაზრდილი მოთხოვნა;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63639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ka-GE" sz="1100" dirty="0" smtClean="0"/>
                        <a:t>კვალიფიციურ ბუღალტრებზე მოთხოვნა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9180">
                <a:tc>
                  <a:txBody>
                    <a:bodyPr/>
                    <a:lstStyle/>
                    <a:p>
                      <a:pPr marL="171450" marR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a-GE" sz="1100" dirty="0" smtClean="0"/>
                        <a:t>სოფლის მეურნეობის სფეროში უმაღლესი განათლების მქონდე კადრების დეფიციტი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Teardrop 7"/>
          <p:cNvSpPr/>
          <p:nvPr/>
        </p:nvSpPr>
        <p:spPr>
          <a:xfrm rot="8151841">
            <a:off x="5453147" y="1713600"/>
            <a:ext cx="546144" cy="563607"/>
          </a:xfrm>
          <a:prstGeom prst="teardrop">
            <a:avLst>
              <a:gd name="adj" fmla="val 17663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5579806" y="1836048"/>
            <a:ext cx="292826" cy="286415"/>
          </a:xfrm>
          <a:prstGeom prst="flowChartConnector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0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l"/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sz="2800" b="1" dirty="0" smtClean="0"/>
              <a:t>კახეთი</a:t>
            </a:r>
            <a:r>
              <a:rPr lang="ka-GE" sz="2800" b="1" dirty="0"/>
              <a:t/>
            </a:r>
            <a:br>
              <a:rPr lang="ka-GE" sz="2800" b="1" dirty="0"/>
            </a:br>
            <a:r>
              <a:rPr lang="ka-GE" sz="2800" b="1" dirty="0"/>
              <a:t/>
            </a:r>
            <a:br>
              <a:rPr lang="ka-GE" sz="2800" b="1" dirty="0"/>
            </a:br>
            <a:r>
              <a:rPr lang="ka-GE" sz="2800" b="1" dirty="0"/>
              <a:t/>
            </a:r>
            <a:br>
              <a:rPr lang="ka-GE" sz="2800" b="1" dirty="0"/>
            </a:br>
            <a:r>
              <a:rPr lang="ka-GE" b="1" dirty="0"/>
              <a:t/>
            </a:r>
            <a:br>
              <a:rPr lang="ka-GE" b="1" dirty="0"/>
            </a:br>
            <a:endParaRPr lang="en-US" b="1" dirty="0"/>
          </a:p>
        </p:txBody>
      </p:sp>
      <p:pic>
        <p:nvPicPr>
          <p:cNvPr id="5" name="Picture 2" descr="C:\Users\shtielidze\Desktop\44709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1236"/>
            <a:ext cx="7162800" cy="3678159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  <a:scene3d>
            <a:camera prst="perspectiveRelaxed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330798"/>
              </p:ext>
            </p:extLst>
          </p:nvPr>
        </p:nvGraphicFramePr>
        <p:xfrm>
          <a:off x="838200" y="3429000"/>
          <a:ext cx="7543800" cy="1379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43800"/>
              </a:tblGrid>
              <a:tr h="299180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a-GE" sz="1100" dirty="0" smtClean="0"/>
                        <a:t>სოფლის მეურნეობის სფეროს კვალიფიციურ კადრებზე მოთხოვნა;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0419">
                <a:tc>
                  <a:txBody>
                    <a:bodyPr/>
                    <a:lstStyle/>
                    <a:p>
                      <a:pPr marL="171450" marR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a-GE" sz="1100" dirty="0" smtClean="0"/>
                        <a:t>სამედიცინო სფეროს სპეციალისტების დეფიციტი;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9180">
                <a:tc>
                  <a:txBody>
                    <a:bodyPr/>
                    <a:lstStyle/>
                    <a:p>
                      <a:pPr marL="171450" marR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a-GE" sz="1100" dirty="0" smtClean="0"/>
                        <a:t>ღვინის ლაბორატორიის სპეციალისტების დეფიციტი;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9180">
                <a:tc>
                  <a:txBody>
                    <a:bodyPr/>
                    <a:lstStyle/>
                    <a:p>
                      <a:pPr marL="171450" marR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a-GE" sz="1100" dirty="0" smtClean="0"/>
                        <a:t>სპეციფიკური ტერმინოლოგიის მცოდნე უცხო ენის სპეციალისტების დეფიციტი;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Teardrop 7"/>
          <p:cNvSpPr/>
          <p:nvPr/>
        </p:nvSpPr>
        <p:spPr>
          <a:xfrm rot="8151841">
            <a:off x="6519947" y="1478931"/>
            <a:ext cx="546144" cy="563607"/>
          </a:xfrm>
          <a:prstGeom prst="teardrop">
            <a:avLst>
              <a:gd name="adj" fmla="val 17663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6646606" y="1617526"/>
            <a:ext cx="292826" cy="286415"/>
          </a:xfrm>
          <a:prstGeom prst="flowChartConnector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5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ka-GE" sz="2000" b="1" dirty="0" smtClean="0">
                <a:solidFill>
                  <a:prstClr val="black"/>
                </a:solidFill>
              </a:rPr>
              <a:t>მოთხოვნილი განათლების დონეების განაწილება</a:t>
            </a:r>
            <a:endParaRPr lang="en-US" sz="2000" b="1" dirty="0">
              <a:solidFill>
                <a:prstClr val="black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7901248"/>
              </p:ext>
            </p:extLst>
          </p:nvPr>
        </p:nvGraphicFramePr>
        <p:xfrm>
          <a:off x="228600" y="1295400"/>
          <a:ext cx="8686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365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56586"/>
            <a:ext cx="2926672" cy="1039428"/>
          </a:xfrm>
        </p:spPr>
        <p:txBody>
          <a:bodyPr>
            <a:normAutofit/>
          </a:bodyPr>
          <a:lstStyle/>
          <a:p>
            <a:pPr algn="ctr"/>
            <a:r>
              <a:rPr lang="ka-GE" sz="2000" b="1" dirty="0" smtClean="0"/>
              <a:t>დეფიციტური პროფესიები</a:t>
            </a:r>
            <a:endParaRPr lang="en-US" sz="20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7839322"/>
              </p:ext>
            </p:extLst>
          </p:nvPr>
        </p:nvGraphicFramePr>
        <p:xfrm>
          <a:off x="914400" y="1752600"/>
          <a:ext cx="25908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2546650"/>
              </p:ext>
            </p:extLst>
          </p:nvPr>
        </p:nvGraphicFramePr>
        <p:xfrm>
          <a:off x="4953000" y="1676400"/>
          <a:ext cx="3581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>
          <a:xfrm>
            <a:off x="5029200" y="457200"/>
            <a:ext cx="2971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000" b="1" dirty="0" smtClean="0">
                <a:solidFill>
                  <a:schemeClr val="tx1"/>
                </a:solidFill>
              </a:rPr>
              <a:t>კადრების ნაკლებობის მიზეზები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79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38682"/>
              </p:ext>
            </p:extLst>
          </p:nvPr>
        </p:nvGraphicFramePr>
        <p:xfrm>
          <a:off x="152400" y="381000"/>
          <a:ext cx="8686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470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000" b="1" dirty="0" smtClean="0"/>
              <a:t>კვლევის აღწერა და მეთოდოლოგია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ka-GE" sz="2000" dirty="0" smtClean="0"/>
              <a:t>სულ გამოიკითხა 240 კომპანიის წარმომადგენელი პირისპირ ინტერვიუს მეთოდით;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2000" dirty="0" smtClean="0"/>
              <a:t>კვლევაში გამოყენებულია </a:t>
            </a:r>
            <a:r>
              <a:rPr lang="en-US" sz="2000" dirty="0" smtClean="0"/>
              <a:t>NACE </a:t>
            </a:r>
            <a:r>
              <a:rPr lang="ka-GE" sz="2000" dirty="0" smtClean="0"/>
              <a:t>ეკონომიკურ საქმიანობათა კლასიფიკატორი;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2000" dirty="0" smtClean="0"/>
              <a:t>კვლევამ მოიცვა საქართველოს 9 რეგიონი, თითოეულ რეგონში 20-25 საწარმო;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2000" dirty="0" smtClean="0"/>
              <a:t>საწარმოების შერჩევის კრიტერიუმები: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ka-GE" sz="1800" dirty="0" smtClean="0"/>
              <a:t>დაქირავებული შრომა;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ka-GE" sz="1800" dirty="0" smtClean="0"/>
              <a:t>მსხვილი საწარმოები;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ka-GE" sz="1800" dirty="0" smtClean="0"/>
              <a:t>საქართველოსთვის პერსპექტიული დარგებ</a:t>
            </a:r>
            <a:r>
              <a:rPr lang="ka-GE" sz="2200" dirty="0" smtClean="0"/>
              <a:t>ი.</a:t>
            </a:r>
          </a:p>
          <a:p>
            <a:endParaRPr lang="ka-GE" sz="2600" dirty="0" smtClean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835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2800" b="1" dirty="0" smtClean="0"/>
              <a:t>კვლევაში მონაწილე ორგანიზაციათა განაწილება</a:t>
            </a:r>
            <a:br>
              <a:rPr lang="ka-GE" sz="2800" b="1" dirty="0" smtClean="0"/>
            </a:b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ველოდები „ბისიჯისგან“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7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2600" b="1" dirty="0" smtClean="0"/>
              <a:t>კვლევისას გამოკვეთილი ძირითადი ტენდენციები</a:t>
            </a:r>
            <a:endParaRPr lang="en-US" sz="2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">
              <a:buFont typeface="Arial" panose="020B0604020202020204" pitchFamily="34" charset="0"/>
              <a:buChar char="•"/>
            </a:pPr>
            <a:r>
              <a:rPr lang="ka-GE" sz="2000" b="0" dirty="0" smtClean="0">
                <a:solidFill>
                  <a:schemeClr val="tx1"/>
                </a:solidFill>
              </a:rPr>
              <a:t>სამუშაოს მაძიებლთა კვალიფიკაციისა და პროფესიონალიზმის ნაკლებობა;</a:t>
            </a:r>
            <a:endParaRPr lang="en-US" sz="2000" b="0" dirty="0" smtClean="0">
              <a:solidFill>
                <a:schemeClr val="tx1"/>
              </a:solidFill>
            </a:endParaRPr>
          </a:p>
          <a:p>
            <a:pPr fontAlgn="b">
              <a:buFont typeface="Arial" panose="020B0604020202020204" pitchFamily="34" charset="0"/>
              <a:buChar char="•"/>
            </a:pPr>
            <a:r>
              <a:rPr lang="ka-GE" sz="2000" b="0" dirty="0" smtClean="0">
                <a:solidFill>
                  <a:schemeClr val="tx1"/>
                </a:solidFill>
              </a:rPr>
              <a:t>პროფესიული განათლების დეფიციტი;</a:t>
            </a:r>
            <a:endParaRPr lang="en-US" sz="2000" b="0" dirty="0">
              <a:solidFill>
                <a:schemeClr val="tx1"/>
              </a:solidFill>
            </a:endParaRPr>
          </a:p>
          <a:p>
            <a:pPr fontAlgn="b">
              <a:buFont typeface="Arial" panose="020B0604020202020204" pitchFamily="34" charset="0"/>
              <a:buChar char="•"/>
            </a:pPr>
            <a:r>
              <a:rPr lang="ka-GE" sz="2000" b="0" dirty="0">
                <a:solidFill>
                  <a:schemeClr val="tx1"/>
                </a:solidFill>
              </a:rPr>
              <a:t>სპეციალური ტრენინგ-სემინარების ჩატარების </a:t>
            </a:r>
            <a:r>
              <a:rPr lang="ka-GE" sz="2000" b="0" dirty="0" smtClean="0">
                <a:solidFill>
                  <a:schemeClr val="tx1"/>
                </a:solidFill>
              </a:rPr>
              <a:t>აუცილებლობა;</a:t>
            </a:r>
            <a:endParaRPr lang="en-US" sz="2000" b="0" dirty="0">
              <a:solidFill>
                <a:schemeClr val="tx1"/>
              </a:solidFill>
            </a:endParaRPr>
          </a:p>
          <a:p>
            <a:pPr fontAlgn="b">
              <a:buFont typeface="Arial" panose="020B0604020202020204" pitchFamily="34" charset="0"/>
              <a:buChar char="•"/>
            </a:pPr>
            <a:r>
              <a:rPr lang="ka-GE" sz="2000" b="0" dirty="0">
                <a:solidFill>
                  <a:schemeClr val="tx1"/>
                </a:solidFill>
              </a:rPr>
              <a:t>მიღებული </a:t>
            </a:r>
            <a:r>
              <a:rPr lang="ka-GE" sz="2000" b="0" dirty="0" smtClean="0">
                <a:solidFill>
                  <a:schemeClr val="tx1"/>
                </a:solidFill>
              </a:rPr>
              <a:t>განათლებასა და </a:t>
            </a:r>
            <a:r>
              <a:rPr lang="ka-GE" sz="2000" b="0" dirty="0">
                <a:solidFill>
                  <a:schemeClr val="tx1"/>
                </a:solidFill>
              </a:rPr>
              <a:t>შრომის ბაზრის მოთხოვნას შორის </a:t>
            </a:r>
            <a:r>
              <a:rPr lang="ka-GE" sz="2000" b="0" dirty="0" smtClean="0">
                <a:solidFill>
                  <a:schemeClr val="tx1"/>
                </a:solidFill>
              </a:rPr>
              <a:t>შეუსაბამობა;</a:t>
            </a:r>
            <a:endParaRPr lang="en-US" sz="2000" b="0" dirty="0">
              <a:solidFill>
                <a:schemeClr val="tx1"/>
              </a:solidFill>
            </a:endParaRPr>
          </a:p>
          <a:p>
            <a:pPr fontAlgn="b">
              <a:buFont typeface="Arial" panose="020B0604020202020204" pitchFamily="34" charset="0"/>
              <a:buChar char="•"/>
            </a:pPr>
            <a:r>
              <a:rPr lang="ka-GE" sz="2000" b="0" dirty="0">
                <a:solidFill>
                  <a:schemeClr val="tx1"/>
                </a:solidFill>
              </a:rPr>
              <a:t>თანამშრომელთა ასაკისა და შესასრულებელი სამუშაოს </a:t>
            </a:r>
            <a:r>
              <a:rPr lang="ka-GE" sz="2000" b="0" dirty="0" smtClean="0">
                <a:solidFill>
                  <a:schemeClr val="tx1"/>
                </a:solidFill>
              </a:rPr>
              <a:t>შეუსაბამობა;</a:t>
            </a:r>
            <a:endParaRPr lang="en-US" sz="2000" b="0" dirty="0">
              <a:solidFill>
                <a:schemeClr val="tx1"/>
              </a:solidFill>
            </a:endParaRPr>
          </a:p>
          <a:p>
            <a:pPr fontAlgn="b">
              <a:buFont typeface="Arial" panose="020B0604020202020204" pitchFamily="34" charset="0"/>
              <a:buChar char="•"/>
            </a:pPr>
            <a:r>
              <a:rPr lang="ka-GE" sz="2000" b="0" dirty="0">
                <a:solidFill>
                  <a:schemeClr val="tx1"/>
                </a:solidFill>
              </a:rPr>
              <a:t>კადრების კარიერული განვითარების სტრატეგიის </a:t>
            </a:r>
            <a:r>
              <a:rPr lang="ka-GE" sz="2000" b="0" dirty="0" smtClean="0">
                <a:solidFill>
                  <a:schemeClr val="tx1"/>
                </a:solidFill>
              </a:rPr>
              <a:t>არქონა;</a:t>
            </a:r>
            <a:endParaRPr lang="en-US" sz="2000" b="0" dirty="0">
              <a:solidFill>
                <a:schemeClr val="tx1"/>
              </a:solidFill>
            </a:endParaRPr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77707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htielidze\Desktop\44709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-1264778"/>
            <a:ext cx="7619999" cy="4617577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  <a:scene3d>
            <a:camera prst="isometricOffAxis2Top">
              <a:rot lat="18361816" lon="3396736" rev="18525075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473579" y="2438400"/>
            <a:ext cx="8229600" cy="3916363"/>
          </a:xfrm>
        </p:spPr>
        <p:txBody>
          <a:bodyPr>
            <a:normAutofit lnSpcReduction="10000"/>
          </a:bodyPr>
          <a:lstStyle/>
          <a:p>
            <a:r>
              <a:rPr lang="ka-GE" sz="1400" b="1" dirty="0" smtClean="0"/>
              <a:t>თბილისი - </a:t>
            </a:r>
            <a:r>
              <a:rPr lang="ka-GE" sz="1400" b="0" dirty="0" smtClean="0"/>
              <a:t>კვალიფიციური კადრების დეფიციტი; </a:t>
            </a:r>
          </a:p>
          <a:p>
            <a:r>
              <a:rPr lang="ka-GE" sz="1400" b="1" dirty="0" smtClean="0"/>
              <a:t>აჭარა</a:t>
            </a:r>
            <a:r>
              <a:rPr lang="ka-GE" sz="1400" dirty="0" smtClean="0"/>
              <a:t> - </a:t>
            </a:r>
            <a:r>
              <a:rPr lang="ka-GE" sz="1400" b="0" dirty="0" smtClean="0"/>
              <a:t>რეგიონში თურქი სპეციალისტების სიჭარბე;</a:t>
            </a:r>
          </a:p>
          <a:p>
            <a:r>
              <a:rPr lang="ka-GE" sz="1400" b="1" dirty="0" smtClean="0"/>
              <a:t>სამეგრელო</a:t>
            </a:r>
            <a:r>
              <a:rPr lang="ka-GE" sz="1400" dirty="0" smtClean="0"/>
              <a:t> - </a:t>
            </a:r>
            <a:r>
              <a:rPr lang="ka-GE" sz="1400" b="0" dirty="0" smtClean="0"/>
              <a:t>ახალგაზრდა კადრების დეფიციტი, ასაკისა და შესრულებულ სამუშაოთა შეუსაბამობა</a:t>
            </a:r>
            <a:r>
              <a:rPr lang="ka-GE" sz="1400" dirty="0" smtClean="0"/>
              <a:t>;</a:t>
            </a:r>
          </a:p>
          <a:p>
            <a:r>
              <a:rPr lang="ka-GE" sz="1400" b="1" dirty="0" smtClean="0"/>
              <a:t>იმერეთი</a:t>
            </a:r>
            <a:r>
              <a:rPr lang="ka-GE" sz="1400" dirty="0" smtClean="0"/>
              <a:t> - </a:t>
            </a:r>
            <a:r>
              <a:rPr lang="ka-GE" sz="1400" b="0" dirty="0" smtClean="0"/>
              <a:t>დამსაქმებელთა მოთხოვნასა და სამუშაოს მაძიებელთა შესაძლებლობების მიწოდებას შორის დისბალანსი;</a:t>
            </a:r>
          </a:p>
          <a:p>
            <a:r>
              <a:rPr lang="ka-GE" sz="1400" b="1" dirty="0" smtClean="0"/>
              <a:t>რაჭა</a:t>
            </a:r>
            <a:r>
              <a:rPr lang="ka-GE" sz="1400" dirty="0" smtClean="0"/>
              <a:t> - </a:t>
            </a:r>
            <a:r>
              <a:rPr lang="ka-GE" sz="1400" b="0" dirty="0" smtClean="0"/>
              <a:t>შრომისუნარიანი მოსახლეობის სიმწირე;</a:t>
            </a:r>
          </a:p>
          <a:p>
            <a:r>
              <a:rPr lang="ka-GE" sz="1400" b="1" dirty="0" smtClean="0"/>
              <a:t>შიდა ქართლი </a:t>
            </a:r>
            <a:r>
              <a:rPr lang="ka-GE" sz="1400" dirty="0" smtClean="0"/>
              <a:t>- </a:t>
            </a:r>
            <a:r>
              <a:rPr lang="ka-GE" sz="1400" b="0" dirty="0" smtClean="0"/>
              <a:t>სოფლის მეურნეობის სფეროში კადრების დეფიციტი;</a:t>
            </a:r>
          </a:p>
          <a:p>
            <a:r>
              <a:rPr lang="ka-GE" sz="1400" b="1" dirty="0" smtClean="0"/>
              <a:t>მცხეთა-მთიანეთი</a:t>
            </a:r>
            <a:r>
              <a:rPr lang="ka-GE" sz="1400" dirty="0" smtClean="0"/>
              <a:t> - </a:t>
            </a:r>
            <a:r>
              <a:rPr lang="ka-GE" sz="1400" b="0" dirty="0"/>
              <a:t>ტექნიკური პერსონალის </a:t>
            </a:r>
            <a:r>
              <a:rPr lang="ka-GE" sz="1400" b="0" dirty="0" smtClean="0"/>
              <a:t>დეფიციტი (</a:t>
            </a:r>
            <a:r>
              <a:rPr lang="en-US" sz="1400" b="0" dirty="0" err="1" smtClean="0"/>
              <a:t>ელექტრიკოსები</a:t>
            </a:r>
            <a:r>
              <a:rPr lang="en-US" sz="1400" b="0" dirty="0"/>
              <a:t>, </a:t>
            </a:r>
            <a:r>
              <a:rPr lang="ka-GE" sz="1400" b="0" dirty="0"/>
              <a:t>ელექტრო</a:t>
            </a:r>
            <a:r>
              <a:rPr lang="en-US" sz="1400" b="0" dirty="0"/>
              <a:t>-</a:t>
            </a:r>
            <a:r>
              <a:rPr lang="ka-GE" sz="1400" b="0" dirty="0"/>
              <a:t>მექანიკოსები, </a:t>
            </a:r>
            <a:r>
              <a:rPr lang="ka-GE" sz="1400" b="0" dirty="0" smtClean="0"/>
              <a:t>ინჟინრები). </a:t>
            </a:r>
          </a:p>
          <a:p>
            <a:r>
              <a:rPr lang="en-US" sz="1400" b="1" dirty="0" err="1"/>
              <a:t>სამცხე-ჯავახეთი</a:t>
            </a:r>
            <a:r>
              <a:rPr lang="ka-GE" sz="1400" dirty="0"/>
              <a:t> </a:t>
            </a:r>
            <a:r>
              <a:rPr lang="ka-GE" sz="1400" dirty="0" smtClean="0"/>
              <a:t>- </a:t>
            </a:r>
            <a:r>
              <a:rPr lang="ka-GE" sz="1400" b="0" dirty="0" smtClean="0"/>
              <a:t>ტექნიკური </a:t>
            </a:r>
            <a:r>
              <a:rPr lang="ka-GE" sz="1400" b="0" dirty="0"/>
              <a:t>პერსონალის </a:t>
            </a:r>
            <a:r>
              <a:rPr lang="ka-GE" sz="1400" b="0" dirty="0" smtClean="0"/>
              <a:t>დეფიციტი, უკავშირდება</a:t>
            </a:r>
            <a:r>
              <a:rPr lang="en-US" sz="1400" b="0" dirty="0" smtClean="0"/>
              <a:t> </a:t>
            </a:r>
            <a:r>
              <a:rPr lang="en-US" sz="1400" b="0" dirty="0" err="1"/>
              <a:t>წარმოების</a:t>
            </a:r>
            <a:r>
              <a:rPr lang="en-US" sz="1400" b="0" dirty="0"/>
              <a:t> </a:t>
            </a:r>
            <a:r>
              <a:rPr lang="en-US" sz="1400" b="0" dirty="0" err="1"/>
              <a:t>სფეროს</a:t>
            </a:r>
            <a:r>
              <a:rPr lang="en-US" sz="1400" b="0" dirty="0"/>
              <a:t> </a:t>
            </a:r>
            <a:r>
              <a:rPr lang="en-US" sz="1400" b="0" dirty="0" err="1"/>
              <a:t>ინოვაციურ</a:t>
            </a:r>
            <a:r>
              <a:rPr lang="en-US" sz="1400" b="0" dirty="0"/>
              <a:t> </a:t>
            </a:r>
            <a:r>
              <a:rPr lang="en-US" sz="1400" b="0" dirty="0" err="1" smtClean="0"/>
              <a:t>განვითარება</a:t>
            </a:r>
            <a:r>
              <a:rPr lang="ka-GE" sz="1400" b="0" dirty="0" smtClean="0"/>
              <a:t>ს;</a:t>
            </a:r>
          </a:p>
          <a:p>
            <a:r>
              <a:rPr lang="ka-GE" sz="1400" b="1" dirty="0"/>
              <a:t>ქვემო-ქართლი</a:t>
            </a:r>
            <a:r>
              <a:rPr lang="ka-GE" sz="1400" dirty="0"/>
              <a:t> </a:t>
            </a:r>
            <a:r>
              <a:rPr lang="ka-GE" sz="1400" dirty="0" smtClean="0"/>
              <a:t>- </a:t>
            </a:r>
            <a:r>
              <a:rPr lang="ka-GE" sz="1400" b="0" dirty="0" smtClean="0"/>
              <a:t>დაბალკვალიფიციური მუშახელის უმუშევრობის ზრდა და მაღალკვალიფიციურ მუშახელზე მოთხოვნის ზრდა; </a:t>
            </a:r>
          </a:p>
          <a:p>
            <a:r>
              <a:rPr lang="en-US" sz="1400" b="1" dirty="0" err="1" smtClean="0"/>
              <a:t>კახეთი</a:t>
            </a:r>
            <a:r>
              <a:rPr lang="ka-GE" sz="1400" dirty="0" smtClean="0"/>
              <a:t> </a:t>
            </a:r>
            <a:r>
              <a:rPr lang="ka-GE" sz="1400" dirty="0"/>
              <a:t>- </a:t>
            </a:r>
            <a:r>
              <a:rPr lang="ka-GE" sz="1400" b="0" dirty="0">
                <a:solidFill>
                  <a:srgbClr val="000000"/>
                </a:solidFill>
                <a:latin typeface="Sylfaen"/>
                <a:ea typeface="Times New Roman"/>
                <a:cs typeface="Sylfaen"/>
              </a:rPr>
              <a:t>სამედიცინო სფეროსა და სოფლის მეურნეობის სფეროს მუშაკების </a:t>
            </a:r>
            <a:r>
              <a:rPr lang="ka-GE" sz="1400" b="0" dirty="0" smtClean="0">
                <a:solidFill>
                  <a:srgbClr val="000000"/>
                </a:solidFill>
                <a:latin typeface="Sylfaen"/>
                <a:ea typeface="Times New Roman"/>
                <a:cs typeface="Sylfaen"/>
              </a:rPr>
              <a:t>დეფიციტი.</a:t>
            </a:r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395063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htielidze\Desktop\44709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970"/>
            <a:ext cx="5257800" cy="3232305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  <a:scene3d>
            <a:camera prst="perspectiveRelaxed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334962"/>
          </a:xfrm>
        </p:spPr>
        <p:txBody>
          <a:bodyPr>
            <a:noAutofit/>
          </a:bodyPr>
          <a:lstStyle/>
          <a:p>
            <a:pPr algn="l"/>
            <a:r>
              <a:rPr lang="en-US" sz="2500" b="1" dirty="0" err="1" smtClean="0"/>
              <a:t>regionebi</a:t>
            </a:r>
            <a:endParaRPr lang="en-US" sz="25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2895600"/>
            <a:ext cx="7520940" cy="1784877"/>
          </a:xfrm>
        </p:spPr>
        <p:txBody>
          <a:bodyPr/>
          <a:lstStyle/>
          <a:p>
            <a:pPr marL="0" indent="0">
              <a:buNone/>
            </a:pPr>
            <a:r>
              <a:rPr lang="ka-GE" sz="1200" b="1" dirty="0" smtClean="0"/>
              <a:t>     </a:t>
            </a:r>
          </a:p>
          <a:p>
            <a:endParaRPr lang="ka-GE" dirty="0" smtClean="0"/>
          </a:p>
          <a:p>
            <a:endParaRPr lang="en-US" dirty="0"/>
          </a:p>
        </p:txBody>
      </p:sp>
      <p:sp>
        <p:nvSpPr>
          <p:cNvPr id="7" name="Teardrop 6"/>
          <p:cNvSpPr/>
          <p:nvPr/>
        </p:nvSpPr>
        <p:spPr>
          <a:xfrm rot="8151841">
            <a:off x="5309476" y="976071"/>
            <a:ext cx="567499" cy="553358"/>
          </a:xfrm>
          <a:prstGeom prst="teardrop">
            <a:avLst>
              <a:gd name="adj" fmla="val 17663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5446812" y="1109542"/>
            <a:ext cx="292826" cy="286415"/>
          </a:xfrm>
          <a:prstGeom prst="flowChartConnector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Custom 16">
            <a:hlinkClick r:id="rId3" action="ppaction://hlinksldjump" highlightClick="1"/>
          </p:cNvPr>
          <p:cNvSpPr/>
          <p:nvPr/>
        </p:nvSpPr>
        <p:spPr>
          <a:xfrm>
            <a:off x="3200400" y="2095500"/>
            <a:ext cx="533400" cy="114300"/>
          </a:xfrm>
          <a:prstGeom prst="actionButtonBlank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Custom 17">
            <a:hlinkClick r:id="rId4" action="ppaction://hlinksldjump" highlightClick="1">
              <a:snd r:embed="rId5" name="applause.wav"/>
            </a:hlinkClick>
          </p:cNvPr>
          <p:cNvSpPr/>
          <p:nvPr/>
        </p:nvSpPr>
        <p:spPr>
          <a:xfrm>
            <a:off x="4114800" y="2057400"/>
            <a:ext cx="533400" cy="2286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 Button: Custom 3">
            <a:hlinkClick r:id="rId6" action="ppaction://hlinksldjump" highlightClick="1">
              <a:snd r:embed="rId5" name="applause.wav"/>
            </a:hlinkClick>
          </p:cNvPr>
          <p:cNvSpPr/>
          <p:nvPr/>
        </p:nvSpPr>
        <p:spPr>
          <a:xfrm>
            <a:off x="5341386" y="1905000"/>
            <a:ext cx="449814" cy="152400"/>
          </a:xfrm>
          <a:prstGeom prst="actionButtonBlank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99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334962"/>
          </a:xfrm>
        </p:spPr>
        <p:txBody>
          <a:bodyPr>
            <a:noAutofit/>
          </a:bodyPr>
          <a:lstStyle/>
          <a:p>
            <a:pPr algn="l"/>
            <a:r>
              <a:rPr lang="ka-GE" sz="2500" b="1" dirty="0" smtClean="0"/>
              <a:t>თბილისი</a:t>
            </a:r>
            <a:endParaRPr lang="en-US" sz="25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2895600"/>
            <a:ext cx="7520940" cy="1784877"/>
          </a:xfrm>
        </p:spPr>
        <p:txBody>
          <a:bodyPr/>
          <a:lstStyle/>
          <a:p>
            <a:pPr marL="0" indent="0">
              <a:buNone/>
            </a:pPr>
            <a:r>
              <a:rPr lang="ka-GE" sz="1200" b="1" dirty="0" smtClean="0"/>
              <a:t>     </a:t>
            </a:r>
          </a:p>
          <a:p>
            <a:endParaRPr lang="ka-GE" dirty="0" smtClean="0"/>
          </a:p>
          <a:p>
            <a:endParaRPr lang="en-US" dirty="0"/>
          </a:p>
        </p:txBody>
      </p:sp>
      <p:pic>
        <p:nvPicPr>
          <p:cNvPr id="6" name="Picture 2" descr="C:\Users\shtielidze\Desktop\44709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970"/>
            <a:ext cx="5257800" cy="3232305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  <a:scene3d>
            <a:camera prst="perspectiveRelaxed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ardrop 6"/>
          <p:cNvSpPr/>
          <p:nvPr/>
        </p:nvSpPr>
        <p:spPr>
          <a:xfrm rot="8151841">
            <a:off x="5309476" y="976071"/>
            <a:ext cx="567499" cy="553358"/>
          </a:xfrm>
          <a:prstGeom prst="teardrop">
            <a:avLst>
              <a:gd name="adj" fmla="val 17663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5446812" y="1109542"/>
            <a:ext cx="292826" cy="286415"/>
          </a:xfrm>
          <a:prstGeom prst="flowChartConnector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654628"/>
              </p:ext>
            </p:extLst>
          </p:nvPr>
        </p:nvGraphicFramePr>
        <p:xfrm>
          <a:off x="298326" y="4191000"/>
          <a:ext cx="4724400" cy="6180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24400"/>
              </a:tblGrid>
              <a:tr h="172942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dirty="0" smtClean="0"/>
                        <a:t>საკვები პროდუქტებისა და თამბაქოს  წარმოება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3717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u="none" strike="noStrike" dirty="0">
                          <a:effectLst/>
                        </a:rPr>
                        <a:t>სასწავლო პროგრამების შეუსაბამობა ქართულ რეალობასთან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72942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u="none" strike="noStrike" dirty="0">
                          <a:effectLst/>
                        </a:rPr>
                        <a:t>დასაქმებულთა არასათანადო ინიციატივიანობა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400692"/>
              </p:ext>
            </p:extLst>
          </p:nvPr>
        </p:nvGraphicFramePr>
        <p:xfrm>
          <a:off x="350313" y="3352800"/>
          <a:ext cx="4724400" cy="6735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24400"/>
              </a:tblGrid>
              <a:tr h="224513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u="none" strike="noStrike" dirty="0">
                          <a:effectLst/>
                        </a:rPr>
                        <a:t>მეტალურგიული მრეწველობა და ლითონის წარმოება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4513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u="none" strike="noStrike" dirty="0">
                          <a:effectLst/>
                        </a:rPr>
                        <a:t>სპეციფიკური ცოდნის დეფიციტი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4513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u="none" strike="noStrike" dirty="0">
                          <a:effectLst/>
                        </a:rPr>
                        <a:t>ხანდაზმული კადრების სიჭარბე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719426"/>
              </p:ext>
            </p:extLst>
          </p:nvPr>
        </p:nvGraphicFramePr>
        <p:xfrm>
          <a:off x="2057400" y="5715000"/>
          <a:ext cx="5791200" cy="6991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91200"/>
              </a:tblGrid>
              <a:tr h="28960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u="none" strike="noStrike" dirty="0">
                          <a:effectLst/>
                        </a:rPr>
                        <a:t>ვაჭრობა, ავტომობილების, საყოფაცხოვრებო ნაწარმისა და პირადი მოხმარების საგნების რემონტი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60000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u="none" strike="noStrike">
                          <a:effectLst/>
                        </a:rPr>
                        <a:t>პროფესიული ცოდნის ნაკლებობა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60000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u="none" strike="noStrike" dirty="0" smtClean="0">
                          <a:effectLst/>
                        </a:rPr>
                        <a:t>სოციალურ-ემოციური </a:t>
                      </a:r>
                      <a:r>
                        <a:rPr lang="ka-GE" sz="1100" u="none" strike="noStrike" dirty="0">
                          <a:effectLst/>
                        </a:rPr>
                        <a:t>უნარების დეფიციტი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967622"/>
              </p:ext>
            </p:extLst>
          </p:nvPr>
        </p:nvGraphicFramePr>
        <p:xfrm>
          <a:off x="5343326" y="3352800"/>
          <a:ext cx="3657600" cy="7497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57600"/>
              </a:tblGrid>
              <a:tr h="155864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u="none" strike="noStrike" dirty="0">
                          <a:effectLst/>
                        </a:rPr>
                        <a:t>სასტუმროები და რესტორნები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8209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u="none" strike="noStrike">
                          <a:effectLst/>
                        </a:rPr>
                        <a:t>თანამშრომელთა მაღალი დენადობა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55864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u="none" strike="noStrike">
                          <a:effectLst/>
                        </a:rPr>
                        <a:t>კადრების გადამზადების საჭიროება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55864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u="none" strike="noStrike" dirty="0">
                          <a:effectLst/>
                        </a:rPr>
                        <a:t>სოციალური უნარების დეფიციტი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797255"/>
              </p:ext>
            </p:extLst>
          </p:nvPr>
        </p:nvGraphicFramePr>
        <p:xfrm>
          <a:off x="5343326" y="4267200"/>
          <a:ext cx="3657600" cy="4824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57600"/>
              </a:tblGrid>
              <a:tr h="212887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u="none" strike="noStrike" dirty="0">
                          <a:effectLst/>
                        </a:rPr>
                        <a:t>ტრანსპორტი და კავშირგაბმულობა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9586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u="none" strike="noStrike" dirty="0">
                          <a:effectLst/>
                        </a:rPr>
                        <a:t>უცხი ენების მცოდნე კადრების დეფიციტი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477379"/>
              </p:ext>
            </p:extLst>
          </p:nvPr>
        </p:nvGraphicFramePr>
        <p:xfrm>
          <a:off x="5194064" y="4953000"/>
          <a:ext cx="3794687" cy="381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94687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u="none" strike="noStrike" dirty="0">
                          <a:effectLst/>
                        </a:rPr>
                        <a:t>ტექსტილისა და ტექსტილის ნაწარმის წარმოება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u="none" strike="noStrike" dirty="0">
                          <a:effectLst/>
                        </a:rPr>
                        <a:t>დარგის პროფესიონალი კადრების სიმცირე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534432"/>
              </p:ext>
            </p:extLst>
          </p:nvPr>
        </p:nvGraphicFramePr>
        <p:xfrm>
          <a:off x="304800" y="4953000"/>
          <a:ext cx="4745700" cy="381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457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u="none" strike="noStrike" dirty="0">
                          <a:effectLst/>
                        </a:rPr>
                        <a:t>სოფლის მეურნეობა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u="none" strike="noStrike" dirty="0">
                          <a:effectLst/>
                        </a:rPr>
                        <a:t>სპეციალური ლაბორატორიების სიმწირე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Action Button: Return 2">
            <a:hlinkClick r:id="" action="ppaction://hlinkshowjump?jump=lastslideviewed" highlightClick="1">
              <a:snd r:embed="rId3" name="arrow.wav"/>
            </a:hlinkClick>
          </p:cNvPr>
          <p:cNvSpPr/>
          <p:nvPr/>
        </p:nvSpPr>
        <p:spPr>
          <a:xfrm>
            <a:off x="8763000" y="457200"/>
            <a:ext cx="228600" cy="381000"/>
          </a:xfrm>
          <a:prstGeom prst="actionButtonRetur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37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334962"/>
          </a:xfrm>
        </p:spPr>
        <p:txBody>
          <a:bodyPr>
            <a:noAutofit/>
          </a:bodyPr>
          <a:lstStyle/>
          <a:p>
            <a:pPr algn="l"/>
            <a:r>
              <a:rPr lang="ka-GE" sz="2500" b="1" dirty="0" smtClean="0"/>
              <a:t>აჭარა</a:t>
            </a:r>
            <a:endParaRPr lang="en-US" sz="2500" b="1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4901350"/>
              </p:ext>
            </p:extLst>
          </p:nvPr>
        </p:nvGraphicFramePr>
        <p:xfrm>
          <a:off x="1066800" y="3962400"/>
          <a:ext cx="6781799" cy="16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81799"/>
              </a:tblGrid>
              <a:tr h="361145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ka-GE" sz="1100" u="none" strike="noStrike" dirty="0" smtClean="0">
                          <a:effectLst/>
                        </a:rPr>
                        <a:t>სამუშაოს </a:t>
                      </a:r>
                      <a:r>
                        <a:rPr lang="ka-GE" sz="1100" u="none" strike="noStrike" dirty="0">
                          <a:effectLst/>
                        </a:rPr>
                        <a:t>მაძიებელთა რაოდენობა ჭარბობს გამოცხადებულ ვაკანსიებთან შედარებით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61145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ka-GE" sz="1100" u="none" strike="noStrike" dirty="0" smtClean="0">
                          <a:effectLst/>
                        </a:rPr>
                        <a:t>ტექნიკური </a:t>
                      </a:r>
                      <a:r>
                        <a:rPr lang="ka-GE" sz="1100" u="none" strike="noStrike" dirty="0">
                          <a:effectLst/>
                        </a:rPr>
                        <a:t>მუშახელის სიმწირე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8955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უმაღლესი განათლების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დეფიციტი</a:t>
                      </a:r>
                      <a:endParaRPr lang="ka-GE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8955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ka-GE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4" name="Picture 2" descr="C:\Users\shtielidze\Desktop\44709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-76200"/>
            <a:ext cx="6321452" cy="3886200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  <a:scene3d>
            <a:camera prst="perspectiveRelaxed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ardrop 4"/>
          <p:cNvSpPr/>
          <p:nvPr/>
        </p:nvSpPr>
        <p:spPr>
          <a:xfrm rot="8151841">
            <a:off x="2918177" y="1425636"/>
            <a:ext cx="617498" cy="600510"/>
          </a:xfrm>
          <a:prstGeom prst="teardrop">
            <a:avLst>
              <a:gd name="adj" fmla="val 17663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lowchart: Connector 5"/>
          <p:cNvSpPr/>
          <p:nvPr/>
        </p:nvSpPr>
        <p:spPr>
          <a:xfrm>
            <a:off x="3071947" y="1556610"/>
            <a:ext cx="292826" cy="286415"/>
          </a:xfrm>
          <a:prstGeom prst="flowChartConnector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Return 7">
            <a:hlinkClick r:id="" action="ppaction://hlinkshowjump?jump=lastslideviewed" highlightClick="1">
              <a:snd r:embed="rId3" name="arrow.wav"/>
            </a:hlinkClick>
          </p:cNvPr>
          <p:cNvSpPr/>
          <p:nvPr/>
        </p:nvSpPr>
        <p:spPr>
          <a:xfrm>
            <a:off x="8763000" y="457200"/>
            <a:ext cx="228600" cy="381000"/>
          </a:xfrm>
          <a:prstGeom prst="actionButtonRetur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7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htielidze\Desktop\44709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04800"/>
            <a:ext cx="5715000" cy="3513375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  <a:scene3d>
            <a:camera prst="perspectiveRelaxed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ardrop 4"/>
          <p:cNvSpPr/>
          <p:nvPr/>
        </p:nvSpPr>
        <p:spPr>
          <a:xfrm rot="8151841">
            <a:off x="3550977" y="1049046"/>
            <a:ext cx="567499" cy="553358"/>
          </a:xfrm>
          <a:prstGeom prst="teardrop">
            <a:avLst>
              <a:gd name="adj" fmla="val 17663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Connector 5"/>
          <p:cNvSpPr/>
          <p:nvPr/>
        </p:nvSpPr>
        <p:spPr>
          <a:xfrm>
            <a:off x="3688313" y="1182516"/>
            <a:ext cx="292826" cy="286415"/>
          </a:xfrm>
          <a:prstGeom prst="flowChartConnector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2588103"/>
              </p:ext>
            </p:extLst>
          </p:nvPr>
        </p:nvGraphicFramePr>
        <p:xfrm>
          <a:off x="1066800" y="4038600"/>
          <a:ext cx="6781799" cy="7222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81799"/>
              </a:tblGrid>
              <a:tr h="361145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a-GE" sz="1100" dirty="0" smtClean="0"/>
                        <a:t>პროფესიონალი კადრების სიმწირე;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61145">
                <a:tc>
                  <a:txBody>
                    <a:bodyPr/>
                    <a:lstStyle/>
                    <a:p>
                      <a:pPr marL="171450" marR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a-GE" sz="1100" dirty="0" smtClean="0"/>
                        <a:t>ხანდაზმული პროფესიონალების სიჭარბე;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334962"/>
          </a:xfrm>
        </p:spPr>
        <p:txBody>
          <a:bodyPr>
            <a:noAutofit/>
          </a:bodyPr>
          <a:lstStyle/>
          <a:p>
            <a:pPr algn="l"/>
            <a:r>
              <a:rPr lang="ka-GE" sz="2500" b="1" dirty="0" smtClean="0"/>
              <a:t>სამეგრელო</a:t>
            </a:r>
            <a:endParaRPr lang="en-US" sz="2500" b="1" dirty="0"/>
          </a:p>
        </p:txBody>
      </p:sp>
    </p:spTree>
    <p:extLst>
      <p:ext uri="{BB962C8B-B14F-4D97-AF65-F5344CB8AC3E}">
        <p14:creationId xmlns:p14="http://schemas.microsoft.com/office/powerpoint/2010/main" val="280727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2031</TotalTime>
  <Words>462</Words>
  <Application>Microsoft Office PowerPoint</Application>
  <PresentationFormat>On-screen Show (4:3)</PresentationFormat>
  <Paragraphs>105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Angles</vt:lpstr>
      <vt:lpstr>შრომის ბაზრის მოთხოვნის კომპონენტის კვლევა</vt:lpstr>
      <vt:lpstr>კვლევის აღწერა და მეთოდოლოგია</vt:lpstr>
      <vt:lpstr>კვლევაში მონაწილე ორგანიზაციათა განაწილება </vt:lpstr>
      <vt:lpstr>კვლევისას გამოკვეთილი ძირითადი ტენდენციები</vt:lpstr>
      <vt:lpstr>PowerPoint Presentation</vt:lpstr>
      <vt:lpstr>regionebi</vt:lpstr>
      <vt:lpstr>თბილისი</vt:lpstr>
      <vt:lpstr>აჭარა</vt:lpstr>
      <vt:lpstr>სამეგრელო</vt:lpstr>
      <vt:lpstr>იმერეთი</vt:lpstr>
      <vt:lpstr> რაჭა </vt:lpstr>
      <vt:lpstr>  შიდა ქართლი  </vt:lpstr>
      <vt:lpstr>  მცხეთა მთიანეთი  </vt:lpstr>
      <vt:lpstr>   სამცხე-ჯავახეთი   </vt:lpstr>
      <vt:lpstr>   ქვემო ქართლი    </vt:lpstr>
      <vt:lpstr>    კახეთი    </vt:lpstr>
      <vt:lpstr>მოთხოვნილი განათლების დონეების განაწილება</vt:lpstr>
      <vt:lpstr>დეფიციტური პროფესიები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შრომის ბაზრის მოთხოვნის კომპონენტის კვლევა</dc:title>
  <dc:creator>Shorena Tielidze</dc:creator>
  <cp:lastModifiedBy>Vano Goliadze</cp:lastModifiedBy>
  <cp:revision>55</cp:revision>
  <dcterms:created xsi:type="dcterms:W3CDTF">2006-08-16T00:00:00Z</dcterms:created>
  <dcterms:modified xsi:type="dcterms:W3CDTF">2015-08-05T11:37:28Z</dcterms:modified>
</cp:coreProperties>
</file>