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31"/>
  </p:notesMasterIdLst>
  <p:handoutMasterIdLst>
    <p:handoutMasterId r:id="rId32"/>
  </p:handoutMasterIdLst>
  <p:sldIdLst>
    <p:sldId id="274" r:id="rId4"/>
    <p:sldId id="283" r:id="rId5"/>
    <p:sldId id="257" r:id="rId6"/>
    <p:sldId id="284" r:id="rId7"/>
    <p:sldId id="293" r:id="rId8"/>
    <p:sldId id="289" r:id="rId9"/>
    <p:sldId id="258" r:id="rId10"/>
    <p:sldId id="267" r:id="rId11"/>
    <p:sldId id="268" r:id="rId12"/>
    <p:sldId id="269" r:id="rId13"/>
    <p:sldId id="275" r:id="rId14"/>
    <p:sldId id="276" r:id="rId15"/>
    <p:sldId id="266" r:id="rId16"/>
    <p:sldId id="290" r:id="rId17"/>
    <p:sldId id="291" r:id="rId18"/>
    <p:sldId id="288" r:id="rId19"/>
    <p:sldId id="260" r:id="rId20"/>
    <p:sldId id="272" r:id="rId21"/>
    <p:sldId id="261" r:id="rId22"/>
    <p:sldId id="280" r:id="rId23"/>
    <p:sldId id="277" r:id="rId24"/>
    <p:sldId id="279" r:id="rId25"/>
    <p:sldId id="281" r:id="rId26"/>
    <p:sldId id="282" r:id="rId27"/>
    <p:sldId id="265" r:id="rId28"/>
    <p:sldId id="292" r:id="rId29"/>
    <p:sldId id="264" r:id="rId30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E9"/>
    <a:srgbClr val="004376"/>
    <a:srgbClr val="CC0000"/>
    <a:srgbClr val="912326"/>
    <a:srgbClr val="F5BFBF"/>
    <a:srgbClr val="F60000"/>
    <a:srgbClr val="B82D2F"/>
    <a:srgbClr val="CA4814"/>
    <a:srgbClr val="C76717"/>
    <a:srgbClr val="8AA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9" autoAdjust="0"/>
    <p:restoredTop sz="94913" autoAdjust="0"/>
  </p:normalViewPr>
  <p:slideViewPr>
    <p:cSldViewPr>
      <p:cViewPr>
        <p:scale>
          <a:sx n="80" d="100"/>
          <a:sy n="80" d="100"/>
        </p:scale>
        <p:origin x="-346" y="-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519C9-92F1-46C7-BD4B-CDCA073C4074}" type="doc">
      <dgm:prSet loTypeId="urn:microsoft.com/office/officeart/2005/8/layout/hierarchy1" loCatId="hierarchy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7168574-5F00-4F5F-AAAE-C74ACF3E3897}">
      <dgm:prSet phldrT="[Text]" custT="1"/>
      <dgm:spPr>
        <a:xfrm>
          <a:off x="3218256" y="2296"/>
          <a:ext cx="2538520" cy="865028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1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საქართველოს შრომის, ჯანმრთელობისა და სოციალური დაცვის სამინისტრო</a:t>
          </a:r>
          <a:r>
            <a:rPr lang="en-US" sz="11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IV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8DB235C1-56DE-40ED-A9F7-63B6FD9E406B}" type="parTrans" cxnId="{4C17F2FE-63D5-4160-994B-CEE2CDB04A96}">
      <dgm:prSet/>
      <dgm:spPr/>
      <dgm:t>
        <a:bodyPr/>
        <a:lstStyle/>
        <a:p>
          <a:pPr algn="ctr"/>
          <a:endParaRPr lang="en-US"/>
        </a:p>
      </dgm:t>
    </dgm:pt>
    <dgm:pt modelId="{F7EAA0EB-62C8-422E-83F6-11B830E6C04B}" type="sibTrans" cxnId="{4C17F2FE-63D5-4160-994B-CEE2CDB04A96}">
      <dgm:prSet/>
      <dgm:spPr/>
      <dgm:t>
        <a:bodyPr/>
        <a:lstStyle/>
        <a:p>
          <a:pPr algn="ctr"/>
          <a:endParaRPr lang="en-US"/>
        </a:p>
      </dgm:t>
    </dgm:pt>
    <dgm:pt modelId="{A8B2A1FE-9AF0-4B47-8CD5-857E54FE0B3F}">
      <dgm:prSet custT="1"/>
      <dgm:spPr>
        <a:xfrm>
          <a:off x="3560212" y="2835480"/>
          <a:ext cx="1867984" cy="667558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1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რაიონული პჯდ ცენტრები</a:t>
          </a:r>
          <a:r>
            <a:rPr lang="en-US" sz="11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II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5D464776-30B0-4F5F-BC0B-D5459A6BBFEF}" type="parTrans" cxnId="{D9859C46-7907-4440-9DDE-083D93A997AA}">
      <dgm:prSet/>
      <dgm:spPr>
        <a:xfrm>
          <a:off x="4441797" y="867324"/>
          <a:ext cx="91440" cy="1968156"/>
        </a:xfrm>
      </dgm:spPr>
      <dgm:t>
        <a:bodyPr/>
        <a:lstStyle/>
        <a:p>
          <a:pPr algn="ctr"/>
          <a:endParaRPr lang="en-US"/>
        </a:p>
      </dgm:t>
    </dgm:pt>
    <dgm:pt modelId="{4E3A3EF7-53B3-4485-9BF0-4180859A13A0}" type="sibTrans" cxnId="{D9859C46-7907-4440-9DDE-083D93A997AA}">
      <dgm:prSet/>
      <dgm:spPr/>
      <dgm:t>
        <a:bodyPr/>
        <a:lstStyle/>
        <a:p>
          <a:pPr algn="ctr"/>
          <a:endParaRPr lang="en-US"/>
        </a:p>
      </dgm:t>
    </dgm:pt>
    <dgm:pt modelId="{B225313E-2689-4360-B4AB-14F3ED4491D7}" type="asst">
      <dgm:prSet custT="1"/>
      <dgm:spPr>
        <a:xfrm>
          <a:off x="3010207" y="4954247"/>
          <a:ext cx="1217321" cy="817089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05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პედიატრები / თერაპევტები</a:t>
          </a:r>
          <a:endParaRPr lang="en-US" sz="1050" b="1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C8D4576C-6A3A-4D25-A3A2-825DBE393F6E}" type="parTrans" cxnId="{CF40BC02-732F-481B-A7F0-1AF980E00962}">
      <dgm:prSet/>
      <dgm:spPr>
        <a:xfrm>
          <a:off x="4227529" y="4330840"/>
          <a:ext cx="266745" cy="1031952"/>
        </a:xfrm>
      </dgm:spPr>
      <dgm:t>
        <a:bodyPr/>
        <a:lstStyle/>
        <a:p>
          <a:pPr algn="ctr"/>
          <a:endParaRPr lang="en-US"/>
        </a:p>
      </dgm:t>
    </dgm:pt>
    <dgm:pt modelId="{B4AE233D-7358-4862-936C-53C4E24266B8}" type="sibTrans" cxnId="{CF40BC02-732F-481B-A7F0-1AF980E00962}">
      <dgm:prSet/>
      <dgm:spPr/>
      <dgm:t>
        <a:bodyPr/>
        <a:lstStyle/>
        <a:p>
          <a:pPr algn="ctr"/>
          <a:endParaRPr lang="en-US"/>
        </a:p>
      </dgm:t>
    </dgm:pt>
    <dgm:pt modelId="{5F6D4281-A943-4325-B725-800D7A13C4E8}" type="asst">
      <dgm:prSet custT="1"/>
      <dgm:spPr>
        <a:xfrm>
          <a:off x="4873899" y="4960196"/>
          <a:ext cx="1127301" cy="808461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05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ოჯახის ექიმები</a:t>
          </a:r>
          <a:endParaRPr lang="en-US" sz="1050" b="1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BFF6AE66-A211-4A81-BA1B-64A3C9432452}" type="parTrans" cxnId="{AE0048ED-A86E-4CD3-AF09-E1D643E62361}">
      <dgm:prSet/>
      <dgm:spPr>
        <a:xfrm>
          <a:off x="4494275" y="4330840"/>
          <a:ext cx="379624" cy="1033586"/>
        </a:xfrm>
      </dgm:spPr>
      <dgm:t>
        <a:bodyPr/>
        <a:lstStyle/>
        <a:p>
          <a:pPr algn="ctr"/>
          <a:endParaRPr lang="en-US"/>
        </a:p>
      </dgm:t>
    </dgm:pt>
    <dgm:pt modelId="{4EC28955-9823-4C3C-890D-5F0D17F9E96F}" type="sibTrans" cxnId="{AE0048ED-A86E-4CD3-AF09-E1D643E62361}">
      <dgm:prSet/>
      <dgm:spPr/>
      <dgm:t>
        <a:bodyPr/>
        <a:lstStyle/>
        <a:p>
          <a:pPr algn="ctr"/>
          <a:endParaRPr lang="en-US"/>
        </a:p>
      </dgm:t>
    </dgm:pt>
    <dgm:pt modelId="{0C07E3D0-B5F3-4678-8D56-6CD65762AEA4}" type="asst">
      <dgm:prSet custT="1"/>
      <dgm:spPr>
        <a:xfrm>
          <a:off x="1523576" y="4948908"/>
          <a:ext cx="1308083" cy="821075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05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სოფლის ექიმები</a:t>
          </a:r>
          <a:endParaRPr lang="en-US" sz="1050" b="1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B36B8FC7-1F83-4561-87DB-934EF23E5587}" type="parTrans" cxnId="{F07D5BB5-4D9B-4971-AB09-7DF44012785F}">
      <dgm:prSet/>
      <dgm:spPr>
        <a:xfrm>
          <a:off x="2831659" y="4330840"/>
          <a:ext cx="1662615" cy="1028606"/>
        </a:xfrm>
      </dgm:spPr>
      <dgm:t>
        <a:bodyPr/>
        <a:lstStyle/>
        <a:p>
          <a:pPr algn="ctr"/>
          <a:endParaRPr lang="en-US"/>
        </a:p>
      </dgm:t>
    </dgm:pt>
    <dgm:pt modelId="{3A8C3FCF-2887-48BD-B716-B3651CDE6B0B}" type="sibTrans" cxnId="{F07D5BB5-4D9B-4971-AB09-7DF44012785F}">
      <dgm:prSet/>
      <dgm:spPr/>
      <dgm:t>
        <a:bodyPr/>
        <a:lstStyle/>
        <a:p>
          <a:pPr algn="ctr"/>
          <a:endParaRPr lang="en-US"/>
        </a:p>
      </dgm:t>
    </dgm:pt>
    <dgm:pt modelId="{CAA3154C-7A5F-4C4D-91F0-A3BEB3E0B756}" type="asst">
      <dgm:prSet custT="1"/>
      <dgm:spPr>
        <a:xfrm>
          <a:off x="6329412" y="4958198"/>
          <a:ext cx="1127825" cy="792512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05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იმუნიზაციის</a:t>
          </a:r>
          <a:r>
            <a:rPr lang="ka-GE" sz="105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</a:t>
          </a:r>
          <a:r>
            <a:rPr lang="ka-GE" sz="105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სპეციალისტები</a:t>
          </a:r>
          <a:endParaRPr lang="en-US" sz="1050" b="1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E5AB06C2-BDEC-49AE-B50F-B6BE41EC0CDF}" type="parTrans" cxnId="{A94BC98A-3F38-42D1-A90E-EC5AB75A2C85}">
      <dgm:prSet/>
      <dgm:spPr>
        <a:xfrm>
          <a:off x="4494275" y="4330840"/>
          <a:ext cx="1835137" cy="1023614"/>
        </a:xfrm>
      </dgm:spPr>
      <dgm:t>
        <a:bodyPr/>
        <a:lstStyle/>
        <a:p>
          <a:pPr algn="ctr"/>
          <a:endParaRPr lang="en-US"/>
        </a:p>
      </dgm:t>
    </dgm:pt>
    <dgm:pt modelId="{02F9EFDB-39AF-4BB9-97DD-E31CA4AAB600}" type="sibTrans" cxnId="{A94BC98A-3F38-42D1-A90E-EC5AB75A2C85}">
      <dgm:prSet/>
      <dgm:spPr/>
      <dgm:t>
        <a:bodyPr/>
        <a:lstStyle/>
        <a:p>
          <a:pPr algn="ctr"/>
          <a:endParaRPr lang="en-US"/>
        </a:p>
      </dgm:t>
    </dgm:pt>
    <dgm:pt modelId="{1BB9EA14-784B-4804-A2E8-663FAC9D3AEA}">
      <dgm:prSet custT="1"/>
      <dgm:spPr>
        <a:xfrm>
          <a:off x="3599290" y="3708995"/>
          <a:ext cx="1789969" cy="621844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1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ამბულატორიები, პოლიკლინიკა, სმც</a:t>
          </a:r>
          <a:endParaRPr lang="en-US" sz="1100" b="1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F050A719-4B2C-40C4-BCE7-2C20709ED11B}" type="sibTrans" cxnId="{3D5F13E4-4CAE-4034-965E-368879574FB4}">
      <dgm:prSet/>
      <dgm:spPr/>
      <dgm:t>
        <a:bodyPr/>
        <a:lstStyle/>
        <a:p>
          <a:pPr algn="ctr"/>
          <a:endParaRPr lang="en-US"/>
        </a:p>
      </dgm:t>
    </dgm:pt>
    <dgm:pt modelId="{46FFD1AD-817D-4D4E-9D76-BFE9C1325329}" type="parTrans" cxnId="{3D5F13E4-4CAE-4034-965E-368879574FB4}">
      <dgm:prSet/>
      <dgm:spPr>
        <a:xfrm>
          <a:off x="4448484" y="3503038"/>
          <a:ext cx="91440" cy="205956"/>
        </a:xfrm>
      </dgm:spPr>
      <dgm:t>
        <a:bodyPr/>
        <a:lstStyle/>
        <a:p>
          <a:pPr algn="ctr"/>
          <a:endParaRPr lang="en-US"/>
        </a:p>
      </dgm:t>
    </dgm:pt>
    <dgm:pt modelId="{CA387B92-760B-4713-9D18-D9D50458E563}" type="asst">
      <dgm:prSet custT="1"/>
      <dgm:spPr>
        <a:xfrm>
          <a:off x="816762" y="1970905"/>
          <a:ext cx="2106176" cy="991024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05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დაავადებათა კონტროლისა და საზოგადოებრივი ჯანდაცვის რეგიონული ცენტრები</a:t>
          </a:r>
          <a:r>
            <a:rPr lang="en-US" sz="105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III 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D11D133D-AD32-40A5-8AC8-C5B621AEF0B3}" type="parTrans" cxnId="{11418EF0-93E0-4372-9A45-5C80DD4E2F4F}">
      <dgm:prSet/>
      <dgm:spPr>
        <a:xfrm>
          <a:off x="2922938" y="1873038"/>
          <a:ext cx="187578" cy="593379"/>
        </a:xfrm>
      </dgm:spPr>
      <dgm:t>
        <a:bodyPr/>
        <a:lstStyle/>
        <a:p>
          <a:pPr algn="ctr"/>
          <a:endParaRPr lang="en-US"/>
        </a:p>
      </dgm:t>
    </dgm:pt>
    <dgm:pt modelId="{4A0A0F7D-7E0C-44B1-A8DC-D413B321F3B9}" type="sibTrans" cxnId="{11418EF0-93E0-4372-9A45-5C80DD4E2F4F}">
      <dgm:prSet/>
      <dgm:spPr/>
      <dgm:t>
        <a:bodyPr/>
        <a:lstStyle/>
        <a:p>
          <a:pPr algn="ctr"/>
          <a:endParaRPr lang="en-US"/>
        </a:p>
      </dgm:t>
    </dgm:pt>
    <dgm:pt modelId="{D4046082-0405-4A73-8449-44748EB5B6CD}" type="asst">
      <dgm:prSet phldrT="[Text]" custT="1"/>
      <dgm:spPr>
        <a:xfrm>
          <a:off x="2010038" y="980358"/>
          <a:ext cx="2200957" cy="892679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050" b="1" spc="100" baseline="0" dirty="0" smtClean="0">
              <a:solidFill>
                <a:schemeClr val="bg1"/>
              </a:solidFill>
              <a:effectLst/>
              <a:latin typeface="Sylfaen"/>
              <a:ea typeface="+mn-ea"/>
              <a:cs typeface="+mn-cs"/>
            </a:rPr>
            <a:t>დაავადებათა კონტროლისა და საზოგადოებრივი ჯანდაცვის ეროვნული ცენტრი</a:t>
          </a: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effectLst/>
              <a:latin typeface="Calibri"/>
              <a:ea typeface="+mn-ea"/>
              <a:cs typeface="+mn-cs"/>
            </a:rPr>
            <a:t>IV</a:t>
          </a:r>
          <a:r>
            <a:rPr lang="ka-GE" sz="1000" b="1" spc="100" baseline="0" dirty="0" smtClean="0">
              <a:solidFill>
                <a:schemeClr val="bg1"/>
              </a:solidFill>
              <a:effectLst/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effectLst/>
            <a:latin typeface="Calibri"/>
            <a:ea typeface="+mn-ea"/>
            <a:cs typeface="+mn-cs"/>
          </a:endParaRPr>
        </a:p>
      </dgm:t>
    </dgm:pt>
    <dgm:pt modelId="{1EE7CBBB-41C8-4BE7-BD9F-44CB074AEC80}" type="sibTrans" cxnId="{A9B66F23-5A73-4A31-B0BF-B92D37EA28A4}">
      <dgm:prSet/>
      <dgm:spPr/>
      <dgm:t>
        <a:bodyPr/>
        <a:lstStyle/>
        <a:p>
          <a:pPr algn="ctr"/>
          <a:endParaRPr lang="en-US"/>
        </a:p>
      </dgm:t>
    </dgm:pt>
    <dgm:pt modelId="{80E0AB76-F4B8-4E34-8579-BBC7944B9533}" type="parTrans" cxnId="{A9B66F23-5A73-4A31-B0BF-B92D37EA28A4}">
      <dgm:prSet/>
      <dgm:spPr>
        <a:xfrm>
          <a:off x="4210995" y="867324"/>
          <a:ext cx="276521" cy="559374"/>
        </a:xfrm>
      </dgm:spPr>
      <dgm:t>
        <a:bodyPr/>
        <a:lstStyle/>
        <a:p>
          <a:pPr algn="ctr"/>
          <a:endParaRPr lang="en-US"/>
        </a:p>
      </dgm:t>
    </dgm:pt>
    <dgm:pt modelId="{614C792F-D96B-4EDF-A010-2F76AFA63722}" type="pres">
      <dgm:prSet presAssocID="{887519C9-92F1-46C7-BD4B-CDCA073C40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A83FD1-F5C1-4359-A6BC-99190A05A347}" type="pres">
      <dgm:prSet presAssocID="{97168574-5F00-4F5F-AAAE-C74ACF3E3897}" presName="hierRoot1" presStyleCnt="0"/>
      <dgm:spPr/>
      <dgm:t>
        <a:bodyPr/>
        <a:lstStyle/>
        <a:p>
          <a:endParaRPr lang="en-US"/>
        </a:p>
      </dgm:t>
    </dgm:pt>
    <dgm:pt modelId="{286CD586-FEA3-45CD-B04F-E54944CF1353}" type="pres">
      <dgm:prSet presAssocID="{97168574-5F00-4F5F-AAAE-C74ACF3E3897}" presName="composite" presStyleCnt="0"/>
      <dgm:spPr/>
      <dgm:t>
        <a:bodyPr/>
        <a:lstStyle/>
        <a:p>
          <a:endParaRPr lang="en-US"/>
        </a:p>
      </dgm:t>
    </dgm:pt>
    <dgm:pt modelId="{6123644C-05B2-42A4-A8AA-7B5D81957524}" type="pres">
      <dgm:prSet presAssocID="{97168574-5F00-4F5F-AAAE-C74ACF3E3897}" presName="background" presStyleLbl="node0" presStyleIdx="0" presStyleCnt="1"/>
      <dgm:spPr/>
      <dgm:t>
        <a:bodyPr/>
        <a:lstStyle/>
        <a:p>
          <a:endParaRPr lang="en-US"/>
        </a:p>
      </dgm:t>
    </dgm:pt>
    <dgm:pt modelId="{319FF21F-C69E-4EB1-BB66-6B2F7616212E}" type="pres">
      <dgm:prSet presAssocID="{97168574-5F00-4F5F-AAAE-C74ACF3E3897}" presName="text" presStyleLbl="fgAcc0" presStyleIdx="0" presStyleCnt="1" custScaleX="253032" custLinFactNeighborX="6012" custLinFactNeighborY="88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70C029-A608-478A-BE09-5B3CA779C0DF}" type="pres">
      <dgm:prSet presAssocID="{97168574-5F00-4F5F-AAAE-C74ACF3E3897}" presName="hierChild2" presStyleCnt="0"/>
      <dgm:spPr/>
      <dgm:t>
        <a:bodyPr/>
        <a:lstStyle/>
        <a:p>
          <a:endParaRPr lang="en-US"/>
        </a:p>
      </dgm:t>
    </dgm:pt>
    <dgm:pt modelId="{37933494-087A-43D8-8E0B-8606875E4ABB}" type="pres">
      <dgm:prSet presAssocID="{80E0AB76-F4B8-4E34-8579-BBC7944B953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D3F4270-5424-4084-88AC-36442822BE36}" type="pres">
      <dgm:prSet presAssocID="{D4046082-0405-4A73-8449-44748EB5B6CD}" presName="hierRoot2" presStyleCnt="0"/>
      <dgm:spPr/>
      <dgm:t>
        <a:bodyPr/>
        <a:lstStyle/>
        <a:p>
          <a:endParaRPr lang="en-US"/>
        </a:p>
      </dgm:t>
    </dgm:pt>
    <dgm:pt modelId="{5F28467A-B17A-4B99-A92F-1C67910EBC0D}" type="pres">
      <dgm:prSet presAssocID="{D4046082-0405-4A73-8449-44748EB5B6CD}" presName="composite2" presStyleCnt="0"/>
      <dgm:spPr/>
      <dgm:t>
        <a:bodyPr/>
        <a:lstStyle/>
        <a:p>
          <a:endParaRPr lang="en-US"/>
        </a:p>
      </dgm:t>
    </dgm:pt>
    <dgm:pt modelId="{CD1F561B-C0AC-41A6-AE40-F24551AD2E7C}" type="pres">
      <dgm:prSet presAssocID="{D4046082-0405-4A73-8449-44748EB5B6CD}" presName="background2" presStyleLbl="asst1" presStyleIdx="0" presStyleCnt="2"/>
      <dgm:spPr/>
      <dgm:t>
        <a:bodyPr/>
        <a:lstStyle/>
        <a:p>
          <a:endParaRPr lang="en-US"/>
        </a:p>
      </dgm:t>
    </dgm:pt>
    <dgm:pt modelId="{BDABFED9-45FE-4E98-87D3-F576B7CD815A}" type="pres">
      <dgm:prSet presAssocID="{D4046082-0405-4A73-8449-44748EB5B6CD}" presName="text2" presStyleLbl="fgAcc2" presStyleIdx="0" presStyleCnt="2" custScaleX="2326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CFCEC1-1C25-4E38-9406-DA0AD5980259}" type="pres">
      <dgm:prSet presAssocID="{D4046082-0405-4A73-8449-44748EB5B6CD}" presName="hierChild3" presStyleCnt="0"/>
      <dgm:spPr/>
      <dgm:t>
        <a:bodyPr/>
        <a:lstStyle/>
        <a:p>
          <a:endParaRPr lang="en-US"/>
        </a:p>
      </dgm:t>
    </dgm:pt>
    <dgm:pt modelId="{01B1D77C-65A9-4D46-AC99-48AFC6B95003}" type="pres">
      <dgm:prSet presAssocID="{D11D133D-AD32-40A5-8AC8-C5B621AEF0B3}" presName="Name17" presStyleLbl="parChTrans1D3" presStyleIdx="0" presStyleCnt="2"/>
      <dgm:spPr/>
      <dgm:t>
        <a:bodyPr/>
        <a:lstStyle/>
        <a:p>
          <a:endParaRPr lang="en-US"/>
        </a:p>
      </dgm:t>
    </dgm:pt>
    <dgm:pt modelId="{EB6897CF-A412-4A48-9BCA-A59C2FB85C77}" type="pres">
      <dgm:prSet presAssocID="{CA387B92-760B-4713-9D18-D9D50458E563}" presName="hierRoot3" presStyleCnt="0"/>
      <dgm:spPr/>
      <dgm:t>
        <a:bodyPr/>
        <a:lstStyle/>
        <a:p>
          <a:endParaRPr lang="en-US"/>
        </a:p>
      </dgm:t>
    </dgm:pt>
    <dgm:pt modelId="{3ACD49AB-D74A-46FD-9A3E-B909929B2934}" type="pres">
      <dgm:prSet presAssocID="{CA387B92-760B-4713-9D18-D9D50458E563}" presName="composite3" presStyleCnt="0"/>
      <dgm:spPr/>
      <dgm:t>
        <a:bodyPr/>
        <a:lstStyle/>
        <a:p>
          <a:endParaRPr lang="en-US"/>
        </a:p>
      </dgm:t>
    </dgm:pt>
    <dgm:pt modelId="{E3166C2C-1A06-436C-BEB6-B0D3757A7721}" type="pres">
      <dgm:prSet presAssocID="{CA387B92-760B-4713-9D18-D9D50458E563}" presName="background3" presStyleLbl="asst1" presStyleIdx="1" presStyleCnt="2"/>
      <dgm:spPr/>
      <dgm:t>
        <a:bodyPr/>
        <a:lstStyle/>
        <a:p>
          <a:endParaRPr lang="en-US"/>
        </a:p>
      </dgm:t>
    </dgm:pt>
    <dgm:pt modelId="{CCA726E1-D1F5-477F-A5A9-71F0FDD18983}" type="pres">
      <dgm:prSet presAssocID="{CA387B92-760B-4713-9D18-D9D50458E563}" presName="text3" presStyleLbl="fgAcc3" presStyleIdx="0" presStyleCnt="2" custScaleX="235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ADE55E-01CB-4B53-81A7-155B7202EF20}" type="pres">
      <dgm:prSet presAssocID="{CA387B92-760B-4713-9D18-D9D50458E563}" presName="hierChild4" presStyleCnt="0"/>
      <dgm:spPr/>
      <dgm:t>
        <a:bodyPr/>
        <a:lstStyle/>
        <a:p>
          <a:endParaRPr lang="en-US"/>
        </a:p>
      </dgm:t>
    </dgm:pt>
    <dgm:pt modelId="{061873D6-F767-4FF7-81C8-2AB37E23F7B4}" type="pres">
      <dgm:prSet presAssocID="{5D464776-30B0-4F5F-BC0B-D5459A6BBFE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EF6C5B1-DDEE-4F27-8FDE-88583925C570}" type="pres">
      <dgm:prSet presAssocID="{A8B2A1FE-9AF0-4B47-8CD5-857E54FE0B3F}" presName="hierRoot2" presStyleCnt="0"/>
      <dgm:spPr/>
      <dgm:t>
        <a:bodyPr/>
        <a:lstStyle/>
        <a:p>
          <a:endParaRPr lang="en-US"/>
        </a:p>
      </dgm:t>
    </dgm:pt>
    <dgm:pt modelId="{92342D7E-A57F-45FC-9456-4854975C17DB}" type="pres">
      <dgm:prSet presAssocID="{A8B2A1FE-9AF0-4B47-8CD5-857E54FE0B3F}" presName="composite2" presStyleCnt="0"/>
      <dgm:spPr/>
      <dgm:t>
        <a:bodyPr/>
        <a:lstStyle/>
        <a:p>
          <a:endParaRPr lang="en-US"/>
        </a:p>
      </dgm:t>
    </dgm:pt>
    <dgm:pt modelId="{B76A7AEC-23BD-430A-9EF8-5FD3DAECBDEC}" type="pres">
      <dgm:prSet presAssocID="{A8B2A1FE-9AF0-4B47-8CD5-857E54FE0B3F}" presName="background2" presStyleLbl="node2" presStyleIdx="0" presStyleCnt="1"/>
      <dgm:spPr/>
      <dgm:t>
        <a:bodyPr/>
        <a:lstStyle/>
        <a:p>
          <a:endParaRPr lang="en-US"/>
        </a:p>
      </dgm:t>
    </dgm:pt>
    <dgm:pt modelId="{A14CE6D2-30D4-4ABF-A243-E2265E064E72}" type="pres">
      <dgm:prSet presAssocID="{A8B2A1FE-9AF0-4B47-8CD5-857E54FE0B3F}" presName="text2" presStyleLbl="fgAcc2" presStyleIdx="1" presStyleCnt="2" custScaleX="2138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845342-1446-492A-858D-E236C7AE30F2}" type="pres">
      <dgm:prSet presAssocID="{A8B2A1FE-9AF0-4B47-8CD5-857E54FE0B3F}" presName="hierChild3" presStyleCnt="0"/>
      <dgm:spPr/>
      <dgm:t>
        <a:bodyPr/>
        <a:lstStyle/>
        <a:p>
          <a:endParaRPr lang="en-US"/>
        </a:p>
      </dgm:t>
    </dgm:pt>
    <dgm:pt modelId="{0984A404-BB4C-4591-9171-4071481B6DD6}" type="pres">
      <dgm:prSet presAssocID="{46FFD1AD-817D-4D4E-9D76-BFE9C1325329}" presName="Name17" presStyleLbl="parChTrans1D3" presStyleIdx="1" presStyleCnt="2"/>
      <dgm:spPr/>
      <dgm:t>
        <a:bodyPr/>
        <a:lstStyle/>
        <a:p>
          <a:endParaRPr lang="en-US"/>
        </a:p>
      </dgm:t>
    </dgm:pt>
    <dgm:pt modelId="{95DD5B14-9424-4093-A893-AF11442A3959}" type="pres">
      <dgm:prSet presAssocID="{1BB9EA14-784B-4804-A2E8-663FAC9D3AEA}" presName="hierRoot3" presStyleCnt="0"/>
      <dgm:spPr/>
      <dgm:t>
        <a:bodyPr/>
        <a:lstStyle/>
        <a:p>
          <a:endParaRPr lang="en-US"/>
        </a:p>
      </dgm:t>
    </dgm:pt>
    <dgm:pt modelId="{372975DF-D8F1-47FA-9F96-783A05A7AA39}" type="pres">
      <dgm:prSet presAssocID="{1BB9EA14-784B-4804-A2E8-663FAC9D3AEA}" presName="composite3" presStyleCnt="0"/>
      <dgm:spPr/>
      <dgm:t>
        <a:bodyPr/>
        <a:lstStyle/>
        <a:p>
          <a:endParaRPr lang="en-US"/>
        </a:p>
      </dgm:t>
    </dgm:pt>
    <dgm:pt modelId="{7B3A102A-C532-4D5F-9272-83191111DFA7}" type="pres">
      <dgm:prSet presAssocID="{1BB9EA14-784B-4804-A2E8-663FAC9D3AEA}" presName="background3" presStyleLbl="node3" presStyleIdx="0" presStyleCnt="1"/>
      <dgm:spPr/>
      <dgm:t>
        <a:bodyPr/>
        <a:lstStyle/>
        <a:p>
          <a:endParaRPr lang="en-US"/>
        </a:p>
      </dgm:t>
    </dgm:pt>
    <dgm:pt modelId="{5FE5DDB0-3C5E-4ACA-858E-EFE9E837CBEF}" type="pres">
      <dgm:prSet presAssocID="{1BB9EA14-784B-4804-A2E8-663FAC9D3AEA}" presName="text3" presStyleLbl="fgAcc3" presStyleIdx="1" presStyleCnt="2" custScaleX="2029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E8464A-BBD4-4949-8DEF-6CB98A54B3B7}" type="pres">
      <dgm:prSet presAssocID="{1BB9EA14-784B-4804-A2E8-663FAC9D3AEA}" presName="hierChild4" presStyleCnt="0"/>
      <dgm:spPr/>
      <dgm:t>
        <a:bodyPr/>
        <a:lstStyle/>
        <a:p>
          <a:endParaRPr lang="en-US"/>
        </a:p>
      </dgm:t>
    </dgm:pt>
    <dgm:pt modelId="{5359C9F5-FE68-4BCD-A6F6-480CAB47D0D9}" type="pres">
      <dgm:prSet presAssocID="{C8D4576C-6A3A-4D25-A3A2-825DBE393F6E}" presName="Name23" presStyleLbl="parChTrans1D4" presStyleIdx="0" presStyleCnt="4"/>
      <dgm:spPr/>
      <dgm:t>
        <a:bodyPr/>
        <a:lstStyle/>
        <a:p>
          <a:endParaRPr lang="en-US"/>
        </a:p>
      </dgm:t>
    </dgm:pt>
    <dgm:pt modelId="{79892A95-10F9-463D-BD9E-A90B8948A404}" type="pres">
      <dgm:prSet presAssocID="{B225313E-2689-4360-B4AB-14F3ED4491D7}" presName="hierRoot4" presStyleCnt="0"/>
      <dgm:spPr/>
      <dgm:t>
        <a:bodyPr/>
        <a:lstStyle/>
        <a:p>
          <a:endParaRPr lang="en-US"/>
        </a:p>
      </dgm:t>
    </dgm:pt>
    <dgm:pt modelId="{AE514E1F-D41D-4158-8847-460EE979E649}" type="pres">
      <dgm:prSet presAssocID="{B225313E-2689-4360-B4AB-14F3ED4491D7}" presName="composite4" presStyleCnt="0"/>
      <dgm:spPr/>
      <dgm:t>
        <a:bodyPr/>
        <a:lstStyle/>
        <a:p>
          <a:endParaRPr lang="en-US"/>
        </a:p>
      </dgm:t>
    </dgm:pt>
    <dgm:pt modelId="{00701B9F-8961-4139-B2D6-B649E178C810}" type="pres">
      <dgm:prSet presAssocID="{B225313E-2689-4360-B4AB-14F3ED4491D7}" presName="background4" presStyleLbl="asst3" presStyleIdx="0" presStyleCnt="4"/>
      <dgm:spPr/>
      <dgm:t>
        <a:bodyPr/>
        <a:lstStyle/>
        <a:p>
          <a:endParaRPr lang="en-US"/>
        </a:p>
      </dgm:t>
    </dgm:pt>
    <dgm:pt modelId="{9B758174-2011-46E1-8DF1-D587CFC64B8D}" type="pres">
      <dgm:prSet presAssocID="{B225313E-2689-4360-B4AB-14F3ED4491D7}" presName="text4" presStyleLbl="fgAcc4" presStyleIdx="0" presStyleCnt="4" custScaleX="1047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FDB626-141A-43C8-B4CC-0F439186CCBB}" type="pres">
      <dgm:prSet presAssocID="{B225313E-2689-4360-B4AB-14F3ED4491D7}" presName="hierChild5" presStyleCnt="0"/>
      <dgm:spPr/>
      <dgm:t>
        <a:bodyPr/>
        <a:lstStyle/>
        <a:p>
          <a:endParaRPr lang="en-US"/>
        </a:p>
      </dgm:t>
    </dgm:pt>
    <dgm:pt modelId="{3AF4AF51-84E3-478E-95BC-6D2F586FA74A}" type="pres">
      <dgm:prSet presAssocID="{BFF6AE66-A211-4A81-BA1B-64A3C9432452}" presName="Name23" presStyleLbl="parChTrans1D4" presStyleIdx="1" presStyleCnt="4"/>
      <dgm:spPr/>
      <dgm:t>
        <a:bodyPr/>
        <a:lstStyle/>
        <a:p>
          <a:endParaRPr lang="en-US"/>
        </a:p>
      </dgm:t>
    </dgm:pt>
    <dgm:pt modelId="{19FE685B-0C14-44F6-A0C3-E41478089448}" type="pres">
      <dgm:prSet presAssocID="{5F6D4281-A943-4325-B725-800D7A13C4E8}" presName="hierRoot4" presStyleCnt="0"/>
      <dgm:spPr/>
      <dgm:t>
        <a:bodyPr/>
        <a:lstStyle/>
        <a:p>
          <a:endParaRPr lang="en-US"/>
        </a:p>
      </dgm:t>
    </dgm:pt>
    <dgm:pt modelId="{77851A7B-CB2D-464B-BCC0-9574C03CC4D6}" type="pres">
      <dgm:prSet presAssocID="{5F6D4281-A943-4325-B725-800D7A13C4E8}" presName="composite4" presStyleCnt="0"/>
      <dgm:spPr/>
      <dgm:t>
        <a:bodyPr/>
        <a:lstStyle/>
        <a:p>
          <a:endParaRPr lang="en-US"/>
        </a:p>
      </dgm:t>
    </dgm:pt>
    <dgm:pt modelId="{90EFF9EA-A6D1-4190-9E8B-06C2899DD90F}" type="pres">
      <dgm:prSet presAssocID="{5F6D4281-A943-4325-B725-800D7A13C4E8}" presName="background4" presStyleLbl="asst3" presStyleIdx="1" presStyleCnt="4"/>
      <dgm:spPr/>
      <dgm:t>
        <a:bodyPr/>
        <a:lstStyle/>
        <a:p>
          <a:endParaRPr lang="en-US"/>
        </a:p>
      </dgm:t>
    </dgm:pt>
    <dgm:pt modelId="{19428DCF-6F65-4388-AAD4-BCE8F41B6A6C}" type="pres">
      <dgm:prSet presAssocID="{5F6D4281-A943-4325-B725-800D7A13C4E8}" presName="text4" presStyleLbl="fgAcc4" presStyleIdx="1" presStyleCnt="4" custScaleX="955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CF3C5F-3212-4314-BA1B-85773F2C439F}" type="pres">
      <dgm:prSet presAssocID="{5F6D4281-A943-4325-B725-800D7A13C4E8}" presName="hierChild5" presStyleCnt="0"/>
      <dgm:spPr/>
      <dgm:t>
        <a:bodyPr/>
        <a:lstStyle/>
        <a:p>
          <a:endParaRPr lang="en-US"/>
        </a:p>
      </dgm:t>
    </dgm:pt>
    <dgm:pt modelId="{32256D06-BFAB-4F60-8CEB-1DA832C5FD64}" type="pres">
      <dgm:prSet presAssocID="{B36B8FC7-1F83-4561-87DB-934EF23E5587}" presName="Name23" presStyleLbl="parChTrans1D4" presStyleIdx="2" presStyleCnt="4"/>
      <dgm:spPr/>
      <dgm:t>
        <a:bodyPr/>
        <a:lstStyle/>
        <a:p>
          <a:endParaRPr lang="en-US"/>
        </a:p>
      </dgm:t>
    </dgm:pt>
    <dgm:pt modelId="{47786BF1-4670-4EEC-8A31-43FEC23E83A9}" type="pres">
      <dgm:prSet presAssocID="{0C07E3D0-B5F3-4678-8D56-6CD65762AEA4}" presName="hierRoot4" presStyleCnt="0"/>
      <dgm:spPr/>
      <dgm:t>
        <a:bodyPr/>
        <a:lstStyle/>
        <a:p>
          <a:endParaRPr lang="en-US"/>
        </a:p>
      </dgm:t>
    </dgm:pt>
    <dgm:pt modelId="{C2AB5249-3D95-4993-8E32-C589AC5EE25B}" type="pres">
      <dgm:prSet presAssocID="{0C07E3D0-B5F3-4678-8D56-6CD65762AEA4}" presName="composite4" presStyleCnt="0"/>
      <dgm:spPr/>
      <dgm:t>
        <a:bodyPr/>
        <a:lstStyle/>
        <a:p>
          <a:endParaRPr lang="en-US"/>
        </a:p>
      </dgm:t>
    </dgm:pt>
    <dgm:pt modelId="{E4D16D5D-FE08-482C-BA6F-2C75C0C3E853}" type="pres">
      <dgm:prSet presAssocID="{0C07E3D0-B5F3-4678-8D56-6CD65762AEA4}" presName="background4" presStyleLbl="asst3" presStyleIdx="2" presStyleCnt="4"/>
      <dgm:spPr/>
      <dgm:t>
        <a:bodyPr/>
        <a:lstStyle/>
        <a:p>
          <a:endParaRPr lang="en-US"/>
        </a:p>
      </dgm:t>
    </dgm:pt>
    <dgm:pt modelId="{3B3182D3-E200-4590-A702-B6F51C3DF47D}" type="pres">
      <dgm:prSet presAssocID="{0C07E3D0-B5F3-4678-8D56-6CD65762AEA4}" presName="text4" presStyleLbl="fgAcc4" presStyleIdx="2" presStyleCnt="4" custScaleX="897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BD55D8-031B-4663-94B7-C65204733142}" type="pres">
      <dgm:prSet presAssocID="{0C07E3D0-B5F3-4678-8D56-6CD65762AEA4}" presName="hierChild5" presStyleCnt="0"/>
      <dgm:spPr/>
      <dgm:t>
        <a:bodyPr/>
        <a:lstStyle/>
        <a:p>
          <a:endParaRPr lang="en-US"/>
        </a:p>
      </dgm:t>
    </dgm:pt>
    <dgm:pt modelId="{C6FBF203-523D-460C-AC5F-5395E548B727}" type="pres">
      <dgm:prSet presAssocID="{E5AB06C2-BDEC-49AE-B50F-B6BE41EC0CDF}" presName="Name23" presStyleLbl="parChTrans1D4" presStyleIdx="3" presStyleCnt="4"/>
      <dgm:spPr/>
      <dgm:t>
        <a:bodyPr/>
        <a:lstStyle/>
        <a:p>
          <a:endParaRPr lang="en-US"/>
        </a:p>
      </dgm:t>
    </dgm:pt>
    <dgm:pt modelId="{512F27E6-18C3-4D9E-9148-3321D6AF4F3D}" type="pres">
      <dgm:prSet presAssocID="{CAA3154C-7A5F-4C4D-91F0-A3BEB3E0B756}" presName="hierRoot4" presStyleCnt="0"/>
      <dgm:spPr/>
      <dgm:t>
        <a:bodyPr/>
        <a:lstStyle/>
        <a:p>
          <a:endParaRPr lang="en-US"/>
        </a:p>
      </dgm:t>
    </dgm:pt>
    <dgm:pt modelId="{7C4E5D69-1827-47DD-8397-0019AC338B03}" type="pres">
      <dgm:prSet presAssocID="{CAA3154C-7A5F-4C4D-91F0-A3BEB3E0B756}" presName="composite4" presStyleCnt="0"/>
      <dgm:spPr/>
      <dgm:t>
        <a:bodyPr/>
        <a:lstStyle/>
        <a:p>
          <a:endParaRPr lang="en-US"/>
        </a:p>
      </dgm:t>
    </dgm:pt>
    <dgm:pt modelId="{31D05A7C-FBA8-48D8-AD0F-D0513B5D4994}" type="pres">
      <dgm:prSet presAssocID="{CAA3154C-7A5F-4C4D-91F0-A3BEB3E0B756}" presName="background4" presStyleLbl="asst3" presStyleIdx="3" presStyleCnt="4"/>
      <dgm:spPr/>
      <dgm:t>
        <a:bodyPr/>
        <a:lstStyle/>
        <a:p>
          <a:endParaRPr lang="en-US"/>
        </a:p>
      </dgm:t>
    </dgm:pt>
    <dgm:pt modelId="{760C5F3C-4DA1-4634-A96C-D3D081E2F6E6}" type="pres">
      <dgm:prSet presAssocID="{CAA3154C-7A5F-4C4D-91F0-A3BEB3E0B756}" presName="text4" presStyleLbl="fgAcc4" presStyleIdx="3" presStyleCnt="4" custScaleX="1162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B94BDC-06EA-4744-BD42-A8A4F93B93AB}" type="pres">
      <dgm:prSet presAssocID="{CAA3154C-7A5F-4C4D-91F0-A3BEB3E0B756}" presName="hierChild5" presStyleCnt="0"/>
      <dgm:spPr/>
      <dgm:t>
        <a:bodyPr/>
        <a:lstStyle/>
        <a:p>
          <a:endParaRPr lang="en-US"/>
        </a:p>
      </dgm:t>
    </dgm:pt>
  </dgm:ptLst>
  <dgm:cxnLst>
    <dgm:cxn modelId="{FD73E655-A599-422C-BB9C-4DE05717942A}" type="presOf" srcId="{CA387B92-760B-4713-9D18-D9D50458E563}" destId="{CCA726E1-D1F5-477F-A5A9-71F0FDD18983}" srcOrd="0" destOrd="0" presId="urn:microsoft.com/office/officeart/2005/8/layout/hierarchy1"/>
    <dgm:cxn modelId="{DE606382-CB31-4F93-A180-5F68EFFCE309}" type="presOf" srcId="{97168574-5F00-4F5F-AAAE-C74ACF3E3897}" destId="{319FF21F-C69E-4EB1-BB66-6B2F7616212E}" srcOrd="0" destOrd="0" presId="urn:microsoft.com/office/officeart/2005/8/layout/hierarchy1"/>
    <dgm:cxn modelId="{3E6C8E20-85D6-4539-B44E-4ED25BCFDA50}" type="presOf" srcId="{80E0AB76-F4B8-4E34-8579-BBC7944B9533}" destId="{37933494-087A-43D8-8E0B-8606875E4ABB}" srcOrd="0" destOrd="0" presId="urn:microsoft.com/office/officeart/2005/8/layout/hierarchy1"/>
    <dgm:cxn modelId="{AE0048ED-A86E-4CD3-AF09-E1D643E62361}" srcId="{1BB9EA14-784B-4804-A2E8-663FAC9D3AEA}" destId="{5F6D4281-A943-4325-B725-800D7A13C4E8}" srcOrd="1" destOrd="0" parTransId="{BFF6AE66-A211-4A81-BA1B-64A3C9432452}" sibTransId="{4EC28955-9823-4C3C-890D-5F0D17F9E96F}"/>
    <dgm:cxn modelId="{CF40BC02-732F-481B-A7F0-1AF980E00962}" srcId="{1BB9EA14-784B-4804-A2E8-663FAC9D3AEA}" destId="{B225313E-2689-4360-B4AB-14F3ED4491D7}" srcOrd="0" destOrd="0" parTransId="{C8D4576C-6A3A-4D25-A3A2-825DBE393F6E}" sibTransId="{B4AE233D-7358-4862-936C-53C4E24266B8}"/>
    <dgm:cxn modelId="{7C7C36B1-C69E-4A9D-9B32-D2D8AE913B99}" type="presOf" srcId="{5D464776-30B0-4F5F-BC0B-D5459A6BBFEF}" destId="{061873D6-F767-4FF7-81C8-2AB37E23F7B4}" srcOrd="0" destOrd="0" presId="urn:microsoft.com/office/officeart/2005/8/layout/hierarchy1"/>
    <dgm:cxn modelId="{A94BC98A-3F38-42D1-A90E-EC5AB75A2C85}" srcId="{1BB9EA14-784B-4804-A2E8-663FAC9D3AEA}" destId="{CAA3154C-7A5F-4C4D-91F0-A3BEB3E0B756}" srcOrd="3" destOrd="0" parTransId="{E5AB06C2-BDEC-49AE-B50F-B6BE41EC0CDF}" sibTransId="{02F9EFDB-39AF-4BB9-97DD-E31CA4AAB600}"/>
    <dgm:cxn modelId="{EEBA966D-ED79-481F-B9D1-A4365FAD7ACF}" type="presOf" srcId="{1BB9EA14-784B-4804-A2E8-663FAC9D3AEA}" destId="{5FE5DDB0-3C5E-4ACA-858E-EFE9E837CBEF}" srcOrd="0" destOrd="0" presId="urn:microsoft.com/office/officeart/2005/8/layout/hierarchy1"/>
    <dgm:cxn modelId="{09636621-9633-408D-AD8D-48D8AFC01206}" type="presOf" srcId="{C8D4576C-6A3A-4D25-A3A2-825DBE393F6E}" destId="{5359C9F5-FE68-4BCD-A6F6-480CAB47D0D9}" srcOrd="0" destOrd="0" presId="urn:microsoft.com/office/officeart/2005/8/layout/hierarchy1"/>
    <dgm:cxn modelId="{286D5E5F-0FCF-44DA-BEE9-78513AF6FA66}" type="presOf" srcId="{887519C9-92F1-46C7-BD4B-CDCA073C4074}" destId="{614C792F-D96B-4EDF-A010-2F76AFA63722}" srcOrd="0" destOrd="0" presId="urn:microsoft.com/office/officeart/2005/8/layout/hierarchy1"/>
    <dgm:cxn modelId="{CDC51D56-47F3-42F6-B925-93536CBC237B}" type="presOf" srcId="{5F6D4281-A943-4325-B725-800D7A13C4E8}" destId="{19428DCF-6F65-4388-AAD4-BCE8F41B6A6C}" srcOrd="0" destOrd="0" presId="urn:microsoft.com/office/officeart/2005/8/layout/hierarchy1"/>
    <dgm:cxn modelId="{FA955B2A-AA31-4655-A56A-0D71D625A38C}" type="presOf" srcId="{BFF6AE66-A211-4A81-BA1B-64A3C9432452}" destId="{3AF4AF51-84E3-478E-95BC-6D2F586FA74A}" srcOrd="0" destOrd="0" presId="urn:microsoft.com/office/officeart/2005/8/layout/hierarchy1"/>
    <dgm:cxn modelId="{7F70C08E-AD76-4997-A5CE-3470CB6E5999}" type="presOf" srcId="{46FFD1AD-817D-4D4E-9D76-BFE9C1325329}" destId="{0984A404-BB4C-4591-9171-4071481B6DD6}" srcOrd="0" destOrd="0" presId="urn:microsoft.com/office/officeart/2005/8/layout/hierarchy1"/>
    <dgm:cxn modelId="{CE5F6B9E-0878-4D7E-9F5A-32250C8591D1}" type="presOf" srcId="{D11D133D-AD32-40A5-8AC8-C5B621AEF0B3}" destId="{01B1D77C-65A9-4D46-AC99-48AFC6B95003}" srcOrd="0" destOrd="0" presId="urn:microsoft.com/office/officeart/2005/8/layout/hierarchy1"/>
    <dgm:cxn modelId="{E71EF40B-6DCB-42F2-A030-5EDF8C042AAE}" type="presOf" srcId="{0C07E3D0-B5F3-4678-8D56-6CD65762AEA4}" destId="{3B3182D3-E200-4590-A702-B6F51C3DF47D}" srcOrd="0" destOrd="0" presId="urn:microsoft.com/office/officeart/2005/8/layout/hierarchy1"/>
    <dgm:cxn modelId="{5452891F-3485-440B-9FFE-70FD0D52C0C3}" type="presOf" srcId="{E5AB06C2-BDEC-49AE-B50F-B6BE41EC0CDF}" destId="{C6FBF203-523D-460C-AC5F-5395E548B727}" srcOrd="0" destOrd="0" presId="urn:microsoft.com/office/officeart/2005/8/layout/hierarchy1"/>
    <dgm:cxn modelId="{460FE828-0AF0-4919-97D6-FC0DFBAF4457}" type="presOf" srcId="{CAA3154C-7A5F-4C4D-91F0-A3BEB3E0B756}" destId="{760C5F3C-4DA1-4634-A96C-D3D081E2F6E6}" srcOrd="0" destOrd="0" presId="urn:microsoft.com/office/officeart/2005/8/layout/hierarchy1"/>
    <dgm:cxn modelId="{11418EF0-93E0-4372-9A45-5C80DD4E2F4F}" srcId="{D4046082-0405-4A73-8449-44748EB5B6CD}" destId="{CA387B92-760B-4713-9D18-D9D50458E563}" srcOrd="0" destOrd="0" parTransId="{D11D133D-AD32-40A5-8AC8-C5B621AEF0B3}" sibTransId="{4A0A0F7D-7E0C-44B1-A8DC-D413B321F3B9}"/>
    <dgm:cxn modelId="{7DB3BC2D-CBDE-4EE1-BC96-2A2FBF82B046}" type="presOf" srcId="{B36B8FC7-1F83-4561-87DB-934EF23E5587}" destId="{32256D06-BFAB-4F60-8CEB-1DA832C5FD64}" srcOrd="0" destOrd="0" presId="urn:microsoft.com/office/officeart/2005/8/layout/hierarchy1"/>
    <dgm:cxn modelId="{03054A6C-E487-44C4-BD40-07832A935960}" type="presOf" srcId="{D4046082-0405-4A73-8449-44748EB5B6CD}" destId="{BDABFED9-45FE-4E98-87D3-F576B7CD815A}" srcOrd="0" destOrd="0" presId="urn:microsoft.com/office/officeart/2005/8/layout/hierarchy1"/>
    <dgm:cxn modelId="{4DCC3438-F4BA-4376-A91E-34482B96028F}" type="presOf" srcId="{B225313E-2689-4360-B4AB-14F3ED4491D7}" destId="{9B758174-2011-46E1-8DF1-D587CFC64B8D}" srcOrd="0" destOrd="0" presId="urn:microsoft.com/office/officeart/2005/8/layout/hierarchy1"/>
    <dgm:cxn modelId="{D9859C46-7907-4440-9DDE-083D93A997AA}" srcId="{97168574-5F00-4F5F-AAAE-C74ACF3E3897}" destId="{A8B2A1FE-9AF0-4B47-8CD5-857E54FE0B3F}" srcOrd="1" destOrd="0" parTransId="{5D464776-30B0-4F5F-BC0B-D5459A6BBFEF}" sibTransId="{4E3A3EF7-53B3-4485-9BF0-4180859A13A0}"/>
    <dgm:cxn modelId="{4C17F2FE-63D5-4160-994B-CEE2CDB04A96}" srcId="{887519C9-92F1-46C7-BD4B-CDCA073C4074}" destId="{97168574-5F00-4F5F-AAAE-C74ACF3E3897}" srcOrd="0" destOrd="0" parTransId="{8DB235C1-56DE-40ED-A9F7-63B6FD9E406B}" sibTransId="{F7EAA0EB-62C8-422E-83F6-11B830E6C04B}"/>
    <dgm:cxn modelId="{C76FAA20-DEB6-42D9-A53A-847881C77D33}" type="presOf" srcId="{A8B2A1FE-9AF0-4B47-8CD5-857E54FE0B3F}" destId="{A14CE6D2-30D4-4ABF-A243-E2265E064E72}" srcOrd="0" destOrd="0" presId="urn:microsoft.com/office/officeart/2005/8/layout/hierarchy1"/>
    <dgm:cxn modelId="{A9B66F23-5A73-4A31-B0BF-B92D37EA28A4}" srcId="{97168574-5F00-4F5F-AAAE-C74ACF3E3897}" destId="{D4046082-0405-4A73-8449-44748EB5B6CD}" srcOrd="0" destOrd="0" parTransId="{80E0AB76-F4B8-4E34-8579-BBC7944B9533}" sibTransId="{1EE7CBBB-41C8-4BE7-BD9F-44CB074AEC80}"/>
    <dgm:cxn modelId="{3D5F13E4-4CAE-4034-965E-368879574FB4}" srcId="{A8B2A1FE-9AF0-4B47-8CD5-857E54FE0B3F}" destId="{1BB9EA14-784B-4804-A2E8-663FAC9D3AEA}" srcOrd="0" destOrd="0" parTransId="{46FFD1AD-817D-4D4E-9D76-BFE9C1325329}" sibTransId="{F050A719-4B2C-40C4-BCE7-2C20709ED11B}"/>
    <dgm:cxn modelId="{F07D5BB5-4D9B-4971-AB09-7DF44012785F}" srcId="{1BB9EA14-784B-4804-A2E8-663FAC9D3AEA}" destId="{0C07E3D0-B5F3-4678-8D56-6CD65762AEA4}" srcOrd="2" destOrd="0" parTransId="{B36B8FC7-1F83-4561-87DB-934EF23E5587}" sibTransId="{3A8C3FCF-2887-48BD-B716-B3651CDE6B0B}"/>
    <dgm:cxn modelId="{978A4C53-CA18-40AE-8AB3-AA0C26A4DBB7}" type="presParOf" srcId="{614C792F-D96B-4EDF-A010-2F76AFA63722}" destId="{DAA83FD1-F5C1-4359-A6BC-99190A05A347}" srcOrd="0" destOrd="0" presId="urn:microsoft.com/office/officeart/2005/8/layout/hierarchy1"/>
    <dgm:cxn modelId="{A1E55B47-8E18-441B-83EA-28AE19A29337}" type="presParOf" srcId="{DAA83FD1-F5C1-4359-A6BC-99190A05A347}" destId="{286CD586-FEA3-45CD-B04F-E54944CF1353}" srcOrd="0" destOrd="0" presId="urn:microsoft.com/office/officeart/2005/8/layout/hierarchy1"/>
    <dgm:cxn modelId="{C0036507-0F64-4C16-886F-2720F04C4758}" type="presParOf" srcId="{286CD586-FEA3-45CD-B04F-E54944CF1353}" destId="{6123644C-05B2-42A4-A8AA-7B5D81957524}" srcOrd="0" destOrd="0" presId="urn:microsoft.com/office/officeart/2005/8/layout/hierarchy1"/>
    <dgm:cxn modelId="{B50E03A7-8B42-431A-BC54-95C52BF476D0}" type="presParOf" srcId="{286CD586-FEA3-45CD-B04F-E54944CF1353}" destId="{319FF21F-C69E-4EB1-BB66-6B2F7616212E}" srcOrd="1" destOrd="0" presId="urn:microsoft.com/office/officeart/2005/8/layout/hierarchy1"/>
    <dgm:cxn modelId="{CD21723F-F62D-4EA0-BCC5-9F642EF59810}" type="presParOf" srcId="{DAA83FD1-F5C1-4359-A6BC-99190A05A347}" destId="{3670C029-A608-478A-BE09-5B3CA779C0DF}" srcOrd="1" destOrd="0" presId="urn:microsoft.com/office/officeart/2005/8/layout/hierarchy1"/>
    <dgm:cxn modelId="{9A15377E-AB01-420A-82BC-D36B0EDB3383}" type="presParOf" srcId="{3670C029-A608-478A-BE09-5B3CA779C0DF}" destId="{37933494-087A-43D8-8E0B-8606875E4ABB}" srcOrd="0" destOrd="0" presId="urn:microsoft.com/office/officeart/2005/8/layout/hierarchy1"/>
    <dgm:cxn modelId="{60B99D86-26B5-408B-970E-69A7A35CC40E}" type="presParOf" srcId="{3670C029-A608-478A-BE09-5B3CA779C0DF}" destId="{9D3F4270-5424-4084-88AC-36442822BE36}" srcOrd="1" destOrd="0" presId="urn:microsoft.com/office/officeart/2005/8/layout/hierarchy1"/>
    <dgm:cxn modelId="{EF81B0EC-4D0E-41AC-A63D-291079FDD540}" type="presParOf" srcId="{9D3F4270-5424-4084-88AC-36442822BE36}" destId="{5F28467A-B17A-4B99-A92F-1C67910EBC0D}" srcOrd="0" destOrd="0" presId="urn:microsoft.com/office/officeart/2005/8/layout/hierarchy1"/>
    <dgm:cxn modelId="{6F31B305-7C39-4A86-8D76-5F02013C3C0E}" type="presParOf" srcId="{5F28467A-B17A-4B99-A92F-1C67910EBC0D}" destId="{CD1F561B-C0AC-41A6-AE40-F24551AD2E7C}" srcOrd="0" destOrd="0" presId="urn:microsoft.com/office/officeart/2005/8/layout/hierarchy1"/>
    <dgm:cxn modelId="{4AF30958-D3E7-4D81-BEDE-7BC8EE8FAF16}" type="presParOf" srcId="{5F28467A-B17A-4B99-A92F-1C67910EBC0D}" destId="{BDABFED9-45FE-4E98-87D3-F576B7CD815A}" srcOrd="1" destOrd="0" presId="urn:microsoft.com/office/officeart/2005/8/layout/hierarchy1"/>
    <dgm:cxn modelId="{1AE4B7B0-00F8-4B76-A5EA-5574FD263D32}" type="presParOf" srcId="{9D3F4270-5424-4084-88AC-36442822BE36}" destId="{45CFCEC1-1C25-4E38-9406-DA0AD5980259}" srcOrd="1" destOrd="0" presId="urn:microsoft.com/office/officeart/2005/8/layout/hierarchy1"/>
    <dgm:cxn modelId="{95D8AFF9-C69F-4C99-822E-1D968C6D60CE}" type="presParOf" srcId="{45CFCEC1-1C25-4E38-9406-DA0AD5980259}" destId="{01B1D77C-65A9-4D46-AC99-48AFC6B95003}" srcOrd="0" destOrd="0" presId="urn:microsoft.com/office/officeart/2005/8/layout/hierarchy1"/>
    <dgm:cxn modelId="{3E338DB6-8B16-4ADF-AE55-28FC3B7787FD}" type="presParOf" srcId="{45CFCEC1-1C25-4E38-9406-DA0AD5980259}" destId="{EB6897CF-A412-4A48-9BCA-A59C2FB85C77}" srcOrd="1" destOrd="0" presId="urn:microsoft.com/office/officeart/2005/8/layout/hierarchy1"/>
    <dgm:cxn modelId="{8F5D350E-228D-4B45-83F4-D611FA5FFF89}" type="presParOf" srcId="{EB6897CF-A412-4A48-9BCA-A59C2FB85C77}" destId="{3ACD49AB-D74A-46FD-9A3E-B909929B2934}" srcOrd="0" destOrd="0" presId="urn:microsoft.com/office/officeart/2005/8/layout/hierarchy1"/>
    <dgm:cxn modelId="{C3326315-B71B-494C-81CF-56C9A589C3B8}" type="presParOf" srcId="{3ACD49AB-D74A-46FD-9A3E-B909929B2934}" destId="{E3166C2C-1A06-436C-BEB6-B0D3757A7721}" srcOrd="0" destOrd="0" presId="urn:microsoft.com/office/officeart/2005/8/layout/hierarchy1"/>
    <dgm:cxn modelId="{4A5D0390-600D-4771-919E-1C2BA2F45935}" type="presParOf" srcId="{3ACD49AB-D74A-46FD-9A3E-B909929B2934}" destId="{CCA726E1-D1F5-477F-A5A9-71F0FDD18983}" srcOrd="1" destOrd="0" presId="urn:microsoft.com/office/officeart/2005/8/layout/hierarchy1"/>
    <dgm:cxn modelId="{6945CA64-A426-4E09-AF03-0034062DC110}" type="presParOf" srcId="{EB6897CF-A412-4A48-9BCA-A59C2FB85C77}" destId="{76ADE55E-01CB-4B53-81A7-155B7202EF20}" srcOrd="1" destOrd="0" presId="urn:microsoft.com/office/officeart/2005/8/layout/hierarchy1"/>
    <dgm:cxn modelId="{FAE140DD-BCE4-4D7E-820E-079DDB623E7C}" type="presParOf" srcId="{3670C029-A608-478A-BE09-5B3CA779C0DF}" destId="{061873D6-F767-4FF7-81C8-2AB37E23F7B4}" srcOrd="2" destOrd="0" presId="urn:microsoft.com/office/officeart/2005/8/layout/hierarchy1"/>
    <dgm:cxn modelId="{DB50FE86-6122-43FE-9918-ED0671E6A1ED}" type="presParOf" srcId="{3670C029-A608-478A-BE09-5B3CA779C0DF}" destId="{6EF6C5B1-DDEE-4F27-8FDE-88583925C570}" srcOrd="3" destOrd="0" presId="urn:microsoft.com/office/officeart/2005/8/layout/hierarchy1"/>
    <dgm:cxn modelId="{2B72D828-9FB0-47D6-B337-B38B83768115}" type="presParOf" srcId="{6EF6C5B1-DDEE-4F27-8FDE-88583925C570}" destId="{92342D7E-A57F-45FC-9456-4854975C17DB}" srcOrd="0" destOrd="0" presId="urn:microsoft.com/office/officeart/2005/8/layout/hierarchy1"/>
    <dgm:cxn modelId="{351B8486-E20A-4B19-A71C-BC6548297197}" type="presParOf" srcId="{92342D7E-A57F-45FC-9456-4854975C17DB}" destId="{B76A7AEC-23BD-430A-9EF8-5FD3DAECBDEC}" srcOrd="0" destOrd="0" presId="urn:microsoft.com/office/officeart/2005/8/layout/hierarchy1"/>
    <dgm:cxn modelId="{641B8E6F-C4E2-4679-A4F4-479EFF63DB15}" type="presParOf" srcId="{92342D7E-A57F-45FC-9456-4854975C17DB}" destId="{A14CE6D2-30D4-4ABF-A243-E2265E064E72}" srcOrd="1" destOrd="0" presId="urn:microsoft.com/office/officeart/2005/8/layout/hierarchy1"/>
    <dgm:cxn modelId="{377D604A-E0D1-48EA-9E5B-E55A670F30BA}" type="presParOf" srcId="{6EF6C5B1-DDEE-4F27-8FDE-88583925C570}" destId="{29845342-1446-492A-858D-E236C7AE30F2}" srcOrd="1" destOrd="0" presId="urn:microsoft.com/office/officeart/2005/8/layout/hierarchy1"/>
    <dgm:cxn modelId="{9237071E-90D0-405D-85F3-96727E18F504}" type="presParOf" srcId="{29845342-1446-492A-858D-E236C7AE30F2}" destId="{0984A404-BB4C-4591-9171-4071481B6DD6}" srcOrd="0" destOrd="0" presId="urn:microsoft.com/office/officeart/2005/8/layout/hierarchy1"/>
    <dgm:cxn modelId="{DFBD6A93-CACE-40C2-A0B8-6ABB2871A4AD}" type="presParOf" srcId="{29845342-1446-492A-858D-E236C7AE30F2}" destId="{95DD5B14-9424-4093-A893-AF11442A3959}" srcOrd="1" destOrd="0" presId="urn:microsoft.com/office/officeart/2005/8/layout/hierarchy1"/>
    <dgm:cxn modelId="{F4AC204A-1C7F-41CF-ACBC-4B5B0C2E78EF}" type="presParOf" srcId="{95DD5B14-9424-4093-A893-AF11442A3959}" destId="{372975DF-D8F1-47FA-9F96-783A05A7AA39}" srcOrd="0" destOrd="0" presId="urn:microsoft.com/office/officeart/2005/8/layout/hierarchy1"/>
    <dgm:cxn modelId="{1BFAF1A8-85F9-4BA0-AB2E-0451AA3013DB}" type="presParOf" srcId="{372975DF-D8F1-47FA-9F96-783A05A7AA39}" destId="{7B3A102A-C532-4D5F-9272-83191111DFA7}" srcOrd="0" destOrd="0" presId="urn:microsoft.com/office/officeart/2005/8/layout/hierarchy1"/>
    <dgm:cxn modelId="{886A05B9-6965-419B-A2F3-4561EC7C6D38}" type="presParOf" srcId="{372975DF-D8F1-47FA-9F96-783A05A7AA39}" destId="{5FE5DDB0-3C5E-4ACA-858E-EFE9E837CBEF}" srcOrd="1" destOrd="0" presId="urn:microsoft.com/office/officeart/2005/8/layout/hierarchy1"/>
    <dgm:cxn modelId="{768067A1-F06F-49B1-AED9-7F929E1AD294}" type="presParOf" srcId="{95DD5B14-9424-4093-A893-AF11442A3959}" destId="{C8E8464A-BBD4-4949-8DEF-6CB98A54B3B7}" srcOrd="1" destOrd="0" presId="urn:microsoft.com/office/officeart/2005/8/layout/hierarchy1"/>
    <dgm:cxn modelId="{E9B5E176-0364-42C8-84C5-914545802FFE}" type="presParOf" srcId="{C8E8464A-BBD4-4949-8DEF-6CB98A54B3B7}" destId="{5359C9F5-FE68-4BCD-A6F6-480CAB47D0D9}" srcOrd="0" destOrd="0" presId="urn:microsoft.com/office/officeart/2005/8/layout/hierarchy1"/>
    <dgm:cxn modelId="{6B18A5A0-6DA2-43DD-BF15-F34CA8E7FDBE}" type="presParOf" srcId="{C8E8464A-BBD4-4949-8DEF-6CB98A54B3B7}" destId="{79892A95-10F9-463D-BD9E-A90B8948A404}" srcOrd="1" destOrd="0" presId="urn:microsoft.com/office/officeart/2005/8/layout/hierarchy1"/>
    <dgm:cxn modelId="{6A0EFB68-3F4D-4548-9A96-CD49A6A22278}" type="presParOf" srcId="{79892A95-10F9-463D-BD9E-A90B8948A404}" destId="{AE514E1F-D41D-4158-8847-460EE979E649}" srcOrd="0" destOrd="0" presId="urn:microsoft.com/office/officeart/2005/8/layout/hierarchy1"/>
    <dgm:cxn modelId="{D6929C87-3F0B-46A2-882C-458117F61475}" type="presParOf" srcId="{AE514E1F-D41D-4158-8847-460EE979E649}" destId="{00701B9F-8961-4139-B2D6-B649E178C810}" srcOrd="0" destOrd="0" presId="urn:microsoft.com/office/officeart/2005/8/layout/hierarchy1"/>
    <dgm:cxn modelId="{4D4A5C18-0E95-4EEA-9BBF-54315474F111}" type="presParOf" srcId="{AE514E1F-D41D-4158-8847-460EE979E649}" destId="{9B758174-2011-46E1-8DF1-D587CFC64B8D}" srcOrd="1" destOrd="0" presId="urn:microsoft.com/office/officeart/2005/8/layout/hierarchy1"/>
    <dgm:cxn modelId="{5E8B4D4A-8BC9-4E02-9E2C-E4695FB711DF}" type="presParOf" srcId="{79892A95-10F9-463D-BD9E-A90B8948A404}" destId="{5DFDB626-141A-43C8-B4CC-0F439186CCBB}" srcOrd="1" destOrd="0" presId="urn:microsoft.com/office/officeart/2005/8/layout/hierarchy1"/>
    <dgm:cxn modelId="{6A87D9C7-4DFF-448E-A666-1C4812BA048F}" type="presParOf" srcId="{C8E8464A-BBD4-4949-8DEF-6CB98A54B3B7}" destId="{3AF4AF51-84E3-478E-95BC-6D2F586FA74A}" srcOrd="2" destOrd="0" presId="urn:microsoft.com/office/officeart/2005/8/layout/hierarchy1"/>
    <dgm:cxn modelId="{663F110F-CABC-4882-BF29-4473FA86CA57}" type="presParOf" srcId="{C8E8464A-BBD4-4949-8DEF-6CB98A54B3B7}" destId="{19FE685B-0C14-44F6-A0C3-E41478089448}" srcOrd="3" destOrd="0" presId="urn:microsoft.com/office/officeart/2005/8/layout/hierarchy1"/>
    <dgm:cxn modelId="{A8B95D8D-6112-4668-B7A7-652E0FB46BEA}" type="presParOf" srcId="{19FE685B-0C14-44F6-A0C3-E41478089448}" destId="{77851A7B-CB2D-464B-BCC0-9574C03CC4D6}" srcOrd="0" destOrd="0" presId="urn:microsoft.com/office/officeart/2005/8/layout/hierarchy1"/>
    <dgm:cxn modelId="{DE2DCF16-33F0-498E-A8E6-4975EB6B753C}" type="presParOf" srcId="{77851A7B-CB2D-464B-BCC0-9574C03CC4D6}" destId="{90EFF9EA-A6D1-4190-9E8B-06C2899DD90F}" srcOrd="0" destOrd="0" presId="urn:microsoft.com/office/officeart/2005/8/layout/hierarchy1"/>
    <dgm:cxn modelId="{5692690A-00E1-486C-84C1-1F0CE1396CAD}" type="presParOf" srcId="{77851A7B-CB2D-464B-BCC0-9574C03CC4D6}" destId="{19428DCF-6F65-4388-AAD4-BCE8F41B6A6C}" srcOrd="1" destOrd="0" presId="urn:microsoft.com/office/officeart/2005/8/layout/hierarchy1"/>
    <dgm:cxn modelId="{4F8385EC-2BAA-4DBD-B32B-1A896F8A3019}" type="presParOf" srcId="{19FE685B-0C14-44F6-A0C3-E41478089448}" destId="{E2CF3C5F-3212-4314-BA1B-85773F2C439F}" srcOrd="1" destOrd="0" presId="urn:microsoft.com/office/officeart/2005/8/layout/hierarchy1"/>
    <dgm:cxn modelId="{E73ED3CD-661B-42FB-9376-9FA274BC17A8}" type="presParOf" srcId="{C8E8464A-BBD4-4949-8DEF-6CB98A54B3B7}" destId="{32256D06-BFAB-4F60-8CEB-1DA832C5FD64}" srcOrd="4" destOrd="0" presId="urn:microsoft.com/office/officeart/2005/8/layout/hierarchy1"/>
    <dgm:cxn modelId="{0FC4919A-54E2-41AD-A8EA-B2FA7C44BBF2}" type="presParOf" srcId="{C8E8464A-BBD4-4949-8DEF-6CB98A54B3B7}" destId="{47786BF1-4670-4EEC-8A31-43FEC23E83A9}" srcOrd="5" destOrd="0" presId="urn:microsoft.com/office/officeart/2005/8/layout/hierarchy1"/>
    <dgm:cxn modelId="{869EBA85-86B6-4668-8492-5B36C5A03B2A}" type="presParOf" srcId="{47786BF1-4670-4EEC-8A31-43FEC23E83A9}" destId="{C2AB5249-3D95-4993-8E32-C589AC5EE25B}" srcOrd="0" destOrd="0" presId="urn:microsoft.com/office/officeart/2005/8/layout/hierarchy1"/>
    <dgm:cxn modelId="{FEDBE7A6-96C4-4FD2-92A8-0995187C84FE}" type="presParOf" srcId="{C2AB5249-3D95-4993-8E32-C589AC5EE25B}" destId="{E4D16D5D-FE08-482C-BA6F-2C75C0C3E853}" srcOrd="0" destOrd="0" presId="urn:microsoft.com/office/officeart/2005/8/layout/hierarchy1"/>
    <dgm:cxn modelId="{42FFEB82-05A2-4AAE-A7BA-DBEEDAC6D82C}" type="presParOf" srcId="{C2AB5249-3D95-4993-8E32-C589AC5EE25B}" destId="{3B3182D3-E200-4590-A702-B6F51C3DF47D}" srcOrd="1" destOrd="0" presId="urn:microsoft.com/office/officeart/2005/8/layout/hierarchy1"/>
    <dgm:cxn modelId="{8A653653-83B2-438E-A920-6B4F962D083F}" type="presParOf" srcId="{47786BF1-4670-4EEC-8A31-43FEC23E83A9}" destId="{D7BD55D8-031B-4663-94B7-C65204733142}" srcOrd="1" destOrd="0" presId="urn:microsoft.com/office/officeart/2005/8/layout/hierarchy1"/>
    <dgm:cxn modelId="{884334DE-C71C-43A1-AB52-754E35C0F629}" type="presParOf" srcId="{C8E8464A-BBD4-4949-8DEF-6CB98A54B3B7}" destId="{C6FBF203-523D-460C-AC5F-5395E548B727}" srcOrd="6" destOrd="0" presId="urn:microsoft.com/office/officeart/2005/8/layout/hierarchy1"/>
    <dgm:cxn modelId="{DB5BCC11-2F57-4610-BC5F-FC82171B8676}" type="presParOf" srcId="{C8E8464A-BBD4-4949-8DEF-6CB98A54B3B7}" destId="{512F27E6-18C3-4D9E-9148-3321D6AF4F3D}" srcOrd="7" destOrd="0" presId="urn:microsoft.com/office/officeart/2005/8/layout/hierarchy1"/>
    <dgm:cxn modelId="{DB81F22E-C6BD-4888-AFB6-0BB479715BB8}" type="presParOf" srcId="{512F27E6-18C3-4D9E-9148-3321D6AF4F3D}" destId="{7C4E5D69-1827-47DD-8397-0019AC338B03}" srcOrd="0" destOrd="0" presId="urn:microsoft.com/office/officeart/2005/8/layout/hierarchy1"/>
    <dgm:cxn modelId="{6EA2022A-7191-4D59-B9FB-243743CDC7CF}" type="presParOf" srcId="{7C4E5D69-1827-47DD-8397-0019AC338B03}" destId="{31D05A7C-FBA8-48D8-AD0F-D0513B5D4994}" srcOrd="0" destOrd="0" presId="urn:microsoft.com/office/officeart/2005/8/layout/hierarchy1"/>
    <dgm:cxn modelId="{56A3E2E5-7ED4-4701-A495-AA725315E257}" type="presParOf" srcId="{7C4E5D69-1827-47DD-8397-0019AC338B03}" destId="{760C5F3C-4DA1-4634-A96C-D3D081E2F6E6}" srcOrd="1" destOrd="0" presId="urn:microsoft.com/office/officeart/2005/8/layout/hierarchy1"/>
    <dgm:cxn modelId="{35142B3F-83AD-4F4A-8BC5-91E9B5473593}" type="presParOf" srcId="{512F27E6-18C3-4D9E-9148-3321D6AF4F3D}" destId="{7CB94BDC-06EA-4744-BD42-A8A4F93B93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BF203-523D-460C-AC5F-5395E548B727}">
      <dsp:nvSpPr>
        <dsp:cNvPr id="0" name=""/>
        <dsp:cNvSpPr/>
      </dsp:nvSpPr>
      <dsp:spPr>
        <a:xfrm>
          <a:off x="4348542" y="3233526"/>
          <a:ext cx="2136058" cy="348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32"/>
              </a:lnTo>
              <a:lnTo>
                <a:pt x="2136058" y="237332"/>
              </a:lnTo>
              <a:lnTo>
                <a:pt x="2136058" y="34826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56D06-BFAB-4F60-8CEB-1DA832C5FD64}">
      <dsp:nvSpPr>
        <dsp:cNvPr id="0" name=""/>
        <dsp:cNvSpPr/>
      </dsp:nvSpPr>
      <dsp:spPr>
        <a:xfrm>
          <a:off x="4348542" y="3233526"/>
          <a:ext cx="636157" cy="348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32"/>
              </a:lnTo>
              <a:lnTo>
                <a:pt x="636157" y="237332"/>
              </a:lnTo>
              <a:lnTo>
                <a:pt x="636157" y="34826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4AF51-84E3-478E-95BC-6D2F586FA74A}">
      <dsp:nvSpPr>
        <dsp:cNvPr id="0" name=""/>
        <dsp:cNvSpPr/>
      </dsp:nvSpPr>
      <dsp:spPr>
        <a:xfrm>
          <a:off x="3608988" y="3233526"/>
          <a:ext cx="739553" cy="348264"/>
        </a:xfrm>
        <a:custGeom>
          <a:avLst/>
          <a:gdLst/>
          <a:ahLst/>
          <a:cxnLst/>
          <a:rect l="0" t="0" r="0" b="0"/>
          <a:pathLst>
            <a:path>
              <a:moveTo>
                <a:pt x="739553" y="0"/>
              </a:moveTo>
              <a:lnTo>
                <a:pt x="739553" y="237332"/>
              </a:lnTo>
              <a:lnTo>
                <a:pt x="0" y="237332"/>
              </a:lnTo>
              <a:lnTo>
                <a:pt x="0" y="34826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9C9F5-FE68-4BCD-A6F6-480CAB47D0D9}">
      <dsp:nvSpPr>
        <dsp:cNvPr id="0" name=""/>
        <dsp:cNvSpPr/>
      </dsp:nvSpPr>
      <dsp:spPr>
        <a:xfrm>
          <a:off x="2143497" y="3233526"/>
          <a:ext cx="2205045" cy="348264"/>
        </a:xfrm>
        <a:custGeom>
          <a:avLst/>
          <a:gdLst/>
          <a:ahLst/>
          <a:cxnLst/>
          <a:rect l="0" t="0" r="0" b="0"/>
          <a:pathLst>
            <a:path>
              <a:moveTo>
                <a:pt x="2205045" y="0"/>
              </a:moveTo>
              <a:lnTo>
                <a:pt x="2205045" y="237332"/>
              </a:lnTo>
              <a:lnTo>
                <a:pt x="0" y="237332"/>
              </a:lnTo>
              <a:lnTo>
                <a:pt x="0" y="34826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4A404-BB4C-4591-9171-4071481B6DD6}">
      <dsp:nvSpPr>
        <dsp:cNvPr id="0" name=""/>
        <dsp:cNvSpPr/>
      </dsp:nvSpPr>
      <dsp:spPr>
        <a:xfrm>
          <a:off x="4302822" y="2124867"/>
          <a:ext cx="91440" cy="3482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26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873D6-F767-4FF7-81C8-2AB37E23F7B4}">
      <dsp:nvSpPr>
        <dsp:cNvPr id="0" name=""/>
        <dsp:cNvSpPr/>
      </dsp:nvSpPr>
      <dsp:spPr>
        <a:xfrm>
          <a:off x="2894356" y="1083291"/>
          <a:ext cx="1454186" cy="281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50"/>
              </a:lnTo>
              <a:lnTo>
                <a:pt x="1454186" y="170250"/>
              </a:lnTo>
              <a:lnTo>
                <a:pt x="1454186" y="28118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1D77C-65A9-4D46-AC99-48AFC6B95003}">
      <dsp:nvSpPr>
        <dsp:cNvPr id="0" name=""/>
        <dsp:cNvSpPr/>
      </dsp:nvSpPr>
      <dsp:spPr>
        <a:xfrm>
          <a:off x="1363082" y="2124867"/>
          <a:ext cx="91440" cy="3482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26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33494-087A-43D8-8E0B-8606875E4ABB}">
      <dsp:nvSpPr>
        <dsp:cNvPr id="0" name=""/>
        <dsp:cNvSpPr/>
      </dsp:nvSpPr>
      <dsp:spPr>
        <a:xfrm>
          <a:off x="1408802" y="1083291"/>
          <a:ext cx="1485554" cy="281182"/>
        </a:xfrm>
        <a:custGeom>
          <a:avLst/>
          <a:gdLst/>
          <a:ahLst/>
          <a:cxnLst/>
          <a:rect l="0" t="0" r="0" b="0"/>
          <a:pathLst>
            <a:path>
              <a:moveTo>
                <a:pt x="1485554" y="0"/>
              </a:moveTo>
              <a:lnTo>
                <a:pt x="1485554" y="170250"/>
              </a:lnTo>
              <a:lnTo>
                <a:pt x="0" y="170250"/>
              </a:lnTo>
              <a:lnTo>
                <a:pt x="0" y="28118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3644C-05B2-42A4-A8AA-7B5D81957524}">
      <dsp:nvSpPr>
        <dsp:cNvPr id="0" name=""/>
        <dsp:cNvSpPr/>
      </dsp:nvSpPr>
      <dsp:spPr>
        <a:xfrm>
          <a:off x="1379363" y="322897"/>
          <a:ext cx="3029985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9FF21F-C69E-4EB1-BB66-6B2F7616212E}">
      <dsp:nvSpPr>
        <dsp:cNvPr id="0" name=""/>
        <dsp:cNvSpPr/>
      </dsp:nvSpPr>
      <dsp:spPr>
        <a:xfrm>
          <a:off x="1512416" y="449296"/>
          <a:ext cx="3029985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საქართველოს შრომის, ჯანმრთელობისა და სოციალური დაცვის სამინისტრო</a:t>
          </a:r>
          <a:r>
            <a:rPr lang="en-US" sz="11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IV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534687" y="471567"/>
        <a:ext cx="2985443" cy="715852"/>
      </dsp:txXfrm>
    </dsp:sp>
    <dsp:sp modelId="{CD1F561B-C0AC-41A6-AE40-F24551AD2E7C}">
      <dsp:nvSpPr>
        <dsp:cNvPr id="0" name=""/>
        <dsp:cNvSpPr/>
      </dsp:nvSpPr>
      <dsp:spPr>
        <a:xfrm>
          <a:off x="15676" y="1364473"/>
          <a:ext cx="2786251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ABFED9-45FE-4E98-87D3-F576B7CD815A}">
      <dsp:nvSpPr>
        <dsp:cNvPr id="0" name=""/>
        <dsp:cNvSpPr/>
      </dsp:nvSpPr>
      <dsp:spPr>
        <a:xfrm>
          <a:off x="148728" y="1490873"/>
          <a:ext cx="2786251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spc="100" baseline="0" dirty="0" smtClean="0">
              <a:solidFill>
                <a:schemeClr val="bg1"/>
              </a:solidFill>
              <a:effectLst/>
              <a:latin typeface="Sylfaen"/>
              <a:ea typeface="+mn-ea"/>
              <a:cs typeface="+mn-cs"/>
            </a:rPr>
            <a:t>დაავადებათა კონტროლისა და საზოგადოებრივი ჯანდაცვის ეროვნული ცენტრი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effectLst/>
              <a:latin typeface="Calibri"/>
              <a:ea typeface="+mn-ea"/>
              <a:cs typeface="+mn-cs"/>
            </a:rPr>
            <a:t>IV</a:t>
          </a:r>
          <a:r>
            <a:rPr lang="ka-GE" sz="1000" b="1" kern="1200" spc="100" baseline="0" dirty="0" smtClean="0">
              <a:solidFill>
                <a:schemeClr val="bg1"/>
              </a:solidFill>
              <a:effectLst/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effectLst/>
            <a:latin typeface="Calibri"/>
            <a:ea typeface="+mn-ea"/>
            <a:cs typeface="+mn-cs"/>
          </a:endParaRPr>
        </a:p>
      </dsp:txBody>
      <dsp:txXfrm>
        <a:off x="170999" y="1513144"/>
        <a:ext cx="2741709" cy="715852"/>
      </dsp:txXfrm>
    </dsp:sp>
    <dsp:sp modelId="{E3166C2C-1A06-436C-BEB6-B0D3757A7721}">
      <dsp:nvSpPr>
        <dsp:cNvPr id="0" name=""/>
        <dsp:cNvSpPr/>
      </dsp:nvSpPr>
      <dsp:spPr>
        <a:xfrm>
          <a:off x="1264" y="2473132"/>
          <a:ext cx="2815074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A726E1-D1F5-477F-A5A9-71F0FDD18983}">
      <dsp:nvSpPr>
        <dsp:cNvPr id="0" name=""/>
        <dsp:cNvSpPr/>
      </dsp:nvSpPr>
      <dsp:spPr>
        <a:xfrm>
          <a:off x="134317" y="2599532"/>
          <a:ext cx="2815074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დაავადებათა კონტროლისა და საზოგადოებრივი ჯანდაცვის რეგიონული ცენტრები</a:t>
          </a:r>
          <a:r>
            <a:rPr lang="en-US" sz="105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III 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56588" y="2621803"/>
        <a:ext cx="2770532" cy="715852"/>
      </dsp:txXfrm>
    </dsp:sp>
    <dsp:sp modelId="{B76A7AEC-23BD-430A-9EF8-5FD3DAECBDEC}">
      <dsp:nvSpPr>
        <dsp:cNvPr id="0" name=""/>
        <dsp:cNvSpPr/>
      </dsp:nvSpPr>
      <dsp:spPr>
        <a:xfrm>
          <a:off x="3068032" y="1364473"/>
          <a:ext cx="2561019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4CE6D2-30D4-4ABF-A243-E2265E064E72}">
      <dsp:nvSpPr>
        <dsp:cNvPr id="0" name=""/>
        <dsp:cNvSpPr/>
      </dsp:nvSpPr>
      <dsp:spPr>
        <a:xfrm>
          <a:off x="3201085" y="1490873"/>
          <a:ext cx="2561019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რაიონული პჯდ ცენტრები</a:t>
          </a:r>
          <a:r>
            <a:rPr lang="en-US" sz="11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II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3223356" y="1513144"/>
        <a:ext cx="2516477" cy="715852"/>
      </dsp:txXfrm>
    </dsp:sp>
    <dsp:sp modelId="{7B3A102A-C532-4D5F-9272-83191111DFA7}">
      <dsp:nvSpPr>
        <dsp:cNvPr id="0" name=""/>
        <dsp:cNvSpPr/>
      </dsp:nvSpPr>
      <dsp:spPr>
        <a:xfrm>
          <a:off x="3133576" y="2473132"/>
          <a:ext cx="2429932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E5DDB0-3C5E-4ACA-858E-EFE9E837CBEF}">
      <dsp:nvSpPr>
        <dsp:cNvPr id="0" name=""/>
        <dsp:cNvSpPr/>
      </dsp:nvSpPr>
      <dsp:spPr>
        <a:xfrm>
          <a:off x="3266628" y="2599532"/>
          <a:ext cx="2429932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ამბულატორიები, პოლიკლინიკა, სმც</a:t>
          </a:r>
          <a:endParaRPr lang="en-US" sz="1100" b="1" kern="1200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3288899" y="2621803"/>
        <a:ext cx="2385390" cy="715852"/>
      </dsp:txXfrm>
    </dsp:sp>
    <dsp:sp modelId="{00701B9F-8961-4139-B2D6-B649E178C810}">
      <dsp:nvSpPr>
        <dsp:cNvPr id="0" name=""/>
        <dsp:cNvSpPr/>
      </dsp:nvSpPr>
      <dsp:spPr>
        <a:xfrm>
          <a:off x="1516202" y="3581791"/>
          <a:ext cx="1254590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758174-2011-46E1-8DF1-D587CFC64B8D}">
      <dsp:nvSpPr>
        <dsp:cNvPr id="0" name=""/>
        <dsp:cNvSpPr/>
      </dsp:nvSpPr>
      <dsp:spPr>
        <a:xfrm>
          <a:off x="1649254" y="3708190"/>
          <a:ext cx="1254590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პედიატრები / თერაპევტები</a:t>
          </a:r>
          <a:endParaRPr lang="en-US" sz="1050" b="1" kern="1200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671525" y="3730461"/>
        <a:ext cx="1210048" cy="715852"/>
      </dsp:txXfrm>
    </dsp:sp>
    <dsp:sp modelId="{90EFF9EA-A6D1-4190-9E8B-06C2899DD90F}">
      <dsp:nvSpPr>
        <dsp:cNvPr id="0" name=""/>
        <dsp:cNvSpPr/>
      </dsp:nvSpPr>
      <dsp:spPr>
        <a:xfrm>
          <a:off x="3036897" y="3581791"/>
          <a:ext cx="1144183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428DCF-6F65-4388-AAD4-BCE8F41B6A6C}">
      <dsp:nvSpPr>
        <dsp:cNvPr id="0" name=""/>
        <dsp:cNvSpPr/>
      </dsp:nvSpPr>
      <dsp:spPr>
        <a:xfrm>
          <a:off x="3169949" y="3708190"/>
          <a:ext cx="1144183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ოჯახის ექიმები</a:t>
          </a:r>
          <a:endParaRPr lang="en-US" sz="1050" b="1" kern="1200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3192220" y="3730461"/>
        <a:ext cx="1099641" cy="715852"/>
      </dsp:txXfrm>
    </dsp:sp>
    <dsp:sp modelId="{E4D16D5D-FE08-482C-BA6F-2C75C0C3E853}">
      <dsp:nvSpPr>
        <dsp:cNvPr id="0" name=""/>
        <dsp:cNvSpPr/>
      </dsp:nvSpPr>
      <dsp:spPr>
        <a:xfrm>
          <a:off x="4447185" y="3581791"/>
          <a:ext cx="1075029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3182D3-E200-4590-A702-B6F51C3DF47D}">
      <dsp:nvSpPr>
        <dsp:cNvPr id="0" name=""/>
        <dsp:cNvSpPr/>
      </dsp:nvSpPr>
      <dsp:spPr>
        <a:xfrm>
          <a:off x="4580237" y="3708190"/>
          <a:ext cx="1075029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სოფლის ექიმები</a:t>
          </a:r>
          <a:endParaRPr lang="en-US" sz="1050" b="1" kern="1200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4602508" y="3730461"/>
        <a:ext cx="1030487" cy="715852"/>
      </dsp:txXfrm>
    </dsp:sp>
    <dsp:sp modelId="{31D05A7C-FBA8-48D8-AD0F-D0513B5D4994}">
      <dsp:nvSpPr>
        <dsp:cNvPr id="0" name=""/>
        <dsp:cNvSpPr/>
      </dsp:nvSpPr>
      <dsp:spPr>
        <a:xfrm>
          <a:off x="5788319" y="3581791"/>
          <a:ext cx="1392563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C5F3C-4DA1-4634-A96C-D3D081E2F6E6}">
      <dsp:nvSpPr>
        <dsp:cNvPr id="0" name=""/>
        <dsp:cNvSpPr/>
      </dsp:nvSpPr>
      <dsp:spPr>
        <a:xfrm>
          <a:off x="5921372" y="3708190"/>
          <a:ext cx="1392563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იმუნიზაციის</a:t>
          </a:r>
          <a:r>
            <a:rPr lang="ka-GE" sz="1050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</a:t>
          </a:r>
          <a:r>
            <a:rPr lang="ka-GE" sz="105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სპეციალისტები</a:t>
          </a:r>
          <a:endParaRPr lang="en-US" sz="1050" b="1" kern="1200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5943643" y="3730461"/>
        <a:ext cx="1348021" cy="71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3/14/2013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3/14/2013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8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6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5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3/14/2013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3/14/2013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-1"/>
            <a:ext cx="6092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49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3/14/2013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3/14/2013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3/14/2013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3/14/2013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3/14/2013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1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3/14/2013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5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3/14/2013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3/14/2013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3/14/2013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3/14/2013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3/14/2013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3/14/2013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3/14/2013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3/14/2013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health.moh.gov.ge/Hmis/Portal/Default.aspx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ehealth.moh.gov.ge/Hmis/Portal/Default.asp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56" y="1485900"/>
            <a:ext cx="4936690" cy="2438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24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ჯანმრთელობის</a:t>
            </a:r>
            <a:r>
              <a:rPr lang="ka-GE" sz="24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4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დაცვის  </a:t>
            </a: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ერთიანი</a:t>
            </a:r>
            <a:r>
              <a:rPr lang="ka-GE" sz="24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საინფორმაციო</a:t>
            </a:r>
            <a:r>
              <a:rPr lang="en-US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4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სისტემა</a:t>
            </a:r>
            <a:r>
              <a:rPr lang="ka-GE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ka-GE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en-US" sz="28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28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ka-GE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საქართველო</a:t>
            </a:r>
            <a:endParaRPr lang="en-US" sz="28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025" y="4419600"/>
            <a:ext cx="4098175" cy="6858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აშშ</a:t>
            </a:r>
            <a:r>
              <a:rPr lang="ka-GE" sz="14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საერთაშორისო</a:t>
            </a:r>
            <a:r>
              <a:rPr lang="ka-GE" sz="14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განვითარების </a:t>
            </a:r>
            <a:r>
              <a:rPr lang="ka-GE" sz="14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სააგენტოს</a:t>
            </a:r>
            <a:r>
              <a:rPr lang="ka-GE" sz="14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,,ჯანდაცვის</a:t>
            </a:r>
            <a:r>
              <a:rPr lang="ka-GE" sz="14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სისტემის განმტკიცების</a:t>
            </a:r>
            <a:r>
              <a:rPr lang="ka-GE" sz="14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პროგრამა“</a:t>
            </a:r>
            <a:endParaRPr lang="en-US" sz="1400" b="1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_CVEULEBRIV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90600"/>
            <a:ext cx="76200" cy="5867400"/>
          </a:xfrm>
          <a:prstGeom prst="rect">
            <a:avLst/>
          </a:prstGeom>
          <a:solidFill>
            <a:srgbClr val="004376"/>
          </a:solidFill>
          <a:ln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8423"/>
            <a:ext cx="501289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598" y="266982"/>
            <a:ext cx="3048002" cy="39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LOGO\MOH Logo-GE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4062" y="266982"/>
            <a:ext cx="962026" cy="3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922823"/>
            <a:ext cx="5012890" cy="67777"/>
          </a:xfrm>
          <a:prstGeom prst="rect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717911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7955" y="211069"/>
            <a:ext cx="24302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2">
                    <a:lumMod val="75000"/>
                  </a:schemeClr>
                </a:solidFill>
                <a:hlinkClick r:id="rId6"/>
              </a:rPr>
              <a:t>http://</a:t>
            </a:r>
            <a:r>
              <a:rPr lang="en-US" sz="700" dirty="0" smtClean="0">
                <a:solidFill>
                  <a:schemeClr val="bg2">
                    <a:lumMod val="75000"/>
                  </a:schemeClr>
                </a:solidFill>
                <a:hlinkClick r:id="rId6"/>
              </a:rPr>
              <a:t>ehealth.moh.gov.ge/Hmis</a:t>
            </a:r>
            <a:endParaRPr lang="en-US" sz="7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1" y="5562600"/>
            <a:ext cx="1905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spc="100" dirty="0" smtClean="0"/>
              <a:t>ოქტომბერი</a:t>
            </a:r>
            <a:endParaRPr lang="ka-GE" sz="900" b="1" spc="100" dirty="0" smtClean="0"/>
          </a:p>
          <a:p>
            <a:pPr algn="ctr"/>
            <a:r>
              <a:rPr lang="ka-GE" sz="900" b="1" spc="100" dirty="0" smtClean="0"/>
              <a:t>2012</a:t>
            </a:r>
            <a:endParaRPr lang="en-US" sz="900" b="1" spc="100" dirty="0"/>
          </a:p>
        </p:txBody>
      </p:sp>
    </p:spTree>
    <p:extLst>
      <p:ext uri="{BB962C8B-B14F-4D97-AF65-F5344CB8AC3E}">
        <p14:creationId xmlns:p14="http://schemas.microsoft.com/office/powerpoint/2010/main" val="9157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2" y="99220"/>
            <a:ext cx="10675938" cy="1325563"/>
          </a:xfrm>
        </p:spPr>
        <p:txBody>
          <a:bodyPr/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 -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III</a:t>
            </a:r>
            <a:endParaRPr lang="en-US" spc="100" dirty="0"/>
          </a:p>
        </p:txBody>
      </p:sp>
      <p:sp>
        <p:nvSpPr>
          <p:cNvPr id="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048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rgbClr val="FFFFFF"/>
                </a:solidFill>
              </a:rPr>
              <a:t>ელექტრონული დანიშნულების მოდული </a:t>
            </a:r>
            <a:endParaRPr lang="ka-GE" sz="1600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70" name="Content Placeholder 5"/>
          <p:cNvSpPr txBox="1">
            <a:spLocks/>
          </p:cNvSpPr>
          <p:nvPr/>
        </p:nvSpPr>
        <p:spPr>
          <a:xfrm>
            <a:off x="6400800" y="2362200"/>
            <a:ext cx="55626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ინფორმაციის ცენტრალურად </a:t>
            </a:r>
            <a:r>
              <a:rPr lang="ka-GE" sz="1200" b="1" spc="100" dirty="0" smtClean="0">
                <a:solidFill>
                  <a:schemeClr val="tx1"/>
                </a:solidFill>
              </a:rPr>
              <a:t>მობილიზება</a:t>
            </a:r>
            <a:r>
              <a:rPr lang="en-US" sz="1200" b="1" spc="100" dirty="0" smtClean="0">
                <a:solidFill>
                  <a:schemeClr val="tx1"/>
                </a:solidFill>
              </a:rPr>
              <a:t>;</a:t>
            </a:r>
            <a:r>
              <a:rPr lang="ka-GE" sz="1200" b="1" spc="100" dirty="0" smtClean="0">
                <a:solidFill>
                  <a:schemeClr val="tx1"/>
                </a:solidFill>
              </a:rPr>
              <a:t> </a:t>
            </a:r>
            <a:r>
              <a:rPr lang="ka-GE" sz="1200" b="1" spc="100" dirty="0">
                <a:solidFill>
                  <a:schemeClr val="tx1"/>
                </a:solidFill>
              </a:rPr>
              <a:t>სარწმუნო  სტატისტიკისა და ანალიზის წარმოების შესაძლებლობა </a:t>
            </a:r>
            <a:endParaRPr lang="ka-GE" sz="12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მკურნალობის ხარჯთ-ეფექტურობის, ასევე  პროფესიულად ინფორმატიული გადაწყვეტილების მიღების და/ან კორექციის უზრუნველყოფა </a:t>
            </a:r>
            <a:endParaRPr lang="ka-GE" sz="12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სახელმწიფო </a:t>
            </a:r>
            <a:r>
              <a:rPr lang="ka-GE" sz="1200" b="1" spc="100" dirty="0" smtClean="0">
                <a:solidFill>
                  <a:schemeClr val="tx1"/>
                </a:solidFill>
              </a:rPr>
              <a:t>და კერძო სადაზღვევო </a:t>
            </a:r>
            <a:r>
              <a:rPr lang="ka-GE" sz="1200" b="1" spc="100" dirty="0">
                <a:solidFill>
                  <a:schemeClr val="tx1"/>
                </a:solidFill>
              </a:rPr>
              <a:t>პროგრამების ფარგლებში ფარმაცევტული პროდუქტის სარგებლის  ლიმიტის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კონტროლი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თაღლითობისა და მკურნალობის დუბლირების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აღმოფხვრა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 smtClean="0">
                <a:solidFill>
                  <a:schemeClr val="tx1"/>
                </a:solidFill>
              </a:rPr>
              <a:t>ქრონიკული </a:t>
            </a:r>
            <a:r>
              <a:rPr lang="ka-GE" sz="1200" b="1" spc="100" dirty="0">
                <a:solidFill>
                  <a:schemeClr val="tx1"/>
                </a:solidFill>
              </a:rPr>
              <a:t>დაავადებებისთვის მქონე პაციენტთათვის  დანიშნულების  განახლება ექიმთან ვიზიტის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გარეშე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დროითი, ადამიანური და ფინანსური რესურსების ოპტიმიზაცია ელექტრონული ანგარიშგების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ხარჯზე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სამომავლოდ, სამედიცინო </a:t>
            </a:r>
            <a:r>
              <a:rPr lang="ka-GE" sz="1200" b="1" spc="100" dirty="0" smtClean="0">
                <a:solidFill>
                  <a:schemeClr val="tx1"/>
                </a:solidFill>
              </a:rPr>
              <a:t>მომსახურების </a:t>
            </a:r>
            <a:r>
              <a:rPr lang="ka-GE" sz="1200" b="1" spc="100" dirty="0">
                <a:solidFill>
                  <a:schemeClr val="tx1"/>
                </a:solidFill>
              </a:rPr>
              <a:t>გაწევის მომენტში </a:t>
            </a:r>
            <a:r>
              <a:rPr lang="ka-GE" sz="1200" b="1" spc="100" dirty="0" smtClean="0">
                <a:solidFill>
                  <a:schemeClr val="tx1"/>
                </a:solidFill>
              </a:rPr>
              <a:t>სამედიცინო</a:t>
            </a:r>
            <a:r>
              <a:rPr lang="en-US" sz="1200" b="1" spc="100" dirty="0" smtClean="0">
                <a:solidFill>
                  <a:schemeClr val="tx1"/>
                </a:solidFill>
              </a:rPr>
              <a:t>/</a:t>
            </a:r>
            <a:r>
              <a:rPr lang="ka-GE" sz="1200" b="1" spc="100" dirty="0" smtClean="0">
                <a:solidFill>
                  <a:schemeClr val="tx1"/>
                </a:solidFill>
              </a:rPr>
              <a:t>სამეცნიერო </a:t>
            </a:r>
            <a:r>
              <a:rPr lang="ka-GE" sz="1200" b="1" spc="100" dirty="0">
                <a:solidFill>
                  <a:schemeClr val="tx1"/>
                </a:solidFill>
              </a:rPr>
              <a:t>რესურსთან წვდომის პროგრამული უზრუნველყოფა</a:t>
            </a:r>
          </a:p>
          <a:p>
            <a:pPr marL="0" indent="0" fontAlgn="ctr">
              <a:buNone/>
            </a:pPr>
            <a:endParaRPr lang="ka-GE" sz="1200" b="1" dirty="0" smtClean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24600" y="1752600"/>
            <a:ext cx="487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b="1" spc="100" dirty="0" smtClean="0">
                <a:solidFill>
                  <a:srgbClr val="FFFFFF"/>
                </a:solidFill>
              </a:rPr>
              <a:t>მოდულის მახასიათებლები</a:t>
            </a:r>
            <a:endParaRPr lang="ka-GE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5553630" cy="41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3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220"/>
            <a:ext cx="10287000" cy="1325563"/>
          </a:xfrm>
        </p:spPr>
        <p:txBody>
          <a:bodyPr/>
          <a:lstStyle/>
          <a:p>
            <a:pPr algn="ctr"/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ელექტრონული სერვისების კომპონენტი</a:t>
            </a:r>
            <a:endParaRPr lang="en-US" spc="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>
                <a:solidFill>
                  <a:schemeClr val="bg1"/>
                </a:solidFill>
              </a:rPr>
              <a:t>კომპონენტის მახასიათებლები</a:t>
            </a:r>
            <a:endParaRPr lang="en-US" b="1" spc="100" dirty="0">
              <a:solidFill>
                <a:schemeClr val="bg1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511636" y="2438400"/>
            <a:ext cx="4613564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გამარტივებული ელექტრონული ურთიერთკავშირი ჯანდაცვის სამინისტროსა და სხვა ჩართულ მხარეებს შორის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ნებართვებისა და სხვა ოფიციალური დოკუმენტების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ელექტრონულად</a:t>
            </a:r>
            <a:r>
              <a:rPr lang="en-US" sz="1400" b="1" spc="100" dirty="0" smtClean="0">
                <a:solidFill>
                  <a:schemeClr val="tx1"/>
                </a:solidFill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</a:rPr>
              <a:t>მოპოვება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დროითი და მეტერიალური დოკუმენტების დანახარჯების შემცირება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სწრაფი და უტყუარი ინფორმაციის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მიღება/ </a:t>
            </a:r>
            <a:r>
              <a:rPr lang="ka-GE" sz="1400" b="1" spc="100" dirty="0">
                <a:solidFill>
                  <a:schemeClr val="tx1"/>
                </a:solidFill>
              </a:rPr>
              <a:t>გაცვლა ონლაინ რეჟიმში</a:t>
            </a:r>
            <a:endParaRPr lang="en-US" sz="1400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5" y="2209800"/>
            <a:ext cx="554541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4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524000"/>
          </a:xfrm>
        </p:spPr>
        <p:txBody>
          <a:bodyPr anchor="ctr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აფთიაქებისა და სამედიცინო დაწესებულებების  საინფორმაციო პორტალი</a:t>
            </a:r>
            <a:endParaRPr lang="en-US" sz="4400" spc="1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>
                <a:solidFill>
                  <a:schemeClr val="bg1"/>
                </a:solidFill>
              </a:rPr>
              <a:t>პორტალის მახასიათებლები</a:t>
            </a:r>
            <a:endParaRPr lang="en-US" b="1" spc="100" dirty="0">
              <a:solidFill>
                <a:schemeClr val="bg1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511636" y="2514600"/>
            <a:ext cx="5070764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სამედიცინო </a:t>
            </a:r>
            <a:r>
              <a:rPr lang="ka-GE" sz="1600" b="1" spc="100" dirty="0" smtClean="0">
                <a:solidFill>
                  <a:schemeClr val="tx1"/>
                </a:solidFill>
              </a:rPr>
              <a:t>მომსახურებაზე </a:t>
            </a:r>
            <a:r>
              <a:rPr lang="ka-GE" sz="1600" b="1" spc="100" dirty="0">
                <a:solidFill>
                  <a:schemeClr val="tx1"/>
                </a:solidFill>
              </a:rPr>
              <a:t>გეოგრაფიული და ფინანსური </a:t>
            </a:r>
            <a:r>
              <a:rPr lang="ka-GE" sz="1600" b="1" spc="100" dirty="0" smtClean="0">
                <a:solidFill>
                  <a:schemeClr val="tx1"/>
                </a:solidFill>
              </a:rPr>
              <a:t>ინფორმაციის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 smtClean="0">
                <a:solidFill>
                  <a:schemeClr val="tx1"/>
                </a:solidFill>
              </a:rPr>
              <a:t>ხელმისაწვდომობ</a:t>
            </a:r>
            <a:r>
              <a:rPr lang="ka-GE" sz="1600" b="1" spc="100" dirty="0">
                <a:solidFill>
                  <a:schemeClr val="tx1"/>
                </a:solidFill>
              </a:rPr>
              <a:t>ა</a:t>
            </a:r>
            <a:endParaRPr lang="en-US" sz="16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 smtClean="0">
                <a:solidFill>
                  <a:schemeClr val="tx1"/>
                </a:solidFill>
              </a:rPr>
              <a:t>ფარმაცევტულ</a:t>
            </a:r>
            <a:r>
              <a:rPr lang="ka-GE" sz="1600" b="1" spc="100" dirty="0">
                <a:solidFill>
                  <a:schemeClr val="tx1"/>
                </a:solidFill>
              </a:rPr>
              <a:t>ი</a:t>
            </a:r>
            <a:r>
              <a:rPr lang="ka-GE" sz="1600" b="1" spc="100" dirty="0" smtClean="0">
                <a:solidFill>
                  <a:schemeClr val="tx1"/>
                </a:solidFill>
              </a:rPr>
              <a:t> პროდუქციაზე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 smtClean="0">
                <a:solidFill>
                  <a:schemeClr val="tx1"/>
                </a:solidFill>
              </a:rPr>
              <a:t>გეოგრაფიული </a:t>
            </a:r>
            <a:r>
              <a:rPr lang="ka-GE" sz="1600" b="1" spc="100" dirty="0">
                <a:solidFill>
                  <a:schemeClr val="tx1"/>
                </a:solidFill>
              </a:rPr>
              <a:t>და </a:t>
            </a:r>
            <a:r>
              <a:rPr lang="ka-GE" sz="1600" b="1" spc="100" dirty="0" smtClean="0">
                <a:solidFill>
                  <a:schemeClr val="tx1"/>
                </a:solidFill>
              </a:rPr>
              <a:t>ფინანსური ინფორმაციის ხელმისაწვდომობა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კლინიკის  და აფთიაქის ხელსაყრელი შერჩევა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ფასების </a:t>
            </a:r>
            <a:r>
              <a:rPr lang="ka-GE" sz="1600" b="1" spc="100" dirty="0" smtClean="0">
                <a:solidFill>
                  <a:schemeClr val="tx1"/>
                </a:solidFill>
              </a:rPr>
              <a:t>ტრანსპარენტულობა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 smtClean="0">
                <a:solidFill>
                  <a:schemeClr val="tx1"/>
                </a:solidFill>
              </a:rPr>
              <a:t>და დინამიკა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ადმინისტრაციული რესურსების დაზოგვა</a:t>
            </a:r>
            <a:endParaRPr lang="en-US" sz="1600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5590925" cy="42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2000" b="1" spc="100" dirty="0" smtClean="0">
                <a:solidFill>
                  <a:srgbClr val="C00000"/>
                </a:solidFill>
              </a:rPr>
              <a:t>კომპონენტის  მახასიათებლები</a:t>
            </a:r>
            <a:endParaRPr lang="en-US" sz="2000" b="1" spc="100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91400" y="1295400"/>
            <a:ext cx="4495800" cy="4419600"/>
          </a:xfrm>
          <a:prstGeom prst="rect">
            <a:avLst/>
          </a:prstGeom>
        </p:spPr>
        <p:txBody>
          <a:bodyPr vert="horz" lIns="91440" tIns="45720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SzPts val="1300"/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განაცხადების რეალურ დროში და ერთიანი სტანდარტით აღრიცხვა</a:t>
            </a:r>
            <a:endParaRPr lang="en-US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განაცხადების ელექტრონული  ადმინისტრირება და მართვა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რეაგირების მარტივი, დროული და მოქნილი სისტემა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სტატისტიკური დაკვირვება და ანალიზი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განაცხადების განხილვის მოქნილი მექანიზმები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მხარეთა შორის</a:t>
            </a:r>
            <a:r>
              <a:rPr lang="en-US" b="1" spc="1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უკუკავშირის მარტივი სისტემა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algn="l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5715000" cy="914400"/>
          </a:xfrm>
        </p:spPr>
        <p:txBody>
          <a:bodyPr anchor="ctr">
            <a:noAutofit/>
          </a:bodyPr>
          <a:lstStyle/>
          <a:p>
            <a:pPr algn="ctr"/>
            <a:r>
              <a:rPr lang="ka-GE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სამედიცინო მედიაცი</a:t>
            </a:r>
            <a:r>
              <a:rPr lang="ka-GE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</a:t>
            </a:r>
            <a:endParaRPr lang="en-US" spc="100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553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2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იმუნიზაცია/ვაქცინაცია</a:t>
            </a:r>
            <a:endParaRPr lang="en-US" sz="3200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90749"/>
              </p:ext>
            </p:extLst>
          </p:nvPr>
        </p:nvGraphicFramePr>
        <p:xfrm>
          <a:off x="381000" y="1676400"/>
          <a:ext cx="7315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9248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229600" y="1901504"/>
            <a:ext cx="3581400" cy="621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spc="100" dirty="0" smtClean="0">
                <a:solidFill>
                  <a:prstClr val="white"/>
                </a:solidFill>
              </a:rPr>
              <a:t>იმუნიზაციის კუთხით არსებული საჭიროებები</a:t>
            </a:r>
            <a:endParaRPr lang="ka-GE" sz="1600" b="1" spc="1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5800" y="2590800"/>
            <a:ext cx="3505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b="1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ka-GE" sz="1400" b="1" dirty="0" smtClean="0"/>
              <a:t>იმუნიზაციის პროცესის მართვა და მონიტორინგი - </a:t>
            </a:r>
            <a:r>
              <a:rPr lang="ka-GE" sz="1400" dirty="0" smtClean="0"/>
              <a:t>იმუნიზაციით მოცული კონტიგენტის აღრიცხვა და კონტროლი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sz="1400" b="1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ka-GE" sz="1400" b="1" dirty="0" smtClean="0"/>
              <a:t>ანგარიშგება - </a:t>
            </a:r>
            <a:r>
              <a:rPr lang="ka-GE" sz="1400" dirty="0" smtClean="0"/>
              <a:t>კონტიგენტის მოცვისა და სხვა სახის ინფორმაციული ნაკადების ცენტრალიზებული ანგარიშგება</a:t>
            </a:r>
          </a:p>
          <a:p>
            <a:pPr lvl="0"/>
            <a:endParaRPr lang="ka-GE" sz="1400" b="1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ka-GE" sz="1400" b="1" dirty="0" smtClean="0"/>
              <a:t>მარაგების </a:t>
            </a:r>
            <a:r>
              <a:rPr lang="ka-GE" sz="1400" b="1" dirty="0"/>
              <a:t>კონტროლი -</a:t>
            </a:r>
            <a:r>
              <a:rPr lang="ka-GE" sz="1400" dirty="0"/>
              <a:t>ინფორმაცია უტილიზაციის, ნაშთების, მოთხოვნის და დანაკარგის შესახებ</a:t>
            </a:r>
          </a:p>
          <a:p>
            <a:endParaRPr lang="ka-GE" sz="1400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ka-GE" sz="1400" b="1" dirty="0" smtClean="0"/>
              <a:t>ანალიზი -</a:t>
            </a:r>
            <a:r>
              <a:rPr lang="ka-GE" sz="1400" dirty="0" smtClean="0"/>
              <a:t>სტატისტიკური </a:t>
            </a:r>
            <a:r>
              <a:rPr lang="ka-GE" sz="1400" dirty="0"/>
              <a:t>და ეპიდემიოლოგიური </a:t>
            </a:r>
            <a:r>
              <a:rPr lang="ka-GE" sz="1400" dirty="0" smtClean="0"/>
              <a:t>ანალიზი</a:t>
            </a:r>
            <a:endParaRPr lang="ka-GE" sz="1400" b="1" dirty="0" smtClean="0"/>
          </a:p>
          <a:p>
            <a:pPr marL="285750" lvl="0" indent="-285750">
              <a:buFont typeface="Wingdings" pitchFamily="2" charset="2"/>
              <a:buChar char="Ø"/>
            </a:pPr>
            <a:endParaRPr lang="ka-GE" sz="1400" b="1" dirty="0"/>
          </a:p>
          <a:p>
            <a:pPr marL="285750" lvl="0" indent="-285750">
              <a:buFont typeface="Wingdings" pitchFamily="2" charset="2"/>
              <a:buChar char="Ø"/>
            </a:pPr>
            <a:endParaRPr lang="ka-GE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8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იმუნიზაცია/ვაქცინაცია</a:t>
            </a:r>
            <a:r>
              <a:rPr lang="ka-G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ka-GE" sz="2400" spc="100" dirty="0" smtClean="0">
                <a:solidFill>
                  <a:prstClr val="white"/>
                </a:solidFill>
              </a:rPr>
              <a:t>სიტუაციური  </a:t>
            </a:r>
            <a:r>
              <a:rPr lang="ka-GE" sz="2400" spc="100" dirty="0">
                <a:solidFill>
                  <a:prstClr val="white"/>
                </a:solidFill>
              </a:rPr>
              <a:t>ანალიზის  შედეგად გამოვლენილი სუსტი </a:t>
            </a:r>
            <a:r>
              <a:rPr lang="ka-GE" sz="2400" spc="100" dirty="0" smtClean="0">
                <a:solidFill>
                  <a:prstClr val="white"/>
                </a:solidFill>
              </a:rPr>
              <a:t>მხარეები</a:t>
            </a:r>
            <a:endParaRPr lang="en-US" sz="28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09600" y="2438400"/>
            <a:ext cx="6197221" cy="3773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400" dirty="0">
                <a:solidFill>
                  <a:prstClr val="black"/>
                </a:solidFill>
              </a:rPr>
              <a:t>მონაცემების შეგროვებასთან, მათ სტანდარტიზაციასთან, მონიტორინგთან და ანალიზთან დაკავშირებული პრობლემები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400" dirty="0">
                <a:solidFill>
                  <a:prstClr val="black"/>
                </a:solidFill>
              </a:rPr>
              <a:t>დიდი მოცულობის არაორგანიზებული და არასტანდარტიზებული ქაღალდმატარებლების არქივი. 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400" dirty="0">
                <a:solidFill>
                  <a:prstClr val="black"/>
                </a:solidFill>
              </a:rPr>
              <a:t>ცენტრალიზებული მონაცემთა </a:t>
            </a:r>
            <a:r>
              <a:rPr lang="ka-GE" sz="1400" dirty="0" smtClean="0">
                <a:solidFill>
                  <a:prstClr val="black"/>
                </a:solidFill>
              </a:rPr>
              <a:t>ბაზისა</a:t>
            </a:r>
            <a:r>
              <a:rPr lang="ka-GE" sz="1400" dirty="0">
                <a:solidFill>
                  <a:prstClr val="black"/>
                </a:solidFill>
              </a:rPr>
              <a:t> </a:t>
            </a:r>
            <a:r>
              <a:rPr lang="ka-GE" sz="1400" dirty="0" smtClean="0">
                <a:solidFill>
                  <a:prstClr val="black"/>
                </a:solidFill>
              </a:rPr>
              <a:t>და აუცილებელი </a:t>
            </a:r>
            <a:r>
              <a:rPr lang="ka-GE" sz="1400" dirty="0">
                <a:solidFill>
                  <a:prstClr val="black"/>
                </a:solidFill>
              </a:rPr>
              <a:t>ელექტრონული სერვისების არარსებობა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400" dirty="0" smtClean="0">
                <a:solidFill>
                  <a:prstClr val="black"/>
                </a:solidFill>
              </a:rPr>
              <a:t>ცალკეულ ბენეფიციართა იმუნიზაციის </a:t>
            </a:r>
            <a:r>
              <a:rPr lang="ka-GE" sz="1400" dirty="0">
                <a:solidFill>
                  <a:prstClr val="black"/>
                </a:solidFill>
              </a:rPr>
              <a:t>ისტორის არასრულყოფილი </a:t>
            </a:r>
            <a:r>
              <a:rPr lang="ka-GE" sz="1400" dirty="0" smtClean="0">
                <a:solidFill>
                  <a:prstClr val="black"/>
                </a:solidFill>
              </a:rPr>
              <a:t>ჩანაწერები</a:t>
            </a:r>
            <a:endParaRPr lang="ka-GE" sz="1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400" dirty="0" smtClean="0">
                <a:solidFill>
                  <a:prstClr val="black"/>
                </a:solidFill>
              </a:rPr>
              <a:t>სტატისტიკური </a:t>
            </a:r>
            <a:r>
              <a:rPr lang="ka-GE" sz="1400" dirty="0">
                <a:solidFill>
                  <a:prstClr val="black"/>
                </a:solidFill>
              </a:rPr>
              <a:t>კვლევების შეზღუდული შესაძლებლობები</a:t>
            </a:r>
            <a:endParaRPr lang="ka-GE" sz="14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400" dirty="0" smtClean="0">
                <a:solidFill>
                  <a:prstClr val="black"/>
                </a:solidFill>
              </a:rPr>
              <a:t>დაყოვნება მხარეებს შორის ინფორმაციის გაცვლისას</a:t>
            </a:r>
            <a:endParaRPr lang="ka-GE" sz="1400" dirty="0">
              <a:solidFill>
                <a:prstClr val="black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93557"/>
            <a:ext cx="42513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18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sz="3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იმუნიზაცია/ვაქცინაცია</a:t>
            </a:r>
            <a:r>
              <a:rPr lang="ka-GE" sz="3400" b="1" spc="100" dirty="0" smtClean="0">
                <a:solidFill>
                  <a:prstClr val="white"/>
                </a:solidFill>
              </a:rPr>
              <a:t/>
            </a:r>
            <a:br>
              <a:rPr lang="ka-GE" sz="3400" b="1" spc="100" dirty="0" smtClean="0">
                <a:solidFill>
                  <a:prstClr val="white"/>
                </a:solidFill>
              </a:rPr>
            </a:br>
            <a:r>
              <a:rPr lang="ka-GE" sz="3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2600" spc="100" dirty="0" smtClean="0">
                <a:solidFill>
                  <a:prstClr val="white"/>
                </a:solidFill>
              </a:rPr>
              <a:t>მოდულის ამოცანა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057400"/>
            <a:ext cx="8915400" cy="43434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პროფილაქტიკური აცრებისა და ვაქცინაციის პროცესის რეალურ დროში მონიტორინგის </a:t>
            </a: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უზრუნველყოფა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მონაცემების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ზუსტი და სრული ასახვის ტექნიკური </a:t>
            </a: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უზრუნველყოფა</a:t>
            </a:r>
            <a:endParaRPr lang="ka-GE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პროგრამის ფარგლებში განხორციელებული მომსახურების შესახებ ანგარიშგების და მასთან დაკავშირებული ვალდებულებების მართვის პროცესის ავტომატიზაცია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ბენეფიციართა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მიგრაციის მონიტორინგი რეალურ </a:t>
            </a: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დროში</a:t>
            </a:r>
            <a:endParaRPr lang="ka-GE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შეტყობინებებისა და ინფორმირების სერვისი პროვაიდერთა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და მოსახლეობისთვის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მოცული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კონტიგენტის და ასაცრელი მოსახლეობის შესახებ ინფორმაციის რეალურ დროში გენერირება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შრომითი, ადმინისტრაციული და ლოგისტიკური დანახარჯების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შემცირება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სტატისტიკის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წარმოების შესაძლებლობა, </a:t>
            </a: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მაღალი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სანდოობის მონაცემებზე </a:t>
            </a: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დაყრდნობით</a:t>
            </a:r>
            <a:endParaRPr lang="ka-GE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საჭირო ვაქცინა/მედიკამენტების მარაგების განსაზღვრა</a:t>
            </a:r>
            <a:endParaRPr lang="ka-GE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45997" y="1524000"/>
            <a:ext cx="0" cy="53340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0" y="1524000"/>
            <a:ext cx="0" cy="53340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6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იმუნიზაცია/ვაქცინაცია</a:t>
            </a:r>
            <a:endParaRPr lang="ka-GE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94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>
                <a:solidFill>
                  <a:schemeClr val="bg1"/>
                </a:solidFill>
              </a:rPr>
              <a:t>კომპონენტის მახასიათებლები</a:t>
            </a:r>
            <a:endParaRPr lang="en-US" b="1" spc="1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 txBox="1">
            <a:spLocks/>
          </p:cNvSpPr>
          <p:nvPr/>
        </p:nvSpPr>
        <p:spPr>
          <a:xfrm>
            <a:off x="320749" y="2286000"/>
            <a:ext cx="5257800" cy="1307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327837" y="2558903"/>
            <a:ext cx="4768703" cy="3689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800" b="1" spc="100" dirty="0" smtClean="0">
                <a:solidFill>
                  <a:schemeClr val="tx1"/>
                </a:solidFill>
              </a:rPr>
              <a:t>კონტინგენტის სრულყოფილი აღრიცხვა და მონიტორინგი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800" b="1" spc="100" dirty="0" smtClean="0">
                <a:solidFill>
                  <a:schemeClr val="tx1"/>
                </a:solidFill>
              </a:rPr>
              <a:t>მონაცემების ცენტრალიზაცია და ადმინისტრირების გამარტივება (ქაღალდით წარდგენილი ანგარიშგებების ხარჯზე)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800" b="1" spc="100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ვაქცინის ხარჯვის მონიტორინგი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800" b="1" spc="100" dirty="0" smtClean="0">
                <a:solidFill>
                  <a:schemeClr val="tx1"/>
                </a:solidFill>
              </a:rPr>
              <a:t>სარწმუნო სტატისტიკური და ეპიდემიოლოგიური ანალიზის წარმოების შესაძლებლობა</a:t>
            </a:r>
            <a:endParaRPr lang="en-US" sz="1800" b="1" spc="1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1600" b="1" spc="100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5181600" cy="503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მომხმარებელთა მართვის მოდული</a:t>
            </a:r>
            <a:endParaRPr lang="en-US" sz="4800" spc="100" dirty="0"/>
          </a:p>
        </p:txBody>
      </p:sp>
      <p:sp>
        <p:nvSpPr>
          <p:cNvPr id="6" name="Rectangle 5"/>
          <p:cNvSpPr/>
          <p:nvPr/>
        </p:nvSpPr>
        <p:spPr>
          <a:xfrm>
            <a:off x="838200" y="1752600"/>
            <a:ext cx="10591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spc="100" dirty="0" smtClean="0">
                <a:solidFill>
                  <a:schemeClr val="tx1"/>
                </a:solidFill>
              </a:rPr>
              <a:t>მოდულის მახასიათებლები</a:t>
            </a:r>
            <a:endParaRPr lang="en-US" sz="2000" b="1" spc="1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23719"/>
              </p:ext>
            </p:extLst>
          </p:nvPr>
        </p:nvGraphicFramePr>
        <p:xfrm>
          <a:off x="838200" y="2438401"/>
          <a:ext cx="10591799" cy="4154400"/>
        </p:xfrm>
        <a:graphic>
          <a:graphicData uri="http://schemas.openxmlformats.org/drawingml/2006/table">
            <a:tbl>
              <a:tblPr firstRow="1" firstCol="1" bandRow="1"/>
              <a:tblGrid>
                <a:gridCol w="5108984"/>
                <a:gridCol w="2434816"/>
                <a:gridCol w="1676400"/>
                <a:gridCol w="1371599"/>
              </a:tblGrid>
              <a:tr h="614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შრომის,</a:t>
                      </a:r>
                      <a:r>
                        <a:rPr lang="ka-GE" sz="1200" kern="1200" spc="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ჯანმრთელობისა და სოციალური დაცვის სამინისტრო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სადაზღვევო</a:t>
                      </a:r>
                      <a:r>
                        <a:rPr lang="ka-GE" sz="1200" kern="1200" spc="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კომპანია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პროვაიდერი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9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ინსტრუმენტი </a:t>
                      </a:r>
                      <a:r>
                        <a:rPr lang="ka-GE" sz="1400" spc="100" dirty="0" smtClean="0">
                          <a:effectLst/>
                        </a:rPr>
                        <a:t>მომხმარებლებისა </a:t>
                      </a:r>
                      <a:r>
                        <a:rPr lang="ka-GE" sz="1400" spc="100" dirty="0">
                          <a:effectLst/>
                        </a:rPr>
                        <a:t>და მათი დაშვების დონეების </a:t>
                      </a:r>
                      <a:r>
                        <a:rPr lang="ka-GE" sz="1400" spc="100" dirty="0" smtClean="0">
                          <a:effectLst/>
                        </a:rPr>
                        <a:t>მართვისთვის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583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მომხმარებლების ერთიანი სია ყველა საინფორმაციო მოდულისთვის 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ერთჯერადი სავალდებულო ავტორიზაცია მოდულებთან შესაბამისი წვდომის მისაღებად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801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kern="1200" spc="100" dirty="0">
                          <a:effectLst/>
                        </a:rPr>
                        <a:t>შესაბამისი დაწესებულებებისთვის მომხმარებლებისა და დაშვების დონეების </a:t>
                      </a:r>
                      <a:r>
                        <a:rPr lang="ka-GE" sz="1400" kern="1200" spc="100" dirty="0" smtClean="0">
                          <a:effectLst/>
                        </a:rPr>
                        <a:t>ავტონომიურად </a:t>
                      </a:r>
                      <a:r>
                        <a:rPr lang="ka-GE" sz="1400" kern="1200" spc="100" dirty="0">
                          <a:effectLst/>
                        </a:rPr>
                        <a:t>მართვის </a:t>
                      </a:r>
                      <a:r>
                        <a:rPr lang="ka-GE" sz="1400" kern="1200" spc="100" dirty="0" smtClean="0">
                          <a:effectLst/>
                        </a:rPr>
                        <a:t>შესაძლებლობა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kern="1200" spc="100" dirty="0">
                          <a:effectLst/>
                        </a:rPr>
                        <a:t>გარე საინფორმაციო სისტემების ერთიან </a:t>
                      </a:r>
                      <a:r>
                        <a:rPr lang="ka-GE" sz="1400" kern="1200" spc="100" dirty="0" smtClean="0">
                          <a:effectLst/>
                        </a:rPr>
                        <a:t>სამომხმარებლო </a:t>
                      </a:r>
                      <a:r>
                        <a:rPr lang="ka-GE" sz="1400" kern="1200" spc="100" dirty="0">
                          <a:effectLst/>
                        </a:rPr>
                        <a:t>და დაშვების დონეების მართვის მოდულში ინტეგრირების შესაძლებლობა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 anchor="ctr">
            <a:normAutofit/>
          </a:bodyPr>
          <a:lstStyle/>
          <a:p>
            <a:pPr algn="ctr"/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ფინანსური აღრიცხვის და მართვის კომპონენტი</a:t>
            </a:r>
            <a:endParaRPr lang="en-US" sz="3200" spc="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1825624"/>
            <a:ext cx="9982200" cy="4575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0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>
                <a:latin typeface="Sylfaen" pitchFamily="18" charset="0"/>
              </a:rPr>
              <a:t>ჯანმრთელობის დაცვის პროგრამების ფინანსური მართვის მოდული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შემთხვევების რეგისტრაციის მოდული</a:t>
            </a:r>
            <a:endParaRPr lang="en-US" sz="1700" b="1" kern="0" spc="100" dirty="0" smtClean="0">
              <a:latin typeface="Sylfaen" pitchFamily="18" charset="0"/>
            </a:endParaRPr>
          </a:p>
          <a:p>
            <a:pPr marL="285750" indent="-28575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</a:t>
            </a:r>
            <a:endParaRPr lang="ka-GE" sz="1700" b="1" kern="0" spc="100" dirty="0">
              <a:latin typeface="Sylfaen" pitchFamily="18" charset="0"/>
            </a:endParaRP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700" b="1" kern="0" spc="100" dirty="0" smtClean="0">
                <a:latin typeface="Sylfaen" pitchFamily="18" charset="0"/>
              </a:rPr>
              <a:t>	</a:t>
            </a:r>
            <a:r>
              <a:rPr lang="ka-GE" sz="1500" b="1" kern="0" spc="100" dirty="0" smtClean="0">
                <a:latin typeface="Sylfaen" pitchFamily="18" charset="0"/>
              </a:rPr>
              <a:t>- ზოგადი ამბულატორია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500" b="1" kern="0" spc="100" dirty="0" smtClean="0">
                <a:latin typeface="Sylfaen" pitchFamily="18" charset="0"/>
              </a:rPr>
              <a:t>	- სოფლის ექიმი</a:t>
            </a:r>
            <a:endParaRPr lang="en-US" sz="1500" b="1" kern="0" spc="100" dirty="0" smtClean="0">
              <a:latin typeface="Sylfaen" pitchFamily="18" charset="0"/>
            </a:endParaRP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500" b="1" kern="0" spc="100" dirty="0" smtClean="0">
                <a:latin typeface="Sylfaen" pitchFamily="18" charset="0"/>
              </a:rPr>
              <a:t>	- დიალიზი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500" b="1" kern="0" spc="100" dirty="0" smtClean="0">
                <a:latin typeface="Sylfaen" pitchFamily="18" charset="0"/>
              </a:rPr>
              <a:t>	- ფსიქიატრია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500" b="1" kern="0" spc="100" dirty="0" smtClean="0">
                <a:latin typeface="Sylfaen" pitchFamily="18" charset="0"/>
              </a:rPr>
              <a:t>	- ანტენატალური მომსახურება</a:t>
            </a:r>
            <a:endParaRPr lang="en-US" sz="1500" b="1" kern="0" spc="100" dirty="0" smtClean="0">
              <a:latin typeface="Sylfaen" pitchFamily="18" charset="0"/>
            </a:endParaRP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ელექტრონული ანგარიშგების მოდული სადაზღვევო კომპანიებისთვის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ელექტრონული ანგარიშგების მოდული სამედიცინო დაწესებულებებისთვის</a:t>
            </a:r>
          </a:p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19200" y="1219200"/>
            <a:ext cx="9753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04800"/>
            <a:ext cx="662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ჯანმრთელობის </a:t>
            </a:r>
            <a:r>
              <a:rPr lang="ka-GE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დაცვის </a:t>
            </a:r>
            <a:r>
              <a:rPr lang="ka-G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ერთიანი </a:t>
            </a:r>
            <a:r>
              <a:rPr lang="ka-GE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საინფორმაციო</a:t>
            </a:r>
            <a:r>
              <a:rPr lang="en-US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 </a:t>
            </a:r>
            <a:r>
              <a:rPr lang="ka-G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სისტემის მიზანი</a:t>
            </a:r>
            <a:endParaRPr lang="en-US" sz="2800" b="1" kern="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304800"/>
            <a:ext cx="4495800" cy="12954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000" b="1" spc="100" dirty="0">
                <a:solidFill>
                  <a:srgbClr val="C00000"/>
                </a:solidFill>
                <a:latin typeface="Sylfaen" pitchFamily="18" charset="0"/>
              </a:rPr>
              <a:t>ჯანმრთელობის </a:t>
            </a:r>
            <a:r>
              <a:rPr lang="ka-GE" sz="2000" b="1" spc="100" dirty="0" smtClean="0">
                <a:solidFill>
                  <a:srgbClr val="C00000"/>
                </a:solidFill>
                <a:latin typeface="Sylfaen" pitchFamily="18" charset="0"/>
              </a:rPr>
              <a:t>დაცვის ერთიანი </a:t>
            </a:r>
            <a:r>
              <a:rPr lang="ka-GE" sz="2000" b="1" spc="100" dirty="0">
                <a:solidFill>
                  <a:srgbClr val="C00000"/>
                </a:solidFill>
                <a:latin typeface="Sylfaen" pitchFamily="18" charset="0"/>
              </a:rPr>
              <a:t>საინფორმაციო</a:t>
            </a:r>
            <a:r>
              <a:rPr lang="en-US" sz="2000" b="1" spc="100" dirty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ka-GE" sz="2000" b="1" spc="100" dirty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ka-GE" sz="2000" b="1" spc="100" dirty="0" smtClean="0">
                <a:solidFill>
                  <a:srgbClr val="C00000"/>
                </a:solidFill>
                <a:latin typeface="Sylfaen" pitchFamily="18" charset="0"/>
              </a:rPr>
              <a:t>სისტემის ძირითადი მახასიათებლები</a:t>
            </a:r>
            <a:endParaRPr lang="en-US" sz="2400" b="1" kern="0" spc="1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62000" y="2438400"/>
            <a:ext cx="5410199" cy="376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პოლიტიკისა და მართვის შესახებ გადაწყვეტილებების  მიღება </a:t>
            </a:r>
            <a:r>
              <a:rPr lang="ka-GE" sz="2000" b="1" kern="1600" spc="100" dirty="0">
                <a:solidFill>
                  <a:schemeClr val="tx1"/>
                </a:solidFill>
              </a:rPr>
              <a:t>სარწმუნო მონაცემებზე </a:t>
            </a:r>
            <a:r>
              <a:rPr lang="ka-GE" sz="2000" b="1" kern="1600" spc="100" dirty="0" smtClean="0">
                <a:solidFill>
                  <a:schemeClr val="tx1"/>
                </a:solidFill>
              </a:rPr>
              <a:t>დაყრდნობით</a:t>
            </a: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პროცესების სტანდარტიზაციისა და გამჭირვალობის, მათ შორის მომსახურების </a:t>
            </a:r>
            <a:r>
              <a:rPr lang="ka-GE" sz="2000" b="1" kern="1600" spc="100" dirty="0">
                <a:solidFill>
                  <a:schemeClr val="tx1"/>
                </a:solidFill>
              </a:rPr>
              <a:t>ხარისხის, </a:t>
            </a:r>
            <a:r>
              <a:rPr lang="ka-GE" sz="2000" b="1" kern="1600" spc="100" dirty="0" smtClean="0">
                <a:solidFill>
                  <a:schemeClr val="tx1"/>
                </a:solidFill>
              </a:rPr>
              <a:t>უზრულველყოფა</a:t>
            </a:r>
            <a:endParaRPr lang="en-US" sz="2000" b="1" kern="1600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ჯანმრთელობის </a:t>
            </a:r>
            <a:r>
              <a:rPr lang="ka-GE" sz="2000" b="1" kern="1600" spc="100" dirty="0">
                <a:solidFill>
                  <a:schemeClr val="tx1"/>
                </a:solidFill>
              </a:rPr>
              <a:t>დაცვის პროგრამების ეფექტურობის და კონტროლის გაუმჯობესება</a:t>
            </a:r>
            <a:endParaRPr lang="en-US" sz="2000" kern="1600" spc="100" dirty="0">
              <a:solidFill>
                <a:schemeClr val="tx1"/>
              </a:solidFill>
            </a:endParaRPr>
          </a:p>
          <a:p>
            <a:pPr marL="0" indent="0" fontAlgn="ctr">
              <a:lnSpc>
                <a:spcPct val="100000"/>
              </a:lnSpc>
              <a:buNone/>
            </a:pPr>
            <a:endParaRPr lang="en-US" sz="2000" kern="1600" spc="1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7471064" y="1905000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ინფორმაციის  კონფიდენციალურობა და უსაფრთხოება</a:t>
            </a:r>
            <a:endParaRPr lang="en-US" sz="1900" spc="100" dirty="0">
              <a:solidFill>
                <a:schemeClr val="bg1"/>
              </a:solidFill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მონაცემთა აღრიცხვისა და რეგის</a:t>
            </a:r>
            <a:r>
              <a:rPr lang="ka-GE" sz="1900" b="1" spc="100" dirty="0">
                <a:solidFill>
                  <a:schemeClr val="bg1"/>
                </a:solidFill>
              </a:rPr>
              <a:t>ტ</a:t>
            </a:r>
            <a:r>
              <a:rPr lang="ka-GE" sz="1900" b="1" spc="100" dirty="0" smtClean="0">
                <a:solidFill>
                  <a:schemeClr val="bg1"/>
                </a:solidFill>
              </a:rPr>
              <a:t>რაციის </a:t>
            </a:r>
            <a:r>
              <a:rPr lang="ka-GE" sz="1900" b="1" spc="100" dirty="0">
                <a:solidFill>
                  <a:schemeClr val="bg1"/>
                </a:solidFill>
              </a:rPr>
              <a:t>საერთაშორისოდ შესადარისი </a:t>
            </a:r>
            <a:r>
              <a:rPr lang="ka-GE" sz="1900" b="1" spc="100" dirty="0" smtClean="0">
                <a:solidFill>
                  <a:schemeClr val="bg1"/>
                </a:solidFill>
              </a:rPr>
              <a:t>ერთიანი სტანდარტი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ოპერაციულ დონეზე ეფექტურობის უზრუნველყოფა და ადმინისტრაციული რესურსების ოპტიმიზაცია</a:t>
            </a:r>
            <a:endParaRPr lang="en-US" sz="1900" spc="100" dirty="0">
              <a:solidFill>
                <a:schemeClr val="bg1"/>
              </a:solidFill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ფინანსურ/ჯანმრთელობის დაცვასთან დაკავშირებული მონაცემების მონიტორინგი</a:t>
            </a:r>
            <a:r>
              <a:rPr lang="ka-GE" sz="1900" spc="100" dirty="0" smtClean="0">
                <a:solidFill>
                  <a:schemeClr val="bg1"/>
                </a:solidFill>
              </a:rPr>
              <a:t> </a:t>
            </a:r>
            <a:r>
              <a:rPr lang="ka-GE" sz="1900" b="1" spc="100" dirty="0" smtClean="0">
                <a:solidFill>
                  <a:schemeClr val="bg1"/>
                </a:solidFill>
              </a:rPr>
              <a:t>რეალურ დროში 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სარწმუნო სტატისტიკა და ანალიზი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ცოდნის და გამოცდილების ეფექტური მართვა; მტკიცებულებებზე დაფუძნებული კლინიკური გადაწყვეტილებების მიღება</a:t>
            </a:r>
            <a:endParaRPr lang="en-US" sz="1900" spc="100" dirty="0">
              <a:solidFill>
                <a:schemeClr val="bg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98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ჯანმრთელობის დაცვის პროგრამების ფინანსური </a:t>
            </a:r>
            <a:r>
              <a:rPr lang="ka-GE" sz="32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მართვის </a:t>
            </a:r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მოდული</a:t>
            </a:r>
            <a:endParaRPr lang="en-US" sz="3200" b="1" kern="0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მახასიათებლები</a:t>
            </a:r>
            <a:endParaRPr lang="en-US" b="1" spc="1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199" y="2438400"/>
            <a:ext cx="51816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 fontAlgn="b">
              <a:lnSpc>
                <a:spcPct val="120000"/>
              </a:lnSpc>
              <a:spcBef>
                <a:spcPts val="600"/>
              </a:spcBef>
              <a:buSzPts val="1200"/>
              <a:buFont typeface="Arial"/>
              <a:buChar char="•"/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ჯანმრთელობის დაცვის სახელმწიფო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პროგრამების ფარგლებში სამედიცინო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დაწესებულებებთან გაფორმებული კონტრაქტების და მათი პირობების ელექტრონული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აღრიცხვა და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მართვა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200"/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ჯანმრთელობის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დაცვის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სახელმწოფო პროგრამების ფარგლებში სამედიცინო დაწესებულებების მხრიდან წარმოდგენილი ხარჯთაღრიცხვების კონტროლი და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ანალიზი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ჯანმრთელობის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დაცვის სახელმწოფო პროგრამების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ფარგლებში სამედიცინო დაწესებულებებთან ანგარიშსწორების პროცედურების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ავტომატიზაცია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ინფორმაციის რეალურ დროში გაცვლა სახელმწიფო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ხაზინასთან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ჯანმრთელობის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დაცვის სახელმწიფო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პროგრამების ფარგლებში ფინანსური რესურსების მოძრაობის სრულყოფილი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ანალიზი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მოქნილი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ინსტრუმენტი საბიუჯეტო ერთეულების, ფინანსური ლიმიტებისა და შესაბამისი ცვლილებების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მართვისთვის</a:t>
            </a:r>
            <a:endParaRPr lang="en-US" sz="4400" spc="10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68" y="2362200"/>
            <a:ext cx="581903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7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შემთხვევების რეგისტრაციის მოდული</a:t>
            </a:r>
            <a:endParaRPr lang="en-US" sz="3200" spc="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მახასიათებლები</a:t>
            </a:r>
            <a:endParaRPr lang="en-US" b="1" spc="1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362200"/>
            <a:ext cx="4800600" cy="3691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b">
              <a:lnSpc>
                <a:spcPct val="120000"/>
              </a:lnSpc>
              <a:spcBef>
                <a:spcPts val="600"/>
              </a:spcBef>
              <a:buSzPts val="1300"/>
              <a:buFont typeface="Arial"/>
              <a:buChar char="•"/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სამედიცინო შემთხვევების რეალურ დროში და ერთიანი სტანდარტით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აღრიცხვა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300"/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სამოქალაქო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რეესტრის ბაზის მეშვეობით პაციენტის პირადი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ინფორმაციისა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და დაზღვევის სტატუსის ავტომატურად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შევსება/სინქრონიზაცია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სამედიცინო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შემთხვევის მომსახურებაში ჩართული მხარეების დროული ინფორმირება ელექტრონულ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ფორმატში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სამედიცინო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დაწესებულებებისა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სამედიცინო პერსონალის ავტომატური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იდენტიფიკაცია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პირის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სხვადასხვა დაწესებულებაში ერთდროულად დარეგისტრირების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პრევენცია</a:t>
            </a:r>
            <a:endParaRPr lang="en-US" sz="4400" b="1" spc="100" dirty="0" smtClean="0">
              <a:solidFill>
                <a:srgbClr val="000000"/>
              </a:solidFill>
              <a:latin typeface="Arial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შემთხვევების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ინსპექტირება და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ანალიზი როგორც რეალურ დროში, ისე რეტროსპექტულად</a:t>
            </a:r>
            <a:endParaRPr lang="en-US" sz="4400" spc="100" dirty="0">
              <a:latin typeface="Arial"/>
            </a:endParaRPr>
          </a:p>
          <a:p>
            <a:pPr marL="0" indent="0" fontAlgn="b">
              <a:spcBef>
                <a:spcPts val="600"/>
              </a:spcBef>
              <a:buNone/>
            </a:pPr>
            <a:endParaRPr lang="en-US" sz="3600" dirty="0">
              <a:latin typeface="Arial"/>
            </a:endParaRPr>
          </a:p>
          <a:p>
            <a:pPr marL="0" indent="0" fontAlgn="b">
              <a:buNone/>
            </a:pPr>
            <a:endParaRPr lang="en-US" sz="1800" dirty="0"/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90" y="2362201"/>
            <a:ext cx="582481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5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10287000" cy="5334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</a:t>
            </a: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სერვისებით მოსარგებლეთა რეგისტრაციის </a:t>
            </a: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</a:t>
            </a:r>
            <a: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spc="100" dirty="0"/>
              <a:t/>
            </a:r>
            <a:br>
              <a:rPr lang="en-US" sz="4400" b="1" spc="100" dirty="0"/>
            </a:br>
            <a:r>
              <a:rPr lang="en-US" sz="4400" b="1" spc="100" dirty="0"/>
              <a:t/>
            </a:r>
            <a:br>
              <a:rPr lang="en-US" sz="4400" b="1" spc="100" dirty="0"/>
            </a:br>
            <a:endParaRPr lang="en-US" sz="4400" spc="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მახასიათებლები</a:t>
            </a:r>
            <a:endParaRPr lang="en-US" b="1" spc="1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477000" y="2438400"/>
            <a:ext cx="5181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  <a:buSzPts val="1100"/>
              <a:buFont typeface="Wingdings" pitchFamily="2" charset="2"/>
              <a:buChar char="§"/>
            </a:pPr>
            <a:r>
              <a:rPr lang="ka-GE" sz="4000" b="1" spc="100" dirty="0">
                <a:solidFill>
                  <a:srgbClr val="000000"/>
                </a:solidFill>
                <a:latin typeface="Arial"/>
              </a:rPr>
              <a:t>სამედიცინო სერვისებით მოსარგებლეთა </a:t>
            </a: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ცენტრალიზებული რეესტრი ქვეყანაში </a:t>
            </a:r>
            <a:r>
              <a:rPr lang="ka-GE" sz="4000" b="1" spc="100" dirty="0">
                <a:solidFill>
                  <a:srgbClr val="000000"/>
                </a:solidFill>
                <a:latin typeface="Arial"/>
              </a:rPr>
              <a:t>არსებულ ყველა დაწესებულებასა და სოფლის </a:t>
            </a: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ექიმთან</a:t>
            </a:r>
            <a:endParaRPr lang="en-US" sz="4000" spc="100" dirty="0">
              <a:latin typeface="Arial"/>
            </a:endParaRPr>
          </a:p>
          <a:p>
            <a:pPr fontAlgn="b">
              <a:lnSpc>
                <a:spcPct val="170000"/>
              </a:lnSpc>
              <a:spcBef>
                <a:spcPts val="60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ინფორმაციის ერთიანი სტანდარტით აღრიცხვა; სამედიცინო </a:t>
            </a:r>
            <a:r>
              <a:rPr lang="ka-GE" sz="4000" b="1" spc="100" dirty="0">
                <a:solidFill>
                  <a:srgbClr val="000000"/>
                </a:solidFill>
                <a:latin typeface="Arial"/>
              </a:rPr>
              <a:t>ჩანაწერების აღრიცხვა (ამბულატორიული ბარათი</a:t>
            </a: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4000" spc="100" dirty="0" smtClean="0"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დუბლირების </a:t>
            </a:r>
            <a:r>
              <a:rPr lang="ka-GE" sz="4000" b="1" spc="100" dirty="0">
                <a:solidFill>
                  <a:srgbClr val="000000"/>
                </a:solidFill>
                <a:latin typeface="Arial"/>
              </a:rPr>
              <a:t>აღმოფხვრა თითოეული პირის დარეგისტრირებით მხოლოდ ერთ </a:t>
            </a: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დაწესებულებაში </a:t>
            </a:r>
            <a:endParaRPr lang="en-US" sz="4000" spc="100" dirty="0" smtClean="0"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ადამიანის </a:t>
            </a: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მოქალაქეობრივი, სადაზღვევო და სხვა სტატუსების იდენტიფიკაცია სხვადასხვა </a:t>
            </a: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რეესტრებთან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დაფინანსების გამჭვირვალობა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ადმინისტრირების გამარტივება  და ხარჯების </a:t>
            </a: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დაზოგვა სახელმწიფო </a:t>
            </a: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სახსრების ეფექტურად </a:t>
            </a: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გამოყენება და პროგნოზირება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სახელმწიფო </a:t>
            </a: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ამბულატორიული </a:t>
            </a: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პროგრამის ფარგლებში ასანაზღაურებელი თანხების კალკულაციის მოქნილი მექანიზმი                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ინფორმაციის მრავალდონიანი ანალიზის </a:t>
            </a: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შესაძლებლობა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0065"/>
            <a:ext cx="5557074" cy="42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ელექტრონული ანგარიშგების მოდული</a:t>
            </a:r>
            <a:endParaRPr lang="en-US" sz="4400" spc="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5"/>
          <p:cNvSpPr txBox="1">
            <a:spLocks noGrp="1"/>
          </p:cNvSpPr>
          <p:nvPr>
            <p:ph sz="half" idx="2"/>
          </p:nvPr>
        </p:nvSpPr>
        <p:spPr>
          <a:xfrm>
            <a:off x="6400800" y="2441907"/>
            <a:ext cx="51816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ctr">
              <a:lnSpc>
                <a:spcPct val="100000"/>
              </a:lnSpc>
              <a:spcBef>
                <a:spcPts val="1200"/>
              </a:spcBef>
              <a:buSzPts val="1200"/>
              <a:buFont typeface="Arial"/>
              <a:buChar char="•"/>
            </a:pPr>
            <a:r>
              <a:rPr lang="ka-GE" sz="1200" b="1" spc="100" dirty="0">
                <a:solidFill>
                  <a:srgbClr val="000000"/>
                </a:solidFill>
                <a:latin typeface="Arial"/>
              </a:rPr>
              <a:t>ინფორმაციის აღრიცხვისა და გაცვლის ერთინი სტანდარტი (ერთიანი სააღრიცხვო ფორმები და ინვოისები</a:t>
            </a:r>
            <a:r>
              <a:rPr lang="ka-GE" sz="1200" b="1" spc="1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0" indent="0" fontAlgn="ctr">
              <a:lnSpc>
                <a:spcPct val="100000"/>
              </a:lnSpc>
              <a:spcBef>
                <a:spcPts val="1200"/>
              </a:spcBef>
              <a:buSzPts val="1200"/>
              <a:buNone/>
            </a:pPr>
            <a:endParaRPr lang="en-US" sz="1200" b="1" spc="100" dirty="0" smtClean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200" b="1" spc="100" dirty="0" smtClean="0">
                <a:solidFill>
                  <a:srgbClr val="000000"/>
                </a:solidFill>
              </a:rPr>
              <a:t>მომხმარებელთა მხრიდან არასწორი მონაცემების მინიმალური ალბათობა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SzTx/>
              <a:buNone/>
            </a:pPr>
            <a:endParaRPr lang="en-US" sz="1200" b="1" spc="100" dirty="0" smtClean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200" b="1" spc="100" dirty="0" smtClean="0">
                <a:solidFill>
                  <a:srgbClr val="000000"/>
                </a:solidFill>
              </a:rPr>
              <a:t>მონაცემთა იდენტიფიცირება </a:t>
            </a:r>
            <a:r>
              <a:rPr lang="ka-GE" sz="1200" b="1" spc="100" dirty="0">
                <a:solidFill>
                  <a:srgbClr val="000000"/>
                </a:solidFill>
              </a:rPr>
              <a:t>და </a:t>
            </a:r>
            <a:r>
              <a:rPr lang="ka-GE" sz="1200" b="1" spc="100" dirty="0" smtClean="0">
                <a:solidFill>
                  <a:srgbClr val="000000"/>
                </a:solidFill>
              </a:rPr>
              <a:t>ვალიდაცია სხვადასხვა შიდა და გარე უწყებების მონაცემთა ბაზებთან  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SzTx/>
              <a:buNone/>
            </a:pPr>
            <a:endParaRPr lang="ka-GE" sz="1200" b="1" spc="100" dirty="0" smtClean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200" b="1" spc="100" dirty="0" smtClean="0">
                <a:solidFill>
                  <a:srgbClr val="000000"/>
                </a:solidFill>
              </a:rPr>
              <a:t>საბიუჯეტო სახსრების ეფექტური მართვა, დაფინანსების გამჭვირვალობა და </a:t>
            </a:r>
            <a:r>
              <a:rPr lang="ka-GE" sz="1200" b="1" spc="100" dirty="0">
                <a:solidFill>
                  <a:srgbClr val="000000"/>
                </a:solidFill>
              </a:rPr>
              <a:t>ადამიანური და ადმინისტრაციული რესურსების </a:t>
            </a:r>
            <a:r>
              <a:rPr lang="ka-GE" sz="1200" b="1" spc="100" dirty="0" smtClean="0">
                <a:solidFill>
                  <a:srgbClr val="000000"/>
                </a:solidFill>
              </a:rPr>
              <a:t>დაზოგვა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SzTx/>
              <a:buNone/>
            </a:pPr>
            <a:endParaRPr lang="en-US" sz="1200" b="1" spc="100" dirty="0" smtClean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Tx/>
              <a:buFont typeface="Arial" pitchFamily="34" charset="0"/>
              <a:buChar char="•"/>
            </a:pPr>
            <a:r>
              <a:rPr lang="ka-GE" sz="1200" b="1" spc="100" dirty="0" smtClean="0">
                <a:solidFill>
                  <a:schemeClr val="tx1"/>
                </a:solidFill>
                <a:latin typeface="Arial"/>
              </a:rPr>
              <a:t>ინფორმაციის </a:t>
            </a:r>
            <a:r>
              <a:rPr lang="ka-GE" sz="1200" b="1" spc="100" dirty="0">
                <a:solidFill>
                  <a:schemeClr val="tx1"/>
                </a:solidFill>
                <a:latin typeface="Arial"/>
              </a:rPr>
              <a:t>მრავალდონიანი ანალიზის შესაძლებლობა</a:t>
            </a:r>
            <a:endParaRPr lang="en-US" sz="1200" spc="100" dirty="0">
              <a:solidFill>
                <a:schemeClr val="tx1"/>
              </a:solidFill>
              <a:latin typeface="Arial"/>
            </a:endParaRPr>
          </a:p>
          <a:p>
            <a:pPr marL="283464" indent="-283464" fontAlgn="ctr">
              <a:lnSpc>
                <a:spcPct val="115000"/>
              </a:lnSpc>
              <a:spcBef>
                <a:spcPts val="1200"/>
              </a:spcBef>
              <a:buSzPts val="1200"/>
              <a:buFont typeface="Arial"/>
              <a:buChar char="•"/>
            </a:pPr>
            <a:endParaRPr lang="en-US" sz="105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1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მახასიათებლები</a:t>
            </a:r>
            <a:endParaRPr lang="en-US" b="1" spc="100" dirty="0"/>
          </a:p>
        </p:txBody>
      </p:sp>
      <p:sp>
        <p:nvSpPr>
          <p:cNvPr id="7" name="Rectangle 6"/>
          <p:cNvSpPr/>
          <p:nvPr/>
        </p:nvSpPr>
        <p:spPr>
          <a:xfrm>
            <a:off x="304800" y="1761460"/>
            <a:ext cx="4876800" cy="448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50" b="1" spc="100" dirty="0" smtClean="0"/>
              <a:t>ელექტრონული ანგარიშგების მოდული სადაზღვევო კომპანიებისთვის და სამედიცინო დაწესებულებებისთვის</a:t>
            </a:r>
            <a:endParaRPr lang="en-US" sz="1150" b="1" spc="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5266426" cy="427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1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ka-GE" b="1" kern="0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n-ea"/>
                <a:cs typeface="+mn-cs"/>
              </a:rPr>
              <a:t>სამედიცინო კლასიფიკატორები</a:t>
            </a:r>
            <a:endParaRPr lang="en-US" sz="4000" spc="1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199" y="2514600"/>
            <a:ext cx="46482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t">
              <a:lnSpc>
                <a:spcPct val="110000"/>
              </a:lnSpc>
              <a:spcBef>
                <a:spcPts val="0"/>
              </a:spcBef>
              <a:buSzPts val="1400"/>
              <a:buFont typeface="Arial"/>
              <a:buChar char="•"/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ქვეყანაში დამტკიცებული სამედიცინო კლასიფიკატორების ერთიანი მონაცემთა ბაზა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400" b="1" spc="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ICD10, NCSP, ICPC2,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ლაბორატორიული </a:t>
            </a: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კლასიფიკატორი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400"/>
              <a:buNone/>
            </a:pPr>
            <a:endParaRPr lang="en-US" sz="14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მუდმივად განახლებადი ინფორმაცია კლასიფიკატორებისა და მათ შორის კავშირების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შესახებ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18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ინსტრუმენტი სამედიცინო კლასიფიკატორების 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მართვა/სრულყოფისათვის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18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ელექტრონული პორტალი და სერვისები გარე სისტემებთან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კომუნიკაციისთვის</a:t>
            </a: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1774869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კომპონენტის მახასიათებლები</a:t>
            </a:r>
            <a:endParaRPr lang="en-US" b="1" spc="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63" y="1761460"/>
            <a:ext cx="4820637" cy="47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662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32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ანალიტიკური </a:t>
            </a:r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ინსტრუმენტები</a:t>
            </a:r>
            <a:endParaRPr lang="en-US" sz="3200" b="1" kern="0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2000" b="1" spc="100" dirty="0" smtClean="0">
                <a:solidFill>
                  <a:srgbClr val="C00000"/>
                </a:solidFill>
              </a:rPr>
              <a:t>კომპონენტის  მახასიათებლები</a:t>
            </a:r>
            <a:endParaRPr lang="en-US" sz="2000" b="1" spc="100" dirty="0">
              <a:solidFill>
                <a:srgbClr val="C00000"/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543800" y="1524000"/>
            <a:ext cx="4267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10000"/>
              </a:lnSpc>
              <a:spcBef>
                <a:spcPts val="0"/>
              </a:spcBef>
              <a:buSzPts val="1300"/>
              <a:buFont typeface="Wingdings" pitchFamily="2" charset="2"/>
              <a:buChar char="§"/>
            </a:pP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ანალიტიკური </a:t>
            </a: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დიაგრამებისა და გრაფიკული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სქემების გენერირება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300"/>
              <a:buNone/>
            </a:pPr>
            <a:endParaRPr lang="en-US" sz="14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სხვადასხვა ინდიკატორების მიხედვით ინფორმაციული ნაკადების შედარება, მონიტორინგი და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ანალიზი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სხვადასხვა წყაროებიდან მიღებული ინფორმაციის </a:t>
            </a: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საფუძველზე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დინამიური სქემების გენერირება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283464" lvl="0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ინფორმაციის მრავალდონიანი ანალიზის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შესაძლებლობა სხვადასხვა ჭრილში (დროის ინტერვალი, გეოგრაფიული განაწილება და ა.შ.)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6629400" cy="44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9982200" cy="3177380"/>
          </a:xfrm>
        </p:spPr>
        <p:txBody>
          <a:bodyPr anchor="ctr">
            <a:normAutofit/>
          </a:bodyPr>
          <a:lstStyle/>
          <a:p>
            <a:pPr algn="ctr"/>
            <a:r>
              <a:rPr lang="ka-GE" sz="3200" i="1" dirty="0" smtClean="0"/>
              <a:t>ახალი მოდულები იქმნება ახალ იდეებთან ერთად...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23575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1028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8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დაცვის ერთიანი საინფორმაციო სისტემის ელექტრონული გვერდი</a:t>
            </a:r>
            <a:endParaRPr lang="en-US" sz="28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0" y="2590800"/>
            <a:ext cx="8534400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en-US" sz="2400" kern="0" spc="100" dirty="0" smtClean="0">
                <a:solidFill>
                  <a:srgbClr val="DAEDEF">
                    <a:lumMod val="50000"/>
                  </a:srgbClr>
                </a:solidFill>
                <a:latin typeface="Sylfaen" pitchFamily="18" charset="0"/>
                <a:hlinkClick r:id="rId2"/>
              </a:rPr>
              <a:t>http://ehealth.moh.gov.ge/Hmis/Portal/Default.aspx</a:t>
            </a:r>
            <a:endParaRPr lang="ka-GE" sz="2400" kern="0" spc="100" dirty="0" smtClean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lang="ka-GE" sz="2400" kern="0" spc="100" dirty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გთხოვთ, იხილოთ მომხმარებლის </a:t>
            </a:r>
            <a:r>
              <a:rPr lang="ka-GE" sz="1400" b="1" i="1" kern="0" spc="100" dirty="0">
                <a:solidFill>
                  <a:srgbClr val="C00000"/>
                </a:solidFill>
                <a:latin typeface="Sylfaen" pitchFamily="18" charset="0"/>
              </a:rPr>
              <a:t>დამხმარე სახელმძღვანელოები </a:t>
            </a: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და ვიდეო გაკვეთილები თითოეული მოდულის </a:t>
            </a:r>
            <a:r>
              <a:rPr lang="ka-GE" sz="1400" b="1" i="1" kern="0" spc="100" dirty="0">
                <a:solidFill>
                  <a:srgbClr val="C00000"/>
                </a:solidFill>
                <a:latin typeface="Sylfaen" pitchFamily="18" charset="0"/>
              </a:rPr>
              <a:t>„დახმარება“ </a:t>
            </a: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-ის </a:t>
            </a:r>
            <a:r>
              <a:rPr lang="ka-GE" sz="1400" b="1" i="1" kern="0" spc="100" dirty="0">
                <a:solidFill>
                  <a:srgbClr val="C00000"/>
                </a:solidFill>
                <a:latin typeface="Sylfaen" pitchFamily="18" charset="0"/>
              </a:rPr>
              <a:t>მენიუში</a:t>
            </a: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.</a:t>
            </a: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953000"/>
            <a:ext cx="71628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ka-GE" sz="24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გმადლობთ ყურადღებისთვის!</a:t>
            </a:r>
            <a:endParaRPr lang="en-US" sz="3600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1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058400" cy="1524000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</a:t>
            </a:r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დაცვის </a:t>
            </a: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ერთიანი </a:t>
            </a:r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საინფორმაციო</a:t>
            </a:r>
            <a: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სისტემის ძირითადი კომპონენტები</a:t>
            </a:r>
            <a: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sz="32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90699"/>
            <a:ext cx="5791200" cy="4572001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სამედიცინო საქმიანობის რეგულირება</a:t>
            </a:r>
            <a:endParaRPr lang="en-US" sz="14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ფარმაცევტული </a:t>
            </a: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საქმიანობა</a:t>
            </a:r>
          </a:p>
          <a:p>
            <a:pPr>
              <a:buFont typeface="Wingdings" pitchFamily="2" charset="2"/>
              <a:buChar char="ü"/>
            </a:pP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ელექტრონული სერვისები</a:t>
            </a:r>
            <a:endParaRPr lang="en-US" sz="14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აფთიაქებისა და სამედიცინო დაწესებულებების </a:t>
            </a:r>
            <a:endParaRPr lang="ka-GE" sz="1400" b="1" spc="100" dirty="0" smtClean="0">
              <a:solidFill>
                <a:schemeClr val="tx1"/>
              </a:solidFill>
              <a:latin typeface="Sylfaen" pitchFamily="18" charset="0"/>
            </a:endParaRPr>
          </a:p>
          <a:p>
            <a:pPr marL="0" indent="0">
              <a:buNone/>
            </a:pP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   </a:t>
            </a:r>
            <a:r>
              <a:rPr lang="en-US" sz="1400" b="1" spc="100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საინფორმაციო პორტალი</a:t>
            </a:r>
          </a:p>
          <a:p>
            <a:pPr>
              <a:buFont typeface="Wingdings" pitchFamily="2" charset="2"/>
              <a:buChar char="ü"/>
            </a:pP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სამედიცინო მედიაცია</a:t>
            </a:r>
          </a:p>
          <a:p>
            <a:pPr lvl="0"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იმუნიზაცია / ვაქცინაცია</a:t>
            </a:r>
          </a:p>
          <a:p>
            <a:pPr lvl="0">
              <a:buFont typeface="Wingdings" pitchFamily="2" charset="2"/>
              <a:buChar char="ü"/>
            </a:pP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მომხმარებელთა </a:t>
            </a: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მართვის მოდული</a:t>
            </a:r>
            <a:endParaRPr lang="en-US" sz="14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ფინანსური ანგარიშგება და მართვა</a:t>
            </a:r>
          </a:p>
          <a:p>
            <a:pPr lvl="0"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სამედიცინო </a:t>
            </a: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კლასიფიკატორები</a:t>
            </a:r>
            <a:endParaRPr lang="ka-GE" sz="14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ანალიტიკური </a:t>
            </a: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ინსტრუმენტები</a:t>
            </a:r>
            <a:endParaRPr lang="ka-GE" sz="1400" b="1" spc="100" dirty="0">
              <a:solidFill>
                <a:schemeClr val="tx1"/>
              </a:solidFill>
              <a:latin typeface="Sylfae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1828800"/>
            <a:ext cx="0" cy="4495800"/>
          </a:xfrm>
          <a:prstGeom prst="line">
            <a:avLst/>
          </a:prstGeom>
          <a:ln w="444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2315418"/>
            <a:ext cx="3314700" cy="35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Autofit/>
          </a:bodyPr>
          <a:lstStyle/>
          <a:p>
            <a:pPr algn="ctr"/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</a:t>
            </a: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დაცვის ერთიანი </a:t>
            </a: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საინფორმაციო</a:t>
            </a: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სისტემის </a:t>
            </a: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ფუნქციონალური არქიტექტურა</a:t>
            </a: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57912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760924"/>
            <a:ext cx="4248915" cy="1232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endParaRPr lang="en-US" sz="1200" b="1" spc="1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493" y="3922053"/>
            <a:ext cx="4419600" cy="452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r">
              <a:buFont typeface="Wingdings" pitchFamily="2" charset="2"/>
              <a:buChar char="ü"/>
            </a:pPr>
            <a:r>
              <a:rPr lang="ka-GE" sz="1400" b="1" spc="100" dirty="0" smtClean="0">
                <a:solidFill>
                  <a:schemeClr val="tx1"/>
                </a:solidFill>
              </a:rPr>
              <a:t>ადმინისტრირება/მართვის ინსტრუმენტები</a:t>
            </a:r>
            <a:endParaRPr lang="en-US" sz="1400" b="1" spc="1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893" y="5334000"/>
            <a:ext cx="4267200" cy="1187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r">
              <a:buFont typeface="Wingdings" pitchFamily="2" charset="2"/>
              <a:buChar char="ü"/>
            </a:pPr>
            <a:endParaRPr lang="en-US" sz="1200" b="1" spc="1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93" y="5726875"/>
            <a:ext cx="419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r">
              <a:buFont typeface="Wingdings" pitchFamily="2" charset="2"/>
              <a:buChar char="ü"/>
            </a:pPr>
            <a:r>
              <a:rPr lang="ka-GE" sz="1400" b="1" spc="100" dirty="0">
                <a:solidFill>
                  <a:prstClr val="black"/>
                </a:solidFill>
              </a:rPr>
              <a:t>ძირეული </a:t>
            </a:r>
            <a:r>
              <a:rPr lang="ka-GE" sz="1400" b="1" spc="100" dirty="0" smtClean="0">
                <a:solidFill>
                  <a:prstClr val="black"/>
                </a:solidFill>
              </a:rPr>
              <a:t>რეესტრები</a:t>
            </a:r>
            <a:endParaRPr lang="en-US" sz="1400" b="1" spc="1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145827"/>
            <a:ext cx="4575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ü"/>
            </a:pPr>
            <a:r>
              <a:rPr lang="ka-GE" sz="1400" b="1" spc="100" dirty="0" smtClean="0">
                <a:latin typeface="+mj-lt"/>
              </a:rPr>
              <a:t>ხელმისაწვდომი </a:t>
            </a:r>
            <a:r>
              <a:rPr lang="ka-GE" sz="1400" b="1" spc="100" dirty="0"/>
              <a:t>ინფორმაცია </a:t>
            </a:r>
            <a:r>
              <a:rPr lang="ka-GE" sz="1400" b="1" spc="100" dirty="0" smtClean="0">
                <a:latin typeface="+mj-lt"/>
              </a:rPr>
              <a:t>და </a:t>
            </a:r>
            <a:r>
              <a:rPr lang="ka-GE" sz="1400" b="1" spc="100" dirty="0" smtClean="0"/>
              <a:t>სერვისები</a:t>
            </a:r>
            <a:endParaRPr lang="en-US" sz="1400" b="1" spc="100" dirty="0"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06501" y="2057400"/>
            <a:ext cx="6084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886200"/>
            <a:ext cx="628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5610910"/>
            <a:ext cx="628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3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0"/>
            <a:ext cx="11353800" cy="1524000"/>
          </a:xfrm>
        </p:spPr>
        <p:txBody>
          <a:bodyPr/>
          <a:lstStyle/>
          <a:p>
            <a:pPr algn="ctr"/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დაცვის ერთიანი საინფორმაციო</a:t>
            </a: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სისტემის</a:t>
            </a:r>
            <a: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ტექნიკური მოთხოვნები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46052962"/>
              </p:ext>
            </p:extLst>
          </p:nvPr>
        </p:nvGraphicFramePr>
        <p:xfrm>
          <a:off x="164276" y="1543060"/>
          <a:ext cx="11887198" cy="52882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6629399"/>
                <a:gridCol w="762000"/>
                <a:gridCol w="685800"/>
                <a:gridCol w="685800"/>
                <a:gridCol w="1295400"/>
                <a:gridCol w="1828799"/>
              </a:tblGrid>
              <a:tr h="222651">
                <a:tc rowSpan="2">
                  <a:txBody>
                    <a:bodyPr/>
                    <a:lstStyle/>
                    <a:p>
                      <a:pPr algn="ctr"/>
                      <a:r>
                        <a:rPr lang="ka-GE" sz="1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მოდული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VM </a:t>
                      </a:r>
                      <a:r>
                        <a:rPr lang="ka-GE" sz="900" b="1" dirty="0" smtClean="0">
                          <a:solidFill>
                            <a:schemeClr val="bg1"/>
                          </a:solidFill>
                        </a:rPr>
                        <a:t>რესურსი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9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მონაცემთა</a:t>
                      </a:r>
                      <a:r>
                        <a:rPr lang="ka-GE" sz="9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სანახის რესურსი</a:t>
                      </a:r>
                      <a:endParaRPr lang="en-US" sz="900" b="1" baseline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  <a:latin typeface="Sylfaen" pitchFamily="18" charset="0"/>
                        </a:rPr>
                        <a:t>(GB)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მონაცემთა სანახის</a:t>
                      </a:r>
                      <a:r>
                        <a:rPr lang="ka-GE" sz="8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რესურსების </a:t>
                      </a:r>
                      <a:endParaRPr lang="en-US" sz="800" b="1" baseline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ka-GE" sz="8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1 წლის ზრდის ტემპი</a:t>
                      </a:r>
                      <a:endParaRPr lang="en-US" sz="800" b="1" baseline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ka-GE" sz="8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(%)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6242">
                <a:tc v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Sylfaen" pitchFamily="18" charset="0"/>
                        </a:rPr>
                        <a:t>VCPU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Sylfaen" pitchFamily="18" charset="0"/>
                        </a:rPr>
                        <a:t>HDD </a:t>
                      </a:r>
                    </a:p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Sylfaen" pitchFamily="18" charset="0"/>
                        </a:rPr>
                        <a:t>(GB)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Sylfaen" pitchFamily="18" charset="0"/>
                        </a:rPr>
                        <a:t>RAM</a:t>
                      </a:r>
                    </a:p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Sylfaen" pitchFamily="18" charset="0"/>
                        </a:rPr>
                        <a:t>(GB)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Sylfaen" pitchFamily="18" charset="0"/>
                        </a:rPr>
                        <a:t>HTTP </a:t>
                      </a:r>
                      <a:r>
                        <a:rPr lang="en-US" sz="1000" dirty="0" err="1" smtClean="0">
                          <a:latin typeface="Sylfaen" pitchFamily="18" charset="0"/>
                        </a:rPr>
                        <a:t>FireWall</a:t>
                      </a:r>
                      <a:r>
                        <a:rPr lang="en-US" sz="1000" dirty="0" smtClean="0">
                          <a:latin typeface="Sylfaen" pitchFamily="18" charset="0"/>
                        </a:rPr>
                        <a:t> </a:t>
                      </a:r>
                      <a:r>
                        <a:rPr lang="ka-GE" sz="1000" dirty="0" smtClean="0">
                          <a:latin typeface="+mj-lt"/>
                        </a:rPr>
                        <a:t>სერვერი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-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-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Sylfaen" pitchFamily="18" charset="0"/>
                        </a:rPr>
                        <a:t>SQL Cluster</a:t>
                      </a:r>
                      <a:endParaRPr lang="en-US" sz="1000" dirty="0"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24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40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64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-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-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სამედიცინო შემთხვევების რეგისტრაციის მოდული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1</a:t>
                      </a:r>
                      <a:r>
                        <a:rPr lang="ka-GE" sz="1000" b="0" dirty="0" smtClean="0">
                          <a:latin typeface="Sylfaen" pitchFamily="18" charset="0"/>
                        </a:rPr>
                        <a:t>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სამედიცინო კლასიფიკატორები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ელექტრონული ანგარიშგების მოდული სადაზღვევო კომპანიებისთვის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8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</a:t>
                      </a:r>
                      <a:r>
                        <a:rPr lang="en-US" sz="1000" b="0" dirty="0" smtClean="0">
                          <a:latin typeface="Sylfaen" pitchFamily="18" charset="0"/>
                        </a:rPr>
                        <a:t>5</a:t>
                      </a:r>
                      <a:r>
                        <a:rPr lang="ka-GE" sz="1000" b="0" dirty="0" smtClean="0">
                          <a:latin typeface="Sylfaen" pitchFamily="18" charset="0"/>
                        </a:rPr>
                        <a:t>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50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ელექტრონული ანგარიშგების მოდული სამედიცინო დაწესებულებებისთვის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5929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სამედიცინო სერვისებით  მოსარგებლეთა რეგისტრაციის მოდული - ზოგადი ამბულატორია, სოფლის ექიმი, ფსიქიატრია, დიალიზი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8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50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იმუნიზაცია / ვაქცინაცია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ფინანსური ანგარიშგება და მართვა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8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250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50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სამედიცინო საქმიანობის რეგულირება - </a:t>
                      </a:r>
                      <a:r>
                        <a:rPr lang="ka-GE" sz="1000" baseline="0" dirty="0" smtClean="0">
                          <a:latin typeface="+mj-lt"/>
                        </a:rPr>
                        <a:t>სამედიცინო დაწესებულებების ლიცენზირებისა და ნებართვების მოდული და სამედიცინო პერსონალის სერტიფიცირებისა და აკრედიტაციის მოდული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8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სამედიცინო მედიაცია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7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ჯანმრთელობის დაცვის ერთიანი საინფორმაციო  სისტემის პორტალი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8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15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მართვის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000" dirty="0" smtClean="0">
                          <a:latin typeface="Sylfaen" pitchFamily="18" charset="0"/>
                        </a:rPr>
                        <a:t>Messaging,</a:t>
                      </a:r>
                      <a:r>
                        <a:rPr lang="en-US" sz="1000" baseline="0" dirty="0" smtClean="0">
                          <a:latin typeface="Sylfaen" pitchFamily="18" charset="0"/>
                        </a:rPr>
                        <a:t> Common Data) </a:t>
                      </a:r>
                      <a:r>
                        <a:rPr lang="ka-GE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მოდული 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მომხმარებელთა მართვის მოდული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აფთიაქებისა და სამედიცინო დაწესებულებების საინფორმაციო პორტალი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8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50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100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ანალიტიკური ინსტრუმენტები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a-G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ფარმაცევტული პროდუქტების მოდული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30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10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ელექტრონული დანიშნულების მოდული 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8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100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9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ჯანმრთელობის დაცვის </a:t>
            </a:r>
            <a:r>
              <a:rPr lang="ka-G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ერთიან </a:t>
            </a:r>
            <a:r>
              <a:rPr lang="ka-G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საინფორმაციო </a:t>
            </a:r>
            <a:r>
              <a:rPr lang="ka-G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სისტემაში ჩართული მხარეები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4953000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700" b="1" dirty="0" smtClean="0">
                <a:latin typeface="+mj-lt"/>
              </a:rPr>
              <a:t>საქართველოს შრომის, ჯანმრთელობისა და სოციალური დაცვის სამინისტრო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700" b="1" dirty="0" smtClean="0">
                <a:latin typeface="+mj-lt"/>
              </a:rPr>
              <a:t>სოციალური მომსახურების სააგენტო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700" b="1" dirty="0" smtClean="0">
                <a:latin typeface="+mj-lt"/>
              </a:rPr>
              <a:t>დაავადებათა </a:t>
            </a:r>
            <a:r>
              <a:rPr lang="ka-GE" sz="1700" b="1" dirty="0">
                <a:latin typeface="+mj-lt"/>
              </a:rPr>
              <a:t>კონტროლისა და საზოგადოებრივი ჯანმრთელობის ეროვნული </a:t>
            </a:r>
            <a:r>
              <a:rPr lang="ka-GE" sz="1700" b="1" dirty="0" smtClean="0">
                <a:latin typeface="+mj-lt"/>
              </a:rPr>
              <a:t>ცენტრი</a:t>
            </a:r>
            <a:endParaRPr lang="en-US" sz="1700" b="1" dirty="0" smtClean="0">
              <a:latin typeface="+mj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700" b="1" dirty="0" smtClean="0">
                <a:latin typeface="+mj-lt"/>
              </a:rPr>
              <a:t>სამედიცინო </a:t>
            </a:r>
            <a:r>
              <a:rPr lang="ka-GE" sz="1700" b="1" dirty="0">
                <a:latin typeface="+mj-lt"/>
              </a:rPr>
              <a:t>საქმიანობის სახელმწიფო რეგულირების </a:t>
            </a:r>
            <a:r>
              <a:rPr lang="ka-GE" sz="1700" b="1" dirty="0" smtClean="0">
                <a:latin typeface="+mj-lt"/>
              </a:rPr>
              <a:t>სააგენტო</a:t>
            </a:r>
            <a:endParaRPr lang="en-US" sz="1700" b="1" dirty="0" smtClean="0">
              <a:latin typeface="+mj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700" b="1" dirty="0" smtClean="0">
                <a:latin typeface="+mj-lt"/>
              </a:rPr>
              <a:t>სამედიცინო მედიაციის სამსაახური</a:t>
            </a:r>
            <a:endParaRPr lang="en-US" sz="1700" b="1" dirty="0" smtClean="0">
              <a:latin typeface="+mj-lt"/>
            </a:endParaRPr>
          </a:p>
          <a:p>
            <a:endParaRPr lang="ka-GE" sz="600" dirty="0" smtClean="0"/>
          </a:p>
          <a:p>
            <a:endParaRPr lang="ka-GE" sz="600" dirty="0" smtClean="0"/>
          </a:p>
          <a:p>
            <a:endParaRPr lang="en-US" sz="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05000"/>
            <a:ext cx="54864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800" b="1" dirty="0">
                <a:latin typeface="+mj-lt"/>
              </a:rPr>
              <a:t>შემოსავლების </a:t>
            </a:r>
            <a:r>
              <a:rPr lang="ka-GE" sz="1800" b="1" dirty="0" smtClean="0">
                <a:latin typeface="+mj-lt"/>
              </a:rPr>
              <a:t>სამსახური</a:t>
            </a:r>
            <a:endParaRPr lang="en-US" sz="1800" b="1" dirty="0" smtClean="0">
              <a:latin typeface="+mj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800" b="1" dirty="0" smtClean="0">
                <a:latin typeface="+mj-lt"/>
              </a:rPr>
              <a:t>სახელმწიფო </a:t>
            </a:r>
            <a:r>
              <a:rPr lang="ka-GE" sz="1800" b="1" dirty="0">
                <a:latin typeface="+mj-lt"/>
              </a:rPr>
              <a:t>ხაზინა</a:t>
            </a:r>
            <a:r>
              <a:rPr lang="en-US" sz="1800" b="1" dirty="0">
                <a:latin typeface="+mj-lt"/>
              </a:rPr>
              <a:t> - </a:t>
            </a:r>
            <a:r>
              <a:rPr lang="ka-GE" sz="1800" b="1" dirty="0"/>
              <a:t>საქართველოს ფინანსთა სამინისტრო</a:t>
            </a:r>
            <a:endParaRPr lang="ka-GE" sz="1800" b="1" dirty="0">
              <a:latin typeface="+mj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800" b="1" dirty="0">
                <a:latin typeface="+mj-lt"/>
              </a:rPr>
              <a:t>სახელმწიფო პროგრამაში ჩართული (არა მხოლოდ) ჯანმრთელობის დაცვის სერვისის მომწოდებლები, სამომავლოდ ყველა დაწესებულება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800" b="1" dirty="0">
                <a:latin typeface="+mj-lt"/>
              </a:rPr>
              <a:t>სოფლის ექიმები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800" b="1" dirty="0">
                <a:latin typeface="+mj-lt"/>
              </a:rPr>
              <a:t>სადაზღვევო კომპანიები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800" b="1" dirty="0">
                <a:latin typeface="+mj-lt"/>
              </a:rPr>
              <a:t>ქვეყნის მოსახლეობა</a:t>
            </a:r>
          </a:p>
          <a:p>
            <a:pPr marL="0" indent="0">
              <a:lnSpc>
                <a:spcPct val="120000"/>
              </a:lnSpc>
              <a:buNone/>
            </a:pPr>
            <a:endParaRPr lang="ka-GE" sz="4400" dirty="0" smtClean="0">
              <a:latin typeface="Sylfae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1758950"/>
            <a:ext cx="49212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6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24000"/>
          </a:xfrm>
        </p:spPr>
        <p:txBody>
          <a:bodyPr>
            <a:normAutofit/>
          </a:bodyPr>
          <a:lstStyle/>
          <a:p>
            <a:pPr lvl="0" algn="ctr"/>
            <a:r>
              <a:rPr lang="ka-GE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სამედიცინო </a:t>
            </a:r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საქმიანობის</a:t>
            </a: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რეგულირების </a:t>
            </a:r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</a:t>
            </a:r>
            <a:endParaRPr lang="ka-GE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836" y="1761459"/>
            <a:ext cx="5006164" cy="787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b="1" spc="100" dirty="0"/>
              <a:t>სამედიცინო დაწესებულებების ლიცენზირებისა და ნებართვების </a:t>
            </a:r>
            <a:r>
              <a:rPr lang="ka-GE" sz="1200" b="1" spc="100" dirty="0" smtClean="0"/>
              <a:t>მოდულისა და </a:t>
            </a:r>
            <a:r>
              <a:rPr lang="ka-GE" sz="1200" b="1" spc="100" dirty="0"/>
              <a:t>სამედიცინო პერსონალის სერტიფიცირებისა და აკრედიტაციის </a:t>
            </a:r>
            <a:r>
              <a:rPr lang="ka-GE" sz="1200" b="1" spc="100" dirty="0" smtClean="0"/>
              <a:t>მოდულის </a:t>
            </a:r>
            <a:r>
              <a:rPr lang="ka-GE" sz="1200" b="1" spc="100" dirty="0" smtClean="0">
                <a:solidFill>
                  <a:schemeClr val="bg1"/>
                </a:solidFill>
              </a:rPr>
              <a:t>მახასიათებლები</a:t>
            </a:r>
            <a:endParaRPr lang="en-US" sz="1200" b="1" spc="1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701744"/>
            <a:ext cx="4639340" cy="3927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ka-GE" sz="1300" b="1" spc="100" dirty="0">
                <a:solidFill>
                  <a:schemeClr val="tx1"/>
                </a:solidFill>
              </a:rPr>
              <a:t>ელექტრონული </a:t>
            </a:r>
            <a:r>
              <a:rPr lang="ka-GE" sz="1300" b="1" spc="100" dirty="0" smtClean="0">
                <a:solidFill>
                  <a:schemeClr val="tx1"/>
                </a:solidFill>
              </a:rPr>
              <a:t>რეესტრების </a:t>
            </a:r>
            <a:r>
              <a:rPr lang="ka-GE" sz="1300" b="1" spc="100" dirty="0">
                <a:solidFill>
                  <a:schemeClr val="tx1"/>
                </a:solidFill>
              </a:rPr>
              <a:t>წარმოება და საჯარო ინფორმაციაზე ხელმისაწვდომობა</a:t>
            </a:r>
            <a:endParaRPr lang="en-US" sz="13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300" b="1" spc="100" dirty="0" smtClean="0">
                <a:solidFill>
                  <a:schemeClr val="tx1"/>
                </a:solidFill>
              </a:rPr>
              <a:t>სრულყოფილი </a:t>
            </a:r>
            <a:r>
              <a:rPr lang="ka-GE" sz="1300" b="1" spc="100" dirty="0">
                <a:solidFill>
                  <a:schemeClr val="tx1"/>
                </a:solidFill>
              </a:rPr>
              <a:t>ისტორიები სამართალმემკვიდრეობის </a:t>
            </a:r>
            <a:r>
              <a:rPr lang="ka-GE" sz="1300" b="1" spc="100" dirty="0" smtClean="0">
                <a:solidFill>
                  <a:schemeClr val="tx1"/>
                </a:solidFill>
              </a:rPr>
              <a:t>გათვალისწინებით (ლიცენზიების, ნებართვების, აკრედიტაციის შესახებ)</a:t>
            </a:r>
            <a:endParaRPr lang="en-US" sz="13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300" b="1" spc="100" dirty="0" smtClean="0">
                <a:solidFill>
                  <a:schemeClr val="tx1"/>
                </a:solidFill>
              </a:rPr>
              <a:t>ინფორმაცია სამედიცინო </a:t>
            </a:r>
            <a:r>
              <a:rPr lang="ka-GE" sz="1300" b="1" spc="100" dirty="0">
                <a:solidFill>
                  <a:schemeClr val="tx1"/>
                </a:solidFill>
              </a:rPr>
              <a:t>პერსონალის კვალიფიკაციის ამაღლების, ერთი ან რამდენიმე სერტიფიკატის ფლობის და გამოცდილების შესახებ </a:t>
            </a:r>
            <a:endParaRPr lang="en-US" sz="13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300" b="1" spc="100" dirty="0" smtClean="0">
                <a:solidFill>
                  <a:schemeClr val="tx1"/>
                </a:solidFill>
              </a:rPr>
              <a:t>პერსონალის საექიმო საქმიანობების უფლების შეჩერება/გაუქმების შესახებ ინფორმაციის ტრანსპარენტულობა</a:t>
            </a:r>
            <a:endParaRPr lang="en-US" sz="13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300" b="1" spc="100" dirty="0" smtClean="0">
                <a:solidFill>
                  <a:schemeClr val="tx1"/>
                </a:solidFill>
              </a:rPr>
              <a:t>სამომავლოდ</a:t>
            </a:r>
            <a:r>
              <a:rPr lang="en-US" sz="1300" b="1" spc="100" dirty="0" smtClean="0">
                <a:solidFill>
                  <a:srgbClr val="FF0000"/>
                </a:solidFill>
              </a:rPr>
              <a:t> </a:t>
            </a:r>
            <a:r>
              <a:rPr lang="ka-GE" sz="1300" b="1" spc="100" dirty="0">
                <a:solidFill>
                  <a:schemeClr val="tx1"/>
                </a:solidFill>
              </a:rPr>
              <a:t>ინფორმაცია სამედიცინო პერსონალის დაწესებულებებში განაწილების შესახებ</a:t>
            </a:r>
            <a:endParaRPr lang="en-US" sz="13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endParaRPr lang="ka-GE" sz="2000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9" name="Picture 8" descr="C:\Users\TATA\AppData\Local\Microsoft\Windows\Temporary Internet Files\Content.IE5\O4AWLA7I\MC90043958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525621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77000" y="3048000"/>
            <a:ext cx="1610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bg1"/>
                </a:solidFill>
              </a:rPr>
              <a:t>სერტიფიცირება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6368" y="2210790"/>
            <a:ext cx="193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აკრედიტაცია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4770" y="331303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რეგულირება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19528" y="45059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სამედ.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ka-GE" sz="1400" b="1" dirty="0" smtClean="0">
                <a:solidFill>
                  <a:schemeClr val="bg1"/>
                </a:solidFill>
              </a:rPr>
              <a:t>საქმიანობის</a:t>
            </a:r>
          </a:p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ლიცენზირება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4128" y="449580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 smtClean="0">
                <a:solidFill>
                  <a:schemeClr val="bg1"/>
                </a:solidFill>
              </a:rPr>
              <a:t>ნებართვები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75168" y="2971800"/>
            <a:ext cx="193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chemeClr val="bg1"/>
                </a:solidFill>
              </a:rPr>
              <a:t>შეტყობინებები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კომპონენტი</a:t>
            </a:r>
            <a:endParaRPr lang="en-US" spc="100" dirty="0"/>
          </a:p>
        </p:txBody>
      </p:sp>
      <p:sp>
        <p:nvSpPr>
          <p:cNvPr id="6" name="Rectangle 5"/>
          <p:cNvSpPr/>
          <p:nvPr/>
        </p:nvSpPr>
        <p:spPr>
          <a:xfrm>
            <a:off x="295894" y="1664478"/>
            <a:ext cx="4800600" cy="4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შემადგენელი მოდულები</a:t>
            </a:r>
            <a:endParaRPr lang="en-US" b="1" spc="100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2438400"/>
            <a:ext cx="4343400" cy="990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ფარმაცევტული და სააფთიაქო დაწესებულებების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00" y="5486400"/>
            <a:ext cx="43434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ელექტრონული დანიშნულების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4494" y="4495800"/>
            <a:ext cx="43434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ფარმაცევტული პროდუქტების ელექტრონული რეგისტრაციის მოდული </a:t>
            </a:r>
            <a:r>
              <a:rPr kumimoji="0" lang="ka-GE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lang="en-US" sz="1400" b="1" kern="0" spc="100" dirty="0">
                <a:latin typeface="Calibri" pitchFamily="34" charset="0"/>
                <a:cs typeface="Calibri" pitchFamily="34" charset="0"/>
              </a:rPr>
              <a:t>e</a:t>
            </a:r>
            <a:r>
              <a:rPr kumimoji="0" lang="en-US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CTD</a:t>
            </a:r>
            <a:r>
              <a:rPr kumimoji="0" lang="ka-GE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en-US" sz="14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400" y="3505200"/>
            <a:ext cx="43434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ფარმაცევტული პროდუქტების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553200" y="2781300"/>
            <a:ext cx="4724400" cy="3695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ქვეყნის მასშტაბით რეგისტრირებული და მოქმედი ფარმაცევტული დაწესებულებების სრულყოფილი აღრიცხვა </a:t>
            </a:r>
            <a:r>
              <a:rPr lang="ka-GE" sz="1600" b="1" spc="100" dirty="0" smtClean="0">
                <a:solidFill>
                  <a:schemeClr val="tx1"/>
                </a:solidFill>
              </a:rPr>
              <a:t>და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>
                <a:solidFill>
                  <a:schemeClr val="tx1"/>
                </a:solidFill>
              </a:rPr>
              <a:t>იდენტიფიცირება საქმიანობის სახეების </a:t>
            </a:r>
            <a:r>
              <a:rPr lang="ka-GE" sz="1600" b="1" spc="100" dirty="0" smtClean="0">
                <a:solidFill>
                  <a:schemeClr val="tx1"/>
                </a:solidFill>
              </a:rPr>
              <a:t>მიხედვით</a:t>
            </a:r>
            <a:endParaRPr lang="en-US" sz="16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600" b="1" spc="100" dirty="0" smtClean="0">
                <a:solidFill>
                  <a:schemeClr val="tx1"/>
                </a:solidFill>
              </a:rPr>
              <a:t>სააფთიაქო </a:t>
            </a:r>
            <a:r>
              <a:rPr lang="ka-GE" sz="1600" b="1" spc="100" dirty="0">
                <a:solidFill>
                  <a:schemeClr val="tx1"/>
                </a:solidFill>
              </a:rPr>
              <a:t>და ფარმაცევტული დაწესებულებების, ასევე  ფარმაცევტული პროდუქტების  ინსპექტირების შედეგების ისტორიის აღრიცხვა</a:t>
            </a:r>
            <a:endParaRPr lang="en-US" sz="16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მონაცემების სტანდარტიზება, ჩანაწერების დუბლირების პრევენცია</a:t>
            </a:r>
            <a:endParaRPr lang="en-US" sz="1600" b="1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41423" y="1761460"/>
            <a:ext cx="5012377" cy="676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400" b="1" spc="100" dirty="0">
                <a:solidFill>
                  <a:srgbClr val="FFFFFF"/>
                </a:solidFill>
              </a:rPr>
              <a:t>ფარმაცევტული და სააფთიაქო დაწესებულებების </a:t>
            </a:r>
            <a:r>
              <a:rPr lang="ka-GE" sz="1400" b="1" spc="100" dirty="0" smtClean="0">
                <a:solidFill>
                  <a:srgbClr val="FFFFFF"/>
                </a:solidFill>
              </a:rPr>
              <a:t>მოდულის </a:t>
            </a:r>
            <a:r>
              <a:rPr lang="ka-GE" sz="1400" b="1" spc="100" dirty="0" smtClean="0">
                <a:solidFill>
                  <a:schemeClr val="bg1"/>
                </a:solidFill>
              </a:rPr>
              <a:t>მახასიათებლები</a:t>
            </a:r>
            <a:endParaRPr lang="ka-GE" sz="1400" b="1" spc="100" dirty="0">
              <a:solidFill>
                <a:schemeClr val="bg1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 -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II</a:t>
            </a:r>
            <a:endParaRPr lang="en-US" spc="100" dirty="0"/>
          </a:p>
        </p:txBody>
      </p:sp>
      <p:sp>
        <p:nvSpPr>
          <p:cNvPr id="4" name="Rectangle 3"/>
          <p:cNvSpPr/>
          <p:nvPr/>
        </p:nvSpPr>
        <p:spPr>
          <a:xfrm>
            <a:off x="295940" y="1761460"/>
            <a:ext cx="5114260" cy="67694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chemeClr val="bg1"/>
                </a:solidFill>
              </a:rPr>
              <a:t>ფარმაცევტული პროდუქტების მოდულის </a:t>
            </a:r>
            <a:r>
              <a:rPr lang="ka-GE" sz="1600" b="1" spc="100" dirty="0" smtClean="0">
                <a:solidFill>
                  <a:schemeClr val="bg1"/>
                </a:solidFill>
              </a:rPr>
              <a:t>მახასიათებლები</a:t>
            </a:r>
            <a:endParaRPr lang="ka-GE" sz="1600" b="1" spc="100" dirty="0">
              <a:solidFill>
                <a:schemeClr val="bg1"/>
              </a:solidFill>
              <a:latin typeface="Sylfae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15740" y="1752600"/>
            <a:ext cx="5342860" cy="6769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400" b="1" spc="100" dirty="0">
                <a:solidFill>
                  <a:schemeClr val="bg1"/>
                </a:solidFill>
              </a:rPr>
              <a:t>ფარმაცევტული პროდუქტების ელექტრონული რეგისტრაციის </a:t>
            </a:r>
            <a:r>
              <a:rPr lang="ka-GE" sz="1400" b="1" spc="100" dirty="0" smtClean="0">
                <a:solidFill>
                  <a:schemeClr val="bg1"/>
                </a:solidFill>
                <a:cs typeface="Calibri" pitchFamily="34" charset="0"/>
              </a:rPr>
              <a:t>(</a:t>
            </a:r>
            <a:r>
              <a:rPr lang="en-US" sz="14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CDT</a:t>
            </a:r>
            <a:r>
              <a:rPr lang="ka-GE" sz="1400" b="1" spc="100" dirty="0" smtClean="0">
                <a:solidFill>
                  <a:schemeClr val="bg1"/>
                </a:solidFill>
                <a:cs typeface="Calibri" pitchFamily="34" charset="0"/>
              </a:rPr>
              <a:t>)</a:t>
            </a:r>
            <a:r>
              <a:rPr lang="en-US" sz="14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ka-GE" sz="1400" b="1" spc="100" dirty="0" smtClean="0">
                <a:solidFill>
                  <a:schemeClr val="bg1"/>
                </a:solidFill>
              </a:rPr>
              <a:t>მოდულის მახასიათებლები</a:t>
            </a:r>
            <a:endParaRPr lang="ka-GE" sz="1400" b="1" spc="1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199" y="2743200"/>
            <a:ext cx="5181601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ქვეყანაში ნებადართული ფარმაცევტული პროდუქტების სრულყოფილი ნუსხა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შემოსავლების სამსახურთან </a:t>
            </a:r>
            <a:r>
              <a:rPr lang="ka-GE" sz="1300" dirty="0" smtClean="0">
                <a:solidFill>
                  <a:schemeClr val="tx1"/>
                </a:solidFill>
              </a:rPr>
              <a:t>იმპორტ</a:t>
            </a:r>
            <a:r>
              <a:rPr lang="en-US" sz="1300" dirty="0" smtClean="0">
                <a:solidFill>
                  <a:schemeClr val="tx1"/>
                </a:solidFill>
              </a:rPr>
              <a:t>/</a:t>
            </a:r>
            <a:r>
              <a:rPr lang="ka-GE" sz="1300" dirty="0" smtClean="0">
                <a:solidFill>
                  <a:schemeClr val="tx1"/>
                </a:solidFill>
              </a:rPr>
              <a:t>ექსპორტის </a:t>
            </a:r>
            <a:r>
              <a:rPr lang="ka-GE" sz="1300" dirty="0">
                <a:solidFill>
                  <a:schemeClr val="tx1"/>
                </a:solidFill>
              </a:rPr>
              <a:t>შესახებ ინფორმაციის რეალურ დროში  გაცვლის შესაძლებლობა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 smtClean="0">
                <a:solidFill>
                  <a:schemeClr val="tx1"/>
                </a:solidFill>
              </a:rPr>
              <a:t>მოქალაქეების უსაფრთხოება;</a:t>
            </a:r>
            <a:r>
              <a:rPr lang="ka-GE" sz="1300" dirty="0" smtClean="0">
                <a:solidFill>
                  <a:srgbClr val="FFC000"/>
                </a:solidFill>
              </a:rPr>
              <a:t> </a:t>
            </a:r>
            <a:r>
              <a:rPr lang="ka-GE" sz="1300" dirty="0" smtClean="0">
                <a:solidFill>
                  <a:schemeClr val="tx1"/>
                </a:solidFill>
              </a:rPr>
              <a:t>ფარმაცევტული </a:t>
            </a:r>
            <a:r>
              <a:rPr lang="ka-GE" sz="1300" dirty="0">
                <a:solidFill>
                  <a:schemeClr val="tx1"/>
                </a:solidFill>
              </a:rPr>
              <a:t>პროდუქტების მიკვლევადობის უზრუნველყოფა სადისტრიბუციო </a:t>
            </a:r>
            <a:r>
              <a:rPr lang="ka-GE" sz="1300" dirty="0" smtClean="0">
                <a:solidFill>
                  <a:schemeClr val="tx1"/>
                </a:solidFill>
              </a:rPr>
              <a:t>ქსელში წამლის უნიკალური კოდის მიხედვით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მონაცემების სტანდარტიზება, ჩანაწერების დუბლირების </a:t>
            </a:r>
            <a:r>
              <a:rPr lang="ka-GE" sz="1300" dirty="0" smtClean="0">
                <a:solidFill>
                  <a:schemeClr val="tx1"/>
                </a:solidFill>
              </a:rPr>
              <a:t>პრევენცია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 smtClean="0">
                <a:solidFill>
                  <a:schemeClr val="tx1"/>
                </a:solidFill>
              </a:rPr>
              <a:t>სამედიცინო </a:t>
            </a:r>
            <a:r>
              <a:rPr lang="ka-GE" sz="1300" dirty="0">
                <a:solidFill>
                  <a:schemeClr val="tx1"/>
                </a:solidFill>
              </a:rPr>
              <a:t>პერსონალის მიერ ინფორმირებული გადაწყვეტილებების მიღების შესაძლებლობა, პროდუქტების ანოტაციებზე და სხვადასხვა სამედიცინო/სამეცნიერო ინფორმაციაზე დაყრდნობით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endParaRPr lang="en-US" sz="13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485860" y="2743200"/>
            <a:ext cx="524894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 smtClean="0">
                <a:solidFill>
                  <a:schemeClr val="tx1"/>
                </a:solidFill>
              </a:rPr>
              <a:t>ნორმატიულ-ტექნიკური </a:t>
            </a:r>
            <a:r>
              <a:rPr lang="ka-GE" sz="1300" dirty="0">
                <a:solidFill>
                  <a:schemeClr val="tx1"/>
                </a:solidFill>
              </a:rPr>
              <a:t>დოსიეს და ექსპერტიზის პროცესის სტანდარტიზაცია 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რეგისტრაციის პროცესის შესაბამისობა საერთაშორისო </a:t>
            </a:r>
            <a:r>
              <a:rPr lang="ka-GE" sz="1300" dirty="0" smtClean="0">
                <a:solidFill>
                  <a:schemeClr val="tx1"/>
                </a:solidFill>
              </a:rPr>
              <a:t>სტანდარტებთან;  ასევე, </a:t>
            </a:r>
            <a:r>
              <a:rPr lang="ka-GE" sz="1300" dirty="0">
                <a:solidFill>
                  <a:schemeClr val="tx1"/>
                </a:solidFill>
              </a:rPr>
              <a:t>აღიარებული მაღალი სანდოობის მარეგულირებლების ანალოგიურ სარეგისტრაციო ინტერფეისთან მიერთების </a:t>
            </a:r>
            <a:r>
              <a:rPr lang="ka-GE" sz="1300" dirty="0" smtClean="0">
                <a:solidFill>
                  <a:schemeClr val="tx1"/>
                </a:solidFill>
              </a:rPr>
              <a:t>ტექნიკური </a:t>
            </a:r>
            <a:r>
              <a:rPr lang="ka-GE" sz="1300" dirty="0">
                <a:solidFill>
                  <a:schemeClr val="tx1"/>
                </a:solidFill>
              </a:rPr>
              <a:t>შესაძლებლობა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მაღალხარისხიანი  მედიკამენტების რეგისტრაციის უზრუნველყოფა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დროითი, ფინანსური და ტექნიკური რესურსების ოპტიმიზაცია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მონაცემების სისტემატიზაცია და ინფორმაციის მოძიების </a:t>
            </a:r>
            <a:r>
              <a:rPr lang="ka-GE" sz="1300" dirty="0" smtClean="0">
                <a:solidFill>
                  <a:schemeClr val="tx1"/>
                </a:solidFill>
              </a:rPr>
              <a:t>სიმარტივე</a:t>
            </a:r>
            <a:endParaRPr lang="ka-GE" sz="13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74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1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TS102901024</Template>
  <TotalTime>0</TotalTime>
  <Words>1544</Words>
  <Application>Microsoft Office PowerPoint</Application>
  <PresentationFormat>Custom</PresentationFormat>
  <Paragraphs>366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TS102901024</vt:lpstr>
      <vt:lpstr>1_TS102901024</vt:lpstr>
      <vt:lpstr>ჯანმრთელობის დაცვის  ერთიანი საინფორმაციო  სისტემა  საქართველო</vt:lpstr>
      <vt:lpstr>PowerPoint Presentation</vt:lpstr>
      <vt:lpstr> ჯანმრთელობის დაცვის ერთიანი საინფორმაციო  სისტემის ძირითადი კომპონენტები </vt:lpstr>
      <vt:lpstr> ჯანმრთელობის დაცვის ერთიანი საინფორმაციო  სისტემის ფუნქციონალური არქიტექტურა </vt:lpstr>
      <vt:lpstr>ჯანმრთელობის დაცვის ერთიანი საინფორმაციო  სისტემის ტექნიკური მოთხოვნები</vt:lpstr>
      <vt:lpstr>ჯანმრთელობის დაცვის ერთიან საინფორმაციო სისტემაში ჩართული მხარეები </vt:lpstr>
      <vt:lpstr>სამედიცინო საქმიანობის რეგულირების კომპონენტი</vt:lpstr>
      <vt:lpstr>ფარმაცევტული საქმიანობის კომპონენტი</vt:lpstr>
      <vt:lpstr>ფარმაცევტული საქმიანობის კომპონენტი -II</vt:lpstr>
      <vt:lpstr>ფარმაცევტული საქმიანობის კომპონენტი - III</vt:lpstr>
      <vt:lpstr>ელექტრონული სერვისების კომპონენტი</vt:lpstr>
      <vt:lpstr>აფთიაქებისა და სამედიცინო დაწესებულებების  საინფორმაციო პორტალი</vt:lpstr>
      <vt:lpstr>სამედიცინო მედიაცია</vt:lpstr>
      <vt:lpstr>იმუნიზაცია/ვაქცინაცია</vt:lpstr>
      <vt:lpstr>იმუნიზაცია/ვაქცინაცია  სიტუაციური  ანალიზის  შედეგად გამოვლენილი სუსტი მხარეები</vt:lpstr>
      <vt:lpstr>იმუნიზაცია/ვაქცინაცია  მოდულის ამოცანა</vt:lpstr>
      <vt:lpstr>იმუნიზაცია/ვაქცინაცია</vt:lpstr>
      <vt:lpstr>მომხმარებელთა მართვის მოდული</vt:lpstr>
      <vt:lpstr>ფინანსური აღრიცხვის და მართვის კომპონენტი</vt:lpstr>
      <vt:lpstr>ჯანმრთელობის დაცვის პროგრამების ფინანსური მართვის მოდული</vt:lpstr>
      <vt:lpstr>სამედიცინო შემთხვევების რეგისტრაციის მოდული</vt:lpstr>
      <vt:lpstr>  სამედიცინო სერვისებით მოსარგებლეთა რეგისტრაციის მოდული   </vt:lpstr>
      <vt:lpstr>ელექტრონული ანგარიშგების მოდული</vt:lpstr>
      <vt:lpstr>სამედიცინო კლასიფიკატორები</vt:lpstr>
      <vt:lpstr>PowerPoint Presentation</vt:lpstr>
      <vt:lpstr>ახალი მოდულები იქმნება ახალ იდეებთან ერთად...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2012-10-15T18:40:30Z</dcterms:created>
  <dcterms:modified xsi:type="dcterms:W3CDTF">2013-03-14T13:45:47Z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