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8" r:id="rId2"/>
    <p:sldId id="290" r:id="rId3"/>
    <p:sldId id="267" r:id="rId4"/>
    <p:sldId id="286" r:id="rId5"/>
    <p:sldId id="262" r:id="rId6"/>
    <p:sldId id="263" r:id="rId7"/>
    <p:sldId id="283" r:id="rId8"/>
    <p:sldId id="284" r:id="rId9"/>
    <p:sldId id="265" r:id="rId10"/>
    <p:sldId id="270" r:id="rId11"/>
    <p:sldId id="264" r:id="rId12"/>
    <p:sldId id="274" r:id="rId13"/>
    <p:sldId id="268" r:id="rId14"/>
    <p:sldId id="279" r:id="rId15"/>
    <p:sldId id="280" r:id="rId16"/>
    <p:sldId id="288" r:id="rId17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y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5F2A"/>
    <a:srgbClr val="680000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8" autoAdjust="0"/>
    <p:restoredTop sz="90707" autoAdjust="0"/>
  </p:normalViewPr>
  <p:slideViewPr>
    <p:cSldViewPr>
      <p:cViewPr>
        <p:scale>
          <a:sx n="120" d="100"/>
          <a:sy n="120" d="100"/>
        </p:scale>
        <p:origin x="-137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0B1FD-2015-49CC-B7E0-7DFE55130F0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E1C6F3-CBBE-4D9D-8E33-C0E9B4DC9CE3}">
      <dgm:prSet phldrT="[Text]" custT="1"/>
      <dgm:spPr>
        <a:solidFill>
          <a:srgbClr val="92D050">
            <a:alpha val="90000"/>
          </a:srgbClr>
        </a:solidFill>
        <a:ln>
          <a:solidFill>
            <a:srgbClr val="92D050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400" dirty="0"/>
        </a:p>
      </dgm:t>
    </dgm:pt>
    <dgm:pt modelId="{2381F90D-B5E5-41CB-AE98-33838048A178}" type="parTrans" cxnId="{F0810621-9B0C-43D6-BB70-D06EBE95356A}">
      <dgm:prSet/>
      <dgm:spPr/>
      <dgm:t>
        <a:bodyPr/>
        <a:lstStyle/>
        <a:p>
          <a:endParaRPr lang="ru-RU"/>
        </a:p>
      </dgm:t>
    </dgm:pt>
    <dgm:pt modelId="{FF9FA012-EA9D-469F-BC3A-0C3A3D6DE9DB}" type="sibTrans" cxnId="{F0810621-9B0C-43D6-BB70-D06EBE95356A}">
      <dgm:prSet/>
      <dgm:spPr/>
      <dgm:t>
        <a:bodyPr/>
        <a:lstStyle/>
        <a:p>
          <a:endParaRPr lang="ru-RU"/>
        </a:p>
      </dgm:t>
    </dgm:pt>
    <dgm:pt modelId="{91D8BCB2-01D9-4179-B607-4F1741D38CBA}">
      <dgm:prSet phldrT="[Text]" phldr="1"/>
      <dgm:spPr>
        <a:solidFill>
          <a:srgbClr val="FFFF00">
            <a:alpha val="90000"/>
          </a:srgbClr>
        </a:solidFill>
        <a:ln>
          <a:solidFill>
            <a:srgbClr val="FFFF00"/>
          </a:solidFill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dirty="0">
            <a:noFill/>
          </a:endParaRPr>
        </a:p>
      </dgm:t>
    </dgm:pt>
    <dgm:pt modelId="{B06C6D6B-B47B-4D93-BFF9-04FFC03EE021}" type="parTrans" cxnId="{BCFE219A-E405-4140-8791-DBBC74FB8975}">
      <dgm:prSet/>
      <dgm:spPr/>
      <dgm:t>
        <a:bodyPr/>
        <a:lstStyle/>
        <a:p>
          <a:endParaRPr lang="ru-RU"/>
        </a:p>
      </dgm:t>
    </dgm:pt>
    <dgm:pt modelId="{B8D12856-A6D2-45B5-9ABF-2B3FCE903F07}" type="sibTrans" cxnId="{BCFE219A-E405-4140-8791-DBBC74FB8975}">
      <dgm:prSet/>
      <dgm:spPr/>
      <dgm:t>
        <a:bodyPr/>
        <a:lstStyle/>
        <a:p>
          <a:endParaRPr lang="ru-RU"/>
        </a:p>
      </dgm:t>
    </dgm:pt>
    <dgm:pt modelId="{D5DFBD9D-1225-4208-A692-42F5789573ED}">
      <dgm:prSet phldrT="[Text]" phldr="1"/>
      <dgm:spPr>
        <a:solidFill>
          <a:schemeClr val="accent6">
            <a:lumMod val="75000"/>
            <a:alpha val="89000"/>
          </a:schemeClr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dirty="0">
            <a:noFill/>
          </a:endParaRPr>
        </a:p>
      </dgm:t>
    </dgm:pt>
    <dgm:pt modelId="{63451081-E07C-488D-9DD2-62ABED9E1581}" type="parTrans" cxnId="{CC2A4AC0-57B3-4F69-9A44-706742A29330}">
      <dgm:prSet/>
      <dgm:spPr/>
      <dgm:t>
        <a:bodyPr/>
        <a:lstStyle/>
        <a:p>
          <a:endParaRPr lang="ru-RU"/>
        </a:p>
      </dgm:t>
    </dgm:pt>
    <dgm:pt modelId="{7BB3164C-8BD7-42F6-B226-52FEBD8F4AE9}" type="sibTrans" cxnId="{CC2A4AC0-57B3-4F69-9A44-706742A29330}">
      <dgm:prSet/>
      <dgm:spPr/>
      <dgm:t>
        <a:bodyPr/>
        <a:lstStyle/>
        <a:p>
          <a:endParaRPr lang="ru-RU"/>
        </a:p>
      </dgm:t>
    </dgm:pt>
    <dgm:pt modelId="{64FAC871-6781-41E7-B6C4-6229EDEDC041}" type="pres">
      <dgm:prSet presAssocID="{6880B1FD-2015-49CC-B7E0-7DFE55130F0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C622D0-9122-4A5A-A72F-98F90A8B417A}" type="pres">
      <dgm:prSet presAssocID="{4BE1C6F3-CBBE-4D9D-8E33-C0E9B4DC9CE3}" presName="circ1" presStyleLbl="vennNode1" presStyleIdx="0" presStyleCnt="3" custScaleX="83619" custScaleY="77079" custLinFactNeighborX="-748" custLinFactNeighborY="1095"/>
      <dgm:spPr/>
      <dgm:t>
        <a:bodyPr/>
        <a:lstStyle/>
        <a:p>
          <a:endParaRPr lang="ru-RU"/>
        </a:p>
      </dgm:t>
    </dgm:pt>
    <dgm:pt modelId="{C9D7C8BC-3C17-4A14-9F05-3A633216B346}" type="pres">
      <dgm:prSet presAssocID="{4BE1C6F3-CBBE-4D9D-8E33-C0E9B4DC9CE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D76CC-5A0D-46F1-B407-7BFA673B6852}" type="pres">
      <dgm:prSet presAssocID="{91D8BCB2-01D9-4179-B607-4F1741D38CBA}" presName="circ2" presStyleLbl="vennNode1" presStyleIdx="1" presStyleCnt="3" custScaleX="82524" custScaleY="76852" custLinFactNeighborX="28531" custLinFactNeighborY="-2603"/>
      <dgm:spPr/>
      <dgm:t>
        <a:bodyPr/>
        <a:lstStyle/>
        <a:p>
          <a:endParaRPr lang="ru-RU"/>
        </a:p>
      </dgm:t>
    </dgm:pt>
    <dgm:pt modelId="{C8A35630-A7D2-4E48-B62F-E69A7DB0E397}" type="pres">
      <dgm:prSet presAssocID="{91D8BCB2-01D9-4179-B607-4F1741D38CB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169CD-2B4F-4EA2-B0C2-11C245ACA302}" type="pres">
      <dgm:prSet presAssocID="{D5DFBD9D-1225-4208-A692-42F5789573ED}" presName="circ3" presStyleLbl="vennNode1" presStyleIdx="2" presStyleCnt="3" custScaleX="79967" custScaleY="76114" custLinFactNeighborX="-35581" custLinFactNeighborY="81"/>
      <dgm:spPr/>
      <dgm:t>
        <a:bodyPr/>
        <a:lstStyle/>
        <a:p>
          <a:endParaRPr lang="ru-RU"/>
        </a:p>
      </dgm:t>
    </dgm:pt>
    <dgm:pt modelId="{EB707B4B-4064-4675-8997-4FEAE44DBFB3}" type="pres">
      <dgm:prSet presAssocID="{D5DFBD9D-1225-4208-A692-42F5789573E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783980-8FC7-47AF-ABB9-509F8A23D94B}" type="presOf" srcId="{4BE1C6F3-CBBE-4D9D-8E33-C0E9B4DC9CE3}" destId="{C9D7C8BC-3C17-4A14-9F05-3A633216B346}" srcOrd="1" destOrd="0" presId="urn:microsoft.com/office/officeart/2005/8/layout/venn1"/>
    <dgm:cxn modelId="{C75103DB-053F-414B-B0B5-DFC1A1484BBD}" type="presOf" srcId="{91D8BCB2-01D9-4179-B607-4F1741D38CBA}" destId="{C8A35630-A7D2-4E48-B62F-E69A7DB0E397}" srcOrd="1" destOrd="0" presId="urn:microsoft.com/office/officeart/2005/8/layout/venn1"/>
    <dgm:cxn modelId="{22CE9261-A92D-4DF1-846E-D017CD58407F}" type="presOf" srcId="{6880B1FD-2015-49CC-B7E0-7DFE55130F03}" destId="{64FAC871-6781-41E7-B6C4-6229EDEDC041}" srcOrd="0" destOrd="0" presId="urn:microsoft.com/office/officeart/2005/8/layout/venn1"/>
    <dgm:cxn modelId="{BCFE219A-E405-4140-8791-DBBC74FB8975}" srcId="{6880B1FD-2015-49CC-B7E0-7DFE55130F03}" destId="{91D8BCB2-01D9-4179-B607-4F1741D38CBA}" srcOrd="1" destOrd="0" parTransId="{B06C6D6B-B47B-4D93-BFF9-04FFC03EE021}" sibTransId="{B8D12856-A6D2-45B5-9ABF-2B3FCE903F07}"/>
    <dgm:cxn modelId="{0FB57D63-A40C-45E3-913E-046CDC7AF85C}" type="presOf" srcId="{D5DFBD9D-1225-4208-A692-42F5789573ED}" destId="{EB707B4B-4064-4675-8997-4FEAE44DBFB3}" srcOrd="1" destOrd="0" presId="urn:microsoft.com/office/officeart/2005/8/layout/venn1"/>
    <dgm:cxn modelId="{524DA75C-FF59-4516-B43D-AF07E916F7EE}" type="presOf" srcId="{91D8BCB2-01D9-4179-B607-4F1741D38CBA}" destId="{5AED76CC-5A0D-46F1-B407-7BFA673B6852}" srcOrd="0" destOrd="0" presId="urn:microsoft.com/office/officeart/2005/8/layout/venn1"/>
    <dgm:cxn modelId="{3445142A-7FD3-4667-9F78-F219BF95F1DE}" type="presOf" srcId="{4BE1C6F3-CBBE-4D9D-8E33-C0E9B4DC9CE3}" destId="{CFC622D0-9122-4A5A-A72F-98F90A8B417A}" srcOrd="0" destOrd="0" presId="urn:microsoft.com/office/officeart/2005/8/layout/venn1"/>
    <dgm:cxn modelId="{99A2565C-7867-4D1F-90D1-224F25C5E65A}" type="presOf" srcId="{D5DFBD9D-1225-4208-A692-42F5789573ED}" destId="{65D169CD-2B4F-4EA2-B0C2-11C245ACA302}" srcOrd="0" destOrd="0" presId="urn:microsoft.com/office/officeart/2005/8/layout/venn1"/>
    <dgm:cxn modelId="{CC2A4AC0-57B3-4F69-9A44-706742A29330}" srcId="{6880B1FD-2015-49CC-B7E0-7DFE55130F03}" destId="{D5DFBD9D-1225-4208-A692-42F5789573ED}" srcOrd="2" destOrd="0" parTransId="{63451081-E07C-488D-9DD2-62ABED9E1581}" sibTransId="{7BB3164C-8BD7-42F6-B226-52FEBD8F4AE9}"/>
    <dgm:cxn modelId="{F0810621-9B0C-43D6-BB70-D06EBE95356A}" srcId="{6880B1FD-2015-49CC-B7E0-7DFE55130F03}" destId="{4BE1C6F3-CBBE-4D9D-8E33-C0E9B4DC9CE3}" srcOrd="0" destOrd="0" parTransId="{2381F90D-B5E5-41CB-AE98-33838048A178}" sibTransId="{FF9FA012-EA9D-469F-BC3A-0C3A3D6DE9DB}"/>
    <dgm:cxn modelId="{8605090C-A253-44A7-9A3D-486E4F0CD278}" type="presParOf" srcId="{64FAC871-6781-41E7-B6C4-6229EDEDC041}" destId="{CFC622D0-9122-4A5A-A72F-98F90A8B417A}" srcOrd="0" destOrd="0" presId="urn:microsoft.com/office/officeart/2005/8/layout/venn1"/>
    <dgm:cxn modelId="{097780EB-B84D-4314-8C38-E03BFF181377}" type="presParOf" srcId="{64FAC871-6781-41E7-B6C4-6229EDEDC041}" destId="{C9D7C8BC-3C17-4A14-9F05-3A633216B346}" srcOrd="1" destOrd="0" presId="urn:microsoft.com/office/officeart/2005/8/layout/venn1"/>
    <dgm:cxn modelId="{EFB42E3C-DEC9-43E5-9AB9-46AB2BE4E01A}" type="presParOf" srcId="{64FAC871-6781-41E7-B6C4-6229EDEDC041}" destId="{5AED76CC-5A0D-46F1-B407-7BFA673B6852}" srcOrd="2" destOrd="0" presId="urn:microsoft.com/office/officeart/2005/8/layout/venn1"/>
    <dgm:cxn modelId="{227A8C95-2415-4CF3-B06F-0FACC89A0FCF}" type="presParOf" srcId="{64FAC871-6781-41E7-B6C4-6229EDEDC041}" destId="{C8A35630-A7D2-4E48-B62F-E69A7DB0E397}" srcOrd="3" destOrd="0" presId="urn:microsoft.com/office/officeart/2005/8/layout/venn1"/>
    <dgm:cxn modelId="{67DF3149-3D3B-44DA-ADC2-6DBF85B2D413}" type="presParOf" srcId="{64FAC871-6781-41E7-B6C4-6229EDEDC041}" destId="{65D169CD-2B4F-4EA2-B0C2-11C245ACA302}" srcOrd="4" destOrd="0" presId="urn:microsoft.com/office/officeart/2005/8/layout/venn1"/>
    <dgm:cxn modelId="{B806DC89-DA28-40F4-9A95-3897D795CB27}" type="presParOf" srcId="{64FAC871-6781-41E7-B6C4-6229EDEDC041}" destId="{EB707B4B-4064-4675-8997-4FEAE44DBFB3}" srcOrd="5" destOrd="0" presId="urn:microsoft.com/office/officeart/2005/8/layout/venn1"/>
  </dgm:cxnLst>
  <dgm:bg/>
  <dgm:whole>
    <a:ln w="254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622D0-9122-4A5A-A72F-98F90A8B417A}">
      <dsp:nvSpPr>
        <dsp:cNvPr id="0" name=""/>
        <dsp:cNvSpPr/>
      </dsp:nvSpPr>
      <dsp:spPr>
        <a:xfrm>
          <a:off x="2580695" y="457142"/>
          <a:ext cx="2601174" cy="2397731"/>
        </a:xfrm>
        <a:prstGeom prst="ellipse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927518" y="876745"/>
        <a:ext cx="1907527" cy="1078979"/>
      </dsp:txXfrm>
    </dsp:sp>
    <dsp:sp modelId="{5AED76CC-5A0D-46F1-B407-7BFA673B6852}">
      <dsp:nvSpPr>
        <dsp:cNvPr id="0" name=""/>
        <dsp:cNvSpPr/>
      </dsp:nvSpPr>
      <dsp:spPr>
        <a:xfrm>
          <a:off x="4630982" y="2289853"/>
          <a:ext cx="2567111" cy="2390670"/>
        </a:xfrm>
        <a:prstGeom prst="ellipse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 dirty="0">
            <a:noFill/>
          </a:endParaRPr>
        </a:p>
      </dsp:txBody>
      <dsp:txXfrm>
        <a:off x="5416090" y="2907443"/>
        <a:ext cx="1540267" cy="1314868"/>
      </dsp:txXfrm>
    </dsp:sp>
    <dsp:sp modelId="{65D169CD-2B4F-4EA2-B0C2-11C245ACA302}">
      <dsp:nvSpPr>
        <dsp:cNvPr id="0" name=""/>
        <dsp:cNvSpPr/>
      </dsp:nvSpPr>
      <dsp:spPr>
        <a:xfrm>
          <a:off x="431470" y="2384824"/>
          <a:ext cx="2487569" cy="2367712"/>
        </a:xfrm>
        <a:prstGeom prst="ellipse">
          <a:avLst/>
        </a:prstGeom>
        <a:solidFill>
          <a:schemeClr val="accent6">
            <a:lumMod val="75000"/>
            <a:alpha val="89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>
            <a:noFill/>
          </a:endParaRPr>
        </a:p>
      </dsp:txBody>
      <dsp:txXfrm>
        <a:off x="665716" y="2996483"/>
        <a:ext cx="1492541" cy="1302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15CF7-6F71-4306-9CD9-4F5743E534AB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2F5FC-E5F1-4B05-B9A1-04DF5CEC8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0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4857-512E-4996-AE6F-2ECDB270443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4857-512E-4996-AE6F-2ECDB270443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020BA-43EF-403D-9295-F7CB4F89171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63588"/>
            <a:ext cx="4897437" cy="3675062"/>
          </a:xfrm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12E51-D9D4-4DF8-A17D-C818169184EA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8188"/>
            <a:ext cx="4937125" cy="3703637"/>
          </a:xfrm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Leverage existing</a:t>
            </a:r>
            <a:r>
              <a:rPr lang="en-US" baseline="0" dirty="0" smtClean="0"/>
              <a:t>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4857-512E-4996-AE6F-2ECDB270443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66F19-F8B5-4842-9F46-81B2FCEC86F4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4A13D-CB79-4DEF-A49E-4D70B83C8A25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4857-512E-4996-AE6F-2ECDB270443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0ACA-49E8-4E1C-8C2A-77580C07FC7B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9FCB-49AC-4394-A1A0-C32162D43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7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0ACA-49E8-4E1C-8C2A-77580C07FC7B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9FCB-49AC-4394-A1A0-C32162D43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5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0ACA-49E8-4E1C-8C2A-77580C07FC7B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9FCB-49AC-4394-A1A0-C32162D43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6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0ACA-49E8-4E1C-8C2A-77580C07FC7B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9FCB-49AC-4394-A1A0-C32162D43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2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0ACA-49E8-4E1C-8C2A-77580C07FC7B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9FCB-49AC-4394-A1A0-C32162D43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8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0ACA-49E8-4E1C-8C2A-77580C07FC7B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9FCB-49AC-4394-A1A0-C32162D43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2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0ACA-49E8-4E1C-8C2A-77580C07FC7B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9FCB-49AC-4394-A1A0-C32162D43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8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0ACA-49E8-4E1C-8C2A-77580C07FC7B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9FCB-49AC-4394-A1A0-C32162D43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5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0ACA-49E8-4E1C-8C2A-77580C07FC7B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9FCB-49AC-4394-A1A0-C32162D43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6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0ACA-49E8-4E1C-8C2A-77580C07FC7B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9FCB-49AC-4394-A1A0-C32162D43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3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0ACA-49E8-4E1C-8C2A-77580C07FC7B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9FCB-49AC-4394-A1A0-C32162D43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/>
            </a:gs>
            <a:gs pos="0">
              <a:srgbClr val="F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D0ACA-49E8-4E1C-8C2A-77580C07FC7B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9FCB-49AC-4394-A1A0-C32162D43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5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Vision of the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Ministry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Labour, Health and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Social Affairs</a:t>
            </a:r>
            <a:endParaRPr lang="en-US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4" name="AutoShape 2" descr="http://mail.mdinformatics.com/Main/frmReadMail_Attachment.aspx?folder=Inbox&amp;uid=8932&amp;partid=4&amp;filename=2b.jpg&amp;user=amy&amp;mapped=False&amp;fullImage=48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676" name="AutoShape 4" descr="http://mail.mdinformatics.com/Main/frmReadMail_Attachment.aspx?folder=Inbox&amp;uid=8932&amp;partid=4&amp;filename=2b.jpg&amp;user=amy&amp;mapped=False&amp;fullImage=48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51554" y="4797152"/>
            <a:ext cx="54567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smtClean="0">
                <a:solidFill>
                  <a:srgbClr val="800000"/>
                </a:solidFill>
              </a:rPr>
              <a:t>“Healthy Georgia,</a:t>
            </a:r>
          </a:p>
          <a:p>
            <a:r>
              <a:rPr lang="en-US" sz="5400" b="1" i="1" dirty="0" smtClean="0">
                <a:solidFill>
                  <a:srgbClr val="800000"/>
                </a:solidFill>
              </a:rPr>
              <a:t>Connected to You”</a:t>
            </a:r>
            <a:endParaRPr lang="en-US" sz="5400" b="1" i="1" dirty="0">
              <a:solidFill>
                <a:srgbClr val="800000"/>
              </a:solidFill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232" y="260648"/>
            <a:ext cx="1456824" cy="1450728"/>
          </a:xfrm>
          <a:prstGeom prst="rect">
            <a:avLst/>
          </a:prstGeom>
        </p:spPr>
      </p:pic>
      <p:pic>
        <p:nvPicPr>
          <p:cNvPr id="10" name="Picture 9" descr="l_c9c0a6fdc9f8382e20c7df580e74349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501009"/>
            <a:ext cx="1960105" cy="144016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2000"/>
          <a:stretch/>
        </p:blipFill>
        <p:spPr bwMode="auto">
          <a:xfrm>
            <a:off x="152400" y="1916832"/>
            <a:ext cx="455371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864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Build on Existing Georgian Information Systems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8200" y="1524000"/>
            <a:ext cx="4038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Civil Registry</a:t>
            </a:r>
          </a:p>
          <a:p>
            <a:r>
              <a:rPr lang="en-US" dirty="0" smtClean="0"/>
              <a:t>Existing billing system</a:t>
            </a:r>
          </a:p>
          <a:p>
            <a:r>
              <a:rPr lang="en-US" dirty="0" smtClean="0"/>
              <a:t>SIMS</a:t>
            </a:r>
          </a:p>
          <a:p>
            <a:r>
              <a:rPr lang="en-US" dirty="0" smtClean="0"/>
              <a:t>Vaccination system</a:t>
            </a:r>
          </a:p>
          <a:p>
            <a:r>
              <a:rPr lang="en-US" dirty="0" smtClean="0"/>
              <a:t>TB/AIDS</a:t>
            </a:r>
          </a:p>
          <a:p>
            <a:r>
              <a:rPr lang="en-US" dirty="0" smtClean="0"/>
              <a:t>DETRA (</a:t>
            </a:r>
            <a:r>
              <a:rPr lang="en-US" dirty="0"/>
              <a:t>s</a:t>
            </a:r>
            <a:r>
              <a:rPr lang="en-US" dirty="0" smtClean="0"/>
              <a:t>urveillance)</a:t>
            </a:r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/>
            </a:gs>
            <a:gs pos="0">
              <a:srgbClr val="F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my\AppData\Local\Microsoft\Windows\Temporary Internet Files\Low\Content.IE5\99055D3I\image001[3]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49" y="1340768"/>
            <a:ext cx="810089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1600" y="188640"/>
            <a:ext cx="684076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Geo HMIS International Standards</a:t>
            </a:r>
            <a:br>
              <a:rPr lang="en-US" sz="3600" b="1" dirty="0" smtClean="0"/>
            </a:br>
            <a:r>
              <a:rPr lang="en-US" sz="3600" b="1" dirty="0" smtClean="0"/>
              <a:t>and Architecture</a:t>
            </a:r>
            <a:endParaRPr lang="en-US" sz="3600" b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versent.co.uk/siteVersent/assets/Image/Video_Demonstration_of_iDashboards.JPG"/>
          <p:cNvPicPr/>
          <p:nvPr/>
        </p:nvPicPr>
        <p:blipFill>
          <a:blip r:embed="rId2" cstate="print"/>
          <a:srcRect b="15079"/>
          <a:stretch>
            <a:fillRect/>
          </a:stretch>
        </p:blipFill>
        <p:spPr bwMode="auto">
          <a:xfrm>
            <a:off x="971600" y="1556792"/>
            <a:ext cx="71287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89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Reporting, Analysis and Dashboards</a:t>
            </a:r>
            <a:endParaRPr lang="en-US" b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/>
            </a:gs>
            <a:gs pos="0">
              <a:srgbClr val="F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eft-Right Arrow 32"/>
          <p:cNvSpPr/>
          <p:nvPr/>
        </p:nvSpPr>
        <p:spPr bwMode="auto">
          <a:xfrm rot="16200000">
            <a:off x="889794" y="4215606"/>
            <a:ext cx="2362200" cy="484188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50" name="Rounded Rectangle 225"/>
          <p:cNvSpPr>
            <a:spLocks noChangeArrowheads="1"/>
          </p:cNvSpPr>
          <p:nvPr/>
        </p:nvSpPr>
        <p:spPr bwMode="auto">
          <a:xfrm>
            <a:off x="7696200" y="1752600"/>
            <a:ext cx="1203325" cy="434975"/>
          </a:xfrm>
          <a:prstGeom prst="roundRect">
            <a:avLst>
              <a:gd name="adj" fmla="val 8046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Insurance Companies</a:t>
            </a:r>
          </a:p>
        </p:txBody>
      </p:sp>
      <p:sp>
        <p:nvSpPr>
          <p:cNvPr id="2051" name="Rounded Rectangle 229"/>
          <p:cNvSpPr>
            <a:spLocks noChangeArrowheads="1"/>
          </p:cNvSpPr>
          <p:nvPr/>
        </p:nvSpPr>
        <p:spPr bwMode="auto">
          <a:xfrm>
            <a:off x="7696200" y="2895600"/>
            <a:ext cx="1219200" cy="434975"/>
          </a:xfrm>
          <a:prstGeom prst="roundRect">
            <a:avLst>
              <a:gd name="adj" fmla="val 8046"/>
            </a:avLst>
          </a:prstGeom>
          <a:solidFill>
            <a:schemeClr val="accent5">
              <a:lumMod val="5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Pharmaceutical Companies</a:t>
            </a:r>
          </a:p>
        </p:txBody>
      </p:sp>
      <p:sp>
        <p:nvSpPr>
          <p:cNvPr id="2054" name="TextBox 61"/>
          <p:cNvSpPr txBox="1">
            <a:spLocks noChangeArrowheads="1"/>
          </p:cNvSpPr>
          <p:nvPr/>
        </p:nvSpPr>
        <p:spPr bwMode="auto">
          <a:xfrm>
            <a:off x="4572000" y="1066800"/>
            <a:ext cx="995363" cy="563880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/>
          <a:lstStyle/>
          <a:p>
            <a:pPr>
              <a:lnSpc>
                <a:spcPct val="250000"/>
              </a:lnSpc>
              <a:defRPr/>
            </a:pP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  <a:ea typeface="ＭＳ Ｐゴシック" pitchFamily="34" charset="-128"/>
            </a:endParaRPr>
          </a:p>
          <a:p>
            <a:pPr>
              <a:lnSpc>
                <a:spcPct val="250000"/>
              </a:lnSpc>
              <a:defRPr/>
            </a:pP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  <a:ea typeface="ＭＳ Ｐゴシック" pitchFamily="34" charset="-128"/>
            </a:endParaRPr>
          </a:p>
          <a:p>
            <a:pPr>
              <a:lnSpc>
                <a:spcPct val="250000"/>
              </a:lnSpc>
              <a:defRPr/>
            </a:pP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  <a:ea typeface="ＭＳ Ｐゴシック" pitchFamily="34" charset="-128"/>
            </a:endParaRPr>
          </a:p>
          <a:p>
            <a:pPr algn="ctr">
              <a:lnSpc>
                <a:spcPct val="250000"/>
              </a:lnSpc>
              <a:defRPr/>
            </a:pPr>
            <a:r>
              <a:rPr lang="en-US" sz="160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ＭＳ Ｐゴシック" pitchFamily="34" charset="-128"/>
              </a:rPr>
              <a:t>Data Exchange Agency</a:t>
            </a:r>
          </a:p>
        </p:txBody>
      </p:sp>
      <p:sp>
        <p:nvSpPr>
          <p:cNvPr id="2055" name="Can 223"/>
          <p:cNvSpPr>
            <a:spLocks noChangeArrowheads="1"/>
          </p:cNvSpPr>
          <p:nvPr/>
        </p:nvSpPr>
        <p:spPr bwMode="auto">
          <a:xfrm>
            <a:off x="838200" y="1447800"/>
            <a:ext cx="2133600" cy="2133600"/>
          </a:xfrm>
          <a:prstGeom prst="can">
            <a:avLst>
              <a:gd name="adj" fmla="val 26724"/>
            </a:avLst>
          </a:prstGeom>
          <a:solidFill>
            <a:srgbClr val="FF0000"/>
          </a:soli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obliqueTop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endParaRPr lang="en-US" b="1" dirty="0">
              <a:solidFill>
                <a:srgbClr val="FFFFFF"/>
              </a:solidFill>
              <a:ea typeface="ＭＳ Ｐゴシック" pitchFamily="34" charset="-128"/>
            </a:endParaRPr>
          </a:p>
          <a:p>
            <a:pPr>
              <a:defRPr/>
            </a:pPr>
            <a:endParaRPr lang="en-US" b="1" dirty="0">
              <a:solidFill>
                <a:srgbClr val="FFFFFF"/>
              </a:solidFill>
              <a:ea typeface="ＭＳ Ｐゴシック" pitchFamily="34" charset="-128"/>
            </a:endParaRPr>
          </a:p>
          <a:p>
            <a:pPr>
              <a:defRPr/>
            </a:pPr>
            <a:endParaRPr lang="en-US" b="1" dirty="0">
              <a:solidFill>
                <a:srgbClr val="FFFFFF"/>
              </a:solidFill>
              <a:ea typeface="ＭＳ Ｐゴシック" pitchFamily="34" charset="-128"/>
            </a:endParaRP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ea typeface="ＭＳ Ｐゴシック" pitchFamily="34" charset="-128"/>
              </a:rPr>
              <a:t>Georgian Healthcare Data Repository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ea typeface="ＭＳ Ｐゴシック" pitchFamily="34" charset="-128"/>
              </a:rPr>
              <a:t>(Clinical, Financial)</a:t>
            </a:r>
          </a:p>
        </p:txBody>
      </p:sp>
      <p:sp>
        <p:nvSpPr>
          <p:cNvPr id="2064" name="Rounded Rectangle 227"/>
          <p:cNvSpPr>
            <a:spLocks noChangeArrowheads="1"/>
          </p:cNvSpPr>
          <p:nvPr/>
        </p:nvSpPr>
        <p:spPr bwMode="auto">
          <a:xfrm>
            <a:off x="7696200" y="2286000"/>
            <a:ext cx="1201738" cy="434975"/>
          </a:xfrm>
          <a:prstGeom prst="roundRect">
            <a:avLst>
              <a:gd name="adj" fmla="val 8046"/>
            </a:avLst>
          </a:prstGeom>
          <a:solidFill>
            <a:schemeClr val="accent5">
              <a:lumMod val="5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Pharmacies</a:t>
            </a:r>
          </a:p>
        </p:txBody>
      </p:sp>
      <p:sp>
        <p:nvSpPr>
          <p:cNvPr id="2066" name="Rounded Rectangle 227"/>
          <p:cNvSpPr>
            <a:spLocks noChangeArrowheads="1"/>
          </p:cNvSpPr>
          <p:nvPr/>
        </p:nvSpPr>
        <p:spPr bwMode="auto">
          <a:xfrm>
            <a:off x="7696200" y="4724400"/>
            <a:ext cx="1201738" cy="434975"/>
          </a:xfrm>
          <a:prstGeom prst="roundRect">
            <a:avLst>
              <a:gd name="adj" fmla="val 8046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Other Data Sources</a:t>
            </a:r>
          </a:p>
        </p:txBody>
      </p:sp>
      <p:sp>
        <p:nvSpPr>
          <p:cNvPr id="2068" name="Rounded Rectangle 227"/>
          <p:cNvSpPr>
            <a:spLocks noChangeArrowheads="1"/>
          </p:cNvSpPr>
          <p:nvPr/>
        </p:nvSpPr>
        <p:spPr bwMode="auto">
          <a:xfrm>
            <a:off x="7696200" y="1219200"/>
            <a:ext cx="1201738" cy="434975"/>
          </a:xfrm>
          <a:prstGeom prst="roundRect">
            <a:avLst>
              <a:gd name="adj" fmla="val 8046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State Agencies</a:t>
            </a:r>
          </a:p>
        </p:txBody>
      </p:sp>
      <p:sp>
        <p:nvSpPr>
          <p:cNvPr id="2071" name="Rounded Rectangle 230"/>
          <p:cNvSpPr>
            <a:spLocks noChangeArrowheads="1"/>
          </p:cNvSpPr>
          <p:nvPr/>
        </p:nvSpPr>
        <p:spPr bwMode="auto">
          <a:xfrm>
            <a:off x="7696200" y="3505200"/>
            <a:ext cx="1201738" cy="1066800"/>
          </a:xfrm>
          <a:prstGeom prst="roundRect">
            <a:avLst>
              <a:gd name="adj" fmla="val 8046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Healthcare Providers  (Hospitals,  Clinics, Physicians)</a:t>
            </a:r>
          </a:p>
        </p:txBody>
      </p:sp>
      <p:sp>
        <p:nvSpPr>
          <p:cNvPr id="2073" name="Rounded Rectangle 158"/>
          <p:cNvSpPr>
            <a:spLocks noChangeArrowheads="1"/>
          </p:cNvSpPr>
          <p:nvPr/>
        </p:nvSpPr>
        <p:spPr bwMode="auto">
          <a:xfrm>
            <a:off x="304800" y="1143000"/>
            <a:ext cx="3124200" cy="309563"/>
          </a:xfrm>
          <a:prstGeom prst="roundRect">
            <a:avLst>
              <a:gd name="adj" fmla="val 5417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</a:rPr>
              <a:t>Reports</a:t>
            </a:r>
          </a:p>
        </p:txBody>
      </p:sp>
      <p:pic>
        <p:nvPicPr>
          <p:cNvPr id="2074" name="Picture 6" descr="Capture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1836738" cy="939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2075" name="Text Box 76"/>
          <p:cNvSpPr txBox="1">
            <a:spLocks noChangeArrowheads="1"/>
          </p:cNvSpPr>
          <p:nvPr/>
        </p:nvSpPr>
        <p:spPr bwMode="auto">
          <a:xfrm>
            <a:off x="1238692" y="228600"/>
            <a:ext cx="1313565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/>
              <a:t>Dashboards</a:t>
            </a:r>
          </a:p>
        </p:txBody>
      </p:sp>
      <p:sp>
        <p:nvSpPr>
          <p:cNvPr id="2083" name="Text Box 78"/>
          <p:cNvSpPr txBox="1">
            <a:spLocks noChangeArrowheads="1"/>
          </p:cNvSpPr>
          <p:nvPr/>
        </p:nvSpPr>
        <p:spPr bwMode="auto">
          <a:xfrm>
            <a:off x="5181600" y="1828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079" name="AutoShape 80"/>
          <p:cNvSpPr>
            <a:spLocks noChangeArrowheads="1"/>
          </p:cNvSpPr>
          <p:nvPr/>
        </p:nvSpPr>
        <p:spPr bwMode="auto">
          <a:xfrm rot="16200000">
            <a:off x="4876800" y="2667000"/>
            <a:ext cx="4267200" cy="10668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bg2">
              <a:lumMod val="5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wrap="none" anchor="ctr"/>
          <a:lstStyle/>
          <a:p>
            <a:pPr algn="ctr">
              <a:defRPr/>
            </a:pPr>
            <a:r>
              <a:rPr lang="en-US" dirty="0"/>
              <a:t>Web Services, HL7 Interfaces</a:t>
            </a:r>
          </a:p>
          <a:p>
            <a:pPr algn="ctr">
              <a:defRPr/>
            </a:pPr>
            <a:r>
              <a:rPr lang="en-US" dirty="0"/>
              <a:t> Information Systems</a:t>
            </a:r>
          </a:p>
        </p:txBody>
      </p:sp>
      <p:sp>
        <p:nvSpPr>
          <p:cNvPr id="39" name="Can 223"/>
          <p:cNvSpPr>
            <a:spLocks noChangeArrowheads="1"/>
          </p:cNvSpPr>
          <p:nvPr/>
        </p:nvSpPr>
        <p:spPr bwMode="auto">
          <a:xfrm>
            <a:off x="990600" y="3886200"/>
            <a:ext cx="1600200" cy="1447800"/>
          </a:xfrm>
          <a:prstGeom prst="can">
            <a:avLst>
              <a:gd name="adj" fmla="val 26724"/>
            </a:avLst>
          </a:prstGeom>
          <a:solidFill>
            <a:srgbClr val="FF5050"/>
          </a:soli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obliqueTop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ea typeface="ＭＳ Ｐゴシック" pitchFamily="34" charset="-128"/>
              </a:rPr>
              <a:t>National EMR</a:t>
            </a:r>
          </a:p>
        </p:txBody>
      </p:sp>
      <p:sp>
        <p:nvSpPr>
          <p:cNvPr id="40" name="Can 223"/>
          <p:cNvSpPr>
            <a:spLocks noChangeArrowheads="1"/>
          </p:cNvSpPr>
          <p:nvPr/>
        </p:nvSpPr>
        <p:spPr bwMode="auto">
          <a:xfrm>
            <a:off x="990600" y="5410200"/>
            <a:ext cx="1600200" cy="1447800"/>
          </a:xfrm>
          <a:prstGeom prst="can">
            <a:avLst>
              <a:gd name="adj" fmla="val 26724"/>
            </a:avLst>
          </a:prstGeom>
          <a:solidFill>
            <a:srgbClr val="FF5050"/>
          </a:soli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obliqueTop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ea typeface="ＭＳ Ｐゴシック" pitchFamily="34" charset="-128"/>
              </a:rPr>
              <a:t>National FIS</a:t>
            </a:r>
          </a:p>
        </p:txBody>
      </p:sp>
      <p:sp>
        <p:nvSpPr>
          <p:cNvPr id="41" name="Left Arrow 40"/>
          <p:cNvSpPr/>
          <p:nvPr/>
        </p:nvSpPr>
        <p:spPr bwMode="auto">
          <a:xfrm>
            <a:off x="5796136" y="1124744"/>
            <a:ext cx="381000" cy="484632"/>
          </a:xfrm>
          <a:prstGeom prst="left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Left Arrow 41"/>
          <p:cNvSpPr/>
          <p:nvPr/>
        </p:nvSpPr>
        <p:spPr bwMode="auto">
          <a:xfrm>
            <a:off x="5796136" y="1700808"/>
            <a:ext cx="381000" cy="484632"/>
          </a:xfrm>
          <a:prstGeom prst="leftArrow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Left Arrow 42"/>
          <p:cNvSpPr/>
          <p:nvPr/>
        </p:nvSpPr>
        <p:spPr bwMode="auto">
          <a:xfrm>
            <a:off x="5791200" y="2209800"/>
            <a:ext cx="381000" cy="484632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Left Arrow 43"/>
          <p:cNvSpPr/>
          <p:nvPr/>
        </p:nvSpPr>
        <p:spPr bwMode="auto">
          <a:xfrm>
            <a:off x="5791200" y="2872360"/>
            <a:ext cx="381000" cy="484632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Left Arrow 44"/>
          <p:cNvSpPr/>
          <p:nvPr/>
        </p:nvSpPr>
        <p:spPr bwMode="auto">
          <a:xfrm>
            <a:off x="5791200" y="3736456"/>
            <a:ext cx="381000" cy="484632"/>
          </a:xfrm>
          <a:prstGeom prst="leftArrow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Left Arrow 45"/>
          <p:cNvSpPr/>
          <p:nvPr/>
        </p:nvSpPr>
        <p:spPr bwMode="auto">
          <a:xfrm>
            <a:off x="5791200" y="4725144"/>
            <a:ext cx="381000" cy="484632"/>
          </a:xfrm>
          <a:prstGeom prst="leftArrow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4128" y="406405"/>
            <a:ext cx="2245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Standards</a:t>
            </a:r>
          </a:p>
        </p:txBody>
      </p:sp>
      <p:sp>
        <p:nvSpPr>
          <p:cNvPr id="54" name="Left-Right Arrow 53"/>
          <p:cNvSpPr/>
          <p:nvPr/>
        </p:nvSpPr>
        <p:spPr bwMode="auto">
          <a:xfrm>
            <a:off x="2819400" y="4343400"/>
            <a:ext cx="1673225" cy="484188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Left-Right Arrow 54"/>
          <p:cNvSpPr/>
          <p:nvPr/>
        </p:nvSpPr>
        <p:spPr bwMode="auto">
          <a:xfrm>
            <a:off x="2819400" y="5791200"/>
            <a:ext cx="1673225" cy="484188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Left-Right Arrow 31"/>
          <p:cNvSpPr/>
          <p:nvPr/>
        </p:nvSpPr>
        <p:spPr bwMode="auto">
          <a:xfrm rot="16200000">
            <a:off x="1346995" y="3453607"/>
            <a:ext cx="838202" cy="484188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050" grpId="0" animBg="1"/>
      <p:bldP spid="2051" grpId="0" animBg="1"/>
      <p:bldP spid="2054" grpId="0" animBg="1"/>
      <p:bldP spid="2055" grpId="0" animBg="1"/>
      <p:bldP spid="2064" grpId="0" animBg="1"/>
      <p:bldP spid="2066" grpId="0" animBg="1"/>
      <p:bldP spid="2068" grpId="0" animBg="1"/>
      <p:bldP spid="2071" grpId="0" animBg="1"/>
      <p:bldP spid="2073" grpId="0" animBg="1"/>
      <p:bldP spid="2075" grpId="0" animBg="1"/>
      <p:bldP spid="2079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/>
      <p:bldP spid="54" grpId="0" animBg="1"/>
      <p:bldP spid="55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3" name="Picture 53" descr="box_chart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"/>
          <a:stretch>
            <a:fillRect/>
          </a:stretch>
        </p:blipFill>
        <p:spPr bwMode="auto">
          <a:xfrm>
            <a:off x="1771650" y="1474788"/>
            <a:ext cx="6699250" cy="447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7" name="Text Box 37"/>
          <p:cNvSpPr txBox="1">
            <a:spLocks noChangeArrowheads="1"/>
          </p:cNvSpPr>
          <p:nvPr/>
        </p:nvSpPr>
        <p:spPr bwMode="auto">
          <a:xfrm>
            <a:off x="3246035" y="5175250"/>
            <a:ext cx="707245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Billing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4358" name="Text Box 38"/>
          <p:cNvSpPr txBox="1">
            <a:spLocks noChangeArrowheads="1"/>
          </p:cNvSpPr>
          <p:nvPr/>
        </p:nvSpPr>
        <p:spPr bwMode="auto">
          <a:xfrm>
            <a:off x="4644448" y="5175250"/>
            <a:ext cx="579005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EMR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4359" name="Text Box 39"/>
          <p:cNvSpPr txBox="1">
            <a:spLocks noChangeArrowheads="1"/>
          </p:cNvSpPr>
          <p:nvPr/>
        </p:nvSpPr>
        <p:spPr bwMode="auto">
          <a:xfrm>
            <a:off x="5657907" y="5175250"/>
            <a:ext cx="1292405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Prescriptions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4360" name="Text Box 40"/>
          <p:cNvSpPr txBox="1">
            <a:spLocks noChangeArrowheads="1"/>
          </p:cNvSpPr>
          <p:nvPr/>
        </p:nvSpPr>
        <p:spPr bwMode="auto">
          <a:xfrm>
            <a:off x="7225921" y="5175250"/>
            <a:ext cx="846899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Reports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4363" name="Text Box 43"/>
          <p:cNvSpPr txBox="1">
            <a:spLocks noChangeArrowheads="1"/>
          </p:cNvSpPr>
          <p:nvPr/>
        </p:nvSpPr>
        <p:spPr bwMode="auto">
          <a:xfrm>
            <a:off x="1836594" y="3529013"/>
            <a:ext cx="96693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MoLHSA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MOF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4364" name="Text Box 44"/>
          <p:cNvSpPr txBox="1">
            <a:spLocks noChangeArrowheads="1"/>
          </p:cNvSpPr>
          <p:nvPr/>
        </p:nvSpPr>
        <p:spPr bwMode="auto">
          <a:xfrm>
            <a:off x="1791389" y="2590800"/>
            <a:ext cx="1012136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Insurance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4365" name="Text Box 45"/>
          <p:cNvSpPr txBox="1">
            <a:spLocks noChangeArrowheads="1"/>
          </p:cNvSpPr>
          <p:nvPr/>
        </p:nvSpPr>
        <p:spPr bwMode="auto">
          <a:xfrm>
            <a:off x="2269404" y="4302125"/>
            <a:ext cx="534121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CRA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4366" name="Text Box 46"/>
          <p:cNvSpPr txBox="1">
            <a:spLocks noChangeArrowheads="1"/>
          </p:cNvSpPr>
          <p:nvPr/>
        </p:nvSpPr>
        <p:spPr bwMode="auto">
          <a:xfrm>
            <a:off x="1814921" y="1720850"/>
            <a:ext cx="988604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Providers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84381" name="Group 61"/>
          <p:cNvGrpSpPr>
            <a:grpSpLocks/>
          </p:cNvGrpSpPr>
          <p:nvPr/>
        </p:nvGrpSpPr>
        <p:grpSpPr bwMode="auto">
          <a:xfrm>
            <a:off x="2228850" y="5756275"/>
            <a:ext cx="6200775" cy="914400"/>
            <a:chOff x="1404" y="3626"/>
            <a:chExt cx="3906" cy="576"/>
          </a:xfrm>
        </p:grpSpPr>
        <p:pic>
          <p:nvPicPr>
            <p:cNvPr id="184370" name="Picture 50" descr="arrow_horiz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" y="3626"/>
              <a:ext cx="3906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377" name="Text Box 57"/>
            <p:cNvSpPr txBox="1">
              <a:spLocks noChangeArrowheads="1"/>
            </p:cNvSpPr>
            <p:nvPr/>
          </p:nvSpPr>
          <p:spPr bwMode="auto">
            <a:xfrm>
              <a:off x="2732" y="3733"/>
              <a:ext cx="10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Capability</a:t>
              </a:r>
            </a:p>
          </p:txBody>
        </p:sp>
      </p:grpSp>
      <p:grpSp>
        <p:nvGrpSpPr>
          <p:cNvPr id="184380" name="Group 60"/>
          <p:cNvGrpSpPr>
            <a:grpSpLocks/>
          </p:cNvGrpSpPr>
          <p:nvPr/>
        </p:nvGrpSpPr>
        <p:grpSpPr bwMode="auto">
          <a:xfrm>
            <a:off x="288925" y="1384300"/>
            <a:ext cx="914400" cy="4851400"/>
            <a:chOff x="182" y="872"/>
            <a:chExt cx="576" cy="3056"/>
          </a:xfrm>
        </p:grpSpPr>
        <p:pic>
          <p:nvPicPr>
            <p:cNvPr id="184378" name="Picture 58" descr="arrow_horiz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" y="872"/>
              <a:ext cx="576" cy="3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379" name="Text Box 59"/>
            <p:cNvSpPr txBox="1">
              <a:spLocks noChangeArrowheads="1"/>
            </p:cNvSpPr>
            <p:nvPr/>
          </p:nvSpPr>
          <p:spPr bwMode="auto">
            <a:xfrm rot="-5400000">
              <a:off x="104" y="2326"/>
              <a:ext cx="6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Reach</a:t>
              </a:r>
            </a:p>
          </p:txBody>
        </p:sp>
      </p:grp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577081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Geo HMIS Implementation Phases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1143172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8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8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7" grpId="0"/>
      <p:bldP spid="184358" grpId="0"/>
      <p:bldP spid="184359" grpId="0"/>
      <p:bldP spid="184360" grpId="0"/>
      <p:bldP spid="184363" grpId="0"/>
      <p:bldP spid="184364" grpId="0"/>
      <p:bldP spid="184365" grpId="0"/>
      <p:bldP spid="1843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421" name="Picture 53" descr="box_chart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"/>
          <a:stretch>
            <a:fillRect/>
          </a:stretch>
        </p:blipFill>
        <p:spPr bwMode="auto">
          <a:xfrm>
            <a:off x="1771650" y="1474788"/>
            <a:ext cx="6699250" cy="447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422" name="Text Box 54"/>
          <p:cNvSpPr txBox="1">
            <a:spLocks noChangeArrowheads="1"/>
          </p:cNvSpPr>
          <p:nvPr/>
        </p:nvSpPr>
        <p:spPr bwMode="auto">
          <a:xfrm>
            <a:off x="3246034" y="5175250"/>
            <a:ext cx="707246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Billing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6423" name="Text Box 55"/>
          <p:cNvSpPr txBox="1">
            <a:spLocks noChangeArrowheads="1"/>
          </p:cNvSpPr>
          <p:nvPr/>
        </p:nvSpPr>
        <p:spPr bwMode="auto">
          <a:xfrm>
            <a:off x="4644448" y="5175250"/>
            <a:ext cx="579006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EMR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6424" name="Text Box 56"/>
          <p:cNvSpPr txBox="1">
            <a:spLocks noChangeArrowheads="1"/>
          </p:cNvSpPr>
          <p:nvPr/>
        </p:nvSpPr>
        <p:spPr bwMode="auto">
          <a:xfrm>
            <a:off x="5651414" y="5175250"/>
            <a:ext cx="1292405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Prescriptions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6425" name="Text Box 57"/>
          <p:cNvSpPr txBox="1">
            <a:spLocks noChangeArrowheads="1"/>
          </p:cNvSpPr>
          <p:nvPr/>
        </p:nvSpPr>
        <p:spPr bwMode="auto">
          <a:xfrm>
            <a:off x="7225920" y="5175250"/>
            <a:ext cx="846900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Reports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6426" name="Text Box 58"/>
          <p:cNvSpPr txBox="1">
            <a:spLocks noChangeArrowheads="1"/>
          </p:cNvSpPr>
          <p:nvPr/>
        </p:nvSpPr>
        <p:spPr bwMode="auto">
          <a:xfrm>
            <a:off x="1836529" y="3529013"/>
            <a:ext cx="96699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MoLHSA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MOF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6427" name="Text Box 59"/>
          <p:cNvSpPr txBox="1">
            <a:spLocks noChangeArrowheads="1"/>
          </p:cNvSpPr>
          <p:nvPr/>
        </p:nvSpPr>
        <p:spPr bwMode="auto">
          <a:xfrm>
            <a:off x="1791388" y="2590800"/>
            <a:ext cx="1012137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Insurance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6428" name="Text Box 60"/>
          <p:cNvSpPr txBox="1">
            <a:spLocks noChangeArrowheads="1"/>
          </p:cNvSpPr>
          <p:nvPr/>
        </p:nvSpPr>
        <p:spPr bwMode="auto">
          <a:xfrm>
            <a:off x="2269404" y="4302125"/>
            <a:ext cx="534121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CRA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6429" name="Text Box 61"/>
          <p:cNvSpPr txBox="1">
            <a:spLocks noChangeArrowheads="1"/>
          </p:cNvSpPr>
          <p:nvPr/>
        </p:nvSpPr>
        <p:spPr bwMode="auto">
          <a:xfrm>
            <a:off x="1816509" y="1720850"/>
            <a:ext cx="988604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Providers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6430" name="Picture 62" descr="arrow_horiz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5756275"/>
            <a:ext cx="62007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431" name="Text Box 63"/>
          <p:cNvSpPr txBox="1">
            <a:spLocks noChangeArrowheads="1"/>
          </p:cNvSpPr>
          <p:nvPr/>
        </p:nvSpPr>
        <p:spPr bwMode="auto">
          <a:xfrm>
            <a:off x="4337050" y="5926138"/>
            <a:ext cx="163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Capability</a:t>
            </a:r>
          </a:p>
        </p:txBody>
      </p:sp>
      <p:pic>
        <p:nvPicPr>
          <p:cNvPr id="186432" name="Picture 64" descr="arrow_horiz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384300"/>
            <a:ext cx="9144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433" name="Text Box 65"/>
          <p:cNvSpPr txBox="1">
            <a:spLocks noChangeArrowheads="1"/>
          </p:cNvSpPr>
          <p:nvPr/>
        </p:nvSpPr>
        <p:spPr bwMode="auto">
          <a:xfrm rot="-5400000">
            <a:off x="165894" y="3691732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Reach</a:t>
            </a:r>
          </a:p>
        </p:txBody>
      </p:sp>
      <p:graphicFrame>
        <p:nvGraphicFramePr>
          <p:cNvPr id="186495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981670"/>
              </p:ext>
            </p:extLst>
          </p:nvPr>
        </p:nvGraphicFramePr>
        <p:xfrm>
          <a:off x="3006725" y="1562100"/>
          <a:ext cx="5153025" cy="3598864"/>
        </p:xfrm>
        <a:graphic>
          <a:graphicData uri="http://schemas.openxmlformats.org/drawingml/2006/table">
            <a:tbl>
              <a:tblPr/>
              <a:tblGrid>
                <a:gridCol w="1289050"/>
                <a:gridCol w="1287463"/>
                <a:gridCol w="1289050"/>
                <a:gridCol w="1287462"/>
              </a:tblGrid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577081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Geo HMIS Implementation Phases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3079372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27794"/>
            <a:ext cx="7283152" cy="94096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In Conclusion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36576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+mj-lt"/>
              </a:rPr>
              <a:t>Planning for success</a:t>
            </a:r>
          </a:p>
          <a:p>
            <a:r>
              <a:rPr lang="en-US" sz="3600" dirty="0" smtClean="0">
                <a:latin typeface="+mj-lt"/>
              </a:rPr>
              <a:t>Using best practices from around the world</a:t>
            </a:r>
          </a:p>
          <a:p>
            <a:r>
              <a:rPr lang="en-US" sz="3600" dirty="0" smtClean="0">
                <a:latin typeface="+mj-lt"/>
              </a:rPr>
              <a:t>Three phases – Four components - Parallel development</a:t>
            </a:r>
          </a:p>
          <a:p>
            <a:r>
              <a:rPr lang="en-US" sz="3600" dirty="0" smtClean="0">
                <a:latin typeface="+mj-lt"/>
              </a:rPr>
              <a:t>Opportunity to lead and jump ahead!</a:t>
            </a:r>
          </a:p>
        </p:txBody>
      </p:sp>
    </p:spTree>
    <p:extLst>
      <p:ext uri="{BB962C8B-B14F-4D97-AF65-F5344CB8AC3E}">
        <p14:creationId xmlns:p14="http://schemas.microsoft.com/office/powerpoint/2010/main" val="1561469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50888"/>
          </a:xfrm>
          <a:effectLst/>
        </p:spPr>
        <p:txBody>
          <a:bodyPr>
            <a:noAutofit/>
          </a:bodyPr>
          <a:lstStyle/>
          <a:p>
            <a:pPr algn="ctr"/>
            <a:r>
              <a:rPr lang="en-US" altLang="en-US" b="1" dirty="0"/>
              <a:t>Difficult Times for Healthcare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611560" y="1268760"/>
          <a:ext cx="7848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23928" y="184656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Providers</a:t>
            </a:r>
          </a:p>
          <a:p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98513" y="4293096"/>
            <a:ext cx="2365375" cy="131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09538" indent="-1095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lnSpc>
                <a:spcPct val="55000"/>
              </a:lnSpc>
              <a:buFontTx/>
              <a:buChar char="•"/>
            </a:pPr>
            <a:r>
              <a:rPr lang="en-US" altLang="en-US" sz="1600" b="1" dirty="0">
                <a:effectLst/>
                <a:latin typeface="+mj-lt"/>
              </a:rPr>
              <a:t>Cost pressure</a:t>
            </a:r>
          </a:p>
          <a:p>
            <a:pPr eaLnBrk="0" hangingPunct="0">
              <a:lnSpc>
                <a:spcPct val="25000"/>
              </a:lnSpc>
              <a:buFontTx/>
              <a:buChar char="•"/>
            </a:pPr>
            <a:endParaRPr lang="en-US" altLang="en-US" sz="1600" b="1" dirty="0">
              <a:effectLst/>
              <a:latin typeface="+mj-lt"/>
            </a:endParaRPr>
          </a:p>
          <a:p>
            <a:pPr eaLnBrk="0" hangingPunct="0">
              <a:lnSpc>
                <a:spcPct val="95000"/>
              </a:lnSpc>
              <a:buFontTx/>
              <a:buChar char="•"/>
            </a:pPr>
            <a:r>
              <a:rPr lang="en-US" altLang="en-US" sz="1600" b="1" dirty="0">
                <a:effectLst/>
                <a:latin typeface="+mj-lt"/>
              </a:rPr>
              <a:t>Regulatory </a:t>
            </a:r>
            <a:br>
              <a:rPr lang="en-US" altLang="en-US" sz="1600" b="1" dirty="0">
                <a:effectLst/>
                <a:latin typeface="+mj-lt"/>
              </a:rPr>
            </a:br>
            <a:r>
              <a:rPr lang="en-US" altLang="en-US" sz="1600" b="1" dirty="0">
                <a:effectLst/>
                <a:latin typeface="+mj-lt"/>
              </a:rPr>
              <a:t>compliance</a:t>
            </a:r>
          </a:p>
          <a:p>
            <a:pPr eaLnBrk="0" hangingPunct="0">
              <a:lnSpc>
                <a:spcPct val="55000"/>
              </a:lnSpc>
              <a:buFontTx/>
              <a:buChar char="•"/>
            </a:pPr>
            <a:endParaRPr lang="en-US" altLang="en-US" sz="1600" b="1" dirty="0">
              <a:effectLst/>
              <a:latin typeface="+mj-lt"/>
            </a:endParaRPr>
          </a:p>
          <a:p>
            <a:pPr eaLnBrk="0" hangingPunct="0">
              <a:lnSpc>
                <a:spcPct val="55000"/>
              </a:lnSpc>
              <a:buFontTx/>
              <a:buChar char="•"/>
            </a:pPr>
            <a:r>
              <a:rPr lang="en-US" altLang="en-US" sz="1600" b="1" dirty="0">
                <a:effectLst/>
                <a:latin typeface="+mj-lt"/>
              </a:rPr>
              <a:t>Plan consolidation</a:t>
            </a:r>
          </a:p>
          <a:p>
            <a:pPr eaLnBrk="0" hangingPunct="0">
              <a:lnSpc>
                <a:spcPct val="55000"/>
              </a:lnSpc>
              <a:buFontTx/>
              <a:buChar char="•"/>
            </a:pPr>
            <a:endParaRPr lang="en-US" altLang="en-US" sz="1600" b="1" dirty="0">
              <a:effectLst/>
              <a:latin typeface="+mj-lt"/>
            </a:endParaRPr>
          </a:p>
          <a:p>
            <a:pPr eaLnBrk="0" hangingPunct="0">
              <a:lnSpc>
                <a:spcPct val="55000"/>
              </a:lnSpc>
              <a:buFontTx/>
              <a:buChar char="•"/>
            </a:pPr>
            <a:r>
              <a:rPr lang="en-US" altLang="en-US" sz="1600" b="1" dirty="0">
                <a:effectLst/>
                <a:latin typeface="+mj-lt"/>
              </a:rPr>
              <a:t>Product innovation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3688" y="3779748"/>
            <a:ext cx="110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Insurance</a:t>
            </a:r>
            <a:endParaRPr lang="ru-RU" b="1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652120" y="4149080"/>
            <a:ext cx="1914525" cy="160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09538" indent="-1095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lnSpc>
                <a:spcPct val="55000"/>
              </a:lnSpc>
              <a:buFontTx/>
              <a:buChar char="•"/>
            </a:pPr>
            <a:r>
              <a:rPr lang="en-US" altLang="en-US" sz="1600" b="1" dirty="0">
                <a:effectLst/>
                <a:latin typeface="+mj-lt"/>
              </a:rPr>
              <a:t>Patent expiration</a:t>
            </a:r>
          </a:p>
          <a:p>
            <a:pPr eaLnBrk="0" hangingPunct="0">
              <a:lnSpc>
                <a:spcPct val="30000"/>
              </a:lnSpc>
              <a:buFontTx/>
              <a:buChar char="•"/>
            </a:pPr>
            <a:endParaRPr lang="en-US" altLang="en-US" sz="1600" b="1" dirty="0">
              <a:effectLst/>
              <a:latin typeface="+mj-lt"/>
            </a:endParaRPr>
          </a:p>
          <a:p>
            <a:pPr eaLnBrk="0" hangingPunct="0">
              <a:lnSpc>
                <a:spcPct val="95000"/>
              </a:lnSpc>
              <a:buFontTx/>
              <a:buChar char="•"/>
            </a:pPr>
            <a:r>
              <a:rPr lang="en-US" altLang="en-US" sz="1600" b="1" dirty="0">
                <a:effectLst/>
                <a:latin typeface="+mj-lt"/>
              </a:rPr>
              <a:t>Drug development pipeline</a:t>
            </a:r>
          </a:p>
          <a:p>
            <a:pPr eaLnBrk="0" hangingPunct="0">
              <a:lnSpc>
                <a:spcPct val="30000"/>
              </a:lnSpc>
              <a:buFontTx/>
              <a:buChar char="•"/>
            </a:pPr>
            <a:endParaRPr lang="en-US" altLang="en-US" sz="1600" b="1" dirty="0">
              <a:effectLst/>
              <a:latin typeface="+mj-lt"/>
            </a:endParaRPr>
          </a:p>
          <a:p>
            <a:pPr eaLnBrk="0" hangingPunct="0">
              <a:lnSpc>
                <a:spcPct val="95000"/>
              </a:lnSpc>
              <a:buFontTx/>
              <a:buChar char="•"/>
            </a:pPr>
            <a:r>
              <a:rPr lang="en-US" altLang="en-US" sz="1600" b="1" dirty="0">
                <a:effectLst/>
                <a:latin typeface="+mj-lt"/>
              </a:rPr>
              <a:t>Payer pressure</a:t>
            </a:r>
          </a:p>
          <a:p>
            <a:pPr eaLnBrk="0" hangingPunct="0">
              <a:lnSpc>
                <a:spcPct val="25000"/>
              </a:lnSpc>
              <a:buFontTx/>
              <a:buChar char="•"/>
            </a:pPr>
            <a:endParaRPr lang="en-US" altLang="en-US" sz="1600" b="1" dirty="0">
              <a:effectLst/>
              <a:latin typeface="+mj-lt"/>
            </a:endParaRPr>
          </a:p>
          <a:p>
            <a:pPr eaLnBrk="0" hangingPunct="0">
              <a:lnSpc>
                <a:spcPct val="95000"/>
              </a:lnSpc>
              <a:buFontTx/>
              <a:buChar char="•"/>
            </a:pPr>
            <a:r>
              <a:rPr lang="en-US" altLang="en-US" sz="1600" b="1" dirty="0">
                <a:effectLst/>
                <a:latin typeface="+mj-lt"/>
              </a:rPr>
              <a:t>Sales force </a:t>
            </a:r>
            <a:r>
              <a:rPr lang="en-US" altLang="en-US" sz="1600" b="1" dirty="0" smtClean="0">
                <a:effectLst/>
                <a:latin typeface="+mj-lt"/>
              </a:rPr>
              <a:t>effectiveness</a:t>
            </a:r>
            <a:endParaRPr lang="en-US" altLang="en-US" sz="1600" b="1" dirty="0">
              <a:effectLst/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36450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Pharma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491880" y="2260610"/>
            <a:ext cx="22322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 Quality of care and  </a:t>
            </a:r>
          </a:p>
          <a:p>
            <a:r>
              <a:rPr lang="en-US" sz="1400" b="1" dirty="0" smtClean="0"/>
              <a:t>   patient safety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 Regulatory compliance</a:t>
            </a:r>
          </a:p>
          <a:p>
            <a:r>
              <a:rPr lang="en-US" sz="1400" b="1" dirty="0" smtClean="0"/>
              <a:t>   (HIPAA)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 Reduced reimbursements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 Application integration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 Staffing issues</a:t>
            </a:r>
            <a:endParaRPr lang="ru-RU" sz="1400" b="1" dirty="0"/>
          </a:p>
        </p:txBody>
      </p:sp>
      <p:sp>
        <p:nvSpPr>
          <p:cNvPr id="18" name="Oval 17"/>
          <p:cNvSpPr/>
          <p:nvPr/>
        </p:nvSpPr>
        <p:spPr>
          <a:xfrm>
            <a:off x="3203848" y="3933056"/>
            <a:ext cx="2448272" cy="2520280"/>
          </a:xfrm>
          <a:prstGeom prst="ellipse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5896" y="42210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Industry Pains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91880" y="4725144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Rising costs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Staffing issues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Disconnectedness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Quality</a:t>
            </a:r>
            <a:endParaRPr lang="ru-RU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59216" cy="1143000"/>
          </a:xfrm>
        </p:spPr>
        <p:txBody>
          <a:bodyPr/>
          <a:lstStyle/>
          <a:p>
            <a:r>
              <a:rPr lang="en-US" b="1" dirty="0" smtClean="0"/>
              <a:t>Georgian HMIS Vision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6344"/>
            <a:ext cx="8229600" cy="96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Demonstration of Vision</a:t>
            </a:r>
            <a:endParaRPr lang="en-US" sz="4400" b="1" dirty="0"/>
          </a:p>
        </p:txBody>
      </p:sp>
      <p:pic>
        <p:nvPicPr>
          <p:cNvPr id="6" name="Picture 5" descr="GEORG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18" y="1"/>
            <a:ext cx="1841584" cy="1340767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5"/>
          <p:cNvSpPr txBox="1">
            <a:spLocks/>
          </p:cNvSpPr>
          <p:nvPr/>
        </p:nvSpPr>
        <p:spPr>
          <a:xfrm>
            <a:off x="611560" y="1556792"/>
            <a:ext cx="8136904" cy="4709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cs typeface="Aharoni" pitchFamily="2" charset="-79"/>
              </a:rPr>
              <a:t>Started 2011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cs typeface="Aharoni" pitchFamily="2" charset="-79"/>
              </a:rPr>
              <a:t> Three </a:t>
            </a:r>
            <a:r>
              <a:rPr lang="en-US" sz="3600" dirty="0">
                <a:cs typeface="Aharoni" pitchFamily="2" charset="-79"/>
              </a:rPr>
              <a:t>p</a:t>
            </a:r>
            <a:r>
              <a:rPr lang="en-US" sz="3600" dirty="0" smtClean="0">
                <a:cs typeface="Aharoni" pitchFamily="2" charset="-79"/>
              </a:rPr>
              <a:t>hases 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cs typeface="Aharoni" pitchFamily="2" charset="-79"/>
              </a:rPr>
              <a:t> </a:t>
            </a:r>
            <a:r>
              <a:rPr lang="en-US" sz="3600" dirty="0">
                <a:cs typeface="Aharoni" pitchFamily="2" charset="-79"/>
              </a:rPr>
              <a:t>Four components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dirty="0" smtClean="0">
                <a:cs typeface="Aharoni" pitchFamily="2" charset="-79"/>
              </a:rPr>
              <a:t> Interagency </a:t>
            </a:r>
            <a:r>
              <a:rPr lang="en-US" sz="3600" dirty="0">
                <a:cs typeface="Aharoni" pitchFamily="2" charset="-79"/>
              </a:rPr>
              <a:t>governance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dirty="0" smtClean="0">
                <a:cs typeface="Aharoni" pitchFamily="2" charset="-79"/>
              </a:rPr>
              <a:t> Private </a:t>
            </a:r>
            <a:r>
              <a:rPr lang="en-US" sz="3600" dirty="0">
                <a:cs typeface="Aharoni" pitchFamily="2" charset="-79"/>
              </a:rPr>
              <a:t>sector participation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cs typeface="Aharoni" pitchFamily="2" charset="-79"/>
              </a:rPr>
              <a:t> Utilize </a:t>
            </a:r>
            <a:r>
              <a:rPr lang="en-US" sz="3600" dirty="0">
                <a:cs typeface="Aharoni" pitchFamily="2" charset="-79"/>
              </a:rPr>
              <a:t>lessons learned from </a:t>
            </a:r>
            <a:r>
              <a:rPr lang="en-US" sz="3600" dirty="0" smtClean="0">
                <a:cs typeface="Aharoni" pitchFamily="2" charset="-79"/>
              </a:rPr>
              <a:t>around </a:t>
            </a:r>
          </a:p>
          <a:p>
            <a:r>
              <a:rPr lang="en-US" sz="3600" dirty="0">
                <a:cs typeface="Aharoni" pitchFamily="2" charset="-79"/>
              </a:rPr>
              <a:t> </a:t>
            </a:r>
            <a:r>
              <a:rPr lang="en-US" sz="3600" dirty="0" smtClean="0">
                <a:cs typeface="Aharoni" pitchFamily="2" charset="-79"/>
              </a:rPr>
              <a:t>   the </a:t>
            </a:r>
            <a:r>
              <a:rPr lang="en-US" sz="3600" dirty="0">
                <a:cs typeface="Aharoni" pitchFamily="2" charset="-79"/>
              </a:rPr>
              <a:t>world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>
                <a:cs typeface="Aharoni" pitchFamily="2" charset="-79"/>
              </a:rPr>
              <a:t> </a:t>
            </a:r>
            <a:r>
              <a:rPr lang="en-US" sz="3600" dirty="0" smtClean="0">
                <a:cs typeface="Aharoni" pitchFamily="2" charset="-79"/>
              </a:rPr>
              <a:t>Developed on international </a:t>
            </a:r>
            <a:r>
              <a:rPr lang="en-US" sz="3600" dirty="0">
                <a:cs typeface="Aharoni" pitchFamily="2" charset="-79"/>
              </a:rPr>
              <a:t>s</a:t>
            </a:r>
            <a:r>
              <a:rPr lang="en-US" sz="3600" dirty="0" smtClean="0">
                <a:cs typeface="Aharoni" pitchFamily="2" charset="-79"/>
              </a:rPr>
              <a:t>tandards</a:t>
            </a:r>
          </a:p>
        </p:txBody>
      </p:sp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6264696" cy="12192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</a:rPr>
              <a:t>Geo HMIS</a:t>
            </a:r>
            <a:endParaRPr lang="en-US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9978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/>
            </a:gs>
            <a:gs pos="0">
              <a:srgbClr val="F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40568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6976"/>
          </a:xfrm>
        </p:spPr>
        <p:txBody>
          <a:bodyPr/>
          <a:lstStyle/>
          <a:p>
            <a:r>
              <a:rPr lang="en-US" b="1" dirty="0" smtClean="0"/>
              <a:t>Geo HMIS Governance</a:t>
            </a:r>
            <a:endParaRPr lang="en-US" b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/>
            </a:gs>
            <a:gs pos="0">
              <a:srgbClr val="F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83130"/>
            <a:ext cx="6172199" cy="360807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Good Governance </a:t>
            </a:r>
            <a:br>
              <a:rPr lang="en-US" b="1" dirty="0" smtClean="0"/>
            </a:br>
            <a:r>
              <a:rPr lang="en-US" b="1" dirty="0" smtClean="0"/>
              <a:t>Leads to Efficient Operations</a:t>
            </a:r>
            <a:endParaRPr lang="en-US" b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4-arrow-cycle2"/>
          <p:cNvPicPr>
            <a:picLocks noChangeAspect="1" noChangeArrowheads="1"/>
          </p:cNvPicPr>
          <p:nvPr/>
        </p:nvPicPr>
        <p:blipFill>
          <a:blip r:embed="rId3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14943" r="6035" b="12643"/>
          <a:stretch>
            <a:fillRect/>
          </a:stretch>
        </p:blipFill>
        <p:spPr bwMode="auto">
          <a:xfrm>
            <a:off x="457200" y="1752600"/>
            <a:ext cx="7848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Geo HMIS Main Components:</a:t>
            </a:r>
            <a:br>
              <a:rPr lang="en-US" b="1" dirty="0" smtClean="0"/>
            </a:br>
            <a:r>
              <a:rPr lang="en-US" b="1" dirty="0" smtClean="0"/>
              <a:t>Parallel Development</a:t>
            </a:r>
            <a:endParaRPr lang="en-US" b="1" dirty="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438400" y="2362200"/>
            <a:ext cx="3079750" cy="5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Reports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019800" y="2895600"/>
            <a:ext cx="2749550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Billing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276600" y="5562600"/>
            <a:ext cx="3511550" cy="5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Prescriptions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-252536" y="4733809"/>
            <a:ext cx="2952750" cy="5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EMR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91880" y="3307799"/>
            <a:ext cx="1657347" cy="1705377"/>
            <a:chOff x="2133601" y="464455"/>
            <a:chExt cx="1657347" cy="17053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2133601" y="464455"/>
              <a:ext cx="1657347" cy="1705377"/>
            </a:xfrm>
            <a:prstGeom prst="ellipse">
              <a:avLst/>
            </a:prstGeom>
            <a:solidFill>
              <a:srgbClr val="990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2376314" y="741080"/>
              <a:ext cx="1171921" cy="12058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/>
                <a:t>Geo HMIS</a:t>
              </a:r>
              <a:endParaRPr lang="en-US" sz="3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976064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arge light blue embossed oval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51247"/>
            <a:ext cx="8686800" cy="52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</a:rPr>
              <a:t>Geo HMIS</a:t>
            </a:r>
            <a:endParaRPr lang="en-US" sz="5400" dirty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blackWhite">
          <a:xfrm>
            <a:off x="3347864" y="1496978"/>
            <a:ext cx="15841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/>
            <a:r>
              <a:rPr lang="en-US" sz="2000" b="1" dirty="0" smtClean="0"/>
              <a:t>Public Health Surveillance</a:t>
            </a:r>
            <a:endParaRPr lang="ru-RU" sz="2000" b="1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blackWhite">
          <a:xfrm>
            <a:off x="6588224" y="4377298"/>
            <a:ext cx="21602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/>
            <a:r>
              <a:rPr lang="en-US" sz="2000" b="1" dirty="0" smtClean="0"/>
              <a:t>Insurance Benefits and Utilization</a:t>
            </a:r>
            <a:endParaRPr lang="en-US" sz="2000" b="1" dirty="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blackWhite">
          <a:xfrm>
            <a:off x="7406952" y="3133417"/>
            <a:ext cx="13415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/>
            <a:r>
              <a:rPr lang="en-US" sz="2000" b="1" dirty="0" smtClean="0"/>
              <a:t>Georgian Healthcare Statistics</a:t>
            </a:r>
            <a:endParaRPr lang="en-US" sz="2000" b="1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blackWhite">
          <a:xfrm>
            <a:off x="1619672" y="2062589"/>
            <a:ext cx="15121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174625" indent="-174625" algn="ctr" eaLnBrk="0" hangingPunct="0">
              <a:lnSpc>
                <a:spcPct val="90000"/>
              </a:lnSpc>
              <a:buClr>
                <a:schemeClr val="tx2"/>
              </a:buClr>
              <a:buSzPct val="85000"/>
              <a:buFont typeface="Wingdings" pitchFamily="2" charset="2"/>
              <a:buNone/>
            </a:pPr>
            <a:r>
              <a:rPr lang="en-US" sz="2000" b="1" dirty="0" smtClean="0"/>
              <a:t>EMR Clinical</a:t>
            </a:r>
          </a:p>
          <a:p>
            <a:pPr marL="174625" indent="-174625" algn="ctr" eaLnBrk="0" hangingPunct="0">
              <a:lnSpc>
                <a:spcPct val="90000"/>
              </a:lnSpc>
              <a:buClr>
                <a:schemeClr val="tx2"/>
              </a:buClr>
              <a:buSzPct val="85000"/>
              <a:buFont typeface="Wingdings" pitchFamily="2" charset="2"/>
              <a:buNone/>
            </a:pPr>
            <a:r>
              <a:rPr lang="en-US" sz="2000" b="1" dirty="0" smtClean="0"/>
              <a:t>Patient Data</a:t>
            </a:r>
            <a:endParaRPr lang="en-US" sz="2000" b="1" dirty="0"/>
          </a:p>
        </p:txBody>
      </p:sp>
      <p:pic>
        <p:nvPicPr>
          <p:cNvPr id="15374" name="Picture 14" descr="Blue Curved Arrow Small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95134">
            <a:off x="6423783" y="5318979"/>
            <a:ext cx="297338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Blue Curved Arrow Small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18809">
            <a:off x="-250825" y="1864311"/>
            <a:ext cx="2946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283968" y="504801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Healthcare Services Pricing including Prosthetics, High Cost single use items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123728" y="551723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smtClean="0"/>
              <a:t>Drug Inventory Tracking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55576" y="4869160"/>
            <a:ext cx="1901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smtClean="0"/>
              <a:t>Approved Drugs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79512" y="322517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smtClean="0"/>
              <a:t>Pharmaceutical Logistic Information</a:t>
            </a:r>
            <a:endParaRPr lang="ru-RU" sz="2000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blackWhite">
          <a:xfrm>
            <a:off x="5364088" y="2152600"/>
            <a:ext cx="28803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/>
            <a:r>
              <a:rPr lang="en-US" sz="2000" b="1" dirty="0" smtClean="0"/>
              <a:t>Eligibility, Financial Billing and Payments</a:t>
            </a:r>
            <a:endParaRPr lang="en-US" sz="2000" b="1" dirty="0"/>
          </a:p>
        </p:txBody>
      </p:sp>
      <p:pic>
        <p:nvPicPr>
          <p:cNvPr id="21" name="Picture 20" descr="Pictur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924180"/>
            <a:ext cx="1808532" cy="180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5752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  <p:bldP spid="15368" grpId="0"/>
      <p:bldP spid="17" grpId="0"/>
      <p:bldP spid="18" grpId="0"/>
      <p:bldP spid="19" grpId="0"/>
      <p:bldP spid="20" grpId="0"/>
      <p:bldP spid="153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/>
            </a:gs>
            <a:gs pos="0">
              <a:srgbClr val="F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32" y="260648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Geo HMIS System Architecture</a:t>
            </a:r>
            <a:endParaRPr lang="en-US" b="1" dirty="0"/>
          </a:p>
        </p:txBody>
      </p:sp>
      <p:grpSp>
        <p:nvGrpSpPr>
          <p:cNvPr id="3" name="مجموعة 37"/>
          <p:cNvGrpSpPr/>
          <p:nvPr/>
        </p:nvGrpSpPr>
        <p:grpSpPr>
          <a:xfrm>
            <a:off x="723900" y="1484784"/>
            <a:ext cx="7658100" cy="5056392"/>
            <a:chOff x="762000" y="762000"/>
            <a:chExt cx="7696200" cy="5404373"/>
          </a:xfrm>
        </p:grpSpPr>
        <p:grpSp>
          <p:nvGrpSpPr>
            <p:cNvPr id="4" name="مجموعة 44"/>
            <p:cNvGrpSpPr/>
            <p:nvPr/>
          </p:nvGrpSpPr>
          <p:grpSpPr>
            <a:xfrm>
              <a:off x="762000" y="762000"/>
              <a:ext cx="7696200" cy="5404373"/>
              <a:chOff x="762000" y="914400"/>
              <a:chExt cx="7696200" cy="5404373"/>
            </a:xfrm>
          </p:grpSpPr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3505200" y="1066800"/>
                <a:ext cx="2222500" cy="41148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82945" tIns="41473" rIns="82945" bIns="41473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28675" eaLnBrk="0" hangingPunct="0"/>
                <a:r>
                  <a:rPr lang="en-US" sz="2200" b="1" dirty="0" smtClean="0"/>
                  <a:t>Service  </a:t>
                </a:r>
              </a:p>
              <a:p>
                <a:pPr algn="ctr" defTabSz="828675" eaLnBrk="0" hangingPunct="0"/>
                <a:r>
                  <a:rPr lang="en-US" sz="2200" b="1" dirty="0" smtClean="0"/>
                  <a:t>Layer</a:t>
                </a:r>
                <a:endParaRPr lang="en-US" sz="2200" b="1" dirty="0"/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4267200" y="1905000"/>
                <a:ext cx="1371600" cy="32004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ar-SY"/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762000" y="5943600"/>
                <a:ext cx="7696200" cy="327025"/>
              </a:xfrm>
              <a:prstGeom prst="rect">
                <a:avLst/>
              </a:prstGeom>
              <a:solidFill>
                <a:srgbClr val="990000"/>
              </a:solidFill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ar-SY"/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 rot="16200000">
                <a:off x="2247900" y="3238500"/>
                <a:ext cx="3200400" cy="533400"/>
              </a:xfrm>
              <a:prstGeom prst="rect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82945" tIns="41473" rIns="82945" bIns="41473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28675" eaLnBrk="0" hangingPunct="0"/>
                <a:r>
                  <a:rPr lang="en-US" sz="2000" b="1" dirty="0">
                    <a:solidFill>
                      <a:srgbClr val="990000"/>
                    </a:solidFill>
                  </a:rPr>
                  <a:t>AOP Facade</a:t>
                </a:r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 rot="16200000">
                <a:off x="4158456" y="2623344"/>
                <a:ext cx="1371600" cy="544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2945" tIns="41473" rIns="82945" bIns="41473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28675" eaLnBrk="0" hangingPunct="0"/>
                <a:r>
                  <a:rPr lang="en-US" dirty="0"/>
                  <a:t>Functiona</a:t>
                </a:r>
                <a:r>
                  <a:rPr lang="en-US" sz="1600" dirty="0"/>
                  <a:t>l </a:t>
                </a:r>
                <a:r>
                  <a:rPr lang="en-US" sz="1600" dirty="0" smtClean="0"/>
                  <a:t>Rule -based </a:t>
                </a:r>
                <a:r>
                  <a:rPr lang="en-US" sz="1600" dirty="0"/>
                  <a:t>Services</a:t>
                </a: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762000" y="914400"/>
                <a:ext cx="7696200" cy="44958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82945" tIns="41473" rIns="82945" bIns="41473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28675" eaLnBrk="0" hangingPunct="0"/>
                <a:endParaRPr lang="en-GB" sz="2200" dirty="0"/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5867400" y="1066800"/>
                <a:ext cx="2417762" cy="4114800"/>
              </a:xfrm>
              <a:prstGeom prst="rect">
                <a:avLst/>
              </a:prstGeom>
              <a:noFill/>
              <a:ln w="28575">
                <a:solidFill>
                  <a:srgbClr val="336600"/>
                </a:solidFill>
                <a:miter lim="800000"/>
                <a:headEnd/>
                <a:tailEnd/>
              </a:ln>
            </p:spPr>
            <p:txBody>
              <a:bodyPr lIns="82945" tIns="41473" rIns="82945" bIns="41473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28675" eaLnBrk="0" hangingPunct="0"/>
                <a:endParaRPr lang="en-GB" sz="2200" dirty="0"/>
              </a:p>
            </p:txBody>
          </p:sp>
          <p:sp>
            <p:nvSpPr>
              <p:cNvPr id="22" name="Text Box 42"/>
              <p:cNvSpPr txBox="1">
                <a:spLocks noChangeArrowheads="1"/>
              </p:cNvSpPr>
              <p:nvPr/>
            </p:nvSpPr>
            <p:spPr bwMode="auto">
              <a:xfrm>
                <a:off x="6324600" y="1125538"/>
                <a:ext cx="1407465" cy="422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2945" tIns="41473" rIns="82945" bIns="41473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8675" eaLnBrk="0" hangingPunct="0"/>
                <a:r>
                  <a:rPr lang="en-US" sz="2200" b="1" dirty="0" smtClean="0"/>
                  <a:t>Data Layer</a:t>
                </a:r>
                <a:endParaRPr lang="en-US" sz="2200" b="1" dirty="0"/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762000" y="5486400"/>
                <a:ext cx="7696200" cy="381000"/>
              </a:xfrm>
              <a:prstGeom prst="rect">
                <a:avLst/>
              </a:prstGeom>
              <a:solidFill>
                <a:srgbClr val="FFC000"/>
              </a:solidFill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28675" eaLnBrk="0" hangingPunct="0"/>
                <a:r>
                  <a:rPr lang="en-US" b="1" dirty="0" smtClean="0">
                    <a:solidFill>
                      <a:schemeClr val="tx1"/>
                    </a:solidFill>
                  </a:rPr>
                  <a:t>Aspect Controller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(Security, Tracing, Logs, Workflow, Business Rules, etc) 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 Box 50"/>
              <p:cNvSpPr txBox="1">
                <a:spLocks noChangeArrowheads="1"/>
              </p:cNvSpPr>
              <p:nvPr/>
            </p:nvSpPr>
            <p:spPr bwMode="auto">
              <a:xfrm rot="16200000">
                <a:off x="4577526" y="3313964"/>
                <a:ext cx="3200401" cy="382467"/>
              </a:xfrm>
              <a:prstGeom prst="rect">
                <a:avLst/>
              </a:prstGeom>
              <a:noFill/>
              <a:ln w="25400" cmpd="sng">
                <a:solidFill>
                  <a:srgbClr val="336600"/>
                </a:solidFill>
                <a:miter lim="800000"/>
                <a:headEnd/>
                <a:tailEnd/>
              </a:ln>
            </p:spPr>
            <p:txBody>
              <a:bodyPr wrap="square" lIns="74055" tIns="38508" rIns="74055" bIns="38508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752475" hangingPunct="0">
                  <a:lnSpc>
                    <a:spcPct val="99000"/>
                  </a:lnSpc>
                  <a:spcBef>
                    <a:spcPts val="1438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US" sz="2000" b="1" dirty="0" smtClean="0">
                    <a:solidFill>
                      <a:srgbClr val="990000"/>
                    </a:solidFill>
                  </a:rPr>
                  <a:t>ORM</a:t>
                </a:r>
                <a:endParaRPr lang="en-US" sz="2000" b="1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6457072" y="1905000"/>
                <a:ext cx="1761416" cy="3200400"/>
              </a:xfrm>
              <a:prstGeom prst="rect">
                <a:avLst/>
              </a:prstGeom>
              <a:noFill/>
              <a:ln w="25400" cmpd="sng">
                <a:solidFill>
                  <a:srgbClr val="33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ar-SY"/>
              </a:p>
            </p:txBody>
          </p:sp>
          <p:sp>
            <p:nvSpPr>
              <p:cNvPr id="26" name="Text Box 52"/>
              <p:cNvSpPr txBox="1">
                <a:spLocks noChangeArrowheads="1"/>
              </p:cNvSpPr>
              <p:nvPr/>
            </p:nvSpPr>
            <p:spPr bwMode="auto">
              <a:xfrm>
                <a:off x="6553200" y="2438400"/>
                <a:ext cx="1568450" cy="1237316"/>
              </a:xfrm>
              <a:prstGeom prst="rect">
                <a:avLst/>
              </a:prstGeom>
              <a:noFill/>
              <a:ln w="3175">
                <a:solidFill>
                  <a:srgbClr val="336600"/>
                </a:solidFill>
                <a:miter lim="800000"/>
                <a:headEnd/>
                <a:tailEnd/>
              </a:ln>
            </p:spPr>
            <p:txBody>
              <a:bodyPr wrap="square" lIns="74055" tIns="38508" rIns="74055" bIns="38508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752475" hangingPunct="0">
                  <a:lnSpc>
                    <a:spcPct val="99000"/>
                  </a:lnSpc>
                  <a:spcBef>
                    <a:spcPts val="1438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US" sz="1600" dirty="0"/>
                  <a:t>Relational DB </a:t>
                </a:r>
                <a:r>
                  <a:rPr lang="en-US" sz="1600" dirty="0" smtClean="0"/>
                  <a:t>storage</a:t>
                </a:r>
              </a:p>
              <a:p>
                <a:pPr algn="ctr" defTabSz="752475" hangingPunct="0">
                  <a:spcBef>
                    <a:spcPts val="1438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US" sz="1600" dirty="0" err="1" smtClean="0"/>
                  <a:t>MySQl</a:t>
                </a:r>
                <a:r>
                  <a:rPr lang="en-US" sz="1600" dirty="0" smtClean="0"/>
                  <a:t>  Oracle SQL Server</a:t>
                </a:r>
                <a:endParaRPr lang="en-US" sz="1600" dirty="0"/>
              </a:p>
            </p:txBody>
          </p:sp>
          <p:sp>
            <p:nvSpPr>
              <p:cNvPr id="27" name="Text Box 57"/>
              <p:cNvSpPr txBox="1">
                <a:spLocks noChangeArrowheads="1"/>
              </p:cNvSpPr>
              <p:nvPr/>
            </p:nvSpPr>
            <p:spPr bwMode="auto">
              <a:xfrm>
                <a:off x="6553200" y="3733800"/>
                <a:ext cx="1568450" cy="805788"/>
              </a:xfrm>
              <a:prstGeom prst="rect">
                <a:avLst/>
              </a:prstGeom>
              <a:noFill/>
              <a:ln w="3175">
                <a:solidFill>
                  <a:srgbClr val="336600"/>
                </a:solidFill>
                <a:miter lim="800000"/>
                <a:headEnd/>
                <a:tailEnd/>
              </a:ln>
            </p:spPr>
            <p:txBody>
              <a:bodyPr lIns="74055" tIns="38508" rIns="74055" bIns="38508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752475" hangingPunct="0">
                  <a:lnSpc>
                    <a:spcPct val="99000"/>
                  </a:lnSpc>
                  <a:spcBef>
                    <a:spcPts val="1438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US" dirty="0"/>
                  <a:t>File </a:t>
                </a:r>
                <a:r>
                  <a:rPr lang="en-US" dirty="0" smtClean="0"/>
                  <a:t>storage</a:t>
                </a:r>
              </a:p>
              <a:p>
                <a:pPr algn="ctr" defTabSz="752475" hangingPunct="0">
                  <a:lnSpc>
                    <a:spcPct val="99000"/>
                  </a:lnSpc>
                  <a:spcBef>
                    <a:spcPts val="1438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US" dirty="0" smtClean="0"/>
                  <a:t>Text   XML</a:t>
                </a:r>
                <a:endParaRPr lang="en-US" dirty="0"/>
              </a:p>
            </p:txBody>
          </p:sp>
          <p:sp>
            <p:nvSpPr>
              <p:cNvPr id="28" name="Text Box 59"/>
              <p:cNvSpPr txBox="1">
                <a:spLocks noChangeArrowheads="1"/>
              </p:cNvSpPr>
              <p:nvPr/>
            </p:nvSpPr>
            <p:spPr bwMode="auto">
              <a:xfrm>
                <a:off x="6553200" y="4648200"/>
                <a:ext cx="1568450" cy="350837"/>
              </a:xfrm>
              <a:prstGeom prst="rect">
                <a:avLst/>
              </a:prstGeom>
              <a:noFill/>
              <a:ln w="3175">
                <a:solidFill>
                  <a:srgbClr val="336600"/>
                </a:solidFill>
                <a:miter lim="800000"/>
                <a:headEnd/>
                <a:tailEnd/>
              </a:ln>
            </p:spPr>
            <p:txBody>
              <a:bodyPr lIns="74055" tIns="38508" rIns="74055" bIns="38508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752475" hangingPunct="0">
                  <a:lnSpc>
                    <a:spcPct val="99000"/>
                  </a:lnSpc>
                  <a:spcBef>
                    <a:spcPts val="1438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US" sz="1600" dirty="0"/>
                  <a:t>LDAP storage</a:t>
                </a:r>
              </a:p>
            </p:txBody>
          </p:sp>
          <p:sp>
            <p:nvSpPr>
              <p:cNvPr id="29" name="Text Box 60"/>
              <p:cNvSpPr txBox="1">
                <a:spLocks noChangeArrowheads="1"/>
              </p:cNvSpPr>
              <p:nvPr/>
            </p:nvSpPr>
            <p:spPr bwMode="auto">
              <a:xfrm>
                <a:off x="2971800" y="5867400"/>
                <a:ext cx="3830097" cy="451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2945" tIns="41473" rIns="82945" bIns="41473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8675" eaLnBrk="0" hangingPunct="0"/>
                <a:r>
                  <a:rPr lang="en-US" sz="2200" b="1" dirty="0" smtClean="0">
                    <a:solidFill>
                      <a:schemeClr val="bg1"/>
                    </a:solidFill>
                  </a:rPr>
                  <a:t>Infrastructure Components</a:t>
                </a:r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914400" y="1066800"/>
                <a:ext cx="2447925" cy="4114800"/>
              </a:xfrm>
              <a:prstGeom prst="rect">
                <a:avLst/>
              </a:prstGeom>
              <a:noFill/>
              <a:ln w="28575">
                <a:solidFill>
                  <a:srgbClr val="FF6699"/>
                </a:solidFill>
                <a:miter lim="800000"/>
                <a:headEnd/>
                <a:tailEnd/>
              </a:ln>
            </p:spPr>
            <p:txBody>
              <a:bodyPr lIns="82945" tIns="41473" rIns="82945" bIns="41473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28675" eaLnBrk="0" hangingPunct="0"/>
                <a:endParaRPr lang="en-GB" sz="2200"/>
              </a:p>
            </p:txBody>
          </p:sp>
          <p:sp>
            <p:nvSpPr>
              <p:cNvPr id="31" name="Text Box 65"/>
              <p:cNvSpPr txBox="1">
                <a:spLocks noChangeArrowheads="1"/>
              </p:cNvSpPr>
              <p:nvPr/>
            </p:nvSpPr>
            <p:spPr bwMode="auto">
              <a:xfrm>
                <a:off x="990600" y="1143000"/>
                <a:ext cx="2089150" cy="748080"/>
              </a:xfrm>
              <a:prstGeom prst="rect">
                <a:avLst/>
              </a:prstGeom>
              <a:noFill/>
              <a:ln w="9525">
                <a:solidFill>
                  <a:srgbClr val="FF6699"/>
                </a:solidFill>
                <a:miter lim="800000"/>
                <a:headEnd/>
                <a:tailEnd/>
              </a:ln>
            </p:spPr>
            <p:txBody>
              <a:bodyPr lIns="74055" tIns="38508" rIns="74055" bIns="38508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28675" eaLnBrk="0" hangingPunct="0">
                  <a:lnSpc>
                    <a:spcPct val="99000"/>
                  </a:lnSpc>
                  <a:spcBef>
                    <a:spcPts val="1438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US" sz="2200" b="1" dirty="0" smtClean="0"/>
                  <a:t>Presentation Layer</a:t>
                </a:r>
                <a:endParaRPr lang="en-US" sz="2200" b="1" dirty="0"/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990600" y="1905000"/>
                <a:ext cx="2286000" cy="669925"/>
              </a:xfrm>
              <a:prstGeom prst="rect">
                <a:avLst/>
              </a:prstGeom>
              <a:ln>
                <a:solidFill>
                  <a:srgbClr val="FF6699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82945" tIns="41473" rIns="82945" bIns="41473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28675" eaLnBrk="0" hangingPunct="0"/>
                <a:r>
                  <a:rPr lang="en-US" sz="2000" b="1" dirty="0">
                    <a:solidFill>
                      <a:srgbClr val="990000"/>
                    </a:solidFill>
                  </a:rPr>
                  <a:t>Conversation workflow</a:t>
                </a:r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990600" y="2667000"/>
                <a:ext cx="1676400" cy="2438400"/>
              </a:xfrm>
              <a:prstGeom prst="rect">
                <a:avLst/>
              </a:prstGeom>
              <a:ln>
                <a:solidFill>
                  <a:srgbClr val="FF6699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82945" tIns="41473" rIns="82945" bIns="41473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28675" eaLnBrk="0" hangingPunct="0"/>
                <a:r>
                  <a:rPr lang="en-US" sz="2000" b="1" dirty="0" smtClean="0">
                    <a:solidFill>
                      <a:srgbClr val="990000"/>
                    </a:solidFill>
                  </a:rPr>
                  <a:t>Channels</a:t>
                </a:r>
              </a:p>
              <a:p>
                <a:pPr algn="ctr" defTabSz="828675" eaLnBrk="0" hangingPunct="0"/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 defTabSz="828675" eaLnBrk="0" hangingPunct="0"/>
                <a:r>
                  <a:rPr lang="en-US" sz="1600" dirty="0"/>
                  <a:t>Web services</a:t>
                </a:r>
              </a:p>
              <a:p>
                <a:pPr algn="ctr" defTabSz="828675" eaLnBrk="0" hangingPunct="0"/>
                <a:r>
                  <a:rPr lang="en-US" sz="1600" dirty="0"/>
                  <a:t>HTTP, EJB</a:t>
                </a:r>
              </a:p>
              <a:p>
                <a:pPr algn="ctr" defTabSz="828675" eaLnBrk="0" hangingPunct="0"/>
                <a:r>
                  <a:rPr lang="en-US" sz="1600" dirty="0"/>
                  <a:t>Queue, Mail</a:t>
                </a:r>
              </a:p>
              <a:p>
                <a:pPr algn="ctr" defTabSz="828675" eaLnBrk="0" hangingPunct="0"/>
                <a:r>
                  <a:rPr lang="en-US" sz="1600" dirty="0"/>
                  <a:t>Fax, Printer</a:t>
                </a:r>
              </a:p>
              <a:p>
                <a:pPr algn="ctr" defTabSz="828675" eaLnBrk="0" hangingPunct="0"/>
                <a:r>
                  <a:rPr lang="en-US" sz="1600" dirty="0"/>
                  <a:t>Mobile, SMS</a:t>
                </a:r>
              </a:p>
              <a:p>
                <a:pPr algn="ctr" defTabSz="828675" eaLnBrk="0" hangingPunct="0"/>
                <a:r>
                  <a:rPr lang="en-US" sz="1600" dirty="0"/>
                  <a:t>Direct call</a:t>
                </a:r>
              </a:p>
            </p:txBody>
          </p:sp>
          <p:grpSp>
            <p:nvGrpSpPr>
              <p:cNvPr id="5" name="Group 33"/>
              <p:cNvGrpSpPr>
                <a:grpSpLocks/>
              </p:cNvGrpSpPr>
              <p:nvPr/>
            </p:nvGrpSpPr>
            <p:grpSpPr bwMode="auto">
              <a:xfrm>
                <a:off x="4343400" y="3581534"/>
                <a:ext cx="864621" cy="768665"/>
                <a:chOff x="1185" y="1477"/>
                <a:chExt cx="2536" cy="2306"/>
              </a:xfrm>
            </p:grpSpPr>
            <p:sp>
              <p:nvSpPr>
                <p:cNvPr id="35" name="Gear"/>
                <p:cNvSpPr>
                  <a:spLocks noEditPoints="1" noChangeArrowheads="1"/>
                </p:cNvSpPr>
                <p:nvPr/>
              </p:nvSpPr>
              <p:spPr bwMode="auto">
                <a:xfrm>
                  <a:off x="2526" y="1477"/>
                  <a:ext cx="1195" cy="1048"/>
                </a:xfrm>
                <a:custGeom>
                  <a:avLst/>
                  <a:gdLst>
                    <a:gd name="T0" fmla="*/ 598 w 21600"/>
                    <a:gd name="T1" fmla="*/ 0 h 21600"/>
                    <a:gd name="T2" fmla="*/ 1195 w 21600"/>
                    <a:gd name="T3" fmla="*/ 524 h 21600"/>
                    <a:gd name="T4" fmla="*/ 598 w 21600"/>
                    <a:gd name="T5" fmla="*/ 1048 h 21600"/>
                    <a:gd name="T6" fmla="*/ 0 w 21600"/>
                    <a:gd name="T7" fmla="*/ 524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374 w 21600"/>
                    <a:gd name="T13" fmla="*/ 3957 h 21600"/>
                    <a:gd name="T14" fmla="*/ 17840 w 21600"/>
                    <a:gd name="T15" fmla="*/ 1764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9689" y="1725"/>
                      </a:moveTo>
                      <a:lnTo>
                        <a:pt x="10304" y="85"/>
                      </a:lnTo>
                      <a:lnTo>
                        <a:pt x="11637" y="85"/>
                      </a:lnTo>
                      <a:lnTo>
                        <a:pt x="12303" y="1777"/>
                      </a:lnTo>
                      <a:lnTo>
                        <a:pt x="13072" y="1931"/>
                      </a:lnTo>
                      <a:lnTo>
                        <a:pt x="14303" y="598"/>
                      </a:lnTo>
                      <a:lnTo>
                        <a:pt x="15533" y="1110"/>
                      </a:lnTo>
                      <a:lnTo>
                        <a:pt x="15584" y="2905"/>
                      </a:lnTo>
                      <a:lnTo>
                        <a:pt x="16405" y="3520"/>
                      </a:lnTo>
                      <a:lnTo>
                        <a:pt x="17891" y="2751"/>
                      </a:lnTo>
                      <a:lnTo>
                        <a:pt x="18917" y="3674"/>
                      </a:lnTo>
                      <a:lnTo>
                        <a:pt x="18199" y="5314"/>
                      </a:lnTo>
                      <a:lnTo>
                        <a:pt x="18763" y="6083"/>
                      </a:lnTo>
                      <a:lnTo>
                        <a:pt x="20403" y="6032"/>
                      </a:lnTo>
                      <a:lnTo>
                        <a:pt x="20865" y="7211"/>
                      </a:lnTo>
                      <a:lnTo>
                        <a:pt x="19737" y="8185"/>
                      </a:lnTo>
                      <a:lnTo>
                        <a:pt x="20096" y="9723"/>
                      </a:lnTo>
                      <a:lnTo>
                        <a:pt x="21634" y="10287"/>
                      </a:lnTo>
                      <a:lnTo>
                        <a:pt x="21582" y="11620"/>
                      </a:lnTo>
                      <a:lnTo>
                        <a:pt x="20147" y="12184"/>
                      </a:lnTo>
                      <a:lnTo>
                        <a:pt x="19942" y="13158"/>
                      </a:lnTo>
                      <a:lnTo>
                        <a:pt x="21070" y="14234"/>
                      </a:lnTo>
                      <a:lnTo>
                        <a:pt x="20608" y="15362"/>
                      </a:lnTo>
                      <a:lnTo>
                        <a:pt x="19019" y="15465"/>
                      </a:lnTo>
                      <a:lnTo>
                        <a:pt x="18404" y="16439"/>
                      </a:lnTo>
                      <a:lnTo>
                        <a:pt x="19122" y="17925"/>
                      </a:lnTo>
                      <a:lnTo>
                        <a:pt x="18096" y="18797"/>
                      </a:lnTo>
                      <a:lnTo>
                        <a:pt x="16763" y="18284"/>
                      </a:lnTo>
                      <a:lnTo>
                        <a:pt x="15431" y="19002"/>
                      </a:lnTo>
                      <a:lnTo>
                        <a:pt x="15277" y="20848"/>
                      </a:lnTo>
                      <a:lnTo>
                        <a:pt x="14149" y="21155"/>
                      </a:lnTo>
                      <a:lnTo>
                        <a:pt x="13021" y="19925"/>
                      </a:lnTo>
                      <a:lnTo>
                        <a:pt x="12252" y="20181"/>
                      </a:lnTo>
                      <a:lnTo>
                        <a:pt x="11739" y="21668"/>
                      </a:lnTo>
                      <a:lnTo>
                        <a:pt x="10201" y="21668"/>
                      </a:lnTo>
                      <a:lnTo>
                        <a:pt x="9740" y="20130"/>
                      </a:lnTo>
                      <a:lnTo>
                        <a:pt x="8253" y="19771"/>
                      </a:lnTo>
                      <a:lnTo>
                        <a:pt x="7125" y="21001"/>
                      </a:lnTo>
                      <a:lnTo>
                        <a:pt x="5895" y="20489"/>
                      </a:lnTo>
                      <a:lnTo>
                        <a:pt x="5946" y="18592"/>
                      </a:lnTo>
                      <a:lnTo>
                        <a:pt x="5177" y="18131"/>
                      </a:lnTo>
                      <a:lnTo>
                        <a:pt x="3383" y="18848"/>
                      </a:lnTo>
                      <a:lnTo>
                        <a:pt x="2614" y="17874"/>
                      </a:lnTo>
                      <a:lnTo>
                        <a:pt x="3383" y="16182"/>
                      </a:lnTo>
                      <a:lnTo>
                        <a:pt x="2922" y="15465"/>
                      </a:lnTo>
                      <a:lnTo>
                        <a:pt x="922" y="15516"/>
                      </a:lnTo>
                      <a:lnTo>
                        <a:pt x="512" y="14234"/>
                      </a:lnTo>
                      <a:lnTo>
                        <a:pt x="1948" y="12901"/>
                      </a:lnTo>
                      <a:lnTo>
                        <a:pt x="1896" y="12184"/>
                      </a:lnTo>
                      <a:lnTo>
                        <a:pt x="0" y="11415"/>
                      </a:lnTo>
                      <a:lnTo>
                        <a:pt x="51" y="10031"/>
                      </a:lnTo>
                      <a:lnTo>
                        <a:pt x="1948" y="9313"/>
                      </a:lnTo>
                      <a:lnTo>
                        <a:pt x="2101" y="8595"/>
                      </a:lnTo>
                      <a:lnTo>
                        <a:pt x="615" y="7160"/>
                      </a:lnTo>
                      <a:lnTo>
                        <a:pt x="1127" y="5878"/>
                      </a:lnTo>
                      <a:lnTo>
                        <a:pt x="3178" y="5981"/>
                      </a:lnTo>
                      <a:lnTo>
                        <a:pt x="3588" y="5417"/>
                      </a:lnTo>
                      <a:lnTo>
                        <a:pt x="2819" y="3520"/>
                      </a:lnTo>
                      <a:lnTo>
                        <a:pt x="3742" y="2597"/>
                      </a:lnTo>
                      <a:lnTo>
                        <a:pt x="5536" y="3417"/>
                      </a:lnTo>
                      <a:lnTo>
                        <a:pt x="6049" y="3058"/>
                      </a:lnTo>
                      <a:lnTo>
                        <a:pt x="6100" y="1264"/>
                      </a:lnTo>
                      <a:lnTo>
                        <a:pt x="7228" y="700"/>
                      </a:lnTo>
                      <a:lnTo>
                        <a:pt x="8510" y="2033"/>
                      </a:lnTo>
                      <a:lnTo>
                        <a:pt x="9689" y="1725"/>
                      </a:lnTo>
                      <a:close/>
                      <a:moveTo>
                        <a:pt x="10817" y="14422"/>
                      </a:moveTo>
                      <a:lnTo>
                        <a:pt x="11175" y="14388"/>
                      </a:lnTo>
                      <a:lnTo>
                        <a:pt x="11534" y="14354"/>
                      </a:lnTo>
                      <a:lnTo>
                        <a:pt x="11893" y="14268"/>
                      </a:lnTo>
                      <a:lnTo>
                        <a:pt x="12218" y="14166"/>
                      </a:lnTo>
                      <a:lnTo>
                        <a:pt x="12508" y="13995"/>
                      </a:lnTo>
                      <a:lnTo>
                        <a:pt x="12816" y="13807"/>
                      </a:lnTo>
                      <a:lnTo>
                        <a:pt x="13106" y="13602"/>
                      </a:lnTo>
                      <a:lnTo>
                        <a:pt x="13329" y="13380"/>
                      </a:lnTo>
                      <a:lnTo>
                        <a:pt x="13568" y="13106"/>
                      </a:lnTo>
                      <a:lnTo>
                        <a:pt x="13790" y="12850"/>
                      </a:lnTo>
                      <a:lnTo>
                        <a:pt x="13961" y="12560"/>
                      </a:lnTo>
                      <a:lnTo>
                        <a:pt x="14115" y="12269"/>
                      </a:lnTo>
                      <a:lnTo>
                        <a:pt x="14217" y="11927"/>
                      </a:lnTo>
                      <a:lnTo>
                        <a:pt x="14320" y="11568"/>
                      </a:lnTo>
                      <a:lnTo>
                        <a:pt x="14388" y="11210"/>
                      </a:lnTo>
                      <a:lnTo>
                        <a:pt x="14388" y="10851"/>
                      </a:lnTo>
                      <a:lnTo>
                        <a:pt x="14388" y="10492"/>
                      </a:lnTo>
                      <a:lnTo>
                        <a:pt x="14320" y="10133"/>
                      </a:lnTo>
                      <a:lnTo>
                        <a:pt x="14217" y="9808"/>
                      </a:lnTo>
                      <a:lnTo>
                        <a:pt x="14115" y="9467"/>
                      </a:lnTo>
                      <a:lnTo>
                        <a:pt x="13961" y="9142"/>
                      </a:lnTo>
                      <a:lnTo>
                        <a:pt x="13790" y="8851"/>
                      </a:lnTo>
                      <a:lnTo>
                        <a:pt x="13568" y="8595"/>
                      </a:lnTo>
                      <a:lnTo>
                        <a:pt x="13329" y="8322"/>
                      </a:lnTo>
                      <a:lnTo>
                        <a:pt x="13106" y="8100"/>
                      </a:lnTo>
                      <a:lnTo>
                        <a:pt x="12816" y="7894"/>
                      </a:lnTo>
                      <a:lnTo>
                        <a:pt x="12508" y="7741"/>
                      </a:lnTo>
                      <a:lnTo>
                        <a:pt x="12218" y="7570"/>
                      </a:lnTo>
                      <a:lnTo>
                        <a:pt x="11893" y="7433"/>
                      </a:lnTo>
                      <a:lnTo>
                        <a:pt x="11534" y="7382"/>
                      </a:lnTo>
                      <a:lnTo>
                        <a:pt x="11175" y="7313"/>
                      </a:lnTo>
                      <a:lnTo>
                        <a:pt x="10817" y="7313"/>
                      </a:lnTo>
                      <a:lnTo>
                        <a:pt x="10441" y="7313"/>
                      </a:lnTo>
                      <a:lnTo>
                        <a:pt x="10082" y="7382"/>
                      </a:lnTo>
                      <a:lnTo>
                        <a:pt x="9757" y="7433"/>
                      </a:lnTo>
                      <a:lnTo>
                        <a:pt x="9432" y="7570"/>
                      </a:lnTo>
                      <a:lnTo>
                        <a:pt x="9142" y="7741"/>
                      </a:lnTo>
                      <a:lnTo>
                        <a:pt x="8834" y="7894"/>
                      </a:lnTo>
                      <a:lnTo>
                        <a:pt x="8544" y="8100"/>
                      </a:lnTo>
                      <a:lnTo>
                        <a:pt x="8287" y="8322"/>
                      </a:lnTo>
                      <a:lnTo>
                        <a:pt x="8048" y="8595"/>
                      </a:lnTo>
                      <a:lnTo>
                        <a:pt x="7860" y="8851"/>
                      </a:lnTo>
                      <a:lnTo>
                        <a:pt x="7689" y="9142"/>
                      </a:lnTo>
                      <a:lnTo>
                        <a:pt x="7536" y="9467"/>
                      </a:lnTo>
                      <a:lnTo>
                        <a:pt x="7399" y="9808"/>
                      </a:lnTo>
                      <a:lnTo>
                        <a:pt x="7331" y="10133"/>
                      </a:lnTo>
                      <a:lnTo>
                        <a:pt x="7262" y="10492"/>
                      </a:lnTo>
                      <a:lnTo>
                        <a:pt x="7262" y="10851"/>
                      </a:lnTo>
                      <a:lnTo>
                        <a:pt x="7262" y="11210"/>
                      </a:lnTo>
                      <a:lnTo>
                        <a:pt x="7331" y="11568"/>
                      </a:lnTo>
                      <a:lnTo>
                        <a:pt x="7399" y="11927"/>
                      </a:lnTo>
                      <a:lnTo>
                        <a:pt x="7536" y="12269"/>
                      </a:lnTo>
                      <a:lnTo>
                        <a:pt x="7689" y="12560"/>
                      </a:lnTo>
                      <a:lnTo>
                        <a:pt x="7860" y="12850"/>
                      </a:lnTo>
                      <a:lnTo>
                        <a:pt x="8048" y="13106"/>
                      </a:lnTo>
                      <a:lnTo>
                        <a:pt x="8287" y="13380"/>
                      </a:lnTo>
                      <a:lnTo>
                        <a:pt x="8544" y="13602"/>
                      </a:lnTo>
                      <a:lnTo>
                        <a:pt x="8834" y="13807"/>
                      </a:lnTo>
                      <a:lnTo>
                        <a:pt x="9142" y="13995"/>
                      </a:lnTo>
                      <a:lnTo>
                        <a:pt x="9432" y="14166"/>
                      </a:lnTo>
                      <a:lnTo>
                        <a:pt x="9757" y="14268"/>
                      </a:lnTo>
                      <a:lnTo>
                        <a:pt x="10082" y="14354"/>
                      </a:lnTo>
                      <a:lnTo>
                        <a:pt x="10441" y="14388"/>
                      </a:lnTo>
                      <a:lnTo>
                        <a:pt x="10817" y="14422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20099998" lon="1500000" rev="0"/>
                  </a:camera>
                  <a:lightRig rig="legacyFlat4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ECFF"/>
                  </a:extrusionClr>
                </a:sp3d>
              </p:spPr>
              <p:txBody>
                <a:bodyPr>
                  <a:flatTx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6" name="AutoShape 73"/>
                <p:cNvSpPr>
                  <a:spLocks noEditPoints="1" noChangeArrowheads="1"/>
                </p:cNvSpPr>
                <p:nvPr/>
              </p:nvSpPr>
              <p:spPr bwMode="auto">
                <a:xfrm>
                  <a:off x="1185" y="1477"/>
                  <a:ext cx="1429" cy="1253"/>
                </a:xfrm>
                <a:custGeom>
                  <a:avLst/>
                  <a:gdLst>
                    <a:gd name="T0" fmla="*/ 715 w 21600"/>
                    <a:gd name="T1" fmla="*/ 0 h 21600"/>
                    <a:gd name="T2" fmla="*/ 1429 w 21600"/>
                    <a:gd name="T3" fmla="*/ 627 h 21600"/>
                    <a:gd name="T4" fmla="*/ 715 w 21600"/>
                    <a:gd name="T5" fmla="*/ 1253 h 21600"/>
                    <a:gd name="T6" fmla="*/ 0 w 21600"/>
                    <a:gd name="T7" fmla="*/ 627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368 w 21600"/>
                    <a:gd name="T13" fmla="*/ 3965 h 21600"/>
                    <a:gd name="T14" fmla="*/ 17836 w 21600"/>
                    <a:gd name="T15" fmla="*/ 1763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9689" y="1725"/>
                      </a:moveTo>
                      <a:lnTo>
                        <a:pt x="10304" y="85"/>
                      </a:lnTo>
                      <a:lnTo>
                        <a:pt x="11637" y="85"/>
                      </a:lnTo>
                      <a:lnTo>
                        <a:pt x="12303" y="1777"/>
                      </a:lnTo>
                      <a:lnTo>
                        <a:pt x="13072" y="1931"/>
                      </a:lnTo>
                      <a:lnTo>
                        <a:pt x="14303" y="598"/>
                      </a:lnTo>
                      <a:lnTo>
                        <a:pt x="15533" y="1110"/>
                      </a:lnTo>
                      <a:lnTo>
                        <a:pt x="15584" y="2905"/>
                      </a:lnTo>
                      <a:lnTo>
                        <a:pt x="16405" y="3520"/>
                      </a:lnTo>
                      <a:lnTo>
                        <a:pt x="17891" y="2751"/>
                      </a:lnTo>
                      <a:lnTo>
                        <a:pt x="18917" y="3674"/>
                      </a:lnTo>
                      <a:lnTo>
                        <a:pt x="18199" y="5314"/>
                      </a:lnTo>
                      <a:lnTo>
                        <a:pt x="18763" y="6083"/>
                      </a:lnTo>
                      <a:lnTo>
                        <a:pt x="20403" y="6032"/>
                      </a:lnTo>
                      <a:lnTo>
                        <a:pt x="20865" y="7211"/>
                      </a:lnTo>
                      <a:lnTo>
                        <a:pt x="19737" y="8185"/>
                      </a:lnTo>
                      <a:lnTo>
                        <a:pt x="20096" y="9723"/>
                      </a:lnTo>
                      <a:lnTo>
                        <a:pt x="21634" y="10287"/>
                      </a:lnTo>
                      <a:lnTo>
                        <a:pt x="21582" y="11620"/>
                      </a:lnTo>
                      <a:lnTo>
                        <a:pt x="20147" y="12184"/>
                      </a:lnTo>
                      <a:lnTo>
                        <a:pt x="19942" y="13158"/>
                      </a:lnTo>
                      <a:lnTo>
                        <a:pt x="21070" y="14234"/>
                      </a:lnTo>
                      <a:lnTo>
                        <a:pt x="20608" y="15362"/>
                      </a:lnTo>
                      <a:lnTo>
                        <a:pt x="19019" y="15465"/>
                      </a:lnTo>
                      <a:lnTo>
                        <a:pt x="18404" y="16439"/>
                      </a:lnTo>
                      <a:lnTo>
                        <a:pt x="19122" y="17925"/>
                      </a:lnTo>
                      <a:lnTo>
                        <a:pt x="18096" y="18797"/>
                      </a:lnTo>
                      <a:lnTo>
                        <a:pt x="16763" y="18284"/>
                      </a:lnTo>
                      <a:lnTo>
                        <a:pt x="15431" y="19002"/>
                      </a:lnTo>
                      <a:lnTo>
                        <a:pt x="15277" y="20848"/>
                      </a:lnTo>
                      <a:lnTo>
                        <a:pt x="14149" y="21155"/>
                      </a:lnTo>
                      <a:lnTo>
                        <a:pt x="13021" y="19925"/>
                      </a:lnTo>
                      <a:lnTo>
                        <a:pt x="12252" y="20181"/>
                      </a:lnTo>
                      <a:lnTo>
                        <a:pt x="11739" y="21668"/>
                      </a:lnTo>
                      <a:lnTo>
                        <a:pt x="10201" y="21668"/>
                      </a:lnTo>
                      <a:lnTo>
                        <a:pt x="9740" y="20130"/>
                      </a:lnTo>
                      <a:lnTo>
                        <a:pt x="8253" y="19771"/>
                      </a:lnTo>
                      <a:lnTo>
                        <a:pt x="7125" y="21001"/>
                      </a:lnTo>
                      <a:lnTo>
                        <a:pt x="5895" y="20489"/>
                      </a:lnTo>
                      <a:lnTo>
                        <a:pt x="5946" y="18592"/>
                      </a:lnTo>
                      <a:lnTo>
                        <a:pt x="5177" y="18131"/>
                      </a:lnTo>
                      <a:lnTo>
                        <a:pt x="3383" y="18848"/>
                      </a:lnTo>
                      <a:lnTo>
                        <a:pt x="2614" y="17874"/>
                      </a:lnTo>
                      <a:lnTo>
                        <a:pt x="3383" y="16182"/>
                      </a:lnTo>
                      <a:lnTo>
                        <a:pt x="2922" y="15465"/>
                      </a:lnTo>
                      <a:lnTo>
                        <a:pt x="922" y="15516"/>
                      </a:lnTo>
                      <a:lnTo>
                        <a:pt x="512" y="14234"/>
                      </a:lnTo>
                      <a:lnTo>
                        <a:pt x="1948" y="12901"/>
                      </a:lnTo>
                      <a:lnTo>
                        <a:pt x="1896" y="12184"/>
                      </a:lnTo>
                      <a:lnTo>
                        <a:pt x="0" y="11415"/>
                      </a:lnTo>
                      <a:lnTo>
                        <a:pt x="51" y="10031"/>
                      </a:lnTo>
                      <a:lnTo>
                        <a:pt x="1948" y="9313"/>
                      </a:lnTo>
                      <a:lnTo>
                        <a:pt x="2101" y="8595"/>
                      </a:lnTo>
                      <a:lnTo>
                        <a:pt x="615" y="7160"/>
                      </a:lnTo>
                      <a:lnTo>
                        <a:pt x="1127" y="5878"/>
                      </a:lnTo>
                      <a:lnTo>
                        <a:pt x="3178" y="5981"/>
                      </a:lnTo>
                      <a:lnTo>
                        <a:pt x="3588" y="5417"/>
                      </a:lnTo>
                      <a:lnTo>
                        <a:pt x="2819" y="3520"/>
                      </a:lnTo>
                      <a:lnTo>
                        <a:pt x="3742" y="2597"/>
                      </a:lnTo>
                      <a:lnTo>
                        <a:pt x="5536" y="3417"/>
                      </a:lnTo>
                      <a:lnTo>
                        <a:pt x="6049" y="3058"/>
                      </a:lnTo>
                      <a:lnTo>
                        <a:pt x="6100" y="1264"/>
                      </a:lnTo>
                      <a:lnTo>
                        <a:pt x="7228" y="700"/>
                      </a:lnTo>
                      <a:lnTo>
                        <a:pt x="8510" y="2033"/>
                      </a:lnTo>
                      <a:lnTo>
                        <a:pt x="9689" y="1725"/>
                      </a:lnTo>
                      <a:close/>
                      <a:moveTo>
                        <a:pt x="10817" y="14422"/>
                      </a:moveTo>
                      <a:lnTo>
                        <a:pt x="11175" y="14388"/>
                      </a:lnTo>
                      <a:lnTo>
                        <a:pt x="11534" y="14354"/>
                      </a:lnTo>
                      <a:lnTo>
                        <a:pt x="11893" y="14268"/>
                      </a:lnTo>
                      <a:lnTo>
                        <a:pt x="12218" y="14166"/>
                      </a:lnTo>
                      <a:lnTo>
                        <a:pt x="12508" y="13995"/>
                      </a:lnTo>
                      <a:lnTo>
                        <a:pt x="12816" y="13807"/>
                      </a:lnTo>
                      <a:lnTo>
                        <a:pt x="13106" y="13602"/>
                      </a:lnTo>
                      <a:lnTo>
                        <a:pt x="13329" y="13380"/>
                      </a:lnTo>
                      <a:lnTo>
                        <a:pt x="13568" y="13106"/>
                      </a:lnTo>
                      <a:lnTo>
                        <a:pt x="13790" y="12850"/>
                      </a:lnTo>
                      <a:lnTo>
                        <a:pt x="13961" y="12560"/>
                      </a:lnTo>
                      <a:lnTo>
                        <a:pt x="14115" y="12269"/>
                      </a:lnTo>
                      <a:lnTo>
                        <a:pt x="14217" y="11927"/>
                      </a:lnTo>
                      <a:lnTo>
                        <a:pt x="14320" y="11568"/>
                      </a:lnTo>
                      <a:lnTo>
                        <a:pt x="14388" y="11210"/>
                      </a:lnTo>
                      <a:lnTo>
                        <a:pt x="14388" y="10851"/>
                      </a:lnTo>
                      <a:lnTo>
                        <a:pt x="14388" y="10492"/>
                      </a:lnTo>
                      <a:lnTo>
                        <a:pt x="14320" y="10133"/>
                      </a:lnTo>
                      <a:lnTo>
                        <a:pt x="14217" y="9808"/>
                      </a:lnTo>
                      <a:lnTo>
                        <a:pt x="14115" y="9467"/>
                      </a:lnTo>
                      <a:lnTo>
                        <a:pt x="13961" y="9142"/>
                      </a:lnTo>
                      <a:lnTo>
                        <a:pt x="13790" y="8851"/>
                      </a:lnTo>
                      <a:lnTo>
                        <a:pt x="13568" y="8595"/>
                      </a:lnTo>
                      <a:lnTo>
                        <a:pt x="13329" y="8322"/>
                      </a:lnTo>
                      <a:lnTo>
                        <a:pt x="13106" y="8100"/>
                      </a:lnTo>
                      <a:lnTo>
                        <a:pt x="12816" y="7894"/>
                      </a:lnTo>
                      <a:lnTo>
                        <a:pt x="12508" y="7741"/>
                      </a:lnTo>
                      <a:lnTo>
                        <a:pt x="12218" y="7570"/>
                      </a:lnTo>
                      <a:lnTo>
                        <a:pt x="11893" y="7433"/>
                      </a:lnTo>
                      <a:lnTo>
                        <a:pt x="11534" y="7382"/>
                      </a:lnTo>
                      <a:lnTo>
                        <a:pt x="11175" y="7313"/>
                      </a:lnTo>
                      <a:lnTo>
                        <a:pt x="10817" y="7313"/>
                      </a:lnTo>
                      <a:lnTo>
                        <a:pt x="10441" y="7313"/>
                      </a:lnTo>
                      <a:lnTo>
                        <a:pt x="10082" y="7382"/>
                      </a:lnTo>
                      <a:lnTo>
                        <a:pt x="9757" y="7433"/>
                      </a:lnTo>
                      <a:lnTo>
                        <a:pt x="9432" y="7570"/>
                      </a:lnTo>
                      <a:lnTo>
                        <a:pt x="9142" y="7741"/>
                      </a:lnTo>
                      <a:lnTo>
                        <a:pt x="8834" y="7894"/>
                      </a:lnTo>
                      <a:lnTo>
                        <a:pt x="8544" y="8100"/>
                      </a:lnTo>
                      <a:lnTo>
                        <a:pt x="8287" y="8322"/>
                      </a:lnTo>
                      <a:lnTo>
                        <a:pt x="8048" y="8595"/>
                      </a:lnTo>
                      <a:lnTo>
                        <a:pt x="7860" y="8851"/>
                      </a:lnTo>
                      <a:lnTo>
                        <a:pt x="7689" y="9142"/>
                      </a:lnTo>
                      <a:lnTo>
                        <a:pt x="7536" y="9467"/>
                      </a:lnTo>
                      <a:lnTo>
                        <a:pt x="7399" y="9808"/>
                      </a:lnTo>
                      <a:lnTo>
                        <a:pt x="7331" y="10133"/>
                      </a:lnTo>
                      <a:lnTo>
                        <a:pt x="7262" y="10492"/>
                      </a:lnTo>
                      <a:lnTo>
                        <a:pt x="7262" y="10851"/>
                      </a:lnTo>
                      <a:lnTo>
                        <a:pt x="7262" y="11210"/>
                      </a:lnTo>
                      <a:lnTo>
                        <a:pt x="7331" y="11568"/>
                      </a:lnTo>
                      <a:lnTo>
                        <a:pt x="7399" y="11927"/>
                      </a:lnTo>
                      <a:lnTo>
                        <a:pt x="7536" y="12269"/>
                      </a:lnTo>
                      <a:lnTo>
                        <a:pt x="7689" y="12560"/>
                      </a:lnTo>
                      <a:lnTo>
                        <a:pt x="7860" y="12850"/>
                      </a:lnTo>
                      <a:lnTo>
                        <a:pt x="8048" y="13106"/>
                      </a:lnTo>
                      <a:lnTo>
                        <a:pt x="8287" y="13380"/>
                      </a:lnTo>
                      <a:lnTo>
                        <a:pt x="8544" y="13602"/>
                      </a:lnTo>
                      <a:lnTo>
                        <a:pt x="8834" y="13807"/>
                      </a:lnTo>
                      <a:lnTo>
                        <a:pt x="9142" y="13995"/>
                      </a:lnTo>
                      <a:lnTo>
                        <a:pt x="9432" y="14166"/>
                      </a:lnTo>
                      <a:lnTo>
                        <a:pt x="9757" y="14268"/>
                      </a:lnTo>
                      <a:lnTo>
                        <a:pt x="10082" y="14354"/>
                      </a:lnTo>
                      <a:lnTo>
                        <a:pt x="10441" y="14388"/>
                      </a:lnTo>
                      <a:lnTo>
                        <a:pt x="10817" y="14422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20099998" lon="1500000" rev="0"/>
                  </a:camera>
                  <a:lightRig rig="legacyFlat4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ECFF"/>
                  </a:extrusionClr>
                </a:sp3d>
              </p:spPr>
              <p:txBody>
                <a:bodyPr>
                  <a:flatTx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7" name="AutoShape 74"/>
                <p:cNvSpPr>
                  <a:spLocks noEditPoints="1" noChangeArrowheads="1"/>
                </p:cNvSpPr>
                <p:nvPr/>
              </p:nvSpPr>
              <p:spPr bwMode="auto">
                <a:xfrm>
                  <a:off x="1856" y="2391"/>
                  <a:ext cx="1588" cy="1392"/>
                </a:xfrm>
                <a:custGeom>
                  <a:avLst/>
                  <a:gdLst>
                    <a:gd name="T0" fmla="*/ 794 w 21600"/>
                    <a:gd name="T1" fmla="*/ 0 h 21600"/>
                    <a:gd name="T2" fmla="*/ 1588 w 21600"/>
                    <a:gd name="T3" fmla="*/ 696 h 21600"/>
                    <a:gd name="T4" fmla="*/ 794 w 21600"/>
                    <a:gd name="T5" fmla="*/ 1392 h 21600"/>
                    <a:gd name="T6" fmla="*/ 0 w 21600"/>
                    <a:gd name="T7" fmla="*/ 696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380 w 21600"/>
                    <a:gd name="T13" fmla="*/ 3957 h 21600"/>
                    <a:gd name="T14" fmla="*/ 17846 w 21600"/>
                    <a:gd name="T15" fmla="*/ 176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9689" y="1725"/>
                      </a:moveTo>
                      <a:lnTo>
                        <a:pt x="10304" y="85"/>
                      </a:lnTo>
                      <a:lnTo>
                        <a:pt x="11637" y="85"/>
                      </a:lnTo>
                      <a:lnTo>
                        <a:pt x="12303" y="1777"/>
                      </a:lnTo>
                      <a:lnTo>
                        <a:pt x="13072" y="1931"/>
                      </a:lnTo>
                      <a:lnTo>
                        <a:pt x="14303" y="598"/>
                      </a:lnTo>
                      <a:lnTo>
                        <a:pt x="15533" y="1110"/>
                      </a:lnTo>
                      <a:lnTo>
                        <a:pt x="15584" y="2905"/>
                      </a:lnTo>
                      <a:lnTo>
                        <a:pt x="16405" y="3520"/>
                      </a:lnTo>
                      <a:lnTo>
                        <a:pt x="17891" y="2751"/>
                      </a:lnTo>
                      <a:lnTo>
                        <a:pt x="18917" y="3674"/>
                      </a:lnTo>
                      <a:lnTo>
                        <a:pt x="18199" y="5314"/>
                      </a:lnTo>
                      <a:lnTo>
                        <a:pt x="18763" y="6083"/>
                      </a:lnTo>
                      <a:lnTo>
                        <a:pt x="20403" y="6032"/>
                      </a:lnTo>
                      <a:lnTo>
                        <a:pt x="20865" y="7211"/>
                      </a:lnTo>
                      <a:lnTo>
                        <a:pt x="19737" y="8185"/>
                      </a:lnTo>
                      <a:lnTo>
                        <a:pt x="20096" y="9723"/>
                      </a:lnTo>
                      <a:lnTo>
                        <a:pt x="21634" y="10287"/>
                      </a:lnTo>
                      <a:lnTo>
                        <a:pt x="21582" y="11620"/>
                      </a:lnTo>
                      <a:lnTo>
                        <a:pt x="20147" y="12184"/>
                      </a:lnTo>
                      <a:lnTo>
                        <a:pt x="19942" y="13158"/>
                      </a:lnTo>
                      <a:lnTo>
                        <a:pt x="21070" y="14234"/>
                      </a:lnTo>
                      <a:lnTo>
                        <a:pt x="20608" y="15362"/>
                      </a:lnTo>
                      <a:lnTo>
                        <a:pt x="19019" y="15465"/>
                      </a:lnTo>
                      <a:lnTo>
                        <a:pt x="18404" y="16439"/>
                      </a:lnTo>
                      <a:lnTo>
                        <a:pt x="19122" y="17925"/>
                      </a:lnTo>
                      <a:lnTo>
                        <a:pt x="18096" y="18797"/>
                      </a:lnTo>
                      <a:lnTo>
                        <a:pt x="16763" y="18284"/>
                      </a:lnTo>
                      <a:lnTo>
                        <a:pt x="15431" y="19002"/>
                      </a:lnTo>
                      <a:lnTo>
                        <a:pt x="15277" y="20848"/>
                      </a:lnTo>
                      <a:lnTo>
                        <a:pt x="14149" y="21155"/>
                      </a:lnTo>
                      <a:lnTo>
                        <a:pt x="13021" y="19925"/>
                      </a:lnTo>
                      <a:lnTo>
                        <a:pt x="12252" y="20181"/>
                      </a:lnTo>
                      <a:lnTo>
                        <a:pt x="11739" y="21668"/>
                      </a:lnTo>
                      <a:lnTo>
                        <a:pt x="10201" y="21668"/>
                      </a:lnTo>
                      <a:lnTo>
                        <a:pt x="9740" y="20130"/>
                      </a:lnTo>
                      <a:lnTo>
                        <a:pt x="8253" y="19771"/>
                      </a:lnTo>
                      <a:lnTo>
                        <a:pt x="7125" y="21001"/>
                      </a:lnTo>
                      <a:lnTo>
                        <a:pt x="5895" y="20489"/>
                      </a:lnTo>
                      <a:lnTo>
                        <a:pt x="5946" y="18592"/>
                      </a:lnTo>
                      <a:lnTo>
                        <a:pt x="5177" y="18131"/>
                      </a:lnTo>
                      <a:lnTo>
                        <a:pt x="3383" y="18848"/>
                      </a:lnTo>
                      <a:lnTo>
                        <a:pt x="2614" y="17874"/>
                      </a:lnTo>
                      <a:lnTo>
                        <a:pt x="3383" y="16182"/>
                      </a:lnTo>
                      <a:lnTo>
                        <a:pt x="2922" y="15465"/>
                      </a:lnTo>
                      <a:lnTo>
                        <a:pt x="922" y="15516"/>
                      </a:lnTo>
                      <a:lnTo>
                        <a:pt x="512" y="14234"/>
                      </a:lnTo>
                      <a:lnTo>
                        <a:pt x="1948" y="12901"/>
                      </a:lnTo>
                      <a:lnTo>
                        <a:pt x="1896" y="12184"/>
                      </a:lnTo>
                      <a:lnTo>
                        <a:pt x="0" y="11415"/>
                      </a:lnTo>
                      <a:lnTo>
                        <a:pt x="51" y="10031"/>
                      </a:lnTo>
                      <a:lnTo>
                        <a:pt x="1948" y="9313"/>
                      </a:lnTo>
                      <a:lnTo>
                        <a:pt x="2101" y="8595"/>
                      </a:lnTo>
                      <a:lnTo>
                        <a:pt x="615" y="7160"/>
                      </a:lnTo>
                      <a:lnTo>
                        <a:pt x="1127" y="5878"/>
                      </a:lnTo>
                      <a:lnTo>
                        <a:pt x="3178" y="5981"/>
                      </a:lnTo>
                      <a:lnTo>
                        <a:pt x="3588" y="5417"/>
                      </a:lnTo>
                      <a:lnTo>
                        <a:pt x="2819" y="3520"/>
                      </a:lnTo>
                      <a:lnTo>
                        <a:pt x="3742" y="2597"/>
                      </a:lnTo>
                      <a:lnTo>
                        <a:pt x="5536" y="3417"/>
                      </a:lnTo>
                      <a:lnTo>
                        <a:pt x="6049" y="3058"/>
                      </a:lnTo>
                      <a:lnTo>
                        <a:pt x="6100" y="1264"/>
                      </a:lnTo>
                      <a:lnTo>
                        <a:pt x="7228" y="700"/>
                      </a:lnTo>
                      <a:lnTo>
                        <a:pt x="8510" y="2033"/>
                      </a:lnTo>
                      <a:lnTo>
                        <a:pt x="9689" y="1725"/>
                      </a:lnTo>
                      <a:close/>
                      <a:moveTo>
                        <a:pt x="10817" y="14422"/>
                      </a:moveTo>
                      <a:lnTo>
                        <a:pt x="11175" y="14388"/>
                      </a:lnTo>
                      <a:lnTo>
                        <a:pt x="11534" y="14354"/>
                      </a:lnTo>
                      <a:lnTo>
                        <a:pt x="11893" y="14268"/>
                      </a:lnTo>
                      <a:lnTo>
                        <a:pt x="12218" y="14166"/>
                      </a:lnTo>
                      <a:lnTo>
                        <a:pt x="12508" y="13995"/>
                      </a:lnTo>
                      <a:lnTo>
                        <a:pt x="12816" y="13807"/>
                      </a:lnTo>
                      <a:lnTo>
                        <a:pt x="13106" y="13602"/>
                      </a:lnTo>
                      <a:lnTo>
                        <a:pt x="13329" y="13380"/>
                      </a:lnTo>
                      <a:lnTo>
                        <a:pt x="13568" y="13106"/>
                      </a:lnTo>
                      <a:lnTo>
                        <a:pt x="13790" y="12850"/>
                      </a:lnTo>
                      <a:lnTo>
                        <a:pt x="13961" y="12560"/>
                      </a:lnTo>
                      <a:lnTo>
                        <a:pt x="14115" y="12269"/>
                      </a:lnTo>
                      <a:lnTo>
                        <a:pt x="14217" y="11927"/>
                      </a:lnTo>
                      <a:lnTo>
                        <a:pt x="14320" y="11568"/>
                      </a:lnTo>
                      <a:lnTo>
                        <a:pt x="14388" y="11210"/>
                      </a:lnTo>
                      <a:lnTo>
                        <a:pt x="14388" y="10851"/>
                      </a:lnTo>
                      <a:lnTo>
                        <a:pt x="14388" y="10492"/>
                      </a:lnTo>
                      <a:lnTo>
                        <a:pt x="14320" y="10133"/>
                      </a:lnTo>
                      <a:lnTo>
                        <a:pt x="14217" y="9808"/>
                      </a:lnTo>
                      <a:lnTo>
                        <a:pt x="14115" y="9467"/>
                      </a:lnTo>
                      <a:lnTo>
                        <a:pt x="13961" y="9142"/>
                      </a:lnTo>
                      <a:lnTo>
                        <a:pt x="13790" y="8851"/>
                      </a:lnTo>
                      <a:lnTo>
                        <a:pt x="13568" y="8595"/>
                      </a:lnTo>
                      <a:lnTo>
                        <a:pt x="13329" y="8322"/>
                      </a:lnTo>
                      <a:lnTo>
                        <a:pt x="13106" y="8100"/>
                      </a:lnTo>
                      <a:lnTo>
                        <a:pt x="12816" y="7894"/>
                      </a:lnTo>
                      <a:lnTo>
                        <a:pt x="12508" y="7741"/>
                      </a:lnTo>
                      <a:lnTo>
                        <a:pt x="12218" y="7570"/>
                      </a:lnTo>
                      <a:lnTo>
                        <a:pt x="11893" y="7433"/>
                      </a:lnTo>
                      <a:lnTo>
                        <a:pt x="11534" y="7382"/>
                      </a:lnTo>
                      <a:lnTo>
                        <a:pt x="11175" y="7313"/>
                      </a:lnTo>
                      <a:lnTo>
                        <a:pt x="10817" y="7313"/>
                      </a:lnTo>
                      <a:lnTo>
                        <a:pt x="10441" y="7313"/>
                      </a:lnTo>
                      <a:lnTo>
                        <a:pt x="10082" y="7382"/>
                      </a:lnTo>
                      <a:lnTo>
                        <a:pt x="9757" y="7433"/>
                      </a:lnTo>
                      <a:lnTo>
                        <a:pt x="9432" y="7570"/>
                      </a:lnTo>
                      <a:lnTo>
                        <a:pt x="9142" y="7741"/>
                      </a:lnTo>
                      <a:lnTo>
                        <a:pt x="8834" y="7894"/>
                      </a:lnTo>
                      <a:lnTo>
                        <a:pt x="8544" y="8100"/>
                      </a:lnTo>
                      <a:lnTo>
                        <a:pt x="8287" y="8322"/>
                      </a:lnTo>
                      <a:lnTo>
                        <a:pt x="8048" y="8595"/>
                      </a:lnTo>
                      <a:lnTo>
                        <a:pt x="7860" y="8851"/>
                      </a:lnTo>
                      <a:lnTo>
                        <a:pt x="7689" y="9142"/>
                      </a:lnTo>
                      <a:lnTo>
                        <a:pt x="7536" y="9467"/>
                      </a:lnTo>
                      <a:lnTo>
                        <a:pt x="7399" y="9808"/>
                      </a:lnTo>
                      <a:lnTo>
                        <a:pt x="7331" y="10133"/>
                      </a:lnTo>
                      <a:lnTo>
                        <a:pt x="7262" y="10492"/>
                      </a:lnTo>
                      <a:lnTo>
                        <a:pt x="7262" y="10851"/>
                      </a:lnTo>
                      <a:lnTo>
                        <a:pt x="7262" y="11210"/>
                      </a:lnTo>
                      <a:lnTo>
                        <a:pt x="7331" y="11568"/>
                      </a:lnTo>
                      <a:lnTo>
                        <a:pt x="7399" y="11927"/>
                      </a:lnTo>
                      <a:lnTo>
                        <a:pt x="7536" y="12269"/>
                      </a:lnTo>
                      <a:lnTo>
                        <a:pt x="7689" y="12560"/>
                      </a:lnTo>
                      <a:lnTo>
                        <a:pt x="7860" y="12850"/>
                      </a:lnTo>
                      <a:lnTo>
                        <a:pt x="8048" y="13106"/>
                      </a:lnTo>
                      <a:lnTo>
                        <a:pt x="8287" y="13380"/>
                      </a:lnTo>
                      <a:lnTo>
                        <a:pt x="8544" y="13602"/>
                      </a:lnTo>
                      <a:lnTo>
                        <a:pt x="8834" y="13807"/>
                      </a:lnTo>
                      <a:lnTo>
                        <a:pt x="9142" y="13995"/>
                      </a:lnTo>
                      <a:lnTo>
                        <a:pt x="9432" y="14166"/>
                      </a:lnTo>
                      <a:lnTo>
                        <a:pt x="9757" y="14268"/>
                      </a:lnTo>
                      <a:lnTo>
                        <a:pt x="10082" y="14354"/>
                      </a:lnTo>
                      <a:lnTo>
                        <a:pt x="10441" y="14388"/>
                      </a:lnTo>
                      <a:lnTo>
                        <a:pt x="10817" y="14422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20099998" lon="1500000" rev="0"/>
                  </a:camera>
                  <a:lightRig rig="legacyFlat4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CECFF"/>
                  </a:extrusionClr>
                </a:sp3d>
              </p:spPr>
              <p:txBody>
                <a:bodyPr>
                  <a:flatTx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cxnSp>
          <p:nvCxnSpPr>
            <p:cNvPr id="6" name="رابط كسهم مستقيم 36"/>
            <p:cNvCxnSpPr/>
            <p:nvPr/>
          </p:nvCxnSpPr>
          <p:spPr>
            <a:xfrm rot="5400000">
              <a:off x="3658394" y="5104606"/>
              <a:ext cx="6096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كسهم مستقيم 45"/>
            <p:cNvCxnSpPr/>
            <p:nvPr/>
          </p:nvCxnSpPr>
          <p:spPr>
            <a:xfrm>
              <a:off x="5486400" y="3124200"/>
              <a:ext cx="6096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743200" y="2590800"/>
              <a:ext cx="533400" cy="2438400"/>
            </a:xfrm>
            <a:prstGeom prst="rect">
              <a:avLst/>
            </a:prstGeom>
            <a:ln>
              <a:solidFill>
                <a:srgbClr val="FF6699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 lIns="82945" tIns="41473" rIns="82945" bIns="4147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28675" eaLnBrk="0" hangingPunct="0"/>
              <a:r>
                <a:rPr lang="en-US" sz="2000" b="1" dirty="0" smtClean="0">
                  <a:solidFill>
                    <a:srgbClr val="990000"/>
                  </a:solidFill>
                </a:rPr>
                <a:t>Stubs</a:t>
              </a:r>
              <a:endParaRPr lang="en-US" sz="20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9" name="رابط كسهم مستقيم 50"/>
            <p:cNvCxnSpPr/>
            <p:nvPr/>
          </p:nvCxnSpPr>
          <p:spPr>
            <a:xfrm rot="5400000">
              <a:off x="5899846" y="5117502"/>
              <a:ext cx="6096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كسهم مستقيم 52"/>
            <p:cNvCxnSpPr/>
            <p:nvPr/>
          </p:nvCxnSpPr>
          <p:spPr>
            <a:xfrm>
              <a:off x="2514600" y="3276600"/>
              <a:ext cx="381000" cy="1588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كسهم مستقيم 54"/>
            <p:cNvCxnSpPr/>
            <p:nvPr/>
          </p:nvCxnSpPr>
          <p:spPr>
            <a:xfrm>
              <a:off x="3048000" y="2209800"/>
              <a:ext cx="685800" cy="1588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كسهم مستقيم 47"/>
            <p:cNvCxnSpPr/>
            <p:nvPr/>
          </p:nvCxnSpPr>
          <p:spPr>
            <a:xfrm rot="5400000">
              <a:off x="2743994" y="2590006"/>
              <a:ext cx="457200" cy="1588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كسهم مستقيم 65"/>
            <p:cNvCxnSpPr/>
            <p:nvPr/>
          </p:nvCxnSpPr>
          <p:spPr>
            <a:xfrm>
              <a:off x="4038600" y="3048000"/>
              <a:ext cx="3810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مربع نص 66"/>
            <p:cNvSpPr txBox="1"/>
            <p:nvPr/>
          </p:nvSpPr>
          <p:spPr>
            <a:xfrm>
              <a:off x="6934200" y="1752600"/>
              <a:ext cx="759093" cy="427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solidFill>
                    <a:srgbClr val="990000"/>
                  </a:solidFill>
                </a:rPr>
                <a:t>DAO</a:t>
              </a:r>
              <a:endParaRPr lang="en-US" sz="2000" b="1" dirty="0">
                <a:solidFill>
                  <a:srgbClr val="990000"/>
                </a:solidFill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</TotalTime>
  <Words>396</Words>
  <Application>Microsoft Office PowerPoint</Application>
  <PresentationFormat>On-screen Show (4:3)</PresentationFormat>
  <Paragraphs>175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Vision of the Ministry of Labour, Health and Social Affairs</vt:lpstr>
      <vt:lpstr>Difficult Times for Healthcare</vt:lpstr>
      <vt:lpstr>Georgian HMIS Vision</vt:lpstr>
      <vt:lpstr>Geo HMIS</vt:lpstr>
      <vt:lpstr>Geo HMIS Governance</vt:lpstr>
      <vt:lpstr>Good Governance  Leads to Efficient Operations</vt:lpstr>
      <vt:lpstr>Geo HMIS Main Components: Parallel Development</vt:lpstr>
      <vt:lpstr>Geo HMIS</vt:lpstr>
      <vt:lpstr>Geo HMIS System Architecture</vt:lpstr>
      <vt:lpstr>Build on Existing Georgian Information Systems</vt:lpstr>
      <vt:lpstr>Geo HMIS International Standards and Architecture</vt:lpstr>
      <vt:lpstr>Reporting, Analysis and Dashboards</vt:lpstr>
      <vt:lpstr>PowerPoint Presentation</vt:lpstr>
      <vt:lpstr>Geo HMIS Implementation Phases</vt:lpstr>
      <vt:lpstr>Geo HMIS Implementation Phases</vt:lpstr>
      <vt:lpstr>In 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TATA</dc:creator>
  <cp:lastModifiedBy>TATA</cp:lastModifiedBy>
  <cp:revision>143</cp:revision>
  <dcterms:created xsi:type="dcterms:W3CDTF">2011-02-03T14:36:19Z</dcterms:created>
  <dcterms:modified xsi:type="dcterms:W3CDTF">2011-04-17T07:38:20Z</dcterms:modified>
</cp:coreProperties>
</file>