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6"/>
  </p:notesMasterIdLst>
  <p:handoutMasterIdLst>
    <p:handoutMasterId r:id="rId47"/>
  </p:handoutMasterIdLst>
  <p:sldIdLst>
    <p:sldId id="257" r:id="rId3"/>
    <p:sldId id="271" r:id="rId4"/>
    <p:sldId id="272" r:id="rId5"/>
    <p:sldId id="309" r:id="rId6"/>
    <p:sldId id="311" r:id="rId7"/>
    <p:sldId id="312" r:id="rId8"/>
    <p:sldId id="313" r:id="rId9"/>
    <p:sldId id="314" r:id="rId10"/>
    <p:sldId id="315" r:id="rId11"/>
    <p:sldId id="316" r:id="rId12"/>
    <p:sldId id="296" r:id="rId13"/>
    <p:sldId id="263" r:id="rId14"/>
    <p:sldId id="264" r:id="rId15"/>
    <p:sldId id="286" r:id="rId16"/>
    <p:sldId id="291" r:id="rId17"/>
    <p:sldId id="292" r:id="rId18"/>
    <p:sldId id="293" r:id="rId19"/>
    <p:sldId id="310" r:id="rId20"/>
    <p:sldId id="297" r:id="rId21"/>
    <p:sldId id="298" r:id="rId22"/>
    <p:sldId id="319" r:id="rId23"/>
    <p:sldId id="283" r:id="rId24"/>
    <p:sldId id="317" r:id="rId25"/>
    <p:sldId id="318" r:id="rId26"/>
    <p:sldId id="302" r:id="rId27"/>
    <p:sldId id="304" r:id="rId28"/>
    <p:sldId id="266" r:id="rId29"/>
    <p:sldId id="267" r:id="rId30"/>
    <p:sldId id="278" r:id="rId31"/>
    <p:sldId id="268" r:id="rId32"/>
    <p:sldId id="269" r:id="rId33"/>
    <p:sldId id="273" r:id="rId34"/>
    <p:sldId id="270" r:id="rId35"/>
    <p:sldId id="279" r:id="rId36"/>
    <p:sldId id="274" r:id="rId37"/>
    <p:sldId id="290" r:id="rId38"/>
    <p:sldId id="303" r:id="rId39"/>
    <p:sldId id="320" r:id="rId40"/>
    <p:sldId id="275" r:id="rId41"/>
    <p:sldId id="276" r:id="rId42"/>
    <p:sldId id="299" r:id="rId43"/>
    <p:sldId id="300" r:id="rId44"/>
    <p:sldId id="277" r:id="rId4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9932D-3003-4981-939E-7058C7D3D70D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41845-F65E-4CA3-81F2-51B20D8D3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48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52085-D3BC-4F19-A047-20A93A980CA6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56AB0-F7A3-4DF7-AFDA-950250251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0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56AB0-F7A3-4DF7-AFDA-950250251A5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4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52060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9B20-7E6B-42A2-822D-2B5E6DF730B1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407B-60D1-4A70-8E06-827C88F0E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47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9B20-7E6B-42A2-822D-2B5E6DF730B1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407B-60D1-4A70-8E06-827C88F0E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34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152400" y="836712"/>
            <a:ext cx="8991600" cy="60212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836712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989112"/>
            <a:ext cx="152400" cy="5868888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836"/>
            <a:ext cx="3884364" cy="50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95" y="123550"/>
            <a:ext cx="572369" cy="56914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998404" y="169476"/>
            <a:ext cx="403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საქართველოს</a:t>
            </a:r>
            <a:r>
              <a:rPr lang="ka-GE" sz="1400" b="1" baseline="0" dirty="0" smtClean="0"/>
              <a:t> შრომის, ჯანმრთელობისა და სოციალური დაცვის სამინისტრო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86985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3C53-094B-43FB-BDD5-835D75FC7725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11FE-5A77-44BB-9F27-0DB1D4F38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4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3C53-094B-43FB-BDD5-835D75FC7725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11FE-5A77-44BB-9F27-0DB1D4F38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20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3C53-094B-43FB-BDD5-835D75FC7725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11FE-5A77-44BB-9F27-0DB1D4F38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50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3C53-094B-43FB-BDD5-835D75FC7725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11FE-5A77-44BB-9F27-0DB1D4F38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71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3C53-094B-43FB-BDD5-835D75FC7725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11FE-5A77-44BB-9F27-0DB1D4F38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98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3C53-094B-43FB-BDD5-835D75FC7725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11FE-5A77-44BB-9F27-0DB1D4F38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90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3C53-094B-43FB-BDD5-835D75FC7725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11FE-5A77-44BB-9F27-0DB1D4F38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0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9B20-7E6B-42A2-822D-2B5E6DF730B1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407B-60D1-4A70-8E06-827C88F0E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89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3C53-094B-43FB-BDD5-835D75FC7725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11FE-5A77-44BB-9F27-0DB1D4F38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7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3C53-094B-43FB-BDD5-835D75FC7725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11FE-5A77-44BB-9F27-0DB1D4F38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3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3C53-094B-43FB-BDD5-835D75FC7725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11FE-5A77-44BB-9F27-0DB1D4F38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88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3C53-094B-43FB-BDD5-835D75FC7725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11FE-5A77-44BB-9F27-0DB1D4F38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8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9B20-7E6B-42A2-822D-2B5E6DF730B1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407B-60D1-4A70-8E06-827C88F0E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9B20-7E6B-42A2-822D-2B5E6DF730B1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407B-60D1-4A70-8E06-827C88F0E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9B20-7E6B-42A2-822D-2B5E6DF730B1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407B-60D1-4A70-8E06-827C88F0E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3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9B20-7E6B-42A2-822D-2B5E6DF730B1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407B-60D1-4A70-8E06-827C88F0E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2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9B20-7E6B-42A2-822D-2B5E6DF730B1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407B-60D1-4A70-8E06-827C88F0E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3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9B20-7E6B-42A2-822D-2B5E6DF730B1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407B-60D1-4A70-8E06-827C88F0E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99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9B20-7E6B-42A2-822D-2B5E6DF730B1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407B-60D1-4A70-8E06-827C88F0E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9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9B20-7E6B-42A2-822D-2B5E6DF730B1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C407B-60D1-4A70-8E06-827C88F0E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1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23C53-094B-43FB-BDD5-835D75FC7725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611FE-5A77-44BB-9F27-0DB1D4F38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1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wmf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94" y="2348880"/>
            <a:ext cx="5180406" cy="2543175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268760"/>
            <a:ext cx="8435280" cy="9064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ka-GE" noProof="1" smtClean="0"/>
              <a:t>სამედიცინო საქმიანობის სახ. რეგულირების სააგენტო</a:t>
            </a:r>
            <a:endParaRPr lang="en-US" noProof="1" smtClean="0"/>
          </a:p>
          <a:p>
            <a:pPr algn="ctr"/>
            <a:r>
              <a:rPr lang="en-US" sz="2200" b="0" noProof="1" smtClean="0"/>
              <a:t>(</a:t>
            </a:r>
            <a:r>
              <a:rPr lang="ka-GE" sz="2200" b="0" noProof="1" smtClean="0"/>
              <a:t>კონცეფცია</a:t>
            </a:r>
            <a:r>
              <a:rPr lang="en-US" sz="2200" b="0" noProof="1" smtClean="0"/>
              <a:t>)</a:t>
            </a:r>
            <a:endParaRPr lang="ka-GE" sz="2200" b="0" noProof="1" smtClean="0"/>
          </a:p>
        </p:txBody>
      </p:sp>
      <p:sp>
        <p:nvSpPr>
          <p:cNvPr id="3" name="TextBox 2"/>
          <p:cNvSpPr txBox="1"/>
          <p:nvPr/>
        </p:nvSpPr>
        <p:spPr>
          <a:xfrm>
            <a:off x="1403648" y="551783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/>
              <a:t>ჯანმრთელობის დაცვის ერთიანი საინფორმაციო სისტემა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4325" y="956282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>
                <a:latin typeface="Sylfaen" pitchFamily="18" charset="0"/>
              </a:rPr>
              <a:t>არსებული ბიზნეს პროცედურების ზოგადი აღწერა</a:t>
            </a:r>
            <a:endParaRPr lang="en-US" sz="2400" b="1" dirty="0">
              <a:latin typeface="Sylfae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1277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latin typeface="Sylfaen" pitchFamily="18" charset="0"/>
              </a:rPr>
              <a:t>სამედიცინო პერსონალის სერტიფიცირება</a:t>
            </a:r>
            <a:endParaRPr lang="en-US" b="1" dirty="0"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9772" y="2427853"/>
            <a:ext cx="52925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გამოცდის შედეგების </a:t>
            </a:r>
            <a:r>
              <a:rPr lang="ka-GE" dirty="0" smtClean="0"/>
              <a:t>საბჭოზე </a:t>
            </a:r>
            <a:r>
              <a:rPr lang="ka-GE" dirty="0"/>
              <a:t>დამტკიცება</a:t>
            </a:r>
            <a:endParaRPr lang="en-US" dirty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სერტიფიკატის ბეჭდვა </a:t>
            </a:r>
            <a:r>
              <a:rPr lang="ka-GE" dirty="0" smtClean="0"/>
              <a:t>(არაავტომატიზებული)</a:t>
            </a:r>
            <a:endParaRPr lang="en-US" dirty="0" smtClean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რეესტრული </a:t>
            </a:r>
            <a:r>
              <a:rPr lang="ka-GE" dirty="0" smtClean="0"/>
              <a:t>ჩანაწერი</a:t>
            </a:r>
            <a:endParaRPr lang="en-US" dirty="0" smtClean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სერტიფიკატის გაცემა</a:t>
            </a:r>
          </a:p>
          <a:p>
            <a:endParaRPr lang="en-US" dirty="0"/>
          </a:p>
        </p:txBody>
      </p:sp>
      <p:pic>
        <p:nvPicPr>
          <p:cNvPr id="5" name="Picture 2" descr="C:\Users\TATA\AppData\Local\Microsoft\Windows\Temporary Internet Files\Content.IE5\50F0CZZJ\MC9000536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072478"/>
            <a:ext cx="2088490" cy="207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ATA\AppData\Local\Microsoft\Windows\Temporary Internet Files\Content.IE5\50F0CZZJ\MC90044173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9080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TATA\AppData\Local\Microsoft\Windows\Temporary Internet Files\Content.IE5\O4AWLA7I\MC90043153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01939"/>
            <a:ext cx="1728192" cy="18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8072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latin typeface="+mj-lt"/>
              </a:rPr>
              <a:t>გამოვლენილი პრობლემები</a:t>
            </a:r>
            <a:endParaRPr lang="en-US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64680"/>
            <a:ext cx="56166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 smtClean="0"/>
              <a:t>მატერიალური </a:t>
            </a:r>
            <a:r>
              <a:rPr lang="ka-GE" sz="1400" dirty="0"/>
              <a:t>სახით მოწოდებული </a:t>
            </a:r>
            <a:r>
              <a:rPr lang="ka-GE" sz="1400" dirty="0" smtClean="0"/>
              <a:t>დოკუმენტების აბსოლიტური უმრავლესობა ქაღალდის მატარებელზეა, რაც სრულყოფილი </a:t>
            </a:r>
            <a:r>
              <a:rPr lang="ka-GE" sz="1400" dirty="0"/>
              <a:t>ანალიზის საშუალებას არ </a:t>
            </a:r>
            <a:r>
              <a:rPr lang="ka-GE" sz="1400" dirty="0" smtClean="0"/>
              <a:t>იძლევა. 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endParaRPr lang="ka-GE" sz="1400" dirty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>
                <a:latin typeface="Sylfaen" pitchFamily="18" charset="0"/>
              </a:rPr>
              <a:t>მატერიალური </a:t>
            </a:r>
            <a:r>
              <a:rPr lang="ka-GE" sz="1400" dirty="0" smtClean="0">
                <a:latin typeface="Sylfaen" pitchFamily="18" charset="0"/>
              </a:rPr>
              <a:t>დოკუმეტების არსებობა </a:t>
            </a:r>
            <a:r>
              <a:rPr lang="ka-GE" sz="1400" dirty="0">
                <a:latin typeface="Sylfaen" pitchFamily="18" charset="0"/>
              </a:rPr>
              <a:t>იწვევს მათი ხელით დამუშავების </a:t>
            </a:r>
            <a:r>
              <a:rPr lang="ka-GE" sz="1400" dirty="0" smtClean="0">
                <a:latin typeface="Sylfaen" pitchFamily="18" charset="0"/>
              </a:rPr>
              <a:t>საჭიროებას</a:t>
            </a:r>
            <a:endParaRPr lang="ka-GE" sz="1400" dirty="0" smtClean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endParaRPr lang="ka-GE" sz="1400" dirty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 smtClean="0"/>
              <a:t>ლიცენზირებისა და სერტიფიცირების პროცედურები დროშია გაწელილი და ბიუროკრატიული დაყოვნებებით ხორციელდება. აღნიშნულს ხელს უშლილს არსებული ბიზნეს პროცედურებით განსაზღვრული კომისიური განხილვების ხშირი საჭიროება და ფიზიკური კონტაქტების აუცილებლობა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endParaRPr lang="ka-GE" sz="1400" dirty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/>
              <a:t>არ არსებობს სამედიცინო დაწესებულებების სრულყოფილი </a:t>
            </a:r>
            <a:r>
              <a:rPr lang="ka-GE" sz="1400" dirty="0" smtClean="0"/>
              <a:t>ისტორია</a:t>
            </a:r>
          </a:p>
          <a:p>
            <a:pPr algn="just">
              <a:buClr>
                <a:srgbClr val="FF0000"/>
              </a:buClr>
            </a:pPr>
            <a:endParaRPr lang="ka-GE" sz="1400" dirty="0" smtClean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/>
              <a:t>არ არსებობს ინფორმაცია სამედიცინო განათლების მქონე პირებზე </a:t>
            </a:r>
            <a:r>
              <a:rPr lang="ka-GE" sz="1400" dirty="0" smtClean="0"/>
              <a:t>(ინფორმაცია განათლების სამინისტროდან დიპლომირებულ კურსდამთავრებულთა შესახებ)</a:t>
            </a:r>
          </a:p>
          <a:p>
            <a:pPr>
              <a:buClr>
                <a:srgbClr val="FF0000"/>
              </a:buClr>
            </a:pPr>
            <a:endParaRPr lang="ka-GE" sz="1400" dirty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endParaRPr lang="ka-GE" sz="1400" dirty="0" smtClean="0"/>
          </a:p>
        </p:txBody>
      </p:sp>
      <p:pic>
        <p:nvPicPr>
          <p:cNvPr id="4" name="Picture 12" descr="C:\Users\TATA\AppData\Local\Microsoft\Windows\Temporary Internet Files\Content.IE5\O4AWLA7I\MP90043072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484784"/>
            <a:ext cx="2376263" cy="260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TATA\AppData\Local\Microsoft\Windows\Temporary Internet Files\Content.IE5\DT5I4WKP\MC9002332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06" y="4365104"/>
            <a:ext cx="2873652" cy="24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0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48" y="1482457"/>
            <a:ext cx="569861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>
                <a:latin typeface="+mj-lt"/>
              </a:rPr>
              <a:t>სერტიფიცირებული სამედიცინო პერსონალის არსებული რეესტრი შეიცავს მოძველებულ ინფორმაციას, რის გამოც შეუძლებელია პოტენციური, აქტიური (მოქმედი, დასაქმებული) და პასიური (მათ შორის გარდაცვლილი) სამედიცინო პერსონალის იდენთიფიცირება. ასევე შეუძლებელია აქტიური და პასიური სერთიფიკატების გამოვლენა</a:t>
            </a:r>
          </a:p>
          <a:p>
            <a:pPr algn="just">
              <a:buClr>
                <a:srgbClr val="FF0000"/>
              </a:buClr>
            </a:pPr>
            <a:endParaRPr lang="ka-GE" sz="1400" dirty="0">
              <a:latin typeface="+mj-lt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>
                <a:latin typeface="+mj-lt"/>
              </a:rPr>
              <a:t>არ არსებობს სერტიფიცირებულთა პერსონალური ისტორიები</a:t>
            </a:r>
          </a:p>
          <a:p>
            <a:pPr algn="just">
              <a:buClr>
                <a:srgbClr val="FF0000"/>
              </a:buClr>
            </a:pPr>
            <a:endParaRPr lang="ka-GE" sz="1400" dirty="0">
              <a:latin typeface="+mj-lt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>
                <a:latin typeface="+mj-lt"/>
              </a:rPr>
              <a:t>მონაცემების არაოპტიმიზებული და მოძველებული ბაზები ხელს უშლის მათ სხვა სისტემებთან ინტეგრაციას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endParaRPr lang="ka-GE" sz="1400" dirty="0">
              <a:latin typeface="+mj-lt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 smtClean="0">
                <a:latin typeface="+mj-lt"/>
              </a:rPr>
              <a:t>არადამაკმაყოფილებელია </a:t>
            </a:r>
            <a:r>
              <a:rPr lang="ka-GE" sz="1400" dirty="0">
                <a:latin typeface="+mj-lt"/>
              </a:rPr>
              <a:t>ინფორმაციის საჯაროობისა და გამჭირვალობის არსებული დონე</a:t>
            </a:r>
            <a:endParaRPr lang="ka-GE" sz="1400" dirty="0" smtClean="0">
              <a:latin typeface="+mj-lt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endParaRPr lang="ka-GE" sz="1400" dirty="0" smtClean="0">
              <a:latin typeface="+mj-lt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 smtClean="0">
                <a:latin typeface="+mj-lt"/>
              </a:rPr>
              <a:t>არ ვიყენებთ ისეთ მძლავრ რესურსს, როგორიცაა უწყებათაშორისი კავშირები, რაც იწვევს მატერიალური დოკუმენტების სიმრავლეს და მათი იდენთიფიცირების არაოპერატიულობას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endParaRPr lang="ka-GE" sz="1400" dirty="0">
              <a:latin typeface="+mj-lt"/>
            </a:endParaRPr>
          </a:p>
          <a:p>
            <a:pPr>
              <a:buClr>
                <a:srgbClr val="FF0000"/>
              </a:buClr>
            </a:pPr>
            <a:endParaRPr lang="ka-GE" dirty="0" smtClean="0">
              <a:latin typeface="Sylfaen" pitchFamily="18" charset="0"/>
            </a:endParaRPr>
          </a:p>
          <a:p>
            <a:pPr>
              <a:buClr>
                <a:srgbClr val="FF0000"/>
              </a:buClr>
            </a:pPr>
            <a:endParaRPr lang="ka-GE" dirty="0" smtClean="0">
              <a:latin typeface="Sylfaen" pitchFamily="18" charset="0"/>
            </a:endParaRPr>
          </a:p>
        </p:txBody>
      </p:sp>
      <p:pic>
        <p:nvPicPr>
          <p:cNvPr id="7" name="Picture 2" descr="C:\Users\TATA\AppData\Local\Microsoft\Windows\Temporary Internet Files\Content.IE5\M048J6J7\MC9001506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14" y="1412776"/>
            <a:ext cx="230276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181869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endParaRPr lang="ka-GE" dirty="0">
              <a:latin typeface="Sylfaen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98072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latin typeface="+mj-lt"/>
              </a:rPr>
              <a:t>გამოვლენილი პრობლემები</a:t>
            </a:r>
            <a:endParaRPr lang="en-US" sz="2400" b="1" dirty="0">
              <a:latin typeface="+mj-lt"/>
            </a:endParaRPr>
          </a:p>
        </p:txBody>
      </p:sp>
      <p:pic>
        <p:nvPicPr>
          <p:cNvPr id="9" name="Picture 6" descr="C:\Users\TATA\AppData\Local\Microsoft\Windows\Temporary Internet Files\Content.IE5\DT5I4WKP\MP90042241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14" y="3933056"/>
            <a:ext cx="2331690" cy="278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9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28498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ნაწილი 2: </a:t>
            </a:r>
            <a:r>
              <a:rPr lang="ka-GE" sz="2000" b="1" dirty="0"/>
              <a:t>ელექტრონული </a:t>
            </a:r>
            <a:r>
              <a:rPr lang="ka-GE" sz="2000" b="1" dirty="0" smtClean="0"/>
              <a:t>სისტემის სტრუქტურის ზოგადი აღწერა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319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>
            <a:endCxn id="6" idx="1"/>
          </p:cNvCxnSpPr>
          <p:nvPr/>
        </p:nvCxnSpPr>
        <p:spPr>
          <a:xfrm flipV="1">
            <a:off x="2627784" y="3838713"/>
            <a:ext cx="1664271" cy="1174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97799" y="4725144"/>
            <a:ext cx="2635515" cy="168172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a-GE" sz="1300" b="1" dirty="0" smtClean="0">
                <a:solidFill>
                  <a:srgbClr val="0070C0"/>
                </a:solidFill>
              </a:rPr>
              <a:t>ვირტუალური კონფერენცია</a:t>
            </a:r>
            <a:endParaRPr lang="en-US" sz="1300" b="1" dirty="0">
              <a:solidFill>
                <a:srgbClr val="0070C0"/>
              </a:solidFill>
            </a:endParaRPr>
          </a:p>
        </p:txBody>
      </p:sp>
      <p:cxnSp>
        <p:nvCxnSpPr>
          <p:cNvPr id="34" name="Straight Connector 33"/>
          <p:cNvCxnSpPr>
            <a:endCxn id="4" idx="0"/>
          </p:cNvCxnSpPr>
          <p:nvPr/>
        </p:nvCxnSpPr>
        <p:spPr>
          <a:xfrm>
            <a:off x="968942" y="3394434"/>
            <a:ext cx="5894" cy="739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 bwMode="auto">
          <a:xfrm>
            <a:off x="395535" y="2850861"/>
            <a:ext cx="3672409" cy="5919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მაძიებლის მიერ განაცხადისა</a:t>
            </a:r>
            <a:r>
              <a:rPr kumimoji="0" lang="ka-GE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და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დოკუმენტების წარდგენა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95536" y="2130781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პროცედურის დასაწყისი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8772" y="413374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დოკუმენტების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შესწავლა/განხილვა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475849" y="2892356"/>
            <a:ext cx="1752335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საქმის შეჩერება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მაძიებლის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მოთხოვნით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292055" y="3579017"/>
            <a:ext cx="1936129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მოუწესრიგებელი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დოკუმენტაციის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შემთხვევაში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დასაბუთებული უარი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951713" y="2132856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პროცედურის დასასრული</a:t>
            </a:r>
          </a:p>
        </p:txBody>
      </p:sp>
      <p:cxnSp>
        <p:nvCxnSpPr>
          <p:cNvPr id="17" name="Straight Arrow Connector 16"/>
          <p:cNvCxnSpPr>
            <a:stCxn id="39" idx="0"/>
          </p:cNvCxnSpPr>
          <p:nvPr/>
        </p:nvCxnSpPr>
        <p:spPr>
          <a:xfrm flipV="1">
            <a:off x="7740352" y="2564904"/>
            <a:ext cx="0" cy="27468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3"/>
          </p:cNvCxnSpPr>
          <p:nvPr/>
        </p:nvCxnSpPr>
        <p:spPr>
          <a:xfrm flipV="1">
            <a:off x="6228184" y="3146854"/>
            <a:ext cx="1512168" cy="5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3"/>
          </p:cNvCxnSpPr>
          <p:nvPr/>
        </p:nvCxnSpPr>
        <p:spPr>
          <a:xfrm>
            <a:off x="6228184" y="3838713"/>
            <a:ext cx="1512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3" idx="0"/>
          </p:cNvCxnSpPr>
          <p:nvPr/>
        </p:nvCxnSpPr>
        <p:spPr>
          <a:xfrm>
            <a:off x="968942" y="5451586"/>
            <a:ext cx="2658" cy="281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4" idx="1"/>
          </p:cNvCxnSpPr>
          <p:nvPr/>
        </p:nvCxnSpPr>
        <p:spPr>
          <a:xfrm>
            <a:off x="1543669" y="6021288"/>
            <a:ext cx="16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65967" y="5572654"/>
            <a:ext cx="16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369823" y="5574812"/>
            <a:ext cx="16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996649" y="5579504"/>
            <a:ext cx="16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547664" y="5373216"/>
            <a:ext cx="16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 bwMode="auto">
          <a:xfrm>
            <a:off x="4537462" y="4956740"/>
            <a:ext cx="1152128" cy="12344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lfaen" pitchFamily="18" charset="0"/>
              </a:rPr>
              <a:t>ვირტუალური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lfaen" pitchFamily="18" charset="0"/>
              </a:rPr>
              <a:t>კონფერენცია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მივლინების შედეგების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განხილვა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833606" y="4956740"/>
            <a:ext cx="1163043" cy="12344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ელექტრონული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რეესტრი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092280" y="4565792"/>
            <a:ext cx="1296144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ლიცენზიის  გაცემა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გამოქვეყნება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95536" y="5733256"/>
            <a:ext cx="1152128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გახანგრძლივების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შესახებ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baseline="0" dirty="0" smtClean="0">
                <a:solidFill>
                  <a:schemeClr val="tx1"/>
                </a:solidFill>
                <a:latin typeface="Sylfaen" pitchFamily="18" charset="0"/>
              </a:rPr>
              <a:t>გადაწყვეტილების</a:t>
            </a: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მიღება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95536" y="5115978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ცნობის გამოქვეყნება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საჯარო გაცნობისთვის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241318" y="4956740"/>
            <a:ext cx="1152128" cy="12344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მივლინება პირობების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შემოწმების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დასადგენად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54" name="Straight Connector 53"/>
          <p:cNvCxnSpPr>
            <a:stCxn id="2" idx="3"/>
            <a:endCxn id="5" idx="1"/>
          </p:cNvCxnSpPr>
          <p:nvPr/>
        </p:nvCxnSpPr>
        <p:spPr>
          <a:xfrm>
            <a:off x="4067944" y="3146854"/>
            <a:ext cx="407905" cy="5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" idx="3"/>
            <a:endCxn id="6" idx="1"/>
          </p:cNvCxnSpPr>
          <p:nvPr/>
        </p:nvCxnSpPr>
        <p:spPr>
          <a:xfrm flipV="1">
            <a:off x="1550900" y="3838713"/>
            <a:ext cx="2741155" cy="5547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67544" y="148478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latin typeface="Sylfaen" pitchFamily="18" charset="0"/>
              </a:rPr>
              <a:t>სამედიცინო საქმიანობის ლიცენზირება</a:t>
            </a:r>
            <a:endParaRPr lang="en-US" dirty="0">
              <a:latin typeface="Sylfaen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930681" y="2562829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 bwMode="auto">
          <a:xfrm>
            <a:off x="7164288" y="5311762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>
                <a:solidFill>
                  <a:schemeClr val="tx1"/>
                </a:solidFill>
                <a:latin typeface="Sylfaen" pitchFamily="18" charset="0"/>
              </a:rPr>
              <a:t>ადმინისტრაციულ-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>
                <a:solidFill>
                  <a:schemeClr val="tx1"/>
                </a:solidFill>
                <a:latin typeface="Sylfaen" pitchFamily="18" charset="0"/>
              </a:rPr>
              <a:t>სამართლებრივი აქტი /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b="1" dirty="0">
                <a:solidFill>
                  <a:schemeClr val="tx1"/>
                </a:solidFill>
                <a:latin typeface="Sylfaen" pitchFamily="18" charset="0"/>
              </a:rPr>
              <a:t>ლიცენზიის </a:t>
            </a:r>
            <a:r>
              <a:rPr lang="ka-GE" sz="800" b="1" dirty="0" smtClean="0">
                <a:solidFill>
                  <a:schemeClr val="tx1"/>
                </a:solidFill>
                <a:latin typeface="Sylfaen" pitchFamily="18" charset="0"/>
              </a:rPr>
              <a:t>ავტ.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b="1" dirty="0" smtClean="0">
                <a:solidFill>
                  <a:schemeClr val="tx1"/>
                </a:solidFill>
                <a:latin typeface="Sylfaen" pitchFamily="18" charset="0"/>
              </a:rPr>
              <a:t>ბეჭდვა</a:t>
            </a:r>
            <a:endParaRPr lang="ka-GE" sz="8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314325" y="956282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</a:rPr>
              <a:t>ოპტიმიზებული </a:t>
            </a:r>
            <a:r>
              <a:rPr lang="ka-GE" sz="2400" b="1" dirty="0">
                <a:latin typeface="Sylfaen" pitchFamily="18" charset="0"/>
              </a:rPr>
              <a:t>ბიზნეს პროცედურების ზოგადი აღწერა</a:t>
            </a:r>
            <a:endParaRPr lang="en-US" sz="2400" b="1" dirty="0">
              <a:latin typeface="Sylfae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395536" y="3535828"/>
            <a:ext cx="1433688" cy="51939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solidFill>
                  <a:schemeClr val="tx1"/>
                </a:solidFill>
                <a:latin typeface="Sylfaen" pitchFamily="18" charset="0"/>
              </a:rPr>
              <a:t>To Do </a:t>
            </a: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მოდული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(შემსრულებლის შერჩევა)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31" name="Straight Connector 30"/>
          <p:cNvCxnSpPr>
            <a:stCxn id="9" idx="1"/>
            <a:endCxn id="21" idx="3"/>
          </p:cNvCxnSpPr>
          <p:nvPr/>
        </p:nvCxnSpPr>
        <p:spPr>
          <a:xfrm flipH="1" flipV="1">
            <a:off x="2933314" y="5566005"/>
            <a:ext cx="308004" cy="79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4" idx="0"/>
          </p:cNvCxnSpPr>
          <p:nvPr/>
        </p:nvCxnSpPr>
        <p:spPr>
          <a:xfrm flipH="1" flipV="1">
            <a:off x="2280401" y="5305426"/>
            <a:ext cx="3486" cy="456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 bwMode="auto">
          <a:xfrm>
            <a:off x="1704337" y="5115978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მოსაზრების წარდგენა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711308" y="5761592"/>
            <a:ext cx="1145157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განმცხადებლის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ინფორმირება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36" name="Straight Connector 35"/>
          <p:cNvCxnSpPr>
            <a:stCxn id="4" idx="2"/>
            <a:endCxn id="15" idx="0"/>
          </p:cNvCxnSpPr>
          <p:nvPr/>
        </p:nvCxnSpPr>
        <p:spPr>
          <a:xfrm flipH="1">
            <a:off x="971600" y="4653136"/>
            <a:ext cx="3236" cy="462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TATA\AppData\Local\Microsoft\Windows\Temporary Internet Files\Content.IE5\UXVOPX3E\MC90043384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44" y="5373216"/>
            <a:ext cx="747638" cy="74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TA\AppData\Local\Microsoft\Windows\Temporary Internet Files\Content.IE5\UXVOPX3E\MP9004331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54" y="5615739"/>
            <a:ext cx="712343" cy="47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13" y="2927246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10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90" y="5347693"/>
            <a:ext cx="741474" cy="817611"/>
          </a:xfrm>
          <a:prstGeom prst="rect">
            <a:avLst/>
          </a:prstGeom>
        </p:spPr>
      </p:pic>
      <p:pic>
        <p:nvPicPr>
          <p:cNvPr id="90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63" y="3616849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74" y="2928553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84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4325" y="956282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</a:rPr>
              <a:t>ოპტიმიზებული </a:t>
            </a:r>
            <a:r>
              <a:rPr lang="ka-GE" sz="2400" b="1" dirty="0">
                <a:latin typeface="Sylfaen" pitchFamily="18" charset="0"/>
              </a:rPr>
              <a:t>ბიზნეს პროცედურების ზოგადი აღწერა</a:t>
            </a:r>
            <a:endParaRPr lang="en-US" sz="2400" b="1" dirty="0">
              <a:latin typeface="Sylfae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1277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latin typeface="Sylfaen" pitchFamily="18" charset="0"/>
              </a:rPr>
              <a:t>სტაციონარული დაწესებულების ნებართვა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5536" y="2130781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პროცედურის დასაწყისი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940152" y="2132856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პროცედურის დასასრული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95536" y="2850861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საჭირო დოკუმენტაციის წარდგენა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95536" y="3795525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დოკუმენტების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შესწავლა/განხილვა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563888" y="3186206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საქმის შეჩერება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მაძიებლის მოთხოვნით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563888" y="3985450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მოუწესრიგებელი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დოკუმენტაციის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შემთხვევაში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დასაბუთებული უარი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11" name="Straight Connector 10"/>
          <p:cNvCxnSpPr>
            <a:endCxn id="8" idx="0"/>
          </p:cNvCxnSpPr>
          <p:nvPr/>
        </p:nvCxnSpPr>
        <p:spPr>
          <a:xfrm flipH="1">
            <a:off x="971600" y="3282909"/>
            <a:ext cx="3236" cy="5126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71600" y="4314917"/>
            <a:ext cx="6472" cy="5542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3"/>
            <a:endCxn id="9" idx="1"/>
          </p:cNvCxnSpPr>
          <p:nvPr/>
        </p:nvCxnSpPr>
        <p:spPr>
          <a:xfrm flipV="1">
            <a:off x="1547664" y="3445902"/>
            <a:ext cx="2016224" cy="609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  <a:endCxn id="10" idx="1"/>
          </p:cNvCxnSpPr>
          <p:nvPr/>
        </p:nvCxnSpPr>
        <p:spPr>
          <a:xfrm>
            <a:off x="1547664" y="4055221"/>
            <a:ext cx="2016224" cy="189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25" idx="0"/>
          </p:cNvCxnSpPr>
          <p:nvPr/>
        </p:nvCxnSpPr>
        <p:spPr>
          <a:xfrm>
            <a:off x="968942" y="5379578"/>
            <a:ext cx="2658" cy="281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29" idx="1"/>
          </p:cNvCxnSpPr>
          <p:nvPr/>
        </p:nvCxnSpPr>
        <p:spPr>
          <a:xfrm>
            <a:off x="1403648" y="5949280"/>
            <a:ext cx="6550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0" idx="3"/>
            <a:endCxn id="27" idx="1"/>
          </p:cNvCxnSpPr>
          <p:nvPr/>
        </p:nvCxnSpPr>
        <p:spPr>
          <a:xfrm>
            <a:off x="3203848" y="5128855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2" idx="3"/>
            <a:endCxn id="23" idx="1"/>
          </p:cNvCxnSpPr>
          <p:nvPr/>
        </p:nvCxnSpPr>
        <p:spPr>
          <a:xfrm>
            <a:off x="6444208" y="5128855"/>
            <a:ext cx="493141" cy="6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7" idx="3"/>
            <a:endCxn id="22" idx="1"/>
          </p:cNvCxnSpPr>
          <p:nvPr/>
        </p:nvCxnSpPr>
        <p:spPr>
          <a:xfrm>
            <a:off x="4716016" y="5128855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6" idx="3"/>
            <a:endCxn id="30" idx="1"/>
          </p:cNvCxnSpPr>
          <p:nvPr/>
        </p:nvCxnSpPr>
        <p:spPr>
          <a:xfrm>
            <a:off x="1547664" y="5128855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 bwMode="auto">
          <a:xfrm>
            <a:off x="5292080" y="4869159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ნებართვის გაცემა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395536" y="5661248"/>
            <a:ext cx="1152128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გახანგრძლივების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შესახებ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baseline="0" dirty="0" smtClean="0">
                <a:solidFill>
                  <a:schemeClr val="tx1"/>
                </a:solidFill>
                <a:latin typeface="Sylfaen" pitchFamily="18" charset="0"/>
              </a:rPr>
              <a:t>გადაწყვეტილების</a:t>
            </a: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მიღება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395536" y="4869159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პირობების ადგილზე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შემოწმება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563888" y="4869159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ადმინისტრაციულ-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სამართლებრივი აქტი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627784" y="5305426"/>
            <a:ext cx="0" cy="4299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 bwMode="auto">
          <a:xfrm>
            <a:off x="2058691" y="5689584"/>
            <a:ext cx="1145157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განმცხადებლის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ინფორმირება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2051720" y="4869159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შემოწმების აქტი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7467459" y="2562829"/>
            <a:ext cx="7838" cy="22889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9" idx="3"/>
          </p:cNvCxnSpPr>
          <p:nvPr/>
        </p:nvCxnSpPr>
        <p:spPr>
          <a:xfrm>
            <a:off x="4716016" y="3445902"/>
            <a:ext cx="27592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3"/>
          </p:cNvCxnSpPr>
          <p:nvPr/>
        </p:nvCxnSpPr>
        <p:spPr>
          <a:xfrm>
            <a:off x="4716016" y="4245146"/>
            <a:ext cx="27592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 bwMode="auto">
          <a:xfrm>
            <a:off x="6937349" y="4837937"/>
            <a:ext cx="1163043" cy="5955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000" b="1" dirty="0">
                <a:solidFill>
                  <a:schemeClr val="tx1"/>
                </a:solidFill>
                <a:latin typeface="Sylfaen" pitchFamily="18" charset="0"/>
              </a:rPr>
              <a:t>ნებართვის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000" b="1" dirty="0">
                <a:solidFill>
                  <a:schemeClr val="tx1"/>
                </a:solidFill>
                <a:latin typeface="Sylfaen" pitchFamily="18" charset="0"/>
              </a:rPr>
              <a:t>გამოქვეყნება</a:t>
            </a:r>
            <a:endParaRPr lang="en-US" sz="1000" b="1" dirty="0">
              <a:solidFill>
                <a:schemeClr val="tx1"/>
              </a:solidFill>
              <a:latin typeface="Sylfae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930681" y="2562829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41277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latin typeface="Sylfaen" pitchFamily="18" charset="0"/>
              </a:rPr>
              <a:t>სამედიცინო დაწესებულების აკრედიტაცია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5536" y="2850861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საჭირო დოკუმენტაციის წარდგენა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95536" y="2130781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პროცედურის დასაწყისი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95536" y="3795525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დოკუმენტების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შესწავლა/განხილვა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260345" y="3178649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საბუთების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არ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წარდგენის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შემთხვევაში უარი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აკრედიტაციაზე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260345" y="3925086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მოუწესრიგებელი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დოკუმენტაციის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შემთხვევაში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დასაბუთებული უარი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940152" y="2132856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პროცედურის დასასრული</a:t>
            </a:r>
          </a:p>
        </p:txBody>
      </p:sp>
      <p:cxnSp>
        <p:nvCxnSpPr>
          <p:cNvPr id="10" name="Straight Arrow Connector 9"/>
          <p:cNvCxnSpPr>
            <a:stCxn id="25" idx="0"/>
          </p:cNvCxnSpPr>
          <p:nvPr/>
        </p:nvCxnSpPr>
        <p:spPr>
          <a:xfrm flipV="1">
            <a:off x="7467459" y="2562829"/>
            <a:ext cx="7838" cy="22889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</p:cNvCxnSpPr>
          <p:nvPr/>
        </p:nvCxnSpPr>
        <p:spPr>
          <a:xfrm>
            <a:off x="5412473" y="3438345"/>
            <a:ext cx="20628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3"/>
          </p:cNvCxnSpPr>
          <p:nvPr/>
        </p:nvCxnSpPr>
        <p:spPr>
          <a:xfrm>
            <a:off x="5412473" y="4184782"/>
            <a:ext cx="20628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6" idx="0"/>
          </p:cNvCxnSpPr>
          <p:nvPr/>
        </p:nvCxnSpPr>
        <p:spPr>
          <a:xfrm flipH="1">
            <a:off x="971600" y="3282909"/>
            <a:ext cx="3236" cy="5126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27" idx="0"/>
          </p:cNvCxnSpPr>
          <p:nvPr/>
        </p:nvCxnSpPr>
        <p:spPr>
          <a:xfrm flipH="1">
            <a:off x="971600" y="4314917"/>
            <a:ext cx="6472" cy="5542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49495" y="5127659"/>
            <a:ext cx="16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12473" y="5128855"/>
            <a:ext cx="16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16329" y="5131013"/>
            <a:ext cx="16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43155" y="5135705"/>
            <a:ext cx="16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47664" y="5145357"/>
            <a:ext cx="16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 bwMode="auto">
          <a:xfrm>
            <a:off x="4283968" y="4869159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საბჭოს სხდომა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549884" y="4800152"/>
            <a:ext cx="1246862" cy="6824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გადაწყვეტილება</a:t>
            </a: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</a:t>
            </a:r>
            <a:r>
              <a:rPr kumimoji="0" lang="ka-GE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/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აკრედიტაციის მინიჭება /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აკრედიტაციის რეესტრი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891395" y="4851749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აკრედიტაციის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გამოქვეყნება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95536" y="4869159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ადმინისტრაციულ-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სამართლებრივი აქტი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ვიზიტის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შესახებ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987824" y="4869159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მოხსენებითი ბარათი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ოქმის ასლით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1704337" y="4869159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სააკრედიტაციო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ვიზიტი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32" name="Straight Connector 31"/>
          <p:cNvCxnSpPr>
            <a:stCxn id="6" idx="3"/>
            <a:endCxn id="7" idx="1"/>
          </p:cNvCxnSpPr>
          <p:nvPr/>
        </p:nvCxnSpPr>
        <p:spPr>
          <a:xfrm flipV="1">
            <a:off x="1547664" y="3438345"/>
            <a:ext cx="2712681" cy="616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3"/>
            <a:endCxn id="8" idx="1"/>
          </p:cNvCxnSpPr>
          <p:nvPr/>
        </p:nvCxnSpPr>
        <p:spPr>
          <a:xfrm>
            <a:off x="1547664" y="4055221"/>
            <a:ext cx="2712681" cy="129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" idx="2"/>
            <a:endCxn id="4" idx="0"/>
          </p:cNvCxnSpPr>
          <p:nvPr/>
        </p:nvCxnSpPr>
        <p:spPr>
          <a:xfrm>
            <a:off x="1930681" y="2562829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314325" y="956282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</a:rPr>
              <a:t>ოპტიმიზებული </a:t>
            </a:r>
            <a:r>
              <a:rPr lang="ka-GE" sz="2400" b="1" dirty="0">
                <a:latin typeface="Sylfaen" pitchFamily="18" charset="0"/>
              </a:rPr>
              <a:t>ბიზნეს პროცედურების ზოგადი აღწერა</a:t>
            </a:r>
            <a:endParaRPr lang="en-US" sz="2400" b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37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Straight Connector 159"/>
          <p:cNvCxnSpPr>
            <a:stCxn id="20" idx="2"/>
            <a:endCxn id="112" idx="0"/>
          </p:cNvCxnSpPr>
          <p:nvPr/>
        </p:nvCxnSpPr>
        <p:spPr>
          <a:xfrm flipV="1">
            <a:off x="3991334" y="4005064"/>
            <a:ext cx="0" cy="1770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7164288" y="3095547"/>
            <a:ext cx="0" cy="2160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7544" y="141277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latin typeface="Sylfaen" pitchFamily="18" charset="0"/>
              </a:rPr>
              <a:t>სამედიცინო პერსონალის სერტიფიცირება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606166" y="1844824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პროცედურის დასასრული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3415270" y="5255759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საბუთების განხილვა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საბჭოში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564371" y="2519972"/>
            <a:ext cx="1824054" cy="5755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სერთიფიკატის ავტომატური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000" b="1" dirty="0" smtClean="0">
                <a:solidFill>
                  <a:schemeClr val="tx1"/>
                </a:solidFill>
                <a:latin typeface="Sylfaen" pitchFamily="18" charset="0"/>
              </a:rPr>
              <a:t>ბეჭდვა და გაცემა</a:t>
            </a:r>
            <a:endParaRPr kumimoji="0" lang="ka-G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979712" y="5259816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დადებითი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95536" y="1829043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პროცედურის დასაწყისი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5536" y="2778853"/>
            <a:ext cx="3070290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საბჭოში საკითხის განხილვა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გამოცდის ჩატარების შესახებ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417479" y="603890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უარყოფითი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17479" y="5255759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საბუთების განხილვა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979712" y="603890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დამატებითი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ექსპერტიზა საგამოცდო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კომისიაში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>
            <a:off x="3415270" y="4005064"/>
            <a:ext cx="1152128" cy="94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განხილვის შედეგების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შეტყობინება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6564371" y="4531845"/>
            <a:ext cx="1824054" cy="62534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გამოცდის შედეგების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სისტემატიზება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16" name="Rounded Rectangle 115"/>
          <p:cNvSpPr/>
          <p:nvPr/>
        </p:nvSpPr>
        <p:spPr bwMode="auto">
          <a:xfrm>
            <a:off x="6556712" y="3909432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საბჭოზე  შედეგების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დამტკიცება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23" name="Rounded Rectangle 122"/>
          <p:cNvSpPr/>
          <p:nvPr/>
        </p:nvSpPr>
        <p:spPr bwMode="auto">
          <a:xfrm>
            <a:off x="6549053" y="3208846"/>
            <a:ext cx="1839372" cy="5801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ელექტრონული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რეესტრი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125" name="Straight Connector 124"/>
          <p:cNvCxnSpPr>
            <a:endCxn id="23" idx="0"/>
          </p:cNvCxnSpPr>
          <p:nvPr/>
        </p:nvCxnSpPr>
        <p:spPr>
          <a:xfrm flipH="1">
            <a:off x="993543" y="3278852"/>
            <a:ext cx="9354" cy="19769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 bwMode="auto">
          <a:xfrm>
            <a:off x="417479" y="4428824"/>
            <a:ext cx="1922274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მიმღები / საგამოცდო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კომისია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17479" y="3560356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აქტის მიღება და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გამოქვეყნება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128" name="Straight Arrow Connector 127"/>
          <p:cNvCxnSpPr>
            <a:stCxn id="23" idx="3"/>
            <a:endCxn id="25" idx="1"/>
          </p:cNvCxnSpPr>
          <p:nvPr/>
        </p:nvCxnSpPr>
        <p:spPr>
          <a:xfrm>
            <a:off x="1569607" y="5515455"/>
            <a:ext cx="410105" cy="40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23" idx="2"/>
            <a:endCxn id="31" idx="0"/>
          </p:cNvCxnSpPr>
          <p:nvPr/>
        </p:nvCxnSpPr>
        <p:spPr>
          <a:xfrm>
            <a:off x="993543" y="5775151"/>
            <a:ext cx="0" cy="2637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25" idx="3"/>
            <a:endCxn id="20" idx="1"/>
          </p:cNvCxnSpPr>
          <p:nvPr/>
        </p:nvCxnSpPr>
        <p:spPr>
          <a:xfrm flipV="1">
            <a:off x="3131840" y="5515455"/>
            <a:ext cx="283430" cy="40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1538137" y="5742773"/>
            <a:ext cx="482113" cy="3285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24" idx="1"/>
            <a:endCxn id="31" idx="3"/>
          </p:cNvCxnSpPr>
          <p:nvPr/>
        </p:nvCxnSpPr>
        <p:spPr>
          <a:xfrm flipH="1">
            <a:off x="1569607" y="6298600"/>
            <a:ext cx="4101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24" idx="0"/>
            <a:endCxn id="25" idx="2"/>
          </p:cNvCxnSpPr>
          <p:nvPr/>
        </p:nvCxnSpPr>
        <p:spPr>
          <a:xfrm flipV="1">
            <a:off x="2555776" y="5779208"/>
            <a:ext cx="0" cy="259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20" idx="3"/>
            <a:endCxn id="113" idx="3"/>
          </p:cNvCxnSpPr>
          <p:nvPr/>
        </p:nvCxnSpPr>
        <p:spPr>
          <a:xfrm flipV="1">
            <a:off x="4567398" y="5505093"/>
            <a:ext cx="3148225" cy="10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 bwMode="auto">
          <a:xfrm>
            <a:off x="4887028" y="5259816"/>
            <a:ext cx="1254482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საგამოცდო წესის,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ცხრილის და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დარგობრივი კომისიების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დამტკიცება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>
            <a:off x="6563495" y="5245397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გამოცდის ორგანიზება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15" name="Straight Arrow Connector 14"/>
          <p:cNvCxnSpPr>
            <a:stCxn id="5" idx="2"/>
            <a:endCxn id="4" idx="0"/>
          </p:cNvCxnSpPr>
          <p:nvPr/>
        </p:nvCxnSpPr>
        <p:spPr>
          <a:xfrm>
            <a:off x="1930681" y="2261091"/>
            <a:ext cx="0" cy="517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314325" y="956282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</a:rPr>
              <a:t>ოპტიმიზებული </a:t>
            </a:r>
            <a:r>
              <a:rPr lang="ka-GE" sz="2400" b="1" dirty="0">
                <a:latin typeface="Sylfaen" pitchFamily="18" charset="0"/>
              </a:rPr>
              <a:t>ბიზნეს პროცედურების ზოგადი აღწერა</a:t>
            </a:r>
            <a:endParaRPr lang="en-US" sz="2400" b="1" dirty="0">
              <a:latin typeface="Sylfaen" pitchFamily="18" charset="0"/>
            </a:endParaRPr>
          </a:p>
        </p:txBody>
      </p:sp>
      <p:pic>
        <p:nvPicPr>
          <p:cNvPr id="39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7" y="4465021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80" y="4428824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26" y="4569907"/>
            <a:ext cx="492667" cy="5320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41" y="3224889"/>
            <a:ext cx="497067" cy="548108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endCxn id="9" idx="2"/>
          </p:cNvCxnSpPr>
          <p:nvPr/>
        </p:nvCxnSpPr>
        <p:spPr>
          <a:xfrm flipV="1">
            <a:off x="7141311" y="2276872"/>
            <a:ext cx="0" cy="243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53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ATA\AppData\Local\Microsoft\Windows\Temporary Internet Files\Content.IE5\50F0CZZJ\MP90041173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976984" cy="379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34830"/>
            <a:ext cx="3642320" cy="2731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32824"/>
            <a:ext cx="3642320" cy="2728224"/>
          </a:xfrm>
          <a:prstGeom prst="rect">
            <a:avLst/>
          </a:prstGeom>
        </p:spPr>
      </p:pic>
      <p:pic>
        <p:nvPicPr>
          <p:cNvPr id="4100" name="Picture 4" descr="C:\Users\TATA\AppData\Local\Microsoft\Windows\Temporary Internet Files\Content.IE5\M048J6J7\MC90003901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504" y="4509120"/>
            <a:ext cx="2073859" cy="185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9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4325" y="1109588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სისტემის კომპონენტები</a:t>
            </a:r>
            <a:endParaRPr lang="en-US" sz="2400" b="1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5" y="2131109"/>
            <a:ext cx="857815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a-GE" b="1" dirty="0" smtClean="0"/>
              <a:t>მენეჯმენტის სისტემა (ავტორიზაციის მოდული)</a:t>
            </a:r>
            <a:endParaRPr lang="ka-GE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ka-GE" sz="1600" dirty="0"/>
              <a:t>მომხმარებლები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ka-GE" sz="1600" dirty="0"/>
              <a:t>მათი უფლებები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ka-GE" sz="1600" dirty="0"/>
              <a:t>მოვალეობები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ka-GE" sz="1600" dirty="0"/>
              <a:t>წვდომის დონეები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ka-GE" sz="1600" dirty="0" smtClean="0"/>
              <a:t>როლები</a:t>
            </a:r>
            <a:r>
              <a:rPr lang="en-US" sz="1600" dirty="0" smtClean="0"/>
              <a:t> (</a:t>
            </a:r>
            <a:r>
              <a:rPr lang="ka-GE" sz="1600" dirty="0" smtClean="0"/>
              <a:t>ვირტუალური სამუშაო ჯგუფებისა და კონფერენციების ორგანიზება)</a:t>
            </a:r>
          </a:p>
          <a:p>
            <a:pPr lvl="1"/>
            <a:endParaRPr lang="ka-G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ka-GE" b="1" dirty="0" smtClean="0"/>
              <a:t>სისტემის ლოგიკური სტრუქტურა</a:t>
            </a:r>
          </a:p>
          <a:p>
            <a:pPr marL="342900" indent="-342900">
              <a:buFont typeface="+mj-lt"/>
              <a:buAutoNum type="arabicPeriod"/>
            </a:pPr>
            <a:endParaRPr lang="ka-GE" b="1" dirty="0"/>
          </a:p>
          <a:p>
            <a:r>
              <a:rPr lang="ka-GE" b="1" dirty="0" smtClean="0"/>
              <a:t>3.   დოკუმენტების </a:t>
            </a:r>
            <a:r>
              <a:rPr lang="ka-GE" b="1" dirty="0"/>
              <a:t>მენეჯმენტის კომპონენტი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ka-GE" sz="1600" dirty="0"/>
              <a:t>ელექტრონული დოკუმენტის შექმნის ფუნქციონალი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ka-GE" sz="1600" dirty="0"/>
              <a:t>ანალიზისთვის საჭირო კრიტერიუმების მატერიალურ დოკუმენტზე მიბმის ფუნქციონალი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ka-GE" sz="1600" dirty="0"/>
              <a:t>სერვისით იდენტიფიცირების ფუნქციონალი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ka-GE" sz="1600" dirty="0"/>
              <a:t>მატერიალური დოკუმენტების არქივის </a:t>
            </a:r>
            <a:r>
              <a:rPr lang="ka-GE" sz="1600" dirty="0" smtClean="0"/>
              <a:t>სისტემა</a:t>
            </a:r>
            <a:endParaRPr lang="ka-GE" b="1" dirty="0" smtClean="0"/>
          </a:p>
          <a:p>
            <a:pPr marL="342900" indent="-342900">
              <a:buFont typeface="+mj-lt"/>
              <a:buAutoNum type="arabicPeriod"/>
            </a:pPr>
            <a:endParaRPr lang="ka-GE" b="1" dirty="0" smtClean="0"/>
          </a:p>
          <a:p>
            <a:endParaRPr lang="ka-GE" sz="1600" dirty="0"/>
          </a:p>
          <a:p>
            <a:endParaRPr lang="ka-GE" sz="1600" dirty="0" smtClean="0"/>
          </a:p>
        </p:txBody>
      </p:sp>
    </p:spTree>
    <p:extLst>
      <p:ext uri="{BB962C8B-B14F-4D97-AF65-F5344CB8AC3E}">
        <p14:creationId xmlns:p14="http://schemas.microsoft.com/office/powerpoint/2010/main" val="27786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784976" cy="5119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პრეზენტაციის სტრუქტურა</a:t>
            </a:r>
          </a:p>
          <a:p>
            <a:pPr algn="ctr"/>
            <a:endParaRPr lang="ka-GE" sz="2000" b="1" dirty="0"/>
          </a:p>
          <a:p>
            <a:r>
              <a:rPr lang="ka-GE" b="1" dirty="0" smtClean="0"/>
              <a:t>ნაწილი 1:</a:t>
            </a:r>
            <a:r>
              <a:rPr lang="ka-GE" dirty="0" smtClean="0"/>
              <a:t> </a:t>
            </a:r>
            <a:r>
              <a:rPr lang="ka-GE" b="1" dirty="0"/>
              <a:t>არსებული</a:t>
            </a:r>
            <a:r>
              <a:rPr lang="ka-GE" dirty="0" smtClean="0"/>
              <a:t> </a:t>
            </a:r>
            <a:r>
              <a:rPr lang="ka-GE" b="1" dirty="0" smtClean="0"/>
              <a:t>ბიზნეს პროცედურების აღწერა</a:t>
            </a:r>
          </a:p>
          <a:p>
            <a:endParaRPr lang="ka-GE" b="1" dirty="0" smtClean="0"/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 smtClean="0"/>
              <a:t>აქტივობები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 smtClean="0"/>
              <a:t>ბიზნეს პროცედურების ზოგადი აღწერა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 smtClean="0"/>
              <a:t>გამოვლენილი პრობლემები</a:t>
            </a:r>
          </a:p>
          <a:p>
            <a:pPr lvl="4"/>
            <a:endParaRPr lang="ka-GE" sz="1400" dirty="0" smtClean="0"/>
          </a:p>
          <a:p>
            <a:r>
              <a:rPr lang="ka-GE" b="1" dirty="0" smtClean="0"/>
              <a:t>ნაწილი 2:</a:t>
            </a:r>
            <a:r>
              <a:rPr lang="ka-GE" dirty="0" smtClean="0"/>
              <a:t> </a:t>
            </a:r>
            <a:r>
              <a:rPr lang="ka-GE" b="1" dirty="0" smtClean="0"/>
              <a:t>ელექტრონული სისტემის სტრუქტურის</a:t>
            </a:r>
            <a:r>
              <a:rPr lang="ka-GE" b="1" dirty="0" smtClean="0">
                <a:solidFill>
                  <a:srgbClr val="FF0000"/>
                </a:solidFill>
              </a:rPr>
              <a:t> </a:t>
            </a:r>
            <a:r>
              <a:rPr lang="ka-GE" b="1" dirty="0" smtClean="0"/>
              <a:t>ზოგადი აღწერა</a:t>
            </a:r>
          </a:p>
          <a:p>
            <a:endParaRPr lang="ka-GE" b="1" dirty="0" smtClean="0"/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 smtClean="0"/>
              <a:t>ოპტიმიზებული ბიზნეს პროცედურების ზოგადი აღწერა</a:t>
            </a:r>
            <a:endParaRPr lang="en-US" sz="1400" dirty="0" smtClean="0"/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 smtClean="0"/>
              <a:t>სისტემის კომპონენტები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/>
              <a:t>მაძიებლის რეგისტრაცია, ავტორიზაცია და </a:t>
            </a:r>
            <a:r>
              <a:rPr lang="ka-GE" sz="1400" dirty="0" smtClean="0"/>
              <a:t>აუტენტიფიკაცია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 smtClean="0"/>
              <a:t>ვირტუალური სამუშაო ჯგუფების განსაზღვრა და როლების გაწერა</a:t>
            </a:r>
            <a:endParaRPr lang="en-US" sz="1400" dirty="0"/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/>
              <a:t>დოკუმენტების კონსტრუირებისა და მართვის სისტემა 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/>
              <a:t>მაძიებლის ვებ ინტერფეისი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/>
              <a:t>სააგენტოს ხელმძღვანელობის ვებ ინტერფეისი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/>
              <a:t>სააგენტოს უშუალო შემსრულებლის ვებ ინტერფეისი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 smtClean="0"/>
              <a:t>სისტემის ლოგიკური სტრუქტურა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 smtClean="0"/>
              <a:t>სისტემის ერთიან სტრუქტურაში ინტეგრაციის ზოგადი სქემა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 smtClean="0"/>
              <a:t>სისტემის მოსალოდნელი ბენეფიტები </a:t>
            </a:r>
          </a:p>
        </p:txBody>
      </p:sp>
    </p:spTree>
    <p:extLst>
      <p:ext uri="{BB962C8B-B14F-4D97-AF65-F5344CB8AC3E}">
        <p14:creationId xmlns:p14="http://schemas.microsoft.com/office/powerpoint/2010/main" val="8828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4325" y="103758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+mn-lt"/>
                <a:ea typeface="+mn-ea"/>
                <a:cs typeface="+mn-cs"/>
              </a:rPr>
              <a:t>სისტემის კომპონენტები</a:t>
            </a:r>
            <a:endParaRPr lang="en-US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5" y="1967929"/>
            <a:ext cx="85781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4</a:t>
            </a:r>
            <a:r>
              <a:rPr lang="ka-GE" b="1" dirty="0"/>
              <a:t>. </a:t>
            </a:r>
            <a:r>
              <a:rPr lang="ka-GE" b="1" dirty="0" smtClean="0"/>
              <a:t>  სისტემის </a:t>
            </a:r>
            <a:r>
              <a:rPr lang="ka-GE" b="1" dirty="0"/>
              <a:t>მომხმარებელთა ინტერფეისები</a:t>
            </a:r>
          </a:p>
          <a:p>
            <a:pPr marL="0" lvl="1"/>
            <a:endParaRPr lang="ka-GE" sz="1600" b="1" dirty="0"/>
          </a:p>
          <a:p>
            <a:pPr marL="0" lvl="1"/>
            <a:r>
              <a:rPr lang="ka-GE" sz="1600" b="1" dirty="0" smtClean="0"/>
              <a:t>5.    </a:t>
            </a:r>
            <a:r>
              <a:rPr lang="ka-GE" b="1" dirty="0" smtClean="0"/>
              <a:t>უწყებათაშორისი </a:t>
            </a:r>
            <a:r>
              <a:rPr lang="ka-GE" b="1" dirty="0"/>
              <a:t>სერვისების </a:t>
            </a:r>
            <a:r>
              <a:rPr lang="ka-GE" b="1" dirty="0" smtClean="0"/>
              <a:t>კომპონენტი</a:t>
            </a:r>
          </a:p>
          <a:p>
            <a:pPr marL="342900" lvl="1" indent="-342900">
              <a:buAutoNum type="arabicPeriod" startAt="6"/>
            </a:pPr>
            <a:endParaRPr lang="ka-GE" b="1" dirty="0" smtClean="0"/>
          </a:p>
          <a:p>
            <a:pPr marL="342900" lvl="1" indent="-342900">
              <a:buAutoNum type="arabicPeriod" startAt="6"/>
            </a:pPr>
            <a:r>
              <a:rPr lang="ka-GE" b="1" dirty="0" smtClean="0"/>
              <a:t>ინფორმაციის ანალიზისა და კონტროლის კომპონენტი</a:t>
            </a:r>
            <a:endParaRPr lang="ka-GE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ka-GE" sz="1600" dirty="0"/>
              <a:t>სტატუსების კლასიფიკატორი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ka-GE" sz="1600" dirty="0"/>
              <a:t>საექიმო საქმიანობების კლასიფიკატორი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ka-GE" sz="1600" dirty="0"/>
              <a:t>ინფორმაციის მოპოვებისა და ანალიზის ინდიკატორები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ka-GE" sz="1600" dirty="0"/>
              <a:t>რელაციური ბმები ინდიკატორებს შორის</a:t>
            </a:r>
          </a:p>
          <a:p>
            <a:pPr lvl="1"/>
            <a:r>
              <a:rPr lang="ka-GE" sz="1600" dirty="0"/>
              <a:t>	ა) ძველი და განახლებული ინდიკატორების ბმის მექანიზმები</a:t>
            </a:r>
          </a:p>
          <a:p>
            <a:pPr lvl="1"/>
            <a:r>
              <a:rPr lang="ka-GE" sz="1600" dirty="0"/>
              <a:t>	ბ) ინფორმაციის ანალიზის ჯვარედინი რელაციები</a:t>
            </a:r>
          </a:p>
          <a:p>
            <a:pPr lvl="1"/>
            <a:r>
              <a:rPr lang="ka-GE" sz="1600" dirty="0"/>
              <a:t>	გ) ანგარიშგების სტანდარტები</a:t>
            </a:r>
          </a:p>
          <a:p>
            <a:pPr lvl="1">
              <a:buFont typeface="Arial" pitchFamily="34" charset="0"/>
              <a:buChar char="•"/>
            </a:pPr>
            <a:r>
              <a:rPr lang="ka-GE" sz="1600" dirty="0"/>
              <a:t>	რეგულირების სახეები და </a:t>
            </a:r>
            <a:r>
              <a:rPr lang="ka-GE" sz="1600" dirty="0" smtClean="0"/>
              <a:t>წესები</a:t>
            </a:r>
            <a:endParaRPr lang="ka-GE" b="1" dirty="0" smtClean="0"/>
          </a:p>
          <a:p>
            <a:pPr marL="342900" indent="-342900">
              <a:buAutoNum type="arabicPeriod" startAt="4"/>
            </a:pPr>
            <a:endParaRPr lang="ka-GE" b="1" dirty="0"/>
          </a:p>
        </p:txBody>
      </p:sp>
    </p:spTree>
    <p:extLst>
      <p:ext uri="{BB962C8B-B14F-4D97-AF65-F5344CB8AC3E}">
        <p14:creationId xmlns:p14="http://schemas.microsoft.com/office/powerpoint/2010/main" val="31088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276872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/>
              <a:t>7.  ინფორმაციის </a:t>
            </a:r>
            <a:r>
              <a:rPr lang="ka-GE" b="1" dirty="0"/>
              <a:t>საჯაროობის უზრუნველყოფის </a:t>
            </a:r>
            <a:r>
              <a:rPr lang="ka-GE" b="1" dirty="0" smtClean="0"/>
              <a:t>კომპონენტი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ka-GE" dirty="0" smtClean="0"/>
              <a:t>სამინისტროს </a:t>
            </a:r>
            <a:r>
              <a:rPr lang="ka-GE" dirty="0"/>
              <a:t>ვებ გვერდი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ka-GE" dirty="0"/>
              <a:t>სააგენტოს ვებ გვერდი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ka-GE" dirty="0"/>
              <a:t>მონაცემთა გაცვლის სააგენტოს ერთიანი რეესტრი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ka-GE" dirty="0"/>
              <a:t>მაძიებლის პერსონალური ვებ </a:t>
            </a:r>
            <a:r>
              <a:rPr lang="ka-GE" dirty="0" smtClean="0"/>
              <a:t>გვერდი</a:t>
            </a:r>
          </a:p>
          <a:p>
            <a:pPr lvl="1"/>
            <a:endParaRPr lang="ka-GE" dirty="0" smtClean="0"/>
          </a:p>
          <a:p>
            <a:pPr marL="342900" indent="-342900">
              <a:buAutoNum type="arabicPeriod" startAt="8"/>
            </a:pPr>
            <a:r>
              <a:rPr lang="ka-GE" b="1" dirty="0" smtClean="0"/>
              <a:t>ელ</a:t>
            </a:r>
            <a:r>
              <a:rPr lang="ka-GE" b="1" dirty="0"/>
              <a:t>. შეტყობინების </a:t>
            </a:r>
            <a:r>
              <a:rPr lang="ka-GE" b="1" dirty="0" smtClean="0"/>
              <a:t>კომპონენტი</a:t>
            </a:r>
          </a:p>
          <a:p>
            <a:pPr marL="342900" indent="-342900">
              <a:buAutoNum type="arabicPeriod" startAt="8"/>
            </a:pPr>
            <a:endParaRPr lang="ka-GE" b="1" dirty="0"/>
          </a:p>
          <a:p>
            <a:pPr marL="342900" indent="-342900">
              <a:buAutoNum type="arabicPeriod" startAt="8"/>
            </a:pPr>
            <a:r>
              <a:rPr lang="ka-GE" b="1" dirty="0" smtClean="0"/>
              <a:t>სისტემის ერთიან სტრუქტურაში ინტეგრაციის ზოგადი სქემა</a:t>
            </a:r>
            <a:endParaRPr lang="ka-GE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14325" y="103758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+mn-lt"/>
                <a:ea typeface="+mn-ea"/>
                <a:cs typeface="+mn-cs"/>
              </a:rPr>
              <a:t>სისტემის კომპონენტები</a:t>
            </a:r>
            <a:endParaRPr lang="en-US" sz="24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4325" y="1037580"/>
            <a:ext cx="8506147" cy="8792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</a:rPr>
              <a:t>მომხმარებლის რეგისტრაცია, ავტორიზაცია და აუტენთიფიკაცია</a:t>
            </a:r>
          </a:p>
          <a:p>
            <a:endParaRPr lang="ka-GE" sz="2400" b="1" dirty="0" smtClean="0"/>
          </a:p>
          <a:p>
            <a:endParaRPr lang="en-US" sz="2400" b="1" dirty="0">
              <a:solidFill>
                <a:srgbClr val="FF0000"/>
              </a:solidFill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073622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a-GE" dirty="0" smtClean="0"/>
              <a:t>წარმოდგენილი სისტემა ჯანმრთელობის დაცვის ერთიანი საინფორმაციო სისტემის კონცეფციის ერთერთი კომპონენტია და მასზე ამ სისტემის ყველა ზოგადი მიდგომა ვრცელდება:</a:t>
            </a:r>
            <a:endParaRPr lang="en-US" dirty="0"/>
          </a:p>
        </p:txBody>
      </p:sp>
      <p:pic>
        <p:nvPicPr>
          <p:cNvPr id="5" name="Picture 4" descr="C:\Users\TATA\AppData\Local\Microsoft\Windows\Temporary Internet Files\Content.IE5\DT5I4WKP\MC900293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49" y="3388058"/>
            <a:ext cx="1817827" cy="169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3413899"/>
            <a:ext cx="56387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ka-GE" dirty="0"/>
              <a:t>მომხმარებლის ავტორიზაციის პროცედურა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ka-GE" dirty="0"/>
              <a:t>სისტემის უსაფრთხოების პრინციპები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ka-GE" dirty="0"/>
              <a:t>პლატფორმა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ka-GE" dirty="0"/>
              <a:t>ერთიან სისტემაში ინტეგრაციის უზრუნველყოფა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ka-GE" dirty="0"/>
              <a:t>მონაცემთა გაცვლის ერთიანი სტანდარტები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052736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ვირტუალური სამუშაო ჯგუფების განსაზღვრა და როლების გაწერა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79906" y="1702549"/>
            <a:ext cx="405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/>
              <a:t>ვირტუალური სამუშაო ჯგუფები </a:t>
            </a:r>
            <a:r>
              <a:rPr lang="ka-GE" dirty="0" smtClean="0"/>
              <a:t>(სამუშაო ჯგუფი, კომისია და სხვა)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059618"/>
              </p:ext>
            </p:extLst>
          </p:nvPr>
        </p:nvGraphicFramePr>
        <p:xfrm>
          <a:off x="1115616" y="2492896"/>
          <a:ext cx="7200800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2952328"/>
                <a:gridCol w="1800200"/>
                <a:gridCol w="1800200"/>
              </a:tblGrid>
              <a:tr h="9020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დასახელება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დანიშნულება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დეაქტივაციის თარიღი</a:t>
                      </a:r>
                      <a:endParaRPr lang="en-US" sz="1400" dirty="0"/>
                    </a:p>
                  </a:txBody>
                  <a:tcPr anchor="ctr"/>
                </a:tc>
              </a:tr>
              <a:tr h="7667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საგამოცდო კომისია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საგამოცდო დოკ.განხილვა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თარიღი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4332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300" dirty="0" smtClean="0"/>
                        <a:t>ლიცენზია/ნებართვების</a:t>
                      </a:r>
                      <a:r>
                        <a:rPr lang="ka-GE" sz="1300" baseline="0" dirty="0" smtClean="0"/>
                        <a:t> დოკ.განხილვის ჯგუფი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dirty="0" smtClean="0"/>
                        <a:t>ლიცენზია/ნებართვების</a:t>
                      </a:r>
                      <a:r>
                        <a:rPr lang="ka-GE" sz="1300" baseline="0" dirty="0" smtClean="0"/>
                        <a:t> დოკ.პირველადი განხილვა</a:t>
                      </a:r>
                      <a:endParaRPr lang="en-US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300" dirty="0" smtClean="0"/>
                        <a:t>თარიღი</a:t>
                      </a:r>
                      <a:endParaRPr lang="en-US" sz="1300" dirty="0"/>
                    </a:p>
                  </a:txBody>
                  <a:tcPr anchor="ctr"/>
                </a:tc>
              </a:tr>
              <a:tr h="99228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300" dirty="0" smtClean="0"/>
                        <a:t>პროფესიული განვითარების</a:t>
                      </a:r>
                      <a:r>
                        <a:rPr lang="ka-GE" sz="1300" baseline="0" dirty="0" smtClean="0"/>
                        <a:t> </a:t>
                      </a:r>
                      <a:r>
                        <a:rPr lang="ka-GE" sz="1300" dirty="0" smtClean="0"/>
                        <a:t>საბჭო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300" dirty="0" smtClean="0"/>
                        <a:t>რეგულაციის მინიჭება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300" dirty="0" smtClean="0"/>
                        <a:t>თარიღი</a:t>
                      </a:r>
                      <a:endParaRPr lang="en-US" sz="13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3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104" y="1052736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ვირტუალური სამუშაო ჯგუფების განსაზღვრა და როლების გაწერა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88232" y="155679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/>
              <a:t>სამუშაო ჯგუფების დაკომპლექტება </a:t>
            </a:r>
            <a:r>
              <a:rPr lang="ka-GE" dirty="0" smtClean="0"/>
              <a:t>(შემსრულებლები, კომისიის წევრები და სხვა)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405313"/>
              </p:ext>
            </p:extLst>
          </p:nvPr>
        </p:nvGraphicFramePr>
        <p:xfrm>
          <a:off x="395535" y="2492896"/>
          <a:ext cx="8568952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9"/>
                <a:gridCol w="1728192"/>
                <a:gridCol w="1512167"/>
                <a:gridCol w="1008113"/>
                <a:gridCol w="1440159"/>
                <a:gridCol w="1296145"/>
                <a:gridCol w="1152127"/>
              </a:tblGrid>
              <a:tr h="12360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სახელი, გვარი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თანამდებობა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სამუშაო ჯგუფი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ფუნქცია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აქტიურობის სტატუსი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შენიშვნა</a:t>
                      </a:r>
                      <a:endParaRPr lang="en-US" sz="1400" dirty="0"/>
                    </a:p>
                  </a:txBody>
                  <a:tcPr anchor="ctr"/>
                </a:tc>
              </a:tr>
              <a:tr h="1090606">
                <a:tc>
                  <a:txBody>
                    <a:bodyPr/>
                    <a:lstStyle/>
                    <a:p>
                      <a:pPr algn="ctr"/>
                      <a:r>
                        <a:rPr lang="ka-GE" sz="1300" dirty="0" smtClean="0"/>
                        <a:t>1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300" dirty="0" smtClean="0"/>
                        <a:t>სახელი, გვარი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300" dirty="0" smtClean="0"/>
                        <a:t>თანამდებობა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300" dirty="0" smtClean="0"/>
                        <a:t>1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300" dirty="0" smtClean="0"/>
                        <a:t>შემსრულებელი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300" dirty="0" smtClean="0"/>
                        <a:t>აქტიური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</a:tr>
              <a:tr h="1417789">
                <a:tc>
                  <a:txBody>
                    <a:bodyPr/>
                    <a:lstStyle/>
                    <a:p>
                      <a:pPr algn="ctr"/>
                      <a:r>
                        <a:rPr lang="ka-GE" sz="1300" dirty="0" smtClean="0"/>
                        <a:t>2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dirty="0" smtClean="0"/>
                        <a:t>სახელი, გვარი</a:t>
                      </a:r>
                      <a:endParaRPr lang="en-US" sz="1300" dirty="0" smtClean="0"/>
                    </a:p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dirty="0" smtClean="0"/>
                        <a:t>თანამდებობა</a:t>
                      </a:r>
                      <a:endParaRPr lang="en-US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300" dirty="0" smtClean="0"/>
                        <a:t>2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300" dirty="0" smtClean="0"/>
                        <a:t>ვიზა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300" dirty="0" smtClean="0"/>
                        <a:t>პასიური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2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1628800"/>
            <a:ext cx="5832648" cy="493256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500" b="1" dirty="0" smtClean="0"/>
              <a:t>განხილვის ეტაპები</a:t>
            </a:r>
            <a:endParaRPr lang="en-US" sz="1500" dirty="0"/>
          </a:p>
        </p:txBody>
      </p:sp>
      <p:sp>
        <p:nvSpPr>
          <p:cNvPr id="3" name="Rectangle 2"/>
          <p:cNvSpPr/>
          <p:nvPr/>
        </p:nvSpPr>
        <p:spPr>
          <a:xfrm>
            <a:off x="1619672" y="4819823"/>
            <a:ext cx="5832648" cy="576064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b="1" dirty="0" smtClean="0"/>
              <a:t>გ ა დ ა წ ყ ვ ე ტ ი ლ ე ბ ა </a:t>
            </a:r>
          </a:p>
          <a:p>
            <a:pPr algn="ctr"/>
            <a:r>
              <a:rPr lang="ka-GE" sz="1400" dirty="0" smtClean="0"/>
              <a:t>(სათანადო სტატუსით და კომენტარით)</a:t>
            </a:r>
            <a:endParaRPr lang="en-US" sz="1400" dirty="0"/>
          </a:p>
        </p:txBody>
      </p:sp>
      <p:cxnSp>
        <p:nvCxnSpPr>
          <p:cNvPr id="4" name="Straight Arrow Connector 3"/>
          <p:cNvCxnSpPr>
            <a:endCxn id="20" idx="0"/>
          </p:cNvCxnSpPr>
          <p:nvPr/>
        </p:nvCxnSpPr>
        <p:spPr>
          <a:xfrm>
            <a:off x="3635896" y="2478567"/>
            <a:ext cx="0" cy="827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4993" y="2721869"/>
            <a:ext cx="122413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დოკუმენტების მიღება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993" y="3306317"/>
            <a:ext cx="122413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>
                <a:solidFill>
                  <a:schemeClr val="tx1"/>
                </a:solidFill>
              </a:rPr>
              <a:t>შემსრულებლის </a:t>
            </a:r>
            <a:r>
              <a:rPr lang="ka-GE" sz="900" dirty="0" smtClean="0">
                <a:solidFill>
                  <a:schemeClr val="tx1"/>
                </a:solidFill>
              </a:rPr>
              <a:t>გამოყოფა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84168" y="2722005"/>
            <a:ext cx="122413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>
                <a:solidFill>
                  <a:schemeClr val="tx1"/>
                </a:solidFill>
              </a:rPr>
              <a:t>საბჭოს სხდომა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4168" y="3385783"/>
            <a:ext cx="122413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აკრედიტაციის მინიჭება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4168" y="4083090"/>
            <a:ext cx="122413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რეესტრის ჩანაწერი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81714" y="2478567"/>
            <a:ext cx="2354" cy="2341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  <a:endCxn id="12" idx="0"/>
          </p:cNvCxnSpPr>
          <p:nvPr/>
        </p:nvCxnSpPr>
        <p:spPr>
          <a:xfrm>
            <a:off x="6696236" y="3817831"/>
            <a:ext cx="0" cy="2652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  <a:endCxn id="11" idx="0"/>
          </p:cNvCxnSpPr>
          <p:nvPr/>
        </p:nvCxnSpPr>
        <p:spPr>
          <a:xfrm>
            <a:off x="6696236" y="3154053"/>
            <a:ext cx="0" cy="2317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2"/>
          </p:cNvCxnSpPr>
          <p:nvPr/>
        </p:nvCxnSpPr>
        <p:spPr>
          <a:xfrm>
            <a:off x="6696236" y="4515138"/>
            <a:ext cx="0" cy="310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0"/>
          </p:cNvCxnSpPr>
          <p:nvPr/>
        </p:nvCxnSpPr>
        <p:spPr>
          <a:xfrm>
            <a:off x="6696236" y="2487872"/>
            <a:ext cx="0" cy="2341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987824" y="3306317"/>
            <a:ext cx="129614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დადგენილ ვადაში დოკუმენტების მოწესრიგება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137061" y="3153917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137061" y="2487872"/>
            <a:ext cx="0" cy="2316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2" idx="2"/>
          </p:cNvCxnSpPr>
          <p:nvPr/>
        </p:nvCxnSpPr>
        <p:spPr>
          <a:xfrm>
            <a:off x="2137061" y="4395528"/>
            <a:ext cx="0" cy="4242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</p:cNvCxnSpPr>
          <p:nvPr/>
        </p:nvCxnSpPr>
        <p:spPr>
          <a:xfrm>
            <a:off x="3635896" y="3738365"/>
            <a:ext cx="0" cy="10814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956376" y="4819823"/>
            <a:ext cx="918537" cy="5760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b="1" dirty="0" smtClean="0">
                <a:solidFill>
                  <a:schemeClr val="tx1"/>
                </a:solidFill>
              </a:rPr>
              <a:t>პროცედურის დასასრული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3528" y="4819823"/>
            <a:ext cx="792088" cy="576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b="1" dirty="0" smtClean="0">
                <a:solidFill>
                  <a:schemeClr val="tx1"/>
                </a:solidFill>
              </a:rPr>
              <a:t>მაძიებელი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27" idx="3"/>
            <a:endCxn id="3" idx="1"/>
          </p:cNvCxnSpPr>
          <p:nvPr/>
        </p:nvCxnSpPr>
        <p:spPr>
          <a:xfrm flipV="1">
            <a:off x="1115616" y="5107855"/>
            <a:ext cx="504056" cy="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452320" y="5108030"/>
            <a:ext cx="504056" cy="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857576"/>
              </p:ext>
            </p:extLst>
          </p:nvPr>
        </p:nvGraphicFramePr>
        <p:xfrm>
          <a:off x="1475656" y="2122056"/>
          <a:ext cx="58326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620180"/>
                <a:gridCol w="1692188"/>
                <a:gridCol w="122413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პირველი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მეორე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მესამე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მეოთხე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1" name="Straight Arrow Connector 30"/>
          <p:cNvCxnSpPr>
            <a:endCxn id="30" idx="2"/>
          </p:cNvCxnSpPr>
          <p:nvPr/>
        </p:nvCxnSpPr>
        <p:spPr>
          <a:xfrm flipV="1">
            <a:off x="4391980" y="2492896"/>
            <a:ext cx="0" cy="2326927"/>
          </a:xfrm>
          <a:prstGeom prst="straightConnector1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524993" y="3963480"/>
            <a:ext cx="122413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>
                <a:solidFill>
                  <a:schemeClr val="tx1"/>
                </a:solidFill>
              </a:rPr>
              <a:t>დოკუმენტების შესწავლა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6" idx="2"/>
            <a:endCxn id="32" idx="0"/>
          </p:cNvCxnSpPr>
          <p:nvPr/>
        </p:nvCxnSpPr>
        <p:spPr>
          <a:xfrm>
            <a:off x="2137061" y="3738365"/>
            <a:ext cx="0" cy="2251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55776" y="5929885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სტატუსები</a:t>
            </a:r>
            <a:endParaRPr lang="en-US" sz="1400" b="1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2650" y="5396236"/>
            <a:ext cx="4148" cy="9130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717126" y="5396236"/>
            <a:ext cx="0" cy="9130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380312" y="1700808"/>
            <a:ext cx="172819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კომენტარები</a:t>
            </a:r>
            <a:r>
              <a:rPr lang="ka-GE" sz="1400" dirty="0" smtClean="0"/>
              <a:t>:</a:t>
            </a:r>
          </a:p>
          <a:p>
            <a:endParaRPr lang="ka-GE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900" dirty="0" smtClean="0"/>
              <a:t>დოკუმეტების არასრულფასოვნება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900" dirty="0" smtClean="0"/>
              <a:t>საბუთების არ წარმოდგენა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900" dirty="0" smtClean="0"/>
              <a:t>აკრედიტაციის გაუქმება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900" dirty="0" smtClean="0"/>
              <a:t>აკრედიტაციის მინიჭება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900" dirty="0" smtClean="0"/>
              <a:t>ლიმიტის (კვოტის) შეცვლა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900" dirty="0" smtClean="0"/>
              <a:t>განხილვის შემდეგი ეტაპი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900" dirty="0" smtClean="0"/>
              <a:t>ადმინისტრაციული აქტის 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900" dirty="0" smtClean="0"/>
              <a:t>გასაცემი დოკუმენტაციის მომზადება</a:t>
            </a:r>
          </a:p>
          <a:p>
            <a:pPr marL="285750" indent="-285750">
              <a:buFont typeface="Arial" pitchFamily="34" charset="0"/>
              <a:buChar char="•"/>
            </a:pPr>
            <a:endParaRPr lang="ka-GE" sz="9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900" dirty="0"/>
          </a:p>
        </p:txBody>
      </p:sp>
      <p:sp>
        <p:nvSpPr>
          <p:cNvPr id="38" name="Rectangle 37"/>
          <p:cNvSpPr/>
          <p:nvPr/>
        </p:nvSpPr>
        <p:spPr>
          <a:xfrm>
            <a:off x="323528" y="6309320"/>
            <a:ext cx="104411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ახალი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5863" y="6309320"/>
            <a:ext cx="106915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უარი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32650" y="6309320"/>
            <a:ext cx="109014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დადებითი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22796" y="6309320"/>
            <a:ext cx="1106098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ვიზიტი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28894" y="6309320"/>
            <a:ext cx="104411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 smtClean="0">
                <a:solidFill>
                  <a:schemeClr val="tx1"/>
                </a:solidFill>
              </a:rPr>
              <a:t>საბჭო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75224" y="6309320"/>
            <a:ext cx="104411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რეესტრი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17126" y="6309320"/>
            <a:ext cx="1098557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შეტყობინება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15683" y="6309320"/>
            <a:ext cx="104411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გამოქვეყნება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14325" y="965572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სისტემის ლოგიკური სტრუქტურა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6179" y="1261182"/>
            <a:ext cx="1885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rgbClr val="FF0000"/>
                </a:solidFill>
              </a:rPr>
              <a:t>აკრედიტაცია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2722005"/>
            <a:ext cx="122413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ვიზიტის</a:t>
            </a:r>
          </a:p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ორგანიზება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4083090"/>
            <a:ext cx="122413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შედეგების  შესახებ დოკუმენტის შექმნა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4325" y="103758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+mn-lt"/>
                <a:ea typeface="+mn-ea"/>
                <a:cs typeface="+mn-cs"/>
              </a:rPr>
              <a:t>დოკუმენტების კონსტრუირებისა და მართვის სისტემა</a:t>
            </a:r>
            <a:endParaRPr lang="en-US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87524" y="2348880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ახალი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083058" y="2348880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წაშლა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613397"/>
              </p:ext>
            </p:extLst>
          </p:nvPr>
        </p:nvGraphicFramePr>
        <p:xfrm>
          <a:off x="314327" y="2996952"/>
          <a:ext cx="8722168" cy="3143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281"/>
                <a:gridCol w="1199909"/>
                <a:gridCol w="1420029"/>
                <a:gridCol w="943896"/>
                <a:gridCol w="726075"/>
                <a:gridCol w="1234326"/>
                <a:gridCol w="1234326"/>
                <a:gridCol w="1234326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ინდექსი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დოკუმენტი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ტიპი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აქტივაციის თარიღი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საფუძველი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დეაქტივაციის თარიღი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დეაქტივაციის საფუძველი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რეგულაცია / პროცედურა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969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ზევით</a:t>
                      </a:r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r>
                        <a:rPr lang="ka-GE" sz="800" dirty="0" smtClean="0"/>
                        <a:t>ქვევით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000" dirty="0" smtClean="0"/>
                        <a:t>დოკუმენტი 1</a:t>
                      </a:r>
                    </a:p>
                    <a:p>
                      <a:r>
                        <a:rPr lang="ka-GE" sz="1000" dirty="0" smtClean="0"/>
                        <a:t>          ანოტაცია</a:t>
                      </a:r>
                    </a:p>
                    <a:p>
                      <a:r>
                        <a:rPr lang="ka-GE" sz="1000" dirty="0" smtClean="0"/>
                        <a:t>          შაბლონი</a:t>
                      </a:r>
                    </a:p>
                    <a:p>
                      <a:endParaRPr lang="ka-GE" sz="1000" dirty="0" smtClean="0"/>
                    </a:p>
                    <a:p>
                      <a:r>
                        <a:rPr lang="ka-GE" sz="1000" dirty="0" smtClean="0"/>
                        <a:t>დოკუმენტი</a:t>
                      </a:r>
                      <a:r>
                        <a:rPr lang="ka-GE" sz="1000" baseline="0" dirty="0" smtClean="0"/>
                        <a:t> 2</a:t>
                      </a:r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r>
                        <a:rPr lang="ka-GE" sz="1000" baseline="0" dirty="0" smtClean="0"/>
                        <a:t>დოკუმენტი 3</a:t>
                      </a:r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r>
                        <a:rPr lang="ka-GE" sz="1000" baseline="0" dirty="0" smtClean="0"/>
                        <a:t>დოკუმენტი N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ატვირთვა</a:t>
                      </a:r>
                      <a:br>
                        <a:rPr lang="ka-GE" sz="1000" dirty="0" smtClean="0"/>
                      </a:b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შევსება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შევსება,</a:t>
                      </a:r>
                      <a:r>
                        <a:rPr lang="ka-GE" sz="1000" baseline="0" dirty="0" smtClean="0"/>
                        <a:t> ატვირთვა</a:t>
                      </a:r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თარიღი</a:t>
                      </a:r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თარიღი</a:t>
                      </a:r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თარიღი</a:t>
                      </a:r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კანონი</a:t>
                      </a:r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r>
                        <a:rPr lang="ka-GE" sz="1000" dirty="0" smtClean="0"/>
                        <a:t>ბრძანება</a:t>
                      </a:r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კანონი</a:t>
                      </a:r>
                    </a:p>
                    <a:p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თარიღი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ცვლილება კანონში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ლიცენზირება, ნებართვა</a:t>
                      </a:r>
                      <a:br>
                        <a:rPr lang="ka-GE" sz="1000" dirty="0" smtClean="0"/>
                      </a:b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ანგარიშგება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სერტიფიცირება</a:t>
                      </a:r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683568" y="4030942"/>
            <a:ext cx="0" cy="18002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1184624" y="4005064"/>
            <a:ext cx="252028" cy="72008"/>
          </a:xfrm>
          <a:prstGeom prst="bentConnector3">
            <a:avLst>
              <a:gd name="adj1" fmla="val -476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1175998" y="4077072"/>
            <a:ext cx="252028" cy="136949"/>
          </a:xfrm>
          <a:prstGeom prst="bentConnector3">
            <a:avLst>
              <a:gd name="adj1" fmla="val -134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1520" y="1855857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 smtClean="0">
                <a:latin typeface="Sylfaen" pitchFamily="18" charset="0"/>
              </a:rPr>
              <a:t>: </a:t>
            </a:r>
            <a:r>
              <a:rPr lang="ka-GE" sz="1200" dirty="0">
                <a:latin typeface="Sylfaen" pitchFamily="18" charset="0"/>
              </a:rPr>
              <a:t>&lt;სახელი, გვარი&gt;</a:t>
            </a:r>
            <a:endParaRPr lang="en-US" sz="1200" dirty="0">
              <a:latin typeface="Sylfae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552938"/>
              </p:ext>
            </p:extLst>
          </p:nvPr>
        </p:nvGraphicFramePr>
        <p:xfrm>
          <a:off x="6038038" y="1556792"/>
          <a:ext cx="176484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846"/>
              </a:tblGrid>
              <a:tr h="1296144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ლიცენზირება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ნებართვა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შეტყობინება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აკრედიტაცია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სერტიფიცირება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ანგარიშგება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512571"/>
              </p:ext>
            </p:extLst>
          </p:nvPr>
        </p:nvGraphicFramePr>
        <p:xfrm>
          <a:off x="3752679" y="1524065"/>
          <a:ext cx="1395385" cy="799976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395385"/>
              </a:tblGrid>
              <a:tr h="79997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ატვირთვა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შევსება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დედანი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043608" y="4365104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43608" y="4941168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3608" y="5589240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14" idx="1"/>
          </p:cNvCxnSpPr>
          <p:nvPr/>
        </p:nvCxnSpPr>
        <p:spPr>
          <a:xfrm rot="5400000" flipH="1" flipV="1">
            <a:off x="2655688" y="2184182"/>
            <a:ext cx="1357119" cy="836863"/>
          </a:xfrm>
          <a:prstGeom prst="bentConnector2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9" idx="3"/>
          </p:cNvCxnSpPr>
          <p:nvPr/>
        </p:nvCxnSpPr>
        <p:spPr>
          <a:xfrm rot="16200000" flipV="1">
            <a:off x="7611961" y="2395787"/>
            <a:ext cx="993264" cy="611418"/>
          </a:xfrm>
          <a:prstGeom prst="bentConnector2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 bwMode="auto">
          <a:xfrm>
            <a:off x="2182403" y="2348880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1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145686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დაწესებულება</a:t>
            </a:r>
            <a:r>
              <a:rPr lang="ka-GE" sz="1200" dirty="0" smtClean="0">
                <a:latin typeface="Sylfaen" pitchFamily="18" charset="0"/>
              </a:rPr>
              <a:t>: &lt;საიდენტიფიკაციო კოდი&gt;&lt;დასახელება&gt; 	</a:t>
            </a:r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>
                <a:latin typeface="Sylfaen" pitchFamily="18" charset="0"/>
              </a:rPr>
              <a:t>: </a:t>
            </a:r>
            <a:r>
              <a:rPr lang="ka-GE" sz="1200" dirty="0" smtClean="0">
                <a:latin typeface="Sylfaen" pitchFamily="18" charset="0"/>
              </a:rPr>
              <a:t>&lt;სახელი, გვარი&gt;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467544" y="2871050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ახალი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362423" y="2871050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ნახვა/რედაქტირება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263078" y="2871050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გაგზავნა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03144"/>
              </p:ext>
            </p:extLst>
          </p:nvPr>
        </p:nvGraphicFramePr>
        <p:xfrm>
          <a:off x="503548" y="3449947"/>
          <a:ext cx="6984776" cy="2643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4"/>
                <a:gridCol w="936104"/>
                <a:gridCol w="936104"/>
                <a:gridCol w="864096"/>
                <a:gridCol w="792088"/>
                <a:gridCol w="864096"/>
                <a:gridCol w="720080"/>
              </a:tblGrid>
              <a:tr h="731706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საქმის </a:t>
                      </a:r>
                      <a:r>
                        <a:rPr lang="ka-GE" sz="1000" baseline="0" dirty="0" smtClean="0"/>
                        <a:t> N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პროცედურის დაწყების თარიღი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dirty="0" smtClean="0"/>
                        <a:t>სტატუსის თარიღი</a:t>
                      </a:r>
                      <a:endParaRPr lang="en-US" sz="1000" dirty="0" smtClean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კომენტარი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ბეჭდვა</a:t>
                      </a:r>
                      <a:r>
                        <a:rPr lang="en-US" sz="900" dirty="0" smtClean="0"/>
                        <a:t> /</a:t>
                      </a:r>
                      <a:r>
                        <a:rPr lang="ka-GE" sz="900" dirty="0" smtClean="0"/>
                        <a:t> კოპირება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</a:tr>
              <a:tr h="49122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ანგარიშგება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</a:tr>
              <a:tr h="49122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სასწრაფო</a:t>
                      </a:r>
                      <a:r>
                        <a:rPr lang="ka-GE" sz="800" baseline="0" dirty="0" smtClean="0"/>
                        <a:t> სამედიცინო დახმარება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</a:tr>
              <a:tr h="464202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ნებართვა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სტაციონარი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N 0123456789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10.05.2011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დასრულდა დადებითად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10.06.2011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</a:tr>
              <a:tr h="464989">
                <a:tc>
                  <a:txBody>
                    <a:bodyPr/>
                    <a:lstStyle/>
                    <a:p>
                      <a:pPr algn="ctr"/>
                      <a:r>
                        <a:rPr lang="ka-GE" sz="900" kern="1200" dirty="0" smtClean="0"/>
                        <a:t>შეტყობინება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დერმატო-ვენერიოლოგია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N 2345678901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25.07.2011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შესაბამისობის დადგენა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05.08.2011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ka-G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8" y="5818094"/>
            <a:ext cx="104791" cy="952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7" y="5314038"/>
            <a:ext cx="104791" cy="952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" y="4857688"/>
            <a:ext cx="104791" cy="9526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 bwMode="auto">
          <a:xfrm>
            <a:off x="6161952" y="2871050"/>
            <a:ext cx="2016224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400" b="1" dirty="0">
                <a:solidFill>
                  <a:schemeClr val="bg1"/>
                </a:solidFill>
                <a:latin typeface="Sylfaen" pitchFamily="18" charset="0"/>
              </a:rPr>
              <a:t>პროცედურის შეწყვეტა</a:t>
            </a:r>
            <a:endParaRPr lang="en-US" sz="14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14325" y="103758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მაძიებლის ვებ ინტერფეისი</a:t>
            </a:r>
          </a:p>
          <a:p>
            <a:r>
              <a:rPr lang="ka-GE" sz="2000" dirty="0" smtClean="0">
                <a:latin typeface="Sylfaen" pitchFamily="18" charset="0"/>
                <a:ea typeface="+mn-ea"/>
                <a:cs typeface="+mn-cs"/>
              </a:rPr>
              <a:t>ლიცენზირება, ნებართვები, შეტყობინება</a:t>
            </a:r>
            <a:endParaRPr lang="en-US" sz="2000" dirty="0">
              <a:latin typeface="Sylfaen" pitchFamily="18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9" y="4352863"/>
            <a:ext cx="104791" cy="95263"/>
          </a:xfrm>
          <a:prstGeom prst="rect">
            <a:avLst/>
          </a:prstGeom>
        </p:spPr>
      </p:pic>
      <p:pic>
        <p:nvPicPr>
          <p:cNvPr id="28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161750" y="4251828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82665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4787490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00682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47897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161749" y="4756653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161752" y="571705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161750" y="5270964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7398" y="1340768"/>
            <a:ext cx="1296144" cy="10156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a-GE" sz="1000" b="1" dirty="0" smtClean="0">
                <a:solidFill>
                  <a:schemeClr val="bg1"/>
                </a:solidFill>
              </a:rPr>
              <a:t>ლიცენზია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a-GE" sz="1000" b="1" dirty="0" smtClean="0">
                <a:solidFill>
                  <a:schemeClr val="bg1"/>
                </a:solidFill>
              </a:rPr>
              <a:t>ნებართვა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a-GE" sz="1000" b="1" dirty="0" smtClean="0">
                <a:solidFill>
                  <a:schemeClr val="bg1"/>
                </a:solidFill>
              </a:rPr>
              <a:t>შეტყობინება</a:t>
            </a:r>
          </a:p>
          <a:p>
            <a:endParaRPr lang="ka-GE" sz="1000" b="1" dirty="0" smtClean="0">
              <a:solidFill>
                <a:schemeClr val="bg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a-GE" sz="1000" b="1" u="sng" dirty="0" smtClean="0">
                <a:solidFill>
                  <a:srgbClr val="FF0000"/>
                </a:solidFill>
              </a:rPr>
              <a:t>აკრედიტაცია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a-GE" sz="1000" b="1" u="sng" dirty="0" smtClean="0">
                <a:solidFill>
                  <a:srgbClr val="FF0000"/>
                </a:solidFill>
              </a:rPr>
              <a:t>სერთიფიკატი</a:t>
            </a:r>
            <a:endParaRPr lang="en-US" sz="1000" b="1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1340768"/>
            <a:ext cx="1656184" cy="455509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itchFamily="34" charset="0"/>
              <a:buChar char="•"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ka-GE" dirty="0"/>
              <a:t>სასწრაფო სამედიცინო დახმარება</a:t>
            </a:r>
          </a:p>
          <a:p>
            <a:endParaRPr lang="ka-GE" dirty="0"/>
          </a:p>
          <a:p>
            <a:r>
              <a:rPr lang="ka-GE" dirty="0"/>
              <a:t>სასამართლო სამედიცინო ექსპერტიზა</a:t>
            </a:r>
          </a:p>
          <a:p>
            <a:endParaRPr lang="ka-GE" dirty="0"/>
          </a:p>
          <a:p>
            <a:r>
              <a:rPr lang="ka-GE" dirty="0"/>
              <a:t>სასამართლო ფსიქიატრიული ექსპერტიზა</a:t>
            </a:r>
          </a:p>
          <a:p>
            <a:endParaRPr lang="ka-GE" dirty="0"/>
          </a:p>
          <a:p>
            <a:r>
              <a:rPr lang="ka-GE" dirty="0"/>
              <a:t>პათოლოგანა-ტომიური საქმიანობა</a:t>
            </a:r>
          </a:p>
          <a:p>
            <a:endParaRPr lang="ka-GE" dirty="0"/>
          </a:p>
          <a:p>
            <a:r>
              <a:rPr lang="ka-GE" dirty="0"/>
              <a:t>საწარმოო ტრანსფუზიოლოგიური საქმიანობა</a:t>
            </a:r>
          </a:p>
          <a:p>
            <a:endParaRPr lang="ka-GE" dirty="0"/>
          </a:p>
          <a:p>
            <a:r>
              <a:rPr lang="ka-GE" dirty="0"/>
              <a:t>სტაციონარული დაწესებულება</a:t>
            </a:r>
          </a:p>
          <a:p>
            <a:endParaRPr lang="ka-GE" dirty="0"/>
          </a:p>
          <a:p>
            <a:r>
              <a:rPr lang="ka-GE" dirty="0"/>
              <a:t>მაღალი რისკის შემცველი სამედიცინო </a:t>
            </a:r>
            <a:r>
              <a:rPr lang="ka-GE" dirty="0" smtClean="0"/>
              <a:t>საქმიანობა</a:t>
            </a:r>
          </a:p>
          <a:p>
            <a:pPr marL="0" indent="0">
              <a:buNone/>
            </a:pPr>
            <a:endParaRPr lang="ka-GE" dirty="0"/>
          </a:p>
          <a:p>
            <a:pPr marL="0" indent="0" algn="ctr">
              <a:buNone/>
            </a:pPr>
            <a:r>
              <a:rPr lang="ka-GE" b="0" dirty="0" smtClean="0">
                <a:solidFill>
                  <a:srgbClr val="FF0000"/>
                </a:solidFill>
              </a:rPr>
              <a:t>იფილტრება </a:t>
            </a:r>
            <a:r>
              <a:rPr lang="ka-GE" b="0" dirty="0">
                <a:solidFill>
                  <a:srgbClr val="FF0000"/>
                </a:solidFill>
              </a:rPr>
              <a:t>კატეგორიის </a:t>
            </a:r>
            <a:r>
              <a:rPr lang="ka-GE" b="0" dirty="0" smtClean="0">
                <a:solidFill>
                  <a:srgbClr val="FF0000"/>
                </a:solidFill>
              </a:rPr>
              <a:t>მიხედვით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1340768"/>
            <a:ext cx="1296144" cy="5539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itchFamily="34" charset="0"/>
              <a:buChar char="•"/>
              <a:defRPr sz="1000" b="1">
                <a:solidFill>
                  <a:schemeClr val="bg1"/>
                </a:solidFill>
              </a:defRPr>
            </a:lvl1pPr>
          </a:lstStyle>
          <a:p>
            <a:pPr marL="0" indent="0" algn="ctr">
              <a:buNone/>
            </a:pPr>
            <a:r>
              <a:rPr lang="ka-GE" dirty="0"/>
              <a:t>სააგენტოს მიერ მინიჭებული ნომერი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01313" y="1345227"/>
            <a:ext cx="1296144" cy="10156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000" b="1" dirty="0">
                <a:solidFill>
                  <a:schemeClr val="bg1"/>
                </a:solidFill>
              </a:rPr>
              <a:t>განაცხადის</a:t>
            </a:r>
            <a:r>
              <a:rPr lang="ka-GE" sz="1000" b="1" dirty="0">
                <a:solidFill>
                  <a:schemeClr val="bg1"/>
                </a:solidFill>
                <a:latin typeface="Sylfaen" pitchFamily="18" charset="0"/>
              </a:rPr>
              <a:t> შევსების თარიღი </a:t>
            </a:r>
            <a:r>
              <a:rPr lang="ka-GE" sz="1000" dirty="0">
                <a:solidFill>
                  <a:schemeClr val="bg1"/>
                </a:solidFill>
                <a:latin typeface="Sylfaen" pitchFamily="18" charset="0"/>
              </a:rPr>
              <a:t>(მაძიებლის მიერ განაცხადის</a:t>
            </a:r>
          </a:p>
          <a:p>
            <a:pPr algn="ctr"/>
            <a:r>
              <a:rPr lang="ka-GE" sz="1000" dirty="0">
                <a:solidFill>
                  <a:schemeClr val="bg1"/>
                </a:solidFill>
                <a:latin typeface="Sylfaen" pitchFamily="18" charset="0"/>
              </a:rPr>
              <a:t>გაგზავნის თარიღი)</a:t>
            </a:r>
            <a:endParaRPr lang="en-US" sz="10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7948" y="1345227"/>
            <a:ext cx="2536539" cy="38164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ka-GE" sz="800" b="1" dirty="0" smtClean="0">
                <a:solidFill>
                  <a:schemeClr val="bg1"/>
                </a:solidFill>
                <a:latin typeface="Sylfaen" pitchFamily="18" charset="0"/>
              </a:rPr>
              <a:t>ა) ახალი</a:t>
            </a:r>
            <a:r>
              <a:rPr lang="ka-GE" sz="80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ka-GE" sz="800" i="1" dirty="0" smtClean="0">
                <a:solidFill>
                  <a:schemeClr val="bg1"/>
                </a:solidFill>
                <a:latin typeface="Sylfaen" pitchFamily="18" charset="0"/>
              </a:rPr>
              <a:t>(რედაქტირებადი)  </a:t>
            </a:r>
            <a:r>
              <a:rPr lang="ka-GE" sz="800" dirty="0" smtClean="0">
                <a:solidFill>
                  <a:schemeClr val="bg1"/>
                </a:solidFill>
                <a:latin typeface="Sylfaen" pitchFamily="18" charset="0"/>
              </a:rPr>
              <a:t>- მაძიებლის მეირ საბუთების შეგროვების პროცესი </a:t>
            </a:r>
            <a:r>
              <a:rPr lang="ka-GE" sz="800" i="1" dirty="0" smtClean="0">
                <a:solidFill>
                  <a:schemeClr val="bg1"/>
                </a:solidFill>
                <a:latin typeface="Sylfaen" pitchFamily="18" charset="0"/>
              </a:rPr>
              <a:t>(არ ჩანას სააგენტოს მხარეს)</a:t>
            </a:r>
          </a:p>
          <a:p>
            <a:pPr lvl="1"/>
            <a:r>
              <a:rPr lang="ka-GE" sz="800" b="1" dirty="0" smtClean="0">
                <a:solidFill>
                  <a:schemeClr val="bg1"/>
                </a:solidFill>
                <a:latin typeface="Sylfaen" pitchFamily="18" charset="0"/>
              </a:rPr>
              <a:t>ბ)</a:t>
            </a:r>
            <a:r>
              <a:rPr lang="ka-GE" sz="800" b="1" baseline="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ka-GE" sz="800" b="1" dirty="0" smtClean="0">
                <a:solidFill>
                  <a:schemeClr val="bg1"/>
                </a:solidFill>
                <a:latin typeface="Sylfaen" pitchFamily="18" charset="0"/>
              </a:rPr>
              <a:t>გაგზავნილია</a:t>
            </a:r>
            <a:r>
              <a:rPr lang="ka-GE" sz="800" dirty="0" smtClean="0">
                <a:solidFill>
                  <a:schemeClr val="bg1"/>
                </a:solidFill>
                <a:latin typeface="Sylfaen" pitchFamily="18" charset="0"/>
              </a:rPr>
              <a:t> (დათვალიერებადი) - დოკუმენტაციის სააგენტოსთვის მიწოდება</a:t>
            </a:r>
          </a:p>
          <a:p>
            <a:pPr lvl="1"/>
            <a:r>
              <a:rPr lang="ka-GE" sz="800" b="1" dirty="0" smtClean="0">
                <a:solidFill>
                  <a:schemeClr val="bg1"/>
                </a:solidFill>
                <a:latin typeface="Sylfaen" pitchFamily="18" charset="0"/>
              </a:rPr>
              <a:t>გ)</a:t>
            </a:r>
            <a:r>
              <a:rPr lang="ka-GE" sz="800" b="1" baseline="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ka-GE" sz="800" b="1" dirty="0" smtClean="0">
                <a:solidFill>
                  <a:schemeClr val="bg1"/>
                </a:solidFill>
                <a:latin typeface="Sylfaen" pitchFamily="18" charset="0"/>
              </a:rPr>
              <a:t>მიღებულია</a:t>
            </a:r>
            <a:r>
              <a:rPr lang="ka-GE" sz="800" dirty="0" smtClean="0">
                <a:solidFill>
                  <a:schemeClr val="bg1"/>
                </a:solidFill>
                <a:latin typeface="Sylfaen" pitchFamily="18" charset="0"/>
              </a:rPr>
              <a:t> (დათვალიერებადი) - სააგენტოს მხრიდან დოკუმენტის მიღების დადასტურება მათი ვალიდურობის შემთხვევაში</a:t>
            </a:r>
          </a:p>
          <a:p>
            <a:pPr lvl="1"/>
            <a:r>
              <a:rPr lang="ka-GE" sz="800" b="1" dirty="0" smtClean="0">
                <a:solidFill>
                  <a:schemeClr val="bg1"/>
                </a:solidFill>
                <a:latin typeface="Sylfaen" pitchFamily="18" charset="0"/>
              </a:rPr>
              <a:t>დ)</a:t>
            </a:r>
            <a:r>
              <a:rPr lang="ka-GE" sz="800" b="1" baseline="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ka-GE" sz="800" b="1" dirty="0" smtClean="0">
                <a:solidFill>
                  <a:schemeClr val="bg1"/>
                </a:solidFill>
                <a:latin typeface="Sylfaen" pitchFamily="18" charset="0"/>
              </a:rPr>
              <a:t>უარი კომენტარებით </a:t>
            </a:r>
            <a:r>
              <a:rPr lang="ka-GE" sz="800" dirty="0" smtClean="0">
                <a:solidFill>
                  <a:schemeClr val="bg1"/>
                </a:solidFill>
                <a:latin typeface="Sylfaen" pitchFamily="18" charset="0"/>
              </a:rPr>
              <a:t>(ნაწილობრივ რედაქტირებადი) - სააგენტოს მიერ არასრულყოფილი დოკუმენტების</a:t>
            </a:r>
            <a:r>
              <a:rPr lang="ka-GE" sz="800" baseline="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ka-GE" sz="800" dirty="0" smtClean="0">
                <a:solidFill>
                  <a:schemeClr val="bg1"/>
                </a:solidFill>
                <a:latin typeface="Sylfaen" pitchFamily="18" charset="0"/>
              </a:rPr>
              <a:t>გამოვლენა, კომენტირება და მაძიებლისთვის დაბრუნება რედაქტირებისთვის</a:t>
            </a:r>
          </a:p>
          <a:p>
            <a:pPr lvl="1"/>
            <a:r>
              <a:rPr lang="ka-GE" sz="800" b="1" dirty="0" smtClean="0">
                <a:solidFill>
                  <a:srgbClr val="FF0000"/>
                </a:solidFill>
                <a:latin typeface="Sylfaen" pitchFamily="18" charset="0"/>
              </a:rPr>
              <a:t>ე)</a:t>
            </a:r>
            <a:r>
              <a:rPr lang="ka-GE" sz="800" b="1" baseline="0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ka-GE" sz="800" b="1" dirty="0" smtClean="0">
                <a:solidFill>
                  <a:srgbClr val="FF0000"/>
                </a:solidFill>
                <a:latin typeface="Sylfaen" pitchFamily="18" charset="0"/>
              </a:rPr>
              <a:t>დასრულდა უარით </a:t>
            </a:r>
            <a:r>
              <a:rPr lang="ka-GE" sz="800" dirty="0" smtClean="0">
                <a:solidFill>
                  <a:schemeClr val="bg1"/>
                </a:solidFill>
                <a:latin typeface="Sylfaen" pitchFamily="18" charset="0"/>
              </a:rPr>
              <a:t>- სააგენტოს მხრიდან მოტივირებული (დასაბუთებული) უარი</a:t>
            </a:r>
          </a:p>
          <a:p>
            <a:pPr lvl="1"/>
            <a:r>
              <a:rPr lang="ka-GE" sz="800" b="1" dirty="0" smtClean="0">
                <a:solidFill>
                  <a:srgbClr val="FF0000"/>
                </a:solidFill>
                <a:latin typeface="Sylfaen" pitchFamily="18" charset="0"/>
              </a:rPr>
              <a:t>ვ)</a:t>
            </a:r>
            <a:r>
              <a:rPr lang="ka-GE" sz="800" b="1" baseline="0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ka-GE" sz="800" b="1" dirty="0" smtClean="0">
                <a:solidFill>
                  <a:srgbClr val="FF0000"/>
                </a:solidFill>
                <a:latin typeface="Sylfaen" pitchFamily="18" charset="0"/>
              </a:rPr>
              <a:t>შეწყდა მაძიებლის მიერ </a:t>
            </a:r>
            <a:r>
              <a:rPr lang="ka-GE" sz="800" dirty="0" smtClean="0">
                <a:solidFill>
                  <a:schemeClr val="bg1"/>
                </a:solidFill>
                <a:latin typeface="Sylfaen" pitchFamily="18" charset="0"/>
              </a:rPr>
              <a:t>- მაძიებლის მიერ მოთხოვნაზე უარის შემთხვევაში</a:t>
            </a:r>
          </a:p>
          <a:p>
            <a:pPr lvl="1"/>
            <a:r>
              <a:rPr lang="ka-GE" sz="800" b="1" dirty="0" smtClean="0">
                <a:solidFill>
                  <a:schemeClr val="bg1"/>
                </a:solidFill>
                <a:latin typeface="Sylfaen" pitchFamily="18" charset="0"/>
              </a:rPr>
              <a:t>ზ)</a:t>
            </a:r>
            <a:r>
              <a:rPr lang="ka-GE" sz="800" b="1" baseline="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ka-GE" sz="800" b="1" dirty="0" smtClean="0">
                <a:solidFill>
                  <a:schemeClr val="bg1"/>
                </a:solidFill>
                <a:latin typeface="Sylfaen" pitchFamily="18" charset="0"/>
              </a:rPr>
              <a:t>შესაბამისობის დადგენა </a:t>
            </a:r>
            <a:r>
              <a:rPr lang="ka-GE" sz="800" dirty="0" smtClean="0">
                <a:solidFill>
                  <a:schemeClr val="bg1"/>
                </a:solidFill>
                <a:latin typeface="Sylfaen" pitchFamily="18" charset="0"/>
              </a:rPr>
              <a:t>- დოკუმენტების განხილვის წარმატებით დასრულების შემდეგ მათი</a:t>
            </a:r>
            <a:r>
              <a:rPr lang="ka-GE" sz="800" baseline="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ka-GE" sz="800" dirty="0" smtClean="0">
                <a:solidFill>
                  <a:schemeClr val="bg1"/>
                </a:solidFill>
                <a:latin typeface="Sylfaen" pitchFamily="18" charset="0"/>
              </a:rPr>
              <a:t>ვალიდურობის ადგილზე დაზუსტება</a:t>
            </a:r>
          </a:p>
          <a:p>
            <a:pPr lvl="1"/>
            <a:r>
              <a:rPr lang="ka-GE" sz="800" b="1" dirty="0" smtClean="0">
                <a:solidFill>
                  <a:srgbClr val="FF0000"/>
                </a:solidFill>
                <a:latin typeface="Sylfaen" pitchFamily="18" charset="0"/>
              </a:rPr>
              <a:t>თ)</a:t>
            </a:r>
            <a:r>
              <a:rPr lang="ka-GE" sz="800" b="1" baseline="0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ka-GE" sz="800" b="1" dirty="0" smtClean="0">
                <a:solidFill>
                  <a:srgbClr val="FF0000"/>
                </a:solidFill>
                <a:latin typeface="Sylfaen" pitchFamily="18" charset="0"/>
              </a:rPr>
              <a:t>დასრულდა დადებითად </a:t>
            </a:r>
            <a:r>
              <a:rPr lang="ka-GE" sz="800" dirty="0" smtClean="0">
                <a:solidFill>
                  <a:schemeClr val="bg1"/>
                </a:solidFill>
                <a:latin typeface="Sylfaen" pitchFamily="18" charset="0"/>
              </a:rPr>
              <a:t>- მოთხოვნა დაკმაყოფილდა</a:t>
            </a:r>
          </a:p>
          <a:p>
            <a:endParaRPr lang="ka-GE" sz="800" dirty="0">
              <a:latin typeface="Sylfaen" pitchFamily="18" charset="0"/>
            </a:endParaRPr>
          </a:p>
          <a:p>
            <a:pPr algn="ctr"/>
            <a:r>
              <a:rPr lang="ka-GE" sz="900" dirty="0">
                <a:solidFill>
                  <a:srgbClr val="FF0000"/>
                </a:solidFill>
                <a:latin typeface="Sylfaen" pitchFamily="18" charset="0"/>
              </a:rPr>
              <a:t>აისახება თარიღით ბოლო პროცედურის სტატუსი</a:t>
            </a:r>
            <a:endParaRPr lang="en-US" sz="900" dirty="0"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2813848"/>
            <a:ext cx="1368152" cy="86177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a-GE" sz="1000" b="1" dirty="0">
                <a:solidFill>
                  <a:schemeClr val="bg1"/>
                </a:solidFill>
                <a:latin typeface="Sylfaen" pitchFamily="18" charset="0"/>
              </a:rPr>
              <a:t>ყველა სტატუსს ენიჭება თარიღი გაგზავნის პროცედურის </a:t>
            </a:r>
          </a:p>
          <a:p>
            <a:pPr algn="ctr">
              <a:defRPr/>
            </a:pPr>
            <a:r>
              <a:rPr lang="ka-GE" sz="1000" b="1" dirty="0">
                <a:solidFill>
                  <a:schemeClr val="bg1"/>
                </a:solidFill>
                <a:latin typeface="Sylfaen" pitchFamily="18" charset="0"/>
              </a:rPr>
              <a:t>შესრულებისთანავე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7623" y="2998514"/>
            <a:ext cx="1368152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000" b="1" dirty="0">
                <a:solidFill>
                  <a:schemeClr val="bg1"/>
                </a:solidFill>
                <a:latin typeface="Sylfaen" pitchFamily="18" charset="0"/>
              </a:rPr>
              <a:t>შენიშვნა / ბეჭდვა</a:t>
            </a:r>
            <a:endParaRPr lang="en-US" sz="1000" b="1" dirty="0">
              <a:solidFill>
                <a:schemeClr val="bg1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6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4325" y="103758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მაძიებლის ვებ ინტერფეისი</a:t>
            </a:r>
            <a:endParaRPr lang="en-US" sz="2400" b="1" dirty="0">
              <a:latin typeface="Sylfae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55576" y="3731586"/>
            <a:ext cx="8690" cy="8031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55576" y="3996947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768424"/>
              </p:ext>
            </p:extLst>
          </p:nvPr>
        </p:nvGraphicFramePr>
        <p:xfrm>
          <a:off x="323528" y="2636912"/>
          <a:ext cx="7389441" cy="1183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980"/>
                <a:gridCol w="956980"/>
                <a:gridCol w="956980"/>
                <a:gridCol w="1017492"/>
                <a:gridCol w="1008112"/>
                <a:gridCol w="845336"/>
                <a:gridCol w="956980"/>
                <a:gridCol w="690581"/>
              </a:tblGrid>
              <a:tr h="681023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საქმის </a:t>
                      </a:r>
                      <a:r>
                        <a:rPr lang="ka-GE" sz="1000" baseline="0" dirty="0" smtClean="0"/>
                        <a:t> N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პროცედურის დაწყების თარიღი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dirty="0" smtClean="0"/>
                        <a:t>სტატუსის თარიღი</a:t>
                      </a:r>
                      <a:endParaRPr lang="en-US" sz="1000" dirty="0" smtClean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კომენტარი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ბეჭდვა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548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სასწრაფო</a:t>
                      </a:r>
                      <a:r>
                        <a:rPr lang="ka-GE" sz="900" baseline="0" dirty="0" smtClean="0"/>
                        <a:t> სამედიცინო დახმარება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N 1234567890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25.08.2011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დასრულდა უარით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910776"/>
              </p:ext>
            </p:extLst>
          </p:nvPr>
        </p:nvGraphicFramePr>
        <p:xfrm>
          <a:off x="1285220" y="5304616"/>
          <a:ext cx="6432461" cy="1508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6980"/>
                <a:gridCol w="956980"/>
                <a:gridCol w="1017492"/>
                <a:gridCol w="1003400"/>
                <a:gridCol w="850048"/>
                <a:gridCol w="956980"/>
                <a:gridCol w="690581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b="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პათოლოგანატომიური საქმიანობა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N 7894504668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15.07.2011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b="0" dirty="0" smtClean="0">
                          <a:latin typeface="Sylfaen" pitchFamily="18" charset="0"/>
                        </a:rPr>
                        <a:t>შესაბამისობის დადგენა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latin typeface="Sylfaen" pitchFamily="18" charset="0"/>
                        </a:rPr>
                        <a:t>05.08.2011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8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პათოლოგანატომიური საქმიანობა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N 7894504668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მიღებულია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18.07.2011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a-GE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პათოლოგანატომიური საქმიანობა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15.07.2011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ახალი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15.07.2011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ka-G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764266" y="5258714"/>
            <a:ext cx="0" cy="11793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64266" y="5524075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69051" y="5971797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69051" y="6438068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 bwMode="auto">
          <a:xfrm>
            <a:off x="6449680" y="4978799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5" name="Picture 5" descr="C:\Users\TATA\AppData\Local\Microsoft\Windows\Temporary Internet Files\Content.IE5\DT5I4WKP\MC90044144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477" y="4867710"/>
            <a:ext cx="320851" cy="32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ounded Rectangle 49"/>
          <p:cNvSpPr/>
          <p:nvPr/>
        </p:nvSpPr>
        <p:spPr bwMode="auto">
          <a:xfrm>
            <a:off x="287524" y="2132856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ახალი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2182403" y="2132856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ნახვა/რედაქტირება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4083058" y="2132856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გაგზავნა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5981932" y="2132856"/>
            <a:ext cx="2016224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400" b="1" dirty="0">
                <a:solidFill>
                  <a:schemeClr val="bg1"/>
                </a:solidFill>
                <a:latin typeface="Sylfaen" pitchFamily="18" charset="0"/>
              </a:rPr>
              <a:t>პროცედურის შეწყვეტა</a:t>
            </a:r>
            <a:endParaRPr lang="en-US" sz="14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7524" y="1700808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>
                <a:latin typeface="Sylfaen" pitchFamily="18" charset="0"/>
              </a:rPr>
              <a:t>დაწესებულება</a:t>
            </a:r>
            <a:r>
              <a:rPr lang="ka-GE" sz="1200" dirty="0">
                <a:latin typeface="Sylfaen" pitchFamily="18" charset="0"/>
              </a:rPr>
              <a:t>: </a:t>
            </a:r>
            <a:r>
              <a:rPr lang="ka-GE" sz="1200" dirty="0" smtClean="0">
                <a:latin typeface="Sylfaen" pitchFamily="18" charset="0"/>
              </a:rPr>
              <a:t>&lt;საიდენტიფიკაციო კოდი&gt; &lt;</a:t>
            </a:r>
            <a:r>
              <a:rPr lang="ka-GE" sz="1200" dirty="0">
                <a:latin typeface="Sylfaen" pitchFamily="18" charset="0"/>
              </a:rPr>
              <a:t>დასახელება</a:t>
            </a:r>
            <a:r>
              <a:rPr lang="ka-GE" sz="1200" dirty="0" smtClean="0">
                <a:latin typeface="Sylfaen" pitchFamily="18" charset="0"/>
              </a:rPr>
              <a:t>&gt;		 </a:t>
            </a:r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>
                <a:latin typeface="Sylfaen" pitchFamily="18" charset="0"/>
              </a:rPr>
              <a:t>: &lt;სახელი, გვარი&gt;</a:t>
            </a: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876995"/>
              </p:ext>
            </p:extLst>
          </p:nvPr>
        </p:nvGraphicFramePr>
        <p:xfrm>
          <a:off x="1283474" y="3819268"/>
          <a:ext cx="6432461" cy="5029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6980"/>
                <a:gridCol w="956980"/>
                <a:gridCol w="1017492"/>
                <a:gridCol w="1006317"/>
                <a:gridCol w="847131"/>
                <a:gridCol w="956980"/>
                <a:gridCol w="690581"/>
              </a:tblGrid>
              <a:tr h="340676"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სასწრაფო</a:t>
                      </a:r>
                      <a:r>
                        <a:rPr lang="ka-GE" sz="900" b="0" baseline="0" dirty="0" smtClean="0"/>
                        <a:t> სამედიცინო დახმარება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N 1234567890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25.08.2011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დასრულდა უარით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28.08.2011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931995"/>
              </p:ext>
            </p:extLst>
          </p:nvPr>
        </p:nvGraphicFramePr>
        <p:xfrm>
          <a:off x="1282303" y="4294232"/>
          <a:ext cx="6432461" cy="5029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6980"/>
                <a:gridCol w="956980"/>
                <a:gridCol w="1017492"/>
                <a:gridCol w="1006317"/>
                <a:gridCol w="847131"/>
                <a:gridCol w="956980"/>
                <a:gridCol w="690581"/>
              </a:tblGrid>
              <a:tr h="340676"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სასწრაფო</a:t>
                      </a:r>
                      <a:r>
                        <a:rPr lang="ka-GE" sz="900" b="0" baseline="0" dirty="0" smtClean="0"/>
                        <a:t> სამედიცინო დახმარება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25.08.2011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გაგზავნილია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25.08.2011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03547"/>
              </p:ext>
            </p:extLst>
          </p:nvPr>
        </p:nvGraphicFramePr>
        <p:xfrm>
          <a:off x="327048" y="4801514"/>
          <a:ext cx="7389441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980"/>
                <a:gridCol w="956980"/>
                <a:gridCol w="956980"/>
                <a:gridCol w="1017492"/>
                <a:gridCol w="1004592"/>
                <a:gridCol w="848856"/>
                <a:gridCol w="956980"/>
                <a:gridCol w="690581"/>
              </a:tblGrid>
              <a:tr h="411548"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ლიცენზია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b="0" kern="1200" dirty="0" smtClean="0">
                          <a:solidFill>
                            <a:schemeClr val="tx1"/>
                          </a:solidFill>
                        </a:rPr>
                        <a:t>პათოლოგანატომიური საქმიანობა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N 7894504668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15.07.2011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დასრულდა დადებითად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15.08.2011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2" name="Straight Arrow Connector 61"/>
          <p:cNvCxnSpPr/>
          <p:nvPr/>
        </p:nvCxnSpPr>
        <p:spPr>
          <a:xfrm>
            <a:off x="769051" y="4537790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26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284984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ნაწილი </a:t>
            </a:r>
            <a:r>
              <a:rPr lang="en-US" sz="2000" b="1" dirty="0" smtClean="0"/>
              <a:t>1</a:t>
            </a:r>
            <a:r>
              <a:rPr lang="ka-GE" sz="2000" b="1" dirty="0" smtClean="0"/>
              <a:t>: არსებული ბიზნეს პროცედურების აღწერა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8059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749413"/>
              </p:ext>
            </p:extLst>
          </p:nvPr>
        </p:nvGraphicFramePr>
        <p:xfrm>
          <a:off x="318282" y="1772816"/>
          <a:ext cx="4973798" cy="1836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91"/>
                <a:gridCol w="880492"/>
                <a:gridCol w="1099807"/>
                <a:gridCol w="864096"/>
                <a:gridCol w="1008112"/>
              </a:tblGrid>
              <a:tr h="676569">
                <a:tc>
                  <a:txBody>
                    <a:bodyPr/>
                    <a:lstStyle/>
                    <a:p>
                      <a:pPr algn="ctr"/>
                      <a:r>
                        <a:rPr lang="ka-GE" sz="1000" kern="1200" dirty="0" smtClean="0"/>
                        <a:t>დოკუმენტი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ტიპი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ვალიდაცია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კომენტარი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კოპირება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დოკუმენტი 1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ატვირთვა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მიღებულია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დოკუმენტი </a:t>
                      </a:r>
                      <a:r>
                        <a:rPr lang="en-US" sz="900" dirty="0" smtClean="0"/>
                        <a:t>2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შექმნა, ატვირთვა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არ არის მღებული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37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დოკუმენტი </a:t>
                      </a:r>
                      <a:r>
                        <a:rPr lang="en-US" sz="900" kern="1200" dirty="0" smtClean="0"/>
                        <a:t>3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დედანი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მიღებულია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644597"/>
              </p:ext>
            </p:extLst>
          </p:nvPr>
        </p:nvGraphicFramePr>
        <p:xfrm>
          <a:off x="4499992" y="3914759"/>
          <a:ext cx="4464496" cy="255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</a:tblGrid>
              <a:tr h="417190"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ფაილის შევსება</a:t>
                      </a:r>
                      <a:endParaRPr lang="en-US" sz="1800" dirty="0"/>
                    </a:p>
                  </a:txBody>
                  <a:tcPr anchor="ctr"/>
                </a:tc>
              </a:tr>
              <a:tr h="1251571">
                <a:tc>
                  <a:txBody>
                    <a:bodyPr/>
                    <a:lstStyle/>
                    <a:p>
                      <a:r>
                        <a:rPr lang="ka-GE" sz="1000" kern="1200" dirty="0" smtClean="0"/>
                        <a:t>პუნქტი 1 ....................... </a:t>
                      </a:r>
                    </a:p>
                    <a:p>
                      <a:r>
                        <a:rPr lang="ka-GE" sz="1000" kern="1200" dirty="0" smtClean="0"/>
                        <a:t>პუნატი 2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3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4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5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6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7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8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9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10 .....................</a:t>
                      </a:r>
                    </a:p>
                    <a:p>
                      <a:r>
                        <a:rPr lang="ka-GE" sz="1000" kern="1200" dirty="0" smtClean="0"/>
                        <a:t>პუნატი 11</a:t>
                      </a:r>
                      <a:r>
                        <a:rPr lang="ka-GE" sz="1000" kern="1200" baseline="0" dirty="0" smtClean="0"/>
                        <a:t> </a:t>
                      </a:r>
                      <a:r>
                        <a:rPr lang="ka-GE" sz="1000" kern="1200" dirty="0" smtClean="0"/>
                        <a:t>.....................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Rounded Rectangle 23"/>
          <p:cNvSpPr/>
          <p:nvPr/>
        </p:nvSpPr>
        <p:spPr bwMode="auto">
          <a:xfrm>
            <a:off x="4654112" y="6165304"/>
            <a:ext cx="1271201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შენახვა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549271" y="6165304"/>
            <a:ext cx="1271201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უარი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06314" y="3862563"/>
            <a:ext cx="1512168" cy="2145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" name="Picture 2" descr="C:\Users\TATA\AppData\Local\Microsoft\Windows\Temporary Internet Files\Content.IE5\DT5I4WKP\MC90044215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6996">
            <a:off x="319767" y="3791314"/>
            <a:ext cx="358720" cy="3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 bwMode="auto">
          <a:xfrm>
            <a:off x="390292" y="4224315"/>
            <a:ext cx="792087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ატვირთვა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419831" y="4224315"/>
            <a:ext cx="720080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უარი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083692" y="6165304"/>
            <a:ext cx="1271201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ბეჭდვა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40179"/>
              </p:ext>
            </p:extLst>
          </p:nvPr>
        </p:nvGraphicFramePr>
        <p:xfrm>
          <a:off x="395536" y="4626471"/>
          <a:ext cx="2945904" cy="1826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904"/>
              </a:tblGrid>
              <a:tr h="610446">
                <a:tc>
                  <a:txBody>
                    <a:bodyPr/>
                    <a:lstStyle/>
                    <a:p>
                      <a:r>
                        <a:rPr lang="ka-GE" sz="1000" dirty="0" smtClean="0"/>
                        <a:t>კომენტარი</a:t>
                      </a:r>
                      <a:endParaRPr lang="en-US" sz="1000" dirty="0"/>
                    </a:p>
                  </a:txBody>
                  <a:tcPr/>
                </a:tc>
              </a:tr>
              <a:tr h="1216419">
                <a:tc>
                  <a:txBody>
                    <a:bodyPr/>
                    <a:lstStyle/>
                    <a:p>
                      <a:endParaRPr lang="ka-GE" sz="800" u="sng" dirty="0" smtClean="0"/>
                    </a:p>
                    <a:p>
                      <a:r>
                        <a:rPr lang="ka-GE" sz="800" u="sng" dirty="0" smtClean="0"/>
                        <a:t>სააგენტო: დოკუმენტი 1 : თარიღი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dirty="0" smtClean="0"/>
                        <a:t>ტექტსი ტექსტი  ტექტსი ტექსტი </a:t>
                      </a:r>
                      <a:endParaRPr lang="en-US" sz="800" dirty="0" smtClean="0"/>
                    </a:p>
                    <a:p>
                      <a:endParaRPr lang="ka-GE" sz="800" dirty="0" smtClean="0"/>
                    </a:p>
                    <a:p>
                      <a:r>
                        <a:rPr lang="ka-GE" sz="800" u="sng" dirty="0" smtClean="0"/>
                        <a:t>მაძიებელი: დოკუმენტი</a:t>
                      </a:r>
                      <a:r>
                        <a:rPr lang="ka-GE" sz="800" u="sng" baseline="0" dirty="0" smtClean="0"/>
                        <a:t> 1: თარიღი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dirty="0" smtClean="0"/>
                        <a:t>ტექტსი ტექსტი  ტექტსი ტექსტი </a:t>
                      </a:r>
                      <a:endParaRPr lang="en-US" sz="800" i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695695" y="4689134"/>
            <a:ext cx="576064" cy="2000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700" b="1" dirty="0" smtClean="0">
                <a:solidFill>
                  <a:schemeClr val="bg1"/>
                </a:solidFill>
              </a:rPr>
              <a:t>გაგზავნა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95695" y="4986488"/>
            <a:ext cx="576064" cy="2000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700" b="1" dirty="0" smtClean="0">
                <a:solidFill>
                  <a:schemeClr val="bg1"/>
                </a:solidFill>
              </a:rPr>
              <a:t>უარი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0113" y="4904302"/>
            <a:ext cx="201622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a-GE" sz="1000" dirty="0" smtClean="0"/>
              <a:t>ტექსტი ტექსტი ტექსტი</a:t>
            </a:r>
            <a:endParaRPr lang="en-US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5868144" y="1628800"/>
            <a:ext cx="3029582" cy="2031325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დოკუმენტების ტიპები:</a:t>
            </a:r>
          </a:p>
          <a:p>
            <a:pPr algn="ctr"/>
            <a:endParaRPr lang="ka-GE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ატვირთული</a:t>
            </a:r>
            <a:r>
              <a:rPr lang="ka-GE" sz="1400" dirty="0" smtClean="0">
                <a:solidFill>
                  <a:schemeClr val="bg1"/>
                </a:solidFill>
              </a:rPr>
              <a:t> (ელექტრონული, სკანირებული)</a:t>
            </a:r>
          </a:p>
          <a:p>
            <a:endParaRPr lang="ka-GE" sz="1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ელექტრონული</a:t>
            </a:r>
            <a:r>
              <a:rPr lang="ka-GE" sz="1400" dirty="0" smtClean="0">
                <a:solidFill>
                  <a:schemeClr val="bg1"/>
                </a:solidFill>
              </a:rPr>
              <a:t> (შაბლონური ფორმით მოწოდებული)</a:t>
            </a:r>
          </a:p>
          <a:p>
            <a:endParaRPr lang="ka-GE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მატერიალური</a:t>
            </a:r>
            <a:r>
              <a:rPr lang="ka-GE" sz="1400" dirty="0" smtClean="0">
                <a:solidFill>
                  <a:schemeClr val="bg1"/>
                </a:solidFill>
              </a:rPr>
              <a:t> (დედანი)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14325" y="103758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მაძიებლის მიერ დოკუმენტების წარმოების პროცესი</a:t>
            </a:r>
            <a:endParaRPr lang="en-US" sz="2400" b="1" dirty="0">
              <a:latin typeface="Sylfaen" pitchFamily="18" charset="0"/>
              <a:ea typeface="+mn-ea"/>
              <a:cs typeface="+mn-cs"/>
            </a:endParaRPr>
          </a:p>
        </p:txBody>
      </p:sp>
      <p:pic>
        <p:nvPicPr>
          <p:cNvPr id="6146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78810" y="2494032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74557" y="2852321"/>
            <a:ext cx="305927" cy="30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78811" y="3260242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92" y="2518226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92" y="2906283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86" y="3294641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59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648213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 smtClean="0">
                <a:latin typeface="Sylfaen" pitchFamily="18" charset="0"/>
              </a:rPr>
              <a:t>: &lt;სახელი, გვარი&gt;</a:t>
            </a:r>
            <a:endParaRPr lang="en-US" sz="1200" dirty="0">
              <a:latin typeface="Sylfae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51521" y="2348880"/>
            <a:ext cx="1584176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გადაგზავნა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4325" y="103758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სააგენტოს ხელმძღვანელობის ვებ ინტერფეისი</a:t>
            </a:r>
            <a:endParaRPr lang="en-US" sz="2400" b="1" dirty="0">
              <a:latin typeface="Sylfaen" pitchFamily="18" charset="0"/>
              <a:ea typeface="+mn-ea"/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02301"/>
              </p:ext>
            </p:extLst>
          </p:nvPr>
        </p:nvGraphicFramePr>
        <p:xfrm>
          <a:off x="253480" y="2994451"/>
          <a:ext cx="8711008" cy="3243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476"/>
                <a:gridCol w="987303"/>
                <a:gridCol w="1072143"/>
                <a:gridCol w="863637"/>
                <a:gridCol w="879009"/>
                <a:gridCol w="864096"/>
                <a:gridCol w="1008112"/>
                <a:gridCol w="1120342"/>
                <a:gridCol w="967890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მაძიებელი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პროცედურის დაწყების თარიღი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სტატუსის თარიღი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შემსრულებელი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ვიზა</a:t>
                      </a:r>
                      <a:r>
                        <a:rPr lang="en-US" sz="1000" dirty="0" smtClean="0"/>
                        <a:t> </a:t>
                      </a:r>
                      <a:r>
                        <a:rPr lang="ka-GE" sz="1000" dirty="0" smtClean="0"/>
                        <a:t>კომენტარით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შესრულების ბოლო თარიღი</a:t>
                      </a:r>
                      <a:endParaRPr lang="en-US" sz="800" b="1" kern="1200" dirty="0">
                        <a:solidFill>
                          <a:schemeClr val="lt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ანგარიშგება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 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05.12.2011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სასწრაფო</a:t>
                      </a:r>
                      <a:r>
                        <a:rPr lang="ka-GE" sz="900" baseline="0" dirty="0" smtClean="0"/>
                        <a:t> სამედიცინო დახმარება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25.08.2011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25.08.2011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>
                          <a:latin typeface="Sylfaen" pitchFamily="18" charset="0"/>
                        </a:rPr>
                        <a:t>თანამშრომელი 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27.08.2011</a:t>
                      </a:r>
                      <a:endParaRPr lang="en-US" sz="8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ნებართვა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სტაციონარული დაწესებულება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განხილვის პროცესში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21.08.2011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სახელი, გვარი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25.08.2011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შეტყობინება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მაღალი რისკის შემცველი სამედიცინო საქმიანობა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უარით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30.07.2011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1000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სასამართლო სამედიცინო ექსპერტიზა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01.06.2011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დადებითად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20.08.2011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27784" y="1549371"/>
            <a:ext cx="2808312" cy="126188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rgbClr val="002060"/>
                </a:solidFill>
              </a:rPr>
              <a:t>ლიცენზია/ნებართვების დოკ</a:t>
            </a:r>
            <a:r>
              <a:rPr lang="ka-GE" sz="1400" b="1" dirty="0" smtClean="0">
                <a:solidFill>
                  <a:srgbClr val="002060"/>
                </a:solidFill>
              </a:rPr>
              <a:t>. პირველადი განხილვის </a:t>
            </a:r>
            <a:r>
              <a:rPr lang="ka-GE" sz="1400" b="1" dirty="0">
                <a:solidFill>
                  <a:srgbClr val="002060"/>
                </a:solidFill>
              </a:rPr>
              <a:t>ჯგუფი</a:t>
            </a:r>
            <a:endParaRPr lang="en-US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accent6">
                    <a:lumMod val="50000"/>
                  </a:schemeClr>
                </a:solidFill>
              </a:rPr>
              <a:t>თანამშრომელი 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bg1">
                    <a:lumMod val="50000"/>
                  </a:schemeClr>
                </a:solidFill>
              </a:rPr>
              <a:t>თანამშრომელი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/>
                </a:solidFill>
              </a:rPr>
              <a:t>თანამშრომელი 3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2" name="Elbow Connector 21"/>
          <p:cNvCxnSpPr>
            <a:stCxn id="13" idx="3"/>
          </p:cNvCxnSpPr>
          <p:nvPr/>
        </p:nvCxnSpPr>
        <p:spPr>
          <a:xfrm>
            <a:off x="5436096" y="2180313"/>
            <a:ext cx="504056" cy="2040775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747" y="4203647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475" y="4810236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7585902" y="4235594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7585901" y="4769582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6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72816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 smtClean="0">
                <a:latin typeface="Sylfaen" pitchFamily="18" charset="0"/>
              </a:rPr>
              <a:t>: </a:t>
            </a:r>
            <a:r>
              <a:rPr lang="ka-GE" sz="1200" dirty="0">
                <a:latin typeface="Sylfaen" pitchFamily="18" charset="0"/>
              </a:rPr>
              <a:t>&lt;სახელი, გვარი&gt;</a:t>
            </a:r>
            <a:endParaRPr lang="en-US" sz="1200" dirty="0">
              <a:latin typeface="Sylfaen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156520" y="2348880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გაგზავნა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51520" y="2348880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ნახვა/რედაქტირება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4325" y="103758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სააგენტოს უშუალო შემსრულებლის ვებ ინტერფეისი</a:t>
            </a:r>
            <a:endParaRPr lang="en-US" sz="2400" b="1" dirty="0">
              <a:latin typeface="Sylfaen" pitchFamily="18" charset="0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48583"/>
              </p:ext>
            </p:extLst>
          </p:nvPr>
        </p:nvGraphicFramePr>
        <p:xfrm>
          <a:off x="253480" y="2994451"/>
          <a:ext cx="8380044" cy="3243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440"/>
                <a:gridCol w="949792"/>
                <a:gridCol w="1031408"/>
                <a:gridCol w="830824"/>
                <a:gridCol w="931116"/>
                <a:gridCol w="931116"/>
                <a:gridCol w="1040744"/>
                <a:gridCol w="859432"/>
                <a:gridCol w="893172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მაძიებელი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პროცედურის დაწყების თარიღი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სტატუსის თარიღი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შემსრულებელი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ვიზა  კომენტარით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შესრულების ბოლო თარიღი</a:t>
                      </a:r>
                      <a:endParaRPr lang="en-US" sz="800" b="1" kern="1200" dirty="0">
                        <a:solidFill>
                          <a:schemeClr val="lt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ანგარიშგება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 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05.12.2011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სახელი, გვარი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სასწრაფო</a:t>
                      </a:r>
                      <a:r>
                        <a:rPr lang="ka-GE" sz="900" baseline="0" dirty="0" smtClean="0"/>
                        <a:t> სამედიცინო დახმარება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25.08.2011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25.08.2011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სახელი, გვარი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27.08.2011</a:t>
                      </a:r>
                      <a:endParaRPr lang="en-US" sz="8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ნებართვა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სტაციონარული დაწესებულება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განხილვის პროცესში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21.08.2011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სახელი, გვარი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25.08.2011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შეტყობინება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მაღალი რისკის შემცველი სამედიცინო საქმიანობა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უარით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30.07.2011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1000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სასამართლო სამედიცინო ექსპერტიზა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01.06.2011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დადებითად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20.08.2011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0" y="3875166"/>
            <a:ext cx="104791" cy="952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0" y="4891155"/>
            <a:ext cx="104791" cy="952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" y="4366393"/>
            <a:ext cx="104791" cy="952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4" y="5445224"/>
            <a:ext cx="104791" cy="95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5" y="5949280"/>
            <a:ext cx="104791" cy="95263"/>
          </a:xfrm>
          <a:prstGeom prst="rect">
            <a:avLst/>
          </a:prstGeom>
        </p:spPr>
      </p:pic>
      <p:pic>
        <p:nvPicPr>
          <p:cNvPr id="20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11" y="5796449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40" y="5362419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155200" y="1530464"/>
            <a:ext cx="2793494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rgbClr val="002060"/>
                </a:solidFill>
              </a:rPr>
              <a:t>ლიცენზია/ნებართვების დოკ</a:t>
            </a:r>
            <a:r>
              <a:rPr lang="ka-GE" sz="1400" b="1" dirty="0" smtClean="0">
                <a:solidFill>
                  <a:srgbClr val="002060"/>
                </a:solidFill>
              </a:rPr>
              <a:t>. საჯარო განხილვის </a:t>
            </a:r>
            <a:r>
              <a:rPr lang="ka-GE" sz="1400" b="1" dirty="0">
                <a:solidFill>
                  <a:srgbClr val="002060"/>
                </a:solidFill>
              </a:rPr>
              <a:t>ჯგუფი</a:t>
            </a:r>
            <a:endParaRPr lang="en-US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bg1">
                    <a:lumMod val="50000"/>
                  </a:schemeClr>
                </a:solidFill>
              </a:rPr>
              <a:t>თანამშრომელი 1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" name="Elbow Connector 5"/>
          <p:cNvCxnSpPr>
            <a:endCxn id="22" idx="3"/>
          </p:cNvCxnSpPr>
          <p:nvPr/>
        </p:nvCxnSpPr>
        <p:spPr>
          <a:xfrm rot="16200000" flipV="1">
            <a:off x="5518263" y="3545671"/>
            <a:ext cx="3203220" cy="342358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17780" y="2122422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15240"/>
            <a:ext cx="333181" cy="3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82" y="2448420"/>
            <a:ext cx="199739" cy="1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17781" y="2391482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8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24" y="1628800"/>
            <a:ext cx="1296144" cy="116955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a-GE" sz="1000" b="1" dirty="0" smtClean="0">
                <a:solidFill>
                  <a:schemeClr val="bg1"/>
                </a:solidFill>
              </a:rPr>
              <a:t>ლიცენზია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a-GE" sz="1000" b="1" dirty="0" smtClean="0">
                <a:solidFill>
                  <a:schemeClr val="bg1"/>
                </a:solidFill>
              </a:rPr>
              <a:t>ნებართვა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a-GE" sz="1000" b="1" dirty="0" smtClean="0">
                <a:solidFill>
                  <a:schemeClr val="bg1"/>
                </a:solidFill>
              </a:rPr>
              <a:t>შეტყობინება</a:t>
            </a:r>
          </a:p>
          <a:p>
            <a:endParaRPr lang="ka-GE" sz="1000" b="1" dirty="0">
              <a:solidFill>
                <a:schemeClr val="bg1"/>
              </a:solidFill>
            </a:endParaRPr>
          </a:p>
          <a:p>
            <a:endParaRPr lang="ka-GE" sz="1000" b="1" dirty="0" smtClean="0">
              <a:solidFill>
                <a:schemeClr val="bg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a-GE" sz="1000" b="1" u="sng" dirty="0" smtClean="0">
                <a:solidFill>
                  <a:srgbClr val="FF0000"/>
                </a:solidFill>
              </a:rPr>
              <a:t>აკრედიტაცია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a-GE" sz="1000" b="1" u="sng" dirty="0" smtClean="0">
                <a:solidFill>
                  <a:srgbClr val="FF0000"/>
                </a:solidFill>
              </a:rPr>
              <a:t>სერთიფიკატი</a:t>
            </a:r>
            <a:endParaRPr lang="en-US" sz="10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628801"/>
            <a:ext cx="1656184" cy="470898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a-GE" sz="1000" b="1" dirty="0">
                <a:solidFill>
                  <a:schemeClr val="bg1"/>
                </a:solidFill>
                <a:latin typeface="Sylfaen" pitchFamily="18" charset="0"/>
              </a:rPr>
              <a:t>სასწრაფო სამედიცინო დახმარება</a:t>
            </a:r>
          </a:p>
          <a:p>
            <a:endParaRPr lang="ka-GE" sz="1000" b="1" dirty="0">
              <a:solidFill>
                <a:schemeClr val="bg1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000" b="1" dirty="0">
                <a:solidFill>
                  <a:schemeClr val="bg1"/>
                </a:solidFill>
                <a:latin typeface="Sylfaen" pitchFamily="18" charset="0"/>
              </a:rPr>
              <a:t>სასამართლო სამედიცინო ექსპერტიზა</a:t>
            </a:r>
          </a:p>
          <a:p>
            <a:endParaRPr lang="ka-GE" sz="1000" b="1" dirty="0">
              <a:solidFill>
                <a:schemeClr val="bg1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000" b="1" dirty="0">
                <a:solidFill>
                  <a:schemeClr val="bg1"/>
                </a:solidFill>
                <a:latin typeface="Sylfaen" pitchFamily="18" charset="0"/>
              </a:rPr>
              <a:t>სასამართლო ფსიქიატრიული ექსპერტიზა</a:t>
            </a:r>
          </a:p>
          <a:p>
            <a:endParaRPr lang="ka-GE" sz="1000" b="1" dirty="0">
              <a:solidFill>
                <a:schemeClr val="bg1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000" b="1" dirty="0">
                <a:solidFill>
                  <a:schemeClr val="bg1"/>
                </a:solidFill>
                <a:latin typeface="Sylfaen" pitchFamily="18" charset="0"/>
              </a:rPr>
              <a:t>პათოლოგანა-ტომიური საქმიანობა</a:t>
            </a:r>
          </a:p>
          <a:p>
            <a:endParaRPr lang="ka-GE" sz="1000" b="1" dirty="0">
              <a:solidFill>
                <a:schemeClr val="bg1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000" b="1" dirty="0">
                <a:solidFill>
                  <a:schemeClr val="bg1"/>
                </a:solidFill>
                <a:latin typeface="Sylfaen" pitchFamily="18" charset="0"/>
              </a:rPr>
              <a:t>საწარმოო ტრანსფუზიოლოგიური საქმიანობა</a:t>
            </a:r>
          </a:p>
          <a:p>
            <a:endParaRPr lang="ka-GE" sz="1000" b="1" dirty="0">
              <a:solidFill>
                <a:schemeClr val="bg1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000" b="1" dirty="0">
                <a:solidFill>
                  <a:schemeClr val="bg1"/>
                </a:solidFill>
                <a:latin typeface="Sylfaen" pitchFamily="18" charset="0"/>
              </a:rPr>
              <a:t>სტაციონარული დაწესებულება</a:t>
            </a:r>
          </a:p>
          <a:p>
            <a:endParaRPr lang="ka-GE" sz="1000" b="1" dirty="0">
              <a:solidFill>
                <a:schemeClr val="bg1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ka-GE" sz="1000" b="1" dirty="0">
                <a:solidFill>
                  <a:schemeClr val="bg1"/>
                </a:solidFill>
                <a:latin typeface="Sylfaen" pitchFamily="18" charset="0"/>
              </a:rPr>
              <a:t>მაღალი რისკის შემცველი სამედიცინო </a:t>
            </a:r>
            <a:r>
              <a:rPr lang="ka-GE" sz="1000" b="1" dirty="0" smtClean="0">
                <a:solidFill>
                  <a:schemeClr val="bg1"/>
                </a:solidFill>
                <a:latin typeface="Sylfaen" pitchFamily="18" charset="0"/>
              </a:rPr>
              <a:t>საქმიანობა</a:t>
            </a:r>
          </a:p>
          <a:p>
            <a:pPr>
              <a:defRPr/>
            </a:pPr>
            <a:endParaRPr lang="ka-GE" sz="1000" b="1" dirty="0">
              <a:solidFill>
                <a:schemeClr val="bg1"/>
              </a:solidFill>
              <a:latin typeface="Sylfaen" pitchFamily="18" charset="0"/>
            </a:endParaRPr>
          </a:p>
          <a:p>
            <a:pPr algn="ctr">
              <a:defRPr/>
            </a:pPr>
            <a:r>
              <a:rPr lang="ka-GE" sz="1000" dirty="0" smtClean="0">
                <a:solidFill>
                  <a:srgbClr val="FF0000"/>
                </a:solidFill>
                <a:latin typeface="Sylfaen" pitchFamily="18" charset="0"/>
              </a:rPr>
              <a:t>იფილტრება </a:t>
            </a:r>
            <a:r>
              <a:rPr lang="ka-GE" sz="1000" dirty="0">
                <a:solidFill>
                  <a:srgbClr val="FF0000"/>
                </a:solidFill>
                <a:latin typeface="Sylfaen" pitchFamily="18" charset="0"/>
              </a:rPr>
              <a:t>კატეგორიის </a:t>
            </a:r>
            <a:r>
              <a:rPr lang="ka-GE" sz="1000" dirty="0" smtClean="0">
                <a:solidFill>
                  <a:srgbClr val="FF0000"/>
                </a:solidFill>
                <a:latin typeface="Sylfaen" pitchFamily="18" charset="0"/>
              </a:rPr>
              <a:t>მიხედვით</a:t>
            </a:r>
            <a:endParaRPr lang="en-US" sz="1000" b="1" dirty="0"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1628801"/>
            <a:ext cx="1296144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chemeClr val="bg1"/>
                </a:solidFill>
                <a:latin typeface="Sylfaen" pitchFamily="18" charset="0"/>
              </a:rPr>
              <a:t>მაძიებელი</a:t>
            </a:r>
            <a:endParaRPr lang="en-US" sz="10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1313" y="1628801"/>
            <a:ext cx="1296144" cy="10156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000" b="1" dirty="0">
                <a:solidFill>
                  <a:schemeClr val="bg1"/>
                </a:solidFill>
                <a:latin typeface="Sylfaen" pitchFamily="18" charset="0"/>
              </a:rPr>
              <a:t>განაცხადის მიღების თარიღი </a:t>
            </a:r>
            <a:r>
              <a:rPr lang="ka-GE" sz="1000" dirty="0">
                <a:solidFill>
                  <a:schemeClr val="bg1"/>
                </a:solidFill>
                <a:latin typeface="Sylfaen" pitchFamily="18" charset="0"/>
              </a:rPr>
              <a:t>(მაძიებლის მიერ განაცხადის გამოგზავნის თარიღი)</a:t>
            </a:r>
            <a:endParaRPr lang="en-US" sz="10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7948" y="1628801"/>
            <a:ext cx="2536539" cy="14773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ka-GE" sz="800" b="1" dirty="0" smtClean="0">
                <a:solidFill>
                  <a:schemeClr val="bg1"/>
                </a:solidFill>
                <a:latin typeface="Sylfaen" pitchFamily="18" charset="0"/>
              </a:rPr>
              <a:t>ა) ახალი</a:t>
            </a:r>
            <a:r>
              <a:rPr lang="ka-GE" sz="80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endParaRPr lang="ka-GE" sz="800" i="1" dirty="0" smtClean="0">
              <a:solidFill>
                <a:schemeClr val="bg1"/>
              </a:solidFill>
              <a:latin typeface="Sylfaen" pitchFamily="18" charset="0"/>
            </a:endParaRPr>
          </a:p>
          <a:p>
            <a:pPr lvl="1"/>
            <a:r>
              <a:rPr lang="ka-GE" sz="800" b="1" dirty="0" smtClean="0">
                <a:solidFill>
                  <a:schemeClr val="bg1"/>
                </a:solidFill>
                <a:latin typeface="Sylfaen" pitchFamily="18" charset="0"/>
              </a:rPr>
              <a:t>ბ)</a:t>
            </a:r>
            <a:r>
              <a:rPr lang="ka-GE" sz="800" b="1" baseline="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ka-GE" sz="800" b="1" dirty="0" smtClean="0">
                <a:solidFill>
                  <a:schemeClr val="bg1"/>
                </a:solidFill>
                <a:latin typeface="Sylfaen" pitchFamily="18" charset="0"/>
              </a:rPr>
              <a:t>განხილვის პროცესში</a:t>
            </a:r>
            <a:endParaRPr lang="ka-GE" sz="800" dirty="0" smtClean="0">
              <a:solidFill>
                <a:schemeClr val="bg1"/>
              </a:solidFill>
              <a:latin typeface="Sylfaen" pitchFamily="18" charset="0"/>
            </a:endParaRPr>
          </a:p>
          <a:p>
            <a:pPr lvl="1"/>
            <a:r>
              <a:rPr lang="ka-GE" sz="800" b="1" dirty="0" smtClean="0">
                <a:solidFill>
                  <a:schemeClr val="bg1"/>
                </a:solidFill>
                <a:latin typeface="Sylfaen" pitchFamily="18" charset="0"/>
              </a:rPr>
              <a:t>გ)</a:t>
            </a:r>
            <a:r>
              <a:rPr lang="ka-GE" sz="800" b="1" baseline="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ka-GE" sz="800" b="1" dirty="0" smtClean="0">
                <a:solidFill>
                  <a:schemeClr val="bg1"/>
                </a:solidFill>
                <a:latin typeface="Sylfaen" pitchFamily="18" charset="0"/>
              </a:rPr>
              <a:t>დოკუმენტები ვალიდურია</a:t>
            </a:r>
          </a:p>
          <a:p>
            <a:pPr lvl="1"/>
            <a:r>
              <a:rPr lang="ka-GE" sz="800" b="1" dirty="0" smtClean="0">
                <a:solidFill>
                  <a:srgbClr val="FF0000"/>
                </a:solidFill>
                <a:latin typeface="Sylfaen" pitchFamily="18" charset="0"/>
              </a:rPr>
              <a:t>დ)</a:t>
            </a:r>
            <a:r>
              <a:rPr lang="ka-GE" sz="800" b="1" baseline="0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ka-GE" sz="800" b="1" dirty="0" smtClean="0">
                <a:solidFill>
                  <a:srgbClr val="FF0000"/>
                </a:solidFill>
                <a:latin typeface="Sylfaen" pitchFamily="18" charset="0"/>
              </a:rPr>
              <a:t>შეწყდა მაძიებლის მიერ</a:t>
            </a:r>
          </a:p>
          <a:p>
            <a:pPr lvl="1">
              <a:defRPr/>
            </a:pPr>
            <a:r>
              <a:rPr lang="ka-GE" sz="800" b="1" dirty="0">
                <a:solidFill>
                  <a:schemeClr val="bg1"/>
                </a:solidFill>
                <a:latin typeface="Sylfaen" pitchFamily="18" charset="0"/>
              </a:rPr>
              <a:t>ე) შემოწმება/მივლინება </a:t>
            </a:r>
          </a:p>
          <a:p>
            <a:pPr lvl="1">
              <a:defRPr/>
            </a:pPr>
            <a:r>
              <a:rPr lang="ka-GE" sz="800" b="1" dirty="0">
                <a:solidFill>
                  <a:srgbClr val="FF0000"/>
                </a:solidFill>
                <a:latin typeface="Sylfaen" pitchFamily="18" charset="0"/>
              </a:rPr>
              <a:t>ვ) დასრულდა უარით </a:t>
            </a:r>
          </a:p>
          <a:p>
            <a:pPr lvl="1"/>
            <a:r>
              <a:rPr lang="ka-GE" sz="800" b="1" dirty="0" smtClean="0">
                <a:solidFill>
                  <a:srgbClr val="FF0000"/>
                </a:solidFill>
                <a:latin typeface="Sylfaen" pitchFamily="18" charset="0"/>
              </a:rPr>
              <a:t>ზ)</a:t>
            </a:r>
            <a:r>
              <a:rPr lang="ka-GE" sz="800" b="1" baseline="0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ka-GE" sz="800" b="1" dirty="0" smtClean="0">
                <a:solidFill>
                  <a:srgbClr val="FF0000"/>
                </a:solidFill>
                <a:latin typeface="Sylfaen" pitchFamily="18" charset="0"/>
              </a:rPr>
              <a:t>დასრულდა დადებითად </a:t>
            </a:r>
            <a:endParaRPr lang="ka-GE" sz="800" dirty="0" smtClean="0">
              <a:solidFill>
                <a:srgbClr val="FF0000"/>
              </a:solidFill>
              <a:latin typeface="Sylfaen" pitchFamily="18" charset="0"/>
            </a:endParaRPr>
          </a:p>
          <a:p>
            <a:pPr>
              <a:defRPr/>
            </a:pPr>
            <a:r>
              <a:rPr lang="ka-GE" sz="800" dirty="0">
                <a:latin typeface="Sylfaen" pitchFamily="18" charset="0"/>
              </a:rPr>
              <a:t>    </a:t>
            </a:r>
          </a:p>
          <a:p>
            <a:pPr algn="ctr">
              <a:defRPr/>
            </a:pPr>
            <a:endParaRPr lang="ka-GE" sz="800" b="1" dirty="0">
              <a:latin typeface="Sylfaen" pitchFamily="18" charset="0"/>
            </a:endParaRPr>
          </a:p>
          <a:p>
            <a:pPr algn="ctr">
              <a:defRPr/>
            </a:pPr>
            <a:r>
              <a:rPr lang="ka-GE" sz="900" dirty="0">
                <a:solidFill>
                  <a:srgbClr val="FF0000"/>
                </a:solidFill>
                <a:latin typeface="Sylfaen" pitchFamily="18" charset="0"/>
              </a:rPr>
              <a:t>აისახება თარიღით ბოლო პროცედურის სტატუსი</a:t>
            </a:r>
            <a:endParaRPr lang="en-US" sz="900" dirty="0"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7884" y="3981754"/>
            <a:ext cx="1368152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a-GE" sz="1000" b="1" dirty="0">
                <a:solidFill>
                  <a:schemeClr val="bg1"/>
                </a:solidFill>
                <a:latin typeface="Sylfaen" pitchFamily="18" charset="0"/>
              </a:rPr>
              <a:t>ყველა სტატუსს ენიჭება თარიღი</a:t>
            </a:r>
            <a:endParaRPr lang="en-US" sz="10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9796" y="4058698"/>
            <a:ext cx="1368152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chemeClr val="bg1"/>
                </a:solidFill>
                <a:latin typeface="Sylfaen" pitchFamily="18" charset="0"/>
              </a:rPr>
              <a:t>შემსრულებელი</a:t>
            </a:r>
            <a:endParaRPr lang="en-US" sz="10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4058698"/>
            <a:ext cx="1368152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chemeClr val="bg1"/>
                </a:solidFill>
                <a:latin typeface="Sylfaen" pitchFamily="18" charset="0"/>
              </a:rPr>
              <a:t>ცენზორი</a:t>
            </a:r>
            <a:endParaRPr lang="en-US" sz="10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9796" y="4892669"/>
            <a:ext cx="1368152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chemeClr val="bg1"/>
                </a:solidFill>
                <a:latin typeface="Sylfaen" pitchFamily="18" charset="0"/>
              </a:rPr>
              <a:t>შესრულების ბოლო თარიღი</a:t>
            </a:r>
            <a:endParaRPr lang="en-US" sz="1000" b="1" dirty="0">
              <a:solidFill>
                <a:schemeClr val="bg1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4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4325" y="103758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</a:rPr>
              <a:t>სააგენტოს </a:t>
            </a:r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უშუალო შემსრულებლის ვებ ინტერფეისი</a:t>
            </a:r>
            <a:endParaRPr lang="en-US" sz="2400" b="1" dirty="0" smtClean="0">
              <a:latin typeface="Sylfaen" pitchFamily="18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765137"/>
              </p:ext>
            </p:extLst>
          </p:nvPr>
        </p:nvGraphicFramePr>
        <p:xfrm>
          <a:off x="242004" y="2780928"/>
          <a:ext cx="8380044" cy="115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440"/>
                <a:gridCol w="949792"/>
                <a:gridCol w="1031408"/>
                <a:gridCol w="922784"/>
                <a:gridCol w="864096"/>
                <a:gridCol w="906176"/>
                <a:gridCol w="1040744"/>
                <a:gridCol w="789384"/>
                <a:gridCol w="963220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მაძიებელი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პროცედურის დაწყების თარიღი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სტატუსის თარიღი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შემსრულებელი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ვიზა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შესრულების ბოლო თარიღი</a:t>
                      </a:r>
                      <a:endParaRPr lang="en-US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19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სასწრაფო</a:t>
                      </a:r>
                      <a:r>
                        <a:rPr lang="ka-GE" sz="900" baseline="0" dirty="0" smtClean="0"/>
                        <a:t> სამედიცინო დახმარება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20.08.2011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უარით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სახელი,</a:t>
                      </a:r>
                      <a:r>
                        <a:rPr lang="ka-GE" sz="900" baseline="0" dirty="0" smtClean="0"/>
                        <a:t> </a:t>
                      </a:r>
                      <a:r>
                        <a:rPr lang="ka-GE" sz="900" dirty="0" smtClean="0"/>
                        <a:t>გვარი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22.08.2011</a:t>
                      </a:r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742416"/>
              </p:ext>
            </p:extLst>
          </p:nvPr>
        </p:nvGraphicFramePr>
        <p:xfrm>
          <a:off x="243963" y="4941168"/>
          <a:ext cx="8380044" cy="15853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12440"/>
                <a:gridCol w="949792"/>
                <a:gridCol w="1031408"/>
                <a:gridCol w="922784"/>
                <a:gridCol w="864096"/>
                <a:gridCol w="906176"/>
                <a:gridCol w="1040744"/>
                <a:gridCol w="789384"/>
                <a:gridCol w="963220"/>
              </a:tblGrid>
              <a:tr h="503332"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ნებართვა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/>
                        <a:t>სტაციონარული დაწესებულება</a:t>
                      </a:r>
                      <a:endParaRPr lang="en-US" sz="8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b="0" dirty="0" smtClean="0"/>
                        <a:t>დაწესებულება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განხილვის პროცესში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21.08.2011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სახელი,</a:t>
                      </a:r>
                      <a:r>
                        <a:rPr lang="ka-GE" sz="900" b="0" baseline="0" dirty="0" smtClean="0"/>
                        <a:t> </a:t>
                      </a:r>
                      <a:r>
                        <a:rPr lang="ka-GE" sz="900" b="0" dirty="0" smtClean="0"/>
                        <a:t>გვარი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 smtClean="0"/>
                        <a:t>X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b="0" kern="1200" dirty="0" smtClean="0"/>
                        <a:t>25.08.2011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შეტყობინება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მაღალი რისკის შემცველი სამედიცინო საქმიანობა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შემოწმება / მივლინება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30.07.2011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8992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სასამართლო სამედიცინო ექსპერტიზა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01.06.2011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დადებითად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20.08.2011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317298"/>
              </p:ext>
            </p:extLst>
          </p:nvPr>
        </p:nvGraphicFramePr>
        <p:xfrm>
          <a:off x="1153401" y="3933056"/>
          <a:ext cx="7467604" cy="5033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49792"/>
                <a:gridCol w="1031408"/>
                <a:gridCol w="922784"/>
                <a:gridCol w="864096"/>
                <a:gridCol w="906176"/>
                <a:gridCol w="1040744"/>
                <a:gridCol w="789384"/>
                <a:gridCol w="963220"/>
              </a:tblGrid>
              <a:tr h="503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b="0" dirty="0" smtClean="0"/>
                        <a:t>სასწრაფო</a:t>
                      </a:r>
                      <a:r>
                        <a:rPr lang="ka-GE" sz="900" b="0" baseline="0" dirty="0" smtClean="0"/>
                        <a:t> სამედიცინო დახმარება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b="0" dirty="0" smtClean="0"/>
                        <a:t>დაწესებულება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latin typeface="Sylfaen" pitchFamily="18" charset="0"/>
                        </a:rPr>
                        <a:t>დასრულდა უარით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22.08.2011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 smtClean="0"/>
                        <a:t>X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b="0" kern="1200" dirty="0" smtClean="0"/>
                        <a:t>22.08.2011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38226" y="3933056"/>
            <a:ext cx="0" cy="7654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38226" y="4198417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520" y="1628800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 smtClean="0">
                <a:latin typeface="Sylfaen" pitchFamily="18" charset="0"/>
              </a:rPr>
              <a:t>: </a:t>
            </a:r>
            <a:r>
              <a:rPr lang="ka-GE" sz="1200" dirty="0">
                <a:latin typeface="Sylfaen" pitchFamily="18" charset="0"/>
              </a:rPr>
              <a:t>&lt;სახელი, გვარი&gt;</a:t>
            </a:r>
            <a:endParaRPr lang="en-US" sz="1200" dirty="0">
              <a:latin typeface="Sylfae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156520" y="2204864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გაგზავნა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520" y="2204864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ნახვა/რედაქტირება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650087"/>
              </p:ext>
            </p:extLst>
          </p:nvPr>
        </p:nvGraphicFramePr>
        <p:xfrm>
          <a:off x="1156302" y="4437112"/>
          <a:ext cx="7467604" cy="5033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49792"/>
                <a:gridCol w="1031408"/>
                <a:gridCol w="922784"/>
                <a:gridCol w="864096"/>
                <a:gridCol w="906176"/>
                <a:gridCol w="1040744"/>
                <a:gridCol w="789384"/>
                <a:gridCol w="963220"/>
              </a:tblGrid>
              <a:tr h="503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b="0" dirty="0" smtClean="0"/>
                        <a:t>სასწრაფო</a:t>
                      </a:r>
                      <a:r>
                        <a:rPr lang="ka-GE" sz="900" b="0" baseline="0" dirty="0" smtClean="0"/>
                        <a:t> სამედიცინო დახმარება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b="0" dirty="0" smtClean="0"/>
                        <a:t>დაწესებულება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ახალი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 smtClean="0"/>
                        <a:t>X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b="0" kern="1200" dirty="0" smtClean="0"/>
                        <a:t>20.08.2011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638226" y="4698478"/>
            <a:ext cx="51756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59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478542"/>
              </p:ext>
            </p:extLst>
          </p:nvPr>
        </p:nvGraphicFramePr>
        <p:xfrm>
          <a:off x="4716016" y="4040469"/>
          <a:ext cx="1921707" cy="270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707"/>
              </a:tblGrid>
              <a:tr h="610129"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ატვირთული ფაილი</a:t>
                      </a:r>
                      <a:endParaRPr lang="en-US" sz="1600" dirty="0"/>
                    </a:p>
                  </a:txBody>
                  <a:tcPr anchor="ctr"/>
                </a:tc>
              </a:tr>
              <a:tr h="1646450">
                <a:tc>
                  <a:txBody>
                    <a:bodyPr/>
                    <a:lstStyle/>
                    <a:p>
                      <a:pPr algn="ctr"/>
                      <a:r>
                        <a:rPr lang="ka-GE" sz="1000" kern="1200" dirty="0" smtClean="0"/>
                        <a:t>ტექსტი</a:t>
                      </a:r>
                    </a:p>
                    <a:p>
                      <a:pPr algn="ctr"/>
                      <a:endParaRPr lang="ka-GE" sz="1000" kern="1200" dirty="0" smtClean="0"/>
                    </a:p>
                    <a:p>
                      <a:pPr algn="ctr"/>
                      <a:r>
                        <a:rPr lang="ka-GE" sz="1000" kern="1200" dirty="0" smtClean="0"/>
                        <a:t>ტექსტი ტექსტი ტექსტი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ტექსტი ტექსტი ტექსტი</a:t>
                      </a:r>
                      <a:endParaRPr lang="en-US" sz="1000" kern="1200" dirty="0" smtClean="0"/>
                    </a:p>
                    <a:p>
                      <a:pPr algn="ctr"/>
                      <a:endParaRPr lang="ka-GE" sz="10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ტექსტი ტექსტი ტექსტი</a:t>
                      </a:r>
                      <a:endParaRPr lang="en-US" sz="1000" kern="1200" dirty="0" smtClean="0"/>
                    </a:p>
                    <a:p>
                      <a:pPr algn="ctr"/>
                      <a:endParaRPr lang="ka-GE" sz="10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ტექსტი ტექსტი ტექსტი</a:t>
                      </a:r>
                      <a:endParaRPr lang="en-US" sz="1000" kern="1200" dirty="0" smtClean="0"/>
                    </a:p>
                    <a:p>
                      <a:pPr algn="ctr"/>
                      <a:endParaRPr lang="ka-GE" sz="1000" kern="1200" dirty="0" smtClean="0"/>
                    </a:p>
                    <a:p>
                      <a:endParaRPr lang="en-US" sz="10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507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ounded Rectangle 18"/>
          <p:cNvSpPr/>
          <p:nvPr/>
        </p:nvSpPr>
        <p:spPr bwMode="auto">
          <a:xfrm>
            <a:off x="5820201" y="6405679"/>
            <a:ext cx="685801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უარი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862263" y="6405679"/>
            <a:ext cx="635600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ბეჭდვა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210299"/>
              </p:ext>
            </p:extLst>
          </p:nvPr>
        </p:nvGraphicFramePr>
        <p:xfrm>
          <a:off x="6946447" y="4028676"/>
          <a:ext cx="1921707" cy="270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707"/>
              </a:tblGrid>
              <a:tr h="610129"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შევსებული ფაილი</a:t>
                      </a:r>
                      <a:endParaRPr lang="en-US" sz="1600" dirty="0"/>
                    </a:p>
                  </a:txBody>
                  <a:tcPr anchor="ctr"/>
                </a:tc>
              </a:tr>
              <a:tr h="1646450">
                <a:tc>
                  <a:txBody>
                    <a:bodyPr/>
                    <a:lstStyle/>
                    <a:p>
                      <a:r>
                        <a:rPr lang="ka-GE" sz="1000" kern="1200" dirty="0" smtClean="0"/>
                        <a:t>პუნქტი 1 .................................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2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3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4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5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6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7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8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9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10 ...............................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507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Rounded Rectangle 33"/>
          <p:cNvSpPr/>
          <p:nvPr/>
        </p:nvSpPr>
        <p:spPr bwMode="auto">
          <a:xfrm>
            <a:off x="8050632" y="6393886"/>
            <a:ext cx="685801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უარი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7092694" y="6393886"/>
            <a:ext cx="635600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ბეჭდვა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14325" y="103758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სააგენტოს უშუალო შემსრულებლის მიერ დოკუმენტების განხილვის პროცესი</a:t>
            </a:r>
            <a:endParaRPr lang="en-US" sz="2400" b="1" dirty="0">
              <a:latin typeface="Sylfaen" pitchFamily="18" charset="0"/>
              <a:ea typeface="+mn-ea"/>
              <a:cs typeface="+mn-cs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43042"/>
              </p:ext>
            </p:extLst>
          </p:nvPr>
        </p:nvGraphicFramePr>
        <p:xfrm>
          <a:off x="346199" y="4581128"/>
          <a:ext cx="2945904" cy="1826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904"/>
              </a:tblGrid>
              <a:tr h="610446">
                <a:tc>
                  <a:txBody>
                    <a:bodyPr/>
                    <a:lstStyle/>
                    <a:p>
                      <a:r>
                        <a:rPr lang="ka-GE" sz="1000" dirty="0" smtClean="0"/>
                        <a:t>კომენტარი</a:t>
                      </a:r>
                      <a:endParaRPr lang="en-US" sz="1000" dirty="0"/>
                    </a:p>
                  </a:txBody>
                  <a:tcPr/>
                </a:tc>
              </a:tr>
              <a:tr h="1216419">
                <a:tc>
                  <a:txBody>
                    <a:bodyPr/>
                    <a:lstStyle/>
                    <a:p>
                      <a:endParaRPr lang="ka-GE" sz="800" u="sng" dirty="0" smtClean="0"/>
                    </a:p>
                    <a:p>
                      <a:r>
                        <a:rPr lang="ka-GE" sz="800" u="sng" dirty="0" smtClean="0"/>
                        <a:t>სააგენტო: დოკუმენტი 1 : თარიღი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dirty="0" smtClean="0"/>
                        <a:t>ტექტსი ტექსტი  ტექტსი ტექსტი </a:t>
                      </a:r>
                      <a:endParaRPr lang="en-US" sz="800" dirty="0" smtClean="0"/>
                    </a:p>
                    <a:p>
                      <a:endParaRPr lang="ka-GE" sz="800" dirty="0" smtClean="0"/>
                    </a:p>
                    <a:p>
                      <a:r>
                        <a:rPr lang="ka-GE" sz="800" u="sng" dirty="0" smtClean="0"/>
                        <a:t>მაძიებელი: დოკუმენტი</a:t>
                      </a:r>
                      <a:r>
                        <a:rPr lang="ka-GE" sz="800" u="sng" baseline="0" dirty="0" smtClean="0"/>
                        <a:t> 1: თარიღი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dirty="0" smtClean="0"/>
                        <a:t>ტექტსი ტექსტი  ტექტსი ტექსტი </a:t>
                      </a:r>
                      <a:endParaRPr lang="en-US" sz="800" i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593561" y="4626216"/>
            <a:ext cx="576064" cy="2000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700" b="1" dirty="0" smtClean="0">
                <a:solidFill>
                  <a:schemeClr val="bg1"/>
                </a:solidFill>
              </a:rPr>
              <a:t>გაგზავნა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93561" y="4923570"/>
            <a:ext cx="576064" cy="2000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700" b="1" dirty="0" smtClean="0">
                <a:solidFill>
                  <a:schemeClr val="bg1"/>
                </a:solidFill>
              </a:rPr>
              <a:t>უარი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5536" y="4826270"/>
            <a:ext cx="2016224" cy="2462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a-GE" sz="1000" dirty="0" smtClean="0"/>
              <a:t>ტექსტი ტექსტი ტექსტი</a:t>
            </a:r>
            <a:endParaRPr lang="en-US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5868144" y="1829723"/>
            <a:ext cx="3029582" cy="2031325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დოკუმენტების ტიპები:</a:t>
            </a:r>
          </a:p>
          <a:p>
            <a:pPr algn="ctr"/>
            <a:endParaRPr lang="ka-GE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ატვირთული</a:t>
            </a:r>
            <a:r>
              <a:rPr lang="ka-GE" sz="1400" dirty="0" smtClean="0">
                <a:solidFill>
                  <a:schemeClr val="bg1"/>
                </a:solidFill>
              </a:rPr>
              <a:t> (ელექტრონული, სკანირებული)</a:t>
            </a:r>
          </a:p>
          <a:p>
            <a:endParaRPr lang="ka-GE" sz="1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ელექტრონული</a:t>
            </a:r>
            <a:r>
              <a:rPr lang="ka-GE" sz="1400" dirty="0" smtClean="0">
                <a:solidFill>
                  <a:schemeClr val="bg1"/>
                </a:solidFill>
              </a:rPr>
              <a:t> (შაბლონური ფორმით მოწოდებული)</a:t>
            </a:r>
          </a:p>
          <a:p>
            <a:endParaRPr lang="ka-GE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მატერიალური</a:t>
            </a:r>
            <a:r>
              <a:rPr lang="ka-GE" sz="1400" dirty="0" smtClean="0">
                <a:solidFill>
                  <a:schemeClr val="bg1"/>
                </a:solidFill>
              </a:rPr>
              <a:t> (დედანი)</a:t>
            </a: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317725"/>
              </p:ext>
            </p:extLst>
          </p:nvPr>
        </p:nvGraphicFramePr>
        <p:xfrm>
          <a:off x="318282" y="1991627"/>
          <a:ext cx="4973798" cy="1836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91"/>
                <a:gridCol w="880492"/>
                <a:gridCol w="1099807"/>
                <a:gridCol w="864096"/>
                <a:gridCol w="1008112"/>
              </a:tblGrid>
              <a:tr h="676569">
                <a:tc>
                  <a:txBody>
                    <a:bodyPr/>
                    <a:lstStyle/>
                    <a:p>
                      <a:pPr algn="ctr"/>
                      <a:r>
                        <a:rPr lang="ka-GE" sz="1000" kern="1200" dirty="0" smtClean="0"/>
                        <a:t>დოკუმენტი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ტიპი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ვალიდაცია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კომენტარი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კოპირება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დოკუმენტი 1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ატვირთული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მიღებულია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დოკუმენტი </a:t>
                      </a:r>
                      <a:r>
                        <a:rPr lang="en-US" sz="900" dirty="0" smtClean="0"/>
                        <a:t>2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შექმნილი, ატვირთული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არ არის მღებული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37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დოკუმენტი </a:t>
                      </a:r>
                      <a:r>
                        <a:rPr lang="en-US" sz="900" kern="1200" dirty="0" smtClean="0"/>
                        <a:t>3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დედანი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მიღებულია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4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14766" y="2641474"/>
            <a:ext cx="426785" cy="42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14767" y="3017464"/>
            <a:ext cx="426785" cy="42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14767" y="3417889"/>
            <a:ext cx="426785" cy="42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92" y="2737037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92" y="3125094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86" y="3513452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4" grpId="0" animBg="1"/>
      <p:bldP spid="35" grpId="0" animBg="1"/>
      <p:bldP spid="40" grpId="0" animBg="1"/>
      <p:bldP spid="41" grpId="0" animBg="1"/>
      <p:bldP spid="42" grpId="0" animBg="1"/>
      <p:bldP spid="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222"/>
          <p:cNvSpPr/>
          <p:nvPr/>
        </p:nvSpPr>
        <p:spPr>
          <a:xfrm>
            <a:off x="1475656" y="1628800"/>
            <a:ext cx="5832648" cy="493256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500" b="1" dirty="0" smtClean="0"/>
              <a:t>განხილვის ეტაპები</a:t>
            </a:r>
            <a:endParaRPr lang="en-US" sz="1500" dirty="0"/>
          </a:p>
        </p:txBody>
      </p:sp>
      <p:cxnSp>
        <p:nvCxnSpPr>
          <p:cNvPr id="174" name="Straight Arrow Connector 173"/>
          <p:cNvCxnSpPr>
            <a:endCxn id="89" idx="0"/>
          </p:cNvCxnSpPr>
          <p:nvPr/>
        </p:nvCxnSpPr>
        <p:spPr>
          <a:xfrm>
            <a:off x="3635896" y="2478567"/>
            <a:ext cx="0" cy="785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6084168" y="4083090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რეესტრის ჩანაწერი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87" name="Straight Arrow Connector 186"/>
          <p:cNvCxnSpPr/>
          <p:nvPr/>
        </p:nvCxnSpPr>
        <p:spPr>
          <a:xfrm>
            <a:off x="5184068" y="2492896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endCxn id="85" idx="0"/>
          </p:cNvCxnSpPr>
          <p:nvPr/>
        </p:nvCxnSpPr>
        <p:spPr>
          <a:xfrm>
            <a:off x="5184068" y="3143366"/>
            <a:ext cx="0" cy="2136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>
            <a:off x="5181714" y="3817831"/>
            <a:ext cx="2354" cy="2652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endCxn id="184" idx="0"/>
          </p:cNvCxnSpPr>
          <p:nvPr/>
        </p:nvCxnSpPr>
        <p:spPr>
          <a:xfrm>
            <a:off x="6696236" y="3817831"/>
            <a:ext cx="0" cy="2652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endCxn id="88" idx="0"/>
          </p:cNvCxnSpPr>
          <p:nvPr/>
        </p:nvCxnSpPr>
        <p:spPr>
          <a:xfrm>
            <a:off x="6696236" y="3154053"/>
            <a:ext cx="0" cy="259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84" idx="2"/>
          </p:cNvCxnSpPr>
          <p:nvPr/>
        </p:nvCxnSpPr>
        <p:spPr>
          <a:xfrm>
            <a:off x="6696236" y="4515138"/>
            <a:ext cx="0" cy="310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6696236" y="2487872"/>
            <a:ext cx="0" cy="2341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endCxn id="83" idx="0"/>
          </p:cNvCxnSpPr>
          <p:nvPr/>
        </p:nvCxnSpPr>
        <p:spPr>
          <a:xfrm>
            <a:off x="2137061" y="3153917"/>
            <a:ext cx="0" cy="180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endCxn id="82" idx="0"/>
          </p:cNvCxnSpPr>
          <p:nvPr/>
        </p:nvCxnSpPr>
        <p:spPr>
          <a:xfrm>
            <a:off x="2137061" y="2487872"/>
            <a:ext cx="0" cy="261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2137061" y="4395528"/>
            <a:ext cx="0" cy="4242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>
            <a:off x="3635896" y="3811711"/>
            <a:ext cx="0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5184068" y="4515138"/>
            <a:ext cx="3398" cy="3046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>
            <a:stCxn id="214" idx="3"/>
            <a:endCxn id="222" idx="1"/>
          </p:cNvCxnSpPr>
          <p:nvPr/>
        </p:nvCxnSpPr>
        <p:spPr>
          <a:xfrm>
            <a:off x="1106413" y="2302925"/>
            <a:ext cx="369243" cy="45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2" name="Table 2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906324"/>
              </p:ext>
            </p:extLst>
          </p:nvPr>
        </p:nvGraphicFramePr>
        <p:xfrm>
          <a:off x="1475656" y="2122056"/>
          <a:ext cx="58326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620180"/>
                <a:gridCol w="1692188"/>
                <a:gridCol w="122413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პირველი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მეორე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მესამე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მეოთხე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29" name="Straight Arrow Connector 228"/>
          <p:cNvCxnSpPr>
            <a:endCxn id="222" idx="2"/>
          </p:cNvCxnSpPr>
          <p:nvPr/>
        </p:nvCxnSpPr>
        <p:spPr>
          <a:xfrm flipV="1">
            <a:off x="4391980" y="2492896"/>
            <a:ext cx="0" cy="2326927"/>
          </a:xfrm>
          <a:prstGeom prst="straightConnector1">
            <a:avLst/>
          </a:prstGeom>
          <a:ln w="508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endCxn id="90" idx="0"/>
          </p:cNvCxnSpPr>
          <p:nvPr/>
        </p:nvCxnSpPr>
        <p:spPr>
          <a:xfrm>
            <a:off x="2137061" y="3738365"/>
            <a:ext cx="0" cy="253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2555776" y="6032321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/>
              <a:t>სტატუსები და კომენტარები</a:t>
            </a:r>
            <a:endParaRPr lang="en-US" sz="1200" b="1" dirty="0"/>
          </a:p>
        </p:txBody>
      </p:sp>
      <p:cxnSp>
        <p:nvCxnSpPr>
          <p:cNvPr id="246" name="Straight Arrow Connector 245"/>
          <p:cNvCxnSpPr/>
          <p:nvPr/>
        </p:nvCxnSpPr>
        <p:spPr>
          <a:xfrm>
            <a:off x="2436798" y="4869160"/>
            <a:ext cx="0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 flipV="1">
            <a:off x="6717126" y="5395887"/>
            <a:ext cx="2214" cy="24234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ectangle 256"/>
          <p:cNvSpPr/>
          <p:nvPr/>
        </p:nvSpPr>
        <p:spPr>
          <a:xfrm>
            <a:off x="3028916" y="6309320"/>
            <a:ext cx="104411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tx1"/>
                </a:solidFill>
              </a:rPr>
              <a:t>დოკუმეტების არასრულფასოვნება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4071251" y="6309320"/>
            <a:ext cx="1069154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tx1"/>
                </a:solidFill>
              </a:rPr>
              <a:t>მაძიებლის მოთხოვნით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14325" y="965572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სისტემის ლოგიკური სტრუქტურა</a:t>
            </a:r>
          </a:p>
          <a:p>
            <a:r>
              <a:rPr lang="ka-GE" sz="1400" dirty="0" smtClean="0">
                <a:latin typeface="Sylfaen" pitchFamily="18" charset="0"/>
                <a:ea typeface="+mn-ea"/>
                <a:cs typeface="+mn-cs"/>
              </a:rPr>
              <a:t>მოვლენების, გადაწყვეტილებებისა და სტატუსების გენერატორი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925972"/>
            <a:ext cx="172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rgbClr val="FF0000"/>
                </a:solidFill>
              </a:rPr>
              <a:t>ლიცენზირება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53" name="Elbow Connector 52"/>
          <p:cNvCxnSpPr>
            <a:endCxn id="214" idx="2"/>
          </p:cNvCxnSpPr>
          <p:nvPr/>
        </p:nvCxnSpPr>
        <p:spPr>
          <a:xfrm rot="16200000" flipV="1">
            <a:off x="-137971" y="3439471"/>
            <a:ext cx="2516724" cy="820043"/>
          </a:xfrm>
          <a:prstGeom prst="bentConnector3">
            <a:avLst>
              <a:gd name="adj1" fmla="val -4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10160" y="4819823"/>
            <a:ext cx="5832648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b="1" dirty="0" smtClean="0"/>
              <a:t>გ ა დ ა წ ყ ვ ე ტ ი ლ ე ბ ა </a:t>
            </a:r>
          </a:p>
          <a:p>
            <a:pPr algn="ctr"/>
            <a:r>
              <a:rPr lang="ka-GE" sz="1400" dirty="0" smtClean="0"/>
              <a:t>(სათანადო სტატუსით და კომენტარით)</a:t>
            </a:r>
            <a:endParaRPr lang="en-US" sz="1400" dirty="0"/>
          </a:p>
        </p:txBody>
      </p:sp>
      <p:sp>
        <p:nvSpPr>
          <p:cNvPr id="214" name="Rectangle 213"/>
          <p:cNvSpPr/>
          <p:nvPr/>
        </p:nvSpPr>
        <p:spPr>
          <a:xfrm>
            <a:off x="314325" y="2014718"/>
            <a:ext cx="792088" cy="576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b="1" dirty="0" smtClean="0">
                <a:solidFill>
                  <a:schemeClr val="tx1"/>
                </a:solidFill>
              </a:rPr>
              <a:t>მაძიებელი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3528" y="5589240"/>
            <a:ext cx="104411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ახალი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365863" y="5589240"/>
            <a:ext cx="1069154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უარი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522796" y="5589240"/>
            <a:ext cx="1106098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ვადის გახანგრ.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628894" y="5589240"/>
            <a:ext cx="104411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მივლინება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675224" y="5589240"/>
            <a:ext cx="104411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რეესტრი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717126" y="5589240"/>
            <a:ext cx="1098557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შეტყობინება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815683" y="5589240"/>
            <a:ext cx="104411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გამოქვეყნება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3203848" y="5949280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6084168" y="6041952"/>
            <a:ext cx="0" cy="3393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432650" y="5589240"/>
            <a:ext cx="109014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დადებითი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5138038" y="6309320"/>
            <a:ext cx="109014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tx1"/>
                </a:solidFill>
              </a:rPr>
              <a:t>გასაცემი დოკუმენტაციის მომზადება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524993" y="2749834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დოკუმენტების მიღება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524993" y="3334282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>
                <a:solidFill>
                  <a:schemeClr val="tx1"/>
                </a:solidFill>
              </a:rPr>
              <a:t>შემსრულებლის </a:t>
            </a:r>
            <a:r>
              <a:rPr lang="ka-GE" sz="900" dirty="0" smtClean="0">
                <a:solidFill>
                  <a:schemeClr val="tx1"/>
                </a:solidFill>
              </a:rPr>
              <a:t>გამოყოფა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572000" y="2749970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მივლინების ორგანიზება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572000" y="3356992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შედეგების  შესახებ დოკუმენტის შექმნა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572000" y="4077072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ზეპირი მოსმენა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084168" y="2708920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ადმინისტრაციული აქტის მიღება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084168" y="3413748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ლიცენზიის / ნებართვის ბეჭდვა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987824" y="3263612"/>
            <a:ext cx="129614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ცნობის გამოქვეყნება საჯარო გაცნობისთვის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524993" y="3991445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>
                <a:solidFill>
                  <a:schemeClr val="tx1"/>
                </a:solidFill>
              </a:rPr>
              <a:t>დოკუმენტების შესწავლა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502862" y="1643093"/>
            <a:ext cx="331198" cy="1869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501889" y="2014718"/>
            <a:ext cx="331198" cy="1869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502862" y="2377977"/>
            <a:ext cx="331198" cy="1869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44747" y="1536501"/>
            <a:ext cx="1309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/>
              <a:t>ბიზნეს პროცედურა</a:t>
            </a:r>
            <a:endParaRPr lang="en-US" sz="1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7844747" y="1898442"/>
            <a:ext cx="1309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/>
              <a:t>გადაწყვეტილების ბლოკი</a:t>
            </a:r>
            <a:endParaRPr lang="en-US" sz="1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7840242" y="2266246"/>
            <a:ext cx="1309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/>
              <a:t>სტატუსი კომენტარით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8722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1628800"/>
            <a:ext cx="5832648" cy="493256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500" b="1" dirty="0" smtClean="0"/>
              <a:t>განხილვის ეტაპები</a:t>
            </a:r>
            <a:endParaRPr lang="en-US" sz="1500" dirty="0"/>
          </a:p>
        </p:txBody>
      </p:sp>
      <p:cxnSp>
        <p:nvCxnSpPr>
          <p:cNvPr id="4" name="Straight Arrow Connector 3"/>
          <p:cNvCxnSpPr>
            <a:endCxn id="20" idx="0"/>
          </p:cNvCxnSpPr>
          <p:nvPr/>
        </p:nvCxnSpPr>
        <p:spPr>
          <a:xfrm>
            <a:off x="3635896" y="249289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81714" y="2478567"/>
            <a:ext cx="2354" cy="23269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96236" y="2487872"/>
            <a:ext cx="0" cy="23176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987824" y="2708920"/>
            <a:ext cx="1296144" cy="4451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საბუთების განხილვა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137061" y="2487872"/>
            <a:ext cx="0" cy="23176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</p:cNvCxnSpPr>
          <p:nvPr/>
        </p:nvCxnSpPr>
        <p:spPr>
          <a:xfrm>
            <a:off x="3635896" y="3154053"/>
            <a:ext cx="0" cy="16657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971600" y="2276872"/>
            <a:ext cx="504056" cy="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857576"/>
              </p:ext>
            </p:extLst>
          </p:nvPr>
        </p:nvGraphicFramePr>
        <p:xfrm>
          <a:off x="1475656" y="2122056"/>
          <a:ext cx="58326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620180"/>
                <a:gridCol w="1692188"/>
                <a:gridCol w="122413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პირველი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მეორე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მესამე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მეოთხე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1" name="Straight Arrow Connector 30"/>
          <p:cNvCxnSpPr>
            <a:endCxn id="30" idx="2"/>
          </p:cNvCxnSpPr>
          <p:nvPr/>
        </p:nvCxnSpPr>
        <p:spPr>
          <a:xfrm flipV="1">
            <a:off x="4391980" y="2492896"/>
            <a:ext cx="0" cy="2326927"/>
          </a:xfrm>
          <a:prstGeom prst="straightConnector1">
            <a:avLst/>
          </a:prstGeom>
          <a:ln w="508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55776" y="5929885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სტატუსები</a:t>
            </a:r>
            <a:endParaRPr lang="en-US" sz="1400" b="1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2650" y="5396236"/>
            <a:ext cx="4148" cy="9130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717126" y="5396236"/>
            <a:ext cx="0" cy="9130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380312" y="1628800"/>
            <a:ext cx="1728192" cy="30162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კომენტარები</a:t>
            </a:r>
            <a:r>
              <a:rPr lang="ka-GE" sz="1400" dirty="0" smtClean="0"/>
              <a:t>:</a:t>
            </a:r>
          </a:p>
          <a:p>
            <a:endParaRPr lang="ka-GE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900" dirty="0"/>
              <a:t>ადმინისტრაციული აქტის </a:t>
            </a:r>
            <a:r>
              <a:rPr lang="ka-GE" sz="900" dirty="0" smtClean="0"/>
              <a:t>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900" dirty="0" smtClean="0"/>
              <a:t>დოკუმეტების არასრულფასოვნება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900" dirty="0" smtClean="0"/>
              <a:t>დამატებითი ექსპერტიზა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900" dirty="0" smtClean="0"/>
              <a:t>საბუთების განხილვა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900" dirty="0"/>
              <a:t>განხილვის შემდეგი ეტაპი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900" dirty="0" smtClean="0"/>
              <a:t>საგამოცდო დოკუმენტაციის დამტკიცება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900" dirty="0" smtClean="0"/>
              <a:t>შედეგების დამტკიცება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900" dirty="0" smtClean="0"/>
              <a:t>გასაცემი დოკუმენტაციის მომზადება</a:t>
            </a:r>
          </a:p>
          <a:p>
            <a:pPr marL="285750" indent="-285750">
              <a:buFont typeface="Arial" pitchFamily="34" charset="0"/>
              <a:buChar char="•"/>
            </a:pPr>
            <a:endParaRPr lang="ka-GE" sz="9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900" dirty="0"/>
          </a:p>
        </p:txBody>
      </p:sp>
      <p:sp>
        <p:nvSpPr>
          <p:cNvPr id="38" name="Rectangle 37"/>
          <p:cNvSpPr/>
          <p:nvPr/>
        </p:nvSpPr>
        <p:spPr>
          <a:xfrm>
            <a:off x="323528" y="6309320"/>
            <a:ext cx="104411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ახალი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5863" y="6309320"/>
            <a:ext cx="106915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უარი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32650" y="6309320"/>
            <a:ext cx="109014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დადებითი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22796" y="6309320"/>
            <a:ext cx="1106098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 smtClean="0">
                <a:solidFill>
                  <a:schemeClr val="tx1"/>
                </a:solidFill>
              </a:rPr>
              <a:t>პრობლემური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28894" y="6309320"/>
            <a:ext cx="104411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 smtClean="0">
                <a:solidFill>
                  <a:schemeClr val="tx1"/>
                </a:solidFill>
              </a:rPr>
              <a:t>საბჭო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75224" y="6309320"/>
            <a:ext cx="104411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რეესტრი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17126" y="6309320"/>
            <a:ext cx="1098557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შეტყობინება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15683" y="6309320"/>
            <a:ext cx="104411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გამოქვეყნება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14325" y="965572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სისტემის ლოგიკური სტრუქტურა</a:t>
            </a:r>
          </a:p>
          <a:p>
            <a:r>
              <a:rPr lang="ka-GE" sz="1400" dirty="0">
                <a:latin typeface="Sylfaen" pitchFamily="18" charset="0"/>
              </a:rPr>
              <a:t>მოვლენების, გადაწყვეტილებებისა და სტატუსების გენერატორი</a:t>
            </a:r>
          </a:p>
          <a:p>
            <a:endParaRPr lang="ka-GE" sz="2000" b="1" dirty="0" smtClean="0">
              <a:latin typeface="Sylfaen" pitchFamily="18" charset="0"/>
              <a:ea typeface="+mn-ea"/>
              <a:cs typeface="+mn-cs"/>
            </a:endParaRPr>
          </a:p>
        </p:txBody>
      </p:sp>
      <p:cxnSp>
        <p:nvCxnSpPr>
          <p:cNvPr id="52" name="Straight Arrow Connector 51"/>
          <p:cNvCxnSpPr>
            <a:endCxn id="8" idx="1"/>
          </p:cNvCxnSpPr>
          <p:nvPr/>
        </p:nvCxnSpPr>
        <p:spPr>
          <a:xfrm>
            <a:off x="3635896" y="3429000"/>
            <a:ext cx="1440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075845" y="3618571"/>
            <a:ext cx="0" cy="12012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8" idx="3"/>
          </p:cNvCxnSpPr>
          <p:nvPr/>
        </p:nvCxnSpPr>
        <p:spPr>
          <a:xfrm flipH="1">
            <a:off x="5004048" y="3429000"/>
            <a:ext cx="1776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3" idx="0"/>
          </p:cNvCxnSpPr>
          <p:nvPr/>
        </p:nvCxnSpPr>
        <p:spPr>
          <a:xfrm>
            <a:off x="4446736" y="3618571"/>
            <a:ext cx="0" cy="12012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779912" y="3212976"/>
            <a:ext cx="122413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დამატებითი ექსპერტიზა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4168" y="2722005"/>
            <a:ext cx="122413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გამოცდის შედეგების სისტემატიზება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4168" y="3212976"/>
            <a:ext cx="122413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შედეგების საბჭოზე დამტკიცება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4168" y="3687570"/>
            <a:ext cx="122413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რეესტრის ჩანაწერი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084168" y="4221088"/>
            <a:ext cx="122413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სერტიფიკატის გაცემა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993" y="2721869"/>
            <a:ext cx="122413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საბჭოში საკითხის განხილვა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993" y="3306317"/>
            <a:ext cx="122413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აქტის მიღება და გამოქვეყნება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24993" y="3963480"/>
            <a:ext cx="122413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მიმღები საგამოცდო კომისიის შექმნა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2722005"/>
            <a:ext cx="122413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საბუთების საბჭოზე განხილვა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4221088"/>
            <a:ext cx="122413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>
                <a:solidFill>
                  <a:schemeClr val="tx1"/>
                </a:solidFill>
              </a:rPr>
              <a:t>განხილვის შედეგების შეტყობინება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572000" y="3687570"/>
            <a:ext cx="122413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საგამოცდო წესის, ცხრილის და კომისიების დამტკ.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7504" y="980728"/>
            <a:ext cx="1885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rgbClr val="FF0000"/>
                </a:solidFill>
              </a:rPr>
              <a:t>სერტიფიცირება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3528" y="1988840"/>
            <a:ext cx="792088" cy="576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b="1" dirty="0" smtClean="0">
                <a:solidFill>
                  <a:schemeClr val="tx1"/>
                </a:solidFill>
              </a:rPr>
              <a:t>მაძიებელი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0412" y="4819823"/>
            <a:ext cx="5832648" cy="576064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b="1" dirty="0" smtClean="0"/>
              <a:t>გ ა დ ა წ ყ ვ ე ტ ი ლ ე ბ ა </a:t>
            </a:r>
          </a:p>
          <a:p>
            <a:pPr algn="ctr"/>
            <a:r>
              <a:rPr lang="ka-GE" sz="1400" dirty="0" smtClean="0"/>
              <a:t>(სათანადო სტატუსით და კომენტარით)</a:t>
            </a:r>
            <a:endParaRPr lang="en-US" sz="1400" dirty="0"/>
          </a:p>
        </p:txBody>
      </p:sp>
      <p:cxnSp>
        <p:nvCxnSpPr>
          <p:cNvPr id="17" name="Elbow Connector 16"/>
          <p:cNvCxnSpPr>
            <a:stCxn id="3" idx="1"/>
            <a:endCxn id="27" idx="2"/>
          </p:cNvCxnSpPr>
          <p:nvPr/>
        </p:nvCxnSpPr>
        <p:spPr>
          <a:xfrm rot="10800000">
            <a:off x="719572" y="2565253"/>
            <a:ext cx="810840" cy="254260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6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2474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/>
              <a:t>სისტემის ერთიან სტრუქტურაში ინტეგრაციის ზოგადი სქემა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TATA\AppData\Local\Microsoft\Windows\Temporary Internet Files\Content.IE5\DT5I4WKP\MP9004224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31" y="1708001"/>
            <a:ext cx="2331690" cy="278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378" y="4199008"/>
            <a:ext cx="5247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</a:pPr>
            <a:endParaRPr lang="ka-GE" dirty="0" smtClean="0">
              <a:latin typeface="Sylfaen" pitchFamily="18" charset="0"/>
            </a:endParaRPr>
          </a:p>
          <a:p>
            <a:pPr>
              <a:buClr>
                <a:srgbClr val="00B050"/>
              </a:buClr>
            </a:pPr>
            <a:endParaRPr lang="ka-GE" dirty="0" smtClean="0">
              <a:latin typeface="Sylfaen" pitchFamily="18" charset="0"/>
            </a:endParaRP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ორ მხარეს შორის კონსულტაციებისა და დოკუმენტაციის დასახვეწად საჭირო სხვა პროცედურების დაშორებულ, რეალური დროის რეჟიმში წარმართვა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4325" y="1109588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მოსალოდნელი ბენეფიტები</a:t>
            </a:r>
            <a:endParaRPr lang="en-US" sz="2400" b="1" dirty="0">
              <a:latin typeface="Sylfaen" pitchFamily="18" charset="0"/>
              <a:ea typeface="+mn-ea"/>
              <a:cs typeface="+mn-cs"/>
            </a:endParaRPr>
          </a:p>
        </p:txBody>
      </p:sp>
      <p:pic>
        <p:nvPicPr>
          <p:cNvPr id="6" name="Picture 3" descr="C:\Users\TATA\AppData\Local\Microsoft\Windows\Temporary Internet Files\Content.IE5\M048J6J7\MC9000483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2088232" cy="271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300192" y="4136279"/>
            <a:ext cx="2016224" cy="24482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36196" y="4136279"/>
            <a:ext cx="1980222" cy="24482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79912" y="1772816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Clr>
                <a:srgbClr val="00B050"/>
              </a:buClr>
              <a:defRPr>
                <a:latin typeface="Sylfaen" pitchFamily="18" charset="0"/>
              </a:defRPr>
            </a:lvl1pPr>
          </a:lstStyle>
          <a:p>
            <a:pPr marL="285750" indent="-285750">
              <a:buFont typeface="Wingdings" pitchFamily="2" charset="2"/>
              <a:buChar char="§"/>
            </a:pPr>
            <a:r>
              <a:rPr lang="ka-GE" dirty="0"/>
              <a:t>დოკუმენტების უმეტესი ნაწილის ელექტრონული და სისტემატიზებული ფორმით მოწოდება, რაც ამ დოკუმენტის გარკვეული კრიტერიუმებით </a:t>
            </a:r>
            <a:r>
              <a:rPr lang="ka-GE" dirty="0" smtClean="0"/>
              <a:t>ხელით დამუშავების საჭიროებას </a:t>
            </a:r>
            <a:r>
              <a:rPr lang="ka-GE" dirty="0"/>
              <a:t>მოხსნის და ანალიზის საშუალებას </a:t>
            </a:r>
            <a:r>
              <a:rPr lang="ka-GE" dirty="0" smtClean="0"/>
              <a:t>მოგვცემს</a:t>
            </a:r>
            <a:endParaRPr lang="ka-GE" dirty="0"/>
          </a:p>
          <a:p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838531" y="1708001"/>
            <a:ext cx="2331690" cy="27812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38531" y="1708001"/>
            <a:ext cx="2331691" cy="27812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2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TATA\AppData\Local\Microsoft\Windows\Temporary Internet Files\Content.IE5\O4AWLA7I\MC90043958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01" y="1542120"/>
            <a:ext cx="7062583" cy="563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5881" y="4854488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500" b="1" dirty="0" smtClean="0">
                <a:solidFill>
                  <a:schemeClr val="bg1"/>
                </a:solidFill>
              </a:rPr>
              <a:t>სამედ.საქმ.ლიცენზირება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8249" y="4953498"/>
            <a:ext cx="2448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500" b="1" dirty="0" smtClean="0">
                <a:solidFill>
                  <a:schemeClr val="bg1"/>
                </a:solidFill>
              </a:rPr>
              <a:t>ნებართვები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2737" y="2838264"/>
            <a:ext cx="1935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 smtClean="0">
                <a:solidFill>
                  <a:schemeClr val="bg1"/>
                </a:solidFill>
              </a:rPr>
              <a:t>აკრედიტაცია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849" y="2716895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 smtClean="0">
                <a:solidFill>
                  <a:schemeClr val="bg1"/>
                </a:solidFill>
              </a:rPr>
              <a:t>სერტიფიცირება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3342320"/>
            <a:ext cx="244827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900" b="1" dirty="0" smtClean="0"/>
              <a:t>რეგულირება</a:t>
            </a:r>
            <a:endParaRPr lang="en-US" sz="29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58089" y="1830152"/>
            <a:ext cx="1935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 smtClean="0">
                <a:solidFill>
                  <a:schemeClr val="bg1"/>
                </a:solidFill>
              </a:rPr>
              <a:t>შეტყობინება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4325" y="980728"/>
            <a:ext cx="8496944" cy="504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a-GE" sz="2400" b="1" dirty="0" smtClean="0">
                <a:latin typeface="Sylfaen" pitchFamily="18" charset="0"/>
              </a:rPr>
              <a:t>აქტივობები</a:t>
            </a:r>
          </a:p>
          <a:p>
            <a:pPr marL="0" indent="0" algn="ctr">
              <a:buFont typeface="Arial" pitchFamily="34" charset="0"/>
              <a:buNone/>
            </a:pPr>
            <a:endParaRPr lang="en-US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848" y="3025983"/>
            <a:ext cx="56978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endParaRPr lang="ka-GE" dirty="0" smtClean="0">
              <a:latin typeface="Sylfaen" pitchFamily="18" charset="0"/>
            </a:endParaRP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ელექტრონული რეესტრის წარმართვა და საჯარო ინფორმაციის ოპერატიულად ხელმისაწვდომობის უზრუნველყოფა</a:t>
            </a:r>
            <a:endParaRPr lang="ka-GE" dirty="0">
              <a:latin typeface="Sylfaen" pitchFamily="18" charset="0"/>
            </a:endParaRPr>
          </a:p>
          <a:p>
            <a:pPr>
              <a:buClr>
                <a:srgbClr val="00B050"/>
              </a:buClr>
            </a:pPr>
            <a:endParaRPr lang="ka-GE" dirty="0" smtClean="0">
              <a:latin typeface="Sylfaen" pitchFamily="18" charset="0"/>
            </a:endParaRP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უწყებათაშორისი კავშირების საშუალებით (სამოქალაქო რეესტრი, საჯარო რეესტრი, განათლების სამინისტრო, გარემოს დაცვის სამინისტრო, ნოტარიუსთა პალატა) ინფორმაციის ოპერატიულად მიღება, სწორი და დროული რეაგირება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4325" y="103758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მოსალოდნელი ბენეფიტები</a:t>
            </a:r>
            <a:endParaRPr lang="en-US" sz="2400" b="1" dirty="0">
              <a:latin typeface="Sylfaen" pitchFamily="18" charset="0"/>
              <a:ea typeface="+mn-ea"/>
              <a:cs typeface="+mn-cs"/>
            </a:endParaRPr>
          </a:p>
        </p:txBody>
      </p:sp>
      <p:pic>
        <p:nvPicPr>
          <p:cNvPr id="10" name="Picture 12" descr="C:\Users\TATA\AppData\Local\Microsoft\Windows\Temporary Internet Files\Content.IE5\O4AWLA7I\MP90043072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80027"/>
            <a:ext cx="2188891" cy="239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683568" y="3480027"/>
            <a:ext cx="2188891" cy="23762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83568" y="3480027"/>
            <a:ext cx="2188891" cy="23762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528" y="1624732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Clr>
                <a:srgbClr val="00B050"/>
              </a:buClr>
              <a:buFont typeface="Wingdings" pitchFamily="2" charset="2"/>
              <a:buChar char="§"/>
              <a:defRPr>
                <a:latin typeface="Sylfaen" pitchFamily="18" charset="0"/>
              </a:defRPr>
            </a:lvl1pPr>
          </a:lstStyle>
          <a:p>
            <a:r>
              <a:rPr lang="ka-GE" dirty="0"/>
              <a:t>ელექტრონული ინფორმაციის მრავალმხრივი ანალიზის საშუალება, მათ შორის </a:t>
            </a:r>
            <a:r>
              <a:rPr lang="ka-GE" dirty="0" smtClean="0"/>
              <a:t>წარმოდგენილი ანგარიშგებების ხარისხობრივი შეფასება, მათი შედარებითი ანალიზი, მნიშვნელოვანი ცვლილებებისა და შეუსაბამობების </a:t>
            </a:r>
            <a:r>
              <a:rPr lang="ka-GE" dirty="0"/>
              <a:t>გამოვლენისა და შემდგომში მათზე მიზანმიმართული რეაგირების შესაძლებლობა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4325" y="1052736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მოსალოდნელი ბენეფიტები</a:t>
            </a:r>
            <a:endParaRPr lang="en-US" sz="2400" b="1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 smtClean="0"/>
              <a:t>შეიქმნება თითოეული დაწესებულების სრულყოფილი ისტორია სამართალმემკვიდრეობის გათვალისწინებით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endParaRPr lang="ka-GE" sz="1600" dirty="0" smtClean="0"/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 smtClean="0"/>
              <a:t>შესაძლებელი იქნება სამედიცინო დაწესებულებების ანალიზი საექიმო საქმიანობების მიხედვით მათი სრულყოფილი ისტორიის გათვალისწინებით </a:t>
            </a:r>
          </a:p>
          <a:p>
            <a:pPr>
              <a:buClr>
                <a:srgbClr val="00B050"/>
              </a:buClr>
            </a:pPr>
            <a:endParaRPr lang="ka-GE" sz="1600" dirty="0" smtClean="0"/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/>
              <a:t>მოწესრიგდება აკრედიტირებული დაწესებულებების </a:t>
            </a:r>
            <a:r>
              <a:rPr lang="ka-GE" sz="1600" dirty="0" smtClean="0"/>
              <a:t>რეესტრი</a:t>
            </a:r>
          </a:p>
          <a:p>
            <a:pPr>
              <a:buClr>
                <a:srgbClr val="00B050"/>
              </a:buClr>
            </a:pPr>
            <a:endParaRPr lang="ka-GE" sz="1600" dirty="0"/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/>
              <a:t>ხელმისაწვდომი იქნება ინფორმაცია პერსონალის სამედიცინო </a:t>
            </a:r>
            <a:r>
              <a:rPr lang="ka-GE" sz="1600" dirty="0" smtClean="0"/>
              <a:t>დაწესებულებებში </a:t>
            </a:r>
            <a:r>
              <a:rPr lang="ka-GE" sz="1600" dirty="0"/>
              <a:t>გადანაწილების შესახებ </a:t>
            </a:r>
            <a:r>
              <a:rPr lang="ka-GE" sz="1600" dirty="0" smtClean="0"/>
              <a:t>(იგულისხმება ადმინისტრაციული, ექიმი-სპეციალისტი, უმცროსი ექიმი და საშუალო სამედ. პერსონალი</a:t>
            </a:r>
            <a:r>
              <a:rPr lang="ka-GE" sz="1600" dirty="0" smtClean="0">
                <a:solidFill>
                  <a:srgbClr val="FF0000"/>
                </a:solidFill>
              </a:rPr>
              <a:t> </a:t>
            </a:r>
            <a:r>
              <a:rPr lang="ka-GE" sz="1600" dirty="0" smtClean="0"/>
              <a:t>)</a:t>
            </a:r>
          </a:p>
          <a:p>
            <a:pPr>
              <a:buClr>
                <a:srgbClr val="00B050"/>
              </a:buClr>
            </a:pPr>
            <a:endParaRPr lang="en-US" sz="1600" dirty="0"/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smtClean="0"/>
              <a:t>სერთიფიცირების </a:t>
            </a:r>
            <a:r>
              <a:rPr lang="ka-GE" sz="1600" dirty="0" smtClean="0"/>
              <a:t>სრულყოფილი ელექტრონული რეესტრის საშუალებით შესაძლებელი იქნება სარწმუნო და ოპერატიული ინფორმაციის მიღება პოტენციური, აქტიური (მოქმედი, დასაქმებული) და პასიური (მათ შორის გარდაცვლილი) სამედიცინო პერსონალის შესახებ, ასევე აქტიური და პასიური სერთიფიკატების გამოვლენა</a:t>
            </a:r>
          </a:p>
          <a:p>
            <a:pPr>
              <a:buClr>
                <a:srgbClr val="00B050"/>
              </a:buClr>
            </a:pPr>
            <a:endParaRPr lang="ka-GE" sz="1600" dirty="0" smtClean="0"/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 smtClean="0"/>
              <a:t>უწყებათაშორისი კავშირების საშუალებით ხელმისაწვდომი იწნება ინფორმაცია სამედიცინო განათლების მქონე პირებზე</a:t>
            </a:r>
          </a:p>
        </p:txBody>
      </p:sp>
    </p:spTree>
    <p:extLst>
      <p:ext uri="{BB962C8B-B14F-4D97-AF65-F5344CB8AC3E}">
        <p14:creationId xmlns:p14="http://schemas.microsoft.com/office/powerpoint/2010/main" val="23043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4325" y="1109588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მოსალოდნელი ბენეფიტები</a:t>
            </a:r>
            <a:endParaRPr lang="en-US" sz="2400" b="1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335" y="3401705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 smtClean="0"/>
              <a:t>ანალიზის კომპონენტი ასევე ითვალისწინებს სამედიცინო დაწესებულებებში წარმოებული საექიმო საქმიანობებისა და დაკავებული საექიმო პერსონალის ჯვარედინ ანალიზს</a:t>
            </a:r>
          </a:p>
          <a:p>
            <a:pPr>
              <a:buClr>
                <a:srgbClr val="00B050"/>
              </a:buClr>
            </a:pPr>
            <a:endParaRPr lang="ka-GE" sz="1600" dirty="0" smtClean="0"/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94993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/>
              <a:t>შესაძლებელი იქნება სამედიცინო პერსონალის პერსონალური ისტორიების ნახვა, </a:t>
            </a:r>
            <a:r>
              <a:rPr lang="ka-GE" sz="1600" dirty="0" smtClean="0"/>
              <a:t>მათ შორის კვალიფიკაციის </a:t>
            </a:r>
            <a:r>
              <a:rPr lang="ka-GE" sz="1600" dirty="0"/>
              <a:t>ამაღლების, ერთი ან რამდენიმე სერთიფიკატის ფლობის, </a:t>
            </a:r>
            <a:r>
              <a:rPr lang="ka-GE" sz="1600" dirty="0" smtClean="0"/>
              <a:t>დასაქმებისა </a:t>
            </a:r>
            <a:r>
              <a:rPr lang="ka-GE" sz="1600" dirty="0"/>
              <a:t>და გამოცდილების </a:t>
            </a:r>
            <a:r>
              <a:rPr lang="ka-GE" sz="1600" dirty="0" smtClean="0"/>
              <a:t>შესახებ</a:t>
            </a:r>
            <a:endParaRPr lang="ka-GE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07" y="3068960"/>
            <a:ext cx="2547747" cy="1584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334" y="4985300"/>
            <a:ext cx="8546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/>
              <a:t>საექიმო საქმიანობების განხორციელების, შეჩერება/აკრძალვის შემთხვევაში შესაძლებელი იქნება არა მარტო ძირითადი, არამედ ყველა იმ სამედიცინო დაწესებულების  დროული ინფორმირება, სადაც ეს პიროვნება შესაძლოა მუშაობდეს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4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576" y="3429000"/>
            <a:ext cx="7504113" cy="6000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000" b="1" dirty="0" smtClean="0"/>
              <a:t>გმადლობთ ყურადღებისთვის !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4772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4325" y="980728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არსებული ბიზნეს პროცედურების ზოგადი აღწერა</a:t>
            </a:r>
            <a:endParaRPr lang="en-US" sz="2400" b="1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latin typeface="Sylfaen" pitchFamily="18" charset="0"/>
              </a:rPr>
              <a:t>სამედიცინო საქმიანობის ლიცენზირება</a:t>
            </a:r>
            <a:endParaRPr lang="en-US" b="1" dirty="0"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327969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მაძიებლის მიერ დოკუმენტების წარდგენა</a:t>
            </a:r>
            <a:endParaRPr lang="en-US" dirty="0" smtClean="0"/>
          </a:p>
          <a:p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შემსრულებლის განსაზღვრა</a:t>
            </a:r>
            <a:endParaRPr lang="en-US" dirty="0" smtClean="0"/>
          </a:p>
          <a:p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დოკუმენტების შესწავლა და განხილვა</a:t>
            </a:r>
            <a:endParaRPr lang="en-US" dirty="0" smtClean="0"/>
          </a:p>
          <a:p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კონსულტაციები არაზუსტი დოკუმენტების მოსაწესრიგებლად</a:t>
            </a:r>
            <a:endParaRPr lang="en-US" dirty="0" smtClean="0"/>
          </a:p>
          <a:p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უარი არაზუსტი დოკუმენტების გამო</a:t>
            </a:r>
            <a:endParaRPr lang="en-US" dirty="0" smtClean="0"/>
          </a:p>
          <a:p>
            <a:endParaRPr lang="ka-GE" dirty="0" smtClean="0"/>
          </a:p>
          <a:p>
            <a:endParaRPr lang="ka-GE" dirty="0" smtClean="0"/>
          </a:p>
        </p:txBody>
      </p:sp>
      <p:pic>
        <p:nvPicPr>
          <p:cNvPr id="1028" name="Picture 4" descr="C:\Users\TATA\AppData\Local\Microsoft\Windows\Temporary Internet Files\Content.IE5\DT5I4WKP\MC9001962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4097"/>
            <a:ext cx="1650492" cy="16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ATA\AppData\Local\Microsoft\Windows\Temporary Internet Files\Content.IE5\50F0CZZJ\MC9000197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5104"/>
            <a:ext cx="244388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1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4325" y="980728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არსებული ბიზნეს პროცედურების ზოგადი აღწერა</a:t>
            </a:r>
            <a:endParaRPr lang="en-US" sz="2400" b="1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latin typeface="Sylfaen" pitchFamily="18" charset="0"/>
              </a:rPr>
              <a:t>სამედიცინო საქმიანობის ლიცენზირება</a:t>
            </a:r>
            <a:endParaRPr lang="en-US" b="1" dirty="0"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7582" y="2268155"/>
            <a:ext cx="52767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განხილვა </a:t>
            </a:r>
            <a:r>
              <a:rPr lang="ka-GE" dirty="0" smtClean="0"/>
              <a:t>ხემძღვანელობასთან</a:t>
            </a:r>
          </a:p>
          <a:p>
            <a:pPr marL="285750" indent="-285750">
              <a:buFont typeface="Arial" pitchFamily="34" charset="0"/>
              <a:buChar char="•"/>
            </a:pPr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განხილვის შედეგები</a:t>
            </a:r>
            <a:endParaRPr lang="ka-GE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ka-GE" sz="1400" dirty="0"/>
              <a:t>გადაწყვეტილება ვადის გახანგრძლივების შესახებ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ka-GE" sz="1400" dirty="0"/>
              <a:t>მაძიებლის </a:t>
            </a:r>
            <a:r>
              <a:rPr lang="ka-GE" sz="1400" dirty="0" smtClean="0"/>
              <a:t>ინფორმირება</a:t>
            </a:r>
            <a:endParaRPr lang="en-US" sz="1400" dirty="0" smtClean="0"/>
          </a:p>
          <a:p>
            <a:pPr lvl="1"/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სამივლინებო </a:t>
            </a:r>
            <a:r>
              <a:rPr lang="ka-GE" dirty="0"/>
              <a:t>დოკუმენტების </a:t>
            </a:r>
            <a:r>
              <a:rPr lang="ka-GE" dirty="0" smtClean="0"/>
              <a:t>მომზადება</a:t>
            </a:r>
            <a:endParaRPr lang="en-US" dirty="0" smtClean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მაძიებლის </a:t>
            </a:r>
            <a:r>
              <a:rPr lang="ka-GE" dirty="0" smtClean="0"/>
              <a:t>ინფორმირება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მივლინება</a:t>
            </a:r>
            <a:endParaRPr lang="en-US" dirty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მივლინების შედეგების განხილვა</a:t>
            </a:r>
            <a:endParaRPr lang="en-US" dirty="0"/>
          </a:p>
          <a:p>
            <a:endParaRPr lang="ka-GE" dirty="0"/>
          </a:p>
          <a:p>
            <a:endParaRPr lang="ka-GE" dirty="0"/>
          </a:p>
          <a:p>
            <a:endParaRPr lang="ka-GE" dirty="0"/>
          </a:p>
        </p:txBody>
      </p:sp>
      <p:pic>
        <p:nvPicPr>
          <p:cNvPr id="5" name="Picture 7" descr="C:\Users\TATA\AppData\Local\Microsoft\Windows\Temporary Internet Files\Content.IE5\M048J6J7\MC9000568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12" y="2060848"/>
            <a:ext cx="1797710" cy="15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21088"/>
            <a:ext cx="1510923" cy="1510923"/>
          </a:xfrm>
          <a:prstGeom prst="rect">
            <a:avLst/>
          </a:prstGeom>
        </p:spPr>
      </p:pic>
      <p:pic>
        <p:nvPicPr>
          <p:cNvPr id="10" name="Picture 7" descr="C:\Users\TATA\AppData\Local\Microsoft\Windows\Temporary Internet Files\Content.IE5\M048J6J7\MC9000568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12" y="4365104"/>
            <a:ext cx="1797710" cy="15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6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4325" y="980728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არსებული ბიზნეს პროცედურების ზოგადი აღწერა</a:t>
            </a:r>
            <a:endParaRPr lang="en-US" sz="2400" b="1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latin typeface="Sylfaen" pitchFamily="18" charset="0"/>
              </a:rPr>
              <a:t>სამედიცინო საქმიანობის ლიცენზირება</a:t>
            </a:r>
            <a:endParaRPr lang="en-US" b="1" dirty="0"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2449919"/>
            <a:ext cx="61206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გადაწყვეტილების მიღება </a:t>
            </a:r>
            <a:r>
              <a:rPr lang="ka-GE" dirty="0" smtClean="0"/>
              <a:t>ლიცენზიის </a:t>
            </a:r>
            <a:r>
              <a:rPr lang="ka-GE" dirty="0"/>
              <a:t>მინიჭებაზე</a:t>
            </a:r>
            <a:endParaRPr lang="en-US" dirty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მაძიებლის </a:t>
            </a:r>
            <a:r>
              <a:rPr lang="ka-GE" dirty="0" smtClean="0"/>
              <a:t>ინფორმირება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ლიცენზიის </a:t>
            </a:r>
            <a:r>
              <a:rPr lang="ka-GE" dirty="0"/>
              <a:t>ბეჭდვა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რეესტრული ჩანაწერის გაკეთება</a:t>
            </a:r>
            <a:endParaRPr lang="en-US" dirty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ლიცენზიის </a:t>
            </a:r>
            <a:r>
              <a:rPr lang="ka-GE" dirty="0" smtClean="0"/>
              <a:t>გაცემა</a:t>
            </a:r>
            <a:endParaRPr lang="en-US" dirty="0" smtClean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ლიცენზიის გამოქვეყნება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568298"/>
            <a:ext cx="1580782" cy="1580782"/>
          </a:xfrm>
          <a:prstGeom prst="rect">
            <a:avLst/>
          </a:prstGeom>
        </p:spPr>
      </p:pic>
      <p:pic>
        <p:nvPicPr>
          <p:cNvPr id="3074" name="Picture 2" descr="C:\Users\TATA\AppData\Local\Microsoft\Windows\Temporary Internet Files\Content.IE5\50F0CZZJ\MC90044173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0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4325" y="956282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>
                <a:latin typeface="Sylfaen" pitchFamily="18" charset="0"/>
              </a:rPr>
              <a:t>არსებული ბიზნეს პროცედურების ზოგადი აღწერა</a:t>
            </a:r>
            <a:endParaRPr lang="en-US" sz="2400" b="1" dirty="0">
              <a:latin typeface="Sylfae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1277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latin typeface="Sylfaen" pitchFamily="18" charset="0"/>
              </a:rPr>
              <a:t>სამედიცინო პერსონალის სერტიფიცირება</a:t>
            </a:r>
            <a:endParaRPr lang="en-US" b="1" dirty="0"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5956" y="2308225"/>
            <a:ext cx="543439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საბჭოში საკითხის განხილვა</a:t>
            </a:r>
          </a:p>
          <a:p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კომისიის შექმნა და სათანადო აქტის გამოქვეყნება</a:t>
            </a:r>
          </a:p>
          <a:p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მიმღები საგამოცდო კომისიის სხდომა</a:t>
            </a:r>
          </a:p>
          <a:p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მაძიებლის მიერ საბუთების შემოტანა</a:t>
            </a:r>
          </a:p>
          <a:p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საბუთების განხილვა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ka-GE" sz="1400" dirty="0"/>
              <a:t>დადებითი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ka-GE" sz="1400" dirty="0"/>
              <a:t>უარყოფითი - მაძიებლის ინფორმირება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ka-GE" sz="1400" dirty="0"/>
              <a:t>მოთხოვნა დამატებით ექსპერტიზაზე - მაძიებლის ინფორმირება</a:t>
            </a:r>
          </a:p>
          <a:p>
            <a:pPr marL="285750" indent="-285750">
              <a:buFont typeface="Arial" pitchFamily="34" charset="0"/>
              <a:buChar char="•"/>
            </a:pPr>
            <a:endParaRPr lang="ka-GE" dirty="0" smtClean="0"/>
          </a:p>
        </p:txBody>
      </p:sp>
      <p:pic>
        <p:nvPicPr>
          <p:cNvPr id="4098" name="Picture 2" descr="C:\Users\TATA\AppData\Local\Microsoft\Windows\Temporary Internet Files\Content.IE5\50F0CZZJ\MC9000536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06" y="2708920"/>
            <a:ext cx="1980341" cy="196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ATA\AppData\Local\Microsoft\Windows\Temporary Internet Files\Content.IE5\DT5I4WKP\MC90043259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81429"/>
            <a:ext cx="1635603" cy="16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ATA\AppData\Local\Microsoft\Windows\Temporary Internet Files\Content.IE5\O4AWLA7I\MC90004833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766" y="4142426"/>
            <a:ext cx="1388974" cy="18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90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4325" y="956282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>
                <a:latin typeface="Sylfaen" pitchFamily="18" charset="0"/>
              </a:rPr>
              <a:t>არსებული ბიზნეს პროცედურების ზოგადი აღწერა</a:t>
            </a:r>
            <a:endParaRPr lang="en-US" sz="2400" b="1" dirty="0">
              <a:latin typeface="Sylfae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1277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latin typeface="Sylfaen" pitchFamily="18" charset="0"/>
              </a:rPr>
              <a:t>სამედიცინო პერსონალის სერტიფიცირება</a:t>
            </a:r>
            <a:endParaRPr lang="en-US" b="1" dirty="0"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2348880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საბუთების განხილვა </a:t>
            </a:r>
            <a:r>
              <a:rPr lang="ka-GE" dirty="0" smtClean="0"/>
              <a:t>საბჭოში</a:t>
            </a:r>
            <a:endParaRPr lang="en-US" dirty="0" smtClean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განხილვის შედეგების </a:t>
            </a:r>
            <a:r>
              <a:rPr lang="ka-GE" dirty="0" smtClean="0"/>
              <a:t>შეტყობინება</a:t>
            </a:r>
            <a:endParaRPr lang="en-US" dirty="0" smtClean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საგამოცდო წესის, ცხრილის და დარგობრივი კომისიების </a:t>
            </a:r>
            <a:r>
              <a:rPr lang="ka-GE" dirty="0" smtClean="0"/>
              <a:t>დამტკიცება</a:t>
            </a:r>
            <a:endParaRPr lang="en-US" dirty="0" smtClean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გამოცდის </a:t>
            </a:r>
            <a:r>
              <a:rPr lang="ka-GE" dirty="0" smtClean="0"/>
              <a:t>ორგანიზება</a:t>
            </a:r>
            <a:endParaRPr lang="en-US" dirty="0" smtClean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გამოცდის შედეგების </a:t>
            </a:r>
            <a:r>
              <a:rPr lang="ka-GE" dirty="0" smtClean="0"/>
              <a:t>სისტემატიზება</a:t>
            </a:r>
            <a:endParaRPr lang="en-US" dirty="0" smtClean="0"/>
          </a:p>
          <a:p>
            <a:endParaRPr lang="ka-GE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88" y="4149080"/>
            <a:ext cx="1872208" cy="1960345"/>
          </a:xfrm>
          <a:prstGeom prst="rect">
            <a:avLst/>
          </a:prstGeom>
        </p:spPr>
      </p:pic>
      <p:pic>
        <p:nvPicPr>
          <p:cNvPr id="7" name="Picture 2" descr="C:\Users\TATA\AppData\Local\Microsoft\Windows\Temporary Internet Files\Content.IE5\50F0CZZJ\MC90005365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9" y="1903782"/>
            <a:ext cx="1980341" cy="196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89" y="2025466"/>
            <a:ext cx="1691566" cy="16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4032</TotalTime>
  <Words>2489</Words>
  <Application>Microsoft Office PowerPoint</Application>
  <PresentationFormat>On-screen Show (4:3)</PresentationFormat>
  <Paragraphs>1046</Paragraphs>
  <Slides>43</Slides>
  <Notes>1</Notes>
  <HiddenSlides>6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TATA</dc:creator>
  <cp:lastModifiedBy>TATA</cp:lastModifiedBy>
  <cp:revision>241</cp:revision>
  <cp:lastPrinted>2011-09-06T16:53:48Z</cp:lastPrinted>
  <dcterms:created xsi:type="dcterms:W3CDTF">2011-09-06T07:00:02Z</dcterms:created>
  <dcterms:modified xsi:type="dcterms:W3CDTF">2011-11-02T13:53:52Z</dcterms:modified>
</cp:coreProperties>
</file>