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2" r:id="rId4"/>
    <p:sldId id="267" r:id="rId5"/>
    <p:sldId id="263" r:id="rId6"/>
    <p:sldId id="264" r:id="rId7"/>
    <p:sldId id="265" r:id="rId8"/>
    <p:sldId id="257" r:id="rId9"/>
    <p:sldId id="25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Sheet1!$B$2:$B$4</cx:f>
        <cx:lvl ptCount="3" formatCode="General">
          <cx:pt idx="0">900</cx:pt>
          <cx:pt idx="1">1500</cx:pt>
          <cx:pt idx="2">3000</cx:pt>
        </cx:lvl>
      </cx:numDim>
    </cx:data>
    <cx:data id="1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Sheet1!$C$2:$C$4</cx:f>
        <cx:lvl ptCount="0" formatCode="General"/>
      </cx:numDim>
    </cx:data>
    <cx:data id="2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Sheet1!$D$2:$D$4</cx:f>
        <cx:lvl ptCount="3" formatCode="General">
          <cx:pt idx="0">27000</cx:pt>
          <cx:pt idx="1">45000</cx:pt>
          <cx:pt idx="2">90000</cx:pt>
        </cx:lvl>
      </cx:numDim>
    </cx:data>
    <cx:data id="3">
      <cx:strDim type="cat">
        <cx:f>Sheet1!$A$2:$A$4</cx:f>
        <cx:lvl ptCount="3">
          <cx:pt idx="0">მიმდინარე ეტაპზე</cx:pt>
          <cx:pt idx="1">მაისის ბოლომდე</cx:pt>
          <cx:pt idx="2">ივლისის ბოლომდე</cx:pt>
        </cx:lvl>
      </cx:strDim>
      <cx:numDim type="val">
        <cx:f>Sheet1!$E$2:$E$4</cx:f>
        <cx:lvl ptCount="0" formatCode="General"/>
      </cx:numDim>
    </cx:data>
  </cx:chartData>
  <cx:chart>
    <cx:plotArea>
      <cx:plotAreaRegion>
        <cx:series layoutId="waterfall" uniqueId="{E91E756D-4A90-483E-B6F7-2B2CBC36DB31}" formatIdx="0">
          <cx:tx>
            <cx:txData>
              <cx:f>Sheet1!$B$1</cx:f>
              <cx:v>ჩატარებული ტესტების რაოდენობა დღეში</cx:v>
            </cx:txData>
          </cx:tx>
          <cx:dataLabels pos="outEnd">
            <cx:visibility seriesName="0" categoryName="0" value="1"/>
          </cx:dataLabels>
          <cx:dataId val="0"/>
          <cx:layoutPr>
            <cx:visibility connectorLines="0"/>
            <cx:subtotals/>
          </cx:layoutPr>
        </cx:series>
        <cx:series layoutId="waterfall" hidden="1" uniqueId="{E6E2560E-7626-4E23-BDC6-A73B58B256AB}" formatIdx="1">
          <cx:tx>
            <cx:txData>
              <cx:f>Sheet1!$C$1</cx:f>
              <cx:v>დადასტურებული შემთხვევები</cx:v>
            </cx:txData>
          </cx:tx>
          <cx:dataLabels pos="outEnd">
            <cx:visibility seriesName="0" categoryName="0" value="1"/>
          </cx:dataLabels>
          <cx:dataId val="1"/>
          <cx:layoutPr>
            <cx:visibility connectorLines="0"/>
            <cx:subtotals/>
          </cx:layoutPr>
        </cx:series>
        <cx:series layoutId="waterfall" hidden="1" uniqueId="{C6A91A54-A910-49C1-A0D4-E5490CA009BE}" formatIdx="2">
          <cx:tx>
            <cx:txData>
              <cx:f>Sheet1!$D$1</cx:f>
              <cx:v>თვეში ტესტების საჭირო რაოდენობა</cx:v>
            </cx:txData>
          </cx:tx>
          <cx:dataLabels pos="outEnd">
            <cx:visibility seriesName="0" categoryName="0" value="1"/>
          </cx:dataLabels>
          <cx:dataId val="2"/>
          <cx:layoutPr>
            <cx:visibility connectorLines="0"/>
            <cx:subtotals/>
          </cx:layoutPr>
        </cx:series>
        <cx:series layoutId="waterfall" hidden="1" uniqueId="{06F59AEC-5992-46DA-9F1F-3C0918CB5763}" formatIdx="3">
          <cx:tx>
            <cx:txData>
              <cx:f>Sheet1!$E$1</cx:f>
              <cx:v>დადასტურების პროგნოზული მაჩვენებელი</cx:v>
            </cx:txData>
          </cx:tx>
          <cx:dataLabels pos="outEnd">
            <cx:visibility seriesName="0" categoryName="0" value="1"/>
          </cx:dataLabels>
          <cx:dataId val="3"/>
          <cx:layoutPr>
            <cx:visibility connectorLines="0"/>
            <cx:subtotals/>
          </cx:layoutPr>
        </cx:series>
      </cx:plotAreaRegion>
      <cx:axis id="0">
        <cx:catScaling gapWidth="0.5"/>
        <cx:title/>
        <cx:tickLabels/>
      </cx:axis>
      <cx:axis id="1">
        <cx:valScaling/>
        <cx:majorGridlines/>
        <cx:tickLabels/>
      </cx:axis>
    </cx:plotArea>
    <cx:legend pos="t" align="ctr" overlay="0"/>
  </cx:chart>
</cx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ერთჯერადი ტესტირებისთვის საჭირო რაოდენობა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სასწრაფო სამედიცინო დახმარების პერსონალი</c:v>
                </c:pt>
                <c:pt idx="1">
                  <c:v>თავშესაფრების მოსარგებლეები და პერსონალი</c:v>
                </c:pt>
                <c:pt idx="2">
                  <c:v>ფსიქიატრიული პაციენტები და პერსონალი </c:v>
                </c:pt>
                <c:pt idx="3">
                  <c:v>ჰოსპიტლები</c:v>
                </c:pt>
                <c:pt idx="4">
                  <c:v>სხვა ჯგუფები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4500</c:v>
                </c:pt>
                <c:pt idx="1">
                  <c:v>2014</c:v>
                </c:pt>
                <c:pt idx="2">
                  <c:v>2000</c:v>
                </c:pt>
                <c:pt idx="3">
                  <c:v>15000</c:v>
                </c:pt>
                <c:pt idx="4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B-4B9D-A15F-2959CE0C538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</c:dLbls>
        <c:gapWidth val="199"/>
        <c:axId val="382517200"/>
        <c:axId val="382515560"/>
      </c:barChart>
      <c:catAx>
        <c:axId val="38251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5560"/>
        <c:crosses val="autoZero"/>
        <c:auto val="1"/>
        <c:lblAlgn val="ctr"/>
        <c:lblOffset val="100"/>
        <c:noMultiLvlLbl val="0"/>
      </c:catAx>
      <c:valAx>
        <c:axId val="382515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517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  <cs:bodyPr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25000"/>
            <a:lumOff val="7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dk1"/>
    </cs:fontRef>
  </cs:dropLine>
  <cs:errorBar>
    <cs:lnRef idx="0"/>
    <cs:fillRef idx="0"/>
    <cs:effectRef idx="0"/>
    <cs:fontRef idx="minor">
      <a:schemeClr val="dk1"/>
    </cs:fontRef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25000"/>
            <a:lumOff val="7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</cs:hiLoLine>
  <cs:leaderLine>
    <cs:lnRef idx="0"/>
    <cs:fillRef idx="0"/>
    <cs:effectRef idx="0"/>
    <cs:fontRef idx="minor">
      <a:schemeClr val="dk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  <cs:bodyPr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dk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1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8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2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6A4E-3881-4711-A7D4-8B1AFE20EBB2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9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29 აპრილი,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25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ანტისხეულებით ტესტირებისთვის სამინიზნე ჯგუფები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9073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085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კოვიდ 19-ის სადიაგნოზო ტესტები და მათი კლინიკური მნიშვნელობა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806787"/>
              </p:ext>
            </p:extLst>
          </p:nvPr>
        </p:nvGraphicFramePr>
        <p:xfrm>
          <a:off x="1397726" y="1815739"/>
          <a:ext cx="9078684" cy="469936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83571">
                  <a:extLst>
                    <a:ext uri="{9D8B030D-6E8A-4147-A177-3AD203B41FA5}">
                      <a16:colId xmlns:a16="http://schemas.microsoft.com/office/drawing/2014/main" val="3699430944"/>
                    </a:ext>
                  </a:extLst>
                </a:gridCol>
                <a:gridCol w="826306">
                  <a:extLst>
                    <a:ext uri="{9D8B030D-6E8A-4147-A177-3AD203B41FA5}">
                      <a16:colId xmlns:a16="http://schemas.microsoft.com/office/drawing/2014/main" val="1217219225"/>
                    </a:ext>
                  </a:extLst>
                </a:gridCol>
                <a:gridCol w="825335">
                  <a:extLst>
                    <a:ext uri="{9D8B030D-6E8A-4147-A177-3AD203B41FA5}">
                      <a16:colId xmlns:a16="http://schemas.microsoft.com/office/drawing/2014/main" val="2116162351"/>
                    </a:ext>
                  </a:extLst>
                </a:gridCol>
                <a:gridCol w="6743472">
                  <a:extLst>
                    <a:ext uri="{9D8B030D-6E8A-4147-A177-3AD203B41FA5}">
                      <a16:colId xmlns:a16="http://schemas.microsoft.com/office/drawing/2014/main" val="3465652678"/>
                    </a:ext>
                  </a:extLst>
                </a:gridCol>
              </a:tblGrid>
              <a:tr h="21230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ტესტის შედეგი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კლინიკური მნიშვნელობა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1043307"/>
                  </a:ext>
                </a:extLst>
              </a:tr>
              <a:tr h="211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PCR 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IgM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Ig G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948984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ინკუბაციის პერიოდში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0886906"/>
                  </a:ext>
                </a:extLst>
              </a:tr>
              <a:tr h="431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დაავადების განვითარების ადრეულ ეტაპზე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8055948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აქტიურ ფაზაში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7248785"/>
                  </a:ext>
                </a:extLst>
              </a:tr>
              <a:tr h="212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იმყოფება ინფექციის გვიან სტადიაზე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555924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პაციენტი შესაძლოა იმყოფებოდეს ინფექციის ადრეულ ეტაპზე. ან ტესტის შედეგი შესაძლოა იყოს ცრუ უარყოფითი 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შესაძლოა ანტისხეულებზე ტესტი იყოს ცრუ დადებითი. 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0519213"/>
                  </a:ext>
                </a:extLst>
              </a:tr>
              <a:tr h="6500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პაციენტმა გადაიტანა ინფექცია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ან </a:t>
                      </a:r>
                      <a:endParaRPr lang="en-US" sz="16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ტესტის შედეგი არის ცრუ დადებითი</a:t>
                      </a:r>
                      <a:endParaRPr lang="en-US" sz="16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0743020"/>
                  </a:ext>
                </a:extLst>
              </a:tr>
              <a:tr h="868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+</a:t>
                      </a:r>
                      <a:endParaRPr lang="en-US" sz="24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+</a:t>
                      </a:r>
                      <a:endParaRPr lang="en-US" sz="24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პაციენტი იმყოფება ინფექციის გვიან ან გამოჯანმრთელების ფაზაში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PCR </a:t>
                      </a:r>
                      <a:r>
                        <a:rPr lang="ka-GE" sz="1600" dirty="0">
                          <a:effectLst/>
                        </a:rPr>
                        <a:t>ტესტი შესაძლოა იყოს ცრუ უარყოფითი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ანტისხეულების ტესტი შესაძლოა იყოს ცრუ დადებითი </a:t>
                      </a:r>
                      <a:endParaRPr lang="en-US" sz="16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1909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66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2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კოვიდ ტესტების გამოყენება დაავადების დიაგნოსტიკის მიზნით სხვადასხვა ეტაპზე </a:t>
            </a:r>
            <a:endParaRPr 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116" y="1338776"/>
            <a:ext cx="8712926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4659" y="6090474"/>
            <a:ext cx="2340093" cy="461665"/>
          </a:xfrm>
          <a:prstGeom prst="homePlat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PCR </a:t>
            </a:r>
            <a:r>
              <a:rPr lang="ka-GE" sz="1200" dirty="0" smtClean="0"/>
              <a:t>ტესტი ან ანტიგენზე სწრაფი ტესტი - 1 დღიდან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248101" y="6090475"/>
            <a:ext cx="2560419" cy="461665"/>
          </a:xfrm>
          <a:prstGeom prst="homePlat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M </a:t>
            </a:r>
            <a:r>
              <a:rPr lang="ka-GE" sz="1200" dirty="0" smtClean="0"/>
              <a:t>მე 7 დღიდან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821869" y="6044810"/>
            <a:ext cx="4348522" cy="461665"/>
          </a:xfrm>
          <a:prstGeom prst="homePlat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ა</a:t>
            </a:r>
            <a:r>
              <a:rPr lang="ka-GE" sz="1200" dirty="0" smtClean="0"/>
              <a:t>ნტისხეულებზე სწრაფი ტესტი </a:t>
            </a:r>
            <a:r>
              <a:rPr lang="en-US" sz="1200" dirty="0" smtClean="0"/>
              <a:t>IG G</a:t>
            </a:r>
          </a:p>
          <a:p>
            <a:r>
              <a:rPr lang="ka-GE" sz="1200" dirty="0" smtClean="0"/>
              <a:t>მე-14 დღიდან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77280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სამინისტროს ალგორითმი კოვიდ 19-ზე ტესტირებისა და დიაგნოსტიკისთვის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7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80570" y="15396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პჯრ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სიმპტომური  კონტაქტები (თვითიზოლაციაში/კარანტინში  მყოფი პირები, მაღალი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ზონებიდან და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სხვა)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164861" y="3691247"/>
            <a:ext cx="3031959" cy="1282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dirty="0">
                <a:solidFill>
                  <a:schemeClr val="lt1"/>
                </a:solidFill>
              </a:rPr>
              <a:t>COVID-19 </a:t>
            </a:r>
            <a:r>
              <a:rPr lang="ka-GE" dirty="0" smtClean="0">
                <a:solidFill>
                  <a:schemeClr val="lt1"/>
                </a:solidFill>
              </a:rPr>
              <a:t>ინფექცია</a:t>
            </a:r>
            <a:endParaRPr lang="ka-GE" dirty="0">
              <a:solidFill>
                <a:schemeClr val="lt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1077" y="5353336"/>
            <a:ext cx="4708358" cy="10686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დკსჯეც-ს* 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663118" y="3370068"/>
            <a:ext cx="3523619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ნაცხის განმეორებითი პჯრ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სავარაუდო კონტაქტიდან მე-14 დღეს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1447" y="2813378"/>
            <a:ext cx="133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SARS-CoV-2 Positive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1" y="279880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3268285" y="5084339"/>
            <a:ext cx="379650" cy="158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1064719">
            <a:off x="5314246" y="3597366"/>
            <a:ext cx="142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Positive</a:t>
            </a:r>
            <a:endParaRPr lang="ka-GE" dirty="0"/>
          </a:p>
        </p:txBody>
      </p:sp>
      <p:sp>
        <p:nvSpPr>
          <p:cNvPr id="22" name="Right Arrow 21"/>
          <p:cNvSpPr/>
          <p:nvPr/>
        </p:nvSpPr>
        <p:spPr>
          <a:xfrm rot="10264719" flipV="1">
            <a:off x="5161749" y="3999493"/>
            <a:ext cx="1390031" cy="18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DF44CD-EEE3-4F2B-B9A6-173B6E08FF5A}"/>
              </a:ext>
            </a:extLst>
          </p:cNvPr>
          <p:cNvSpPr/>
          <p:nvPr/>
        </p:nvSpPr>
        <p:spPr>
          <a:xfrm>
            <a:off x="6937691" y="5678905"/>
            <a:ext cx="4500330" cy="7750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COVID-19 </a:t>
            </a:r>
            <a:r>
              <a:rPr lang="ka-GE" dirty="0">
                <a:solidFill>
                  <a:schemeClr val="tx1"/>
                </a:solidFill>
              </a:rPr>
              <a:t>ინფექცია არ დადასტურდა</a:t>
            </a:r>
          </a:p>
        </p:txBody>
      </p:sp>
      <p:sp>
        <p:nvSpPr>
          <p:cNvPr id="24" name="Right Arrow 23"/>
          <p:cNvSpPr/>
          <p:nvPr/>
        </p:nvSpPr>
        <p:spPr>
          <a:xfrm rot="5400000" flipV="1">
            <a:off x="7066544" y="2916740"/>
            <a:ext cx="677249" cy="1334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5400000" flipV="1">
            <a:off x="3325277" y="3000405"/>
            <a:ext cx="844582" cy="133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83768" y="1261170"/>
            <a:ext cx="379652" cy="158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533732" y="4597193"/>
            <a:ext cx="2919663" cy="7432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ტესტირება</a:t>
            </a: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ანტისხეულებზე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5400000" flipV="1">
            <a:off x="9706416" y="5407128"/>
            <a:ext cx="325569" cy="217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970170" y="5280964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422309" y="502363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</a:t>
            </a:r>
            <a:endParaRPr lang="ka-GE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399435" y="5031106"/>
            <a:ext cx="3118923" cy="647801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0" idx="1"/>
          </p:cNvCxnSpPr>
          <p:nvPr/>
        </p:nvCxnSpPr>
        <p:spPr>
          <a:xfrm>
            <a:off x="7612421" y="4373696"/>
            <a:ext cx="921311" cy="595104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8968" y="4275173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270700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19664" y="17300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სწრაფი ტესტი ანტისხეულებზე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უსიმპტომო პირები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ჯგუფებიდან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სტრატეგიულ ობიექტებში /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მედპერსონალი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მაღალი დატვირთვის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კლინიკებში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09909" y="5316525"/>
            <a:ext cx="2919341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დსჯკეც-ს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8512724" y="2793784"/>
            <a:ext cx="323009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განმეორებითი ტესტირება ყოველ 2 კვირაში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6981" y="2983991"/>
            <a:ext cx="1110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IgM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0" y="280345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2170030" y="4870591"/>
            <a:ext cx="571203" cy="182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28995" y="1315944"/>
            <a:ext cx="579506" cy="248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Callout 1"/>
          <p:cNvSpPr/>
          <p:nvPr/>
        </p:nvSpPr>
        <p:spPr>
          <a:xfrm>
            <a:off x="8646695" y="1440269"/>
            <a:ext cx="3096126" cy="885835"/>
          </a:xfrm>
          <a:prstGeom prst="wedgeEllipseCallout">
            <a:avLst>
              <a:gd name="adj1" fmla="val -43435"/>
              <a:gd name="adj2" fmla="val -7173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Ag -</a:t>
            </a:r>
            <a:r>
              <a:rPr lang="ka-GE" dirty="0"/>
              <a:t>ზე ტესტირება ან პჯრ არ ესაჭიროებათ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05519" y="3898085"/>
            <a:ext cx="157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IgG</a:t>
            </a:r>
            <a:endParaRPr lang="ka-GE" b="1" dirty="0"/>
          </a:p>
        </p:txBody>
      </p:sp>
      <p:sp>
        <p:nvSpPr>
          <p:cNvPr id="21" name="Right Arrow 20"/>
          <p:cNvSpPr/>
          <p:nvPr/>
        </p:nvSpPr>
        <p:spPr>
          <a:xfrm rot="6829324" flipV="1">
            <a:off x="2559956" y="3156161"/>
            <a:ext cx="999414" cy="1351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9250" y="4141035"/>
            <a:ext cx="2309496" cy="1070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თვითიზოლაცია 14 დღე</a:t>
            </a:r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528850" y="3993386"/>
            <a:ext cx="1853562" cy="6522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პჯრ ტესტირება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Right Arrow 24">
            <a:extLst>
              <a:ext uri="{FF2B5EF4-FFF2-40B4-BE49-F238E27FC236}">
                <a16:creationId xmlns:a16="http://schemas.microsoft.com/office/drawing/2014/main" id="{5C877882-9A88-4F73-8B22-DE737C18AAE5}"/>
              </a:ext>
            </a:extLst>
          </p:cNvPr>
          <p:cNvSpPr/>
          <p:nvPr/>
        </p:nvSpPr>
        <p:spPr>
          <a:xfrm rot="1324920" flipV="1">
            <a:off x="3431775" y="4385853"/>
            <a:ext cx="517205" cy="13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22106" y="3898085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547035" y="4645676"/>
            <a:ext cx="55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Pos</a:t>
            </a:r>
            <a:endParaRPr lang="ka-GE" b="1" dirty="0"/>
          </a:p>
        </p:txBody>
      </p:sp>
      <p:sp>
        <p:nvSpPr>
          <p:cNvPr id="31" name="Bent-Up Arrow 30"/>
          <p:cNvSpPr/>
          <p:nvPr/>
        </p:nvSpPr>
        <p:spPr>
          <a:xfrm rot="5400000">
            <a:off x="6736826" y="2677361"/>
            <a:ext cx="1942810" cy="1876929"/>
          </a:xfrm>
          <a:prstGeom prst="bentUpArrow">
            <a:avLst>
              <a:gd name="adj1" fmla="val 6566"/>
              <a:gd name="adj2" fmla="val 852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8708046" y="4077783"/>
            <a:ext cx="3034775" cy="9324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შეუძლია გააგრძელოს საქმიანობა ჩვეულ რეჟიმში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Bent-Up Arrow 32"/>
          <p:cNvSpPr/>
          <p:nvPr/>
        </p:nvSpPr>
        <p:spPr>
          <a:xfrm rot="5400000">
            <a:off x="7429052" y="2291117"/>
            <a:ext cx="730365" cy="1436977"/>
          </a:xfrm>
          <a:prstGeom prst="bentUpArrow">
            <a:avLst>
              <a:gd name="adj1" fmla="val 12182"/>
              <a:gd name="adj2" fmla="val 21411"/>
              <a:gd name="adj3" fmla="val 19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>
          <a:xfrm rot="2488828" flipV="1">
            <a:off x="4824934" y="4329855"/>
            <a:ext cx="3503244" cy="346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-Up Arrow 1"/>
          <p:cNvSpPr/>
          <p:nvPr/>
        </p:nvSpPr>
        <p:spPr>
          <a:xfrm rot="5400000">
            <a:off x="2890697" y="2356731"/>
            <a:ext cx="3266412" cy="5070468"/>
          </a:xfrm>
          <a:prstGeom prst="bentUpArrow">
            <a:avLst>
              <a:gd name="adj1" fmla="val 5604"/>
              <a:gd name="adj2" fmla="val 5262"/>
              <a:gd name="adj3" fmla="val 24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168754" y="168941"/>
            <a:ext cx="9558303" cy="8737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ჰოსპიტალიზირებული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 ამბულატორიული პაციენტები, ვისაც აღენიშნება  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COVID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19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-ისთვის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დამახასიათებელი რესპირატორული სიმპტომები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5505" y="5852833"/>
            <a:ext cx="2708959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311048" y="2293180"/>
            <a:ext cx="4831053" cy="9770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ოჯახის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ექიმთან დისტანციური კონსულტაციის და დანიშნულების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საფუძველზე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კლინიკაში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მიმართვა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597" y="338057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62560" y="1163759"/>
            <a:ext cx="5193907" cy="5848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ჰოსპიტალური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 / ცხელების კლინიკა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78156" y="1163758"/>
            <a:ext cx="5707991" cy="5848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ამბულატორიული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9326" y="2362074"/>
            <a:ext cx="2216892" cy="8966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პჯრ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5400000" flipV="1">
            <a:off x="1102253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 flipV="1">
            <a:off x="1037164" y="3464862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-1" y="3901974"/>
            <a:ext cx="2823411" cy="1382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sz="1600" dirty="0" smtClean="0">
                <a:solidFill>
                  <a:schemeClr val="lt1"/>
                </a:solidFill>
              </a:rPr>
              <a:t>COVID-19</a:t>
            </a:r>
            <a:endParaRPr lang="ka-GE" sz="1600" dirty="0">
              <a:solidFill>
                <a:schemeClr val="l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65244" y="3771458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7059137" y="5709221"/>
            <a:ext cx="4427009" cy="10117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ტესტირება ანტისხეულებზე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 კლინიკური ანამნეზის გათვალისწინებით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განიხილეთ სხვა გამომწვევები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 flipV="1">
            <a:off x="8198868" y="1934243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13092916">
            <a:off x="5305857" y="1940474"/>
            <a:ext cx="1109998" cy="2209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01414D-AD0F-4452-A9EF-8774BDB2F8E6}"/>
              </a:ext>
            </a:extLst>
          </p:cNvPr>
          <p:cNvSpPr txBox="1"/>
          <p:nvPr/>
        </p:nvSpPr>
        <p:spPr>
          <a:xfrm>
            <a:off x="3752285" y="359356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2969502" y="2364288"/>
            <a:ext cx="2978403" cy="90281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სწრაფი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ტესტი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ორივე მეთოდით: ანტიგენზე და ანტისხეულებზე 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473042" y="4451463"/>
            <a:ext cx="2611697" cy="13827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სავარაუდო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COVID-19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 rot="5400000" flipV="1">
            <a:off x="3818048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118208" y="566356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48" name="Right Arrow 47"/>
          <p:cNvSpPr/>
          <p:nvPr/>
        </p:nvSpPr>
        <p:spPr>
          <a:xfrm rot="13814240" flipV="1">
            <a:off x="2248680" y="3705313"/>
            <a:ext cx="1876051" cy="28061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 rot="5400000" flipV="1">
            <a:off x="1035315" y="5450113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5400000" flipV="1">
            <a:off x="4153845" y="3703932"/>
            <a:ext cx="1057648" cy="24865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/>
              <a:t>კოვიდ 19-ის სადიაგნოსტიკო </a:t>
            </a:r>
            <a:r>
              <a:rPr lang="ka-GE" sz="3600" dirty="0" smtClean="0"/>
              <a:t>ტესტების მარაგები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470937"/>
              </p:ext>
            </p:extLst>
          </p:nvPr>
        </p:nvGraphicFramePr>
        <p:xfrm>
          <a:off x="1258274" y="1162594"/>
          <a:ext cx="10095525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783">
                  <a:extLst>
                    <a:ext uri="{9D8B030D-6E8A-4147-A177-3AD203B41FA5}">
                      <a16:colId xmlns:a16="http://schemas.microsoft.com/office/drawing/2014/main" val="2052905568"/>
                    </a:ext>
                  </a:extLst>
                </a:gridCol>
                <a:gridCol w="2171507">
                  <a:extLst>
                    <a:ext uri="{9D8B030D-6E8A-4147-A177-3AD203B41FA5}">
                      <a16:colId xmlns:a16="http://schemas.microsoft.com/office/drawing/2014/main" val="2235182506"/>
                    </a:ext>
                  </a:extLst>
                </a:gridCol>
                <a:gridCol w="2112465">
                  <a:extLst>
                    <a:ext uri="{9D8B030D-6E8A-4147-A177-3AD203B41FA5}">
                      <a16:colId xmlns:a16="http://schemas.microsoft.com/office/drawing/2014/main" val="1076308057"/>
                    </a:ext>
                  </a:extLst>
                </a:gridCol>
                <a:gridCol w="2521770">
                  <a:extLst>
                    <a:ext uri="{9D8B030D-6E8A-4147-A177-3AD203B41FA5}">
                      <a16:colId xmlns:a16="http://schemas.microsoft.com/office/drawing/2014/main" val="3596132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ტესტი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შესყიდული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გამოყენებული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მოწოდების პროცესში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04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PCR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12045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115000 -</a:t>
                      </a: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(მაისი ბოლომდე შეგროვდება) -40 000 ჩამოდის 29 აპრილს შეიძინა ბიზნესმა; 20000 სახელმწიფო შესყიდვა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295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ანტიგენის სწრაფი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ანტიგენტის სწრაფი 50000  5 მაისი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13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ანტისხეულების სწრაფი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ანტისხეულის სწრაფი 65000 (20000 29 აპრილი, 45000 5 მაისი)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7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83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PCR </a:t>
            </a:r>
            <a:r>
              <a:rPr lang="ka-GE" sz="3200" dirty="0" smtClean="0"/>
              <a:t>ტესტირებისთვის შესაძლებლობების გაფართოვება დღეში ტესტირებულთა რაოდენობა </a:t>
            </a:r>
            <a:endParaRPr lang="en-US" sz="3200" dirty="0"/>
          </a:p>
        </p:txBody>
      </p:sp>
      <mc:AlternateContent xmlns:mc="http://schemas.openxmlformats.org/markup-compatibility/2006">
        <mc:Choice xmlns:cx="http://schemas.microsoft.com/office/drawing/2014/chartex" Requires="cx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59109599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7" name="Content Placeholder 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/>
          <p:cNvSpPr txBox="1"/>
          <p:nvPr/>
        </p:nvSpPr>
        <p:spPr>
          <a:xfrm>
            <a:off x="1955409" y="3165231"/>
            <a:ext cx="2222695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ამ ეტაპზე დადასტურების მაჩვენებელი ტესტირებულების 4%-ს არ აღემატება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5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395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Sylfaen</vt:lpstr>
      <vt:lpstr>Times New Roman</vt:lpstr>
      <vt:lpstr>Office Theme</vt:lpstr>
      <vt:lpstr>კოვიდ 19-ის სადიაგნოზო ტესტები და მათი კლინიკური მნიშვნელობა </vt:lpstr>
      <vt:lpstr>კოვიდ 19-ის სადიაგნოზო ტესტები და მათი კლინიკური მნიშვნელობა </vt:lpstr>
      <vt:lpstr>კოვიდ ტესტების გამოყენება დაავადების დიაგნოსტიკის მიზნით სხვადასხვა ეტაპზე </vt:lpstr>
      <vt:lpstr>სამინისტროს ალგორითმი კოვიდ 19-ზე ტესტირებისა და დიაგნოსტიკისთვის</vt:lpstr>
      <vt:lpstr>PowerPoint Presentation</vt:lpstr>
      <vt:lpstr>PowerPoint Presentation</vt:lpstr>
      <vt:lpstr>PowerPoint Presentation</vt:lpstr>
      <vt:lpstr>კოვიდ 19-ის სადიაგნოსტიკო ტესტების მარაგები</vt:lpstr>
      <vt:lpstr>PCR ტესტირებისთვის შესაძლებლობების გაფართოვება დღეში ტესტირებულთა რაოდენობა </vt:lpstr>
      <vt:lpstr>ანტისხეულებით ტესტირებისთვის სამინიზნე ჯგუფები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15</cp:revision>
  <dcterms:created xsi:type="dcterms:W3CDTF">2020-04-27T10:48:55Z</dcterms:created>
  <dcterms:modified xsi:type="dcterms:W3CDTF">2020-04-29T18:18:46Z</dcterms:modified>
</cp:coreProperties>
</file>